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Lst>
  <p:notesMasterIdLst>
    <p:notesMasterId r:id="rId63"/>
  </p:notesMasterIdLst>
  <p:handoutMasterIdLst>
    <p:handoutMasterId r:id="rId64"/>
  </p:handoutMasterIdLst>
  <p:sldIdLst>
    <p:sldId id="256" r:id="rId2"/>
    <p:sldId id="386" r:id="rId3"/>
    <p:sldId id="398" r:id="rId4"/>
    <p:sldId id="324" r:id="rId5"/>
    <p:sldId id="381" r:id="rId6"/>
    <p:sldId id="382" r:id="rId7"/>
    <p:sldId id="380" r:id="rId8"/>
    <p:sldId id="377" r:id="rId9"/>
    <p:sldId id="388" r:id="rId10"/>
    <p:sldId id="326" r:id="rId11"/>
    <p:sldId id="327" r:id="rId12"/>
    <p:sldId id="376" r:id="rId13"/>
    <p:sldId id="328" r:id="rId14"/>
    <p:sldId id="329" r:id="rId15"/>
    <p:sldId id="330" r:id="rId16"/>
    <p:sldId id="331" r:id="rId17"/>
    <p:sldId id="332" r:id="rId18"/>
    <p:sldId id="378" r:id="rId19"/>
    <p:sldId id="333" r:id="rId20"/>
    <p:sldId id="334" r:id="rId21"/>
    <p:sldId id="389" r:id="rId22"/>
    <p:sldId id="401" r:id="rId23"/>
    <p:sldId id="406" r:id="rId24"/>
    <p:sldId id="407" r:id="rId25"/>
    <p:sldId id="408" r:id="rId26"/>
    <p:sldId id="409" r:id="rId27"/>
    <p:sldId id="410" r:id="rId28"/>
    <p:sldId id="290" r:id="rId29"/>
    <p:sldId id="296" r:id="rId30"/>
    <p:sldId id="292" r:id="rId31"/>
    <p:sldId id="300" r:id="rId32"/>
    <p:sldId id="301" r:id="rId33"/>
    <p:sldId id="399" r:id="rId34"/>
    <p:sldId id="403" r:id="rId35"/>
    <p:sldId id="404" r:id="rId36"/>
    <p:sldId id="405" r:id="rId37"/>
    <p:sldId id="400" r:id="rId38"/>
    <p:sldId id="454" r:id="rId39"/>
    <p:sldId id="455" r:id="rId40"/>
    <p:sldId id="456" r:id="rId41"/>
    <p:sldId id="444" r:id="rId42"/>
    <p:sldId id="457" r:id="rId43"/>
    <p:sldId id="458" r:id="rId44"/>
    <p:sldId id="459" r:id="rId45"/>
    <p:sldId id="460" r:id="rId46"/>
    <p:sldId id="461" r:id="rId47"/>
    <p:sldId id="462" r:id="rId48"/>
    <p:sldId id="448" r:id="rId49"/>
    <p:sldId id="430" r:id="rId50"/>
    <p:sldId id="433" r:id="rId51"/>
    <p:sldId id="463" r:id="rId52"/>
    <p:sldId id="436" r:id="rId53"/>
    <p:sldId id="437" r:id="rId54"/>
    <p:sldId id="438" r:id="rId55"/>
    <p:sldId id="439" r:id="rId56"/>
    <p:sldId id="440" r:id="rId57"/>
    <p:sldId id="464" r:id="rId58"/>
    <p:sldId id="465" r:id="rId59"/>
    <p:sldId id="466" r:id="rId60"/>
    <p:sldId id="467" r:id="rId61"/>
    <p:sldId id="421" r:id="rId6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 van Niekerk" initials="PvN" lastIdx="138" clrIdx="0">
    <p:extLst>
      <p:ext uri="{19B8F6BF-5375-455C-9EA6-DF929625EA0E}">
        <p15:presenceInfo xmlns:p15="http://schemas.microsoft.com/office/powerpoint/2012/main" userId="P van Niekerk" providerId="None"/>
      </p:ext>
    </p:extLst>
  </p:cmAuthor>
  <p:cmAuthor id="2" name="LSkosana" initials="L" lastIdx="64" clrIdx="1">
    <p:extLst>
      <p:ext uri="{19B8F6BF-5375-455C-9EA6-DF929625EA0E}">
        <p15:presenceInfo xmlns:p15="http://schemas.microsoft.com/office/powerpoint/2012/main" userId="LSkosana" providerId="None"/>
      </p:ext>
    </p:extLst>
  </p:cmAuthor>
  <p:cmAuthor id="3" name="Mramphele" initials="M" lastIdx="7" clrIdx="2">
    <p:extLst>
      <p:ext uri="{19B8F6BF-5375-455C-9EA6-DF929625EA0E}">
        <p15:presenceInfo xmlns:p15="http://schemas.microsoft.com/office/powerpoint/2012/main" userId="Mramphe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00"/>
    <a:srgbClr val="F26522"/>
    <a:srgbClr val="FF4000"/>
    <a:srgbClr val="876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6" autoAdjust="0"/>
    <p:restoredTop sz="92458" autoAdjust="0"/>
  </p:normalViewPr>
  <p:slideViewPr>
    <p:cSldViewPr snapToGrid="0">
      <p:cViewPr varScale="1">
        <p:scale>
          <a:sx n="68" d="100"/>
          <a:sy n="68" d="100"/>
        </p:scale>
        <p:origin x="1278" y="66"/>
      </p:cViewPr>
      <p:guideLst/>
    </p:cSldViewPr>
  </p:slideViewPr>
  <p:notesTextViewPr>
    <p:cViewPr>
      <p:scale>
        <a:sx n="3" d="2"/>
        <a:sy n="3" d="2"/>
      </p:scale>
      <p:origin x="0" y="0"/>
    </p:cViewPr>
  </p:notesTextViewPr>
  <p:sorterViewPr>
    <p:cViewPr varScale="1">
      <p:scale>
        <a:sx n="100" d="100"/>
        <a:sy n="100" d="100"/>
      </p:scale>
      <p:origin x="0" y="-166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DEAF3A-CB78-4A7A-9EE0-4BFAD78512CB}" type="doc">
      <dgm:prSet loTypeId="urn:microsoft.com/office/officeart/2005/8/layout/hierarchy4" loCatId="list" qsTypeId="urn:microsoft.com/office/officeart/2005/8/quickstyle/3d7" qsCatId="3D" csTypeId="urn:microsoft.com/office/officeart/2005/8/colors/accent2_2" csCatId="accent2" phldr="1"/>
      <dgm:spPr/>
      <dgm:t>
        <a:bodyPr/>
        <a:lstStyle/>
        <a:p>
          <a:endParaRPr lang="en-ZA"/>
        </a:p>
      </dgm:t>
    </dgm:pt>
    <dgm:pt modelId="{B939DB54-B091-49B7-B6E7-26A6019E0012}">
      <dgm:prSet phldrT="[Text]" custT="1"/>
      <dgm:spPr/>
      <dgm:t>
        <a:bodyPr/>
        <a:lstStyle/>
        <a:p>
          <a:r>
            <a:rPr lang="en-ZA" sz="1800" dirty="0">
              <a:latin typeface="Arial Narrow" panose="020B0606020202030204" pitchFamily="34" charset="0"/>
              <a:cs typeface="Times New Roman" panose="02020603050405020304" pitchFamily="18" charset="0"/>
            </a:rPr>
            <a:t>Incubation</a:t>
          </a:r>
        </a:p>
      </dgm:t>
    </dgm:pt>
    <dgm:pt modelId="{61B3D373-CE18-4F76-BC81-CFD50B5625EA}" type="parTrans" cxnId="{31AFA44E-005A-42F7-800F-B36FBBE95886}">
      <dgm:prSet/>
      <dgm:spPr/>
      <dgm:t>
        <a:bodyPr/>
        <a:lstStyle/>
        <a:p>
          <a:endParaRPr lang="en-ZA" sz="2000">
            <a:latin typeface="Times New Roman" panose="02020603050405020304" pitchFamily="18" charset="0"/>
            <a:cs typeface="Times New Roman" panose="02020603050405020304" pitchFamily="18" charset="0"/>
          </a:endParaRPr>
        </a:p>
      </dgm:t>
    </dgm:pt>
    <dgm:pt modelId="{8C3ACD9C-C640-42B2-96A0-B4DF3D15AC51}" type="sibTrans" cxnId="{31AFA44E-005A-42F7-800F-B36FBBE95886}">
      <dgm:prSet/>
      <dgm:spPr/>
      <dgm:t>
        <a:bodyPr/>
        <a:lstStyle/>
        <a:p>
          <a:endParaRPr lang="en-ZA" sz="2000">
            <a:latin typeface="Times New Roman" panose="02020603050405020304" pitchFamily="18" charset="0"/>
            <a:cs typeface="Times New Roman" panose="02020603050405020304" pitchFamily="18" charset="0"/>
          </a:endParaRPr>
        </a:p>
      </dgm:t>
    </dgm:pt>
    <dgm:pt modelId="{18FA6918-217C-403D-BD93-FF12D2D9B168}">
      <dgm:prSet phldrT="[Text]" custT="1"/>
      <dgm:spPr/>
      <dgm:t>
        <a:bodyPr/>
        <a:lstStyle/>
        <a:p>
          <a:r>
            <a:rPr lang="en-ZA" sz="1800" dirty="0">
              <a:latin typeface="Arial Narrow" panose="020B0606020202030204" pitchFamily="34" charset="0"/>
              <a:cs typeface="Times New Roman" panose="02020603050405020304" pitchFamily="18" charset="0"/>
            </a:rPr>
            <a:t>Information Portal</a:t>
          </a:r>
        </a:p>
      </dgm:t>
    </dgm:pt>
    <dgm:pt modelId="{0071B16F-D991-4814-B8C9-7C1A74984B15}" type="parTrans" cxnId="{92841FFB-A232-4187-BF5A-E815C78F6F0D}">
      <dgm:prSet/>
      <dgm:spPr/>
      <dgm:t>
        <a:bodyPr/>
        <a:lstStyle/>
        <a:p>
          <a:endParaRPr lang="en-ZA" sz="2000">
            <a:latin typeface="Times New Roman" panose="02020603050405020304" pitchFamily="18" charset="0"/>
            <a:cs typeface="Times New Roman" panose="02020603050405020304" pitchFamily="18" charset="0"/>
          </a:endParaRPr>
        </a:p>
      </dgm:t>
    </dgm:pt>
    <dgm:pt modelId="{90E090BF-65EA-4BE6-AC32-EF4F8E2073E3}" type="sibTrans" cxnId="{92841FFB-A232-4187-BF5A-E815C78F6F0D}">
      <dgm:prSet/>
      <dgm:spPr/>
      <dgm:t>
        <a:bodyPr/>
        <a:lstStyle/>
        <a:p>
          <a:endParaRPr lang="en-ZA" sz="2000">
            <a:latin typeface="Times New Roman" panose="02020603050405020304" pitchFamily="18" charset="0"/>
            <a:cs typeface="Times New Roman" panose="02020603050405020304" pitchFamily="18" charset="0"/>
          </a:endParaRPr>
        </a:p>
      </dgm:t>
    </dgm:pt>
    <dgm:pt modelId="{172D12B4-229B-4DE0-9BAD-E3FBF68F01C3}">
      <dgm:prSet phldrT="[Text]" custT="1"/>
      <dgm:spPr/>
      <dgm:t>
        <a:bodyPr/>
        <a:lstStyle/>
        <a:p>
          <a:r>
            <a:rPr lang="en-ZA" sz="1800" dirty="0">
              <a:latin typeface="Arial Narrow" panose="020B0606020202030204" pitchFamily="34" charset="0"/>
              <a:cs typeface="Times New Roman" panose="02020603050405020304" pitchFamily="18" charset="0"/>
            </a:rPr>
            <a:t>Market Access</a:t>
          </a:r>
        </a:p>
      </dgm:t>
    </dgm:pt>
    <dgm:pt modelId="{B01B4CCF-656F-4C3A-BB99-4D3B901596D9}" type="parTrans" cxnId="{89805AC9-18D6-457D-A438-DA74CE7A2C03}">
      <dgm:prSet/>
      <dgm:spPr/>
      <dgm:t>
        <a:bodyPr/>
        <a:lstStyle/>
        <a:p>
          <a:endParaRPr lang="en-ZA" sz="2000">
            <a:latin typeface="Times New Roman" panose="02020603050405020304" pitchFamily="18" charset="0"/>
            <a:cs typeface="Times New Roman" panose="02020603050405020304" pitchFamily="18" charset="0"/>
          </a:endParaRPr>
        </a:p>
      </dgm:t>
    </dgm:pt>
    <dgm:pt modelId="{43D7C2B3-C8DA-4CE3-8B0A-7D99ADD3D4FE}" type="sibTrans" cxnId="{89805AC9-18D6-457D-A438-DA74CE7A2C03}">
      <dgm:prSet/>
      <dgm:spPr/>
      <dgm:t>
        <a:bodyPr/>
        <a:lstStyle/>
        <a:p>
          <a:endParaRPr lang="en-ZA" sz="2000">
            <a:latin typeface="Times New Roman" panose="02020603050405020304" pitchFamily="18" charset="0"/>
            <a:cs typeface="Times New Roman" panose="02020603050405020304" pitchFamily="18" charset="0"/>
          </a:endParaRPr>
        </a:p>
      </dgm:t>
    </dgm:pt>
    <dgm:pt modelId="{4F50B295-D0BA-4548-892D-4DD9692D0CFD}">
      <dgm:prSet phldrT="[Text]" custT="1"/>
      <dgm:spPr/>
      <dgm:t>
        <a:bodyPr/>
        <a:lstStyle/>
        <a:p>
          <a:r>
            <a:rPr lang="en-ZA" sz="1800" dirty="0">
              <a:latin typeface="Arial Narrow" panose="020B0606020202030204" pitchFamily="34" charset="0"/>
              <a:cs typeface="Times New Roman" panose="02020603050405020304" pitchFamily="18" charset="0"/>
            </a:rPr>
            <a:t>Supplier Development</a:t>
          </a:r>
        </a:p>
      </dgm:t>
    </dgm:pt>
    <dgm:pt modelId="{491992C2-EA0A-44DE-9162-27F39D915AFB}" type="parTrans" cxnId="{BA496D96-5A88-4DE4-9D31-274191398269}">
      <dgm:prSet/>
      <dgm:spPr/>
      <dgm:t>
        <a:bodyPr/>
        <a:lstStyle/>
        <a:p>
          <a:endParaRPr lang="en-ZA" sz="2000">
            <a:latin typeface="Times New Roman" panose="02020603050405020304" pitchFamily="18" charset="0"/>
            <a:cs typeface="Times New Roman" panose="02020603050405020304" pitchFamily="18" charset="0"/>
          </a:endParaRPr>
        </a:p>
      </dgm:t>
    </dgm:pt>
    <dgm:pt modelId="{43B163A3-4C4B-40C1-868A-51A7C1C40AF7}" type="sibTrans" cxnId="{BA496D96-5A88-4DE4-9D31-274191398269}">
      <dgm:prSet/>
      <dgm:spPr/>
      <dgm:t>
        <a:bodyPr/>
        <a:lstStyle/>
        <a:p>
          <a:endParaRPr lang="en-ZA" sz="2000">
            <a:latin typeface="Times New Roman" panose="02020603050405020304" pitchFamily="18" charset="0"/>
            <a:cs typeface="Times New Roman" panose="02020603050405020304" pitchFamily="18" charset="0"/>
          </a:endParaRPr>
        </a:p>
      </dgm:t>
    </dgm:pt>
    <dgm:pt modelId="{C6F8818C-23FC-4BB4-82FD-81F1D0CACB11}">
      <dgm:prSet phldrT="[Text]" custT="1"/>
      <dgm:spPr/>
      <dgm:t>
        <a:bodyPr/>
        <a:lstStyle/>
        <a:p>
          <a:r>
            <a:rPr lang="en-ZA" sz="1800" dirty="0">
              <a:latin typeface="Arial Narrow" panose="020B0606020202030204" pitchFamily="34" charset="0"/>
              <a:cs typeface="Times New Roman" panose="02020603050405020304" pitchFamily="18" charset="0"/>
            </a:rPr>
            <a:t>Mentorship &amp; </a:t>
          </a:r>
          <a:r>
            <a:rPr lang="en-ZA" sz="1800" dirty="0" smtClean="0">
              <a:latin typeface="Arial Narrow" panose="020B0606020202030204" pitchFamily="34" charset="0"/>
              <a:cs typeface="Times New Roman" panose="02020603050405020304" pitchFamily="18" charset="0"/>
            </a:rPr>
            <a:t>Coaching</a:t>
          </a:r>
          <a:endParaRPr lang="en-ZA" sz="1800" dirty="0">
            <a:latin typeface="Arial Narrow" panose="020B0606020202030204" pitchFamily="34" charset="0"/>
            <a:cs typeface="Times New Roman" panose="02020603050405020304" pitchFamily="18" charset="0"/>
          </a:endParaRPr>
        </a:p>
      </dgm:t>
    </dgm:pt>
    <dgm:pt modelId="{FD08F01C-F0AD-4836-8564-A76946003239}" type="parTrans" cxnId="{CC4DE569-D0A7-4C41-A91B-A74E4724D94E}">
      <dgm:prSet/>
      <dgm:spPr/>
      <dgm:t>
        <a:bodyPr/>
        <a:lstStyle/>
        <a:p>
          <a:endParaRPr lang="en-ZA" sz="2000">
            <a:latin typeface="Times New Roman" panose="02020603050405020304" pitchFamily="18" charset="0"/>
            <a:cs typeface="Times New Roman" panose="02020603050405020304" pitchFamily="18" charset="0"/>
          </a:endParaRPr>
        </a:p>
      </dgm:t>
    </dgm:pt>
    <dgm:pt modelId="{4EF4F766-DE31-4FF1-819D-5A7DD9323C36}" type="sibTrans" cxnId="{CC4DE569-D0A7-4C41-A91B-A74E4724D94E}">
      <dgm:prSet/>
      <dgm:spPr/>
      <dgm:t>
        <a:bodyPr/>
        <a:lstStyle/>
        <a:p>
          <a:endParaRPr lang="en-ZA" sz="2000">
            <a:latin typeface="Times New Roman" panose="02020603050405020304" pitchFamily="18" charset="0"/>
            <a:cs typeface="Times New Roman" panose="02020603050405020304" pitchFamily="18" charset="0"/>
          </a:endParaRPr>
        </a:p>
      </dgm:t>
    </dgm:pt>
    <dgm:pt modelId="{7483F66C-3034-4CAC-95BB-704D631B4FA6}">
      <dgm:prSet custT="1"/>
      <dgm:spPr/>
      <dgm:t>
        <a:bodyPr/>
        <a:lstStyle/>
        <a:p>
          <a:r>
            <a:rPr lang="en-ZA" sz="1800" dirty="0">
              <a:latin typeface="Arial Narrow" panose="020B0606020202030204" pitchFamily="34" charset="0"/>
              <a:cs typeface="Times New Roman" panose="02020603050405020304" pitchFamily="18" charset="0"/>
            </a:rPr>
            <a:t>Training &amp; Development</a:t>
          </a:r>
        </a:p>
      </dgm:t>
    </dgm:pt>
    <dgm:pt modelId="{8B267C0F-6BDC-43DA-86BD-DC9DEE28C017}" type="parTrans" cxnId="{7217FB89-F04C-44FA-8965-AD97B0CAC7ED}">
      <dgm:prSet/>
      <dgm:spPr/>
      <dgm:t>
        <a:bodyPr/>
        <a:lstStyle/>
        <a:p>
          <a:endParaRPr lang="en-ZA" sz="2000">
            <a:latin typeface="Times New Roman" panose="02020603050405020304" pitchFamily="18" charset="0"/>
            <a:cs typeface="Times New Roman" panose="02020603050405020304" pitchFamily="18" charset="0"/>
          </a:endParaRPr>
        </a:p>
      </dgm:t>
    </dgm:pt>
    <dgm:pt modelId="{5A8CB112-E7CD-457B-B20B-C5CAA16BD275}" type="sibTrans" cxnId="{7217FB89-F04C-44FA-8965-AD97B0CAC7ED}">
      <dgm:prSet/>
      <dgm:spPr/>
      <dgm:t>
        <a:bodyPr/>
        <a:lstStyle/>
        <a:p>
          <a:endParaRPr lang="en-ZA" sz="2000">
            <a:latin typeface="Times New Roman" panose="02020603050405020304" pitchFamily="18" charset="0"/>
            <a:cs typeface="Times New Roman" panose="02020603050405020304" pitchFamily="18" charset="0"/>
          </a:endParaRPr>
        </a:p>
      </dgm:t>
    </dgm:pt>
    <dgm:pt modelId="{FD7004D2-F874-4B7A-9919-6D09756FB6D1}" type="pres">
      <dgm:prSet presAssocID="{65DEAF3A-CB78-4A7A-9EE0-4BFAD78512CB}" presName="Name0" presStyleCnt="0">
        <dgm:presLayoutVars>
          <dgm:chPref val="1"/>
          <dgm:dir/>
          <dgm:animOne val="branch"/>
          <dgm:animLvl val="lvl"/>
          <dgm:resizeHandles/>
        </dgm:presLayoutVars>
      </dgm:prSet>
      <dgm:spPr/>
      <dgm:t>
        <a:bodyPr/>
        <a:lstStyle/>
        <a:p>
          <a:endParaRPr lang="en-US"/>
        </a:p>
      </dgm:t>
    </dgm:pt>
    <dgm:pt modelId="{932CA6A5-D88D-461E-B5DF-A33EE42957C9}" type="pres">
      <dgm:prSet presAssocID="{B939DB54-B091-49B7-B6E7-26A6019E0012}" presName="vertOne" presStyleCnt="0"/>
      <dgm:spPr/>
    </dgm:pt>
    <dgm:pt modelId="{DEB86068-7900-4391-9C62-4A58358C1265}" type="pres">
      <dgm:prSet presAssocID="{B939DB54-B091-49B7-B6E7-26A6019E0012}" presName="txOne" presStyleLbl="node0" presStyleIdx="0" presStyleCnt="6" custLinFactNeighborX="-16676" custLinFactNeighborY="-422">
        <dgm:presLayoutVars>
          <dgm:chPref val="3"/>
        </dgm:presLayoutVars>
      </dgm:prSet>
      <dgm:spPr/>
      <dgm:t>
        <a:bodyPr/>
        <a:lstStyle/>
        <a:p>
          <a:endParaRPr lang="en-US"/>
        </a:p>
      </dgm:t>
    </dgm:pt>
    <dgm:pt modelId="{DFBB9699-BE18-4081-B303-52770626FC02}" type="pres">
      <dgm:prSet presAssocID="{B939DB54-B091-49B7-B6E7-26A6019E0012}" presName="horzOne" presStyleCnt="0"/>
      <dgm:spPr/>
    </dgm:pt>
    <dgm:pt modelId="{DB16FBEE-419E-4DEF-84AE-80D0ACD479E1}" type="pres">
      <dgm:prSet presAssocID="{8C3ACD9C-C640-42B2-96A0-B4DF3D15AC51}" presName="sibSpaceOne" presStyleCnt="0"/>
      <dgm:spPr/>
    </dgm:pt>
    <dgm:pt modelId="{8CC92D81-ADD6-4A57-A5ED-A22D5D20FBBD}" type="pres">
      <dgm:prSet presAssocID="{18FA6918-217C-403D-BD93-FF12D2D9B168}" presName="vertOne" presStyleCnt="0"/>
      <dgm:spPr/>
    </dgm:pt>
    <dgm:pt modelId="{55631522-9BD0-437E-A387-7510C1A337B8}" type="pres">
      <dgm:prSet presAssocID="{18FA6918-217C-403D-BD93-FF12D2D9B168}" presName="txOne" presStyleLbl="node0" presStyleIdx="1" presStyleCnt="6">
        <dgm:presLayoutVars>
          <dgm:chPref val="3"/>
        </dgm:presLayoutVars>
      </dgm:prSet>
      <dgm:spPr/>
      <dgm:t>
        <a:bodyPr/>
        <a:lstStyle/>
        <a:p>
          <a:endParaRPr lang="en-US"/>
        </a:p>
      </dgm:t>
    </dgm:pt>
    <dgm:pt modelId="{215118D5-44A2-411C-8BEA-751DB44F56A2}" type="pres">
      <dgm:prSet presAssocID="{18FA6918-217C-403D-BD93-FF12D2D9B168}" presName="horzOne" presStyleCnt="0"/>
      <dgm:spPr/>
    </dgm:pt>
    <dgm:pt modelId="{D001DAF0-DAAF-4786-B2D9-13F2B478146E}" type="pres">
      <dgm:prSet presAssocID="{90E090BF-65EA-4BE6-AC32-EF4F8E2073E3}" presName="sibSpaceOne" presStyleCnt="0"/>
      <dgm:spPr/>
    </dgm:pt>
    <dgm:pt modelId="{B48D63F3-0F60-4B36-97E1-DAFC365491EF}" type="pres">
      <dgm:prSet presAssocID="{172D12B4-229B-4DE0-9BAD-E3FBF68F01C3}" presName="vertOne" presStyleCnt="0"/>
      <dgm:spPr/>
    </dgm:pt>
    <dgm:pt modelId="{FA7C8F80-A41D-4E7E-B07B-A064A31DB90A}" type="pres">
      <dgm:prSet presAssocID="{172D12B4-229B-4DE0-9BAD-E3FBF68F01C3}" presName="txOne" presStyleLbl="node0" presStyleIdx="2" presStyleCnt="6">
        <dgm:presLayoutVars>
          <dgm:chPref val="3"/>
        </dgm:presLayoutVars>
      </dgm:prSet>
      <dgm:spPr/>
      <dgm:t>
        <a:bodyPr/>
        <a:lstStyle/>
        <a:p>
          <a:endParaRPr lang="en-US"/>
        </a:p>
      </dgm:t>
    </dgm:pt>
    <dgm:pt modelId="{B2581006-26CD-4F8C-9AB1-4F3542AA41AF}" type="pres">
      <dgm:prSet presAssocID="{172D12B4-229B-4DE0-9BAD-E3FBF68F01C3}" presName="horzOne" presStyleCnt="0"/>
      <dgm:spPr/>
    </dgm:pt>
    <dgm:pt modelId="{705C4BEA-429F-49E4-9BE1-34143548A956}" type="pres">
      <dgm:prSet presAssocID="{43D7C2B3-C8DA-4CE3-8B0A-7D99ADD3D4FE}" presName="sibSpaceOne" presStyleCnt="0"/>
      <dgm:spPr/>
    </dgm:pt>
    <dgm:pt modelId="{E6E08DCB-D996-4D58-A9A8-AB4ED9B1B634}" type="pres">
      <dgm:prSet presAssocID="{4F50B295-D0BA-4548-892D-4DD9692D0CFD}" presName="vertOne" presStyleCnt="0"/>
      <dgm:spPr/>
    </dgm:pt>
    <dgm:pt modelId="{8988B4EF-A144-493D-A1D9-5A665A406762}" type="pres">
      <dgm:prSet presAssocID="{4F50B295-D0BA-4548-892D-4DD9692D0CFD}" presName="txOne" presStyleLbl="node0" presStyleIdx="3" presStyleCnt="6">
        <dgm:presLayoutVars>
          <dgm:chPref val="3"/>
        </dgm:presLayoutVars>
      </dgm:prSet>
      <dgm:spPr/>
      <dgm:t>
        <a:bodyPr/>
        <a:lstStyle/>
        <a:p>
          <a:endParaRPr lang="en-US"/>
        </a:p>
      </dgm:t>
    </dgm:pt>
    <dgm:pt modelId="{E1D64FB0-1FD4-4CB2-AAC9-BAC1BE9F1D89}" type="pres">
      <dgm:prSet presAssocID="{4F50B295-D0BA-4548-892D-4DD9692D0CFD}" presName="horzOne" presStyleCnt="0"/>
      <dgm:spPr/>
    </dgm:pt>
    <dgm:pt modelId="{B304BFF2-A7F4-4B1C-976F-14ABF58CA18A}" type="pres">
      <dgm:prSet presAssocID="{43B163A3-4C4B-40C1-868A-51A7C1C40AF7}" presName="sibSpaceOne" presStyleCnt="0"/>
      <dgm:spPr/>
    </dgm:pt>
    <dgm:pt modelId="{E9D89707-109E-446E-A0FF-47B0EB87B570}" type="pres">
      <dgm:prSet presAssocID="{C6F8818C-23FC-4BB4-82FD-81F1D0CACB11}" presName="vertOne" presStyleCnt="0"/>
      <dgm:spPr/>
    </dgm:pt>
    <dgm:pt modelId="{808B0606-8EB0-441F-81C8-E24994303190}" type="pres">
      <dgm:prSet presAssocID="{C6F8818C-23FC-4BB4-82FD-81F1D0CACB11}" presName="txOne" presStyleLbl="node0" presStyleIdx="4" presStyleCnt="6">
        <dgm:presLayoutVars>
          <dgm:chPref val="3"/>
        </dgm:presLayoutVars>
      </dgm:prSet>
      <dgm:spPr/>
      <dgm:t>
        <a:bodyPr/>
        <a:lstStyle/>
        <a:p>
          <a:endParaRPr lang="en-US"/>
        </a:p>
      </dgm:t>
    </dgm:pt>
    <dgm:pt modelId="{5CFFC366-EEC9-4AF6-A90F-A962C49F7DF7}" type="pres">
      <dgm:prSet presAssocID="{C6F8818C-23FC-4BB4-82FD-81F1D0CACB11}" presName="horzOne" presStyleCnt="0"/>
      <dgm:spPr/>
    </dgm:pt>
    <dgm:pt modelId="{7057A559-FDBB-4C21-88F8-A94B70AFD8B3}" type="pres">
      <dgm:prSet presAssocID="{4EF4F766-DE31-4FF1-819D-5A7DD9323C36}" presName="sibSpaceOne" presStyleCnt="0"/>
      <dgm:spPr/>
    </dgm:pt>
    <dgm:pt modelId="{A07A54EB-BF04-4127-B7B0-41C3985EFADA}" type="pres">
      <dgm:prSet presAssocID="{7483F66C-3034-4CAC-95BB-704D631B4FA6}" presName="vertOne" presStyleCnt="0"/>
      <dgm:spPr/>
    </dgm:pt>
    <dgm:pt modelId="{EEF43BBA-5B76-4AE2-9971-683B40602FBA}" type="pres">
      <dgm:prSet presAssocID="{7483F66C-3034-4CAC-95BB-704D631B4FA6}" presName="txOne" presStyleLbl="node0" presStyleIdx="5" presStyleCnt="6">
        <dgm:presLayoutVars>
          <dgm:chPref val="3"/>
        </dgm:presLayoutVars>
      </dgm:prSet>
      <dgm:spPr/>
      <dgm:t>
        <a:bodyPr/>
        <a:lstStyle/>
        <a:p>
          <a:endParaRPr lang="en-US"/>
        </a:p>
      </dgm:t>
    </dgm:pt>
    <dgm:pt modelId="{4F06D3C5-5470-4B42-8662-8AE8F3047E7F}" type="pres">
      <dgm:prSet presAssocID="{7483F66C-3034-4CAC-95BB-704D631B4FA6}" presName="horzOne" presStyleCnt="0"/>
      <dgm:spPr/>
    </dgm:pt>
  </dgm:ptLst>
  <dgm:cxnLst>
    <dgm:cxn modelId="{CC4DE569-D0A7-4C41-A91B-A74E4724D94E}" srcId="{65DEAF3A-CB78-4A7A-9EE0-4BFAD78512CB}" destId="{C6F8818C-23FC-4BB4-82FD-81F1D0CACB11}" srcOrd="4" destOrd="0" parTransId="{FD08F01C-F0AD-4836-8564-A76946003239}" sibTransId="{4EF4F766-DE31-4FF1-819D-5A7DD9323C36}"/>
    <dgm:cxn modelId="{8CA7FD38-2C10-40EB-BC15-E54C62A83557}" type="presOf" srcId="{18FA6918-217C-403D-BD93-FF12D2D9B168}" destId="{55631522-9BD0-437E-A387-7510C1A337B8}" srcOrd="0" destOrd="0" presId="urn:microsoft.com/office/officeart/2005/8/layout/hierarchy4"/>
    <dgm:cxn modelId="{E810B48C-FB10-4F1B-99A5-B171DCEB8B30}" type="presOf" srcId="{65DEAF3A-CB78-4A7A-9EE0-4BFAD78512CB}" destId="{FD7004D2-F874-4B7A-9919-6D09756FB6D1}" srcOrd="0" destOrd="0" presId="urn:microsoft.com/office/officeart/2005/8/layout/hierarchy4"/>
    <dgm:cxn modelId="{34AED217-D82B-48BE-B1BB-3C28A414A371}" type="presOf" srcId="{7483F66C-3034-4CAC-95BB-704D631B4FA6}" destId="{EEF43BBA-5B76-4AE2-9971-683B40602FBA}" srcOrd="0" destOrd="0" presId="urn:microsoft.com/office/officeart/2005/8/layout/hierarchy4"/>
    <dgm:cxn modelId="{85947953-DD6B-4DF6-AF30-761A06CF7FD4}" type="presOf" srcId="{C6F8818C-23FC-4BB4-82FD-81F1D0CACB11}" destId="{808B0606-8EB0-441F-81C8-E24994303190}" srcOrd="0" destOrd="0" presId="urn:microsoft.com/office/officeart/2005/8/layout/hierarchy4"/>
    <dgm:cxn modelId="{31AFA44E-005A-42F7-800F-B36FBBE95886}" srcId="{65DEAF3A-CB78-4A7A-9EE0-4BFAD78512CB}" destId="{B939DB54-B091-49B7-B6E7-26A6019E0012}" srcOrd="0" destOrd="0" parTransId="{61B3D373-CE18-4F76-BC81-CFD50B5625EA}" sibTransId="{8C3ACD9C-C640-42B2-96A0-B4DF3D15AC51}"/>
    <dgm:cxn modelId="{350F4D96-ACEF-40DC-87A6-1A11A5A9ADB3}" type="presOf" srcId="{B939DB54-B091-49B7-B6E7-26A6019E0012}" destId="{DEB86068-7900-4391-9C62-4A58358C1265}" srcOrd="0" destOrd="0" presId="urn:microsoft.com/office/officeart/2005/8/layout/hierarchy4"/>
    <dgm:cxn modelId="{7217FB89-F04C-44FA-8965-AD97B0CAC7ED}" srcId="{65DEAF3A-CB78-4A7A-9EE0-4BFAD78512CB}" destId="{7483F66C-3034-4CAC-95BB-704D631B4FA6}" srcOrd="5" destOrd="0" parTransId="{8B267C0F-6BDC-43DA-86BD-DC9DEE28C017}" sibTransId="{5A8CB112-E7CD-457B-B20B-C5CAA16BD275}"/>
    <dgm:cxn modelId="{92841FFB-A232-4187-BF5A-E815C78F6F0D}" srcId="{65DEAF3A-CB78-4A7A-9EE0-4BFAD78512CB}" destId="{18FA6918-217C-403D-BD93-FF12D2D9B168}" srcOrd="1" destOrd="0" parTransId="{0071B16F-D991-4814-B8C9-7C1A74984B15}" sibTransId="{90E090BF-65EA-4BE6-AC32-EF4F8E2073E3}"/>
    <dgm:cxn modelId="{BA496D96-5A88-4DE4-9D31-274191398269}" srcId="{65DEAF3A-CB78-4A7A-9EE0-4BFAD78512CB}" destId="{4F50B295-D0BA-4548-892D-4DD9692D0CFD}" srcOrd="3" destOrd="0" parTransId="{491992C2-EA0A-44DE-9162-27F39D915AFB}" sibTransId="{43B163A3-4C4B-40C1-868A-51A7C1C40AF7}"/>
    <dgm:cxn modelId="{283E3249-B1ED-4B06-A5F7-9E0E3EBEE8AE}" type="presOf" srcId="{172D12B4-229B-4DE0-9BAD-E3FBF68F01C3}" destId="{FA7C8F80-A41D-4E7E-B07B-A064A31DB90A}" srcOrd="0" destOrd="0" presId="urn:microsoft.com/office/officeart/2005/8/layout/hierarchy4"/>
    <dgm:cxn modelId="{6D3724CB-D80B-4219-BC43-306FDBFD9CC6}" type="presOf" srcId="{4F50B295-D0BA-4548-892D-4DD9692D0CFD}" destId="{8988B4EF-A144-493D-A1D9-5A665A406762}" srcOrd="0" destOrd="0" presId="urn:microsoft.com/office/officeart/2005/8/layout/hierarchy4"/>
    <dgm:cxn modelId="{89805AC9-18D6-457D-A438-DA74CE7A2C03}" srcId="{65DEAF3A-CB78-4A7A-9EE0-4BFAD78512CB}" destId="{172D12B4-229B-4DE0-9BAD-E3FBF68F01C3}" srcOrd="2" destOrd="0" parTransId="{B01B4CCF-656F-4C3A-BB99-4D3B901596D9}" sibTransId="{43D7C2B3-C8DA-4CE3-8B0A-7D99ADD3D4FE}"/>
    <dgm:cxn modelId="{E89102D2-5B9D-494D-8EAE-122184ADE53A}" type="presParOf" srcId="{FD7004D2-F874-4B7A-9919-6D09756FB6D1}" destId="{932CA6A5-D88D-461E-B5DF-A33EE42957C9}" srcOrd="0" destOrd="0" presId="urn:microsoft.com/office/officeart/2005/8/layout/hierarchy4"/>
    <dgm:cxn modelId="{2A156E0A-EC19-4968-A135-011DE43F4A86}" type="presParOf" srcId="{932CA6A5-D88D-461E-B5DF-A33EE42957C9}" destId="{DEB86068-7900-4391-9C62-4A58358C1265}" srcOrd="0" destOrd="0" presId="urn:microsoft.com/office/officeart/2005/8/layout/hierarchy4"/>
    <dgm:cxn modelId="{4B590AE4-2777-4DF8-82FB-B0FA2F78BAB2}" type="presParOf" srcId="{932CA6A5-D88D-461E-B5DF-A33EE42957C9}" destId="{DFBB9699-BE18-4081-B303-52770626FC02}" srcOrd="1" destOrd="0" presId="urn:microsoft.com/office/officeart/2005/8/layout/hierarchy4"/>
    <dgm:cxn modelId="{F72C59F9-7219-4252-8B47-E6872F5C7E01}" type="presParOf" srcId="{FD7004D2-F874-4B7A-9919-6D09756FB6D1}" destId="{DB16FBEE-419E-4DEF-84AE-80D0ACD479E1}" srcOrd="1" destOrd="0" presId="urn:microsoft.com/office/officeart/2005/8/layout/hierarchy4"/>
    <dgm:cxn modelId="{D4F11AB0-EEE4-4F64-8452-C3B4DB3C2BFB}" type="presParOf" srcId="{FD7004D2-F874-4B7A-9919-6D09756FB6D1}" destId="{8CC92D81-ADD6-4A57-A5ED-A22D5D20FBBD}" srcOrd="2" destOrd="0" presId="urn:microsoft.com/office/officeart/2005/8/layout/hierarchy4"/>
    <dgm:cxn modelId="{5F7FEFC6-7B8E-4DAC-AF01-578069D94042}" type="presParOf" srcId="{8CC92D81-ADD6-4A57-A5ED-A22D5D20FBBD}" destId="{55631522-9BD0-437E-A387-7510C1A337B8}" srcOrd="0" destOrd="0" presId="urn:microsoft.com/office/officeart/2005/8/layout/hierarchy4"/>
    <dgm:cxn modelId="{6EEEB404-0727-4D53-9351-4D6E9F2F051F}" type="presParOf" srcId="{8CC92D81-ADD6-4A57-A5ED-A22D5D20FBBD}" destId="{215118D5-44A2-411C-8BEA-751DB44F56A2}" srcOrd="1" destOrd="0" presId="urn:microsoft.com/office/officeart/2005/8/layout/hierarchy4"/>
    <dgm:cxn modelId="{9E3729AF-E7CB-4FF7-A07E-6CF3FD98F130}" type="presParOf" srcId="{FD7004D2-F874-4B7A-9919-6D09756FB6D1}" destId="{D001DAF0-DAAF-4786-B2D9-13F2B478146E}" srcOrd="3" destOrd="0" presId="urn:microsoft.com/office/officeart/2005/8/layout/hierarchy4"/>
    <dgm:cxn modelId="{6C0C8421-A308-4D5E-B159-68079E74FB49}" type="presParOf" srcId="{FD7004D2-F874-4B7A-9919-6D09756FB6D1}" destId="{B48D63F3-0F60-4B36-97E1-DAFC365491EF}" srcOrd="4" destOrd="0" presId="urn:microsoft.com/office/officeart/2005/8/layout/hierarchy4"/>
    <dgm:cxn modelId="{19D02141-1098-418F-9DDE-E0364B77BAD7}" type="presParOf" srcId="{B48D63F3-0F60-4B36-97E1-DAFC365491EF}" destId="{FA7C8F80-A41D-4E7E-B07B-A064A31DB90A}" srcOrd="0" destOrd="0" presId="urn:microsoft.com/office/officeart/2005/8/layout/hierarchy4"/>
    <dgm:cxn modelId="{1AD8D293-A95E-4EB8-97FE-764DE533ABA2}" type="presParOf" srcId="{B48D63F3-0F60-4B36-97E1-DAFC365491EF}" destId="{B2581006-26CD-4F8C-9AB1-4F3542AA41AF}" srcOrd="1" destOrd="0" presId="urn:microsoft.com/office/officeart/2005/8/layout/hierarchy4"/>
    <dgm:cxn modelId="{A6AEA4D5-A6ED-44DC-AD43-6DC9ABEA7B00}" type="presParOf" srcId="{FD7004D2-F874-4B7A-9919-6D09756FB6D1}" destId="{705C4BEA-429F-49E4-9BE1-34143548A956}" srcOrd="5" destOrd="0" presId="urn:microsoft.com/office/officeart/2005/8/layout/hierarchy4"/>
    <dgm:cxn modelId="{61E5C37A-FBDB-4A3C-9A36-18EEDA41F3EC}" type="presParOf" srcId="{FD7004D2-F874-4B7A-9919-6D09756FB6D1}" destId="{E6E08DCB-D996-4D58-A9A8-AB4ED9B1B634}" srcOrd="6" destOrd="0" presId="urn:microsoft.com/office/officeart/2005/8/layout/hierarchy4"/>
    <dgm:cxn modelId="{F7C76F40-67BA-4BC2-B4CE-C3C00C247E57}" type="presParOf" srcId="{E6E08DCB-D996-4D58-A9A8-AB4ED9B1B634}" destId="{8988B4EF-A144-493D-A1D9-5A665A406762}" srcOrd="0" destOrd="0" presId="urn:microsoft.com/office/officeart/2005/8/layout/hierarchy4"/>
    <dgm:cxn modelId="{70D1CD44-DA2D-423B-9624-6081658A6C9B}" type="presParOf" srcId="{E6E08DCB-D996-4D58-A9A8-AB4ED9B1B634}" destId="{E1D64FB0-1FD4-4CB2-AAC9-BAC1BE9F1D89}" srcOrd="1" destOrd="0" presId="urn:microsoft.com/office/officeart/2005/8/layout/hierarchy4"/>
    <dgm:cxn modelId="{EE029E92-10E8-42EE-883F-3C3EC046E22A}" type="presParOf" srcId="{FD7004D2-F874-4B7A-9919-6D09756FB6D1}" destId="{B304BFF2-A7F4-4B1C-976F-14ABF58CA18A}" srcOrd="7" destOrd="0" presId="urn:microsoft.com/office/officeart/2005/8/layout/hierarchy4"/>
    <dgm:cxn modelId="{1056405D-DCA2-492C-8FF0-9458592B3D16}" type="presParOf" srcId="{FD7004D2-F874-4B7A-9919-6D09756FB6D1}" destId="{E9D89707-109E-446E-A0FF-47B0EB87B570}" srcOrd="8" destOrd="0" presId="urn:microsoft.com/office/officeart/2005/8/layout/hierarchy4"/>
    <dgm:cxn modelId="{387D8EA9-16E9-42DA-B76B-8037357D8814}" type="presParOf" srcId="{E9D89707-109E-446E-A0FF-47B0EB87B570}" destId="{808B0606-8EB0-441F-81C8-E24994303190}" srcOrd="0" destOrd="0" presId="urn:microsoft.com/office/officeart/2005/8/layout/hierarchy4"/>
    <dgm:cxn modelId="{104E0F90-F419-42CA-B10B-8802A5802474}" type="presParOf" srcId="{E9D89707-109E-446E-A0FF-47B0EB87B570}" destId="{5CFFC366-EEC9-4AF6-A90F-A962C49F7DF7}" srcOrd="1" destOrd="0" presId="urn:microsoft.com/office/officeart/2005/8/layout/hierarchy4"/>
    <dgm:cxn modelId="{21D43B24-2D86-4A10-BE75-14EF9CD521B5}" type="presParOf" srcId="{FD7004D2-F874-4B7A-9919-6D09756FB6D1}" destId="{7057A559-FDBB-4C21-88F8-A94B70AFD8B3}" srcOrd="9" destOrd="0" presId="urn:microsoft.com/office/officeart/2005/8/layout/hierarchy4"/>
    <dgm:cxn modelId="{400EB09C-A9A9-4263-A5CC-172CE9344783}" type="presParOf" srcId="{FD7004D2-F874-4B7A-9919-6D09756FB6D1}" destId="{A07A54EB-BF04-4127-B7B0-41C3985EFADA}" srcOrd="10" destOrd="0" presId="urn:microsoft.com/office/officeart/2005/8/layout/hierarchy4"/>
    <dgm:cxn modelId="{3A92C8F3-CDAB-4CBD-81C2-016A2DDBD9F4}" type="presParOf" srcId="{A07A54EB-BF04-4127-B7B0-41C3985EFADA}" destId="{EEF43BBA-5B76-4AE2-9971-683B40602FBA}" srcOrd="0" destOrd="0" presId="urn:microsoft.com/office/officeart/2005/8/layout/hierarchy4"/>
    <dgm:cxn modelId="{1B297305-1A13-469D-B2E9-1E55550B367F}" type="presParOf" srcId="{A07A54EB-BF04-4127-B7B0-41C3985EFADA}" destId="{4F06D3C5-5470-4B42-8662-8AE8F3047E7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DEAF3A-CB78-4A7A-9EE0-4BFAD78512CB}" type="doc">
      <dgm:prSet loTypeId="urn:microsoft.com/office/officeart/2005/8/layout/hierarchy4" loCatId="list" qsTypeId="urn:microsoft.com/office/officeart/2005/8/quickstyle/simple3" qsCatId="simple" csTypeId="urn:microsoft.com/office/officeart/2005/8/colors/accent2_2" csCatId="accent2" phldr="1"/>
      <dgm:spPr/>
      <dgm:t>
        <a:bodyPr/>
        <a:lstStyle/>
        <a:p>
          <a:endParaRPr lang="en-ZA"/>
        </a:p>
      </dgm:t>
    </dgm:pt>
    <dgm:pt modelId="{7483F66C-3034-4CAC-95BB-704D631B4FA6}">
      <dgm:prSet custT="1"/>
      <dgm:spPr>
        <a:solidFill>
          <a:schemeClr val="accent4">
            <a:lumMod val="75000"/>
          </a:schemeClr>
        </a:solidFill>
      </dgm:spPr>
      <dgm:t>
        <a:bodyPr/>
        <a:lstStyle/>
        <a:p>
          <a:r>
            <a:rPr lang="en-ZA" sz="4000" b="1" dirty="0">
              <a:latin typeface="Arial Narrow" panose="020B0606020202030204" pitchFamily="34" charset="0"/>
              <a:cs typeface="Times New Roman" panose="02020603050405020304" pitchFamily="18" charset="0"/>
            </a:rPr>
            <a:t>ENTERPRISE DEVELOPMENT PROGRAMME </a:t>
          </a:r>
        </a:p>
      </dgm:t>
    </dgm:pt>
    <dgm:pt modelId="{8B267C0F-6BDC-43DA-86BD-DC9DEE28C017}" type="parTrans" cxnId="{7217FB89-F04C-44FA-8965-AD97B0CAC7ED}">
      <dgm:prSet/>
      <dgm:spPr/>
      <dgm:t>
        <a:bodyPr/>
        <a:lstStyle/>
        <a:p>
          <a:endParaRPr lang="en-ZA" sz="2000">
            <a:latin typeface="Times New Roman" panose="02020603050405020304" pitchFamily="18" charset="0"/>
            <a:cs typeface="Times New Roman" panose="02020603050405020304" pitchFamily="18" charset="0"/>
          </a:endParaRPr>
        </a:p>
      </dgm:t>
    </dgm:pt>
    <dgm:pt modelId="{5A8CB112-E7CD-457B-B20B-C5CAA16BD275}" type="sibTrans" cxnId="{7217FB89-F04C-44FA-8965-AD97B0CAC7ED}">
      <dgm:prSet/>
      <dgm:spPr/>
      <dgm:t>
        <a:bodyPr/>
        <a:lstStyle/>
        <a:p>
          <a:endParaRPr lang="en-ZA" sz="2000">
            <a:latin typeface="Times New Roman" panose="02020603050405020304" pitchFamily="18" charset="0"/>
            <a:cs typeface="Times New Roman" panose="02020603050405020304" pitchFamily="18" charset="0"/>
          </a:endParaRPr>
        </a:p>
      </dgm:t>
    </dgm:pt>
    <dgm:pt modelId="{FD7004D2-F874-4B7A-9919-6D09756FB6D1}" type="pres">
      <dgm:prSet presAssocID="{65DEAF3A-CB78-4A7A-9EE0-4BFAD78512CB}" presName="Name0" presStyleCnt="0">
        <dgm:presLayoutVars>
          <dgm:chPref val="1"/>
          <dgm:dir/>
          <dgm:animOne val="branch"/>
          <dgm:animLvl val="lvl"/>
          <dgm:resizeHandles/>
        </dgm:presLayoutVars>
      </dgm:prSet>
      <dgm:spPr/>
      <dgm:t>
        <a:bodyPr/>
        <a:lstStyle/>
        <a:p>
          <a:endParaRPr lang="en-US"/>
        </a:p>
      </dgm:t>
    </dgm:pt>
    <dgm:pt modelId="{A07A54EB-BF04-4127-B7B0-41C3985EFADA}" type="pres">
      <dgm:prSet presAssocID="{7483F66C-3034-4CAC-95BB-704D631B4FA6}" presName="vertOne" presStyleCnt="0"/>
      <dgm:spPr/>
    </dgm:pt>
    <dgm:pt modelId="{EEF43BBA-5B76-4AE2-9971-683B40602FBA}" type="pres">
      <dgm:prSet presAssocID="{7483F66C-3034-4CAC-95BB-704D631B4FA6}" presName="txOne" presStyleLbl="node0" presStyleIdx="0" presStyleCnt="1">
        <dgm:presLayoutVars>
          <dgm:chPref val="3"/>
        </dgm:presLayoutVars>
      </dgm:prSet>
      <dgm:spPr/>
      <dgm:t>
        <a:bodyPr/>
        <a:lstStyle/>
        <a:p>
          <a:endParaRPr lang="en-US"/>
        </a:p>
      </dgm:t>
    </dgm:pt>
    <dgm:pt modelId="{4F06D3C5-5470-4B42-8662-8AE8F3047E7F}" type="pres">
      <dgm:prSet presAssocID="{7483F66C-3034-4CAC-95BB-704D631B4FA6}" presName="horzOne" presStyleCnt="0"/>
      <dgm:spPr/>
    </dgm:pt>
  </dgm:ptLst>
  <dgm:cxnLst>
    <dgm:cxn modelId="{34AED217-D82B-48BE-B1BB-3C28A414A371}" type="presOf" srcId="{7483F66C-3034-4CAC-95BB-704D631B4FA6}" destId="{EEF43BBA-5B76-4AE2-9971-683B40602FBA}" srcOrd="0" destOrd="0" presId="urn:microsoft.com/office/officeart/2005/8/layout/hierarchy4"/>
    <dgm:cxn modelId="{E810B48C-FB10-4F1B-99A5-B171DCEB8B30}" type="presOf" srcId="{65DEAF3A-CB78-4A7A-9EE0-4BFAD78512CB}" destId="{FD7004D2-F874-4B7A-9919-6D09756FB6D1}" srcOrd="0" destOrd="0" presId="urn:microsoft.com/office/officeart/2005/8/layout/hierarchy4"/>
    <dgm:cxn modelId="{7217FB89-F04C-44FA-8965-AD97B0CAC7ED}" srcId="{65DEAF3A-CB78-4A7A-9EE0-4BFAD78512CB}" destId="{7483F66C-3034-4CAC-95BB-704D631B4FA6}" srcOrd="0" destOrd="0" parTransId="{8B267C0F-6BDC-43DA-86BD-DC9DEE28C017}" sibTransId="{5A8CB112-E7CD-457B-B20B-C5CAA16BD275}"/>
    <dgm:cxn modelId="{400EB09C-A9A9-4263-A5CC-172CE9344783}" type="presParOf" srcId="{FD7004D2-F874-4B7A-9919-6D09756FB6D1}" destId="{A07A54EB-BF04-4127-B7B0-41C3985EFADA}" srcOrd="0" destOrd="0" presId="urn:microsoft.com/office/officeart/2005/8/layout/hierarchy4"/>
    <dgm:cxn modelId="{3A92C8F3-CDAB-4CBD-81C2-016A2DDBD9F4}" type="presParOf" srcId="{A07A54EB-BF04-4127-B7B0-41C3985EFADA}" destId="{EEF43BBA-5B76-4AE2-9971-683B40602FBA}" srcOrd="0" destOrd="0" presId="urn:microsoft.com/office/officeart/2005/8/layout/hierarchy4"/>
    <dgm:cxn modelId="{1B297305-1A13-469D-B2E9-1E55550B367F}" type="presParOf" srcId="{A07A54EB-BF04-4127-B7B0-41C3985EFADA}" destId="{4F06D3C5-5470-4B42-8662-8AE8F3047E7F}"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86068-7900-4391-9C62-4A58358C1265}">
      <dsp:nvSpPr>
        <dsp:cNvPr id="0" name=""/>
        <dsp:cNvSpPr/>
      </dsp:nvSpPr>
      <dsp:spPr>
        <a:xfrm>
          <a:off x="0" y="0"/>
          <a:ext cx="1321785" cy="2643092"/>
        </a:xfrm>
        <a:prstGeom prst="roundRect">
          <a:avLst>
            <a:gd name="adj" fmla="val 10000"/>
          </a:avLst>
        </a:prstGeom>
        <a:solidFill>
          <a:schemeClr val="accent2">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latin typeface="Arial Narrow" panose="020B0606020202030204" pitchFamily="34" charset="0"/>
              <a:cs typeface="Times New Roman" panose="02020603050405020304" pitchFamily="18" charset="0"/>
            </a:rPr>
            <a:t>Incubation</a:t>
          </a:r>
        </a:p>
      </dsp:txBody>
      <dsp:txXfrm>
        <a:off x="38714" y="38714"/>
        <a:ext cx="1244357" cy="2565664"/>
      </dsp:txXfrm>
    </dsp:sp>
    <dsp:sp modelId="{55631522-9BD0-437E-A387-7510C1A337B8}">
      <dsp:nvSpPr>
        <dsp:cNvPr id="0" name=""/>
        <dsp:cNvSpPr/>
      </dsp:nvSpPr>
      <dsp:spPr>
        <a:xfrm>
          <a:off x="1550122" y="0"/>
          <a:ext cx="1321785" cy="2643092"/>
        </a:xfrm>
        <a:prstGeom prst="roundRect">
          <a:avLst>
            <a:gd name="adj" fmla="val 10000"/>
          </a:avLst>
        </a:prstGeom>
        <a:solidFill>
          <a:schemeClr val="accent2">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latin typeface="Arial Narrow" panose="020B0606020202030204" pitchFamily="34" charset="0"/>
              <a:cs typeface="Times New Roman" panose="02020603050405020304" pitchFamily="18" charset="0"/>
            </a:rPr>
            <a:t>Information Portal</a:t>
          </a:r>
        </a:p>
      </dsp:txBody>
      <dsp:txXfrm>
        <a:off x="1588836" y="38714"/>
        <a:ext cx="1244357" cy="2565664"/>
      </dsp:txXfrm>
    </dsp:sp>
    <dsp:sp modelId="{FA7C8F80-A41D-4E7E-B07B-A064A31DB90A}">
      <dsp:nvSpPr>
        <dsp:cNvPr id="0" name=""/>
        <dsp:cNvSpPr/>
      </dsp:nvSpPr>
      <dsp:spPr>
        <a:xfrm>
          <a:off x="3093967" y="0"/>
          <a:ext cx="1321785" cy="2643092"/>
        </a:xfrm>
        <a:prstGeom prst="roundRect">
          <a:avLst>
            <a:gd name="adj" fmla="val 10000"/>
          </a:avLst>
        </a:prstGeom>
        <a:solidFill>
          <a:schemeClr val="accent2">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latin typeface="Arial Narrow" panose="020B0606020202030204" pitchFamily="34" charset="0"/>
              <a:cs typeface="Times New Roman" panose="02020603050405020304" pitchFamily="18" charset="0"/>
            </a:rPr>
            <a:t>Market Access</a:t>
          </a:r>
        </a:p>
      </dsp:txBody>
      <dsp:txXfrm>
        <a:off x="3132681" y="38714"/>
        <a:ext cx="1244357" cy="2565664"/>
      </dsp:txXfrm>
    </dsp:sp>
    <dsp:sp modelId="{8988B4EF-A144-493D-A1D9-5A665A406762}">
      <dsp:nvSpPr>
        <dsp:cNvPr id="0" name=""/>
        <dsp:cNvSpPr/>
      </dsp:nvSpPr>
      <dsp:spPr>
        <a:xfrm>
          <a:off x="4637812" y="0"/>
          <a:ext cx="1321785" cy="2643092"/>
        </a:xfrm>
        <a:prstGeom prst="roundRect">
          <a:avLst>
            <a:gd name="adj" fmla="val 10000"/>
          </a:avLst>
        </a:prstGeom>
        <a:solidFill>
          <a:schemeClr val="accent2">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latin typeface="Arial Narrow" panose="020B0606020202030204" pitchFamily="34" charset="0"/>
              <a:cs typeface="Times New Roman" panose="02020603050405020304" pitchFamily="18" charset="0"/>
            </a:rPr>
            <a:t>Supplier Development</a:t>
          </a:r>
        </a:p>
      </dsp:txBody>
      <dsp:txXfrm>
        <a:off x="4676526" y="38714"/>
        <a:ext cx="1244357" cy="2565664"/>
      </dsp:txXfrm>
    </dsp:sp>
    <dsp:sp modelId="{808B0606-8EB0-441F-81C8-E24994303190}">
      <dsp:nvSpPr>
        <dsp:cNvPr id="0" name=""/>
        <dsp:cNvSpPr/>
      </dsp:nvSpPr>
      <dsp:spPr>
        <a:xfrm>
          <a:off x="6181657" y="0"/>
          <a:ext cx="1321785" cy="2643092"/>
        </a:xfrm>
        <a:prstGeom prst="roundRect">
          <a:avLst>
            <a:gd name="adj" fmla="val 10000"/>
          </a:avLst>
        </a:prstGeom>
        <a:solidFill>
          <a:schemeClr val="accent2">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latin typeface="Arial Narrow" panose="020B0606020202030204" pitchFamily="34" charset="0"/>
              <a:cs typeface="Times New Roman" panose="02020603050405020304" pitchFamily="18" charset="0"/>
            </a:rPr>
            <a:t>Mentorship &amp; </a:t>
          </a:r>
          <a:r>
            <a:rPr lang="en-ZA" sz="1800" kern="1200" dirty="0" smtClean="0">
              <a:latin typeface="Arial Narrow" panose="020B0606020202030204" pitchFamily="34" charset="0"/>
              <a:cs typeface="Times New Roman" panose="02020603050405020304" pitchFamily="18" charset="0"/>
            </a:rPr>
            <a:t>Coaching</a:t>
          </a:r>
          <a:endParaRPr lang="en-ZA" sz="1800" kern="1200" dirty="0">
            <a:latin typeface="Arial Narrow" panose="020B0606020202030204" pitchFamily="34" charset="0"/>
            <a:cs typeface="Times New Roman" panose="02020603050405020304" pitchFamily="18" charset="0"/>
          </a:endParaRPr>
        </a:p>
      </dsp:txBody>
      <dsp:txXfrm>
        <a:off x="6220371" y="38714"/>
        <a:ext cx="1244357" cy="2565664"/>
      </dsp:txXfrm>
    </dsp:sp>
    <dsp:sp modelId="{EEF43BBA-5B76-4AE2-9971-683B40602FBA}">
      <dsp:nvSpPr>
        <dsp:cNvPr id="0" name=""/>
        <dsp:cNvSpPr/>
      </dsp:nvSpPr>
      <dsp:spPr>
        <a:xfrm>
          <a:off x="7725502" y="0"/>
          <a:ext cx="1321785" cy="2643092"/>
        </a:xfrm>
        <a:prstGeom prst="roundRect">
          <a:avLst>
            <a:gd name="adj" fmla="val 10000"/>
          </a:avLst>
        </a:prstGeom>
        <a:solidFill>
          <a:schemeClr val="accent2">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a:latin typeface="Arial Narrow" panose="020B0606020202030204" pitchFamily="34" charset="0"/>
              <a:cs typeface="Times New Roman" panose="02020603050405020304" pitchFamily="18" charset="0"/>
            </a:rPr>
            <a:t>Training &amp; Development</a:t>
          </a:r>
        </a:p>
      </dsp:txBody>
      <dsp:txXfrm>
        <a:off x="7764216" y="38714"/>
        <a:ext cx="1244357" cy="2565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43BBA-5B76-4AE2-9971-683B40602FBA}">
      <dsp:nvSpPr>
        <dsp:cNvPr id="0" name=""/>
        <dsp:cNvSpPr/>
      </dsp:nvSpPr>
      <dsp:spPr>
        <a:xfrm>
          <a:off x="0" y="0"/>
          <a:ext cx="7936089" cy="1553284"/>
        </a:xfrm>
        <a:prstGeom prst="roundRect">
          <a:avLst>
            <a:gd name="adj" fmla="val 10000"/>
          </a:avLst>
        </a:prstGeom>
        <a:solidFill>
          <a:schemeClr val="accent4">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ZA" sz="4000" b="1" kern="1200" dirty="0">
              <a:latin typeface="Arial Narrow" panose="020B0606020202030204" pitchFamily="34" charset="0"/>
              <a:cs typeface="Times New Roman" panose="02020603050405020304" pitchFamily="18" charset="0"/>
            </a:rPr>
            <a:t>ENTERPRISE DEVELOPMENT PROGRAMME </a:t>
          </a:r>
        </a:p>
      </dsp:txBody>
      <dsp:txXfrm>
        <a:off x="45494" y="45494"/>
        <a:ext cx="7845101" cy="14622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4"/>
            <a:ext cx="2946400" cy="496888"/>
          </a:xfrm>
          <a:prstGeom prst="rect">
            <a:avLst/>
          </a:prstGeom>
        </p:spPr>
        <p:txBody>
          <a:bodyPr vert="horz" lIns="91440" tIns="45720" rIns="91440" bIns="45720" rtlCol="0"/>
          <a:lstStyle>
            <a:lvl1pPr algn="r">
              <a:defRPr sz="1200"/>
            </a:lvl1pPr>
          </a:lstStyle>
          <a:p>
            <a:fld id="{A59E0BE1-13C0-408D-B1A7-8559C6A791EF}" type="datetimeFigureOut">
              <a:rPr lang="en-ZA" smtClean="0"/>
              <a:t>2019/11/12</a:t>
            </a:fld>
            <a:endParaRPr lang="en-ZA" dirty="0"/>
          </a:p>
        </p:txBody>
      </p:sp>
      <p:sp>
        <p:nvSpPr>
          <p:cNvPr id="4" name="Footer Placeholder 3"/>
          <p:cNvSpPr>
            <a:spLocks noGrp="1"/>
          </p:cNvSpPr>
          <p:nvPr>
            <p:ph type="ftr" sz="quarter" idx="2"/>
          </p:nvPr>
        </p:nvSpPr>
        <p:spPr>
          <a:xfrm>
            <a:off x="0" y="9429753"/>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753"/>
            <a:ext cx="2946400" cy="496888"/>
          </a:xfrm>
          <a:prstGeom prst="rect">
            <a:avLst/>
          </a:prstGeom>
        </p:spPr>
        <p:txBody>
          <a:bodyPr vert="horz" lIns="91440" tIns="45720" rIns="91440" bIns="45720" rtlCol="0" anchor="b"/>
          <a:lstStyle>
            <a:lvl1pPr algn="r">
              <a:defRPr sz="1200"/>
            </a:lvl1pPr>
          </a:lstStyle>
          <a:p>
            <a:fld id="{0F813E5F-A30A-4BCC-8D35-00E5B9AE305C}" type="slidenum">
              <a:rPr lang="en-ZA" smtClean="0"/>
              <a:t>‹#›</a:t>
            </a:fld>
            <a:endParaRPr lang="en-ZA" dirty="0"/>
          </a:p>
        </p:txBody>
      </p:sp>
    </p:spTree>
    <p:extLst>
      <p:ext uri="{BB962C8B-B14F-4D97-AF65-F5344CB8AC3E}">
        <p14:creationId xmlns:p14="http://schemas.microsoft.com/office/powerpoint/2010/main" val="1145393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3"/>
            <a:ext cx="2945659" cy="498056"/>
          </a:xfrm>
          <a:prstGeom prst="rect">
            <a:avLst/>
          </a:prstGeom>
        </p:spPr>
        <p:txBody>
          <a:bodyPr vert="horz" lIns="91440" tIns="45720" rIns="91440" bIns="45720" rtlCol="0"/>
          <a:lstStyle>
            <a:lvl1pPr algn="r">
              <a:defRPr sz="1200"/>
            </a:lvl1pPr>
          </a:lstStyle>
          <a:p>
            <a:fld id="{63597F0C-5600-4E51-AFA2-926859C0B40D}" type="datetimeFigureOut">
              <a:rPr lang="en-ZA" smtClean="0"/>
              <a:t>2019/11/12</a:t>
            </a:fld>
            <a:endParaRPr lang="en-ZA"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7"/>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7"/>
            <a:ext cx="2945659" cy="498055"/>
          </a:xfrm>
          <a:prstGeom prst="rect">
            <a:avLst/>
          </a:prstGeom>
        </p:spPr>
        <p:txBody>
          <a:bodyPr vert="horz" lIns="91440" tIns="45720" rIns="91440" bIns="45720" rtlCol="0" anchor="b"/>
          <a:lstStyle>
            <a:lvl1pPr algn="r">
              <a:defRPr sz="1200"/>
            </a:lvl1pPr>
          </a:lstStyle>
          <a:p>
            <a:fld id="{06402EDC-0BE1-4820-B591-570EC25993C5}" type="slidenum">
              <a:rPr lang="en-ZA" smtClean="0"/>
              <a:t>‹#›</a:t>
            </a:fld>
            <a:endParaRPr lang="en-ZA" dirty="0"/>
          </a:p>
        </p:txBody>
      </p:sp>
    </p:spTree>
    <p:extLst>
      <p:ext uri="{BB962C8B-B14F-4D97-AF65-F5344CB8AC3E}">
        <p14:creationId xmlns:p14="http://schemas.microsoft.com/office/powerpoint/2010/main" val="371356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1</a:t>
            </a:fld>
            <a:endParaRPr lang="en-ZA" dirty="0"/>
          </a:p>
        </p:txBody>
      </p:sp>
    </p:spTree>
    <p:extLst>
      <p:ext uri="{BB962C8B-B14F-4D97-AF65-F5344CB8AC3E}">
        <p14:creationId xmlns:p14="http://schemas.microsoft.com/office/powerpoint/2010/main" val="279721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47</a:t>
            </a:fld>
            <a:endParaRPr lang="en-ZA" dirty="0"/>
          </a:p>
        </p:txBody>
      </p:sp>
    </p:spTree>
    <p:extLst>
      <p:ext uri="{BB962C8B-B14F-4D97-AF65-F5344CB8AC3E}">
        <p14:creationId xmlns:p14="http://schemas.microsoft.com/office/powerpoint/2010/main" val="1113090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49</a:t>
            </a:fld>
            <a:endParaRPr lang="en-ZA" dirty="0"/>
          </a:p>
        </p:txBody>
      </p:sp>
    </p:spTree>
    <p:extLst>
      <p:ext uri="{BB962C8B-B14F-4D97-AF65-F5344CB8AC3E}">
        <p14:creationId xmlns:p14="http://schemas.microsoft.com/office/powerpoint/2010/main" val="3210026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02EDC-0BE1-4820-B591-570EC25993C5}" type="slidenum">
              <a:rPr lang="en-ZA" smtClean="0"/>
              <a:t>6</a:t>
            </a:fld>
            <a:endParaRPr lang="en-ZA" dirty="0"/>
          </a:p>
        </p:txBody>
      </p:sp>
    </p:spTree>
    <p:extLst>
      <p:ext uri="{BB962C8B-B14F-4D97-AF65-F5344CB8AC3E}">
        <p14:creationId xmlns:p14="http://schemas.microsoft.com/office/powerpoint/2010/main" val="600488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11</a:t>
            </a:fld>
            <a:endParaRPr lang="en-ZA" dirty="0"/>
          </a:p>
        </p:txBody>
      </p:sp>
    </p:spTree>
    <p:extLst>
      <p:ext uri="{BB962C8B-B14F-4D97-AF65-F5344CB8AC3E}">
        <p14:creationId xmlns:p14="http://schemas.microsoft.com/office/powerpoint/2010/main" val="491200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12</a:t>
            </a:fld>
            <a:endParaRPr lang="en-ZA" dirty="0"/>
          </a:p>
        </p:txBody>
      </p:sp>
    </p:spTree>
    <p:extLst>
      <p:ext uri="{BB962C8B-B14F-4D97-AF65-F5344CB8AC3E}">
        <p14:creationId xmlns:p14="http://schemas.microsoft.com/office/powerpoint/2010/main" val="603170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23</a:t>
            </a:fld>
            <a:endParaRPr lang="en-ZA" dirty="0"/>
          </a:p>
        </p:txBody>
      </p:sp>
    </p:spTree>
    <p:extLst>
      <p:ext uri="{BB962C8B-B14F-4D97-AF65-F5344CB8AC3E}">
        <p14:creationId xmlns:p14="http://schemas.microsoft.com/office/powerpoint/2010/main" val="318966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solidFill>
                  <a:prstClr val="black"/>
                </a:solidFill>
              </a:rPr>
              <a:pPr/>
              <a:t>26</a:t>
            </a:fld>
            <a:endParaRPr lang="en-ZA">
              <a:solidFill>
                <a:prstClr val="black"/>
              </a:solidFill>
            </a:endParaRPr>
          </a:p>
        </p:txBody>
      </p:sp>
    </p:spTree>
    <p:extLst>
      <p:ext uri="{BB962C8B-B14F-4D97-AF65-F5344CB8AC3E}">
        <p14:creationId xmlns:p14="http://schemas.microsoft.com/office/powerpoint/2010/main" val="3209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34</a:t>
            </a:fld>
            <a:endParaRPr lang="en-ZA"/>
          </a:p>
        </p:txBody>
      </p:sp>
    </p:spTree>
    <p:extLst>
      <p:ext uri="{BB962C8B-B14F-4D97-AF65-F5344CB8AC3E}">
        <p14:creationId xmlns:p14="http://schemas.microsoft.com/office/powerpoint/2010/main" val="2244106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6402EDC-0BE1-4820-B591-570EC25993C5}" type="slidenum">
              <a:rPr lang="en-ZA" smtClean="0"/>
              <a:t>35</a:t>
            </a:fld>
            <a:endParaRPr lang="en-ZA"/>
          </a:p>
        </p:txBody>
      </p:sp>
    </p:spTree>
    <p:extLst>
      <p:ext uri="{BB962C8B-B14F-4D97-AF65-F5344CB8AC3E}">
        <p14:creationId xmlns:p14="http://schemas.microsoft.com/office/powerpoint/2010/main" val="2020462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6402EDC-0BE1-4820-B591-570EC25993C5}" type="slidenum">
              <a:rPr lang="en-ZA" smtClean="0"/>
              <a:t>36</a:t>
            </a:fld>
            <a:endParaRPr lang="en-ZA"/>
          </a:p>
        </p:txBody>
      </p:sp>
    </p:spTree>
    <p:extLst>
      <p:ext uri="{BB962C8B-B14F-4D97-AF65-F5344CB8AC3E}">
        <p14:creationId xmlns:p14="http://schemas.microsoft.com/office/powerpoint/2010/main" val="2755398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2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23"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134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smtClean="0"/>
              <a:t>Rural Development Strategy Implementation 12 November 2019</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831041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smtClean="0"/>
              <a:t>Rural Development Strategy Implementation 12 November 2019</a:t>
            </a:r>
            <a:endParaRPr lang="en-ZA"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21167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1"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
        <p:nvSpPr>
          <p:cNvPr id="8"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2"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Tree>
    <p:extLst>
      <p:ext uri="{BB962C8B-B14F-4D97-AF65-F5344CB8AC3E}">
        <p14:creationId xmlns:p14="http://schemas.microsoft.com/office/powerpoint/2010/main" val="199434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28650" y="365126"/>
            <a:ext cx="7886700" cy="1325563"/>
          </a:xfrm>
        </p:spPr>
        <p:txBody>
          <a:bodyPr>
            <a:normAutofit/>
          </a:bodyPr>
          <a:lstStyle/>
          <a:p>
            <a:r>
              <a:rPr lang="en-US" sz="3200" b="1">
                <a:solidFill>
                  <a:srgbClr val="F26500"/>
                </a:solidFill>
                <a:latin typeface="Gill Sans MT" panose="020B0502020104020203" pitchFamily="34" charset="0"/>
              </a:rPr>
              <a:t>Click to edit Master title style</a:t>
            </a:r>
            <a:endParaRPr lang="en-ZA" sz="3200" b="1" dirty="0">
              <a:solidFill>
                <a:srgbClr val="F26500"/>
              </a:solidFill>
              <a:latin typeface="Gill Sans MT" panose="020B0502020104020203" pitchFamily="34" charset="0"/>
            </a:endParaRPr>
          </a:p>
        </p:txBody>
      </p:sp>
      <p:sp>
        <p:nvSpPr>
          <p:cNvPr id="11" name="Content Placeholder 2"/>
          <p:cNvSpPr>
            <a:spLocks noGrp="1"/>
          </p:cNvSpPr>
          <p:nvPr>
            <p:ph idx="1"/>
          </p:nvPr>
        </p:nvSpPr>
        <p:spPr>
          <a:xfrm>
            <a:off x="628650" y="1825625"/>
            <a:ext cx="7886700" cy="3891781"/>
          </a:xfrm>
          <a:prstGeom prst="rect">
            <a:avLst/>
          </a:prstGeom>
        </p:spPr>
        <p:txBody>
          <a:bodyPr>
            <a:normAutofit/>
          </a:bodyPr>
          <a:lstStyle/>
          <a:p>
            <a:pPr lvl="0"/>
            <a:r>
              <a:rPr lang="en-US" sz="2000">
                <a:latin typeface="Arial" panose="020B0604020202020204" pitchFamily="34" charset="0"/>
                <a:cs typeface="Arial" panose="020B0604020202020204" pitchFamily="34" charset="0"/>
              </a:rPr>
              <a:t>Click to edit Master text styles</a:t>
            </a:r>
          </a:p>
        </p:txBody>
      </p:sp>
      <p:sp>
        <p:nvSpPr>
          <p:cNvPr id="12" name="Footer Placeholder 6"/>
          <p:cNvSpPr>
            <a:spLocks noGrp="1"/>
          </p:cNvSpPr>
          <p:nvPr>
            <p:ph type="ftr" sz="quarter" idx="11"/>
          </p:nvPr>
        </p:nvSpPr>
        <p:spPr>
          <a:xfrm>
            <a:off x="628650" y="6356350"/>
            <a:ext cx="6577693" cy="365125"/>
          </a:xfrm>
          <a:prstGeom prst="rect">
            <a:avLst/>
          </a:prstGeom>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13" name="Slide Number Placeholder 7"/>
          <p:cNvSpPr>
            <a:spLocks noGrp="1"/>
          </p:cNvSpPr>
          <p:nvPr>
            <p:ph type="sldNum" sz="quarter" idx="12"/>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pic>
        <p:nvPicPr>
          <p:cNvPr id="14"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6079" t="57807" r="2606" b="27373"/>
          <a:stretch/>
        </p:blipFill>
        <p:spPr>
          <a:xfrm>
            <a:off x="5512095" y="5787794"/>
            <a:ext cx="3003254" cy="513312"/>
          </a:xfrm>
          <a:prstGeom prst="rect">
            <a:avLst/>
          </a:prstGeom>
        </p:spPr>
      </p:pic>
    </p:spTree>
    <p:extLst>
      <p:ext uri="{BB962C8B-B14F-4D97-AF65-F5344CB8AC3E}">
        <p14:creationId xmlns:p14="http://schemas.microsoft.com/office/powerpoint/2010/main" val="328642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smtClean="0"/>
              <a:t>Rural Development Strategy Implementation 12 November 2019</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54374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smtClean="0"/>
              <a:t>Rural Development Strategy Implementation 12 November 2019</a:t>
            </a:r>
            <a:endParaRPr lang="en-ZA"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236331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smtClean="0"/>
              <a:t>Rural Development Strategy Implementation 12 November 2019</a:t>
            </a:r>
            <a:endParaRPr lang="en-ZA"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95462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smtClean="0"/>
              <a:t>Rural Development Strategy Implementation 12 November 2019</a:t>
            </a:r>
            <a:endParaRPr lang="en-ZA"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48617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smtClean="0"/>
              <a:t>Rural Development Strategy Implementation 12 November 2019</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139793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smtClean="0"/>
              <a:t>Rural Development Strategy Implementation 12 November 2019</a:t>
            </a:r>
            <a:endParaRPr lang="en-ZA"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40FEAE8-3F87-4A99-BAF2-EE59B96B6E72}" type="slidenum">
              <a:rPr lang="en-ZA" smtClean="0"/>
              <a:t>‹#›</a:t>
            </a:fld>
            <a:endParaRPr lang="en-ZA" dirty="0"/>
          </a:p>
        </p:txBody>
      </p:sp>
    </p:spTree>
    <p:extLst>
      <p:ext uri="{BB962C8B-B14F-4D97-AF65-F5344CB8AC3E}">
        <p14:creationId xmlns:p14="http://schemas.microsoft.com/office/powerpoint/2010/main" val="373063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3" name="Footer Placeholder 6"/>
          <p:cNvSpPr>
            <a:spLocks noGrp="1"/>
          </p:cNvSpPr>
          <p:nvPr>
            <p:ph type="ftr" sz="quarter" idx="3"/>
          </p:nvPr>
        </p:nvSpPr>
        <p:spPr>
          <a:xfrm>
            <a:off x="628650" y="6356350"/>
            <a:ext cx="6577693" cy="365125"/>
          </a:xfrm>
          <a:prstGeom prst="rect">
            <a:avLst/>
          </a:prstGeom>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24" name="Slide Number Placeholder 7"/>
          <p:cNvSpPr>
            <a:spLocks noGrp="1"/>
          </p:cNvSpPr>
          <p:nvPr>
            <p:ph type="sldNum" sz="quarter" idx="4"/>
          </p:nvPr>
        </p:nvSpPr>
        <p:spPr>
          <a:xfrm>
            <a:off x="7413170" y="6356351"/>
            <a:ext cx="1102179" cy="365125"/>
          </a:xfrm>
          <a:prstGeom prst="rect">
            <a:avLst/>
          </a:prstGeom>
        </p:spPr>
        <p:txBody>
          <a:bodyPr/>
          <a:lstStyle>
            <a:lvl1pPr algn="r">
              <a:defRPr/>
            </a:lvl1p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33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200" b="1" kern="1200">
          <a:solidFill>
            <a:schemeClr val="accent2"/>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1469" y="150123"/>
            <a:ext cx="8661059" cy="2172928"/>
          </a:xfrm>
        </p:spPr>
        <p:txBody>
          <a:bodyPr anchor="t">
            <a:noAutofit/>
          </a:bodyPr>
          <a:lstStyle/>
          <a:p>
            <a:pPr algn="ctr">
              <a:lnSpc>
                <a:spcPct val="150000"/>
              </a:lnSpc>
            </a:pPr>
            <a:r>
              <a:rPr lang="en-ZA" sz="3600" dirty="0" smtClean="0">
                <a:solidFill>
                  <a:srgbClr val="F26500"/>
                </a:solidFill>
              </a:rPr>
              <a:t>Implementation of Programmes </a:t>
            </a:r>
            <a:r>
              <a:rPr lang="en-ZA" sz="3600" dirty="0">
                <a:solidFill>
                  <a:srgbClr val="F26500"/>
                </a:solidFill>
              </a:rPr>
              <a:t> </a:t>
            </a:r>
            <a:r>
              <a:rPr lang="en-ZA" sz="3600" dirty="0" smtClean="0">
                <a:solidFill>
                  <a:srgbClr val="F26500"/>
                </a:solidFill>
              </a:rPr>
              <a:t>as per the National Rural  </a:t>
            </a:r>
            <a:r>
              <a:rPr lang="en-ZA" sz="3600" dirty="0">
                <a:solidFill>
                  <a:srgbClr val="F26500"/>
                </a:solidFill>
              </a:rPr>
              <a:t>Tourism  </a:t>
            </a:r>
            <a:r>
              <a:rPr lang="en-ZA" sz="3600" dirty="0" smtClean="0">
                <a:solidFill>
                  <a:srgbClr val="F26500"/>
                </a:solidFill>
              </a:rPr>
              <a:t>Strategy</a:t>
            </a:r>
            <a:r>
              <a:rPr lang="en-GB" sz="3600" dirty="0">
                <a:solidFill>
                  <a:srgbClr val="F26522"/>
                </a:solidFill>
              </a:rPr>
              <a:t/>
            </a:r>
            <a:br>
              <a:rPr lang="en-GB" sz="3600" dirty="0">
                <a:solidFill>
                  <a:srgbClr val="F26522"/>
                </a:solidFill>
              </a:rPr>
            </a:br>
            <a:r>
              <a:rPr lang="en-GB" sz="3600" dirty="0" smtClean="0">
                <a:solidFill>
                  <a:srgbClr val="F26522"/>
                </a:solidFill>
              </a:rPr>
              <a:t>Presentation to the </a:t>
            </a:r>
            <a:br>
              <a:rPr lang="en-GB" sz="3600" dirty="0" smtClean="0">
                <a:solidFill>
                  <a:srgbClr val="F26522"/>
                </a:solidFill>
              </a:rPr>
            </a:br>
            <a:r>
              <a:rPr lang="en-GB" sz="3600" dirty="0" smtClean="0">
                <a:solidFill>
                  <a:srgbClr val="F26522"/>
                </a:solidFill>
              </a:rPr>
              <a:t>Portfolio Committee on Tourism</a:t>
            </a:r>
            <a:endParaRPr lang="en-ZA" sz="3600" dirty="0">
              <a:solidFill>
                <a:srgbClr val="F26522"/>
              </a:solidFill>
            </a:endParaRPr>
          </a:p>
        </p:txBody>
      </p:sp>
      <p:sp>
        <p:nvSpPr>
          <p:cNvPr id="3" name="Subtitle 2"/>
          <p:cNvSpPr>
            <a:spLocks noGrp="1"/>
          </p:cNvSpPr>
          <p:nvPr>
            <p:ph type="subTitle" idx="4294967295"/>
          </p:nvPr>
        </p:nvSpPr>
        <p:spPr>
          <a:xfrm>
            <a:off x="685799" y="3255666"/>
            <a:ext cx="7772400" cy="1034980"/>
          </a:xfrm>
          <a:prstGeom prst="rect">
            <a:avLst/>
          </a:prstGeom>
        </p:spPr>
        <p:txBody>
          <a:bodyPr>
            <a:normAutofit fontScale="92500" lnSpcReduction="10000"/>
          </a:bodyPr>
          <a:lstStyle/>
          <a:p>
            <a:pPr marL="0" indent="0" algn="ctr">
              <a:buNone/>
            </a:pPr>
            <a:endParaRPr lang="en-GB" sz="3100" b="1" dirty="0"/>
          </a:p>
          <a:p>
            <a:pPr marL="0" indent="0" algn="ctr">
              <a:buNone/>
            </a:pPr>
            <a:r>
              <a:rPr lang="en-GB" sz="4000" b="1" dirty="0" smtClean="0"/>
              <a:t>12 November </a:t>
            </a:r>
            <a:r>
              <a:rPr lang="en-GB" sz="4000" b="1" dirty="0"/>
              <a:t>2019</a:t>
            </a:r>
            <a:endParaRPr lang="en-ZA" sz="4000"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00683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
            <a:ext cx="7886700" cy="729205"/>
          </a:xfrm>
        </p:spPr>
        <p:txBody>
          <a:bodyPr>
            <a:normAutofit fontScale="90000"/>
          </a:bodyPr>
          <a:lstStyle/>
          <a:p>
            <a:pPr algn="ctr"/>
            <a:r>
              <a:rPr lang="en-ZA" dirty="0"/>
              <a:t/>
            </a:r>
            <a:br>
              <a:rPr lang="en-ZA" dirty="0"/>
            </a:br>
            <a:r>
              <a:rPr lang="en-ZA" sz="2700" dirty="0"/>
              <a:t>Capacity Building &amp; Skills Development Programme</a:t>
            </a:r>
            <a:br>
              <a:rPr lang="en-ZA" sz="2700" dirty="0"/>
            </a:br>
            <a:endParaRPr lang="en-ZA" sz="2700" dirty="0"/>
          </a:p>
        </p:txBody>
      </p:sp>
      <p:sp>
        <p:nvSpPr>
          <p:cNvPr id="7" name="Content Placeholder 4"/>
          <p:cNvSpPr>
            <a:spLocks noGrp="1"/>
          </p:cNvSpPr>
          <p:nvPr>
            <p:ph idx="1"/>
          </p:nvPr>
        </p:nvSpPr>
        <p:spPr>
          <a:xfrm>
            <a:off x="165100" y="729206"/>
            <a:ext cx="8772525" cy="5439820"/>
          </a:xfrm>
        </p:spPr>
        <p:txBody>
          <a:bodyPr>
            <a:normAutofit lnSpcReduction="10000"/>
          </a:bodyPr>
          <a:lstStyle/>
          <a:p>
            <a:pPr marL="457200" indent="-457200">
              <a:buAutoNum type="arabicPeriod"/>
            </a:pPr>
            <a:r>
              <a:rPr lang="en-ZA" sz="1600" b="1" dirty="0">
                <a:solidFill>
                  <a:srgbClr val="F26500"/>
                </a:solidFill>
                <a:cs typeface="Arial" panose="020B0604020202020204" pitchFamily="34" charset="0"/>
              </a:rPr>
              <a:t>LOCAL GOVERNMENT INDUCTION</a:t>
            </a:r>
          </a:p>
          <a:p>
            <a:pPr marL="0" indent="0">
              <a:buNone/>
            </a:pPr>
            <a:endParaRPr lang="en-ZA" sz="1600" b="1" dirty="0" smtClean="0">
              <a:latin typeface="Arial" panose="020B0604020202020204" pitchFamily="34" charset="0"/>
              <a:cs typeface="Arial" panose="020B0604020202020204" pitchFamily="34" charset="0"/>
            </a:endParaRPr>
          </a:p>
          <a:p>
            <a:pPr marL="0" indent="0">
              <a:buNone/>
            </a:pPr>
            <a:r>
              <a:rPr lang="en-ZA" sz="1800" b="1" dirty="0" smtClean="0">
                <a:cs typeface="Arial" panose="020B0604020202020204" pitchFamily="34" charset="0"/>
              </a:rPr>
              <a:t>PROJECT </a:t>
            </a:r>
            <a:r>
              <a:rPr lang="en-ZA" sz="1800" b="1" dirty="0">
                <a:cs typeface="Arial" panose="020B0604020202020204" pitchFamily="34" charset="0"/>
              </a:rPr>
              <a:t>DESCRIPTION: </a:t>
            </a:r>
            <a:endParaRPr lang="en-ZA" sz="1800" dirty="0">
              <a:cs typeface="Arial" panose="020B0604020202020204" pitchFamily="34" charset="0"/>
            </a:endParaRPr>
          </a:p>
          <a:p>
            <a:pPr algn="just"/>
            <a:r>
              <a:rPr lang="en-ZA" sz="1800" dirty="0">
                <a:cs typeface="Arial" panose="020B0604020202020204" pitchFamily="34" charset="0"/>
              </a:rPr>
              <a:t>The project prioritises spatial nodes that have a potential to stimulate tourism growth in rural areas. The approach utilised is in the form of workshops and site visits to projects that can be used as case studies for lessons learnt and improvement. </a:t>
            </a:r>
          </a:p>
          <a:p>
            <a:pPr algn="just"/>
            <a:r>
              <a:rPr lang="en-ZA" sz="1800" dirty="0">
                <a:cs typeface="Arial" panose="020B0604020202020204" pitchFamily="34" charset="0"/>
              </a:rPr>
              <a:t>The beneficiaries are municipal officials in Local Economic Development and Tourism units. </a:t>
            </a:r>
            <a:r>
              <a:rPr lang="en-ZA" sz="1800" dirty="0" smtClean="0">
                <a:cs typeface="Arial" panose="020B0604020202020204" pitchFamily="34" charset="0"/>
              </a:rPr>
              <a:t>Small, Medium and Micro Enterprises (SMMEs), </a:t>
            </a:r>
            <a:r>
              <a:rPr lang="en-ZA" sz="1800" dirty="0">
                <a:cs typeface="Arial" panose="020B0604020202020204" pitchFamily="34" charset="0"/>
              </a:rPr>
              <a:t>local Community representatives, traditional as well as Political leadership within the selected communities becomes part of the developments. </a:t>
            </a:r>
          </a:p>
          <a:p>
            <a:pPr algn="just"/>
            <a:r>
              <a:rPr lang="en-ZA" sz="1800" dirty="0">
                <a:cs typeface="Arial" panose="020B0604020202020204" pitchFamily="34" charset="0"/>
              </a:rPr>
              <a:t>Experts on areas identified through a needs analysis approach of the area are sourced from different institutions like universities, government agencies and private sector organisations to deliver on the identified needs.</a:t>
            </a:r>
          </a:p>
          <a:p>
            <a:pPr marL="0" indent="0" algn="just">
              <a:buNone/>
            </a:pPr>
            <a:endParaRPr lang="en-ZA" sz="1800" b="1" dirty="0" smtClean="0">
              <a:cs typeface="Arial" panose="020B0604020202020204" pitchFamily="34" charset="0"/>
            </a:endParaRPr>
          </a:p>
          <a:p>
            <a:pPr marL="0" indent="0" algn="just">
              <a:buNone/>
            </a:pPr>
            <a:r>
              <a:rPr lang="en-ZA" sz="1800" b="1" dirty="0" smtClean="0">
                <a:cs typeface="Arial" panose="020B0604020202020204" pitchFamily="34" charset="0"/>
              </a:rPr>
              <a:t>PROJECT </a:t>
            </a:r>
            <a:r>
              <a:rPr lang="en-ZA" sz="1800" b="1" dirty="0">
                <a:cs typeface="Arial" panose="020B0604020202020204" pitchFamily="34" charset="0"/>
              </a:rPr>
              <a:t>OBJECTIVE:  </a:t>
            </a:r>
            <a:endParaRPr lang="en-ZA" sz="1800" dirty="0">
              <a:cs typeface="Arial" panose="020B0604020202020204" pitchFamily="34" charset="0"/>
            </a:endParaRPr>
          </a:p>
          <a:p>
            <a:pPr algn="just"/>
            <a:r>
              <a:rPr lang="en-ZA" sz="1800" dirty="0">
                <a:cs typeface="Arial" panose="020B0604020202020204" pitchFamily="34" charset="0"/>
              </a:rPr>
              <a:t>To provide an integrated approach on capacity building and create a platform for stakeholder engagement and information sharing for the public sector, private sector and communities focussing on rural municipalities.</a:t>
            </a:r>
          </a:p>
          <a:p>
            <a:pPr marL="457200" indent="-457200">
              <a:buAutoNum type="arabicPeriod"/>
            </a:pPr>
            <a:endParaRPr lang="en-ZA" sz="1800" b="1" dirty="0">
              <a:solidFill>
                <a:srgbClr val="F26500"/>
              </a:solidFill>
            </a:endParaRPr>
          </a:p>
        </p:txBody>
      </p:sp>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6779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0"/>
            <a:ext cx="7886700" cy="1056069"/>
          </a:xfrm>
        </p:spPr>
        <p:txBody>
          <a:bodyPr>
            <a:noAutofit/>
          </a:bodyPr>
          <a:lstStyle/>
          <a:p>
            <a:pPr algn="ctr"/>
            <a:r>
              <a:rPr lang="en-ZA" sz="2400" dirty="0"/>
              <a:t>Capacity Building &amp; Skills Development Programme</a:t>
            </a:r>
            <a:br>
              <a:rPr lang="en-ZA" sz="2400" dirty="0"/>
            </a:br>
            <a:endParaRPr lang="en-ZA" sz="2400" dirty="0"/>
          </a:p>
        </p:txBody>
      </p:sp>
      <p:sp>
        <p:nvSpPr>
          <p:cNvPr id="5" name="Content Placeholder 4"/>
          <p:cNvSpPr>
            <a:spLocks noGrp="1"/>
          </p:cNvSpPr>
          <p:nvPr>
            <p:ph idx="1"/>
          </p:nvPr>
        </p:nvSpPr>
        <p:spPr>
          <a:xfrm>
            <a:off x="347729" y="639098"/>
            <a:ext cx="8487177" cy="5717254"/>
          </a:xfrm>
        </p:spPr>
        <p:txBody>
          <a:bodyPr>
            <a:normAutofit/>
          </a:bodyPr>
          <a:lstStyle/>
          <a:p>
            <a:pPr marL="0" indent="0">
              <a:buNone/>
            </a:pPr>
            <a:r>
              <a:rPr lang="en-ZA" sz="1600" b="1" dirty="0">
                <a:solidFill>
                  <a:srgbClr val="F26500"/>
                </a:solidFill>
                <a:latin typeface="Arial" panose="020B0604020202020204" pitchFamily="34" charset="0"/>
                <a:cs typeface="Arial" panose="020B0604020202020204" pitchFamily="34" charset="0"/>
              </a:rPr>
              <a:t>1</a:t>
            </a:r>
            <a:r>
              <a:rPr lang="en-ZA" sz="1600" b="1" dirty="0">
                <a:solidFill>
                  <a:srgbClr val="F26500"/>
                </a:solidFill>
                <a:cs typeface="Arial" panose="020B0604020202020204" pitchFamily="34" charset="0"/>
              </a:rPr>
              <a:t>. LOCAL GOVERNMENT INDUCTION (Cont..)</a:t>
            </a:r>
          </a:p>
          <a:p>
            <a:pPr marL="0" indent="0">
              <a:buNone/>
            </a:pPr>
            <a:r>
              <a:rPr lang="en-ZA" sz="1600" b="1" dirty="0">
                <a:cs typeface="Arial" panose="020B0604020202020204" pitchFamily="34" charset="0"/>
              </a:rPr>
              <a:t>PROGRAMME IMPACT </a:t>
            </a:r>
          </a:p>
          <a:p>
            <a:pPr algn="just"/>
            <a:r>
              <a:rPr lang="en-ZA" sz="1600" dirty="0">
                <a:cs typeface="Arial" panose="020B0604020202020204" pitchFamily="34" charset="0"/>
              </a:rPr>
              <a:t>The impact in Bushbuckridge was the establishment of a Local Tourism Organisation (LTO). The structure managed to have engagements with the industry such as Business Breakfast in 2016.</a:t>
            </a:r>
          </a:p>
          <a:p>
            <a:pPr algn="just"/>
            <a:r>
              <a:rPr lang="en-ZA" sz="1600" dirty="0" smtClean="0">
                <a:cs typeface="Arial" panose="020B0604020202020204" pitchFamily="34" charset="0"/>
              </a:rPr>
              <a:t>Department of Tourism </a:t>
            </a:r>
            <a:r>
              <a:rPr lang="en-ZA" sz="1600" dirty="0">
                <a:cs typeface="Arial" panose="020B0604020202020204" pitchFamily="34" charset="0"/>
              </a:rPr>
              <a:t>was part of the interdepartmental task team that developed a Bushbuckridge Economic Development Master Plan.</a:t>
            </a:r>
          </a:p>
          <a:p>
            <a:pPr algn="just"/>
            <a:r>
              <a:rPr lang="en-ZA" sz="1600" dirty="0">
                <a:cs typeface="Arial" panose="020B0604020202020204" pitchFamily="34" charset="0"/>
              </a:rPr>
              <a:t>Through the capacity building and IDTT key projects were identified to stimulate economic growth in Bushbuckridge</a:t>
            </a:r>
          </a:p>
          <a:p>
            <a:pPr marL="228600" lvl="1" algn="just">
              <a:spcBef>
                <a:spcPts val="1200"/>
              </a:spcBef>
              <a:spcAft>
                <a:spcPts val="600"/>
              </a:spcAft>
            </a:pPr>
            <a:r>
              <a:rPr lang="en-ZA" sz="1600" dirty="0">
                <a:cs typeface="Arial" panose="020B0604020202020204" pitchFamily="34" charset="0"/>
              </a:rPr>
              <a:t>In Dr RS </a:t>
            </a:r>
            <a:r>
              <a:rPr lang="en-ZA" sz="1600" dirty="0" err="1">
                <a:cs typeface="Arial" panose="020B0604020202020204" pitchFamily="34" charset="0"/>
              </a:rPr>
              <a:t>Mompati</a:t>
            </a:r>
            <a:r>
              <a:rPr lang="en-ZA" sz="1600" dirty="0">
                <a:cs typeface="Arial" panose="020B0604020202020204" pitchFamily="34" charset="0"/>
              </a:rPr>
              <a:t> and Ngaka Modiri Molema an </a:t>
            </a:r>
            <a:r>
              <a:rPr lang="en-ZA" sz="1600" dirty="0" smtClean="0">
                <a:cs typeface="Arial" panose="020B0604020202020204" pitchFamily="34" charset="0"/>
              </a:rPr>
              <a:t>interim LTO was </a:t>
            </a:r>
            <a:r>
              <a:rPr lang="en-ZA" sz="1600" dirty="0">
                <a:cs typeface="Arial" panose="020B0604020202020204" pitchFamily="34" charset="0"/>
              </a:rPr>
              <a:t>established. This organisation assists in strengthening relations between the different stakeholders and the coordination of initiatives that stimulates tourism growth.</a:t>
            </a:r>
          </a:p>
          <a:p>
            <a:pPr marL="228600" lvl="1" algn="just">
              <a:spcBef>
                <a:spcPts val="1200"/>
              </a:spcBef>
              <a:spcAft>
                <a:spcPts val="600"/>
              </a:spcAft>
            </a:pPr>
            <a:r>
              <a:rPr lang="en-ZA" sz="1600" dirty="0">
                <a:cs typeface="Arial" panose="020B0604020202020204" pitchFamily="34" charset="0"/>
              </a:rPr>
              <a:t>In Mopani District, a Tourism Strategy </a:t>
            </a:r>
            <a:r>
              <a:rPr lang="en-US" sz="1600" dirty="0">
                <a:cs typeface="Arial" panose="020B0604020202020204" pitchFamily="34" charset="0"/>
              </a:rPr>
              <a:t>was developed and  </a:t>
            </a:r>
            <a:r>
              <a:rPr lang="en-US" sz="1600" dirty="0" smtClean="0">
                <a:cs typeface="Arial" panose="020B0604020202020204" pitchFamily="34" charset="0"/>
              </a:rPr>
              <a:t>Local Economic Development(LED) </a:t>
            </a:r>
            <a:r>
              <a:rPr lang="en-US" sz="1600" dirty="0">
                <a:cs typeface="Arial" panose="020B0604020202020204" pitchFamily="34" charset="0"/>
              </a:rPr>
              <a:t>forum was established. </a:t>
            </a:r>
          </a:p>
          <a:p>
            <a:pPr algn="just"/>
            <a:r>
              <a:rPr lang="en-ZA" sz="1600" dirty="0" smtClean="0">
                <a:cs typeface="Arial" panose="020B0604020202020204" pitchFamily="34" charset="0"/>
              </a:rPr>
              <a:t>Department of Tourism </a:t>
            </a:r>
            <a:r>
              <a:rPr lang="en-ZA" sz="1600" dirty="0">
                <a:cs typeface="Arial" panose="020B0604020202020204" pitchFamily="34" charset="0"/>
              </a:rPr>
              <a:t>has identified </a:t>
            </a:r>
            <a:r>
              <a:rPr lang="en-ZA" sz="1600" dirty="0" err="1">
                <a:cs typeface="Arial" panose="020B0604020202020204" pitchFamily="34" charset="0"/>
              </a:rPr>
              <a:t>Matsamo</a:t>
            </a:r>
            <a:r>
              <a:rPr lang="en-ZA" sz="1600" dirty="0">
                <a:cs typeface="Arial" panose="020B0604020202020204" pitchFamily="34" charset="0"/>
              </a:rPr>
              <a:t> Cultural Customs project to be supported through capacity building in Nkomazi Municipality. A task team was established in Nkomazi to assist in the resuscitation of </a:t>
            </a:r>
            <a:r>
              <a:rPr lang="en-ZA" sz="1600" dirty="0" err="1">
                <a:cs typeface="Arial" panose="020B0604020202020204" pitchFamily="34" charset="0"/>
              </a:rPr>
              <a:t>Matsamo</a:t>
            </a:r>
            <a:r>
              <a:rPr lang="en-ZA" sz="1600" dirty="0">
                <a:cs typeface="Arial" panose="020B0604020202020204" pitchFamily="34" charset="0"/>
              </a:rPr>
              <a:t> Cultural Customs project. There is a demonstration of improved alignment and communication between spheres of government and private sector. BLM is now supporting the capacity development of Nkomazi Local Municipality.</a:t>
            </a:r>
          </a:p>
        </p:txBody>
      </p:sp>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416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0"/>
            <a:ext cx="7886700" cy="1056069"/>
          </a:xfrm>
        </p:spPr>
        <p:txBody>
          <a:bodyPr>
            <a:normAutofit fontScale="90000"/>
          </a:bodyPr>
          <a:lstStyle/>
          <a:p>
            <a:pPr algn="ctr"/>
            <a:r>
              <a:rPr lang="en-ZA" dirty="0"/>
              <a:t/>
            </a:r>
            <a:br>
              <a:rPr lang="en-ZA" dirty="0"/>
            </a:br>
            <a:r>
              <a:rPr lang="en-ZA" sz="2700" dirty="0"/>
              <a:t>Capacity Building &amp; Skills Development Programme</a:t>
            </a:r>
            <a:br>
              <a:rPr lang="en-ZA" sz="2700" dirty="0"/>
            </a:br>
            <a:endParaRPr lang="en-ZA" sz="2700" dirty="0"/>
          </a:p>
        </p:txBody>
      </p:sp>
      <p:sp>
        <p:nvSpPr>
          <p:cNvPr id="5" name="Content Placeholder 4"/>
          <p:cNvSpPr>
            <a:spLocks noGrp="1"/>
          </p:cNvSpPr>
          <p:nvPr>
            <p:ph idx="1"/>
          </p:nvPr>
        </p:nvSpPr>
        <p:spPr>
          <a:xfrm>
            <a:off x="347729" y="943897"/>
            <a:ext cx="8487177" cy="5412453"/>
          </a:xfrm>
        </p:spPr>
        <p:txBody>
          <a:bodyPr>
            <a:normAutofit/>
          </a:bodyPr>
          <a:lstStyle/>
          <a:p>
            <a:pPr marL="0" indent="0">
              <a:buNone/>
            </a:pPr>
            <a:r>
              <a:rPr lang="en-ZA" sz="1600" b="1" dirty="0">
                <a:solidFill>
                  <a:srgbClr val="F26500"/>
                </a:solidFill>
                <a:latin typeface="Arial" panose="020B0604020202020204" pitchFamily="34" charset="0"/>
                <a:cs typeface="Arial" panose="020B0604020202020204" pitchFamily="34" charset="0"/>
              </a:rPr>
              <a:t>1. LOCAL GOVERNMENT INDUCTION (Cont..)</a:t>
            </a:r>
            <a:endParaRPr lang="en-ZA" sz="1600" b="1" dirty="0">
              <a:latin typeface="Arial" panose="020B0604020202020204" pitchFamily="34" charset="0"/>
              <a:cs typeface="Arial" panose="020B0604020202020204" pitchFamily="34" charset="0"/>
            </a:endParaRPr>
          </a:p>
          <a:p>
            <a:pPr marL="0" indent="0">
              <a:buNone/>
            </a:pPr>
            <a:r>
              <a:rPr lang="en-ZA" sz="1800" b="1" dirty="0">
                <a:cs typeface="Arial" panose="020B0604020202020204" pitchFamily="34" charset="0"/>
              </a:rPr>
              <a:t>PROGRAMME IMPACT  (</a:t>
            </a:r>
            <a:r>
              <a:rPr lang="en-ZA" sz="1800" b="1" dirty="0" err="1">
                <a:cs typeface="Arial" panose="020B0604020202020204" pitchFamily="34" charset="0"/>
              </a:rPr>
              <a:t>Cont</a:t>
            </a:r>
            <a:r>
              <a:rPr lang="en-ZA" sz="1800" b="1" dirty="0">
                <a:cs typeface="Arial" panose="020B0604020202020204" pitchFamily="34" charset="0"/>
              </a:rPr>
              <a:t>…)</a:t>
            </a:r>
          </a:p>
          <a:p>
            <a:pPr algn="just"/>
            <a:r>
              <a:rPr lang="en-ZA" sz="1800" dirty="0">
                <a:cs typeface="Arial" panose="020B0604020202020204" pitchFamily="34" charset="0"/>
              </a:rPr>
              <a:t>Through capacity building workshops conducted in Zululand district and OR district municipalities, a twining programme was identified. Twinning of </a:t>
            </a:r>
            <a:r>
              <a:rPr lang="en-ZA" sz="1800" dirty="0" err="1">
                <a:cs typeface="Arial" panose="020B0604020202020204" pitchFamily="34" charset="0"/>
              </a:rPr>
              <a:t>Nyanya</a:t>
            </a:r>
            <a:r>
              <a:rPr lang="en-ZA" sz="1800" dirty="0">
                <a:cs typeface="Arial" panose="020B0604020202020204" pitchFamily="34" charset="0"/>
              </a:rPr>
              <a:t> Resort in Zululand and Dan’s Country Lodge in the OR Tambo districts were established.  These two products are sharing best practices and learning from each other as they have a lot in common.</a:t>
            </a:r>
          </a:p>
          <a:p>
            <a:pPr lvl="0" algn="just">
              <a:lnSpc>
                <a:spcPct val="100000"/>
              </a:lnSpc>
              <a:spcAft>
                <a:spcPts val="600"/>
              </a:spcAft>
            </a:pPr>
            <a:r>
              <a:rPr lang="en-ZA" sz="1800" dirty="0">
                <a:cs typeface="Arial" panose="020B0604020202020204" pitchFamily="34" charset="0"/>
              </a:rPr>
              <a:t>In Ngaka Modiri Molema district, an</a:t>
            </a:r>
            <a:r>
              <a:rPr lang="en-US" sz="1800" dirty="0">
                <a:cs typeface="Arial" panose="020B0604020202020204" pitchFamily="34" charset="0"/>
              </a:rPr>
              <a:t> interim </a:t>
            </a:r>
            <a:r>
              <a:rPr lang="en-ZA" sz="1800" dirty="0">
                <a:cs typeface="Arial" panose="020B0604020202020204" pitchFamily="34" charset="0"/>
              </a:rPr>
              <a:t>Local Tourism Organisation </a:t>
            </a:r>
            <a:r>
              <a:rPr lang="en-ZA" sz="1800" dirty="0" smtClean="0">
                <a:cs typeface="Arial" panose="020B0604020202020204" pitchFamily="34" charset="0"/>
              </a:rPr>
              <a:t>(</a:t>
            </a:r>
            <a:r>
              <a:rPr lang="en-US" sz="1800" dirty="0" smtClean="0">
                <a:cs typeface="Arial" panose="020B0604020202020204" pitchFamily="34" charset="0"/>
              </a:rPr>
              <a:t>LTO) </a:t>
            </a:r>
            <a:r>
              <a:rPr lang="en-US" sz="1800" dirty="0">
                <a:cs typeface="Arial" panose="020B0604020202020204" pitchFamily="34" charset="0"/>
              </a:rPr>
              <a:t>that represented all local municipalities was established.  </a:t>
            </a:r>
            <a:r>
              <a:rPr lang="en-US" sz="1800" dirty="0" smtClean="0">
                <a:cs typeface="Arial" panose="020B0604020202020204" pitchFamily="34" charset="0"/>
              </a:rPr>
              <a:t>Small, Medium and Micro Enterprises (SMME) </a:t>
            </a:r>
            <a:r>
              <a:rPr lang="en-US" sz="1800" dirty="0">
                <a:cs typeface="Arial" panose="020B0604020202020204" pitchFamily="34" charset="0"/>
              </a:rPr>
              <a:t>forum for communication was established where they are kept abreast on what is happening in the industry.</a:t>
            </a:r>
          </a:p>
          <a:p>
            <a:pPr algn="just">
              <a:lnSpc>
                <a:spcPct val="100000"/>
              </a:lnSpc>
              <a:spcAft>
                <a:spcPts val="600"/>
              </a:spcAft>
            </a:pPr>
            <a:r>
              <a:rPr lang="en-US" sz="1800" dirty="0">
                <a:cs typeface="Arial" panose="020B0604020202020204" pitchFamily="34" charset="0"/>
              </a:rPr>
              <a:t>Through the Capacity Building programme implemented in Vhembe district, the Small, Medium and Micro </a:t>
            </a:r>
            <a:r>
              <a:rPr lang="en-US" sz="1800" dirty="0" smtClean="0">
                <a:cs typeface="Arial" panose="020B0604020202020204" pitchFamily="34" charset="0"/>
              </a:rPr>
              <a:t>Enterprises </a:t>
            </a:r>
            <a:r>
              <a:rPr lang="en-US" sz="1800" dirty="0">
                <a:cs typeface="Arial" panose="020B0604020202020204" pitchFamily="34" charset="0"/>
              </a:rPr>
              <a:t>from Thulamela had a two day session where the establishments owners/managers and staff were exposed to the practical part on the best practices in hospitality industry: i.e. front office etiquette, customer service, preparation and presentation of meals by a chef and the rooms division: the professional way of making up beds. </a:t>
            </a:r>
          </a:p>
        </p:txBody>
      </p:sp>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82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96770"/>
            <a:ext cx="7886700" cy="625033"/>
          </a:xfrm>
        </p:spPr>
        <p:txBody>
          <a:bodyPr>
            <a:noAutofit/>
          </a:bodyPr>
          <a:lstStyle/>
          <a:p>
            <a:pPr lvl="1" algn="ctr" rtl="0">
              <a:lnSpc>
                <a:spcPct val="90000"/>
              </a:lnSpc>
              <a:spcBef>
                <a:spcPct val="0"/>
              </a:spcBef>
            </a:pPr>
            <a:r>
              <a:rPr lang="en-ZA" sz="2400" b="1" dirty="0">
                <a:solidFill>
                  <a:srgbClr val="F26500"/>
                </a:solidFill>
                <a:latin typeface="Gill Sans MT" panose="020B0502020104020203" pitchFamily="34" charset="0"/>
              </a:rPr>
              <a:t>Capacity Building &amp; Skills Development Programme</a:t>
            </a:r>
            <a:r>
              <a:rPr lang="en-ZA" sz="2400" dirty="0">
                <a:solidFill>
                  <a:srgbClr val="F26500"/>
                </a:solidFill>
                <a:latin typeface="Gill Sans MT" panose="020B0502020104020203" pitchFamily="34" charset="0"/>
              </a:rPr>
              <a:t/>
            </a:r>
            <a:br>
              <a:rPr lang="en-ZA" sz="2400" dirty="0">
                <a:solidFill>
                  <a:srgbClr val="F26500"/>
                </a:solidFill>
                <a:latin typeface="Gill Sans MT" panose="020B0502020104020203" pitchFamily="34" charset="0"/>
              </a:rPr>
            </a:br>
            <a:endParaRPr lang="en-ZA" sz="2400" dirty="0">
              <a:solidFill>
                <a:srgbClr val="F26500"/>
              </a:solidFill>
              <a:latin typeface="Gill Sans MT" panose="020B0502020104020203" pitchFamily="34" charset="0"/>
            </a:endParaRPr>
          </a:p>
        </p:txBody>
      </p:sp>
      <p:sp>
        <p:nvSpPr>
          <p:cNvPr id="5" name="Content Placeholder 4"/>
          <p:cNvSpPr>
            <a:spLocks noGrp="1"/>
          </p:cNvSpPr>
          <p:nvPr>
            <p:ph idx="1"/>
          </p:nvPr>
        </p:nvSpPr>
        <p:spPr>
          <a:xfrm>
            <a:off x="257577" y="570271"/>
            <a:ext cx="8641724" cy="5786079"/>
          </a:xfrm>
        </p:spPr>
        <p:txBody>
          <a:bodyPr>
            <a:normAutofit/>
          </a:bodyPr>
          <a:lstStyle/>
          <a:p>
            <a:pPr marL="0" indent="0" algn="just">
              <a:buNone/>
            </a:pPr>
            <a:r>
              <a:rPr lang="en-ZA" sz="1600" b="1" dirty="0">
                <a:solidFill>
                  <a:srgbClr val="F26500"/>
                </a:solidFill>
                <a:latin typeface="Arial" panose="020B0604020202020204" pitchFamily="34" charset="0"/>
                <a:cs typeface="Arial" panose="020B0604020202020204" pitchFamily="34" charset="0"/>
              </a:rPr>
              <a:t>2</a:t>
            </a:r>
            <a:r>
              <a:rPr lang="en-ZA" sz="1600" b="1" dirty="0">
                <a:solidFill>
                  <a:srgbClr val="F26500"/>
                </a:solidFill>
                <a:cs typeface="Arial" panose="020B0604020202020204" pitchFamily="34" charset="0"/>
              </a:rPr>
              <a:t>.</a:t>
            </a:r>
            <a:r>
              <a:rPr lang="en-ZA" sz="1600" b="1" dirty="0">
                <a:cs typeface="Arial" panose="020B0604020202020204" pitchFamily="34" charset="0"/>
              </a:rPr>
              <a:t> </a:t>
            </a:r>
            <a:r>
              <a:rPr lang="en-ZA" sz="1600" b="1" dirty="0">
                <a:solidFill>
                  <a:srgbClr val="F26522"/>
                </a:solidFill>
                <a:cs typeface="Arial" panose="020B0604020202020204" pitchFamily="34" charset="0"/>
              </a:rPr>
              <a:t>YOUTH TRAINING PROJECTS</a:t>
            </a:r>
          </a:p>
          <a:p>
            <a:pPr marL="0" indent="0" algn="just">
              <a:lnSpc>
                <a:spcPct val="100000"/>
              </a:lnSpc>
              <a:spcBef>
                <a:spcPts val="1200"/>
              </a:spcBef>
              <a:spcAft>
                <a:spcPts val="1200"/>
              </a:spcAft>
              <a:buNone/>
            </a:pPr>
            <a:r>
              <a:rPr lang="en-ZA" sz="2000" dirty="0">
                <a:cs typeface="Arial" panose="020B0604020202020204" pitchFamily="34" charset="0"/>
              </a:rPr>
              <a:t>The Department of Tourism, through the Expanded Public Works Programme (EPWP), is training young people</a:t>
            </a:r>
            <a:r>
              <a:rPr lang="en-ZA" sz="2000" dirty="0">
                <a:solidFill>
                  <a:srgbClr val="FF0000"/>
                </a:solidFill>
                <a:cs typeface="Arial" panose="020B0604020202020204" pitchFamily="34" charset="0"/>
              </a:rPr>
              <a:t> </a:t>
            </a:r>
            <a:r>
              <a:rPr lang="en-ZA" sz="2000" dirty="0">
                <a:cs typeface="Arial" panose="020B0604020202020204" pitchFamily="34" charset="0"/>
              </a:rPr>
              <a:t>with a Matric as a basic qualification between the ages of 18-35 in various fields within the Tourism and hospitality sector. The aim of the training interventions is to:</a:t>
            </a:r>
          </a:p>
          <a:p>
            <a:pPr marL="566738" lvl="1" indent="-277813" algn="just">
              <a:lnSpc>
                <a:spcPct val="100000"/>
              </a:lnSpc>
              <a:spcBef>
                <a:spcPts val="1200"/>
              </a:spcBef>
              <a:spcAft>
                <a:spcPts val="600"/>
              </a:spcAft>
              <a:tabLst>
                <a:tab pos="566738" algn="l"/>
              </a:tabLst>
            </a:pPr>
            <a:r>
              <a:rPr lang="en-ZA" dirty="0">
                <a:cs typeface="Arial" panose="020B0604020202020204" pitchFamily="34" charset="0"/>
              </a:rPr>
              <a:t>To train and develop the skills of young people in order to increase the pool of  skilled labour force within the Tourism &amp; Hospitality Industry</a:t>
            </a:r>
          </a:p>
          <a:p>
            <a:pPr marL="566738" lvl="1" indent="-277813" algn="just">
              <a:lnSpc>
                <a:spcPct val="100000"/>
              </a:lnSpc>
              <a:spcBef>
                <a:spcPts val="1200"/>
              </a:spcBef>
              <a:spcAft>
                <a:spcPts val="600"/>
              </a:spcAft>
              <a:tabLst>
                <a:tab pos="566738" algn="l"/>
              </a:tabLst>
            </a:pPr>
            <a:r>
              <a:rPr lang="en-ZA" dirty="0">
                <a:cs typeface="Arial" panose="020B0604020202020204" pitchFamily="34" charset="0"/>
              </a:rPr>
              <a:t>To create temporary jobs for unemployed people, focusing on the Youth, Women and People with Disabilities</a:t>
            </a:r>
          </a:p>
          <a:p>
            <a:pPr marL="566738" lvl="1" indent="-277813" algn="just">
              <a:lnSpc>
                <a:spcPct val="100000"/>
              </a:lnSpc>
              <a:spcBef>
                <a:spcPts val="1200"/>
              </a:spcBef>
              <a:spcAft>
                <a:spcPts val="600"/>
              </a:spcAft>
              <a:tabLst>
                <a:tab pos="566738" algn="l"/>
              </a:tabLst>
            </a:pPr>
            <a:r>
              <a:rPr lang="en-ZA" dirty="0">
                <a:cs typeface="Arial" panose="020B0604020202020204" pitchFamily="34" charset="0"/>
              </a:rPr>
              <a:t>To contribute towards poverty alleviation through payment of  a stipend.</a:t>
            </a:r>
          </a:p>
          <a:p>
            <a:pPr marL="566738" lvl="1" indent="-277813" algn="just">
              <a:lnSpc>
                <a:spcPct val="100000"/>
              </a:lnSpc>
              <a:spcBef>
                <a:spcPts val="1200"/>
              </a:spcBef>
              <a:spcAft>
                <a:spcPts val="600"/>
              </a:spcAft>
              <a:tabLst>
                <a:tab pos="566738" algn="l"/>
              </a:tabLst>
            </a:pPr>
            <a:r>
              <a:rPr lang="en-ZA" dirty="0">
                <a:cs typeface="Arial" panose="020B0604020202020204" pitchFamily="34" charset="0"/>
              </a:rPr>
              <a:t>To provide learners with accredited training programmes that will enable them to obtain credits towards further studies.</a:t>
            </a:r>
          </a:p>
          <a:p>
            <a:pPr lvl="1" indent="-685800">
              <a:buNone/>
              <a:tabLst>
                <a:tab pos="284163" algn="l"/>
              </a:tabLst>
            </a:pPr>
            <a:endParaRPr lang="en-ZA" dirty="0"/>
          </a:p>
        </p:txBody>
      </p:sp>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20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44379"/>
            <a:ext cx="7886700" cy="583591"/>
          </a:xfrm>
        </p:spPr>
        <p:txBody>
          <a:bodyPr>
            <a:noAutofit/>
          </a:bodyPr>
          <a:lstStyle/>
          <a:p>
            <a:pPr lvl="1" algn="ctr" rtl="0">
              <a:lnSpc>
                <a:spcPct val="90000"/>
              </a:lnSpc>
              <a:spcBef>
                <a:spcPct val="0"/>
              </a:spcBef>
            </a:pPr>
            <a:r>
              <a:rPr lang="en-ZA" sz="2800" b="1" dirty="0">
                <a:solidFill>
                  <a:schemeClr val="accent2"/>
                </a:solidFill>
                <a:latin typeface="Gill Sans MT" panose="020B0502020104020203" pitchFamily="34" charset="0"/>
              </a:rPr>
              <a:t/>
            </a:r>
            <a:br>
              <a:rPr lang="en-ZA" sz="2800" b="1" dirty="0">
                <a:solidFill>
                  <a:schemeClr val="accent2"/>
                </a:solidFill>
                <a:latin typeface="Gill Sans MT" panose="020B0502020104020203" pitchFamily="34" charset="0"/>
              </a:rPr>
            </a:br>
            <a:r>
              <a:rPr lang="en-ZA" sz="2800" b="1" dirty="0">
                <a:solidFill>
                  <a:schemeClr val="accent2"/>
                </a:solidFill>
                <a:latin typeface="Gill Sans MT" panose="020B0502020104020203" pitchFamily="34" charset="0"/>
              </a:rPr>
              <a:t/>
            </a:r>
            <a:br>
              <a:rPr lang="en-ZA" sz="2800" b="1" dirty="0">
                <a:solidFill>
                  <a:schemeClr val="accent2"/>
                </a:solidFill>
                <a:latin typeface="Gill Sans MT" panose="020B0502020104020203" pitchFamily="34" charset="0"/>
              </a:rPr>
            </a:br>
            <a:r>
              <a:rPr lang="en-ZA" sz="2800" b="1" dirty="0">
                <a:solidFill>
                  <a:schemeClr val="accent2"/>
                </a:solidFill>
                <a:latin typeface="Gill Sans MT" panose="020B0502020104020203" pitchFamily="34" charset="0"/>
              </a:rPr>
              <a:t/>
            </a:r>
            <a:br>
              <a:rPr lang="en-ZA" sz="2800" b="1" dirty="0">
                <a:solidFill>
                  <a:schemeClr val="accent2"/>
                </a:solidFill>
                <a:latin typeface="Gill Sans MT" panose="020B0502020104020203" pitchFamily="34" charset="0"/>
              </a:rPr>
            </a:br>
            <a:r>
              <a:rPr lang="en-ZA" sz="2400" b="1" dirty="0">
                <a:solidFill>
                  <a:srgbClr val="F26500"/>
                </a:solidFill>
                <a:latin typeface="Gill Sans MT" panose="020B0502020104020203" pitchFamily="34" charset="0"/>
              </a:rPr>
              <a:t>Capacity Building &amp; Skills Development Programme</a:t>
            </a:r>
            <a:br>
              <a:rPr lang="en-ZA" sz="2400" b="1" dirty="0">
                <a:solidFill>
                  <a:srgbClr val="F26500"/>
                </a:solidFill>
                <a:latin typeface="Gill Sans MT" panose="020B0502020104020203" pitchFamily="34" charset="0"/>
              </a:rPr>
            </a:br>
            <a:r>
              <a:rPr lang="en-ZA" sz="2400" b="1" dirty="0">
                <a:solidFill>
                  <a:srgbClr val="F26500"/>
                </a:solidFill>
              </a:rPr>
              <a:t/>
            </a:r>
            <a:br>
              <a:rPr lang="en-ZA" sz="2400" b="1" dirty="0">
                <a:solidFill>
                  <a:srgbClr val="F26500"/>
                </a:solidFill>
              </a:rPr>
            </a:br>
            <a:r>
              <a:rPr lang="en-ZA" sz="2800" b="1" dirty="0">
                <a:solidFill>
                  <a:schemeClr val="accent2"/>
                </a:solidFill>
                <a:latin typeface="Gill Sans MT" panose="020B0502020104020203" pitchFamily="34" charset="0"/>
              </a:rPr>
              <a:t/>
            </a:r>
            <a:br>
              <a:rPr lang="en-ZA" sz="2800" b="1" dirty="0">
                <a:solidFill>
                  <a:schemeClr val="accent2"/>
                </a:solidFill>
                <a:latin typeface="Gill Sans MT" panose="020B0502020104020203" pitchFamily="34" charset="0"/>
              </a:rPr>
            </a:br>
            <a:endParaRPr lang="en-ZA" sz="2800" b="1" dirty="0">
              <a:solidFill>
                <a:schemeClr val="accent2"/>
              </a:solidFill>
              <a:latin typeface="Gill Sans MT" panose="020B0502020104020203" pitchFamily="34" charset="0"/>
            </a:endParaRPr>
          </a:p>
        </p:txBody>
      </p:sp>
      <p:sp>
        <p:nvSpPr>
          <p:cNvPr id="5" name="Content Placeholder 4"/>
          <p:cNvSpPr>
            <a:spLocks noGrp="1"/>
          </p:cNvSpPr>
          <p:nvPr>
            <p:ph idx="1"/>
          </p:nvPr>
        </p:nvSpPr>
        <p:spPr>
          <a:xfrm>
            <a:off x="141668" y="963561"/>
            <a:ext cx="8770512" cy="5392789"/>
          </a:xfrm>
        </p:spPr>
        <p:txBody>
          <a:bodyPr>
            <a:normAutofit lnSpcReduction="10000"/>
          </a:bodyPr>
          <a:lstStyle/>
          <a:p>
            <a:pPr marL="0" indent="0" algn="just">
              <a:buNone/>
            </a:pPr>
            <a:r>
              <a:rPr lang="en-ZA" sz="2200" b="1" dirty="0">
                <a:solidFill>
                  <a:schemeClr val="accent2"/>
                </a:solidFill>
              </a:rPr>
              <a:t> </a:t>
            </a:r>
            <a:r>
              <a:rPr lang="en-ZA" sz="1700" b="1" dirty="0">
                <a:solidFill>
                  <a:schemeClr val="accent2"/>
                </a:solidFill>
                <a:cs typeface="Arial" panose="020B0604020202020204" pitchFamily="34" charset="0"/>
              </a:rPr>
              <a:t>2.1 </a:t>
            </a:r>
            <a:r>
              <a:rPr lang="en-ZA" sz="1700" b="1" i="1" dirty="0">
                <a:solidFill>
                  <a:schemeClr val="accent2"/>
                </a:solidFill>
                <a:cs typeface="Arial" panose="020B0604020202020204" pitchFamily="34" charset="0"/>
              </a:rPr>
              <a:t>National Youth Chefs Training Programme</a:t>
            </a:r>
            <a:endParaRPr lang="en-ZA" sz="1700" i="1" dirty="0">
              <a:cs typeface="Arial" panose="020B0604020202020204" pitchFamily="34" charset="0"/>
            </a:endParaRPr>
          </a:p>
          <a:p>
            <a:pPr algn="just"/>
            <a:r>
              <a:rPr lang="en-ZA" sz="2000" dirty="0">
                <a:cs typeface="Arial" panose="020B0604020202020204" pitchFamily="34" charset="0"/>
              </a:rPr>
              <a:t>This programme is offered through the South African Chef Associations (SACA) as the implementing agent. It is a three year full qualification which has been split into the following learning areas:</a:t>
            </a:r>
          </a:p>
          <a:p>
            <a:pPr marL="688975" lvl="1" indent="-463550" algn="just"/>
            <a:r>
              <a:rPr lang="en-ZA" dirty="0">
                <a:cs typeface="Arial" panose="020B0604020202020204" pitchFamily="34" charset="0"/>
              </a:rPr>
              <a:t>Professional Cookery Certificate:   </a:t>
            </a:r>
            <a:r>
              <a:rPr lang="en-ZA" dirty="0" smtClean="0">
                <a:cs typeface="Arial" panose="020B0604020202020204" pitchFamily="34" charset="0"/>
              </a:rPr>
              <a:t>          no</a:t>
            </a:r>
            <a:r>
              <a:rPr lang="en-ZA" dirty="0">
                <a:cs typeface="Arial" panose="020B0604020202020204" pitchFamily="34" charset="0"/>
              </a:rPr>
              <a:t>: 73295, 120 Cr ;</a:t>
            </a:r>
          </a:p>
          <a:p>
            <a:pPr marL="688975" lvl="1" indent="-463550" algn="just">
              <a:spcBef>
                <a:spcPts val="0"/>
              </a:spcBef>
            </a:pPr>
            <a:r>
              <a:rPr lang="en-ZA" dirty="0">
                <a:cs typeface="Arial" panose="020B0604020202020204" pitchFamily="34" charset="0"/>
              </a:rPr>
              <a:t>Diploma in Professional Cooking:  </a:t>
            </a:r>
            <a:r>
              <a:rPr lang="en-ZA" dirty="0" smtClean="0">
                <a:cs typeface="Arial" panose="020B0604020202020204" pitchFamily="34" charset="0"/>
              </a:rPr>
              <a:t>           no: 73289,120 </a:t>
            </a:r>
            <a:r>
              <a:rPr lang="en-ZA" dirty="0">
                <a:cs typeface="Arial" panose="020B0604020202020204" pitchFamily="34" charset="0"/>
              </a:rPr>
              <a:t>Cr; and </a:t>
            </a:r>
          </a:p>
          <a:p>
            <a:pPr marL="688975" lvl="1" indent="-463550" algn="just">
              <a:spcBef>
                <a:spcPts val="0"/>
              </a:spcBef>
            </a:pPr>
            <a:r>
              <a:rPr lang="en-ZA" dirty="0">
                <a:cs typeface="Arial" panose="020B0604020202020204" pitchFamily="34" charset="0"/>
              </a:rPr>
              <a:t>Advanced Diploma- Specialising in Pastry: </a:t>
            </a:r>
            <a:r>
              <a:rPr lang="en-ZA" dirty="0" smtClean="0">
                <a:cs typeface="Arial" panose="020B0604020202020204" pitchFamily="34" charset="0"/>
              </a:rPr>
              <a:t>no: </a:t>
            </a:r>
            <a:r>
              <a:rPr lang="en-ZA" dirty="0">
                <a:cs typeface="Arial" panose="020B0604020202020204" pitchFamily="34" charset="0"/>
              </a:rPr>
              <a:t>73292, 120 Cr.</a:t>
            </a:r>
          </a:p>
          <a:p>
            <a:pPr algn="just">
              <a:lnSpc>
                <a:spcPct val="100000"/>
              </a:lnSpc>
            </a:pPr>
            <a:r>
              <a:rPr lang="en-ZA" sz="2000" dirty="0">
                <a:cs typeface="Arial" panose="020B0604020202020204" pitchFamily="34" charset="0"/>
              </a:rPr>
              <a:t>Learners are trained in 20% theory and 80% practical work and they are placed in  workplaces to acquire the relevant skills. The project is now in its 5th</a:t>
            </a:r>
            <a:r>
              <a:rPr lang="en-ZA" sz="2000" dirty="0">
                <a:solidFill>
                  <a:srgbClr val="FF0000"/>
                </a:solidFill>
                <a:cs typeface="Arial" panose="020B0604020202020204" pitchFamily="34" charset="0"/>
              </a:rPr>
              <a:t> </a:t>
            </a:r>
            <a:r>
              <a:rPr lang="en-ZA" sz="2000" dirty="0">
                <a:cs typeface="Arial" panose="020B0604020202020204" pitchFamily="34" charset="0"/>
              </a:rPr>
              <a:t>phase of  implementation. </a:t>
            </a:r>
            <a:r>
              <a:rPr lang="en-ZA" sz="2000" dirty="0" smtClean="0">
                <a:cs typeface="Arial" panose="020B0604020202020204" pitchFamily="34" charset="0"/>
              </a:rPr>
              <a:t>2072 young </a:t>
            </a:r>
            <a:r>
              <a:rPr lang="en-ZA" sz="2000" dirty="0">
                <a:cs typeface="Arial" panose="020B0604020202020204" pitchFamily="34" charset="0"/>
              </a:rPr>
              <a:t>people from all nine (9) provinces have benefited from this programme during the past </a:t>
            </a:r>
            <a:r>
              <a:rPr lang="en-ZA" sz="2000" dirty="0" smtClean="0">
                <a:cs typeface="Arial" panose="020B0604020202020204" pitchFamily="34" charset="0"/>
              </a:rPr>
              <a:t>9 years</a:t>
            </a:r>
            <a:r>
              <a:rPr lang="en-ZA" sz="2000" dirty="0">
                <a:cs typeface="Arial" panose="020B0604020202020204" pitchFamily="34" charset="0"/>
              </a:rPr>
              <a:t>. </a:t>
            </a:r>
          </a:p>
          <a:p>
            <a:pPr algn="just">
              <a:lnSpc>
                <a:spcPct val="100000"/>
              </a:lnSpc>
            </a:pPr>
            <a:r>
              <a:rPr lang="en-ZA" sz="2000" b="1" dirty="0">
                <a:cs typeface="Arial" panose="020B0604020202020204" pitchFamily="34" charset="0"/>
              </a:rPr>
              <a:t>Criteria for Selection of beneficiaries: </a:t>
            </a:r>
          </a:p>
          <a:p>
            <a:pPr marL="688975" lvl="1" indent="-403225">
              <a:lnSpc>
                <a:spcPct val="120000"/>
              </a:lnSpc>
              <a:spcBef>
                <a:spcPts val="0"/>
              </a:spcBef>
            </a:pPr>
            <a:r>
              <a:rPr lang="en-ZA" dirty="0">
                <a:cs typeface="Arial" panose="020B0604020202020204" pitchFamily="34" charset="0"/>
              </a:rPr>
              <a:t>Proficiency in English and basic knowledge of numeracy</a:t>
            </a:r>
          </a:p>
          <a:p>
            <a:pPr marL="688975" lvl="1" indent="-403225">
              <a:lnSpc>
                <a:spcPct val="120000"/>
              </a:lnSpc>
              <a:spcBef>
                <a:spcPts val="0"/>
              </a:spcBef>
            </a:pPr>
            <a:r>
              <a:rPr lang="en-ZA" dirty="0">
                <a:cs typeface="Arial" panose="020B0604020202020204" pitchFamily="34" charset="0"/>
              </a:rPr>
              <a:t>Unemployed youth of ages between 18 and 35</a:t>
            </a:r>
          </a:p>
          <a:p>
            <a:pPr marL="688975" lvl="1" indent="-403225">
              <a:lnSpc>
                <a:spcPct val="120000"/>
              </a:lnSpc>
              <a:spcBef>
                <a:spcPts val="0"/>
              </a:spcBef>
            </a:pPr>
            <a:r>
              <a:rPr lang="en-ZA" dirty="0">
                <a:cs typeface="Arial" panose="020B0604020202020204" pitchFamily="34" charset="0"/>
              </a:rPr>
              <a:t>Matric / Grade 12</a:t>
            </a:r>
          </a:p>
          <a:p>
            <a:pPr marL="688975" lvl="1" indent="-403225">
              <a:lnSpc>
                <a:spcPct val="120000"/>
              </a:lnSpc>
              <a:spcBef>
                <a:spcPts val="0"/>
              </a:spcBef>
            </a:pPr>
            <a:r>
              <a:rPr lang="en-ZA" dirty="0" smtClean="0">
                <a:cs typeface="Arial" panose="020B0604020202020204" pitchFamily="34" charset="0"/>
              </a:rPr>
              <a:t>South African </a:t>
            </a:r>
            <a:r>
              <a:rPr lang="en-ZA" dirty="0">
                <a:cs typeface="Arial" panose="020B0604020202020204" pitchFamily="34" charset="0"/>
              </a:rPr>
              <a:t>Citizen</a:t>
            </a:r>
          </a:p>
          <a:p>
            <a:pPr marL="0" indent="0">
              <a:buNone/>
            </a:pPr>
            <a:endParaRPr lang="en-ZA" sz="2000" dirty="0"/>
          </a:p>
        </p:txBody>
      </p:sp>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1375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15747"/>
            <a:ext cx="7886700" cy="677901"/>
          </a:xfrm>
        </p:spPr>
        <p:txBody>
          <a:bodyPr>
            <a:normAutofit fontScale="90000"/>
          </a:bodyPr>
          <a:lstStyle/>
          <a:p>
            <a:pPr algn="ctr"/>
            <a:r>
              <a:rPr lang="en-ZA" dirty="0"/>
              <a:t/>
            </a:r>
            <a:br>
              <a:rPr lang="en-ZA" dirty="0"/>
            </a:br>
            <a:r>
              <a:rPr lang="en-ZA" dirty="0"/>
              <a:t/>
            </a:r>
            <a:br>
              <a:rPr lang="en-ZA" dirty="0"/>
            </a:br>
            <a:r>
              <a:rPr lang="en-ZA" sz="2700" dirty="0"/>
              <a:t>Capacity Building &amp; Skills Development Programme</a:t>
            </a:r>
            <a:br>
              <a:rPr lang="en-ZA" sz="2700" dirty="0"/>
            </a:br>
            <a:r>
              <a:rPr lang="en-ZA" dirty="0"/>
              <a:t/>
            </a:r>
            <a:br>
              <a:rPr lang="en-ZA" dirty="0"/>
            </a:br>
            <a:endParaRPr lang="en-ZA" dirty="0"/>
          </a:p>
        </p:txBody>
      </p:sp>
      <p:sp>
        <p:nvSpPr>
          <p:cNvPr id="5" name="Content Placeholder 4"/>
          <p:cNvSpPr>
            <a:spLocks noGrp="1"/>
          </p:cNvSpPr>
          <p:nvPr>
            <p:ph idx="1"/>
          </p:nvPr>
        </p:nvSpPr>
        <p:spPr>
          <a:xfrm>
            <a:off x="334851" y="562154"/>
            <a:ext cx="8577329" cy="5655765"/>
          </a:xfrm>
        </p:spPr>
        <p:txBody>
          <a:bodyPr>
            <a:normAutofit/>
          </a:bodyPr>
          <a:lstStyle/>
          <a:p>
            <a:pPr marL="0" indent="0" algn="just">
              <a:buNone/>
            </a:pPr>
            <a:r>
              <a:rPr lang="en-ZA" sz="1700" b="1" dirty="0">
                <a:solidFill>
                  <a:srgbClr val="F26500"/>
                </a:solidFill>
                <a:cs typeface="Arial" panose="020B0604020202020204" pitchFamily="34" charset="0"/>
              </a:rPr>
              <a:t>2.2 </a:t>
            </a:r>
            <a:r>
              <a:rPr lang="en-ZA" sz="1700" b="1" i="1" dirty="0">
                <a:solidFill>
                  <a:srgbClr val="F26500"/>
                </a:solidFill>
                <a:cs typeface="Arial" panose="020B0604020202020204" pitchFamily="34" charset="0"/>
              </a:rPr>
              <a:t>Youth in Hospitality Service Training Programme</a:t>
            </a:r>
          </a:p>
          <a:p>
            <a:pPr algn="just"/>
            <a:r>
              <a:rPr lang="en-ZA" sz="1800" dirty="0">
                <a:cs typeface="Arial" panose="020B0604020202020204" pitchFamily="34" charset="0"/>
              </a:rPr>
              <a:t>The Hospitality Youth Training Programme is a twelve month </a:t>
            </a:r>
            <a:r>
              <a:rPr lang="en-ZA" sz="1800" dirty="0" err="1">
                <a:cs typeface="Arial" panose="020B0604020202020204" pitchFamily="34" charset="0"/>
              </a:rPr>
              <a:t>learnership</a:t>
            </a:r>
            <a:r>
              <a:rPr lang="en-ZA" sz="1800" dirty="0">
                <a:cs typeface="Arial" panose="020B0604020202020204" pitchFamily="34" charset="0"/>
              </a:rPr>
              <a:t> programme and covers 30% theory and 70% workplace training, leading to the attainment of an accredited full qualification. Enrolled learners undergo training in the following areas: </a:t>
            </a:r>
          </a:p>
          <a:p>
            <a:pPr marL="741363" lvl="1" indent="-277813" algn="just">
              <a:lnSpc>
                <a:spcPct val="120000"/>
              </a:lnSpc>
              <a:spcBef>
                <a:spcPts val="0"/>
              </a:spcBef>
            </a:pPr>
            <a:r>
              <a:rPr lang="en-ZA" sz="1800" dirty="0">
                <a:cs typeface="Arial" panose="020B0604020202020204" pitchFamily="34" charset="0"/>
              </a:rPr>
              <a:t>Food and Beverage Services             </a:t>
            </a:r>
            <a:r>
              <a:rPr lang="en-ZA" sz="1800" dirty="0" smtClean="0">
                <a:cs typeface="Arial" panose="020B0604020202020204" pitchFamily="34" charset="0"/>
              </a:rPr>
              <a:t>    </a:t>
            </a:r>
            <a:r>
              <a:rPr lang="en-ZA" sz="1800" dirty="0" err="1" smtClean="0">
                <a:cs typeface="Arial" panose="020B0604020202020204" pitchFamily="34" charset="0"/>
              </a:rPr>
              <a:t>NQF</a:t>
            </a:r>
            <a:r>
              <a:rPr lang="en-ZA" sz="1800" dirty="0" smtClean="0">
                <a:cs typeface="Arial" panose="020B0604020202020204" pitchFamily="34" charset="0"/>
              </a:rPr>
              <a:t> </a:t>
            </a:r>
            <a:r>
              <a:rPr lang="en-ZA" sz="1800" dirty="0">
                <a:cs typeface="Arial" panose="020B0604020202020204" pitchFamily="34" charset="0"/>
              </a:rPr>
              <a:t>4</a:t>
            </a:r>
          </a:p>
          <a:p>
            <a:pPr marL="741363" lvl="1" indent="-277813" algn="just">
              <a:lnSpc>
                <a:spcPct val="120000"/>
              </a:lnSpc>
              <a:spcBef>
                <a:spcPts val="0"/>
              </a:spcBef>
            </a:pPr>
            <a:r>
              <a:rPr lang="en-ZA" sz="1800" dirty="0">
                <a:cs typeface="Arial" panose="020B0604020202020204" pitchFamily="34" charset="0"/>
              </a:rPr>
              <a:t>Accommodation Servicers                  </a:t>
            </a:r>
            <a:r>
              <a:rPr lang="en-ZA" sz="1800" dirty="0" smtClean="0">
                <a:cs typeface="Arial" panose="020B0604020202020204" pitchFamily="34" charset="0"/>
              </a:rPr>
              <a:t> </a:t>
            </a:r>
            <a:r>
              <a:rPr lang="en-ZA" sz="1800" dirty="0" err="1" smtClean="0">
                <a:cs typeface="Arial" panose="020B0604020202020204" pitchFamily="34" charset="0"/>
              </a:rPr>
              <a:t>NQF</a:t>
            </a:r>
            <a:r>
              <a:rPr lang="en-ZA" sz="1800" dirty="0" smtClean="0">
                <a:cs typeface="Arial" panose="020B0604020202020204" pitchFamily="34" charset="0"/>
              </a:rPr>
              <a:t> </a:t>
            </a:r>
            <a:r>
              <a:rPr lang="en-ZA" sz="1800" dirty="0">
                <a:cs typeface="Arial" panose="020B0604020202020204" pitchFamily="34" charset="0"/>
              </a:rPr>
              <a:t>2 </a:t>
            </a:r>
          </a:p>
          <a:p>
            <a:pPr marL="741363" lvl="1" indent="-277813" algn="just">
              <a:lnSpc>
                <a:spcPct val="120000"/>
              </a:lnSpc>
              <a:spcBef>
                <a:spcPts val="0"/>
              </a:spcBef>
              <a:tabLst>
                <a:tab pos="3657600" algn="l"/>
              </a:tabLst>
            </a:pPr>
            <a:r>
              <a:rPr lang="en-ZA" sz="1800" dirty="0">
                <a:cs typeface="Arial" panose="020B0604020202020204" pitchFamily="34" charset="0"/>
              </a:rPr>
              <a:t>National Certificate in Fast Foods       </a:t>
            </a:r>
            <a:r>
              <a:rPr lang="en-ZA" sz="1800" dirty="0" smtClean="0">
                <a:cs typeface="Arial" panose="020B0604020202020204" pitchFamily="34" charset="0"/>
              </a:rPr>
              <a:t> </a:t>
            </a:r>
            <a:r>
              <a:rPr lang="en-ZA" sz="1800" dirty="0" err="1" smtClean="0">
                <a:cs typeface="Arial" panose="020B0604020202020204" pitchFamily="34" charset="0"/>
              </a:rPr>
              <a:t>NQF</a:t>
            </a:r>
            <a:r>
              <a:rPr lang="en-ZA" sz="1800" dirty="0" smtClean="0">
                <a:cs typeface="Arial" panose="020B0604020202020204" pitchFamily="34" charset="0"/>
              </a:rPr>
              <a:t> </a:t>
            </a:r>
            <a:r>
              <a:rPr lang="en-ZA" sz="1800" dirty="0">
                <a:cs typeface="Arial" panose="020B0604020202020204" pitchFamily="34" charset="0"/>
              </a:rPr>
              <a:t>3</a:t>
            </a:r>
          </a:p>
          <a:p>
            <a:pPr marL="0" lvl="1" indent="0" algn="just">
              <a:lnSpc>
                <a:spcPct val="120000"/>
              </a:lnSpc>
              <a:spcBef>
                <a:spcPts val="0"/>
              </a:spcBef>
              <a:buNone/>
              <a:tabLst>
                <a:tab pos="3657600" algn="l"/>
              </a:tabLst>
            </a:pPr>
            <a:r>
              <a:rPr lang="en-ZA" sz="1800" b="1" dirty="0">
                <a:cs typeface="Arial" panose="020B0604020202020204" pitchFamily="34" charset="0"/>
              </a:rPr>
              <a:t>Programme Objective</a:t>
            </a:r>
          </a:p>
          <a:p>
            <a:pPr marL="117475" indent="-58738" algn="just">
              <a:buNone/>
            </a:pPr>
            <a:r>
              <a:rPr lang="en-ZA" sz="1800" dirty="0">
                <a:cs typeface="Arial" panose="020B0604020202020204" pitchFamily="34" charset="0"/>
              </a:rPr>
              <a:t>The objective of the programme is for learners to:</a:t>
            </a:r>
          </a:p>
          <a:p>
            <a:pPr marL="741363" lvl="2" indent="-277813" algn="just">
              <a:lnSpc>
                <a:spcPct val="120000"/>
              </a:lnSpc>
              <a:spcBef>
                <a:spcPts val="0"/>
              </a:spcBef>
            </a:pPr>
            <a:r>
              <a:rPr lang="en-ZA" dirty="0">
                <a:cs typeface="Arial" panose="020B0604020202020204" pitchFamily="34" charset="0"/>
              </a:rPr>
              <a:t>gain insight into the day to day activities of a job within their field of interest;</a:t>
            </a:r>
          </a:p>
          <a:p>
            <a:pPr marL="741363" lvl="2" indent="-277813" algn="just">
              <a:lnSpc>
                <a:spcPct val="120000"/>
              </a:lnSpc>
              <a:spcBef>
                <a:spcPts val="0"/>
              </a:spcBef>
            </a:pPr>
            <a:r>
              <a:rPr lang="en-ZA" dirty="0">
                <a:cs typeface="Arial" panose="020B0604020202020204" pitchFamily="34" charset="0"/>
              </a:rPr>
              <a:t>understand how the job fits into the overall operation of the hospitality industry; and</a:t>
            </a:r>
          </a:p>
          <a:p>
            <a:pPr marL="741363" lvl="2" indent="-277813" algn="just">
              <a:lnSpc>
                <a:spcPct val="120000"/>
              </a:lnSpc>
              <a:spcBef>
                <a:spcPts val="0"/>
              </a:spcBef>
            </a:pPr>
            <a:r>
              <a:rPr lang="en-ZA" dirty="0">
                <a:cs typeface="Arial" panose="020B0604020202020204" pitchFamily="34" charset="0"/>
              </a:rPr>
              <a:t>learn about experience that supports this </a:t>
            </a:r>
            <a:r>
              <a:rPr lang="en-ZA" dirty="0" err="1">
                <a:cs typeface="Arial" panose="020B0604020202020204" pitchFamily="34" charset="0"/>
              </a:rPr>
              <a:t>learnership</a:t>
            </a:r>
            <a:r>
              <a:rPr lang="en-ZA" dirty="0">
                <a:cs typeface="Arial" panose="020B0604020202020204" pitchFamily="34" charset="0"/>
              </a:rPr>
              <a:t>. </a:t>
            </a:r>
          </a:p>
          <a:p>
            <a:pPr marL="463550" lvl="2" indent="0" algn="just">
              <a:lnSpc>
                <a:spcPct val="120000"/>
              </a:lnSpc>
              <a:spcBef>
                <a:spcPts val="0"/>
              </a:spcBef>
              <a:buNone/>
            </a:pPr>
            <a:endParaRPr lang="en-ZA" dirty="0">
              <a:cs typeface="Arial" panose="020B0604020202020204" pitchFamily="34" charset="0"/>
            </a:endParaRPr>
          </a:p>
          <a:p>
            <a:pPr algn="just">
              <a:lnSpc>
                <a:spcPct val="110000"/>
              </a:lnSpc>
              <a:spcBef>
                <a:spcPts val="0"/>
              </a:spcBef>
            </a:pPr>
            <a:r>
              <a:rPr lang="en-ZA" sz="1800" dirty="0">
                <a:cs typeface="Arial" panose="020B0604020202020204" pitchFamily="34" charset="0"/>
              </a:rPr>
              <a:t>The programme is now  in its </a:t>
            </a:r>
            <a:r>
              <a:rPr lang="en-ZA" sz="1800" dirty="0" smtClean="0">
                <a:cs typeface="Arial" panose="020B0604020202020204" pitchFamily="34" charset="0"/>
              </a:rPr>
              <a:t>9th </a:t>
            </a:r>
            <a:r>
              <a:rPr lang="en-ZA" sz="1800" dirty="0">
                <a:cs typeface="Arial" panose="020B0604020202020204" pitchFamily="34" charset="0"/>
              </a:rPr>
              <a:t>year of implementation. </a:t>
            </a:r>
            <a:r>
              <a:rPr lang="en-ZA" sz="1800" dirty="0" smtClean="0">
                <a:cs typeface="Arial" panose="020B0604020202020204" pitchFamily="34" charset="0"/>
              </a:rPr>
              <a:t>5783 unemployed </a:t>
            </a:r>
            <a:r>
              <a:rPr lang="en-ZA" sz="1800" dirty="0">
                <a:cs typeface="Arial" panose="020B0604020202020204" pitchFamily="34" charset="0"/>
              </a:rPr>
              <a:t>youth benefited during  the initial three years of implementation. </a:t>
            </a:r>
            <a:endParaRPr lang="en-ZA" sz="1800" dirty="0" smtClean="0">
              <a:cs typeface="Arial" panose="020B0604020202020204" pitchFamily="34" charset="0"/>
            </a:endParaRPr>
          </a:p>
          <a:p>
            <a:pPr algn="just">
              <a:lnSpc>
                <a:spcPct val="110000"/>
              </a:lnSpc>
              <a:spcBef>
                <a:spcPts val="0"/>
              </a:spcBef>
            </a:pPr>
            <a:r>
              <a:rPr lang="en-ZA" sz="1800" dirty="0" smtClean="0">
                <a:cs typeface="Arial" panose="020B0604020202020204" pitchFamily="34" charset="0"/>
              </a:rPr>
              <a:t> For 2019/20 the target is 3900.</a:t>
            </a:r>
            <a:endParaRPr lang="en-ZA" sz="1800" dirty="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2958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6229" y="128790"/>
            <a:ext cx="8469297" cy="590301"/>
          </a:xfrm>
        </p:spPr>
        <p:txBody>
          <a:bodyPr>
            <a:noAutofit/>
          </a:bodyPr>
          <a:lstStyle/>
          <a:p>
            <a:pPr lvl="1" algn="ctr" rtl="0">
              <a:lnSpc>
                <a:spcPct val="90000"/>
              </a:lnSpc>
              <a:spcBef>
                <a:spcPct val="0"/>
              </a:spcBef>
            </a:pPr>
            <a:r>
              <a:rPr lang="en-ZA" sz="2400" dirty="0"/>
              <a:t/>
            </a:r>
            <a:br>
              <a:rPr lang="en-ZA" sz="2400" dirty="0"/>
            </a:br>
            <a:r>
              <a:rPr lang="en-ZA" sz="2400" dirty="0"/>
              <a:t/>
            </a:r>
            <a:br>
              <a:rPr lang="en-ZA" sz="2400" dirty="0"/>
            </a:br>
            <a:r>
              <a:rPr lang="en-ZA" sz="2400" b="1" dirty="0">
                <a:solidFill>
                  <a:srgbClr val="F26522"/>
                </a:solidFill>
                <a:latin typeface="Gill Sans MT" panose="020B0502020104020203" pitchFamily="34" charset="0"/>
              </a:rPr>
              <a:t>Capacity Building &amp; Skills </a:t>
            </a:r>
            <a:r>
              <a:rPr lang="en-ZA" sz="2400" b="1" dirty="0" smtClean="0">
                <a:solidFill>
                  <a:srgbClr val="F26522"/>
                </a:solidFill>
                <a:latin typeface="Gill Sans MT" panose="020B0502020104020203" pitchFamily="34" charset="0"/>
              </a:rPr>
              <a:t>Development Programme</a:t>
            </a:r>
            <a:r>
              <a:rPr lang="en-ZA" sz="2400" b="1" dirty="0">
                <a:solidFill>
                  <a:srgbClr val="F26522"/>
                </a:solidFill>
              </a:rPr>
              <a:t/>
            </a:r>
            <a:br>
              <a:rPr lang="en-ZA" sz="2400" b="1" dirty="0">
                <a:solidFill>
                  <a:srgbClr val="F26522"/>
                </a:solidFill>
              </a:rPr>
            </a:br>
            <a:r>
              <a:rPr lang="en-ZA" sz="2400" b="1" dirty="0">
                <a:solidFill>
                  <a:srgbClr val="F26522"/>
                </a:solidFill>
              </a:rPr>
              <a:t/>
            </a:r>
            <a:br>
              <a:rPr lang="en-ZA" sz="2400" b="1" dirty="0">
                <a:solidFill>
                  <a:srgbClr val="F26522"/>
                </a:solidFill>
              </a:rPr>
            </a:br>
            <a:endParaRPr lang="en-ZA" sz="2400" b="1" dirty="0">
              <a:solidFill>
                <a:srgbClr val="F26522"/>
              </a:solidFill>
            </a:endParaRPr>
          </a:p>
        </p:txBody>
      </p:sp>
      <p:sp>
        <p:nvSpPr>
          <p:cNvPr id="5" name="Content Placeholder 4"/>
          <p:cNvSpPr>
            <a:spLocks noGrp="1"/>
          </p:cNvSpPr>
          <p:nvPr>
            <p:ph idx="1"/>
          </p:nvPr>
        </p:nvSpPr>
        <p:spPr>
          <a:xfrm>
            <a:off x="240697" y="1143000"/>
            <a:ext cx="8680359" cy="5213350"/>
          </a:xfrm>
        </p:spPr>
        <p:txBody>
          <a:bodyPr>
            <a:noAutofit/>
          </a:bodyPr>
          <a:lstStyle/>
          <a:p>
            <a:pPr marL="0" indent="0" algn="just">
              <a:buNone/>
            </a:pPr>
            <a:r>
              <a:rPr lang="en-ZA" sz="1600" b="1" dirty="0">
                <a:solidFill>
                  <a:srgbClr val="F26522"/>
                </a:solidFill>
                <a:cs typeface="Arial" panose="020B0604020202020204" pitchFamily="34" charset="0"/>
              </a:rPr>
              <a:t>2.3 </a:t>
            </a:r>
            <a:r>
              <a:rPr lang="en-ZA" sz="1600" b="1" i="1" dirty="0">
                <a:solidFill>
                  <a:srgbClr val="F26522"/>
                </a:solidFill>
                <a:cs typeface="Arial" panose="020B0604020202020204" pitchFamily="34" charset="0"/>
              </a:rPr>
              <a:t>Sommelier Training and/or Wine Service </a:t>
            </a:r>
          </a:p>
          <a:p>
            <a:pPr marL="0" indent="0" algn="just">
              <a:buNone/>
            </a:pPr>
            <a:r>
              <a:rPr lang="en-ZA" sz="1800" dirty="0">
                <a:cs typeface="Arial" panose="020B0604020202020204" pitchFamily="34" charset="0"/>
              </a:rPr>
              <a:t>The Wine Service and/or Sommelier Training is a three-year training programme. </a:t>
            </a:r>
            <a:r>
              <a:rPr lang="en-ZA" sz="1800" dirty="0" smtClean="0">
                <a:cs typeface="Arial" panose="020B0604020202020204" pitchFamily="34" charset="0"/>
              </a:rPr>
              <a:t>To date 770 young </a:t>
            </a:r>
            <a:r>
              <a:rPr lang="en-ZA" sz="1800" dirty="0">
                <a:cs typeface="Arial" panose="020B0604020202020204" pitchFamily="34" charset="0"/>
              </a:rPr>
              <a:t>people from three provinces, namely Western Cape, KwaZulu-Natal and </a:t>
            </a:r>
            <a:r>
              <a:rPr lang="en-ZA" sz="1800" dirty="0" smtClean="0">
                <a:cs typeface="Arial" panose="020B0604020202020204" pitchFamily="34" charset="0"/>
              </a:rPr>
              <a:t>Gauteng have been trained. </a:t>
            </a:r>
            <a:r>
              <a:rPr lang="en-ZA" sz="1800" dirty="0">
                <a:cs typeface="Arial" panose="020B0604020202020204" pitchFamily="34" charset="0"/>
              </a:rPr>
              <a:t>Current only </a:t>
            </a:r>
            <a:r>
              <a:rPr lang="en-ZA" sz="1800" dirty="0" smtClean="0">
                <a:cs typeface="Arial" panose="020B0604020202020204" pitchFamily="34" charset="0"/>
              </a:rPr>
              <a:t>252 </a:t>
            </a:r>
            <a:r>
              <a:rPr lang="en-ZA" sz="1800" dirty="0">
                <a:cs typeface="Arial" panose="020B0604020202020204" pitchFamily="34" charset="0"/>
              </a:rPr>
              <a:t>learners have enrolled for the</a:t>
            </a:r>
            <a:r>
              <a:rPr lang="en-ZA" sz="1800" b="1" dirty="0">
                <a:cs typeface="Arial" panose="020B0604020202020204" pitchFamily="34" charset="0"/>
              </a:rPr>
              <a:t> </a:t>
            </a:r>
            <a:r>
              <a:rPr lang="en-ZA" sz="1800" dirty="0" smtClean="0">
                <a:cs typeface="Arial" panose="020B0604020202020204" pitchFamily="34" charset="0"/>
              </a:rPr>
              <a:t>programme. </a:t>
            </a:r>
          </a:p>
          <a:p>
            <a:pPr marL="0" indent="0" algn="just">
              <a:buNone/>
            </a:pPr>
            <a:r>
              <a:rPr lang="en-ZA" sz="1800" b="1" dirty="0" smtClean="0">
                <a:cs typeface="Arial" panose="020B0604020202020204" pitchFamily="34" charset="0"/>
              </a:rPr>
              <a:t>Objective </a:t>
            </a:r>
            <a:r>
              <a:rPr lang="en-ZA" sz="1800" b="1" dirty="0">
                <a:cs typeface="Arial" panose="020B0604020202020204" pitchFamily="34" charset="0"/>
              </a:rPr>
              <a:t>of the training: </a:t>
            </a:r>
            <a:endParaRPr lang="en-ZA" sz="1800" dirty="0">
              <a:cs typeface="Arial" panose="020B0604020202020204" pitchFamily="34" charset="0"/>
            </a:endParaRPr>
          </a:p>
          <a:p>
            <a:pPr marL="0" indent="0" algn="just">
              <a:buNone/>
            </a:pPr>
            <a:r>
              <a:rPr lang="en-ZA" sz="1800" dirty="0">
                <a:cs typeface="Arial" panose="020B0604020202020204" pitchFamily="34" charset="0"/>
              </a:rPr>
              <a:t>The objective of this programme is to skill the unemployed youth to make sure that they are employable within the Hospitality and Wine industry. </a:t>
            </a:r>
          </a:p>
          <a:p>
            <a:pPr marL="0" indent="0" algn="just">
              <a:buNone/>
            </a:pPr>
            <a:r>
              <a:rPr lang="en-ZA" sz="1800" b="1" dirty="0">
                <a:cs typeface="Arial" panose="020B0604020202020204" pitchFamily="34" charset="0"/>
              </a:rPr>
              <a:t>The training focuses on the following areas: </a:t>
            </a:r>
          </a:p>
          <a:p>
            <a:pPr marL="511175" lvl="1" indent="-285750" algn="just"/>
            <a:r>
              <a:rPr lang="en-ZA" sz="1800" dirty="0">
                <a:cs typeface="Arial" panose="020B0604020202020204" pitchFamily="34" charset="0"/>
              </a:rPr>
              <a:t>Bar Attendant Skills programme;</a:t>
            </a:r>
          </a:p>
          <a:p>
            <a:pPr marL="511175" lvl="1" indent="-285750" algn="just"/>
            <a:r>
              <a:rPr lang="en-ZA" sz="1800" dirty="0">
                <a:cs typeface="Arial" panose="020B0604020202020204" pitchFamily="34" charset="0"/>
              </a:rPr>
              <a:t>Wine server course, cellar door experience, basic wine tasting;</a:t>
            </a:r>
          </a:p>
          <a:p>
            <a:pPr marL="511175" lvl="1" indent="-285750" algn="just"/>
            <a:r>
              <a:rPr lang="en-ZA" sz="1800" dirty="0">
                <a:cs typeface="Arial" panose="020B0604020202020204" pitchFamily="34" charset="0"/>
              </a:rPr>
              <a:t>Wines of the World;</a:t>
            </a:r>
          </a:p>
          <a:p>
            <a:pPr marL="511175" lvl="1" indent="-285750" algn="just"/>
            <a:r>
              <a:rPr lang="en-ZA" sz="1800" dirty="0">
                <a:cs typeface="Arial" panose="020B0604020202020204" pitchFamily="34" charset="0"/>
              </a:rPr>
              <a:t>Food and Wine pairing;</a:t>
            </a:r>
          </a:p>
          <a:p>
            <a:pPr marL="511175" lvl="1" indent="-285750" algn="just"/>
            <a:r>
              <a:rPr lang="en-ZA" sz="1800" dirty="0">
                <a:cs typeface="Arial" panose="020B0604020202020204" pitchFamily="34" charset="0"/>
              </a:rPr>
              <a:t>Wine making processes;</a:t>
            </a:r>
          </a:p>
          <a:p>
            <a:pPr marL="511175" lvl="1" indent="-285750" algn="just"/>
            <a:r>
              <a:rPr lang="en-ZA" sz="1800" dirty="0">
                <a:cs typeface="Arial" panose="020B0604020202020204" pitchFamily="34" charset="0"/>
              </a:rPr>
              <a:t>Viticulture;</a:t>
            </a:r>
          </a:p>
          <a:p>
            <a:pPr marL="511175" lvl="1" indent="-285750" algn="just"/>
            <a:r>
              <a:rPr lang="en-ZA" sz="1800" dirty="0">
                <a:cs typeface="Arial" panose="020B0604020202020204" pitchFamily="34" charset="0"/>
              </a:rPr>
              <a:t>Customer Care and</a:t>
            </a:r>
          </a:p>
          <a:p>
            <a:pPr marL="511175" lvl="1" indent="-285750" algn="just"/>
            <a:r>
              <a:rPr lang="en-ZA" sz="1800" dirty="0">
                <a:cs typeface="Arial" panose="020B0604020202020204" pitchFamily="34" charset="0"/>
              </a:rPr>
              <a:t>Table attendant</a:t>
            </a:r>
            <a:r>
              <a:rPr lang="en-ZA" sz="1600" dirty="0">
                <a:latin typeface="Arial" panose="020B0604020202020204" pitchFamily="34" charset="0"/>
                <a:cs typeface="Arial" panose="020B0604020202020204" pitchFamily="34" charset="0"/>
              </a:rPr>
              <a:t>. </a:t>
            </a:r>
          </a:p>
        </p:txBody>
      </p:sp>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7034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2046"/>
            <a:ext cx="8353888" cy="393539"/>
          </a:xfrm>
        </p:spPr>
        <p:txBody>
          <a:bodyPr>
            <a:noAutofit/>
          </a:bodyPr>
          <a:lstStyle/>
          <a:p>
            <a:pPr lvl="1" algn="ctr" rtl="0">
              <a:lnSpc>
                <a:spcPct val="90000"/>
              </a:lnSpc>
              <a:spcBef>
                <a:spcPct val="0"/>
              </a:spcBef>
            </a:pPr>
            <a:r>
              <a:rPr lang="en-ZA" sz="2400" b="1" dirty="0">
                <a:solidFill>
                  <a:srgbClr val="F26522"/>
                </a:solidFill>
                <a:latin typeface="Gill Sans MT" panose="020B0502020104020203" pitchFamily="34" charset="0"/>
              </a:rPr>
              <a:t>Capacity Building &amp; Skills Development Programme</a:t>
            </a:r>
          </a:p>
        </p:txBody>
      </p:sp>
      <p:sp>
        <p:nvSpPr>
          <p:cNvPr id="5" name="Content Placeholder 4"/>
          <p:cNvSpPr>
            <a:spLocks noGrp="1"/>
          </p:cNvSpPr>
          <p:nvPr>
            <p:ph idx="1"/>
          </p:nvPr>
        </p:nvSpPr>
        <p:spPr>
          <a:xfrm>
            <a:off x="259882" y="1165859"/>
            <a:ext cx="8613662" cy="4240531"/>
          </a:xfrm>
        </p:spPr>
        <p:txBody>
          <a:bodyPr>
            <a:normAutofit lnSpcReduction="10000"/>
          </a:bodyPr>
          <a:lstStyle/>
          <a:p>
            <a:pPr marL="0" indent="0">
              <a:lnSpc>
                <a:spcPct val="120000"/>
              </a:lnSpc>
              <a:buNone/>
            </a:pPr>
            <a:r>
              <a:rPr lang="en-ZA" sz="1700" b="1" dirty="0">
                <a:solidFill>
                  <a:srgbClr val="F26522"/>
                </a:solidFill>
                <a:cs typeface="Arial" panose="020B0604020202020204" pitchFamily="34" charset="0"/>
              </a:rPr>
              <a:t>2.4</a:t>
            </a:r>
            <a:r>
              <a:rPr lang="en-ZA" sz="1700" dirty="0">
                <a:solidFill>
                  <a:srgbClr val="F26522"/>
                </a:solidFill>
                <a:cs typeface="Arial" panose="020B0604020202020204" pitchFamily="34" charset="0"/>
              </a:rPr>
              <a:t> </a:t>
            </a:r>
            <a:r>
              <a:rPr lang="en-ZA" sz="1700" b="1" i="1" dirty="0">
                <a:solidFill>
                  <a:srgbClr val="F26522"/>
                </a:solidFill>
                <a:cs typeface="Arial" panose="020B0604020202020204" pitchFamily="34" charset="0"/>
              </a:rPr>
              <a:t>Food Safety Programme </a:t>
            </a:r>
            <a:endParaRPr lang="en-ZA" sz="1700" i="1" dirty="0">
              <a:solidFill>
                <a:srgbClr val="F26522"/>
              </a:solidFill>
              <a:cs typeface="Arial" panose="020B0604020202020204" pitchFamily="34" charset="0"/>
            </a:endParaRPr>
          </a:p>
          <a:p>
            <a:pPr algn="just">
              <a:lnSpc>
                <a:spcPct val="120000"/>
              </a:lnSpc>
            </a:pPr>
            <a:r>
              <a:rPr lang="en-ZA" sz="1600" dirty="0">
                <a:cs typeface="Arial" panose="020B0604020202020204" pitchFamily="34" charset="0"/>
              </a:rPr>
              <a:t>The Food Safety is an apprenticeship training programme targeting the unemployed </a:t>
            </a:r>
            <a:r>
              <a:rPr lang="en-ZA" sz="1600" dirty="0" smtClean="0">
                <a:cs typeface="Arial" panose="020B0604020202020204" pitchFamily="34" charset="0"/>
              </a:rPr>
              <a:t>graduates from TVET colleges </a:t>
            </a:r>
            <a:r>
              <a:rPr lang="en-ZA" sz="1600" dirty="0">
                <a:cs typeface="Arial" panose="020B0604020202020204" pitchFamily="34" charset="0"/>
              </a:rPr>
              <a:t>of South Africa. The programme covers 10% theory and 90% workplace practical training which lead to the attainment of an accredited skills programme.</a:t>
            </a:r>
          </a:p>
          <a:p>
            <a:pPr algn="just">
              <a:lnSpc>
                <a:spcPct val="120000"/>
              </a:lnSpc>
            </a:pPr>
            <a:r>
              <a:rPr lang="en-ZA" sz="1600" dirty="0" smtClean="0">
                <a:cs typeface="Arial" panose="020B0604020202020204" pitchFamily="34" charset="0"/>
              </a:rPr>
              <a:t>Food </a:t>
            </a:r>
            <a:r>
              <a:rPr lang="en-ZA" sz="1600" dirty="0">
                <a:cs typeface="Arial" panose="020B0604020202020204" pitchFamily="34" charset="0"/>
              </a:rPr>
              <a:t>safety is a scientific discipline aimed at handling, preparing, and storing food in ways that prevent foodborne illnesses. This includes a number of routines that should be followed to avoid potentially severe health hazards</a:t>
            </a:r>
            <a:r>
              <a:rPr lang="en-ZA" sz="1600" dirty="0" smtClean="0">
                <a:cs typeface="Arial" panose="020B0604020202020204" pitchFamily="34" charset="0"/>
              </a:rPr>
              <a:t>.</a:t>
            </a:r>
          </a:p>
          <a:p>
            <a:pPr algn="just">
              <a:lnSpc>
                <a:spcPct val="120000"/>
              </a:lnSpc>
            </a:pPr>
            <a:r>
              <a:rPr lang="en-ZA" sz="1600" dirty="0" smtClean="0">
                <a:cs typeface="Arial" panose="020B0604020202020204" pitchFamily="34" charset="0"/>
              </a:rPr>
              <a:t>The programme was piloted in 2015 with 100 learners. To date 600 learners have gone through the programme. </a:t>
            </a:r>
          </a:p>
          <a:p>
            <a:pPr marL="0" indent="0" algn="just">
              <a:lnSpc>
                <a:spcPct val="120000"/>
              </a:lnSpc>
              <a:buNone/>
            </a:pPr>
            <a:r>
              <a:rPr lang="en-ZA" sz="1600" b="1" dirty="0" smtClean="0">
                <a:cs typeface="Arial" panose="020B0604020202020204" pitchFamily="34" charset="0"/>
              </a:rPr>
              <a:t>Objectives </a:t>
            </a:r>
            <a:r>
              <a:rPr lang="en-ZA" sz="1600" b="1" dirty="0">
                <a:cs typeface="Arial" panose="020B0604020202020204" pitchFamily="34" charset="0"/>
              </a:rPr>
              <a:t>of the Training Programme </a:t>
            </a:r>
            <a:endParaRPr lang="en-ZA" sz="1600" dirty="0">
              <a:cs typeface="Arial" panose="020B0604020202020204" pitchFamily="34" charset="0"/>
            </a:endParaRPr>
          </a:p>
          <a:p>
            <a:pPr algn="just">
              <a:lnSpc>
                <a:spcPct val="120000"/>
              </a:lnSpc>
            </a:pPr>
            <a:r>
              <a:rPr lang="en-ZA" sz="1600" dirty="0">
                <a:cs typeface="Arial" panose="020B0604020202020204" pitchFamily="34" charset="0"/>
              </a:rPr>
              <a:t>The objective of the experiential programme/internship is to train unemployed youth to enable them to acquire skills and gain work experience to enhance employability in the hospitality and tourism sector. </a:t>
            </a:r>
          </a:p>
          <a:p>
            <a:pPr algn="just">
              <a:lnSpc>
                <a:spcPct val="120000"/>
              </a:lnSpc>
            </a:pPr>
            <a:endParaRPr lang="en-ZA" sz="2700" dirty="0">
              <a:latin typeface="Arial Narrow" panose="020B0606020202030204" pitchFamily="34" charset="0"/>
            </a:endParaRPr>
          </a:p>
          <a:p>
            <a:pPr marL="0" indent="0" algn="just">
              <a:buNone/>
            </a:pPr>
            <a:endParaRPr lang="en-ZA" sz="3200" dirty="0">
              <a:latin typeface="Arial Narrow" panose="020B0606020202030204" pitchFamily="34" charset="0"/>
            </a:endParaRPr>
          </a:p>
          <a:p>
            <a:pPr marL="0" indent="0">
              <a:buNone/>
            </a:pPr>
            <a:endParaRPr lang="en-ZA" sz="6400" dirty="0"/>
          </a:p>
        </p:txBody>
      </p:sp>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5695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656" y="0"/>
            <a:ext cx="8353888" cy="615931"/>
          </a:xfrm>
        </p:spPr>
        <p:txBody>
          <a:bodyPr>
            <a:normAutofit/>
          </a:bodyPr>
          <a:lstStyle/>
          <a:p>
            <a:pPr lvl="1" algn="ctr" rtl="0">
              <a:lnSpc>
                <a:spcPct val="90000"/>
              </a:lnSpc>
              <a:spcBef>
                <a:spcPct val="0"/>
              </a:spcBef>
            </a:pPr>
            <a:r>
              <a:rPr lang="en-ZA" sz="2400" b="1" dirty="0">
                <a:solidFill>
                  <a:srgbClr val="F26522"/>
                </a:solidFill>
              </a:rPr>
              <a:t>Capacity Building &amp; Skills Development Programme</a:t>
            </a:r>
            <a:endParaRPr lang="en-ZA" sz="2400" dirty="0"/>
          </a:p>
        </p:txBody>
      </p:sp>
      <p:sp>
        <p:nvSpPr>
          <p:cNvPr id="5" name="Content Placeholder 4"/>
          <p:cNvSpPr>
            <a:spLocks noGrp="1"/>
          </p:cNvSpPr>
          <p:nvPr>
            <p:ph idx="1"/>
          </p:nvPr>
        </p:nvSpPr>
        <p:spPr>
          <a:xfrm>
            <a:off x="167425" y="615932"/>
            <a:ext cx="8706119" cy="5627706"/>
          </a:xfrm>
        </p:spPr>
        <p:txBody>
          <a:bodyPr>
            <a:normAutofit/>
          </a:bodyPr>
          <a:lstStyle/>
          <a:p>
            <a:pPr marL="0" indent="0" algn="just">
              <a:lnSpc>
                <a:spcPct val="110000"/>
              </a:lnSpc>
              <a:buNone/>
            </a:pPr>
            <a:r>
              <a:rPr lang="en-ZA" sz="1800" b="1" dirty="0">
                <a:solidFill>
                  <a:srgbClr val="F26522"/>
                </a:solidFill>
                <a:cs typeface="Arial" panose="020B0604020202020204" pitchFamily="34" charset="0"/>
              </a:rPr>
              <a:t>2.4 </a:t>
            </a:r>
            <a:r>
              <a:rPr lang="en-ZA" sz="1800" b="1" i="1" dirty="0">
                <a:solidFill>
                  <a:srgbClr val="F26522"/>
                </a:solidFill>
                <a:cs typeface="Arial" panose="020B0604020202020204" pitchFamily="34" charset="0"/>
              </a:rPr>
              <a:t>Food Safety Programme Objectives (</a:t>
            </a:r>
            <a:r>
              <a:rPr lang="en-ZA" sz="1800" b="1" i="1" dirty="0" err="1">
                <a:solidFill>
                  <a:srgbClr val="F26522"/>
                </a:solidFill>
                <a:cs typeface="Arial" panose="020B0604020202020204" pitchFamily="34" charset="0"/>
              </a:rPr>
              <a:t>Cont</a:t>
            </a:r>
            <a:r>
              <a:rPr lang="en-ZA" sz="1800" b="1" dirty="0">
                <a:solidFill>
                  <a:srgbClr val="F26522"/>
                </a:solidFill>
                <a:cs typeface="Arial" panose="020B0604020202020204" pitchFamily="34" charset="0"/>
              </a:rPr>
              <a:t>…)</a:t>
            </a:r>
          </a:p>
          <a:p>
            <a:pPr algn="just">
              <a:lnSpc>
                <a:spcPct val="110000"/>
              </a:lnSpc>
            </a:pPr>
            <a:r>
              <a:rPr lang="en-ZA" sz="2000" b="1" dirty="0" smtClean="0">
                <a:cs typeface="Arial" panose="020B0604020202020204" pitchFamily="34" charset="0"/>
              </a:rPr>
              <a:t>The </a:t>
            </a:r>
            <a:r>
              <a:rPr lang="en-ZA" sz="2000" b="1" dirty="0">
                <a:cs typeface="Arial" panose="020B0604020202020204" pitchFamily="34" charset="0"/>
              </a:rPr>
              <a:t>training focuses on the following areas:</a:t>
            </a:r>
            <a:endParaRPr lang="en-ZA" sz="2000" dirty="0">
              <a:cs typeface="Arial" panose="020B0604020202020204" pitchFamily="34" charset="0"/>
            </a:endParaRPr>
          </a:p>
          <a:p>
            <a:pPr marL="511175" lvl="1" indent="-225425" algn="just">
              <a:lnSpc>
                <a:spcPct val="110000"/>
              </a:lnSpc>
              <a:spcBef>
                <a:spcPts val="0"/>
              </a:spcBef>
            </a:pPr>
            <a:r>
              <a:rPr lang="en-ZA" dirty="0">
                <a:cs typeface="Arial" panose="020B0604020202020204" pitchFamily="34" charset="0"/>
              </a:rPr>
              <a:t>Good Manufacturing Practices: NQF Level 1</a:t>
            </a:r>
          </a:p>
          <a:p>
            <a:pPr marL="511175" lvl="1" indent="-225425" algn="just">
              <a:lnSpc>
                <a:spcPct val="110000"/>
              </a:lnSpc>
              <a:spcBef>
                <a:spcPts val="0"/>
              </a:spcBef>
            </a:pPr>
            <a:r>
              <a:rPr lang="en-ZA" dirty="0">
                <a:cs typeface="Arial" panose="020B0604020202020204" pitchFamily="34" charset="0"/>
              </a:rPr>
              <a:t>Personal Hygiene and Food Safety Practices: NQF Level 2</a:t>
            </a:r>
          </a:p>
          <a:p>
            <a:pPr marL="511175" lvl="1" indent="-225425" algn="just">
              <a:lnSpc>
                <a:spcPct val="110000"/>
              </a:lnSpc>
              <a:spcBef>
                <a:spcPts val="0"/>
              </a:spcBef>
            </a:pPr>
            <a:r>
              <a:rPr lang="en-ZA" dirty="0">
                <a:cs typeface="Arial" panose="020B0604020202020204" pitchFamily="34" charset="0"/>
              </a:rPr>
              <a:t>Good Storage and Distribution Practices in Food Environment: NQF Level 3</a:t>
            </a:r>
          </a:p>
          <a:p>
            <a:pPr marL="511175" lvl="1" indent="-225425" algn="just">
              <a:lnSpc>
                <a:spcPct val="110000"/>
              </a:lnSpc>
              <a:spcBef>
                <a:spcPts val="0"/>
              </a:spcBef>
            </a:pPr>
            <a:r>
              <a:rPr lang="en-ZA" dirty="0">
                <a:cs typeface="Arial" panose="020B0604020202020204" pitchFamily="34" charset="0"/>
              </a:rPr>
              <a:t>Conduct audits and optimise product and process quality within a quality management system in a Food Processing Environment: NQF Level 5</a:t>
            </a:r>
          </a:p>
          <a:p>
            <a:pPr>
              <a:lnSpc>
                <a:spcPct val="110000"/>
              </a:lnSpc>
            </a:pPr>
            <a:r>
              <a:rPr lang="en-ZA" sz="2000" b="1" dirty="0">
                <a:cs typeface="Arial" panose="020B0604020202020204" pitchFamily="34" charset="0"/>
              </a:rPr>
              <a:t>Learners selected for the training must be</a:t>
            </a:r>
            <a:r>
              <a:rPr lang="en-ZA" sz="2000" dirty="0">
                <a:cs typeface="Arial" panose="020B0604020202020204" pitchFamily="34" charset="0"/>
              </a:rPr>
              <a:t>:</a:t>
            </a:r>
          </a:p>
          <a:p>
            <a:pPr marL="511175" lvl="1" indent="-225425">
              <a:lnSpc>
                <a:spcPct val="110000"/>
              </a:lnSpc>
              <a:spcBef>
                <a:spcPts val="0"/>
              </a:spcBef>
            </a:pPr>
            <a:r>
              <a:rPr lang="en-ZA" dirty="0">
                <a:cs typeface="Arial" panose="020B0604020202020204" pitchFamily="34" charset="0"/>
              </a:rPr>
              <a:t>Between the  ages of 18 to 35</a:t>
            </a:r>
          </a:p>
          <a:p>
            <a:pPr marL="511175" lvl="1" indent="-225425">
              <a:lnSpc>
                <a:spcPct val="110000"/>
              </a:lnSpc>
              <a:spcBef>
                <a:spcPts val="0"/>
              </a:spcBef>
            </a:pPr>
            <a:r>
              <a:rPr lang="en-ZA" dirty="0">
                <a:cs typeface="Arial" panose="020B0604020202020204" pitchFamily="34" charset="0"/>
              </a:rPr>
              <a:t>A South African Citizen</a:t>
            </a:r>
          </a:p>
          <a:p>
            <a:pPr marL="511175" lvl="1" indent="-225425">
              <a:lnSpc>
                <a:spcPct val="110000"/>
              </a:lnSpc>
              <a:spcBef>
                <a:spcPts val="0"/>
              </a:spcBef>
            </a:pPr>
            <a:r>
              <a:rPr lang="en-ZA" dirty="0">
                <a:cs typeface="Arial" panose="020B0604020202020204" pitchFamily="34" charset="0"/>
              </a:rPr>
              <a:t>In possession of a National Diploma hospitality/catering level N6</a:t>
            </a:r>
          </a:p>
          <a:p>
            <a:pPr marL="511175" lvl="1" indent="-225425">
              <a:lnSpc>
                <a:spcPct val="110000"/>
              </a:lnSpc>
              <a:spcBef>
                <a:spcPts val="0"/>
              </a:spcBef>
            </a:pPr>
            <a:r>
              <a:rPr lang="en-ZA" dirty="0">
                <a:cs typeface="Arial" panose="020B0604020202020204" pitchFamily="34" charset="0"/>
              </a:rPr>
              <a:t>Must have basic numeracy and communication skills in English </a:t>
            </a:r>
          </a:p>
          <a:p>
            <a:pPr marL="457200" lvl="1" indent="0" algn="just">
              <a:buNone/>
            </a:pPr>
            <a:endParaRPr lang="en-ZA" dirty="0"/>
          </a:p>
          <a:p>
            <a:pPr marL="0" indent="0">
              <a:buNone/>
            </a:pPr>
            <a:endParaRPr lang="en-ZA" sz="2000" dirty="0"/>
          </a:p>
        </p:txBody>
      </p:sp>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8261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93184"/>
            <a:ext cx="7886700" cy="596088"/>
          </a:xfrm>
        </p:spPr>
        <p:txBody>
          <a:bodyPr>
            <a:noAutofit/>
          </a:bodyPr>
          <a:lstStyle/>
          <a:p>
            <a:pPr lvl="1" algn="ctr" rtl="0">
              <a:lnSpc>
                <a:spcPct val="90000"/>
              </a:lnSpc>
              <a:spcBef>
                <a:spcPct val="0"/>
              </a:spcBef>
            </a:pPr>
            <a:r>
              <a:rPr lang="en-ZA" sz="2400" b="1" dirty="0">
                <a:solidFill>
                  <a:srgbClr val="F26500"/>
                </a:solidFill>
                <a:latin typeface="Gill Sans MT" panose="020B0502020104020203" pitchFamily="34" charset="0"/>
              </a:rPr>
              <a:t>Capacity Building &amp; Skills Development Programme</a:t>
            </a:r>
          </a:p>
        </p:txBody>
      </p:sp>
      <p:sp>
        <p:nvSpPr>
          <p:cNvPr id="5" name="Content Placeholder 4"/>
          <p:cNvSpPr>
            <a:spLocks noGrp="1"/>
          </p:cNvSpPr>
          <p:nvPr>
            <p:ph idx="1"/>
          </p:nvPr>
        </p:nvSpPr>
        <p:spPr>
          <a:xfrm>
            <a:off x="283335" y="673208"/>
            <a:ext cx="8577330" cy="5462121"/>
          </a:xfrm>
        </p:spPr>
        <p:txBody>
          <a:bodyPr>
            <a:normAutofit fontScale="25000" lnSpcReduction="20000"/>
          </a:bodyPr>
          <a:lstStyle/>
          <a:p>
            <a:pPr marL="0" indent="0" algn="just">
              <a:lnSpc>
                <a:spcPct val="120000"/>
              </a:lnSpc>
              <a:buNone/>
            </a:pPr>
            <a:r>
              <a:rPr lang="en-ZA" sz="7200" b="1" dirty="0">
                <a:solidFill>
                  <a:srgbClr val="F26522"/>
                </a:solidFill>
                <a:cs typeface="Arial" panose="020B0604020202020204" pitchFamily="34" charset="0"/>
              </a:rPr>
              <a:t>2.5 </a:t>
            </a:r>
            <a:r>
              <a:rPr lang="en-ZA" sz="7200" b="1" i="1" dirty="0">
                <a:solidFill>
                  <a:srgbClr val="F26522"/>
                </a:solidFill>
                <a:cs typeface="Arial" panose="020B0604020202020204" pitchFamily="34" charset="0"/>
              </a:rPr>
              <a:t>Tourism Blue Flag Programme</a:t>
            </a:r>
            <a:endParaRPr lang="en-ZA" sz="7200" i="1" dirty="0">
              <a:solidFill>
                <a:srgbClr val="F26522"/>
              </a:solidFill>
              <a:cs typeface="Arial" panose="020B0604020202020204" pitchFamily="34" charset="0"/>
            </a:endParaRPr>
          </a:p>
          <a:p>
            <a:pPr marL="0" indent="0" algn="just">
              <a:lnSpc>
                <a:spcPct val="120000"/>
              </a:lnSpc>
              <a:buNone/>
            </a:pPr>
            <a:r>
              <a:rPr lang="en-ZA" sz="7200" dirty="0">
                <a:cs typeface="Arial" panose="020B0604020202020204" pitchFamily="34" charset="0"/>
              </a:rPr>
              <a:t>The training programme for beach stewards is a three year programme which is aimed at improving tourism facilities and services offered at 75 Blue Flag beaches across three provinces, namely,  Kwazulu Natal,  Western Cape and Eastern Cape.</a:t>
            </a:r>
          </a:p>
          <a:p>
            <a:pPr marL="0" indent="0" algn="just">
              <a:lnSpc>
                <a:spcPct val="120000"/>
              </a:lnSpc>
              <a:buNone/>
            </a:pPr>
            <a:r>
              <a:rPr lang="en-ZA" sz="7200" b="1" dirty="0">
                <a:cs typeface="Arial" panose="020B0604020202020204" pitchFamily="34" charset="0"/>
              </a:rPr>
              <a:t>Programme Objective:</a:t>
            </a:r>
          </a:p>
          <a:p>
            <a:pPr marL="0" indent="0" algn="just">
              <a:lnSpc>
                <a:spcPct val="120000"/>
              </a:lnSpc>
              <a:buNone/>
            </a:pPr>
            <a:r>
              <a:rPr lang="en-ZA" sz="7200" dirty="0">
                <a:cs typeface="Arial" panose="020B0604020202020204" pitchFamily="34" charset="0"/>
              </a:rPr>
              <a:t>The </a:t>
            </a:r>
            <a:r>
              <a:rPr lang="en-ZA" sz="7200" dirty="0" smtClean="0">
                <a:cs typeface="Arial" panose="020B0604020202020204" pitchFamily="34" charset="0"/>
              </a:rPr>
              <a:t>programme trained </a:t>
            </a:r>
            <a:r>
              <a:rPr lang="en-ZA" sz="7200" dirty="0">
                <a:cs typeface="Arial" panose="020B0604020202020204" pitchFamily="34" charset="0"/>
              </a:rPr>
              <a:t>2</a:t>
            </a:r>
            <a:r>
              <a:rPr lang="en-ZA" sz="7200" dirty="0" smtClean="0">
                <a:cs typeface="Arial" panose="020B0604020202020204" pitchFamily="34" charset="0"/>
              </a:rPr>
              <a:t>00 </a:t>
            </a:r>
            <a:r>
              <a:rPr lang="en-ZA" sz="7200" dirty="0">
                <a:cs typeface="Arial" panose="020B0604020202020204" pitchFamily="34" charset="0"/>
              </a:rPr>
              <a:t>learners as beach stewards in an Accredited National Certificate:  Environmental Education Training &amp; Development </a:t>
            </a:r>
            <a:r>
              <a:rPr lang="en-ZA" sz="7200" dirty="0" smtClean="0">
                <a:cs typeface="Arial" panose="020B0604020202020204" pitchFamily="34" charset="0"/>
              </a:rPr>
              <a:t>Programme</a:t>
            </a:r>
            <a:r>
              <a:rPr lang="en-ZA" sz="7200" dirty="0">
                <a:cs typeface="Arial" panose="020B0604020202020204" pitchFamily="34" charset="0"/>
              </a:rPr>
              <a:t> </a:t>
            </a:r>
            <a:r>
              <a:rPr lang="en-ZA" sz="7200" dirty="0" smtClean="0">
                <a:cs typeface="Arial" panose="020B0604020202020204" pitchFamily="34" charset="0"/>
              </a:rPr>
              <a:t>(NQF </a:t>
            </a:r>
            <a:r>
              <a:rPr lang="en-ZA" sz="7200" dirty="0">
                <a:cs typeface="Arial" panose="020B0604020202020204" pitchFamily="34" charset="0"/>
              </a:rPr>
              <a:t>level 5) </a:t>
            </a:r>
            <a:r>
              <a:rPr lang="en-ZA" sz="7200" dirty="0" smtClean="0">
                <a:cs typeface="Arial" panose="020B0604020202020204" pitchFamily="34" charset="0"/>
              </a:rPr>
              <a:t>The programme ended in 2018/19 with 151 learners who graduated at the end and they were placed at </a:t>
            </a:r>
            <a:r>
              <a:rPr lang="en-ZA" sz="7200" dirty="0">
                <a:cs typeface="Arial" panose="020B0604020202020204" pitchFamily="34" charset="0"/>
              </a:rPr>
              <a:t>51 beaches</a:t>
            </a:r>
            <a:r>
              <a:rPr lang="en-ZA" sz="7200" dirty="0" smtClean="0">
                <a:cs typeface="Arial" panose="020B0604020202020204" pitchFamily="34" charset="0"/>
              </a:rPr>
              <a:t>.</a:t>
            </a:r>
            <a:endParaRPr lang="en-ZA" sz="7200" dirty="0">
              <a:cs typeface="Arial" panose="020B0604020202020204" pitchFamily="34" charset="0"/>
            </a:endParaRPr>
          </a:p>
          <a:p>
            <a:pPr marL="0" indent="0" algn="just">
              <a:buNone/>
            </a:pPr>
            <a:r>
              <a:rPr lang="en-ZA" sz="7200" b="1" dirty="0">
                <a:cs typeface="Arial" panose="020B0604020202020204" pitchFamily="34" charset="0"/>
              </a:rPr>
              <a:t>Criteria for selection of beneficiaries:</a:t>
            </a:r>
          </a:p>
          <a:p>
            <a:pPr marL="400050" indent="-284163" algn="just"/>
            <a:r>
              <a:rPr lang="en-ZA" sz="7200" dirty="0">
                <a:cs typeface="Arial" panose="020B0604020202020204" pitchFamily="34" charset="0"/>
              </a:rPr>
              <a:t>Proficiency in English </a:t>
            </a:r>
          </a:p>
          <a:p>
            <a:pPr marL="400050" indent="-284163" algn="just"/>
            <a:r>
              <a:rPr lang="en-ZA" sz="7200" dirty="0">
                <a:cs typeface="Arial" panose="020B0604020202020204" pitchFamily="34" charset="0"/>
              </a:rPr>
              <a:t>Matric or Grade 12</a:t>
            </a:r>
          </a:p>
          <a:p>
            <a:pPr marL="400050" indent="-284163" algn="just"/>
            <a:r>
              <a:rPr lang="en-ZA" sz="7200" dirty="0">
                <a:cs typeface="Arial" panose="020B0604020202020204" pitchFamily="34" charset="0"/>
              </a:rPr>
              <a:t>Unemployed youth of ages between 18 and 35</a:t>
            </a:r>
          </a:p>
          <a:p>
            <a:pPr marL="400050" indent="-284163" algn="just"/>
            <a:r>
              <a:rPr lang="en-ZA" sz="7200" dirty="0">
                <a:cs typeface="Arial" panose="020B0604020202020204" pitchFamily="34" charset="0"/>
              </a:rPr>
              <a:t>Further studies or experience preferred</a:t>
            </a:r>
          </a:p>
          <a:p>
            <a:pPr marL="400050" indent="-284163" algn="just"/>
            <a:r>
              <a:rPr lang="en-ZA" sz="7200" dirty="0">
                <a:cs typeface="Arial" panose="020B0604020202020204" pitchFamily="34" charset="0"/>
              </a:rPr>
              <a:t>Good Communication skills</a:t>
            </a:r>
          </a:p>
          <a:p>
            <a:pPr marL="400050" indent="-284163" algn="just"/>
            <a:r>
              <a:rPr lang="en-ZA" sz="7200" dirty="0">
                <a:cs typeface="Arial" panose="020B0604020202020204" pitchFamily="34" charset="0"/>
              </a:rPr>
              <a:t>Ability to swim would be an added advantage </a:t>
            </a:r>
          </a:p>
          <a:p>
            <a:pPr marL="400050" indent="-284163" algn="just"/>
            <a:r>
              <a:rPr lang="en-ZA" sz="7200" dirty="0">
                <a:cs typeface="Arial" panose="020B0604020202020204" pitchFamily="34" charset="0"/>
              </a:rPr>
              <a:t>South African Citizen</a:t>
            </a:r>
          </a:p>
          <a:p>
            <a:endParaRPr lang="en-ZA" sz="7200" dirty="0"/>
          </a:p>
          <a:p>
            <a:endParaRPr lang="en-ZA" sz="2900" dirty="0"/>
          </a:p>
          <a:p>
            <a:endParaRPr lang="en-ZA" dirty="0"/>
          </a:p>
        </p:txBody>
      </p:sp>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19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2110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50640603"/>
              </p:ext>
            </p:extLst>
          </p:nvPr>
        </p:nvGraphicFramePr>
        <p:xfrm>
          <a:off x="479713" y="153467"/>
          <a:ext cx="8285018" cy="5829900"/>
        </p:xfrm>
        <a:graphic>
          <a:graphicData uri="http://schemas.openxmlformats.org/drawingml/2006/table">
            <a:tbl>
              <a:tblPr firstRow="1" bandRow="1">
                <a:tableStyleId>{21E4AEA4-8DFA-4A89-87EB-49C32662AFE0}</a:tableStyleId>
              </a:tblPr>
              <a:tblGrid>
                <a:gridCol w="7000740">
                  <a:extLst>
                    <a:ext uri="{9D8B030D-6E8A-4147-A177-3AD203B41FA5}">
                      <a16:colId xmlns:a16="http://schemas.microsoft.com/office/drawing/2014/main" val="33637373"/>
                    </a:ext>
                  </a:extLst>
                </a:gridCol>
                <a:gridCol w="1284278">
                  <a:extLst>
                    <a:ext uri="{9D8B030D-6E8A-4147-A177-3AD203B41FA5}">
                      <a16:colId xmlns:a16="http://schemas.microsoft.com/office/drawing/2014/main" val="2343625273"/>
                    </a:ext>
                  </a:extLst>
                </a:gridCol>
              </a:tblGrid>
              <a:tr h="430427">
                <a:tc>
                  <a:txBody>
                    <a:bodyPr/>
                    <a:lstStyle/>
                    <a:p>
                      <a:pPr algn="ctr"/>
                      <a:r>
                        <a:rPr lang="en-US" sz="1600" dirty="0">
                          <a:latin typeface="Gill Sans MT" panose="020B0502020104020203" pitchFamily="34" charset="0"/>
                        </a:rPr>
                        <a:t>Content</a:t>
                      </a:r>
                      <a:endParaRPr lang="en-ZA" sz="1600" dirty="0">
                        <a:latin typeface="Gill Sans MT" panose="020B0502020104020203" pitchFamily="34" charset="0"/>
                      </a:endParaRPr>
                    </a:p>
                  </a:txBody>
                  <a:tcPr/>
                </a:tc>
                <a:tc>
                  <a:txBody>
                    <a:bodyPr/>
                    <a:lstStyle/>
                    <a:p>
                      <a:r>
                        <a:rPr lang="en-US" sz="1600" dirty="0">
                          <a:latin typeface="Gill Sans MT" panose="020B0502020104020203" pitchFamily="34" charset="0"/>
                        </a:rPr>
                        <a:t>Slide  No:</a:t>
                      </a:r>
                      <a:endParaRPr lang="en-ZA" sz="1600" dirty="0">
                        <a:latin typeface="Gill Sans MT" panose="020B0502020104020203" pitchFamily="34" charset="0"/>
                      </a:endParaRPr>
                    </a:p>
                  </a:txBody>
                  <a:tcPr/>
                </a:tc>
                <a:extLst>
                  <a:ext uri="{0D108BD9-81ED-4DB2-BD59-A6C34878D82A}">
                    <a16:rowId xmlns:a16="http://schemas.microsoft.com/office/drawing/2014/main" val="1855275707"/>
                  </a:ext>
                </a:extLst>
              </a:tr>
              <a:tr h="1530679">
                <a:tc>
                  <a:txBody>
                    <a:bodyPr/>
                    <a:lstStyle/>
                    <a:p>
                      <a:r>
                        <a:rPr lang="en-ZA" sz="1600" b="1" dirty="0">
                          <a:latin typeface="Gill Sans MT" panose="020B0502020104020203" pitchFamily="34" charset="0"/>
                          <a:cs typeface="Arial" panose="020B0604020202020204" pitchFamily="34" charset="0"/>
                        </a:rPr>
                        <a:t>Rural Tourism Strategy</a:t>
                      </a:r>
                    </a:p>
                    <a:p>
                      <a:pPr marL="342900" indent="-342900">
                        <a:buFont typeface="Arial" panose="020B0604020202020204" pitchFamily="34" charset="0"/>
                        <a:buChar char="•"/>
                      </a:pPr>
                      <a:r>
                        <a:rPr lang="en-ZA" sz="1600" dirty="0" smtClean="0">
                          <a:latin typeface="Gill Sans MT" panose="020B0502020104020203" pitchFamily="34" charset="0"/>
                          <a:cs typeface="Arial" panose="020B0604020202020204" pitchFamily="34" charset="0"/>
                        </a:rPr>
                        <a:t>Vision </a:t>
                      </a:r>
                      <a:r>
                        <a:rPr lang="en-ZA" sz="1600" dirty="0">
                          <a:latin typeface="Gill Sans MT" panose="020B0502020104020203" pitchFamily="34" charset="0"/>
                          <a:cs typeface="Arial" panose="020B0604020202020204" pitchFamily="34" charset="0"/>
                        </a:rPr>
                        <a:t>and Mission</a:t>
                      </a:r>
                    </a:p>
                    <a:p>
                      <a:pPr marL="342900" indent="-342900">
                        <a:buFont typeface="Arial" panose="020B0604020202020204" pitchFamily="34" charset="0"/>
                        <a:buChar char="•"/>
                      </a:pPr>
                      <a:r>
                        <a:rPr lang="en-ZA" sz="1600" dirty="0">
                          <a:latin typeface="Gill Sans MT" panose="020B0502020104020203" pitchFamily="34" charset="0"/>
                          <a:cs typeface="Arial" panose="020B0604020202020204" pitchFamily="34" charset="0"/>
                        </a:rPr>
                        <a:t>Rationale for the Rural Tourism Strategy</a:t>
                      </a:r>
                    </a:p>
                    <a:p>
                      <a:pPr marL="342900" indent="-342900">
                        <a:buFont typeface="Arial" panose="020B0604020202020204" pitchFamily="34" charset="0"/>
                        <a:buChar char="•"/>
                      </a:pPr>
                      <a:r>
                        <a:rPr lang="en-ZA" sz="1600" dirty="0">
                          <a:latin typeface="Gill Sans MT" panose="020B0502020104020203" pitchFamily="34" charset="0"/>
                          <a:cs typeface="Arial" panose="020B0604020202020204" pitchFamily="34" charset="0"/>
                        </a:rPr>
                        <a:t>Strategic Themes</a:t>
                      </a:r>
                    </a:p>
                    <a:p>
                      <a:pPr marL="342900" indent="-342900">
                        <a:buFont typeface="Arial" panose="020B0604020202020204" pitchFamily="34" charset="0"/>
                        <a:buChar char="•"/>
                      </a:pPr>
                      <a:r>
                        <a:rPr lang="en-ZA" sz="1600" dirty="0">
                          <a:latin typeface="Gill Sans MT" panose="020B0502020104020203" pitchFamily="34" charset="0"/>
                          <a:cs typeface="Arial" panose="020B0604020202020204" pitchFamily="34" charset="0"/>
                        </a:rPr>
                        <a:t>Goals</a:t>
                      </a:r>
                    </a:p>
                  </a:txBody>
                  <a:tcPr/>
                </a:tc>
                <a:tc>
                  <a:txBody>
                    <a:bodyPr/>
                    <a:lstStyle/>
                    <a:p>
                      <a:r>
                        <a:rPr lang="en-ZA" sz="1600" dirty="0" smtClean="0">
                          <a:latin typeface="Gill Sans MT" panose="020B0502020104020203" pitchFamily="34" charset="0"/>
                        </a:rPr>
                        <a:t>4-7</a:t>
                      </a:r>
                      <a:endParaRPr lang="en-ZA" sz="1600" dirty="0">
                        <a:latin typeface="Gill Sans MT" panose="020B0502020104020203" pitchFamily="34" charset="0"/>
                      </a:endParaRPr>
                    </a:p>
                  </a:txBody>
                  <a:tcPr/>
                </a:tc>
                <a:extLst>
                  <a:ext uri="{0D108BD9-81ED-4DB2-BD59-A6C34878D82A}">
                    <a16:rowId xmlns:a16="http://schemas.microsoft.com/office/drawing/2014/main" val="984675150"/>
                  </a:ext>
                </a:extLst>
              </a:tr>
              <a:tr h="4722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a:latin typeface="Gill Sans MT" panose="020B0502020104020203" pitchFamily="34" charset="0"/>
                          <a:cs typeface="Arial" panose="020B0604020202020204" pitchFamily="34" charset="0"/>
                        </a:rPr>
                        <a:t>Implementation of Programmes as per Rural</a:t>
                      </a:r>
                      <a:r>
                        <a:rPr lang="en-ZA" sz="1600" b="1" baseline="0" dirty="0">
                          <a:latin typeface="Gill Sans MT" panose="020B0502020104020203" pitchFamily="34" charset="0"/>
                          <a:cs typeface="Arial" panose="020B0604020202020204" pitchFamily="34" charset="0"/>
                        </a:rPr>
                        <a:t> Tourism Strategy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latin typeface="Gill Sans MT" panose="020B0502020104020203" pitchFamily="34" charset="0"/>
                        </a:rPr>
                        <a:t>8</a:t>
                      </a:r>
                    </a:p>
                  </a:txBody>
                  <a:tcPr/>
                </a:tc>
                <a:extLst>
                  <a:ext uri="{0D108BD9-81ED-4DB2-BD59-A6C34878D82A}">
                    <a16:rowId xmlns:a16="http://schemas.microsoft.com/office/drawing/2014/main" val="2056311854"/>
                  </a:ext>
                </a:extLst>
              </a:tr>
              <a:tr h="3396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a:latin typeface="Gill Sans MT" panose="020B0502020104020203" pitchFamily="34" charset="0"/>
                          <a:cs typeface="Arial" panose="020B0604020202020204" pitchFamily="34" charset="0"/>
                        </a:rPr>
                        <a:t>Capacity Building </a:t>
                      </a:r>
                      <a:r>
                        <a:rPr lang="en-ZA" sz="1600" b="1" baseline="0" dirty="0">
                          <a:latin typeface="Gill Sans MT" panose="020B0502020104020203" pitchFamily="34" charset="0"/>
                          <a:cs typeface="Arial" panose="020B0604020202020204" pitchFamily="34" charset="0"/>
                        </a:rPr>
                        <a:t> and</a:t>
                      </a:r>
                      <a:r>
                        <a:rPr lang="en-ZA" sz="1600" b="1" dirty="0">
                          <a:latin typeface="Gill Sans MT" panose="020B0502020104020203" pitchFamily="34" charset="0"/>
                          <a:cs typeface="Arial" panose="020B0604020202020204" pitchFamily="34" charset="0"/>
                        </a:rPr>
                        <a:t> Skills Development Programmes</a:t>
                      </a:r>
                    </a:p>
                    <a:p>
                      <a:pPr marL="285750" indent="-285750">
                        <a:buFont typeface="Arial" panose="020B0604020202020204" pitchFamily="34" charset="0"/>
                        <a:buChar char="•"/>
                      </a:pPr>
                      <a:endParaRPr lang="en-ZA" sz="1600" b="1" dirty="0">
                        <a:latin typeface="Gill Sans MT" panose="020B0502020104020203" pitchFamily="34" charset="0"/>
                        <a:cs typeface="Arial" panose="020B0604020202020204" pitchFamily="34" charset="0"/>
                      </a:endParaRPr>
                    </a:p>
                    <a:p>
                      <a:pPr marL="285750" indent="-285750">
                        <a:buFont typeface="Arial" panose="020B0604020202020204" pitchFamily="34" charset="0"/>
                        <a:buChar char="•"/>
                      </a:pPr>
                      <a:r>
                        <a:rPr lang="en-ZA" sz="1600" b="1" dirty="0">
                          <a:latin typeface="Gill Sans MT" panose="020B0502020104020203" pitchFamily="34" charset="0"/>
                          <a:cs typeface="Arial" panose="020B0604020202020204" pitchFamily="34" charset="0"/>
                        </a:rPr>
                        <a:t>Local Government Induction (Capacity Building Programme)</a:t>
                      </a:r>
                    </a:p>
                    <a:p>
                      <a:pPr marL="285750" indent="-285750" algn="just">
                        <a:buFont typeface="Arial" panose="020B0604020202020204" pitchFamily="34" charset="0"/>
                        <a:buChar char="•"/>
                      </a:pPr>
                      <a:endParaRPr lang="en-ZA" sz="1600" b="1" dirty="0">
                        <a:latin typeface="Gill Sans MT" panose="020B0502020104020203" pitchFamily="34" charset="0"/>
                        <a:cs typeface="Arial" panose="020B0604020202020204" pitchFamily="34" charset="0"/>
                      </a:endParaRPr>
                    </a:p>
                    <a:p>
                      <a:pPr marL="285750" indent="-285750" algn="just">
                        <a:buFont typeface="Arial" panose="020B0604020202020204" pitchFamily="34" charset="0"/>
                        <a:buChar char="•"/>
                      </a:pPr>
                      <a:r>
                        <a:rPr lang="en-ZA" sz="1600" b="1" dirty="0">
                          <a:latin typeface="Gill Sans MT" panose="020B0502020104020203" pitchFamily="34" charset="0"/>
                          <a:cs typeface="Arial" panose="020B0604020202020204" pitchFamily="34" charset="0"/>
                        </a:rPr>
                        <a:t>Youth Training Programmes</a:t>
                      </a:r>
                    </a:p>
                    <a:p>
                      <a:pPr marL="569913" lvl="1" indent="-225425" algn="just">
                        <a:buFont typeface="Arial" panose="020B0604020202020204" pitchFamily="34" charset="0"/>
                        <a:buChar char="•"/>
                      </a:pPr>
                      <a:r>
                        <a:rPr lang="en-ZA" sz="1600" b="0" dirty="0">
                          <a:latin typeface="Gill Sans MT" panose="020B0502020104020203" pitchFamily="34" charset="0"/>
                          <a:cs typeface="Arial" panose="020B0604020202020204" pitchFamily="34" charset="0"/>
                        </a:rPr>
                        <a:t>National Youth Chefs Training</a:t>
                      </a:r>
                    </a:p>
                    <a:p>
                      <a:pPr marL="569913" lvl="1" indent="-225425" algn="just">
                        <a:buFont typeface="Arial" panose="020B0604020202020204" pitchFamily="34" charset="0"/>
                        <a:buChar char="•"/>
                      </a:pPr>
                      <a:r>
                        <a:rPr lang="en-ZA" sz="1600" b="0" dirty="0">
                          <a:latin typeface="Gill Sans MT" panose="020B0502020104020203" pitchFamily="34" charset="0"/>
                          <a:cs typeface="Arial" panose="020B0604020202020204" pitchFamily="34" charset="0"/>
                        </a:rPr>
                        <a:t>Hospitality Youth Programme</a:t>
                      </a:r>
                    </a:p>
                    <a:p>
                      <a:pPr marL="569913" lvl="1" indent="-225425" algn="just">
                        <a:buFont typeface="Arial" panose="020B0604020202020204" pitchFamily="34" charset="0"/>
                        <a:buChar char="•"/>
                      </a:pPr>
                      <a:r>
                        <a:rPr lang="en-ZA" sz="1600" b="0" dirty="0">
                          <a:latin typeface="Gill Sans MT" panose="020B0502020104020203" pitchFamily="34" charset="0"/>
                          <a:cs typeface="Arial" panose="020B0604020202020204" pitchFamily="34" charset="0"/>
                        </a:rPr>
                        <a:t>Wine Service or Sommelier Training </a:t>
                      </a:r>
                    </a:p>
                    <a:p>
                      <a:pPr marL="569913" lvl="1" indent="-225425" algn="just">
                        <a:buFont typeface="Arial" panose="020B0604020202020204" pitchFamily="34" charset="0"/>
                        <a:buChar char="•"/>
                      </a:pPr>
                      <a:r>
                        <a:rPr lang="en-ZA" sz="1600" b="0" dirty="0">
                          <a:latin typeface="Gill Sans MT" panose="020B0502020104020203" pitchFamily="34" charset="0"/>
                          <a:cs typeface="Arial" panose="020B0604020202020204" pitchFamily="34" charset="0"/>
                        </a:rPr>
                        <a:t>Food Safety programme </a:t>
                      </a:r>
                    </a:p>
                    <a:p>
                      <a:pPr marL="569913" lvl="1" indent="-225425" algn="just">
                        <a:buFont typeface="Arial" panose="020B0604020202020204" pitchFamily="34" charset="0"/>
                        <a:buChar char="•"/>
                      </a:pPr>
                      <a:r>
                        <a:rPr lang="en-ZA" sz="1600" b="0" dirty="0">
                          <a:latin typeface="Gill Sans MT" panose="020B0502020104020203" pitchFamily="34" charset="0"/>
                          <a:cs typeface="Arial" panose="020B0604020202020204" pitchFamily="34" charset="0"/>
                        </a:rPr>
                        <a:t>Tourism Blue Flag Programme</a:t>
                      </a:r>
                    </a:p>
                    <a:p>
                      <a:pPr marL="569913" lvl="1" indent="-225425" algn="just">
                        <a:buFont typeface="Arial" panose="020B0604020202020204" pitchFamily="34" charset="0"/>
                        <a:buChar char="•"/>
                      </a:pPr>
                      <a:r>
                        <a:rPr lang="en-ZA" sz="1600" b="0" dirty="0">
                          <a:latin typeface="Gill Sans MT" panose="020B0502020104020203" pitchFamily="34" charset="0"/>
                          <a:cs typeface="Arial" panose="020B0604020202020204" pitchFamily="34" charset="0"/>
                        </a:rPr>
                        <a:t>Executive Women Development Programme</a:t>
                      </a:r>
                    </a:p>
                    <a:p>
                      <a:pPr marL="569913" lvl="1" indent="-225425" algn="just">
                        <a:buFont typeface="Arial" panose="020B0604020202020204" pitchFamily="34" charset="0"/>
                        <a:buChar char="•"/>
                      </a:pPr>
                      <a:r>
                        <a:rPr lang="en-ZA" sz="1600" b="0" dirty="0">
                          <a:latin typeface="Gill Sans MT" panose="020B0502020104020203" pitchFamily="34" charset="0"/>
                          <a:cs typeface="Arial" panose="020B0604020202020204" pitchFamily="34" charset="0"/>
                        </a:rPr>
                        <a:t>Tourist Guide Training</a:t>
                      </a:r>
                    </a:p>
                    <a:p>
                      <a:pPr marL="569913" lvl="1" indent="-225425" algn="just">
                        <a:buFont typeface="Arial" panose="020B0604020202020204" pitchFamily="34" charset="0"/>
                        <a:buChar char="•"/>
                      </a:pPr>
                      <a:r>
                        <a:rPr lang="en-ZA" sz="1600" b="0" dirty="0">
                          <a:latin typeface="Gill Sans MT" panose="020B0502020104020203" pitchFamily="34" charset="0"/>
                          <a:cs typeface="Arial" panose="020B0604020202020204" pitchFamily="34" charset="0"/>
                        </a:rPr>
                        <a:t>Energy Resource Efficiency Programme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latin typeface="Gill Sans MT" panose="020B0502020104020203" pitchFamily="34" charset="0"/>
                        </a:rPr>
                        <a:t>9-22</a:t>
                      </a:r>
                    </a:p>
                    <a:p>
                      <a:endParaRPr lang="en-ZA" sz="1600" dirty="0">
                        <a:latin typeface="Gill Sans MT" panose="020B0502020104020203" pitchFamily="34" charset="0"/>
                      </a:endParaRPr>
                    </a:p>
                  </a:txBody>
                  <a:tcPr/>
                </a:tc>
                <a:extLst>
                  <a:ext uri="{0D108BD9-81ED-4DB2-BD59-A6C34878D82A}">
                    <a16:rowId xmlns:a16="http://schemas.microsoft.com/office/drawing/2014/main" val="3612556206"/>
                  </a:ext>
                </a:extLst>
              </a:tr>
            </a:tbl>
          </a:graphicData>
        </a:graphic>
      </p:graphicFrame>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8572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
            <a:ext cx="7886700" cy="787078"/>
          </a:xfrm>
        </p:spPr>
        <p:txBody>
          <a:bodyPr>
            <a:noAutofit/>
          </a:bodyPr>
          <a:lstStyle/>
          <a:p>
            <a:pPr lvl="1" algn="ctr" rtl="0">
              <a:lnSpc>
                <a:spcPct val="90000"/>
              </a:lnSpc>
              <a:spcBef>
                <a:spcPct val="0"/>
              </a:spcBef>
            </a:pPr>
            <a:r>
              <a:rPr lang="en-ZA" sz="2400" b="1" dirty="0">
                <a:solidFill>
                  <a:srgbClr val="F26500"/>
                </a:solidFill>
                <a:latin typeface="Gill Sans MT" panose="020B0502020104020203" pitchFamily="34" charset="0"/>
              </a:rPr>
              <a:t>Capacity Building &amp; Skills Development Programme</a:t>
            </a:r>
          </a:p>
        </p:txBody>
      </p:sp>
      <p:sp>
        <p:nvSpPr>
          <p:cNvPr id="5" name="Content Placeholder 4"/>
          <p:cNvSpPr>
            <a:spLocks noGrp="1"/>
          </p:cNvSpPr>
          <p:nvPr>
            <p:ph idx="1"/>
          </p:nvPr>
        </p:nvSpPr>
        <p:spPr>
          <a:xfrm>
            <a:off x="257577" y="601884"/>
            <a:ext cx="8500057" cy="5671097"/>
          </a:xfrm>
        </p:spPr>
        <p:txBody>
          <a:bodyPr>
            <a:normAutofit fontScale="25000" lnSpcReduction="20000"/>
          </a:bodyPr>
          <a:lstStyle/>
          <a:p>
            <a:pPr marL="0" indent="0">
              <a:lnSpc>
                <a:spcPct val="120000"/>
              </a:lnSpc>
              <a:buNone/>
            </a:pPr>
            <a:r>
              <a:rPr lang="en-GB" sz="7200" b="1" i="1" dirty="0">
                <a:solidFill>
                  <a:srgbClr val="F26522"/>
                </a:solidFill>
                <a:cs typeface="Arial" panose="020B0604020202020204" pitchFamily="34" charset="0"/>
              </a:rPr>
              <a:t>2.6 </a:t>
            </a:r>
            <a:r>
              <a:rPr lang="en-ZA" sz="7200" b="1" i="1" dirty="0">
                <a:solidFill>
                  <a:srgbClr val="F26522"/>
                </a:solidFill>
                <a:cs typeface="Arial" panose="020B0604020202020204" pitchFamily="34" charset="0"/>
              </a:rPr>
              <a:t>Executive Women Development </a:t>
            </a:r>
            <a:r>
              <a:rPr lang="en-ZA" sz="7200" b="1" i="1" dirty="0" smtClean="0">
                <a:solidFill>
                  <a:srgbClr val="F26522"/>
                </a:solidFill>
                <a:cs typeface="Arial" panose="020B0604020202020204" pitchFamily="34" charset="0"/>
              </a:rPr>
              <a:t>Program</a:t>
            </a:r>
            <a:r>
              <a:rPr lang="en-ZA" sz="7200" b="1" i="1" dirty="0" smtClean="0">
                <a:solidFill>
                  <a:schemeClr val="accent2"/>
                </a:solidFill>
                <a:cs typeface="Arial" panose="020B0604020202020204" pitchFamily="34" charset="0"/>
              </a:rPr>
              <a:t>me</a:t>
            </a:r>
            <a:r>
              <a:rPr lang="en-ZA" sz="6400" b="1" i="1" dirty="0">
                <a:solidFill>
                  <a:schemeClr val="accent2"/>
                </a:solidFill>
                <a:latin typeface="Arial" panose="020B0604020202020204" pitchFamily="34" charset="0"/>
                <a:cs typeface="Arial" panose="020B0604020202020204" pitchFamily="34" charset="0"/>
              </a:rPr>
              <a:t/>
            </a:r>
            <a:br>
              <a:rPr lang="en-ZA" sz="6400" b="1" i="1" dirty="0">
                <a:solidFill>
                  <a:schemeClr val="accent2"/>
                </a:solidFill>
                <a:latin typeface="Arial" panose="020B0604020202020204" pitchFamily="34" charset="0"/>
                <a:cs typeface="Arial" panose="020B0604020202020204" pitchFamily="34" charset="0"/>
              </a:rPr>
            </a:br>
            <a:r>
              <a:rPr lang="en-GB" sz="6400" dirty="0">
                <a:cs typeface="Arial" panose="020B0604020202020204" pitchFamily="34" charset="0"/>
              </a:rPr>
              <a:t>The target market for  the pilot phase was twenty black South African women in senior management positions in the tourism industry.  </a:t>
            </a:r>
          </a:p>
          <a:p>
            <a:pPr algn="just">
              <a:lnSpc>
                <a:spcPct val="120000"/>
              </a:lnSpc>
            </a:pPr>
            <a:r>
              <a:rPr lang="en-GB" sz="6400" dirty="0">
                <a:cs typeface="Arial" panose="020B0604020202020204" pitchFamily="34" charset="0"/>
              </a:rPr>
              <a:t>The admission requirements for the training programme are:  a Matric or National Senior Certificate plus NQF level 6 or 7 and at least five (5) to ten (10) years managerial experience in a senior management position. Alternatively, a portfolio of evidence for Recognition of  Prior Learning can be considered. </a:t>
            </a:r>
          </a:p>
          <a:p>
            <a:pPr algn="just">
              <a:lnSpc>
                <a:spcPct val="120000"/>
              </a:lnSpc>
            </a:pPr>
            <a:r>
              <a:rPr lang="en-GB" sz="6400" dirty="0">
                <a:cs typeface="Arial" panose="020B0604020202020204" pitchFamily="34" charset="0"/>
              </a:rPr>
              <a:t>The programme is offered as distance learning and with two block sessions per year. The programme consists of seven modules, ranging between twelve (12) and twenty-four (24) credits each, and a total hundred and eight (108) credits, offered over twelve months. All the modules are compulsory in this programme.</a:t>
            </a:r>
            <a:endParaRPr lang="en-ZA" sz="6400" dirty="0">
              <a:cs typeface="Arial" panose="020B0604020202020204" pitchFamily="34" charset="0"/>
            </a:endParaRPr>
          </a:p>
          <a:p>
            <a:pPr marL="0" indent="0">
              <a:lnSpc>
                <a:spcPct val="120000"/>
              </a:lnSpc>
              <a:buNone/>
            </a:pPr>
            <a:r>
              <a:rPr lang="en-ZA" sz="5600" b="1" dirty="0">
                <a:cs typeface="Arial" panose="020B0604020202020204" pitchFamily="34" charset="0"/>
              </a:rPr>
              <a:t>Programme Objectives:</a:t>
            </a:r>
          </a:p>
          <a:p>
            <a:pPr algn="just">
              <a:lnSpc>
                <a:spcPct val="120000"/>
              </a:lnSpc>
            </a:pPr>
            <a:r>
              <a:rPr lang="en-GB" sz="6400" dirty="0">
                <a:cs typeface="Arial" panose="020B0604020202020204" pitchFamily="34" charset="0"/>
              </a:rPr>
              <a:t>To ensure that senior female leaders in the tourism industry are able to overcome leadership challenges by developing and directing innovative organisational strategies in a complex environment. </a:t>
            </a:r>
          </a:p>
          <a:p>
            <a:pPr algn="just">
              <a:lnSpc>
                <a:spcPct val="120000"/>
              </a:lnSpc>
            </a:pPr>
            <a:r>
              <a:rPr lang="en-ZA" sz="6400" dirty="0">
                <a:cs typeface="Arial" panose="020B0604020202020204" pitchFamily="34" charset="0"/>
              </a:rPr>
              <a:t>To promote transformation of the tourism industry through mentorship and structured executive development programmes</a:t>
            </a:r>
          </a:p>
          <a:p>
            <a:pPr algn="just">
              <a:lnSpc>
                <a:spcPct val="120000"/>
              </a:lnSpc>
            </a:pPr>
            <a:r>
              <a:rPr lang="en-ZA" sz="6400" dirty="0" smtClean="0">
                <a:cs typeface="Arial" panose="020B0604020202020204" pitchFamily="34" charset="0"/>
              </a:rPr>
              <a:t>The programme </a:t>
            </a:r>
            <a:r>
              <a:rPr lang="en-ZA" sz="6400" dirty="0">
                <a:cs typeface="Arial" panose="020B0604020202020204" pitchFamily="34" charset="0"/>
              </a:rPr>
              <a:t>is in it’s final </a:t>
            </a:r>
            <a:r>
              <a:rPr lang="en-ZA" sz="6400" dirty="0" smtClean="0">
                <a:cs typeface="Arial" panose="020B0604020202020204" pitchFamily="34" charset="0"/>
              </a:rPr>
              <a:t>stages. Since 2016, sixty (60) women enrolled and thus far 32 have graduated, 10 have been promoted to management positions. The last 20 are currently under training and will graduate in April 2020. They are from all provinces.</a:t>
            </a:r>
            <a:endParaRPr lang="en-ZA" sz="6400" dirty="0">
              <a:cs typeface="Arial" panose="020B0604020202020204" pitchFamily="34" charset="0"/>
            </a:endParaRPr>
          </a:p>
        </p:txBody>
      </p:sp>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1928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81024"/>
            <a:ext cx="7886700" cy="717630"/>
          </a:xfrm>
        </p:spPr>
        <p:txBody>
          <a:bodyPr>
            <a:normAutofit/>
          </a:bodyPr>
          <a:lstStyle/>
          <a:p>
            <a:r>
              <a:rPr lang="en-ZA" sz="2400" dirty="0">
                <a:solidFill>
                  <a:srgbClr val="F26500"/>
                </a:solidFill>
              </a:rPr>
              <a:t>Capacity Building &amp; Skills Development Programme</a:t>
            </a:r>
            <a:endParaRPr lang="en-US" sz="2400" dirty="0"/>
          </a:p>
        </p:txBody>
      </p:sp>
      <p:sp>
        <p:nvSpPr>
          <p:cNvPr id="5" name="Content Placeholder 4"/>
          <p:cNvSpPr>
            <a:spLocks noGrp="1"/>
          </p:cNvSpPr>
          <p:nvPr>
            <p:ph idx="1"/>
          </p:nvPr>
        </p:nvSpPr>
        <p:spPr>
          <a:xfrm>
            <a:off x="628650" y="798654"/>
            <a:ext cx="7886700" cy="5405376"/>
          </a:xfrm>
        </p:spPr>
        <p:txBody>
          <a:bodyPr>
            <a:normAutofit lnSpcReduction="10000"/>
          </a:bodyPr>
          <a:lstStyle/>
          <a:p>
            <a:pPr marL="0" indent="0">
              <a:buNone/>
            </a:pPr>
            <a:r>
              <a:rPr lang="en-ZA" sz="1900" b="1" i="1" dirty="0">
                <a:solidFill>
                  <a:srgbClr val="F26522"/>
                </a:solidFill>
                <a:cs typeface="Arial" panose="020B0604020202020204" pitchFamily="34" charset="0"/>
              </a:rPr>
              <a:t>2.7  Tourist Guide Training</a:t>
            </a:r>
          </a:p>
          <a:p>
            <a:pPr algn="just"/>
            <a:r>
              <a:rPr lang="en-ZA" sz="1800" dirty="0" smtClean="0"/>
              <a:t>Over </a:t>
            </a:r>
            <a:r>
              <a:rPr lang="en-ZA" sz="1800" dirty="0"/>
              <a:t>the last three (3) financial years, the focus has been on improving the services of tourist guides at World Heritage Sites (WHSs) and other key attractions which are considered some of South Africa’s biggest draw-cards in terms of tourism. </a:t>
            </a:r>
            <a:endParaRPr lang="en-ZA" sz="1800" dirty="0" smtClean="0"/>
          </a:p>
          <a:p>
            <a:pPr algn="just"/>
            <a:r>
              <a:rPr lang="en-ZA" sz="1800" dirty="0"/>
              <a:t>The training programmes that were implemented were based on the skills gaps of existing tourist guides operating at the various sites. Accredited training providers and/or subject matter experts were utilised to implement the various up-skilling programmes.</a:t>
            </a:r>
          </a:p>
          <a:p>
            <a:pPr algn="just"/>
            <a:r>
              <a:rPr lang="en-ZA" sz="1800" dirty="0"/>
              <a:t> Since the inception of this initiative, the Department has up-skilled </a:t>
            </a:r>
            <a:r>
              <a:rPr lang="en-ZA" sz="1800" b="1" dirty="0"/>
              <a:t>122</a:t>
            </a:r>
            <a:r>
              <a:rPr lang="en-ZA" sz="1800" dirty="0"/>
              <a:t> tourist guides through targeted </a:t>
            </a:r>
            <a:r>
              <a:rPr lang="en-ZA" sz="1800" dirty="0" smtClean="0"/>
              <a:t>interventions.</a:t>
            </a:r>
          </a:p>
          <a:p>
            <a:pPr algn="just"/>
            <a:r>
              <a:rPr lang="en-GB" sz="1800" dirty="0"/>
              <a:t>The training interventions were informed by </a:t>
            </a:r>
            <a:r>
              <a:rPr lang="en-US" sz="1800" dirty="0"/>
              <a:t>a number of disparities on the national database of tourist guides i.e. in terms of race, gender, age and competency levels etc. </a:t>
            </a:r>
            <a:r>
              <a:rPr lang="en-GB" sz="1800" dirty="0"/>
              <a:t>These disparities informed the selection criteria that was developed</a:t>
            </a:r>
            <a:r>
              <a:rPr lang="en-US" sz="1800" dirty="0"/>
              <a:t> and hence opportunities were created mainly for youth from previously disadvantaged backgrounds to enter the guiding profession. </a:t>
            </a:r>
            <a:endParaRPr lang="en-ZA" sz="1800" dirty="0"/>
          </a:p>
          <a:p>
            <a:pPr algn="just"/>
            <a:r>
              <a:rPr lang="en-ZA" sz="1800" dirty="0" smtClean="0"/>
              <a:t>In </a:t>
            </a:r>
            <a:r>
              <a:rPr lang="en-ZA" sz="1800" dirty="0"/>
              <a:t>summary, over the last three (3) years, the Department funded various capacity building initiatives resulting in </a:t>
            </a:r>
            <a:r>
              <a:rPr lang="en-ZA" sz="1800" b="1" dirty="0"/>
              <a:t>218</a:t>
            </a:r>
            <a:r>
              <a:rPr lang="en-ZA" sz="1800" dirty="0"/>
              <a:t> tourist guides benefiting from the various opportunities.</a:t>
            </a:r>
          </a:p>
          <a:p>
            <a:endParaRPr lang="en-ZA" sz="1800" dirty="0"/>
          </a:p>
          <a:p>
            <a:endParaRPr lang="en-ZA" sz="1800" dirty="0"/>
          </a:p>
          <a:p>
            <a:endParaRPr lang="en-ZA" sz="1800" dirty="0"/>
          </a:p>
          <a:p>
            <a:endParaRPr lang="en-US" sz="1800" dirty="0"/>
          </a:p>
        </p:txBody>
      </p:sp>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88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41668"/>
            <a:ext cx="7886700" cy="643943"/>
          </a:xfrm>
        </p:spPr>
        <p:txBody>
          <a:bodyPr>
            <a:normAutofit/>
          </a:bodyPr>
          <a:lstStyle/>
          <a:p>
            <a:pPr algn="ctr"/>
            <a:r>
              <a:rPr lang="en-ZA" sz="2400" dirty="0"/>
              <a:t>Capacity Building &amp; Skills Development Programme</a:t>
            </a:r>
          </a:p>
        </p:txBody>
      </p:sp>
      <p:sp>
        <p:nvSpPr>
          <p:cNvPr id="5" name="Content Placeholder 4"/>
          <p:cNvSpPr>
            <a:spLocks noGrp="1"/>
          </p:cNvSpPr>
          <p:nvPr>
            <p:ph idx="1"/>
          </p:nvPr>
        </p:nvSpPr>
        <p:spPr>
          <a:xfrm>
            <a:off x="432004" y="683047"/>
            <a:ext cx="7886700" cy="5425146"/>
          </a:xfrm>
        </p:spPr>
        <p:txBody>
          <a:bodyPr>
            <a:normAutofit fontScale="25000" lnSpcReduction="20000"/>
          </a:bodyPr>
          <a:lstStyle/>
          <a:p>
            <a:pPr marL="0" indent="0" algn="just">
              <a:buNone/>
            </a:pPr>
            <a:r>
              <a:rPr lang="en-ZA" sz="8000" b="1" i="1" dirty="0">
                <a:solidFill>
                  <a:srgbClr val="F26522"/>
                </a:solidFill>
                <a:cs typeface="Arial" panose="020B0604020202020204" pitchFamily="34" charset="0"/>
              </a:rPr>
              <a:t>2.8 Tourism Resource Efficiency Training for Youth</a:t>
            </a:r>
          </a:p>
          <a:p>
            <a:pPr marL="0" indent="0" algn="just">
              <a:lnSpc>
                <a:spcPct val="120000"/>
              </a:lnSpc>
              <a:spcAft>
                <a:spcPts val="1200"/>
              </a:spcAft>
              <a:buNone/>
            </a:pPr>
            <a:r>
              <a:rPr lang="en-ZA" sz="6400" dirty="0">
                <a:cs typeface="Arial" panose="020B0604020202020204" pitchFamily="34" charset="0"/>
              </a:rPr>
              <a:t>The programme involves the training of 180 youth in 9 provinces on the National Cleaner Production Centre (NCPC-SA) resource efficiency and cleaner production methodology. 60 youth trained in three provinces per financial year. </a:t>
            </a:r>
          </a:p>
          <a:p>
            <a:pPr lvl="1" algn="just">
              <a:lnSpc>
                <a:spcPct val="120000"/>
              </a:lnSpc>
              <a:spcAft>
                <a:spcPts val="1200"/>
              </a:spcAft>
            </a:pPr>
            <a:r>
              <a:rPr lang="en-ZA" sz="6400" dirty="0">
                <a:cs typeface="Arial" panose="020B0604020202020204" pitchFamily="34" charset="0"/>
              </a:rPr>
              <a:t>Limpopo (20), Gauteng (20) and KwaZulu-Natal (20) - </a:t>
            </a:r>
            <a:r>
              <a:rPr lang="en-ZA" sz="6400" dirty="0" smtClean="0">
                <a:cs typeface="Arial" panose="020B0604020202020204" pitchFamily="34" charset="0"/>
              </a:rPr>
              <a:t>         2017/18</a:t>
            </a:r>
            <a:endParaRPr lang="en-ZA" sz="6400" dirty="0">
              <a:cs typeface="Arial" panose="020B0604020202020204" pitchFamily="34" charset="0"/>
            </a:endParaRPr>
          </a:p>
          <a:p>
            <a:pPr lvl="1" algn="just">
              <a:lnSpc>
                <a:spcPct val="120000"/>
              </a:lnSpc>
              <a:spcAft>
                <a:spcPts val="1200"/>
              </a:spcAft>
            </a:pPr>
            <a:r>
              <a:rPr lang="en-US" sz="6400" dirty="0">
                <a:cs typeface="Arial" panose="020B0604020202020204" pitchFamily="34" charset="0"/>
              </a:rPr>
              <a:t>Eastern Cape (20), Western Cape (20) and Free State (20) - </a:t>
            </a:r>
            <a:r>
              <a:rPr lang="en-US" sz="6400" dirty="0" smtClean="0">
                <a:cs typeface="Arial" panose="020B0604020202020204" pitchFamily="34" charset="0"/>
              </a:rPr>
              <a:t>  2018/19</a:t>
            </a:r>
            <a:endParaRPr lang="en-US" sz="6400" dirty="0">
              <a:cs typeface="Arial" panose="020B0604020202020204" pitchFamily="34" charset="0"/>
            </a:endParaRPr>
          </a:p>
          <a:p>
            <a:pPr lvl="1" algn="just">
              <a:lnSpc>
                <a:spcPct val="120000"/>
              </a:lnSpc>
              <a:spcAft>
                <a:spcPts val="1200"/>
              </a:spcAft>
            </a:pPr>
            <a:r>
              <a:rPr lang="en-US" sz="6400" dirty="0">
                <a:cs typeface="Arial" panose="020B0604020202020204" pitchFamily="34" charset="0"/>
              </a:rPr>
              <a:t>Northern Cape (10), North West (30) and Mpumalanga (20) - 2019/20</a:t>
            </a:r>
            <a:endParaRPr lang="en-ZA" sz="6400" dirty="0">
              <a:cs typeface="Arial" panose="020B0604020202020204" pitchFamily="34" charset="0"/>
            </a:endParaRPr>
          </a:p>
          <a:p>
            <a:pPr marL="0" indent="0" algn="just">
              <a:lnSpc>
                <a:spcPct val="120000"/>
              </a:lnSpc>
              <a:spcAft>
                <a:spcPts val="1200"/>
              </a:spcAft>
              <a:buNone/>
            </a:pPr>
            <a:r>
              <a:rPr lang="en-ZA" sz="6400" b="1" dirty="0">
                <a:cs typeface="Arial" panose="020B0604020202020204" pitchFamily="34" charset="0"/>
              </a:rPr>
              <a:t>Objectives of the training programme:</a:t>
            </a:r>
          </a:p>
          <a:p>
            <a:pPr algn="just">
              <a:lnSpc>
                <a:spcPct val="110000"/>
              </a:lnSpc>
              <a:spcAft>
                <a:spcPts val="1200"/>
              </a:spcAft>
            </a:pPr>
            <a:r>
              <a:rPr lang="en-ZA" sz="6400" dirty="0">
                <a:cs typeface="Arial" panose="020B0604020202020204" pitchFamily="34" charset="0"/>
              </a:rPr>
              <a:t>To capacitate young people studying Tourism or Electrical Engineering at TVET colleges with the skills to conduct resource efficiency assessments.</a:t>
            </a:r>
          </a:p>
          <a:p>
            <a:pPr algn="just">
              <a:lnSpc>
                <a:spcPct val="110000"/>
              </a:lnSpc>
              <a:spcAft>
                <a:spcPts val="1200"/>
              </a:spcAft>
            </a:pPr>
            <a:r>
              <a:rPr lang="en-ZA" sz="6400" dirty="0">
                <a:cs typeface="Arial" panose="020B0604020202020204" pitchFamily="34" charset="0"/>
              </a:rPr>
              <a:t>To support the Energy Efficiency Incentive which is managed by IDC on behalf of the Department.  </a:t>
            </a:r>
          </a:p>
          <a:p>
            <a:pPr algn="just">
              <a:lnSpc>
                <a:spcPct val="110000"/>
              </a:lnSpc>
              <a:spcAft>
                <a:spcPts val="1200"/>
              </a:spcAft>
            </a:pPr>
            <a:r>
              <a:rPr lang="en-ZA" sz="6400" dirty="0">
                <a:cs typeface="Arial" panose="020B0604020202020204" pitchFamily="34" charset="0"/>
              </a:rPr>
              <a:t>It is anticipated that this programme will empower young people with new skills to enter the job market or to start their own businesses. </a:t>
            </a:r>
          </a:p>
          <a:p>
            <a:pPr algn="just"/>
            <a:endParaRPr lang="en-ZA" sz="7400" dirty="0">
              <a:latin typeface="Arial Narrow" panose="020B0606020202030204" pitchFamily="34" charset="0"/>
            </a:endParaRPr>
          </a:p>
          <a:p>
            <a:pPr marL="0" indent="0" algn="just">
              <a:buNone/>
            </a:pPr>
            <a:r>
              <a:rPr lang="en-ZA" dirty="0"/>
              <a:t> </a:t>
            </a:r>
          </a:p>
        </p:txBody>
      </p:sp>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8856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29956"/>
          </a:xfrm>
        </p:spPr>
        <p:txBody>
          <a:bodyPr>
            <a:normAutofit fontScale="90000"/>
          </a:bodyPr>
          <a:lstStyle/>
          <a:p>
            <a:pPr algn="ctr"/>
            <a:r>
              <a:rPr lang="en-ZA" sz="4000" dirty="0">
                <a:solidFill>
                  <a:srgbClr val="F26500"/>
                </a:solidFill>
              </a:rPr>
              <a:t>Enterprise Development</a:t>
            </a:r>
            <a:r>
              <a:rPr lang="en-US" sz="4000" dirty="0">
                <a:solidFill>
                  <a:srgbClr val="F26500"/>
                </a:solidFill>
              </a:rPr>
              <a:t/>
            </a:r>
            <a:br>
              <a:rPr lang="en-US" sz="4000" dirty="0">
                <a:solidFill>
                  <a:srgbClr val="F26500"/>
                </a:solidFill>
              </a:rPr>
            </a:br>
            <a:endParaRPr lang="en-ZA" sz="4000" b="1" dirty="0">
              <a:solidFill>
                <a:srgbClr val="F26500"/>
              </a:solidFill>
              <a:cs typeface="Times New Roman" panose="02020603050405020304" pitchFamily="18" charset="0"/>
            </a:endParaRPr>
          </a:p>
        </p:txBody>
      </p:sp>
      <p:sp>
        <p:nvSpPr>
          <p:cNvPr id="3" name="Content Placeholder 2"/>
          <p:cNvSpPr>
            <a:spLocks noGrp="1"/>
          </p:cNvSpPr>
          <p:nvPr>
            <p:ph idx="4294967295"/>
          </p:nvPr>
        </p:nvSpPr>
        <p:spPr>
          <a:xfrm>
            <a:off x="628650" y="1197429"/>
            <a:ext cx="7773228" cy="4626428"/>
          </a:xfrm>
          <a:prstGeom prst="rect">
            <a:avLst/>
          </a:prstGeom>
          <a:ln>
            <a:noFill/>
          </a:ln>
        </p:spPr>
        <p:txBody>
          <a:bodyPr>
            <a:noAutofit/>
          </a:bodyPr>
          <a:lstStyle/>
          <a:p>
            <a:pPr marL="0" lvl="0" indent="0">
              <a:lnSpc>
                <a:spcPct val="150000"/>
              </a:lnSpc>
              <a:spcBef>
                <a:spcPct val="20000"/>
              </a:spcBef>
              <a:buNone/>
            </a:pPr>
            <a:r>
              <a:rPr lang="en-ZA" dirty="0">
                <a:cs typeface="Times New Roman" panose="02020603050405020304" pitchFamily="18" charset="0"/>
              </a:rPr>
              <a:t>Content</a:t>
            </a:r>
            <a:endParaRPr lang="en-ZA" dirty="0" smtClean="0">
              <a:solidFill>
                <a:prstClr val="black"/>
              </a:solidFill>
              <a:cs typeface="Times New Roman" panose="02020603050405020304" pitchFamily="18" charset="0"/>
            </a:endParaRPr>
          </a:p>
          <a:p>
            <a:pPr marL="342900" lvl="0" indent="-342900">
              <a:lnSpc>
                <a:spcPct val="150000"/>
              </a:lnSpc>
              <a:spcBef>
                <a:spcPct val="20000"/>
              </a:spcBef>
            </a:pPr>
            <a:r>
              <a:rPr lang="en-ZA" sz="2000" dirty="0" smtClean="0">
                <a:solidFill>
                  <a:prstClr val="black"/>
                </a:solidFill>
                <a:cs typeface="Times New Roman" panose="02020603050405020304" pitchFamily="18" charset="0"/>
              </a:rPr>
              <a:t>Background </a:t>
            </a:r>
            <a:r>
              <a:rPr lang="en-ZA" sz="2000" dirty="0">
                <a:solidFill>
                  <a:prstClr val="black"/>
                </a:solidFill>
                <a:cs typeface="Times New Roman" panose="02020603050405020304" pitchFamily="18" charset="0"/>
              </a:rPr>
              <a:t>on Enterprise Development </a:t>
            </a:r>
          </a:p>
          <a:p>
            <a:pPr marL="342900" lvl="0" indent="-342900">
              <a:lnSpc>
                <a:spcPct val="150000"/>
              </a:lnSpc>
              <a:spcBef>
                <a:spcPct val="20000"/>
              </a:spcBef>
            </a:pPr>
            <a:r>
              <a:rPr lang="en-ZA" sz="2000" dirty="0">
                <a:solidFill>
                  <a:prstClr val="black"/>
                </a:solidFill>
                <a:cs typeface="Times New Roman" panose="02020603050405020304" pitchFamily="18" charset="0"/>
              </a:rPr>
              <a:t>Tourism business support and incubation programme  </a:t>
            </a:r>
          </a:p>
          <a:p>
            <a:pPr marL="342900" lvl="0" indent="-342900">
              <a:lnSpc>
                <a:spcPct val="150000"/>
              </a:lnSpc>
              <a:spcBef>
                <a:spcPct val="20000"/>
              </a:spcBef>
            </a:pPr>
            <a:r>
              <a:rPr lang="en-ZA" sz="2000" dirty="0">
                <a:solidFill>
                  <a:prstClr val="black"/>
                </a:solidFill>
                <a:cs typeface="Times New Roman" panose="02020603050405020304" pitchFamily="18" charset="0"/>
              </a:rPr>
              <a:t>SMME needs and sample of interventions</a:t>
            </a:r>
          </a:p>
          <a:p>
            <a:pPr marL="342900" lvl="0" indent="-342900">
              <a:lnSpc>
                <a:spcPct val="150000"/>
              </a:lnSpc>
              <a:spcBef>
                <a:spcPct val="20000"/>
              </a:spcBef>
            </a:pPr>
            <a:r>
              <a:rPr lang="en-ZA" sz="2000" dirty="0">
                <a:solidFill>
                  <a:prstClr val="black"/>
                </a:solidFill>
                <a:cs typeface="Times New Roman" panose="02020603050405020304" pitchFamily="18" charset="0"/>
              </a:rPr>
              <a:t>Pilanesberg Tourism Incubator</a:t>
            </a:r>
          </a:p>
          <a:p>
            <a:pPr marL="342900" lvl="0" indent="-342900">
              <a:lnSpc>
                <a:spcPct val="150000"/>
              </a:lnSpc>
              <a:spcBef>
                <a:spcPct val="20000"/>
              </a:spcBef>
            </a:pPr>
            <a:r>
              <a:rPr lang="en-ZA" sz="2000" dirty="0">
                <a:solidFill>
                  <a:prstClr val="black"/>
                </a:solidFill>
                <a:cs typeface="Times New Roman" panose="02020603050405020304" pitchFamily="18" charset="0"/>
              </a:rPr>
              <a:t>Manyeleti tourism Incubator</a:t>
            </a:r>
          </a:p>
          <a:p>
            <a:pPr marL="342900" lvl="0" indent="-342900">
              <a:lnSpc>
                <a:spcPct val="150000"/>
              </a:lnSpc>
              <a:spcBef>
                <a:spcPct val="20000"/>
              </a:spcBef>
            </a:pPr>
            <a:r>
              <a:rPr lang="en-ZA" sz="2000" dirty="0">
                <a:solidFill>
                  <a:prstClr val="black"/>
                </a:solidFill>
                <a:cs typeface="Times New Roman" panose="02020603050405020304" pitchFamily="18" charset="0"/>
              </a:rPr>
              <a:t>Mier Tourism Incubator</a:t>
            </a:r>
          </a:p>
          <a:p>
            <a:pPr marL="342900" lvl="0" indent="-342900">
              <a:lnSpc>
                <a:spcPct val="150000"/>
              </a:lnSpc>
              <a:spcBef>
                <a:spcPct val="20000"/>
              </a:spcBef>
            </a:pPr>
            <a:r>
              <a:rPr lang="en-ZA" sz="2000" dirty="0">
                <a:solidFill>
                  <a:prstClr val="black"/>
                </a:solidFill>
                <a:cs typeface="Times New Roman" panose="02020603050405020304" pitchFamily="18" charset="0"/>
              </a:rPr>
              <a:t>Phalaborwa Tourism Incubator</a:t>
            </a:r>
          </a:p>
          <a:p>
            <a:pPr marL="342900" lvl="0" indent="-342900">
              <a:lnSpc>
                <a:spcPct val="150000"/>
              </a:lnSpc>
              <a:spcBef>
                <a:spcPct val="20000"/>
              </a:spcBef>
            </a:pPr>
            <a:r>
              <a:rPr lang="en-ZA" sz="2000" dirty="0">
                <a:solidFill>
                  <a:prstClr val="black"/>
                </a:solidFill>
                <a:cs typeface="Times New Roman" panose="02020603050405020304" pitchFamily="18" charset="0"/>
              </a:rPr>
              <a:t>Additional programmes </a:t>
            </a:r>
          </a:p>
          <a:p>
            <a:pPr marL="0" indent="0" algn="just">
              <a:lnSpc>
                <a:spcPct val="150000"/>
              </a:lnSpc>
              <a:buNone/>
            </a:pPr>
            <a:endParaRPr lang="en-ZA" sz="2000" dirty="0">
              <a:cs typeface="Times New Roman" panose="02020603050405020304" pitchFamily="18" charset="0"/>
            </a:endParaRPr>
          </a:p>
        </p:txBody>
      </p:sp>
      <p:sp>
        <p:nvSpPr>
          <p:cNvPr id="4" name="Footer Placeholder 3"/>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324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7"/>
            <a:ext cx="7886700" cy="1136296"/>
          </a:xfrm>
        </p:spPr>
        <p:txBody>
          <a:bodyPr>
            <a:normAutofit/>
          </a:bodyPr>
          <a:lstStyle/>
          <a:p>
            <a:pPr algn="just"/>
            <a:r>
              <a:rPr lang="en-ZA" dirty="0"/>
              <a:t>Background: Rationale for Enterprise Development Programme</a:t>
            </a:r>
          </a:p>
        </p:txBody>
      </p:sp>
      <p:sp>
        <p:nvSpPr>
          <p:cNvPr id="5" name="Content Placeholder 4"/>
          <p:cNvSpPr>
            <a:spLocks noGrp="1"/>
          </p:cNvSpPr>
          <p:nvPr>
            <p:ph idx="1"/>
          </p:nvPr>
        </p:nvSpPr>
        <p:spPr>
          <a:xfrm>
            <a:off x="628650" y="1621971"/>
            <a:ext cx="7886700" cy="4095435"/>
          </a:xfrm>
        </p:spPr>
        <p:txBody>
          <a:bodyPr>
            <a:normAutofit fontScale="70000" lnSpcReduction="20000"/>
          </a:bodyPr>
          <a:lstStyle/>
          <a:p>
            <a:pPr marL="0" lvl="0" indent="0">
              <a:lnSpc>
                <a:spcPct val="150000"/>
              </a:lnSpc>
              <a:buNone/>
            </a:pPr>
            <a:r>
              <a:rPr lang="en-US" sz="2600" b="1" dirty="0"/>
              <a:t>Based on 2015 SMME Needs Survey by Department of Tourism and 2016 Consultative Logical Framework SMME analysis document and 2016 Bureau for Economic Research Report.  </a:t>
            </a:r>
            <a:r>
              <a:rPr lang="en-US" sz="2600" b="1" dirty="0" smtClean="0"/>
              <a:t>  </a:t>
            </a:r>
            <a:endParaRPr lang="en-US" sz="2600" b="1" dirty="0"/>
          </a:p>
          <a:p>
            <a:pPr lvl="0">
              <a:lnSpc>
                <a:spcPct val="150000"/>
              </a:lnSpc>
            </a:pPr>
            <a:r>
              <a:rPr lang="en-US" sz="2600" dirty="0"/>
              <a:t>Poor access to finance and credit,</a:t>
            </a:r>
            <a:endParaRPr lang="en-ZA" sz="2600" dirty="0"/>
          </a:p>
          <a:p>
            <a:pPr lvl="0">
              <a:lnSpc>
                <a:spcPct val="150000"/>
              </a:lnSpc>
            </a:pPr>
            <a:r>
              <a:rPr lang="en-US" sz="2600" dirty="0"/>
              <a:t>Lack of access to markets,</a:t>
            </a:r>
            <a:endParaRPr lang="en-ZA" sz="2600" dirty="0"/>
          </a:p>
          <a:p>
            <a:pPr lvl="0">
              <a:lnSpc>
                <a:spcPct val="150000"/>
              </a:lnSpc>
            </a:pPr>
            <a:r>
              <a:rPr lang="en-US" sz="2600" dirty="0"/>
              <a:t>Access to information,</a:t>
            </a:r>
            <a:endParaRPr lang="en-ZA" sz="2600" dirty="0"/>
          </a:p>
          <a:p>
            <a:pPr lvl="0">
              <a:lnSpc>
                <a:spcPct val="150000"/>
              </a:lnSpc>
            </a:pPr>
            <a:r>
              <a:rPr lang="en-US" sz="2600" dirty="0"/>
              <a:t>R</a:t>
            </a:r>
            <a:r>
              <a:rPr lang="en-US" sz="2600" dirty="0" smtClean="0"/>
              <a:t>egulatory </a:t>
            </a:r>
            <a:r>
              <a:rPr lang="en-US" sz="2600" dirty="0"/>
              <a:t>compliance,</a:t>
            </a:r>
            <a:endParaRPr lang="en-ZA" sz="2600" dirty="0"/>
          </a:p>
          <a:p>
            <a:pPr lvl="0">
              <a:lnSpc>
                <a:spcPct val="150000"/>
              </a:lnSpc>
            </a:pPr>
            <a:r>
              <a:rPr lang="en-US" sz="2600" dirty="0"/>
              <a:t>Unviable business operations and </a:t>
            </a:r>
            <a:endParaRPr lang="en-ZA" sz="2600" dirty="0"/>
          </a:p>
          <a:p>
            <a:pPr lvl="0">
              <a:lnSpc>
                <a:spcPct val="150000"/>
              </a:lnSpc>
            </a:pPr>
            <a:r>
              <a:rPr lang="en-US" sz="2600" dirty="0"/>
              <a:t>Inefficient government bureaucracy. </a:t>
            </a:r>
            <a:endParaRPr lang="en-ZA" sz="2600" dirty="0"/>
          </a:p>
          <a:p>
            <a:endParaRPr lang="en-ZA" dirty="0">
              <a:latin typeface="Arial Narrow" panose="020B0606020202030204" pitchFamily="34" charset="0"/>
            </a:endParaRPr>
          </a:p>
        </p:txBody>
      </p:sp>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850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14489"/>
            <a:ext cx="7886700" cy="812800"/>
          </a:xfrm>
        </p:spPr>
        <p:txBody>
          <a:bodyPr/>
          <a:lstStyle/>
          <a:p>
            <a:r>
              <a:rPr lang="en-ZA" dirty="0">
                <a:cs typeface="Times New Roman" panose="02020603050405020304" pitchFamily="18" charset="0"/>
              </a:rPr>
              <a:t>Enterprise Development Interventions</a:t>
            </a:r>
          </a:p>
        </p:txBody>
      </p:sp>
      <p:graphicFrame>
        <p:nvGraphicFramePr>
          <p:cNvPr id="5" name="Diagram 4"/>
          <p:cNvGraphicFramePr/>
          <p:nvPr>
            <p:extLst>
              <p:ext uri="{D42A27DB-BD31-4B8C-83A1-F6EECF244321}">
                <p14:modId xmlns:p14="http://schemas.microsoft.com/office/powerpoint/2010/main" val="722803418"/>
              </p:ext>
            </p:extLst>
          </p:nvPr>
        </p:nvGraphicFramePr>
        <p:xfrm>
          <a:off x="-401935" y="1356528"/>
          <a:ext cx="9053565" cy="2643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942086111"/>
              </p:ext>
            </p:extLst>
          </p:nvPr>
        </p:nvGraphicFramePr>
        <p:xfrm>
          <a:off x="579260" y="4160637"/>
          <a:ext cx="7936089" cy="15532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3036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635" y="121024"/>
            <a:ext cx="7479926" cy="537882"/>
          </a:xfrm>
        </p:spPr>
        <p:txBody>
          <a:bodyPr>
            <a:noAutofit/>
          </a:bodyPr>
          <a:lstStyle/>
          <a:p>
            <a:r>
              <a:rPr lang="en-ZA" dirty="0"/>
              <a:t>Tourism incubation programme</a:t>
            </a:r>
          </a:p>
        </p:txBody>
      </p:sp>
      <p:graphicFrame>
        <p:nvGraphicFramePr>
          <p:cNvPr id="7" name="Content Placeholder 5"/>
          <p:cNvGraphicFramePr>
            <a:graphicFrameLocks noGrp="1"/>
          </p:cNvGraphicFramePr>
          <p:nvPr>
            <p:ph idx="4294967295"/>
            <p:extLst>
              <p:ext uri="{D42A27DB-BD31-4B8C-83A1-F6EECF244321}">
                <p14:modId xmlns:p14="http://schemas.microsoft.com/office/powerpoint/2010/main" val="2127587386"/>
              </p:ext>
            </p:extLst>
          </p:nvPr>
        </p:nvGraphicFramePr>
        <p:xfrm>
          <a:off x="468630" y="760881"/>
          <a:ext cx="7992931" cy="5082960"/>
        </p:xfrm>
        <a:graphic>
          <a:graphicData uri="http://schemas.openxmlformats.org/drawingml/2006/table">
            <a:tbl>
              <a:tblPr firstRow="1" bandRow="1">
                <a:tableStyleId>{5C22544A-7EE6-4342-B048-85BDC9FD1C3A}</a:tableStyleId>
              </a:tblPr>
              <a:tblGrid>
                <a:gridCol w="1723509">
                  <a:extLst>
                    <a:ext uri="{9D8B030D-6E8A-4147-A177-3AD203B41FA5}">
                      <a16:colId xmlns:a16="http://schemas.microsoft.com/office/drawing/2014/main" val="20000"/>
                    </a:ext>
                  </a:extLst>
                </a:gridCol>
                <a:gridCol w="6269422">
                  <a:extLst>
                    <a:ext uri="{9D8B030D-6E8A-4147-A177-3AD203B41FA5}">
                      <a16:colId xmlns:a16="http://schemas.microsoft.com/office/drawing/2014/main" val="20001"/>
                    </a:ext>
                  </a:extLst>
                </a:gridCol>
              </a:tblGrid>
              <a:tr h="692275">
                <a:tc>
                  <a:txBody>
                    <a:bodyPr/>
                    <a:lstStyle/>
                    <a:p>
                      <a:pPr marL="0" indent="0" defTabSz="968375"/>
                      <a:r>
                        <a:rPr lang="en-ZA" sz="1400" b="1" dirty="0">
                          <a:solidFill>
                            <a:schemeClr val="tx1"/>
                          </a:solidFill>
                          <a:latin typeface="Gill Sans MT" panose="020B0502020104020203" pitchFamily="34" charset="0"/>
                        </a:rPr>
                        <a:t>Project Description</a:t>
                      </a:r>
                    </a:p>
                  </a:txBody>
                  <a:tcPr>
                    <a:solidFill>
                      <a:schemeClr val="accent5">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0" dirty="0">
                          <a:solidFill>
                            <a:schemeClr val="tx1"/>
                          </a:solidFill>
                          <a:latin typeface="Gill Sans MT" panose="020B0502020104020203" pitchFamily="34" charset="0"/>
                        </a:rPr>
                        <a:t>Provision of needs based enterprise development support</a:t>
                      </a:r>
                      <a:r>
                        <a:rPr lang="en-ZA" sz="1400" b="0" baseline="0" dirty="0">
                          <a:solidFill>
                            <a:schemeClr val="tx1"/>
                          </a:solidFill>
                          <a:latin typeface="Gill Sans MT" panose="020B0502020104020203" pitchFamily="34" charset="0"/>
                        </a:rPr>
                        <a:t> over a 3 year period (1000 days). Programme seeks to reduce business failure in selected tourism hubs by maximising trade networks, business linkages through  training and development</a:t>
                      </a:r>
                      <a:r>
                        <a:rPr lang="en-ZA" sz="1400" baseline="0" dirty="0">
                          <a:solidFill>
                            <a:schemeClr val="tx1"/>
                          </a:solidFill>
                          <a:latin typeface="Gill Sans MT" panose="020B0502020104020203" pitchFamily="34" charset="0"/>
                        </a:rPr>
                        <a:t>. </a:t>
                      </a:r>
                      <a:endParaRPr lang="en-ZA" sz="1400" dirty="0">
                        <a:solidFill>
                          <a:schemeClr val="tx1"/>
                        </a:solidFill>
                        <a:latin typeface="Gill Sans MT" panose="020B0502020104020203"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r h="692275">
                <a:tc>
                  <a:txBody>
                    <a:bodyPr/>
                    <a:lstStyle/>
                    <a:p>
                      <a:r>
                        <a:rPr lang="en-ZA" sz="1400" b="1" dirty="0">
                          <a:latin typeface="Gill Sans MT" panose="020B0502020104020203" pitchFamily="34" charset="0"/>
                        </a:rPr>
                        <a:t>Project Purpose</a:t>
                      </a:r>
                    </a:p>
                  </a:txBody>
                  <a:tcPr>
                    <a:solidFill>
                      <a:schemeClr val="accent6">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latin typeface="Gill Sans MT" panose="020B0502020104020203" pitchFamily="34" charset="0"/>
                        </a:rPr>
                        <a:t>To create a conduit through which economic inclusion by building the </a:t>
                      </a:r>
                      <a:r>
                        <a:rPr lang="en-ZA" sz="1400" baseline="0" dirty="0">
                          <a:solidFill>
                            <a:schemeClr val="tx1"/>
                          </a:solidFill>
                          <a:latin typeface="Gill Sans MT" panose="020B0502020104020203" pitchFamily="34" charset="0"/>
                        </a:rPr>
                        <a:t>competitiveness of </a:t>
                      </a:r>
                      <a:r>
                        <a:rPr lang="en-ZA" sz="1400" dirty="0">
                          <a:solidFill>
                            <a:schemeClr val="tx1"/>
                          </a:solidFill>
                          <a:latin typeface="Gill Sans MT" panose="020B0502020104020203" pitchFamily="34" charset="0"/>
                        </a:rPr>
                        <a:t>tourism businesses for increased sustainable jobs and economic growth and development.</a:t>
                      </a:r>
                      <a:r>
                        <a:rPr lang="en-ZA" sz="1400" baseline="0" dirty="0">
                          <a:solidFill>
                            <a:schemeClr val="tx1"/>
                          </a:solidFill>
                          <a:latin typeface="Gill Sans MT" panose="020B0502020104020203" pitchFamily="34" charset="0"/>
                        </a:rPr>
                        <a:t> </a:t>
                      </a:r>
                      <a:endParaRPr lang="en-ZA" sz="1400" dirty="0">
                        <a:latin typeface="Gill Sans MT" panose="020B0502020104020203" pitchFamily="34" charset="0"/>
                      </a:endParaRPr>
                    </a:p>
                  </a:txBody>
                  <a:tcPr>
                    <a:solidFill>
                      <a:schemeClr val="accent6">
                        <a:lumMod val="20000"/>
                        <a:lumOff val="80000"/>
                      </a:schemeClr>
                    </a:solidFill>
                  </a:tcPr>
                </a:tc>
                <a:extLst>
                  <a:ext uri="{0D108BD9-81ED-4DB2-BD59-A6C34878D82A}">
                    <a16:rowId xmlns:a16="http://schemas.microsoft.com/office/drawing/2014/main" val="10001"/>
                  </a:ext>
                </a:extLst>
              </a:tr>
              <a:tr h="2509496">
                <a:tc>
                  <a:txBody>
                    <a:bodyPr/>
                    <a:lstStyle/>
                    <a:p>
                      <a:r>
                        <a:rPr lang="en-ZA" sz="1400" b="1" dirty="0">
                          <a:latin typeface="Gill Sans MT" panose="020B0502020104020203" pitchFamily="34" charset="0"/>
                        </a:rPr>
                        <a:t>Progress</a:t>
                      </a:r>
                      <a:r>
                        <a:rPr lang="en-ZA" sz="1400" b="1" baseline="0" dirty="0">
                          <a:latin typeface="Gill Sans MT" panose="020B0502020104020203" pitchFamily="34" charset="0"/>
                        </a:rPr>
                        <a:t> to date</a:t>
                      </a:r>
                      <a:endParaRPr lang="en-ZA" sz="1400" b="1" dirty="0">
                        <a:latin typeface="Gill Sans MT" panose="020B0502020104020203" pitchFamily="34" charset="0"/>
                      </a:endParaRPr>
                    </a:p>
                  </a:txBody>
                  <a:tcPr>
                    <a:solidFill>
                      <a:schemeClr val="accent2">
                        <a:lumMod val="60000"/>
                        <a:lumOff val="40000"/>
                      </a:schemeClr>
                    </a:solidFill>
                  </a:tcPr>
                </a:tc>
                <a:tc>
                  <a:txBody>
                    <a:bodyPr/>
                    <a:lstStyle/>
                    <a:p>
                      <a:pPr marL="0" indent="0" algn="just">
                        <a:buFont typeface="Arial" panose="020B0604020202020204" pitchFamily="34" charset="0"/>
                        <a:buNone/>
                      </a:pPr>
                      <a:r>
                        <a:rPr lang="en-ZA" sz="1400" b="1" dirty="0">
                          <a:latin typeface="Gill Sans MT" panose="020B0502020104020203" pitchFamily="34" charset="0"/>
                        </a:rPr>
                        <a:t>Four incubation</a:t>
                      </a:r>
                      <a:r>
                        <a:rPr lang="en-ZA" sz="1400" b="1" baseline="0" dirty="0">
                          <a:latin typeface="Gill Sans MT" panose="020B0502020104020203" pitchFamily="34" charset="0"/>
                        </a:rPr>
                        <a:t> hubs launched namely;</a:t>
                      </a:r>
                    </a:p>
                    <a:p>
                      <a:pPr marL="342900" indent="-342900" algn="just">
                        <a:buFont typeface="Arial" panose="020B0604020202020204" pitchFamily="34" charset="0"/>
                        <a:buAutoNum type="arabicParenR"/>
                      </a:pPr>
                      <a:r>
                        <a:rPr lang="en-ZA" sz="1400" baseline="0" dirty="0">
                          <a:latin typeface="Gill Sans MT" panose="020B0502020104020203" pitchFamily="34" charset="0"/>
                        </a:rPr>
                        <a:t>Pilanesberg Incubator in Moses Kotane Local Municipality; North West Province,</a:t>
                      </a:r>
                    </a:p>
                    <a:p>
                      <a:pPr marL="342900" indent="-342900" algn="just">
                        <a:buFont typeface="Arial" panose="020B0604020202020204" pitchFamily="34" charset="0"/>
                        <a:buAutoNum type="arabicParenR"/>
                      </a:pPr>
                      <a:r>
                        <a:rPr lang="en-ZA" sz="1400" baseline="0" dirty="0">
                          <a:latin typeface="Gill Sans MT" panose="020B0502020104020203" pitchFamily="34" charset="0"/>
                        </a:rPr>
                        <a:t>Manyeleti, Bushbuckridge Municipality in Mpumalanga Province, </a:t>
                      </a:r>
                    </a:p>
                    <a:p>
                      <a:pPr marL="342900" indent="-342900" algn="just">
                        <a:buFont typeface="Arial" panose="020B0604020202020204" pitchFamily="34" charset="0"/>
                        <a:buAutoNum type="arabicParenR"/>
                      </a:pPr>
                      <a:r>
                        <a:rPr lang="en-ZA" sz="1400" baseline="0" dirty="0">
                          <a:latin typeface="Gill Sans MT" panose="020B0502020104020203" pitchFamily="34" charset="0"/>
                        </a:rPr>
                        <a:t>Phalaborwa Incubator in Ba-Phalaborwa Local Municipality in Limpopo Province and;</a:t>
                      </a:r>
                    </a:p>
                    <a:p>
                      <a:pPr marL="342900" indent="-342900" algn="just">
                        <a:buFont typeface="Arial" panose="020B0604020202020204" pitchFamily="34" charset="0"/>
                        <a:buAutoNum type="arabicParenR"/>
                      </a:pPr>
                      <a:r>
                        <a:rPr lang="en-ZA" sz="1400" baseline="0" dirty="0">
                          <a:latin typeface="Gill Sans MT" panose="020B0502020104020203" pitchFamily="34" charset="0"/>
                        </a:rPr>
                        <a:t>Mier Incubator in Dawid Kruiper Local Municipality in the Northern Cape Province. </a:t>
                      </a:r>
                    </a:p>
                    <a:p>
                      <a:pPr marL="285750" indent="-285750" algn="just">
                        <a:buFont typeface="Arial" panose="020B0604020202020204" pitchFamily="34" charset="0"/>
                        <a:buChar char="•"/>
                      </a:pPr>
                      <a:r>
                        <a:rPr lang="en-ZA" sz="1400" baseline="0" dirty="0">
                          <a:latin typeface="Gill Sans MT" panose="020B0502020104020203" pitchFamily="34" charset="0"/>
                        </a:rPr>
                        <a:t>Each of the incubators has 50 beneficiaries totalling to </a:t>
                      </a:r>
                      <a:r>
                        <a:rPr lang="en-ZA" sz="1400" dirty="0">
                          <a:latin typeface="Gill Sans MT" panose="020B0502020104020203" pitchFamily="34" charset="0"/>
                        </a:rPr>
                        <a:t>200 SMME’s</a:t>
                      </a:r>
                      <a:r>
                        <a:rPr lang="en-ZA" sz="1400" baseline="0" dirty="0">
                          <a:latin typeface="Gill Sans MT" panose="020B0502020104020203" pitchFamily="34" charset="0"/>
                        </a:rPr>
                        <a:t>.</a:t>
                      </a:r>
                    </a:p>
                    <a:p>
                      <a:pPr marL="285750" indent="-285750" algn="just">
                        <a:buFont typeface="Arial" panose="020B0604020202020204" pitchFamily="34" charset="0"/>
                        <a:buChar char="•"/>
                      </a:pPr>
                      <a:r>
                        <a:rPr lang="en-ZA" sz="1400" baseline="0" dirty="0">
                          <a:latin typeface="Gill Sans MT" panose="020B0502020104020203" pitchFamily="34" charset="0"/>
                        </a:rPr>
                        <a:t>Beneficiaries are receiving mentorship, coaching, entrepreneurial, trade networking, and business skills training. </a:t>
                      </a:r>
                    </a:p>
                  </a:txBody>
                  <a:tcPr>
                    <a:solidFill>
                      <a:schemeClr val="accent2">
                        <a:lumMod val="60000"/>
                        <a:lumOff val="40000"/>
                      </a:schemeClr>
                    </a:solidFill>
                  </a:tcPr>
                </a:tc>
                <a:extLst>
                  <a:ext uri="{0D108BD9-81ED-4DB2-BD59-A6C34878D82A}">
                    <a16:rowId xmlns:a16="http://schemas.microsoft.com/office/drawing/2014/main" val="10002"/>
                  </a:ext>
                </a:extLst>
              </a:tr>
              <a:tr h="1110424">
                <a:tc>
                  <a:txBody>
                    <a:bodyPr/>
                    <a:lstStyle/>
                    <a:p>
                      <a:r>
                        <a:rPr lang="en-ZA" sz="1400" b="1" dirty="0">
                          <a:latin typeface="Gill Sans MT" panose="020B0502020104020203" pitchFamily="34" charset="0"/>
                        </a:rPr>
                        <a:t>Qualification</a:t>
                      </a:r>
                      <a:r>
                        <a:rPr lang="en-ZA" sz="1400" b="1" baseline="0" dirty="0">
                          <a:latin typeface="Gill Sans MT" panose="020B0502020104020203" pitchFamily="34" charset="0"/>
                        </a:rPr>
                        <a:t> Criteria</a:t>
                      </a:r>
                      <a:endParaRPr lang="en-ZA" sz="1400" b="1" dirty="0">
                        <a:latin typeface="Gill Sans MT" panose="020B0502020104020203" pitchFamily="34" charset="0"/>
                      </a:endParaRPr>
                    </a:p>
                  </a:txBody>
                  <a:tcPr>
                    <a:solidFill>
                      <a:schemeClr val="tx2">
                        <a:lumMod val="20000"/>
                        <a:lumOff val="8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Gill Sans MT" panose="020B0502020104020203" pitchFamily="34" charset="0"/>
                          <a:ea typeface="+mn-ea"/>
                          <a:cs typeface="+mn-cs"/>
                        </a:rPr>
                        <a:t>SMMEs start-ups or in operation for at least one year; </a:t>
                      </a:r>
                    </a:p>
                    <a:p>
                      <a:pPr marL="285750" indent="-285750">
                        <a:lnSpc>
                          <a:spcPct val="100000"/>
                        </a:lnSpc>
                        <a:buFont typeface="Arial" panose="020B0604020202020204" pitchFamily="34" charset="0"/>
                        <a:buChar char="•"/>
                      </a:pPr>
                      <a:r>
                        <a:rPr lang="en-US" sz="1400" kern="1200" dirty="0">
                          <a:solidFill>
                            <a:schemeClr val="dk1"/>
                          </a:solidFill>
                          <a:latin typeface="Gill Sans MT" panose="020B0502020104020203" pitchFamily="34" charset="0"/>
                          <a:ea typeface="+mn-ea"/>
                          <a:cs typeface="+mn-cs"/>
                        </a:rPr>
                        <a:t>Registered SMMEs within a tourism value chain; </a:t>
                      </a:r>
                    </a:p>
                    <a:p>
                      <a:pPr marL="285750" indent="-285750">
                        <a:lnSpc>
                          <a:spcPct val="100000"/>
                        </a:lnSpc>
                        <a:buFont typeface="Arial" panose="020B0604020202020204" pitchFamily="34" charset="0"/>
                        <a:buChar char="•"/>
                      </a:pPr>
                      <a:r>
                        <a:rPr lang="en-US" sz="1400" kern="1200" dirty="0">
                          <a:solidFill>
                            <a:schemeClr val="dk1"/>
                          </a:solidFill>
                          <a:latin typeface="Gill Sans MT" panose="020B0502020104020203" pitchFamily="34" charset="0"/>
                          <a:ea typeface="+mn-ea"/>
                          <a:cs typeface="+mn-cs"/>
                        </a:rPr>
                        <a:t>SMMEs based within the selected rural tourism node; </a:t>
                      </a:r>
                    </a:p>
                    <a:p>
                      <a:pPr marL="285750" indent="-285750">
                        <a:lnSpc>
                          <a:spcPct val="100000"/>
                        </a:lnSpc>
                        <a:buFont typeface="Arial" panose="020B0604020202020204" pitchFamily="34" charset="0"/>
                        <a:buChar char="•"/>
                      </a:pPr>
                      <a:r>
                        <a:rPr lang="en-US" sz="1400" kern="1200" dirty="0">
                          <a:solidFill>
                            <a:schemeClr val="dk1"/>
                          </a:solidFill>
                          <a:latin typeface="Gill Sans MT" panose="020B0502020104020203" pitchFamily="34" charset="0"/>
                          <a:ea typeface="+mn-ea"/>
                          <a:cs typeface="+mn-cs"/>
                        </a:rPr>
                        <a:t>SMMEs that are owner run, and owner/s must be a South African Citizen/s.</a:t>
                      </a:r>
                    </a:p>
                  </a:txBody>
                  <a:tcPr>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3" name="Footer Placeholder 2"/>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234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907" y="180589"/>
            <a:ext cx="7856443" cy="612787"/>
          </a:xfrm>
        </p:spPr>
        <p:txBody>
          <a:bodyPr>
            <a:normAutofit fontScale="90000"/>
          </a:bodyPr>
          <a:lstStyle/>
          <a:p>
            <a:r>
              <a:rPr lang="en-ZA" dirty="0"/>
              <a:t>SMME </a:t>
            </a:r>
            <a:r>
              <a:rPr lang="en-ZA" dirty="0" smtClean="0"/>
              <a:t>needs </a:t>
            </a:r>
            <a:r>
              <a:rPr lang="en-ZA" dirty="0"/>
              <a:t>&amp; interventions at Incubator</a:t>
            </a:r>
          </a:p>
        </p:txBody>
      </p:sp>
      <p:graphicFrame>
        <p:nvGraphicFramePr>
          <p:cNvPr id="7" name="Table 6"/>
          <p:cNvGraphicFramePr>
            <a:graphicFrameLocks noGrp="1"/>
          </p:cNvGraphicFramePr>
          <p:nvPr>
            <p:extLst>
              <p:ext uri="{D42A27DB-BD31-4B8C-83A1-F6EECF244321}">
                <p14:modId xmlns:p14="http://schemas.microsoft.com/office/powerpoint/2010/main" val="2037059021"/>
              </p:ext>
            </p:extLst>
          </p:nvPr>
        </p:nvGraphicFramePr>
        <p:xfrm>
          <a:off x="308473" y="793377"/>
          <a:ext cx="8206876" cy="5316494"/>
        </p:xfrm>
        <a:graphic>
          <a:graphicData uri="http://schemas.openxmlformats.org/drawingml/2006/table">
            <a:tbl>
              <a:tblPr firstRow="1" firstCol="1" bandRow="1"/>
              <a:tblGrid>
                <a:gridCol w="2833234">
                  <a:extLst>
                    <a:ext uri="{9D8B030D-6E8A-4147-A177-3AD203B41FA5}">
                      <a16:colId xmlns:a16="http://schemas.microsoft.com/office/drawing/2014/main" val="1684088022"/>
                    </a:ext>
                  </a:extLst>
                </a:gridCol>
                <a:gridCol w="3490447">
                  <a:extLst>
                    <a:ext uri="{9D8B030D-6E8A-4147-A177-3AD203B41FA5}">
                      <a16:colId xmlns:a16="http://schemas.microsoft.com/office/drawing/2014/main" val="538474632"/>
                    </a:ext>
                  </a:extLst>
                </a:gridCol>
                <a:gridCol w="1883195">
                  <a:extLst>
                    <a:ext uri="{9D8B030D-6E8A-4147-A177-3AD203B41FA5}">
                      <a16:colId xmlns:a16="http://schemas.microsoft.com/office/drawing/2014/main" val="2779880124"/>
                    </a:ext>
                  </a:extLst>
                </a:gridCol>
              </a:tblGrid>
              <a:tr h="439022">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Needs Identified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7541" marR="57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 Interventions done</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7541" marR="57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0"/>
                        </a:spcAft>
                      </a:pPr>
                      <a:r>
                        <a:rPr lang="en-ZA" sz="1400" b="1" dirty="0">
                          <a:effectLst/>
                          <a:latin typeface="Gill Sans MT" panose="020B0502020104020203" pitchFamily="34" charset="0"/>
                          <a:ea typeface="Calibri" panose="020F0502020204030204" pitchFamily="34" charset="0"/>
                          <a:cs typeface="Times New Roman" panose="02020603050405020304" pitchFamily="18" charset="0"/>
                        </a:rPr>
                        <a:t>Strategic partnerships</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7541" marR="57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23565180"/>
                  </a:ext>
                </a:extLst>
              </a:tr>
              <a:tr h="4859929">
                <a:tc>
                  <a:txBody>
                    <a:bodyPr/>
                    <a:lstStyle/>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Financial support (Funding)  </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Market access support  </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Operational equipment  </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Business management and entrepreneurship </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Marketing and sales management</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Pricing </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Financial management</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Bookkeeping </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Customer service management </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Pricing  </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Tour guiding    </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Mentorship and coaching </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Website development</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Access to internet and Wi-Fi</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SABS Certification.</a:t>
                      </a:r>
                      <a:r>
                        <a:rPr lang="en-ZA" sz="1400" baseline="0" dirty="0">
                          <a:effectLst/>
                          <a:latin typeface="Gill Sans MT" panose="020B0502020104020203" pitchFamily="34" charset="0"/>
                          <a:ea typeface="Calibri" panose="020F0502020204030204" pitchFamily="34" charset="0"/>
                          <a:cs typeface="Times New Roman" panose="02020603050405020304" pitchFamily="18" charset="0"/>
                        </a:rPr>
                        <a:t> </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57541" marR="57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285750" indent="-285750">
                        <a:buFont typeface="Arial" panose="020B0604020202020204" pitchFamily="34" charset="0"/>
                        <a:buChar char="•"/>
                      </a:pPr>
                      <a:r>
                        <a:rPr lang="en-ZA" sz="1400" b="0" i="0" u="none" strike="noStrike" baseline="0" dirty="0">
                          <a:solidFill>
                            <a:srgbClr val="000000"/>
                          </a:solidFill>
                          <a:latin typeface="Gill Sans MT" panose="020B0502020104020203" pitchFamily="34" charset="0"/>
                        </a:rPr>
                        <a:t>SARS Tax training for Accommodation and Tour Operators  SMMEs covering: Income Tax, VAT and PAYE </a:t>
                      </a:r>
                    </a:p>
                    <a:p>
                      <a:pPr marL="285750" indent="-285750">
                        <a:buFont typeface="Arial" panose="020B0604020202020204" pitchFamily="34" charset="0"/>
                        <a:buChar char="•"/>
                      </a:pPr>
                      <a:r>
                        <a:rPr lang="en-ZA" sz="1400" b="0" i="0" u="none" strike="noStrike" baseline="0" dirty="0">
                          <a:solidFill>
                            <a:srgbClr val="000000"/>
                          </a:solidFill>
                          <a:latin typeface="Gill Sans MT" panose="020B0502020104020203" pitchFamily="34" charset="0"/>
                        </a:rPr>
                        <a:t>SMME assisted with </a:t>
                      </a:r>
                      <a:r>
                        <a:rPr lang="en-ZA" sz="1400" b="0" i="0" u="none" strike="noStrike" kern="1200" baseline="0" dirty="0">
                          <a:solidFill>
                            <a:schemeClr val="tx1"/>
                          </a:solidFill>
                          <a:latin typeface="Gill Sans MT" panose="020B0502020104020203" pitchFamily="34" charset="0"/>
                          <a:ea typeface="+mn-ea"/>
                          <a:cs typeface="+mn-cs"/>
                        </a:rPr>
                        <a:t>SAICA Financial Mentorship, </a:t>
                      </a:r>
                      <a:endParaRPr lang="en-ZA" sz="1400" b="0" i="0" u="none" strike="noStrike" baseline="0" dirty="0">
                        <a:solidFill>
                          <a:srgbClr val="000000"/>
                        </a:solidFill>
                        <a:latin typeface="Gill Sans MT" panose="020B0502020104020203"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i="0" u="none" strike="noStrike" kern="1200" baseline="0" dirty="0">
                          <a:solidFill>
                            <a:schemeClr val="tx1"/>
                          </a:solidFill>
                          <a:latin typeface="Gill Sans MT" panose="020B0502020104020203" pitchFamily="34" charset="0"/>
                          <a:ea typeface="+mn-ea"/>
                          <a:cs typeface="+mn-cs"/>
                        </a:rPr>
                        <a:t>Mentorship  support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i="0" u="none" strike="noStrike" baseline="0" dirty="0">
                          <a:solidFill>
                            <a:srgbClr val="000000"/>
                          </a:solidFill>
                          <a:latin typeface="Gill Sans MT" panose="020B0502020104020203" pitchFamily="34" charset="0"/>
                        </a:rPr>
                        <a:t>Business coaching support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i="0" u="none" strike="noStrike" kern="1200" baseline="0" dirty="0">
                          <a:solidFill>
                            <a:schemeClr val="tx1"/>
                          </a:solidFill>
                          <a:latin typeface="Gill Sans MT" panose="020B0502020104020203" pitchFamily="34" charset="0"/>
                          <a:ea typeface="+mn-ea"/>
                          <a:cs typeface="+mn-cs"/>
                        </a:rPr>
                        <a:t>Business advisory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0" i="0" u="none" strike="noStrike" kern="1200" baseline="0" dirty="0">
                          <a:solidFill>
                            <a:schemeClr val="tx1"/>
                          </a:solidFill>
                          <a:latin typeface="Gill Sans MT" panose="020B0502020104020203" pitchFamily="34" charset="0"/>
                          <a:ea typeface="+mn-ea"/>
                          <a:cs typeface="+mn-cs"/>
                        </a:rPr>
                        <a:t>Access to office (computer equipment, meeting rooms and printing facilities)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Times New Roman" panose="02020603050405020304" pitchFamily="18" charset="0"/>
                        </a:rPr>
                        <a:t>S</a:t>
                      </a: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MMEs  assisted with creation of websites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SMMEs assisted  with creation of  social media accounts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SMMEs  exhibited at domestic trade show e.g. Tourism Indaba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SMMEs to an International trade show e.g. Malawi &amp; Botswana Tourism exhibition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SMME`s assisted with graded establishments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SMMEs assisted  with public liability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Occupational health &amp; Safety compliance offered to SMME </a:t>
                      </a:r>
                      <a:endParaRPr lang="en-ZA" sz="1400" b="0" i="0" u="none" strike="noStrike" baseline="0" dirty="0">
                        <a:solidFill>
                          <a:srgbClr val="000000"/>
                        </a:solidFill>
                        <a:latin typeface="Gill Sans MT" panose="020B0502020104020203" pitchFamily="34" charset="0"/>
                      </a:endParaRPr>
                    </a:p>
                  </a:txBody>
                  <a:tcPr marL="57541" marR="57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342900" lvl="0" indent="-342900" algn="just">
                        <a:lnSpc>
                          <a:spcPct val="107000"/>
                        </a:lnSpc>
                        <a:spcAft>
                          <a:spcPts val="0"/>
                        </a:spcAft>
                        <a:buFont typeface="Symbol" panose="05050102010706020507" pitchFamily="18" charset="2"/>
                        <a:buChar char=""/>
                      </a:pPr>
                      <a:r>
                        <a:rPr lang="en-ZA" sz="1400" dirty="0" smtClean="0">
                          <a:effectLst/>
                          <a:latin typeface="Gill Sans MT" panose="020B0502020104020203" pitchFamily="34" charset="0"/>
                          <a:ea typeface="Calibri" panose="020F0502020204030204" pitchFamily="34" charset="0"/>
                          <a:cs typeface="Times New Roman" panose="02020603050405020304" pitchFamily="18" charset="0"/>
                        </a:rPr>
                        <a:t>Department</a:t>
                      </a:r>
                      <a:r>
                        <a:rPr lang="en-ZA" sz="1400" baseline="0" dirty="0" smtClean="0">
                          <a:effectLst/>
                          <a:latin typeface="Gill Sans MT" panose="020B0502020104020203" pitchFamily="34" charset="0"/>
                          <a:ea typeface="Calibri" panose="020F0502020204030204" pitchFamily="34" charset="0"/>
                          <a:cs typeface="Times New Roman" panose="02020603050405020304" pitchFamily="18" charset="0"/>
                        </a:rPr>
                        <a:t> of Tourism</a:t>
                      </a:r>
                      <a:endParaRPr lang="en-ZA" sz="14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SEDA</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SEFA</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Moses Kotane Local Municipality</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FEED</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NEF</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IDC </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Development Finance Institutions (DFIs)</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Commercial Banks </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DTI</a:t>
                      </a:r>
                    </a:p>
                    <a:p>
                      <a:pPr marL="342900" lvl="0" indent="-342900" algn="just">
                        <a:lnSpc>
                          <a:spcPct val="107000"/>
                        </a:lnSpc>
                        <a:spcAft>
                          <a:spcPts val="0"/>
                        </a:spcAft>
                        <a:buFont typeface="Symbol" panose="05050102010706020507" pitchFamily="18" charset="2"/>
                        <a:buChar char=""/>
                      </a:pPr>
                      <a:r>
                        <a:rPr lang="en-ZA" sz="1400" dirty="0">
                          <a:effectLst/>
                          <a:latin typeface="Gill Sans MT" panose="020B0502020104020203" pitchFamily="34" charset="0"/>
                          <a:ea typeface="Calibri" panose="020F0502020204030204" pitchFamily="34" charset="0"/>
                          <a:cs typeface="Times New Roman" panose="02020603050405020304" pitchFamily="18" charset="0"/>
                        </a:rPr>
                        <a:t>SARS</a:t>
                      </a:r>
                    </a:p>
                  </a:txBody>
                  <a:tcPr marL="57541" marR="575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55327808"/>
                  </a:ext>
                </a:extLst>
              </a:tr>
            </a:tbl>
          </a:graphicData>
        </a:graphic>
      </p:graphicFrame>
      <p:sp>
        <p:nvSpPr>
          <p:cNvPr id="2" name="Footer Placeholder 1"/>
          <p:cNvSpPr>
            <a:spLocks noGrp="1"/>
          </p:cNvSpPr>
          <p:nvPr>
            <p:ph type="ftr" sz="quarter" idx="11"/>
          </p:nvPr>
        </p:nvSpPr>
        <p:spPr>
          <a:xfrm>
            <a:off x="540515" y="6356350"/>
            <a:ext cx="6577693" cy="365125"/>
          </a:xfrm>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27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238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0174" y="71518"/>
            <a:ext cx="7933474" cy="750815"/>
          </a:xfrm>
        </p:spPr>
        <p:txBody>
          <a:bodyPr>
            <a:normAutofit/>
          </a:bodyPr>
          <a:lstStyle/>
          <a:p>
            <a:r>
              <a:rPr lang="en-ZA" dirty="0"/>
              <a:t>Manyeleti Tourism Incubator</a:t>
            </a:r>
          </a:p>
        </p:txBody>
      </p:sp>
      <p:sp>
        <p:nvSpPr>
          <p:cNvPr id="5" name="Content Placeholder 4"/>
          <p:cNvSpPr>
            <a:spLocks noGrp="1"/>
          </p:cNvSpPr>
          <p:nvPr>
            <p:ph type="body" sz="half" idx="2"/>
          </p:nvPr>
        </p:nvSpPr>
        <p:spPr>
          <a:xfrm>
            <a:off x="478839" y="4159912"/>
            <a:ext cx="7960486" cy="2379002"/>
          </a:xfrm>
        </p:spPr>
        <p:txBody>
          <a:bodyPr>
            <a:normAutofit/>
          </a:bodyPr>
          <a:lstStyle/>
          <a:p>
            <a:r>
              <a:rPr lang="en-ZA" sz="2000" dirty="0"/>
              <a:t>There are 52 SMME enrolled to form part of the programme:  </a:t>
            </a:r>
            <a:r>
              <a:rPr lang="en-ZA" sz="1800" dirty="0">
                <a:solidFill>
                  <a:prstClr val="black"/>
                </a:solidFill>
              </a:rPr>
              <a:t>Demographics split of SMME reached is-:</a:t>
            </a:r>
          </a:p>
          <a:p>
            <a:pPr marL="285750" lvl="0" indent="-285750">
              <a:buFont typeface="Arial" panose="020B0604020202020204" pitchFamily="34" charset="0"/>
              <a:buChar char="•"/>
            </a:pPr>
            <a:r>
              <a:rPr lang="en-ZA" sz="1800" dirty="0">
                <a:solidFill>
                  <a:prstClr val="black"/>
                </a:solidFill>
              </a:rPr>
              <a:t>15 Women owned</a:t>
            </a:r>
          </a:p>
          <a:p>
            <a:pPr marL="285750" lvl="0" indent="-285750">
              <a:buFont typeface="Arial" panose="020B0604020202020204" pitchFamily="34" charset="0"/>
              <a:buChar char="•"/>
            </a:pPr>
            <a:r>
              <a:rPr lang="en-ZA" sz="1800" dirty="0">
                <a:solidFill>
                  <a:prstClr val="black"/>
                </a:solidFill>
              </a:rPr>
              <a:t>11 youth owned</a:t>
            </a:r>
          </a:p>
          <a:p>
            <a:pPr marL="285750" lvl="0" indent="-285750">
              <a:buFont typeface="Arial" panose="020B0604020202020204" pitchFamily="34" charset="0"/>
              <a:buChar char="•"/>
            </a:pPr>
            <a:r>
              <a:rPr lang="en-ZA" sz="1800" dirty="0">
                <a:solidFill>
                  <a:prstClr val="black"/>
                </a:solidFill>
              </a:rPr>
              <a:t>1 Person of disability</a:t>
            </a:r>
          </a:p>
          <a:p>
            <a:endParaRPr lang="en-ZA" sz="2000" dirty="0"/>
          </a:p>
        </p:txBody>
      </p:sp>
      <p:graphicFrame>
        <p:nvGraphicFramePr>
          <p:cNvPr id="6" name="Table 5"/>
          <p:cNvGraphicFramePr>
            <a:graphicFrameLocks noGrp="1"/>
          </p:cNvGraphicFramePr>
          <p:nvPr>
            <p:extLst>
              <p:ext uri="{D42A27DB-BD31-4B8C-83A1-F6EECF244321}">
                <p14:modId xmlns:p14="http://schemas.microsoft.com/office/powerpoint/2010/main" val="896902422"/>
              </p:ext>
            </p:extLst>
          </p:nvPr>
        </p:nvGraphicFramePr>
        <p:xfrm>
          <a:off x="192024" y="977413"/>
          <a:ext cx="8759951" cy="2991082"/>
        </p:xfrm>
        <a:graphic>
          <a:graphicData uri="http://schemas.openxmlformats.org/drawingml/2006/table">
            <a:tbl>
              <a:tblPr firstRow="1" firstCol="1" bandRow="1">
                <a:tableStyleId>{21E4AEA4-8DFA-4A89-87EB-49C32662AFE0}</a:tableStyleId>
              </a:tblPr>
              <a:tblGrid>
                <a:gridCol w="1048927">
                  <a:extLst>
                    <a:ext uri="{9D8B030D-6E8A-4147-A177-3AD203B41FA5}">
                      <a16:colId xmlns:a16="http://schemas.microsoft.com/office/drawing/2014/main" val="1359986134"/>
                    </a:ext>
                  </a:extLst>
                </a:gridCol>
                <a:gridCol w="610709">
                  <a:extLst>
                    <a:ext uri="{9D8B030D-6E8A-4147-A177-3AD203B41FA5}">
                      <a16:colId xmlns:a16="http://schemas.microsoft.com/office/drawing/2014/main" val="43667191"/>
                    </a:ext>
                  </a:extLst>
                </a:gridCol>
                <a:gridCol w="651510">
                  <a:extLst>
                    <a:ext uri="{9D8B030D-6E8A-4147-A177-3AD203B41FA5}">
                      <a16:colId xmlns:a16="http://schemas.microsoft.com/office/drawing/2014/main" val="4289752888"/>
                    </a:ext>
                  </a:extLst>
                </a:gridCol>
                <a:gridCol w="685800">
                  <a:extLst>
                    <a:ext uri="{9D8B030D-6E8A-4147-A177-3AD203B41FA5}">
                      <a16:colId xmlns:a16="http://schemas.microsoft.com/office/drawing/2014/main" val="155512745"/>
                    </a:ext>
                  </a:extLst>
                </a:gridCol>
                <a:gridCol w="731520">
                  <a:extLst>
                    <a:ext uri="{9D8B030D-6E8A-4147-A177-3AD203B41FA5}">
                      <a16:colId xmlns:a16="http://schemas.microsoft.com/office/drawing/2014/main" val="280119498"/>
                    </a:ext>
                  </a:extLst>
                </a:gridCol>
                <a:gridCol w="1074420">
                  <a:extLst>
                    <a:ext uri="{9D8B030D-6E8A-4147-A177-3AD203B41FA5}">
                      <a16:colId xmlns:a16="http://schemas.microsoft.com/office/drawing/2014/main" val="4202002559"/>
                    </a:ext>
                  </a:extLst>
                </a:gridCol>
                <a:gridCol w="1257300">
                  <a:extLst>
                    <a:ext uri="{9D8B030D-6E8A-4147-A177-3AD203B41FA5}">
                      <a16:colId xmlns:a16="http://schemas.microsoft.com/office/drawing/2014/main" val="3461156004"/>
                    </a:ext>
                  </a:extLst>
                </a:gridCol>
                <a:gridCol w="628052">
                  <a:extLst>
                    <a:ext uri="{9D8B030D-6E8A-4147-A177-3AD203B41FA5}">
                      <a16:colId xmlns:a16="http://schemas.microsoft.com/office/drawing/2014/main" val="3694893987"/>
                    </a:ext>
                  </a:extLst>
                </a:gridCol>
                <a:gridCol w="166166">
                  <a:extLst>
                    <a:ext uri="{9D8B030D-6E8A-4147-A177-3AD203B41FA5}">
                      <a16:colId xmlns:a16="http://schemas.microsoft.com/office/drawing/2014/main" val="3996140016"/>
                    </a:ext>
                  </a:extLst>
                </a:gridCol>
                <a:gridCol w="779077">
                  <a:extLst>
                    <a:ext uri="{9D8B030D-6E8A-4147-A177-3AD203B41FA5}">
                      <a16:colId xmlns:a16="http://schemas.microsoft.com/office/drawing/2014/main" val="1666906890"/>
                    </a:ext>
                  </a:extLst>
                </a:gridCol>
                <a:gridCol w="1126470">
                  <a:extLst>
                    <a:ext uri="{9D8B030D-6E8A-4147-A177-3AD203B41FA5}">
                      <a16:colId xmlns:a16="http://schemas.microsoft.com/office/drawing/2014/main" val="2423718766"/>
                    </a:ext>
                  </a:extLst>
                </a:gridCol>
              </a:tblGrid>
              <a:tr h="938829">
                <a:tc>
                  <a:txBody>
                    <a:bodyPr/>
                    <a:lstStyle/>
                    <a:p>
                      <a:pPr algn="just">
                        <a:lnSpc>
                          <a:spcPct val="107000"/>
                        </a:lnSpc>
                        <a:spcAft>
                          <a:spcPts val="0"/>
                        </a:spcAft>
                      </a:pPr>
                      <a:r>
                        <a:rPr lang="en-ZA" sz="1200" dirty="0">
                          <a:effectLst/>
                        </a:rPr>
                        <a:t>SUB-SECTOR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just">
                        <a:lnSpc>
                          <a:spcPct val="107000"/>
                        </a:lnSpc>
                        <a:spcAft>
                          <a:spcPts val="0"/>
                        </a:spcAft>
                      </a:pPr>
                      <a:r>
                        <a:rPr lang="en-ZA" sz="1200" dirty="0" smtClean="0">
                          <a:effectLst/>
                        </a:rPr>
                        <a:t>Accommodation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gridSpan="2">
                  <a:txBody>
                    <a:bodyPr/>
                    <a:lstStyle/>
                    <a:p>
                      <a:pPr algn="just">
                        <a:lnSpc>
                          <a:spcPct val="107000"/>
                        </a:lnSpc>
                        <a:spcAft>
                          <a:spcPts val="0"/>
                        </a:spcAft>
                      </a:pPr>
                      <a:r>
                        <a:rPr lang="en-ZA" sz="1200" dirty="0" smtClean="0">
                          <a:effectLst/>
                        </a:rPr>
                        <a:t>Tour operations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a:txBody>
                    <a:bodyPr/>
                    <a:lstStyle/>
                    <a:p>
                      <a:pPr algn="just">
                        <a:lnSpc>
                          <a:spcPct val="107000"/>
                        </a:lnSpc>
                        <a:spcAft>
                          <a:spcPts val="0"/>
                        </a:spcAft>
                      </a:pPr>
                      <a:r>
                        <a:rPr lang="en-ZA" sz="1200" dirty="0" smtClean="0">
                          <a:effectLst/>
                        </a:rPr>
                        <a:t>Resorts</a:t>
                      </a:r>
                      <a:r>
                        <a:rPr lang="en-ZA" sz="1200" baseline="0" dirty="0" smtClean="0">
                          <a:effectLst/>
                        </a:rPr>
                        <a:t> </a:t>
                      </a:r>
                      <a:r>
                        <a:rPr lang="en-ZA" sz="1200" dirty="0" smtClean="0">
                          <a:effectLst/>
                        </a:rPr>
                        <a:t>&amp; entertainment</a:t>
                      </a:r>
                    </a:p>
                    <a:p>
                      <a:pPr algn="just">
                        <a:lnSpc>
                          <a:spcPct val="107000"/>
                        </a:lnSpc>
                        <a:spcAft>
                          <a:spcPts val="0"/>
                        </a:spcAft>
                      </a:pPr>
                      <a:r>
                        <a:rPr lang="en-ZA" sz="1200" dirty="0" smtClean="0">
                          <a:effectLst/>
                        </a:rPr>
                        <a:t>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just">
                        <a:lnSpc>
                          <a:spcPct val="107000"/>
                        </a:lnSpc>
                        <a:spcAft>
                          <a:spcPts val="0"/>
                        </a:spcAft>
                      </a:pPr>
                      <a:r>
                        <a:rPr lang="en-ZA" sz="1200" dirty="0" smtClean="0">
                          <a:effectLst/>
                        </a:rPr>
                        <a:t>Food &amp; beverage</a:t>
                      </a:r>
                    </a:p>
                    <a:p>
                      <a:pPr algn="just">
                        <a:lnSpc>
                          <a:spcPct val="107000"/>
                        </a:lnSpc>
                        <a:spcAft>
                          <a:spcPts val="0"/>
                        </a:spcAft>
                      </a:pPr>
                      <a:r>
                        <a:rPr lang="en-ZA" sz="1200" dirty="0" smtClean="0">
                          <a:effectLst/>
                        </a:rPr>
                        <a:t>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a:txBody>
                    <a:bodyPr/>
                    <a:lstStyle/>
                    <a:p>
                      <a:pPr algn="just">
                        <a:lnSpc>
                          <a:spcPct val="107000"/>
                        </a:lnSpc>
                        <a:spcAft>
                          <a:spcPts val="0"/>
                        </a:spcAft>
                      </a:pPr>
                      <a:r>
                        <a:rPr lang="en-ZA" sz="1200" dirty="0" smtClean="0">
                          <a:effectLst/>
                        </a:rPr>
                        <a:t>Events</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200" dirty="0">
                          <a:effectLst/>
                        </a:rPr>
                        <a:t>Ownership</a:t>
                      </a:r>
                    </a:p>
                    <a:p>
                      <a:pPr algn="just">
                        <a:lnSpc>
                          <a:spcPct val="107000"/>
                        </a:lnSpc>
                        <a:spcAft>
                          <a:spcPts val="0"/>
                        </a:spcAft>
                      </a:pPr>
                      <a:r>
                        <a:rPr lang="en-ZA" sz="1200" dirty="0">
                          <a:effectLst/>
                        </a:rPr>
                        <a:t>Demographic</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7361109"/>
                  </a:ext>
                </a:extLst>
              </a:tr>
              <a:tr h="712614">
                <a:tc>
                  <a:txBody>
                    <a:bodyPr/>
                    <a:lstStyle/>
                    <a:p>
                      <a:pPr algn="just">
                        <a:lnSpc>
                          <a:spcPct val="107000"/>
                        </a:lnSpc>
                        <a:spcAft>
                          <a:spcPts val="0"/>
                        </a:spcAft>
                      </a:pPr>
                      <a:r>
                        <a:rPr lang="en-ZA" sz="1200" dirty="0">
                          <a:effectLst/>
                        </a:rPr>
                        <a:t>BUSINESS TYPE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effectLst/>
                        </a:rPr>
                        <a:t>B&amp;B</a:t>
                      </a: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effectLst/>
                        </a:rPr>
                        <a:t>Guest house</a:t>
                      </a: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effectLst/>
                        </a:rPr>
                        <a:t>Lodge</a:t>
                      </a: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effectLst/>
                        </a:rPr>
                        <a:t>Travel Agent</a:t>
                      </a: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effectLst/>
                        </a:rPr>
                        <a:t>Tour Operator</a:t>
                      </a: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400" dirty="0">
                          <a:effectLst/>
                        </a:rPr>
                        <a:t>Arts and Crafts</a:t>
                      </a: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just">
                        <a:lnSpc>
                          <a:spcPct val="107000"/>
                        </a:lnSpc>
                        <a:spcAft>
                          <a:spcPts val="0"/>
                        </a:spcAft>
                      </a:pPr>
                      <a:r>
                        <a:rPr lang="en-ZA" sz="1400" dirty="0">
                          <a:effectLst/>
                        </a:rPr>
                        <a:t>Restaurants </a:t>
                      </a: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a:txBody>
                    <a:bodyPr/>
                    <a:lstStyle/>
                    <a:p>
                      <a:pPr algn="just">
                        <a:lnSpc>
                          <a:spcPct val="107000"/>
                        </a:lnSpc>
                        <a:spcAft>
                          <a:spcPts val="0"/>
                        </a:spcAft>
                      </a:pPr>
                      <a:r>
                        <a:rPr lang="en-ZA" sz="1400" dirty="0">
                          <a:effectLst/>
                        </a:rPr>
                        <a:t>All black owned enterprises</a:t>
                      </a:r>
                      <a:endParaRPr lang="en-ZA" sz="14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7586666"/>
                  </a:ext>
                </a:extLst>
              </a:tr>
              <a:tr h="492638">
                <a:tc>
                  <a:txBody>
                    <a:bodyPr/>
                    <a:lstStyle/>
                    <a:p>
                      <a:pPr algn="just">
                        <a:lnSpc>
                          <a:spcPct val="107000"/>
                        </a:lnSpc>
                        <a:spcAft>
                          <a:spcPts val="0"/>
                        </a:spcAft>
                      </a:pPr>
                      <a:r>
                        <a:rPr lang="en-ZA" sz="1200" dirty="0">
                          <a:effectLst/>
                        </a:rPr>
                        <a:t>NUMBERS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600" dirty="0">
                          <a:effectLst/>
                        </a:rPr>
                        <a:t>8</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600">
                          <a:effectLst/>
                        </a:rPr>
                        <a:t>4</a:t>
                      </a:r>
                      <a:endParaRPr lang="en-ZA" sz="16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600">
                          <a:effectLst/>
                        </a:rPr>
                        <a:t>7</a:t>
                      </a:r>
                      <a:endParaRPr lang="en-ZA" sz="16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600">
                          <a:effectLst/>
                        </a:rPr>
                        <a:t>1</a:t>
                      </a:r>
                      <a:endParaRPr lang="en-ZA" sz="16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600">
                          <a:effectLst/>
                        </a:rPr>
                        <a:t>17</a:t>
                      </a:r>
                      <a:endParaRPr lang="en-ZA" sz="16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600" dirty="0">
                          <a:effectLst/>
                        </a:rPr>
                        <a:t>7</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600" dirty="0">
                          <a:effectLst/>
                        </a:rPr>
                        <a:t>6</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just">
                        <a:lnSpc>
                          <a:spcPct val="107000"/>
                        </a:lnSpc>
                        <a:spcAft>
                          <a:spcPts val="0"/>
                        </a:spcAft>
                      </a:pPr>
                      <a:r>
                        <a:rPr lang="en-ZA" sz="1600" dirty="0">
                          <a:effectLst/>
                        </a:rPr>
                        <a:t>2</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a:txBody>
                    <a:bodyPr/>
                    <a:lstStyle/>
                    <a:p>
                      <a:pPr algn="just">
                        <a:lnSpc>
                          <a:spcPct val="107000"/>
                        </a:lnSpc>
                        <a:spcAft>
                          <a:spcPts val="0"/>
                        </a:spcAft>
                      </a:pPr>
                      <a:r>
                        <a:rPr lang="en-ZA" sz="1600" dirty="0">
                          <a:effectLst/>
                        </a:rPr>
                        <a:t> </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015153"/>
                  </a:ext>
                </a:extLst>
              </a:tr>
              <a:tr h="847001">
                <a:tc>
                  <a:txBody>
                    <a:bodyPr/>
                    <a:lstStyle/>
                    <a:p>
                      <a:pPr algn="just">
                        <a:lnSpc>
                          <a:spcPct val="107000"/>
                        </a:lnSpc>
                        <a:spcAft>
                          <a:spcPts val="0"/>
                        </a:spcAft>
                      </a:pPr>
                      <a:r>
                        <a:rPr lang="en-ZA" sz="1200" dirty="0">
                          <a:effectLst/>
                        </a:rPr>
                        <a:t>TOTAL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just">
                        <a:lnSpc>
                          <a:spcPct val="107000"/>
                        </a:lnSpc>
                        <a:spcAft>
                          <a:spcPts val="0"/>
                        </a:spcAft>
                      </a:pPr>
                      <a:r>
                        <a:rPr lang="en-ZA" sz="1600">
                          <a:effectLst/>
                        </a:rPr>
                        <a:t>19</a:t>
                      </a:r>
                      <a:endParaRPr lang="en-ZA" sz="16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gridSpan="2">
                  <a:txBody>
                    <a:bodyPr/>
                    <a:lstStyle/>
                    <a:p>
                      <a:pPr algn="just">
                        <a:lnSpc>
                          <a:spcPct val="107000"/>
                        </a:lnSpc>
                        <a:spcAft>
                          <a:spcPts val="0"/>
                        </a:spcAft>
                      </a:pPr>
                      <a:r>
                        <a:rPr lang="en-ZA" sz="1600" dirty="0">
                          <a:effectLst/>
                        </a:rPr>
                        <a:t>18</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a:txBody>
                    <a:bodyPr/>
                    <a:lstStyle/>
                    <a:p>
                      <a:pPr algn="just">
                        <a:lnSpc>
                          <a:spcPct val="107000"/>
                        </a:lnSpc>
                        <a:spcAft>
                          <a:spcPts val="0"/>
                        </a:spcAft>
                      </a:pPr>
                      <a:r>
                        <a:rPr lang="en-ZA" sz="1600" dirty="0">
                          <a:effectLst/>
                        </a:rPr>
                        <a:t>7</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just">
                        <a:lnSpc>
                          <a:spcPct val="107000"/>
                        </a:lnSpc>
                        <a:spcAft>
                          <a:spcPts val="0"/>
                        </a:spcAft>
                      </a:pPr>
                      <a:r>
                        <a:rPr lang="en-ZA" sz="1600" dirty="0">
                          <a:effectLst/>
                        </a:rPr>
                        <a:t>6</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a:txBody>
                    <a:bodyPr/>
                    <a:lstStyle/>
                    <a:p>
                      <a:pPr algn="just">
                        <a:lnSpc>
                          <a:spcPct val="107000"/>
                        </a:lnSpc>
                        <a:spcAft>
                          <a:spcPts val="0"/>
                        </a:spcAft>
                      </a:pPr>
                      <a:r>
                        <a:rPr lang="en-ZA" sz="1600" dirty="0">
                          <a:effectLst/>
                        </a:rPr>
                        <a:t>2</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ZA" sz="1600" dirty="0">
                          <a:effectLst/>
                        </a:rPr>
                        <a:t>52</a:t>
                      </a:r>
                      <a:endParaRPr lang="en-ZA" sz="16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2080789"/>
                  </a:ext>
                </a:extLst>
              </a:tr>
            </a:tbl>
          </a:graphicData>
        </a:graphic>
      </p:graphicFrame>
      <p:sp>
        <p:nvSpPr>
          <p:cNvPr id="2" name="Footer Placeholder 1"/>
          <p:cNvSpPr>
            <a:spLocks noGrp="1"/>
          </p:cNvSpPr>
          <p:nvPr>
            <p:ph type="ftr" sz="quarter" idx="11"/>
          </p:nvPr>
        </p:nvSpPr>
        <p:spPr>
          <a:xfrm>
            <a:off x="314679" y="6365206"/>
            <a:ext cx="6559846" cy="365125"/>
          </a:xfrm>
        </p:spPr>
        <p:txBody>
          <a:bodyPr/>
          <a:lstStyle/>
          <a:p>
            <a:r>
              <a:rPr lang="en-US" sz="900" smtClean="0">
                <a:latin typeface="Arial "/>
              </a:rPr>
              <a:t>Rural Development Strategy Implementation 12 November 2019</a:t>
            </a:r>
            <a:endParaRPr lang="en-ZA" sz="900" dirty="0">
              <a:latin typeface="Arial "/>
            </a:endParaRPr>
          </a:p>
        </p:txBody>
      </p:sp>
      <p:sp>
        <p:nvSpPr>
          <p:cNvPr id="3" name="Slide Number Placeholder 2"/>
          <p:cNvSpPr>
            <a:spLocks noGrp="1"/>
          </p:cNvSpPr>
          <p:nvPr>
            <p:ph type="sldNum" sz="quarter" idx="12"/>
          </p:nvPr>
        </p:nvSpPr>
        <p:spPr/>
        <p:txBody>
          <a:bodyPr/>
          <a:lstStyle/>
          <a:p>
            <a:fld id="{E40FEAE8-3F87-4A99-BAF2-EE59B96B6E72}" type="slidenum">
              <a:rPr lang="en-ZA" sz="1200" smtClean="0">
                <a:latin typeface="Arial "/>
              </a:rPr>
              <a:t>28</a:t>
            </a:fld>
            <a:endParaRPr lang="en-ZA" sz="1200" dirty="0">
              <a:latin typeface="Arial "/>
            </a:endParaRPr>
          </a:p>
        </p:txBody>
      </p:sp>
    </p:spTree>
    <p:extLst>
      <p:ext uri="{BB962C8B-B14F-4D97-AF65-F5344CB8AC3E}">
        <p14:creationId xmlns:p14="http://schemas.microsoft.com/office/powerpoint/2010/main" val="4135298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3275" y="85025"/>
            <a:ext cx="8178701" cy="634410"/>
          </a:xfrm>
        </p:spPr>
        <p:txBody>
          <a:bodyPr>
            <a:normAutofit/>
          </a:bodyPr>
          <a:lstStyle/>
          <a:p>
            <a:r>
              <a:rPr lang="en-ZA" dirty="0"/>
              <a:t>Mier Tourism Incubator</a:t>
            </a:r>
          </a:p>
        </p:txBody>
      </p:sp>
      <p:sp>
        <p:nvSpPr>
          <p:cNvPr id="5" name="Content Placeholder 4"/>
          <p:cNvSpPr>
            <a:spLocks noGrp="1"/>
          </p:cNvSpPr>
          <p:nvPr>
            <p:ph type="body" sz="half" idx="2"/>
          </p:nvPr>
        </p:nvSpPr>
        <p:spPr>
          <a:xfrm>
            <a:off x="288750" y="4230477"/>
            <a:ext cx="8469356" cy="1894901"/>
          </a:xfrm>
        </p:spPr>
        <p:txBody>
          <a:bodyPr/>
          <a:lstStyle/>
          <a:p>
            <a:pPr lvl="0"/>
            <a:r>
              <a:rPr lang="en-ZA" sz="2000" dirty="0">
                <a:solidFill>
                  <a:prstClr val="black"/>
                </a:solidFill>
              </a:rPr>
              <a:t>There are 52 SMME enrolled to form part of the programme:  </a:t>
            </a:r>
            <a:r>
              <a:rPr lang="en-ZA" sz="1800" dirty="0">
                <a:solidFill>
                  <a:prstClr val="black"/>
                </a:solidFill>
              </a:rPr>
              <a:t>Demographics split of SMME reached is-:</a:t>
            </a:r>
          </a:p>
          <a:p>
            <a:pPr marL="285750" lvl="0" indent="-285750">
              <a:buFont typeface="Arial" panose="020B0604020202020204" pitchFamily="34" charset="0"/>
              <a:buChar char="•"/>
            </a:pPr>
            <a:r>
              <a:rPr lang="en-ZA" sz="1800" dirty="0">
                <a:solidFill>
                  <a:prstClr val="black"/>
                </a:solidFill>
              </a:rPr>
              <a:t>39 Women owned</a:t>
            </a:r>
          </a:p>
          <a:p>
            <a:pPr marL="285750" lvl="0" indent="-285750">
              <a:buFont typeface="Arial" panose="020B0604020202020204" pitchFamily="34" charset="0"/>
              <a:buChar char="•"/>
            </a:pPr>
            <a:r>
              <a:rPr lang="en-ZA" sz="1800" dirty="0">
                <a:solidFill>
                  <a:prstClr val="black"/>
                </a:solidFill>
              </a:rPr>
              <a:t>4 youth owned</a:t>
            </a:r>
          </a:p>
          <a:p>
            <a:pPr marL="285750" lvl="0" indent="-285750">
              <a:buFont typeface="Arial" panose="020B0604020202020204" pitchFamily="34" charset="0"/>
              <a:buChar char="•"/>
            </a:pPr>
            <a:r>
              <a:rPr lang="en-ZA" sz="1800" dirty="0">
                <a:solidFill>
                  <a:prstClr val="black"/>
                </a:solidFill>
              </a:rPr>
              <a:t>1 </a:t>
            </a:r>
            <a:r>
              <a:rPr lang="en-ZA" sz="1800" dirty="0" smtClean="0">
                <a:solidFill>
                  <a:prstClr val="black"/>
                </a:solidFill>
              </a:rPr>
              <a:t>Person </a:t>
            </a:r>
            <a:r>
              <a:rPr lang="en-ZA" sz="1800" dirty="0">
                <a:solidFill>
                  <a:prstClr val="black"/>
                </a:solidFill>
              </a:rPr>
              <a:t>of disability</a:t>
            </a:r>
          </a:p>
          <a:p>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352431558"/>
              </p:ext>
            </p:extLst>
          </p:nvPr>
        </p:nvGraphicFramePr>
        <p:xfrm>
          <a:off x="347471" y="932689"/>
          <a:ext cx="8469355" cy="3165570"/>
        </p:xfrm>
        <a:graphic>
          <a:graphicData uri="http://schemas.openxmlformats.org/drawingml/2006/table">
            <a:tbl>
              <a:tblPr firstRow="1" firstCol="1" bandRow="1">
                <a:tableStyleId>{21E4AEA4-8DFA-4A89-87EB-49C32662AFE0}</a:tableStyleId>
              </a:tblPr>
              <a:tblGrid>
                <a:gridCol w="1407408">
                  <a:extLst>
                    <a:ext uri="{9D8B030D-6E8A-4147-A177-3AD203B41FA5}">
                      <a16:colId xmlns:a16="http://schemas.microsoft.com/office/drawing/2014/main" val="2378972482"/>
                    </a:ext>
                  </a:extLst>
                </a:gridCol>
                <a:gridCol w="1802137">
                  <a:extLst>
                    <a:ext uri="{9D8B030D-6E8A-4147-A177-3AD203B41FA5}">
                      <a16:colId xmlns:a16="http://schemas.microsoft.com/office/drawing/2014/main" val="1656298846"/>
                    </a:ext>
                  </a:extLst>
                </a:gridCol>
                <a:gridCol w="1611346">
                  <a:extLst>
                    <a:ext uri="{9D8B030D-6E8A-4147-A177-3AD203B41FA5}">
                      <a16:colId xmlns:a16="http://schemas.microsoft.com/office/drawing/2014/main" val="2707546167"/>
                    </a:ext>
                  </a:extLst>
                </a:gridCol>
                <a:gridCol w="2118997">
                  <a:extLst>
                    <a:ext uri="{9D8B030D-6E8A-4147-A177-3AD203B41FA5}">
                      <a16:colId xmlns:a16="http://schemas.microsoft.com/office/drawing/2014/main" val="1844830339"/>
                    </a:ext>
                  </a:extLst>
                </a:gridCol>
                <a:gridCol w="1529467">
                  <a:extLst>
                    <a:ext uri="{9D8B030D-6E8A-4147-A177-3AD203B41FA5}">
                      <a16:colId xmlns:a16="http://schemas.microsoft.com/office/drawing/2014/main" val="2933299254"/>
                    </a:ext>
                  </a:extLst>
                </a:gridCol>
              </a:tblGrid>
              <a:tr h="1109696">
                <a:tc>
                  <a:txBody>
                    <a:bodyPr/>
                    <a:lstStyle/>
                    <a:p>
                      <a:pPr marL="381000" indent="-381000">
                        <a:lnSpc>
                          <a:spcPct val="107000"/>
                        </a:lnSpc>
                        <a:spcAft>
                          <a:spcPts val="0"/>
                        </a:spcAft>
                      </a:pPr>
                      <a:r>
                        <a:rPr lang="en-ZA" sz="1200" dirty="0">
                          <a:effectLst/>
                        </a:rPr>
                        <a:t>SUB</a:t>
                      </a:r>
                    </a:p>
                    <a:p>
                      <a:pPr marL="381000" indent="-381000">
                        <a:lnSpc>
                          <a:spcPct val="107000"/>
                        </a:lnSpc>
                        <a:spcAft>
                          <a:spcPts val="0"/>
                        </a:spcAft>
                      </a:pPr>
                      <a:r>
                        <a:rPr lang="en-ZA" sz="1200" dirty="0">
                          <a:effectLst/>
                        </a:rPr>
                        <a:t>SECTOR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200" dirty="0" smtClean="0">
                          <a:effectLst/>
                        </a:rPr>
                        <a:t>Accommodation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200" dirty="0" smtClean="0">
                          <a:effectLst/>
                        </a:rPr>
                        <a:t>Tour</a:t>
                      </a:r>
                    </a:p>
                    <a:p>
                      <a:pPr marL="381000" indent="-381000">
                        <a:lnSpc>
                          <a:spcPct val="107000"/>
                        </a:lnSpc>
                        <a:spcAft>
                          <a:spcPts val="0"/>
                        </a:spcAft>
                      </a:pPr>
                      <a:r>
                        <a:rPr lang="en-ZA" sz="1200" dirty="0" smtClean="0">
                          <a:effectLst/>
                        </a:rPr>
                        <a:t>Operations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200" dirty="0" smtClean="0">
                          <a:effectLst/>
                        </a:rPr>
                        <a:t>Resorts &amp;</a:t>
                      </a:r>
                    </a:p>
                    <a:p>
                      <a:pPr marL="381000" indent="-381000">
                        <a:lnSpc>
                          <a:spcPct val="107000"/>
                        </a:lnSpc>
                        <a:spcAft>
                          <a:spcPts val="0"/>
                        </a:spcAft>
                      </a:pPr>
                      <a:r>
                        <a:rPr lang="en-ZA" sz="1200" dirty="0" smtClean="0">
                          <a:effectLst/>
                        </a:rPr>
                        <a:t>Entertainment</a:t>
                      </a:r>
                    </a:p>
                    <a:p>
                      <a:pPr marL="381000" indent="-381000">
                        <a:lnSpc>
                          <a:spcPct val="107000"/>
                        </a:lnSpc>
                        <a:spcAft>
                          <a:spcPts val="0"/>
                        </a:spcAft>
                      </a:pPr>
                      <a:r>
                        <a:rPr lang="en-ZA" sz="1200" dirty="0" smtClean="0">
                          <a:effectLst/>
                        </a:rPr>
                        <a:t>Food &amp;</a:t>
                      </a:r>
                    </a:p>
                    <a:p>
                      <a:pPr marL="381000" indent="-381000">
                        <a:lnSpc>
                          <a:spcPct val="107000"/>
                        </a:lnSpc>
                        <a:spcAft>
                          <a:spcPts val="0"/>
                        </a:spcAft>
                      </a:pPr>
                      <a:r>
                        <a:rPr lang="en-ZA" sz="1200" dirty="0" smtClean="0">
                          <a:effectLst/>
                        </a:rPr>
                        <a:t>Beverage</a:t>
                      </a:r>
                    </a:p>
                    <a:p>
                      <a:pPr marL="381000" indent="-381000">
                        <a:lnSpc>
                          <a:spcPct val="107000"/>
                        </a:lnSpc>
                        <a:spcAft>
                          <a:spcPts val="0"/>
                        </a:spcAft>
                      </a:pPr>
                      <a:r>
                        <a:rPr lang="en-ZA" sz="1200" dirty="0" smtClean="0">
                          <a:effectLst/>
                        </a:rPr>
                        <a:t>Events</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200" dirty="0">
                          <a:effectLst/>
                        </a:rPr>
                        <a:t>Ownership</a:t>
                      </a:r>
                    </a:p>
                    <a:p>
                      <a:pPr marL="381000" indent="-381000">
                        <a:lnSpc>
                          <a:spcPct val="107000"/>
                        </a:lnSpc>
                        <a:spcAft>
                          <a:spcPts val="0"/>
                        </a:spcAft>
                      </a:pPr>
                      <a:r>
                        <a:rPr lang="en-ZA" sz="1200" dirty="0">
                          <a:effectLst/>
                        </a:rPr>
                        <a:t>Demographic</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935628"/>
                  </a:ext>
                </a:extLst>
              </a:tr>
              <a:tr h="884862">
                <a:tc>
                  <a:txBody>
                    <a:bodyPr/>
                    <a:lstStyle/>
                    <a:p>
                      <a:pPr marL="381000" indent="-381000">
                        <a:lnSpc>
                          <a:spcPct val="107000"/>
                        </a:lnSpc>
                        <a:spcAft>
                          <a:spcPts val="0"/>
                        </a:spcAft>
                      </a:pPr>
                      <a:r>
                        <a:rPr lang="en-ZA" sz="1200" dirty="0">
                          <a:effectLst/>
                        </a:rPr>
                        <a:t>BUSINES</a:t>
                      </a:r>
                    </a:p>
                    <a:p>
                      <a:pPr marL="381000" indent="-381000">
                        <a:lnSpc>
                          <a:spcPct val="107000"/>
                        </a:lnSpc>
                        <a:spcAft>
                          <a:spcPts val="0"/>
                        </a:spcAft>
                      </a:pPr>
                      <a:r>
                        <a:rPr lang="en-ZA" sz="1200" dirty="0">
                          <a:effectLst/>
                        </a:rPr>
                        <a:t>TYPE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500" dirty="0">
                          <a:effectLst/>
                        </a:rPr>
                        <a:t>B&amp;Bs</a:t>
                      </a:r>
                    </a:p>
                    <a:p>
                      <a:pPr marL="381000" indent="-381000">
                        <a:lnSpc>
                          <a:spcPct val="107000"/>
                        </a:lnSpc>
                        <a:spcAft>
                          <a:spcPts val="0"/>
                        </a:spcAft>
                      </a:pPr>
                      <a:r>
                        <a:rPr lang="en-ZA" sz="1500" dirty="0">
                          <a:effectLst/>
                        </a:rPr>
                        <a:t>Guest</a:t>
                      </a:r>
                    </a:p>
                    <a:p>
                      <a:pPr marL="381000" indent="-381000">
                        <a:lnSpc>
                          <a:spcPct val="107000"/>
                        </a:lnSpc>
                        <a:spcAft>
                          <a:spcPts val="0"/>
                        </a:spcAft>
                      </a:pPr>
                      <a:r>
                        <a:rPr lang="en-ZA" sz="1500" dirty="0">
                          <a:effectLst/>
                        </a:rPr>
                        <a:t>houses </a:t>
                      </a:r>
                    </a:p>
                    <a:p>
                      <a:pPr marL="381000" indent="-381000">
                        <a:lnSpc>
                          <a:spcPct val="107000"/>
                        </a:lnSpc>
                        <a:spcAft>
                          <a:spcPts val="0"/>
                        </a:spcAft>
                      </a:pPr>
                      <a:r>
                        <a:rPr lang="en-ZA" sz="1500" dirty="0">
                          <a:effectLst/>
                        </a:rPr>
                        <a:t>Lodges</a:t>
                      </a:r>
                      <a:endParaRPr lang="en-ZA" sz="15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500" dirty="0">
                          <a:effectLst/>
                        </a:rPr>
                        <a:t>Travel Agent</a:t>
                      </a:r>
                    </a:p>
                    <a:p>
                      <a:pPr marL="381000" indent="-381000">
                        <a:lnSpc>
                          <a:spcPct val="107000"/>
                        </a:lnSpc>
                        <a:spcAft>
                          <a:spcPts val="0"/>
                        </a:spcAft>
                      </a:pPr>
                      <a:r>
                        <a:rPr lang="en-ZA" sz="1500" dirty="0">
                          <a:effectLst/>
                        </a:rPr>
                        <a:t>Tour Operator</a:t>
                      </a:r>
                      <a:endParaRPr lang="en-ZA" sz="15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500" dirty="0">
                          <a:effectLst/>
                        </a:rPr>
                        <a:t>Arts and Crafts</a:t>
                      </a:r>
                    </a:p>
                    <a:p>
                      <a:pPr marL="381000" indent="-381000">
                        <a:lnSpc>
                          <a:spcPct val="107000"/>
                        </a:lnSpc>
                        <a:spcAft>
                          <a:spcPts val="0"/>
                        </a:spcAft>
                      </a:pPr>
                      <a:r>
                        <a:rPr lang="en-ZA" sz="1500" dirty="0">
                          <a:effectLst/>
                        </a:rPr>
                        <a:t>Restaurants </a:t>
                      </a:r>
                      <a:endParaRPr lang="en-ZA" sz="15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500" dirty="0">
                          <a:effectLst/>
                        </a:rPr>
                        <a:t>All black</a:t>
                      </a:r>
                    </a:p>
                    <a:p>
                      <a:pPr marL="381000" indent="-381000">
                        <a:lnSpc>
                          <a:spcPct val="107000"/>
                        </a:lnSpc>
                        <a:spcAft>
                          <a:spcPts val="0"/>
                        </a:spcAft>
                      </a:pPr>
                      <a:r>
                        <a:rPr lang="en-ZA" sz="1500" dirty="0">
                          <a:effectLst/>
                        </a:rPr>
                        <a:t>Owned</a:t>
                      </a:r>
                    </a:p>
                    <a:p>
                      <a:pPr marL="381000" indent="-381000">
                        <a:lnSpc>
                          <a:spcPct val="107000"/>
                        </a:lnSpc>
                        <a:spcAft>
                          <a:spcPts val="0"/>
                        </a:spcAft>
                      </a:pPr>
                      <a:r>
                        <a:rPr lang="en-ZA" sz="1500" dirty="0">
                          <a:effectLst/>
                        </a:rPr>
                        <a:t>enterprises</a:t>
                      </a:r>
                      <a:endParaRPr lang="en-ZA" sz="1500" b="1"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447379"/>
                  </a:ext>
                </a:extLst>
              </a:tr>
              <a:tr h="452988">
                <a:tc>
                  <a:txBody>
                    <a:bodyPr/>
                    <a:lstStyle/>
                    <a:p>
                      <a:pPr marL="381000" indent="-381000">
                        <a:lnSpc>
                          <a:spcPct val="107000"/>
                        </a:lnSpc>
                        <a:spcAft>
                          <a:spcPts val="0"/>
                        </a:spcAft>
                      </a:pPr>
                      <a:r>
                        <a:rPr lang="en-ZA" sz="1200" dirty="0">
                          <a:effectLst/>
                        </a:rPr>
                        <a:t>NUMBER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500">
                          <a:effectLst/>
                        </a:rPr>
                        <a:t>25</a:t>
                      </a:r>
                      <a:endParaRPr lang="en-ZA" sz="15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500">
                          <a:effectLst/>
                        </a:rPr>
                        <a:t>8</a:t>
                      </a:r>
                    </a:p>
                    <a:p>
                      <a:pPr marL="381000" indent="-381000">
                        <a:lnSpc>
                          <a:spcPct val="107000"/>
                        </a:lnSpc>
                        <a:spcAft>
                          <a:spcPts val="0"/>
                        </a:spcAft>
                      </a:pPr>
                      <a:r>
                        <a:rPr lang="en-ZA" sz="1500">
                          <a:effectLst/>
                        </a:rPr>
                        <a:t> </a:t>
                      </a:r>
                      <a:endParaRPr lang="en-ZA" sz="15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500" dirty="0">
                          <a:effectLst/>
                        </a:rPr>
                        <a:t>19</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500" dirty="0">
                          <a:effectLst/>
                        </a:rPr>
                        <a:t> </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5549901"/>
                  </a:ext>
                </a:extLst>
              </a:tr>
              <a:tr h="588262">
                <a:tc>
                  <a:txBody>
                    <a:bodyPr/>
                    <a:lstStyle/>
                    <a:p>
                      <a:pPr marL="381000" indent="-381000">
                        <a:lnSpc>
                          <a:spcPct val="107000"/>
                        </a:lnSpc>
                        <a:spcAft>
                          <a:spcPts val="0"/>
                        </a:spcAft>
                      </a:pPr>
                      <a:r>
                        <a:rPr lang="en-ZA" sz="1200" dirty="0">
                          <a:effectLst/>
                        </a:rPr>
                        <a:t>TOTAL </a:t>
                      </a:r>
                      <a:endParaRPr lang="en-ZA"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500">
                          <a:effectLst/>
                        </a:rPr>
                        <a:t>25</a:t>
                      </a:r>
                      <a:endParaRPr lang="en-ZA" sz="15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500">
                          <a:effectLst/>
                        </a:rPr>
                        <a:t>8</a:t>
                      </a:r>
                      <a:endParaRPr lang="en-ZA" sz="15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500" dirty="0">
                          <a:effectLst/>
                        </a:rPr>
                        <a:t>19</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500" dirty="0">
                          <a:effectLst/>
                        </a:rPr>
                        <a:t>52</a:t>
                      </a:r>
                      <a:endParaRPr lang="en-ZA" sz="15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1242362"/>
                  </a:ext>
                </a:extLst>
              </a:tr>
            </a:tbl>
          </a:graphicData>
        </a:graphic>
      </p:graphicFrame>
      <p:sp>
        <p:nvSpPr>
          <p:cNvPr id="2" name="Footer Placeholder 1"/>
          <p:cNvSpPr>
            <a:spLocks noGrp="1"/>
          </p:cNvSpPr>
          <p:nvPr>
            <p:ph type="ftr" sz="quarter" idx="11"/>
          </p:nvPr>
        </p:nvSpPr>
        <p:spPr>
          <a:xfrm>
            <a:off x="440675" y="6356351"/>
            <a:ext cx="6301648" cy="365125"/>
          </a:xfrm>
        </p:spPr>
        <p:txBody>
          <a:bodyPr/>
          <a:lstStyle/>
          <a:p>
            <a:r>
              <a:rPr lang="en-US" sz="900" i="1" smtClean="0">
                <a:latin typeface="Arial "/>
              </a:rPr>
              <a:t>Rural Development Strategy Implementation 12 November 2019</a:t>
            </a:r>
            <a:endParaRPr lang="en-ZA" sz="900" i="1" dirty="0">
              <a:latin typeface="Arial "/>
            </a:endParaRPr>
          </a:p>
        </p:txBody>
      </p:sp>
      <p:sp>
        <p:nvSpPr>
          <p:cNvPr id="3" name="Slide Number Placeholder 2"/>
          <p:cNvSpPr>
            <a:spLocks noGrp="1"/>
          </p:cNvSpPr>
          <p:nvPr>
            <p:ph type="sldNum" sz="quarter" idx="12"/>
          </p:nvPr>
        </p:nvSpPr>
        <p:spPr/>
        <p:txBody>
          <a:bodyPr/>
          <a:lstStyle/>
          <a:p>
            <a:fld id="{E40FEAE8-3F87-4A99-BAF2-EE59B96B6E72}" type="slidenum">
              <a:rPr lang="en-ZA" sz="1400" smtClean="0"/>
              <a:t>29</a:t>
            </a:fld>
            <a:endParaRPr lang="en-ZA" sz="1400" dirty="0"/>
          </a:p>
        </p:txBody>
      </p:sp>
    </p:spTree>
    <p:extLst>
      <p:ext uri="{BB962C8B-B14F-4D97-AF65-F5344CB8AC3E}">
        <p14:creationId xmlns:p14="http://schemas.microsoft.com/office/powerpoint/2010/main" val="3356072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869193797"/>
              </p:ext>
            </p:extLst>
          </p:nvPr>
        </p:nvGraphicFramePr>
        <p:xfrm>
          <a:off x="479713" y="277794"/>
          <a:ext cx="8285018" cy="5731990"/>
        </p:xfrm>
        <a:graphic>
          <a:graphicData uri="http://schemas.openxmlformats.org/drawingml/2006/table">
            <a:tbl>
              <a:tblPr firstRow="1" bandRow="1">
                <a:tableStyleId>{21E4AEA4-8DFA-4A89-87EB-49C32662AFE0}</a:tableStyleId>
              </a:tblPr>
              <a:tblGrid>
                <a:gridCol w="6780403">
                  <a:extLst>
                    <a:ext uri="{9D8B030D-6E8A-4147-A177-3AD203B41FA5}">
                      <a16:colId xmlns:a16="http://schemas.microsoft.com/office/drawing/2014/main" val="33637373"/>
                    </a:ext>
                  </a:extLst>
                </a:gridCol>
                <a:gridCol w="1504615">
                  <a:extLst>
                    <a:ext uri="{9D8B030D-6E8A-4147-A177-3AD203B41FA5}">
                      <a16:colId xmlns:a16="http://schemas.microsoft.com/office/drawing/2014/main" val="2343625273"/>
                    </a:ext>
                  </a:extLst>
                </a:gridCol>
              </a:tblGrid>
              <a:tr h="429354">
                <a:tc>
                  <a:txBody>
                    <a:bodyPr/>
                    <a:lstStyle/>
                    <a:p>
                      <a:pPr algn="ctr"/>
                      <a:r>
                        <a:rPr lang="en-US" sz="1600" dirty="0">
                          <a:latin typeface="Gill Sans MT" panose="020B0502020104020203" pitchFamily="34" charset="0"/>
                        </a:rPr>
                        <a:t>Content (</a:t>
                      </a:r>
                      <a:r>
                        <a:rPr lang="en-US" sz="1600" dirty="0" err="1">
                          <a:latin typeface="Gill Sans MT" panose="020B0502020104020203" pitchFamily="34" charset="0"/>
                        </a:rPr>
                        <a:t>Cont</a:t>
                      </a:r>
                      <a:r>
                        <a:rPr lang="en-US" sz="1600" dirty="0">
                          <a:latin typeface="Gill Sans MT" panose="020B0502020104020203" pitchFamily="34" charset="0"/>
                        </a:rPr>
                        <a:t>…)</a:t>
                      </a:r>
                      <a:endParaRPr lang="en-ZA" sz="1600" dirty="0">
                        <a:latin typeface="Gill Sans MT" panose="020B0502020104020203" pitchFamily="34" charset="0"/>
                      </a:endParaRPr>
                    </a:p>
                  </a:txBody>
                  <a:tcPr/>
                </a:tc>
                <a:tc>
                  <a:txBody>
                    <a:bodyPr/>
                    <a:lstStyle/>
                    <a:p>
                      <a:r>
                        <a:rPr lang="en-US" sz="1600" dirty="0">
                          <a:latin typeface="Gill Sans MT" panose="020B0502020104020203" pitchFamily="34" charset="0"/>
                        </a:rPr>
                        <a:t>Slide  No:</a:t>
                      </a:r>
                      <a:endParaRPr lang="en-ZA" sz="1600" dirty="0">
                        <a:latin typeface="Gill Sans MT" panose="020B0502020104020203" pitchFamily="34" charset="0"/>
                      </a:endParaRPr>
                    </a:p>
                  </a:txBody>
                  <a:tcPr/>
                </a:tc>
                <a:extLst>
                  <a:ext uri="{0D108BD9-81ED-4DB2-BD59-A6C34878D82A}">
                    <a16:rowId xmlns:a16="http://schemas.microsoft.com/office/drawing/2014/main" val="1855275707"/>
                  </a:ext>
                </a:extLst>
              </a:tr>
              <a:tr h="1582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a:latin typeface="Gill Sans MT" panose="020B0502020104020203" pitchFamily="34" charset="0"/>
                          <a:cs typeface="Arial" panose="020B0604020202020204" pitchFamily="34" charset="0"/>
                        </a:rPr>
                        <a:t>Enterprise </a:t>
                      </a:r>
                      <a:r>
                        <a:rPr lang="en-ZA" sz="1600" b="1" dirty="0" smtClean="0">
                          <a:latin typeface="Gill Sans MT" panose="020B0502020104020203" pitchFamily="34" charset="0"/>
                          <a:cs typeface="Arial" panose="020B0604020202020204" pitchFamily="34" charset="0"/>
                        </a:rPr>
                        <a:t>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b="0" u="sng" dirty="0" smtClean="0">
                          <a:latin typeface="Gill Sans MT" panose="020B0502020104020203" pitchFamily="34" charset="0"/>
                          <a:cs typeface="Arial" panose="020B0604020202020204" pitchFamily="34" charset="0"/>
                        </a:rPr>
                        <a:t>Incubator</a:t>
                      </a:r>
                      <a:r>
                        <a:rPr lang="en-ZA" sz="1600" b="0" u="sng" baseline="0" dirty="0" smtClean="0">
                          <a:latin typeface="Gill Sans MT" panose="020B0502020104020203" pitchFamily="34" charset="0"/>
                          <a:cs typeface="Arial" panose="020B0604020202020204" pitchFamily="34" charset="0"/>
                        </a:rPr>
                        <a:t> Projects</a:t>
                      </a:r>
                      <a:endParaRPr lang="en-ZA" sz="1600" b="0" u="sng" dirty="0" smtClean="0">
                        <a:latin typeface="Gill Sans MT" panose="020B0502020104020203" pitchFamily="34" charset="0"/>
                        <a:cs typeface="Arial" panose="020B0604020202020204" pitchFamily="34" charset="0"/>
                      </a:endParaRPr>
                    </a:p>
                    <a:p>
                      <a:pPr marL="57150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dirty="0" smtClean="0">
                          <a:latin typeface="Gill Sans MT" panose="020B0502020104020203" pitchFamily="34" charset="0"/>
                          <a:cs typeface="Arial" panose="020B0604020202020204" pitchFamily="34" charset="0"/>
                        </a:rPr>
                        <a:t>Tourism Incubation Programme</a:t>
                      </a:r>
                    </a:p>
                    <a:p>
                      <a:pPr marL="57150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latin typeface="Gill Sans MT" panose="020B0502020104020203" pitchFamily="34" charset="0"/>
                          <a:cs typeface="Arial" panose="020B0604020202020204" pitchFamily="34" charset="0"/>
                        </a:rPr>
                        <a:t>SMME Needs &amp; interventions at Incubator</a:t>
                      </a:r>
                    </a:p>
                    <a:p>
                      <a:pPr marL="571500" lvl="1" indent="-285750" algn="just">
                        <a:buFont typeface="Arial" panose="020B0604020202020204" pitchFamily="34" charset="0"/>
                        <a:buChar char="•"/>
                      </a:pPr>
                      <a:r>
                        <a:rPr lang="en-ZA" sz="1600" b="0" dirty="0" smtClean="0">
                          <a:latin typeface="Gill Sans MT" panose="020B0502020104020203" pitchFamily="34" charset="0"/>
                          <a:cs typeface="Arial" panose="020B0604020202020204" pitchFamily="34" charset="0"/>
                        </a:rPr>
                        <a:t>Additional Programmes</a:t>
                      </a:r>
                    </a:p>
                    <a:p>
                      <a:pPr marL="571500" lvl="1" indent="-285750" algn="just" defTabSz="914400" rtl="0" eaLnBrk="1" latinLnBrk="0" hangingPunct="1">
                        <a:buFont typeface="Arial" panose="020B0604020202020204" pitchFamily="34" charset="0"/>
                        <a:buChar char="•"/>
                      </a:pPr>
                      <a:r>
                        <a:rPr lang="en-ZA" sz="1600" b="0" kern="1200" dirty="0" smtClean="0">
                          <a:solidFill>
                            <a:schemeClr val="dk1"/>
                          </a:solidFill>
                          <a:latin typeface="Gill Sans MT" panose="020B0502020104020203" pitchFamily="34" charset="0"/>
                          <a:ea typeface="+mn-ea"/>
                          <a:cs typeface="Arial" panose="020B0604020202020204" pitchFamily="34" charset="0"/>
                        </a:rPr>
                        <a:t>Picture evidence of activations  (Annexure)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Gill Sans MT" panose="020B0502020104020203" pitchFamily="34" charset="0"/>
                          <a:cs typeface="Arial" panose="020B0604020202020204" pitchFamily="34" charset="0"/>
                        </a:rPr>
                        <a:t>23-32</a:t>
                      </a:r>
                      <a:endParaRPr lang="en-ZA" sz="1600" dirty="0">
                        <a:latin typeface="Gill Sans MT" panose="020B0502020104020203" pitchFamily="34" charset="0"/>
                        <a:cs typeface="Arial" panose="020B0604020202020204" pitchFamily="34" charset="0"/>
                      </a:endParaRPr>
                    </a:p>
                    <a:p>
                      <a:endParaRPr lang="en-ZA" sz="1600" dirty="0">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2462638521"/>
                  </a:ext>
                </a:extLst>
              </a:tr>
              <a:tr h="1332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a:latin typeface="Gill Sans MT" panose="020B0502020104020203" pitchFamily="34" charset="0"/>
                          <a:cs typeface="Arial" panose="020B0604020202020204" pitchFamily="34" charset="0"/>
                        </a:rPr>
                        <a:t>Tourism Incentive </a:t>
                      </a:r>
                      <a:r>
                        <a:rPr lang="en-ZA" sz="1600" b="1" dirty="0" smtClean="0">
                          <a:latin typeface="Gill Sans MT" panose="020B0502020104020203" pitchFamily="34" charset="0"/>
                          <a:cs typeface="Arial" panose="020B0604020202020204" pitchFamily="34" charset="0"/>
                        </a:rPr>
                        <a:t>Programme</a:t>
                      </a:r>
                    </a:p>
                    <a:p>
                      <a:pPr marL="57150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smtClean="0">
                          <a:solidFill>
                            <a:schemeClr val="dk1"/>
                          </a:solidFill>
                          <a:latin typeface="Gill Sans MT" panose="020B0502020104020203" pitchFamily="34" charset="0"/>
                          <a:ea typeface="+mn-ea"/>
                          <a:cs typeface="Arial" panose="020B0604020202020204" pitchFamily="34" charset="0"/>
                        </a:rPr>
                        <a:t>Market Access Support Programme</a:t>
                      </a:r>
                    </a:p>
                    <a:p>
                      <a:pPr marL="57150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smtClean="0">
                          <a:solidFill>
                            <a:schemeClr val="dk1"/>
                          </a:solidFill>
                          <a:latin typeface="Gill Sans MT" panose="020B0502020104020203" pitchFamily="34" charset="0"/>
                          <a:ea typeface="+mn-ea"/>
                          <a:cs typeface="Arial" panose="020B0604020202020204" pitchFamily="34" charset="0"/>
                        </a:rPr>
                        <a:t>Tourism Grading Support Programme</a:t>
                      </a:r>
                    </a:p>
                    <a:p>
                      <a:pPr marL="57150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smtClean="0">
                          <a:solidFill>
                            <a:schemeClr val="dk1"/>
                          </a:solidFill>
                          <a:latin typeface="Gill Sans MT" panose="020B0502020104020203" pitchFamily="34" charset="0"/>
                          <a:ea typeface="+mn-ea"/>
                          <a:cs typeface="Arial" panose="020B0604020202020204" pitchFamily="34" charset="0"/>
                        </a:rPr>
                        <a:t>Green Tourism Incentive Programme</a:t>
                      </a:r>
                    </a:p>
                    <a:p>
                      <a:pPr marL="57150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smtClean="0">
                          <a:solidFill>
                            <a:schemeClr val="dk1"/>
                          </a:solidFill>
                          <a:latin typeface="Gill Sans MT" panose="020B0502020104020203" pitchFamily="34" charset="0"/>
                          <a:ea typeface="+mn-ea"/>
                          <a:cs typeface="Arial" panose="020B0604020202020204" pitchFamily="34" charset="0"/>
                        </a:rPr>
                        <a:t>Tourism Transformation Fund</a:t>
                      </a:r>
                    </a:p>
                    <a:p>
                      <a:pPr marL="57150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dirty="0" smtClean="0">
                          <a:solidFill>
                            <a:schemeClr val="dk1"/>
                          </a:solidFill>
                          <a:latin typeface="Gill Sans MT" panose="020B0502020104020203" pitchFamily="34" charset="0"/>
                          <a:ea typeface="+mn-ea"/>
                          <a:cs typeface="Arial" panose="020B0604020202020204" pitchFamily="34" charset="0"/>
                        </a:rPr>
                        <a:t>PV  Photos ( Annexure)</a:t>
                      </a:r>
                      <a:endParaRPr lang="en-ZA" sz="1600" b="0" kern="1200" dirty="0">
                        <a:solidFill>
                          <a:schemeClr val="dk1"/>
                        </a:solidFill>
                        <a:latin typeface="Gill Sans MT" panose="020B0502020104020203"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Gill Sans MT" panose="020B0502020104020203" pitchFamily="34" charset="0"/>
                          <a:cs typeface="Arial" panose="020B0604020202020204" pitchFamily="34" charset="0"/>
                        </a:rPr>
                        <a:t>33-36</a:t>
                      </a:r>
                      <a:endParaRPr lang="en-ZA" sz="1600" dirty="0">
                        <a:latin typeface="Gill Sans MT" panose="020B0502020104020203" pitchFamily="34" charset="0"/>
                        <a:cs typeface="Arial" panose="020B0604020202020204" pitchFamily="34" charset="0"/>
                      </a:endParaRPr>
                    </a:p>
                    <a:p>
                      <a:endParaRPr lang="en-ZA" sz="1600" dirty="0">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618520284"/>
                  </a:ext>
                </a:extLst>
              </a:tr>
              <a:tr h="1582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dirty="0">
                          <a:latin typeface="Gill Sans MT" panose="020B0502020104020203" pitchFamily="34" charset="0"/>
                          <a:cs typeface="Arial" panose="020B0604020202020204" pitchFamily="34" charset="0"/>
                        </a:rPr>
                        <a:t>Product Development (Destination Developmen</a:t>
                      </a:r>
                      <a:r>
                        <a:rPr lang="en-ZA" sz="1600" dirty="0">
                          <a:latin typeface="Gill Sans MT" panose="020B0502020104020203" pitchFamily="34" charset="0"/>
                          <a:cs typeface="Arial" panose="020B0604020202020204" pitchFamily="34" charset="0"/>
                        </a:rPr>
                        <a:t>t) </a:t>
                      </a:r>
                    </a:p>
                    <a:p>
                      <a:pPr marL="57150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err="1">
                          <a:solidFill>
                            <a:schemeClr val="dk1"/>
                          </a:solidFill>
                          <a:latin typeface="Gill Sans MT" panose="020B0502020104020203" pitchFamily="34" charset="0"/>
                          <a:ea typeface="+mn-ea"/>
                          <a:cs typeface="Arial" panose="020B0604020202020204" pitchFamily="34" charset="0"/>
                        </a:rPr>
                        <a:t>Shangoni</a:t>
                      </a:r>
                      <a:r>
                        <a:rPr lang="en-ZA" sz="1600" b="0" kern="1200" dirty="0">
                          <a:solidFill>
                            <a:schemeClr val="dk1"/>
                          </a:solidFill>
                          <a:latin typeface="Gill Sans MT" panose="020B0502020104020203" pitchFamily="34" charset="0"/>
                          <a:ea typeface="+mn-ea"/>
                          <a:cs typeface="Arial" panose="020B0604020202020204" pitchFamily="34" charset="0"/>
                        </a:rPr>
                        <a:t> Gate</a:t>
                      </a:r>
                    </a:p>
                    <a:p>
                      <a:pPr marL="57150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a:solidFill>
                            <a:schemeClr val="dk1"/>
                          </a:solidFill>
                          <a:latin typeface="Gill Sans MT" panose="020B0502020104020203" pitchFamily="34" charset="0"/>
                          <a:ea typeface="+mn-ea"/>
                          <a:cs typeface="Arial" panose="020B0604020202020204" pitchFamily="34" charset="0"/>
                        </a:rPr>
                        <a:t>Phalaborwa Wild Activity Hub</a:t>
                      </a:r>
                    </a:p>
                    <a:p>
                      <a:pPr marL="57150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err="1">
                          <a:solidFill>
                            <a:schemeClr val="dk1"/>
                          </a:solidFill>
                          <a:latin typeface="Gill Sans MT" panose="020B0502020104020203" pitchFamily="34" charset="0"/>
                          <a:ea typeface="+mn-ea"/>
                          <a:cs typeface="Arial" panose="020B0604020202020204" pitchFamily="34" charset="0"/>
                        </a:rPr>
                        <a:t>Tsitsikamma</a:t>
                      </a:r>
                      <a:r>
                        <a:rPr lang="en-ZA" sz="1600" b="0" kern="1200" dirty="0">
                          <a:solidFill>
                            <a:schemeClr val="dk1"/>
                          </a:solidFill>
                          <a:latin typeface="Gill Sans MT" panose="020B0502020104020203" pitchFamily="34" charset="0"/>
                          <a:ea typeface="+mn-ea"/>
                          <a:cs typeface="Arial" panose="020B0604020202020204" pitchFamily="34" charset="0"/>
                        </a:rPr>
                        <a:t> Big Tree Gateway </a:t>
                      </a:r>
                    </a:p>
                    <a:p>
                      <a:pPr marL="57150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0" kern="1200" dirty="0">
                          <a:solidFill>
                            <a:schemeClr val="dk1"/>
                          </a:solidFill>
                          <a:latin typeface="Gill Sans MT" panose="020B0502020104020203" pitchFamily="34" charset="0"/>
                          <a:ea typeface="+mn-ea"/>
                          <a:cs typeface="Arial" panose="020B0604020202020204" pitchFamily="34" charset="0"/>
                        </a:rPr>
                        <a:t>Universal Accessibility Project (</a:t>
                      </a:r>
                      <a:r>
                        <a:rPr lang="en-ZA" sz="1600" b="0" kern="1200" dirty="0" smtClean="0">
                          <a:solidFill>
                            <a:schemeClr val="dk1"/>
                          </a:solidFill>
                          <a:latin typeface="Gill Sans MT" panose="020B0502020104020203" pitchFamily="34" charset="0"/>
                          <a:ea typeface="+mn-ea"/>
                          <a:cs typeface="Arial" panose="020B0604020202020204" pitchFamily="34" charset="0"/>
                        </a:rPr>
                        <a:t>UA)</a:t>
                      </a:r>
                    </a:p>
                    <a:p>
                      <a:pPr marL="57150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Gill Sans MT" panose="020B0502020104020203" pitchFamily="34" charset="0"/>
                        </a:rPr>
                        <a:t>World Heritage Sites</a:t>
                      </a:r>
                      <a:endParaRPr lang="en-ZA" sz="1600" dirty="0">
                        <a:latin typeface="Gill Sans MT" panose="020B0502020104020203" pitchFamily="34" charset="0"/>
                        <a:cs typeface="Arial" panose="020B0604020202020204" pitchFamily="34" charset="0"/>
                      </a:endParaRPr>
                    </a:p>
                  </a:txBody>
                  <a:tcPr/>
                </a:tc>
                <a:tc>
                  <a:txBody>
                    <a:bodyPr/>
                    <a:lstStyle/>
                    <a:p>
                      <a:r>
                        <a:rPr lang="en-ZA" sz="1600" dirty="0" smtClean="0">
                          <a:latin typeface="Gill Sans MT" panose="020B0502020104020203" pitchFamily="34" charset="0"/>
                          <a:cs typeface="Arial" panose="020B0604020202020204" pitchFamily="34" charset="0"/>
                        </a:rPr>
                        <a:t>37-57</a:t>
                      </a:r>
                      <a:endParaRPr lang="en-ZA" sz="1600" dirty="0">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10003"/>
                  </a:ext>
                </a:extLst>
              </a:tr>
              <a:tr h="583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Gill Sans MT" panose="020B0502020104020203" pitchFamily="34" charset="0"/>
                          <a:cs typeface="Arial" panose="020B0604020202020204" pitchFamily="34" charset="0"/>
                        </a:rPr>
                        <a:t>Acronyms/Abbreviations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dirty="0">
                        <a:latin typeface="Gill Sans MT" panose="020B0502020104020203" pitchFamily="34" charset="0"/>
                        <a:cs typeface="Arial" panose="020B0604020202020204" pitchFamily="34" charset="0"/>
                      </a:endParaRPr>
                    </a:p>
                  </a:txBody>
                  <a:tcPr/>
                </a:tc>
                <a:tc>
                  <a:txBody>
                    <a:bodyPr/>
                    <a:lstStyle/>
                    <a:p>
                      <a:r>
                        <a:rPr lang="en-US" sz="1600" dirty="0" smtClean="0">
                          <a:latin typeface="Gill Sans MT" panose="020B0502020104020203" pitchFamily="34" charset="0"/>
                          <a:cs typeface="Arial" panose="020B0604020202020204" pitchFamily="34" charset="0"/>
                        </a:rPr>
                        <a:t>58</a:t>
                      </a:r>
                      <a:endParaRPr lang="en-ZA" sz="1600" dirty="0">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3050248580"/>
                  </a:ext>
                </a:extLst>
              </a:tr>
            </a:tbl>
          </a:graphicData>
        </a:graphic>
      </p:graphicFrame>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4881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7459" y="272642"/>
            <a:ext cx="6704519" cy="549479"/>
          </a:xfrm>
        </p:spPr>
        <p:txBody>
          <a:bodyPr>
            <a:normAutofit/>
          </a:bodyPr>
          <a:lstStyle/>
          <a:p>
            <a:r>
              <a:rPr lang="en-ZA" dirty="0"/>
              <a:t>Phalaborwa Tourism Incubator</a:t>
            </a:r>
          </a:p>
        </p:txBody>
      </p:sp>
      <p:sp>
        <p:nvSpPr>
          <p:cNvPr id="5" name="Content Placeholder 4"/>
          <p:cNvSpPr>
            <a:spLocks noGrp="1"/>
          </p:cNvSpPr>
          <p:nvPr>
            <p:ph type="body" sz="half" idx="2"/>
          </p:nvPr>
        </p:nvSpPr>
        <p:spPr>
          <a:xfrm>
            <a:off x="526665" y="4315968"/>
            <a:ext cx="8237322" cy="1792280"/>
          </a:xfrm>
        </p:spPr>
        <p:txBody>
          <a:bodyPr/>
          <a:lstStyle/>
          <a:p>
            <a:pPr lvl="0"/>
            <a:r>
              <a:rPr lang="en-ZA" dirty="0">
                <a:solidFill>
                  <a:prstClr val="black"/>
                </a:solidFill>
                <a:latin typeface="Arial" panose="020B0604020202020204" pitchFamily="34" charset="0"/>
                <a:cs typeface="Arial" panose="020B0604020202020204" pitchFamily="34" charset="0"/>
              </a:rPr>
              <a:t>There </a:t>
            </a:r>
            <a:r>
              <a:rPr lang="en-ZA" dirty="0">
                <a:solidFill>
                  <a:prstClr val="black"/>
                </a:solidFill>
                <a:cs typeface="Arial" panose="020B0604020202020204" pitchFamily="34" charset="0"/>
              </a:rPr>
              <a:t>are 50 SMME enrolled to form part of the programme:  Demographics split of SMME reached is-:</a:t>
            </a:r>
          </a:p>
          <a:p>
            <a:pPr marL="285750" lvl="0" indent="-285750">
              <a:buFont typeface="Arial" panose="020B0604020202020204" pitchFamily="34" charset="0"/>
              <a:buChar char="•"/>
            </a:pPr>
            <a:r>
              <a:rPr lang="en-ZA" dirty="0">
                <a:solidFill>
                  <a:prstClr val="black"/>
                </a:solidFill>
                <a:cs typeface="Arial" panose="020B0604020202020204" pitchFamily="34" charset="0"/>
              </a:rPr>
              <a:t>15 Women owned</a:t>
            </a:r>
          </a:p>
          <a:p>
            <a:pPr marL="285750" lvl="0" indent="-285750">
              <a:buFont typeface="Arial" panose="020B0604020202020204" pitchFamily="34" charset="0"/>
              <a:buChar char="•"/>
            </a:pPr>
            <a:r>
              <a:rPr lang="en-ZA" dirty="0">
                <a:solidFill>
                  <a:prstClr val="black"/>
                </a:solidFill>
                <a:cs typeface="Arial" panose="020B0604020202020204" pitchFamily="34" charset="0"/>
              </a:rPr>
              <a:t>13 youth owned</a:t>
            </a:r>
          </a:p>
          <a:p>
            <a:pPr marL="285750" lvl="0" indent="-285750">
              <a:buFont typeface="Arial" panose="020B0604020202020204" pitchFamily="34" charset="0"/>
              <a:buChar char="•"/>
            </a:pPr>
            <a:r>
              <a:rPr lang="en-ZA" dirty="0">
                <a:solidFill>
                  <a:prstClr val="black"/>
                </a:solidFill>
                <a:cs typeface="Arial" panose="020B0604020202020204" pitchFamily="34" charset="0"/>
              </a:rPr>
              <a:t>0 </a:t>
            </a:r>
            <a:r>
              <a:rPr lang="en-ZA" dirty="0" smtClean="0">
                <a:solidFill>
                  <a:prstClr val="black"/>
                </a:solidFill>
                <a:cs typeface="Arial" panose="020B0604020202020204" pitchFamily="34" charset="0"/>
              </a:rPr>
              <a:t>Person </a:t>
            </a:r>
            <a:r>
              <a:rPr lang="en-ZA" dirty="0">
                <a:solidFill>
                  <a:prstClr val="black"/>
                </a:solidFill>
                <a:cs typeface="Arial" panose="020B0604020202020204" pitchFamily="34" charset="0"/>
              </a:rPr>
              <a:t>of disability</a:t>
            </a:r>
          </a:p>
          <a:p>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4011831257"/>
              </p:ext>
            </p:extLst>
          </p:nvPr>
        </p:nvGraphicFramePr>
        <p:xfrm>
          <a:off x="627459" y="1270686"/>
          <a:ext cx="7803477" cy="2761916"/>
        </p:xfrm>
        <a:graphic>
          <a:graphicData uri="http://schemas.openxmlformats.org/drawingml/2006/table">
            <a:tbl>
              <a:tblPr firstRow="1" firstCol="1" bandRow="1">
                <a:tableStyleId>{21E4AEA4-8DFA-4A89-87EB-49C32662AFE0}</a:tableStyleId>
              </a:tblPr>
              <a:tblGrid>
                <a:gridCol w="1440019">
                  <a:extLst>
                    <a:ext uri="{9D8B030D-6E8A-4147-A177-3AD203B41FA5}">
                      <a16:colId xmlns:a16="http://schemas.microsoft.com/office/drawing/2014/main" val="1710022287"/>
                    </a:ext>
                  </a:extLst>
                </a:gridCol>
                <a:gridCol w="1723660">
                  <a:extLst>
                    <a:ext uri="{9D8B030D-6E8A-4147-A177-3AD203B41FA5}">
                      <a16:colId xmlns:a16="http://schemas.microsoft.com/office/drawing/2014/main" val="1085596477"/>
                    </a:ext>
                  </a:extLst>
                </a:gridCol>
                <a:gridCol w="1472746">
                  <a:extLst>
                    <a:ext uri="{9D8B030D-6E8A-4147-A177-3AD203B41FA5}">
                      <a16:colId xmlns:a16="http://schemas.microsoft.com/office/drawing/2014/main" val="3413947115"/>
                    </a:ext>
                  </a:extLst>
                </a:gridCol>
                <a:gridCol w="1757838">
                  <a:extLst>
                    <a:ext uri="{9D8B030D-6E8A-4147-A177-3AD203B41FA5}">
                      <a16:colId xmlns:a16="http://schemas.microsoft.com/office/drawing/2014/main" val="1008059315"/>
                    </a:ext>
                  </a:extLst>
                </a:gridCol>
                <a:gridCol w="1409214">
                  <a:extLst>
                    <a:ext uri="{9D8B030D-6E8A-4147-A177-3AD203B41FA5}">
                      <a16:colId xmlns:a16="http://schemas.microsoft.com/office/drawing/2014/main" val="2720026771"/>
                    </a:ext>
                  </a:extLst>
                </a:gridCol>
              </a:tblGrid>
              <a:tr h="935655">
                <a:tc>
                  <a:txBody>
                    <a:bodyPr/>
                    <a:lstStyle/>
                    <a:p>
                      <a:pPr marL="381000" indent="-381000">
                        <a:lnSpc>
                          <a:spcPct val="107000"/>
                        </a:lnSpc>
                        <a:spcAft>
                          <a:spcPts val="0"/>
                        </a:spcAft>
                      </a:pPr>
                      <a:r>
                        <a:rPr lang="en-ZA" sz="1400" dirty="0">
                          <a:solidFill>
                            <a:schemeClr val="tx1"/>
                          </a:solidFill>
                          <a:effectLst/>
                        </a:rPr>
                        <a:t>SUBSECTOR </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200" dirty="0" smtClean="0">
                          <a:solidFill>
                            <a:schemeClr val="tx1"/>
                          </a:solidFill>
                          <a:effectLst/>
                        </a:rPr>
                        <a:t>Accommodation </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200" dirty="0" smtClean="0">
                          <a:solidFill>
                            <a:schemeClr val="tx1"/>
                          </a:solidFill>
                          <a:effectLst/>
                        </a:rPr>
                        <a:t>Tour</a:t>
                      </a:r>
                    </a:p>
                    <a:p>
                      <a:pPr marL="381000" indent="-381000">
                        <a:lnSpc>
                          <a:spcPct val="107000"/>
                        </a:lnSpc>
                        <a:spcAft>
                          <a:spcPts val="0"/>
                        </a:spcAft>
                      </a:pPr>
                      <a:r>
                        <a:rPr lang="en-ZA" sz="1200" dirty="0" smtClean="0">
                          <a:solidFill>
                            <a:schemeClr val="tx1"/>
                          </a:solidFill>
                          <a:effectLst/>
                        </a:rPr>
                        <a:t>Operations </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200" dirty="0" smtClean="0">
                          <a:solidFill>
                            <a:schemeClr val="tx1"/>
                          </a:solidFill>
                          <a:effectLst/>
                        </a:rPr>
                        <a:t>Resorts &amp;</a:t>
                      </a:r>
                    </a:p>
                    <a:p>
                      <a:pPr marL="381000" indent="-381000">
                        <a:lnSpc>
                          <a:spcPct val="107000"/>
                        </a:lnSpc>
                        <a:spcAft>
                          <a:spcPts val="0"/>
                        </a:spcAft>
                      </a:pPr>
                      <a:r>
                        <a:rPr lang="en-ZA" sz="1200" dirty="0" smtClean="0">
                          <a:solidFill>
                            <a:schemeClr val="tx1"/>
                          </a:solidFill>
                          <a:effectLst/>
                        </a:rPr>
                        <a:t>Entertainment</a:t>
                      </a:r>
                    </a:p>
                    <a:p>
                      <a:pPr marL="381000" indent="-381000">
                        <a:lnSpc>
                          <a:spcPct val="107000"/>
                        </a:lnSpc>
                        <a:spcAft>
                          <a:spcPts val="0"/>
                        </a:spcAft>
                      </a:pPr>
                      <a:r>
                        <a:rPr lang="en-ZA" sz="1200" dirty="0" smtClean="0">
                          <a:solidFill>
                            <a:schemeClr val="tx1"/>
                          </a:solidFill>
                          <a:effectLst/>
                        </a:rPr>
                        <a:t>Food &amp; beverage</a:t>
                      </a:r>
                    </a:p>
                    <a:p>
                      <a:pPr marL="381000" indent="-381000">
                        <a:lnSpc>
                          <a:spcPct val="107000"/>
                        </a:lnSpc>
                        <a:spcAft>
                          <a:spcPts val="0"/>
                        </a:spcAft>
                      </a:pPr>
                      <a:r>
                        <a:rPr lang="en-ZA" sz="1200" dirty="0" smtClean="0">
                          <a:solidFill>
                            <a:schemeClr val="tx1"/>
                          </a:solidFill>
                          <a:effectLst/>
                        </a:rPr>
                        <a:t>Events</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200" dirty="0" smtClean="0">
                          <a:solidFill>
                            <a:schemeClr val="tx1"/>
                          </a:solidFill>
                          <a:effectLst/>
                        </a:rPr>
                        <a:t>ownership</a:t>
                      </a:r>
                    </a:p>
                    <a:p>
                      <a:pPr marL="381000" indent="-381000">
                        <a:lnSpc>
                          <a:spcPct val="107000"/>
                        </a:lnSpc>
                        <a:spcAft>
                          <a:spcPts val="0"/>
                        </a:spcAft>
                      </a:pPr>
                      <a:r>
                        <a:rPr lang="en-ZA" sz="1200" dirty="0" smtClean="0">
                          <a:solidFill>
                            <a:schemeClr val="tx1"/>
                          </a:solidFill>
                          <a:effectLst/>
                        </a:rPr>
                        <a:t>demographic</a:t>
                      </a:r>
                      <a:endParaRPr lang="en-ZA" sz="12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1110430"/>
                  </a:ext>
                </a:extLst>
              </a:tr>
              <a:tr h="556520">
                <a:tc>
                  <a:txBody>
                    <a:bodyPr/>
                    <a:lstStyle/>
                    <a:p>
                      <a:pPr marL="381000" indent="-381000">
                        <a:lnSpc>
                          <a:spcPct val="107000"/>
                        </a:lnSpc>
                        <a:spcAft>
                          <a:spcPts val="0"/>
                        </a:spcAft>
                      </a:pPr>
                      <a:r>
                        <a:rPr lang="en-ZA" sz="1400" dirty="0">
                          <a:solidFill>
                            <a:schemeClr val="tx1"/>
                          </a:solidFill>
                          <a:effectLst/>
                        </a:rPr>
                        <a:t>BUSINESS</a:t>
                      </a:r>
                    </a:p>
                    <a:p>
                      <a:pPr marL="381000" indent="-381000">
                        <a:lnSpc>
                          <a:spcPct val="107000"/>
                        </a:lnSpc>
                        <a:spcAft>
                          <a:spcPts val="0"/>
                        </a:spcAft>
                      </a:pPr>
                      <a:r>
                        <a:rPr lang="en-ZA" sz="1400" dirty="0">
                          <a:solidFill>
                            <a:schemeClr val="tx1"/>
                          </a:solidFill>
                          <a:effectLst/>
                        </a:rPr>
                        <a:t>TYPE </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400" dirty="0">
                          <a:solidFill>
                            <a:schemeClr val="tx1"/>
                          </a:solidFill>
                          <a:effectLst/>
                        </a:rPr>
                        <a:t>B&amp;Bs</a:t>
                      </a:r>
                    </a:p>
                    <a:p>
                      <a:pPr marL="381000" indent="-381000">
                        <a:lnSpc>
                          <a:spcPct val="107000"/>
                        </a:lnSpc>
                        <a:spcAft>
                          <a:spcPts val="0"/>
                        </a:spcAft>
                      </a:pPr>
                      <a:r>
                        <a:rPr lang="en-ZA" sz="1400" dirty="0">
                          <a:solidFill>
                            <a:schemeClr val="tx1"/>
                          </a:solidFill>
                          <a:effectLst/>
                        </a:rPr>
                        <a:t>Guest houses </a:t>
                      </a:r>
                    </a:p>
                    <a:p>
                      <a:pPr marL="381000" indent="-381000">
                        <a:lnSpc>
                          <a:spcPct val="107000"/>
                        </a:lnSpc>
                        <a:spcAft>
                          <a:spcPts val="0"/>
                        </a:spcAft>
                      </a:pPr>
                      <a:r>
                        <a:rPr lang="en-ZA" sz="1400" dirty="0">
                          <a:solidFill>
                            <a:schemeClr val="tx1"/>
                          </a:solidFill>
                          <a:effectLst/>
                        </a:rPr>
                        <a:t>Lodges</a:t>
                      </a:r>
                      <a:endPar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400" dirty="0">
                          <a:solidFill>
                            <a:schemeClr val="tx1"/>
                          </a:solidFill>
                          <a:effectLst/>
                        </a:rPr>
                        <a:t>Travel Agent</a:t>
                      </a:r>
                    </a:p>
                    <a:p>
                      <a:pPr marL="381000" indent="-381000">
                        <a:lnSpc>
                          <a:spcPct val="107000"/>
                        </a:lnSpc>
                        <a:spcAft>
                          <a:spcPts val="0"/>
                        </a:spcAft>
                      </a:pPr>
                      <a:r>
                        <a:rPr lang="en-ZA" sz="1400" dirty="0">
                          <a:solidFill>
                            <a:schemeClr val="tx1"/>
                          </a:solidFill>
                          <a:effectLst/>
                        </a:rPr>
                        <a:t>Tour Operator</a:t>
                      </a:r>
                      <a:endPar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400" dirty="0">
                          <a:solidFill>
                            <a:schemeClr val="tx1"/>
                          </a:solidFill>
                          <a:effectLst/>
                        </a:rPr>
                        <a:t>Arts and Crafts</a:t>
                      </a:r>
                    </a:p>
                    <a:p>
                      <a:pPr marL="381000" indent="-381000">
                        <a:lnSpc>
                          <a:spcPct val="107000"/>
                        </a:lnSpc>
                        <a:spcAft>
                          <a:spcPts val="0"/>
                        </a:spcAft>
                      </a:pPr>
                      <a:r>
                        <a:rPr lang="en-ZA" sz="1400" dirty="0">
                          <a:solidFill>
                            <a:schemeClr val="tx1"/>
                          </a:solidFill>
                          <a:effectLst/>
                        </a:rPr>
                        <a:t>Restaurants </a:t>
                      </a:r>
                      <a:endPar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400" dirty="0">
                          <a:solidFill>
                            <a:schemeClr val="tx1"/>
                          </a:solidFill>
                          <a:effectLst/>
                        </a:rPr>
                        <a:t>All black</a:t>
                      </a:r>
                    </a:p>
                    <a:p>
                      <a:pPr marL="381000" indent="-381000">
                        <a:lnSpc>
                          <a:spcPct val="107000"/>
                        </a:lnSpc>
                        <a:spcAft>
                          <a:spcPts val="0"/>
                        </a:spcAft>
                      </a:pPr>
                      <a:r>
                        <a:rPr lang="en-ZA" sz="1400" dirty="0">
                          <a:solidFill>
                            <a:schemeClr val="tx1"/>
                          </a:solidFill>
                          <a:effectLst/>
                        </a:rPr>
                        <a:t>Owned</a:t>
                      </a:r>
                    </a:p>
                    <a:p>
                      <a:pPr marL="381000" indent="-381000">
                        <a:lnSpc>
                          <a:spcPct val="107000"/>
                        </a:lnSpc>
                        <a:spcAft>
                          <a:spcPts val="0"/>
                        </a:spcAft>
                      </a:pPr>
                      <a:r>
                        <a:rPr lang="en-ZA" sz="1400" dirty="0">
                          <a:solidFill>
                            <a:schemeClr val="tx1"/>
                          </a:solidFill>
                          <a:effectLst/>
                        </a:rPr>
                        <a:t>enterprises</a:t>
                      </a:r>
                      <a:endParaRPr lang="en-ZA" sz="14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4425313"/>
                  </a:ext>
                </a:extLst>
              </a:tr>
              <a:tr h="366954">
                <a:tc>
                  <a:txBody>
                    <a:bodyPr/>
                    <a:lstStyle/>
                    <a:p>
                      <a:pPr marL="381000" indent="-381000">
                        <a:lnSpc>
                          <a:spcPct val="107000"/>
                        </a:lnSpc>
                        <a:spcAft>
                          <a:spcPts val="0"/>
                        </a:spcAft>
                      </a:pPr>
                      <a:r>
                        <a:rPr lang="en-ZA" sz="1400" dirty="0">
                          <a:solidFill>
                            <a:schemeClr val="tx1"/>
                          </a:solidFill>
                          <a:effectLst/>
                        </a:rPr>
                        <a:t>NUMBERS </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400" dirty="0">
                          <a:solidFill>
                            <a:schemeClr val="tx1"/>
                          </a:solidFill>
                          <a:effectLst/>
                        </a:rPr>
                        <a:t>7</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400" dirty="0">
                          <a:solidFill>
                            <a:schemeClr val="tx1"/>
                          </a:solidFill>
                          <a:effectLst/>
                        </a:rPr>
                        <a:t>10</a:t>
                      </a:r>
                    </a:p>
                    <a:p>
                      <a:pPr marL="381000" indent="-381000">
                        <a:lnSpc>
                          <a:spcPct val="107000"/>
                        </a:lnSpc>
                        <a:spcAft>
                          <a:spcPts val="0"/>
                        </a:spcAft>
                      </a:pPr>
                      <a:r>
                        <a:rPr lang="en-ZA" sz="1400" dirty="0">
                          <a:solidFill>
                            <a:schemeClr val="tx1"/>
                          </a:solidFill>
                          <a:effectLst/>
                        </a:rPr>
                        <a:t> </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400" dirty="0">
                          <a:solidFill>
                            <a:schemeClr val="tx1"/>
                          </a:solidFill>
                          <a:effectLst/>
                        </a:rPr>
                        <a:t>33</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400">
                          <a:solidFill>
                            <a:schemeClr val="tx1"/>
                          </a:solidFill>
                          <a:effectLst/>
                        </a:rPr>
                        <a:t> </a:t>
                      </a:r>
                      <a:endParaRPr lang="en-ZA" sz="140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3423063"/>
                  </a:ext>
                </a:extLst>
              </a:tr>
              <a:tr h="556520">
                <a:tc>
                  <a:txBody>
                    <a:bodyPr/>
                    <a:lstStyle/>
                    <a:p>
                      <a:pPr marL="381000" indent="-381000">
                        <a:lnSpc>
                          <a:spcPct val="107000"/>
                        </a:lnSpc>
                        <a:spcAft>
                          <a:spcPts val="0"/>
                        </a:spcAft>
                      </a:pPr>
                      <a:r>
                        <a:rPr lang="en-ZA" sz="1400" dirty="0">
                          <a:solidFill>
                            <a:schemeClr val="tx1"/>
                          </a:solidFill>
                          <a:effectLst/>
                        </a:rPr>
                        <a:t>TOTAL </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400" dirty="0">
                          <a:solidFill>
                            <a:schemeClr val="tx1"/>
                          </a:solidFill>
                          <a:effectLst/>
                        </a:rPr>
                        <a:t>7</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400" dirty="0">
                          <a:solidFill>
                            <a:schemeClr val="tx1"/>
                          </a:solidFill>
                          <a:effectLst/>
                        </a:rPr>
                        <a:t>10</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400" dirty="0">
                          <a:solidFill>
                            <a:schemeClr val="tx1"/>
                          </a:solidFill>
                          <a:effectLst/>
                        </a:rPr>
                        <a:t>33</a:t>
                      </a:r>
                    </a:p>
                    <a:p>
                      <a:pPr marL="381000" indent="-381000">
                        <a:lnSpc>
                          <a:spcPct val="107000"/>
                        </a:lnSpc>
                        <a:spcAft>
                          <a:spcPts val="0"/>
                        </a:spcAft>
                      </a:pPr>
                      <a:r>
                        <a:rPr lang="en-ZA" sz="1400" dirty="0">
                          <a:solidFill>
                            <a:schemeClr val="tx1"/>
                          </a:solidFill>
                          <a:effectLst/>
                        </a:rPr>
                        <a:t> </a:t>
                      </a:r>
                    </a:p>
                    <a:p>
                      <a:pPr marL="381000" indent="-381000">
                        <a:lnSpc>
                          <a:spcPct val="107000"/>
                        </a:lnSpc>
                        <a:spcAft>
                          <a:spcPts val="0"/>
                        </a:spcAft>
                      </a:pPr>
                      <a:r>
                        <a:rPr lang="en-ZA" sz="1400" dirty="0">
                          <a:solidFill>
                            <a:schemeClr val="tx1"/>
                          </a:solidFill>
                          <a:effectLst/>
                        </a:rPr>
                        <a:t> </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0" indent="-381000">
                        <a:lnSpc>
                          <a:spcPct val="107000"/>
                        </a:lnSpc>
                        <a:spcAft>
                          <a:spcPts val="0"/>
                        </a:spcAft>
                      </a:pPr>
                      <a:r>
                        <a:rPr lang="en-ZA" sz="1400" dirty="0">
                          <a:solidFill>
                            <a:schemeClr val="tx1"/>
                          </a:solidFill>
                          <a:effectLst/>
                        </a:rPr>
                        <a:t>50</a:t>
                      </a:r>
                      <a:endParaRPr lang="en-ZA" sz="14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3665439"/>
                  </a:ext>
                </a:extLst>
              </a:tr>
            </a:tbl>
          </a:graphicData>
        </a:graphic>
      </p:graphicFrame>
      <p:sp>
        <p:nvSpPr>
          <p:cNvPr id="2" name="Footer Placeholder 1"/>
          <p:cNvSpPr>
            <a:spLocks noGrp="1"/>
          </p:cNvSpPr>
          <p:nvPr>
            <p:ph type="ftr" sz="quarter" idx="11"/>
          </p:nvPr>
        </p:nvSpPr>
        <p:spPr>
          <a:xfrm>
            <a:off x="793214" y="6356351"/>
            <a:ext cx="6290632" cy="365125"/>
          </a:xfrm>
        </p:spPr>
        <p:txBody>
          <a:bodyPr/>
          <a:lstStyle/>
          <a:p>
            <a:r>
              <a:rPr lang="en-US" sz="900" i="1" smtClean="0">
                <a:latin typeface="Arial "/>
              </a:rPr>
              <a:t>Rural Development Strategy Implementation 12 November 2019</a:t>
            </a:r>
            <a:endParaRPr lang="en-ZA" sz="900" i="1" dirty="0">
              <a:latin typeface="Arial "/>
            </a:endParaRPr>
          </a:p>
        </p:txBody>
      </p:sp>
      <p:sp>
        <p:nvSpPr>
          <p:cNvPr id="3" name="Slide Number Placeholder 2"/>
          <p:cNvSpPr>
            <a:spLocks noGrp="1"/>
          </p:cNvSpPr>
          <p:nvPr>
            <p:ph type="sldNum" sz="quarter" idx="12"/>
          </p:nvPr>
        </p:nvSpPr>
        <p:spPr/>
        <p:txBody>
          <a:bodyPr/>
          <a:lstStyle/>
          <a:p>
            <a:fld id="{E40FEAE8-3F87-4A99-BAF2-EE59B96B6E72}" type="slidenum">
              <a:rPr lang="en-ZA" sz="1200" smtClean="0">
                <a:latin typeface="Arial" panose="020B0604020202020204" pitchFamily="34" charset="0"/>
                <a:cs typeface="Arial" panose="020B0604020202020204" pitchFamily="34" charset="0"/>
              </a:rPr>
              <a:t>30</a:t>
            </a:fld>
            <a:endParaRPr lang="en-Z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13167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559" y="55944"/>
            <a:ext cx="7886700" cy="527503"/>
          </a:xfrm>
        </p:spPr>
        <p:txBody>
          <a:bodyPr>
            <a:normAutofit fontScale="90000"/>
          </a:bodyPr>
          <a:lstStyle/>
          <a:p>
            <a:r>
              <a:rPr lang="en-ZA" dirty="0"/>
              <a:t>Additional </a:t>
            </a:r>
            <a:r>
              <a:rPr lang="en-ZA" dirty="0" smtClean="0"/>
              <a:t>Programmes </a:t>
            </a:r>
            <a:endParaRPr lang="en-ZA"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40959"/>
              </p:ext>
            </p:extLst>
          </p:nvPr>
        </p:nvGraphicFramePr>
        <p:xfrm>
          <a:off x="370168" y="649205"/>
          <a:ext cx="8437790" cy="5577150"/>
        </p:xfrm>
        <a:graphic>
          <a:graphicData uri="http://schemas.openxmlformats.org/drawingml/2006/table">
            <a:tbl>
              <a:tblPr firstRow="1" firstCol="1" bandRow="1">
                <a:tableStyleId>{21E4AEA4-8DFA-4A89-87EB-49C32662AFE0}</a:tableStyleId>
              </a:tblPr>
              <a:tblGrid>
                <a:gridCol w="1531298">
                  <a:extLst>
                    <a:ext uri="{9D8B030D-6E8A-4147-A177-3AD203B41FA5}">
                      <a16:colId xmlns:a16="http://schemas.microsoft.com/office/drawing/2014/main" val="3536154083"/>
                    </a:ext>
                  </a:extLst>
                </a:gridCol>
                <a:gridCol w="2983721">
                  <a:extLst>
                    <a:ext uri="{9D8B030D-6E8A-4147-A177-3AD203B41FA5}">
                      <a16:colId xmlns:a16="http://schemas.microsoft.com/office/drawing/2014/main" val="1388322344"/>
                    </a:ext>
                  </a:extLst>
                </a:gridCol>
                <a:gridCol w="1588013">
                  <a:extLst>
                    <a:ext uri="{9D8B030D-6E8A-4147-A177-3AD203B41FA5}">
                      <a16:colId xmlns:a16="http://schemas.microsoft.com/office/drawing/2014/main" val="2367747455"/>
                    </a:ext>
                  </a:extLst>
                </a:gridCol>
                <a:gridCol w="2334758">
                  <a:extLst>
                    <a:ext uri="{9D8B030D-6E8A-4147-A177-3AD203B41FA5}">
                      <a16:colId xmlns:a16="http://schemas.microsoft.com/office/drawing/2014/main" val="2676609280"/>
                    </a:ext>
                  </a:extLst>
                </a:gridCol>
              </a:tblGrid>
              <a:tr h="1588218">
                <a:tc>
                  <a:txBody>
                    <a:bodyPr/>
                    <a:lstStyle/>
                    <a:p>
                      <a:pPr algn="just">
                        <a:lnSpc>
                          <a:spcPct val="150000"/>
                        </a:lnSpc>
                        <a:spcAft>
                          <a:spcPts val="0"/>
                        </a:spcAft>
                      </a:pPr>
                      <a:r>
                        <a:rPr lang="en-US" sz="1200" dirty="0" smtClean="0">
                          <a:solidFill>
                            <a:schemeClr val="tx1"/>
                          </a:solidFill>
                          <a:effectLst/>
                        </a:rPr>
                        <a:t>ACCOMMODATION PROCUREMENT ACCELERATOR </a:t>
                      </a:r>
                      <a:r>
                        <a:rPr lang="en-US" sz="1200" dirty="0" err="1" smtClean="0">
                          <a:solidFill>
                            <a:schemeClr val="tx1"/>
                          </a:solidFill>
                          <a:effectLst/>
                        </a:rPr>
                        <a:t>PROGRAMME</a:t>
                      </a:r>
                      <a:r>
                        <a:rPr lang="en-US" sz="1200" dirty="0" smtClean="0">
                          <a:solidFill>
                            <a:schemeClr val="tx1"/>
                          </a:solidFill>
                          <a:effectLst/>
                        </a:rPr>
                        <a:t> FOR SMES </a:t>
                      </a:r>
                      <a:endParaRPr lang="en-ZA" sz="12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8894" marR="28894" marT="0" marB="0"/>
                </a:tc>
                <a:tc>
                  <a:txBody>
                    <a:bodyPr/>
                    <a:lstStyle/>
                    <a:p>
                      <a:pPr algn="just">
                        <a:lnSpc>
                          <a:spcPct val="150000"/>
                        </a:lnSpc>
                        <a:spcAft>
                          <a:spcPts val="0"/>
                        </a:spcAft>
                      </a:pPr>
                      <a:r>
                        <a:rPr lang="en-US" sz="1200" dirty="0">
                          <a:solidFill>
                            <a:schemeClr val="tx1"/>
                          </a:solidFill>
                          <a:effectLst/>
                        </a:rPr>
                        <a:t>To increase procurement of accommodation and conferencing services from black owned SMMEs in the sector by government departments and public sector entities. </a:t>
                      </a: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8894" marR="28894" marT="0" marB="0"/>
                </a:tc>
                <a:tc>
                  <a:txBody>
                    <a:bodyPr/>
                    <a:lstStyle/>
                    <a:p>
                      <a:pPr algn="just">
                        <a:lnSpc>
                          <a:spcPct val="150000"/>
                        </a:lnSpc>
                        <a:spcAft>
                          <a:spcPts val="0"/>
                        </a:spcAft>
                      </a:pPr>
                      <a:r>
                        <a:rPr lang="en-US" sz="1200" dirty="0">
                          <a:solidFill>
                            <a:schemeClr val="tx1"/>
                          </a:solidFill>
                          <a:effectLst/>
                        </a:rPr>
                        <a:t>SMME operators in the accommodation and conferencing sector across country. </a:t>
                      </a: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8894" marR="28894" marT="0" marB="0"/>
                </a:tc>
                <a:tc>
                  <a:txBody>
                    <a:bodyPr/>
                    <a:lstStyle/>
                    <a:p>
                      <a:pPr algn="just">
                        <a:lnSpc>
                          <a:spcPct val="150000"/>
                        </a:lnSpc>
                        <a:spcAft>
                          <a:spcPts val="0"/>
                        </a:spcAft>
                      </a:pPr>
                      <a:r>
                        <a:rPr lang="en-US" sz="1200" dirty="0">
                          <a:solidFill>
                            <a:schemeClr val="tx1"/>
                          </a:solidFill>
                          <a:effectLst/>
                        </a:rPr>
                        <a:t>Draft concept document developed, stakeholder engagement in process and implementation starting in Q3. </a:t>
                      </a: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8894" marR="28894" marT="0" marB="0"/>
                </a:tc>
                <a:extLst>
                  <a:ext uri="{0D108BD9-81ED-4DB2-BD59-A6C34878D82A}">
                    <a16:rowId xmlns:a16="http://schemas.microsoft.com/office/drawing/2014/main" val="2322071263"/>
                  </a:ext>
                </a:extLst>
              </a:tr>
              <a:tr h="777049">
                <a:tc>
                  <a:txBody>
                    <a:bodyPr/>
                    <a:lstStyle/>
                    <a:p>
                      <a:pPr algn="just">
                        <a:lnSpc>
                          <a:spcPct val="150000"/>
                        </a:lnSpc>
                        <a:spcAft>
                          <a:spcPts val="0"/>
                        </a:spcAft>
                      </a:pPr>
                      <a:r>
                        <a:rPr lang="en-US" sz="1200" dirty="0" smtClean="0">
                          <a:solidFill>
                            <a:schemeClr val="tx1"/>
                          </a:solidFill>
                          <a:effectLst/>
                        </a:rPr>
                        <a:t>FINANCIAL LITERACY </a:t>
                      </a:r>
                      <a:r>
                        <a:rPr lang="en-US" sz="1200" dirty="0" err="1" smtClean="0">
                          <a:solidFill>
                            <a:schemeClr val="tx1"/>
                          </a:solidFill>
                          <a:effectLst/>
                        </a:rPr>
                        <a:t>PROGRAMME</a:t>
                      </a:r>
                      <a:r>
                        <a:rPr lang="en-US" sz="1200" dirty="0" smtClean="0">
                          <a:solidFill>
                            <a:schemeClr val="tx1"/>
                          </a:solidFill>
                          <a:effectLst/>
                        </a:rPr>
                        <a:t> </a:t>
                      </a:r>
                      <a:endParaRPr lang="en-ZA" sz="12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8894" marR="28894" marT="0" marB="0"/>
                </a:tc>
                <a:tc>
                  <a:txBody>
                    <a:bodyPr/>
                    <a:lstStyle/>
                    <a:p>
                      <a:pPr algn="just">
                        <a:lnSpc>
                          <a:spcPct val="150000"/>
                        </a:lnSpc>
                        <a:spcAft>
                          <a:spcPts val="0"/>
                        </a:spcAft>
                      </a:pPr>
                      <a:r>
                        <a:rPr lang="en-US" sz="1200" dirty="0">
                          <a:solidFill>
                            <a:schemeClr val="tx1"/>
                          </a:solidFill>
                          <a:effectLst/>
                        </a:rPr>
                        <a:t>To build financial literacy capacity amongst SMMEs. </a:t>
                      </a: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8894" marR="28894" marT="0" marB="0"/>
                </a:tc>
                <a:tc>
                  <a:txBody>
                    <a:bodyPr/>
                    <a:lstStyle/>
                    <a:p>
                      <a:pPr algn="just">
                        <a:lnSpc>
                          <a:spcPct val="150000"/>
                        </a:lnSpc>
                        <a:spcAft>
                          <a:spcPts val="0"/>
                        </a:spcAft>
                      </a:pPr>
                      <a:r>
                        <a:rPr lang="en-US" sz="1200" dirty="0">
                          <a:solidFill>
                            <a:schemeClr val="tx1"/>
                          </a:solidFill>
                          <a:effectLst/>
                        </a:rPr>
                        <a:t>The target is to reach 400 SMMEs across the country.</a:t>
                      </a: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8894" marR="28894" marT="0" marB="0"/>
                </a:tc>
                <a:tc>
                  <a:txBody>
                    <a:bodyPr/>
                    <a:lstStyle/>
                    <a:p>
                      <a:pPr algn="just">
                        <a:lnSpc>
                          <a:spcPct val="150000"/>
                        </a:lnSpc>
                        <a:spcAft>
                          <a:spcPts val="0"/>
                        </a:spcAft>
                      </a:pPr>
                      <a:r>
                        <a:rPr lang="en-US" sz="1200" dirty="0">
                          <a:solidFill>
                            <a:schemeClr val="tx1"/>
                          </a:solidFill>
                          <a:effectLst/>
                        </a:rPr>
                        <a:t>Appointment of training provider finalized, roll out in </a:t>
                      </a:r>
                      <a:r>
                        <a:rPr lang="en-US" sz="1200" dirty="0" smtClean="0">
                          <a:solidFill>
                            <a:schemeClr val="tx1"/>
                          </a:solidFill>
                          <a:effectLst/>
                        </a:rPr>
                        <a:t>Quarter</a:t>
                      </a:r>
                      <a:r>
                        <a:rPr lang="en-US" sz="1200" baseline="0" dirty="0" smtClean="0">
                          <a:solidFill>
                            <a:schemeClr val="tx1"/>
                          </a:solidFill>
                          <a:effectLst/>
                        </a:rPr>
                        <a:t> </a:t>
                      </a:r>
                      <a:r>
                        <a:rPr lang="en-US" sz="1200" dirty="0" smtClean="0">
                          <a:solidFill>
                            <a:schemeClr val="tx1"/>
                          </a:solidFill>
                          <a:effectLst/>
                        </a:rPr>
                        <a:t>3</a:t>
                      </a:r>
                      <a:r>
                        <a:rPr lang="en-US" sz="1200" dirty="0">
                          <a:solidFill>
                            <a:schemeClr val="tx1"/>
                          </a:solidFill>
                          <a:effectLst/>
                        </a:rPr>
                        <a:t>. </a:t>
                      </a: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8894" marR="28894" marT="0" marB="0"/>
                </a:tc>
                <a:extLst>
                  <a:ext uri="{0D108BD9-81ED-4DB2-BD59-A6C34878D82A}">
                    <a16:rowId xmlns:a16="http://schemas.microsoft.com/office/drawing/2014/main" val="83092852"/>
                  </a:ext>
                </a:extLst>
              </a:tr>
              <a:tr h="1307364">
                <a:tc>
                  <a:txBody>
                    <a:bodyPr/>
                    <a:lstStyle/>
                    <a:p>
                      <a:pPr algn="just">
                        <a:lnSpc>
                          <a:spcPct val="150000"/>
                        </a:lnSpc>
                        <a:spcAft>
                          <a:spcPts val="0"/>
                        </a:spcAft>
                      </a:pPr>
                      <a:r>
                        <a:rPr lang="en-US" sz="1200" dirty="0" smtClean="0">
                          <a:solidFill>
                            <a:schemeClr val="tx1"/>
                          </a:solidFill>
                          <a:effectLst/>
                        </a:rPr>
                        <a:t>TOUR OPERATOR BUSINESS INCUBATION </a:t>
                      </a:r>
                      <a:r>
                        <a:rPr lang="en-US" sz="1200" dirty="0" err="1" smtClean="0">
                          <a:solidFill>
                            <a:schemeClr val="tx1"/>
                          </a:solidFill>
                          <a:effectLst/>
                        </a:rPr>
                        <a:t>PROGRAMME</a:t>
                      </a:r>
                      <a:endParaRPr lang="en-ZA" sz="12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8894" marR="28894" marT="0" marB="0"/>
                </a:tc>
                <a:tc>
                  <a:txBody>
                    <a:bodyPr/>
                    <a:lstStyle/>
                    <a:p>
                      <a:pPr algn="just">
                        <a:lnSpc>
                          <a:spcPct val="150000"/>
                        </a:lnSpc>
                        <a:spcAft>
                          <a:spcPts val="0"/>
                        </a:spcAft>
                      </a:pPr>
                      <a:r>
                        <a:rPr lang="en-ZA" sz="1200" dirty="0">
                          <a:solidFill>
                            <a:schemeClr val="tx1"/>
                          </a:solidFill>
                          <a:effectLst/>
                        </a:rPr>
                        <a:t>To create a platform to support tour operators</a:t>
                      </a: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8894" marR="28894" marT="0" marB="0"/>
                </a:tc>
                <a:tc>
                  <a:txBody>
                    <a:bodyPr/>
                    <a:lstStyle/>
                    <a:p>
                      <a:pPr algn="just">
                        <a:lnSpc>
                          <a:spcPct val="150000"/>
                        </a:lnSpc>
                        <a:spcAft>
                          <a:spcPts val="0"/>
                        </a:spcAft>
                      </a:pPr>
                      <a:r>
                        <a:rPr lang="en-US" sz="1200" dirty="0">
                          <a:solidFill>
                            <a:schemeClr val="tx1"/>
                          </a:solidFill>
                          <a:effectLst/>
                        </a:rPr>
                        <a:t>50 tour operators</a:t>
                      </a: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8894" marR="28894" marT="0" marB="0"/>
                </a:tc>
                <a:tc>
                  <a:txBody>
                    <a:bodyPr/>
                    <a:lstStyle/>
                    <a:p>
                      <a:pPr algn="just">
                        <a:lnSpc>
                          <a:spcPct val="150000"/>
                        </a:lnSpc>
                        <a:spcAft>
                          <a:spcPts val="0"/>
                        </a:spcAft>
                      </a:pPr>
                      <a:r>
                        <a:rPr lang="en-US" sz="1200" dirty="0">
                          <a:solidFill>
                            <a:schemeClr val="tx1"/>
                          </a:solidFill>
                          <a:effectLst/>
                        </a:rPr>
                        <a:t>National tour operator incubation consultation session planned for the 10 September 2019.  Appointment  of service provider underway.</a:t>
                      </a: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8894" marR="28894" marT="0" marB="0"/>
                </a:tc>
                <a:extLst>
                  <a:ext uri="{0D108BD9-81ED-4DB2-BD59-A6C34878D82A}">
                    <a16:rowId xmlns:a16="http://schemas.microsoft.com/office/drawing/2014/main" val="1830357806"/>
                  </a:ext>
                </a:extLst>
              </a:tr>
              <a:tr h="1858608">
                <a:tc>
                  <a:txBody>
                    <a:bodyPr/>
                    <a:lstStyle/>
                    <a:p>
                      <a:pPr algn="just">
                        <a:lnSpc>
                          <a:spcPct val="150000"/>
                        </a:lnSpc>
                        <a:spcAft>
                          <a:spcPts val="0"/>
                        </a:spcAft>
                      </a:pPr>
                      <a:r>
                        <a:rPr lang="en-US" sz="1200" dirty="0" smtClean="0">
                          <a:solidFill>
                            <a:schemeClr val="tx1"/>
                          </a:solidFill>
                          <a:effectLst/>
                        </a:rPr>
                        <a:t>BUSINESS ADVISORY</a:t>
                      </a:r>
                      <a:endParaRPr lang="en-ZA" sz="12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8894" marR="28894" marT="0" marB="0"/>
                </a:tc>
                <a:tc>
                  <a:txBody>
                    <a:bodyPr/>
                    <a:lstStyle/>
                    <a:p>
                      <a:pPr algn="just">
                        <a:lnSpc>
                          <a:spcPct val="150000"/>
                        </a:lnSpc>
                        <a:spcAft>
                          <a:spcPts val="0"/>
                        </a:spcAft>
                      </a:pPr>
                      <a:r>
                        <a:rPr lang="en-ZA" sz="1200" dirty="0">
                          <a:solidFill>
                            <a:schemeClr val="tx1"/>
                          </a:solidFill>
                          <a:effectLst/>
                        </a:rPr>
                        <a:t>Enterprise Development officials provide business advisory services from people who walk into the department, email inquiries, referrals from top management and external stakeholder and through arranged meetings. </a:t>
                      </a: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8894" marR="28894" marT="0" marB="0"/>
                </a:tc>
                <a:tc>
                  <a:txBody>
                    <a:bodyPr/>
                    <a:lstStyle/>
                    <a:p>
                      <a:pPr algn="just">
                        <a:lnSpc>
                          <a:spcPct val="150000"/>
                        </a:lnSpc>
                        <a:spcAft>
                          <a:spcPts val="0"/>
                        </a:spcAft>
                      </a:pPr>
                      <a:r>
                        <a:rPr lang="en-US" sz="1200" dirty="0">
                          <a:solidFill>
                            <a:schemeClr val="tx1"/>
                          </a:solidFill>
                          <a:effectLst/>
                        </a:rPr>
                        <a:t>90 beneficiaries were reached in the 2018/19 financial year </a:t>
                      </a: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8894" marR="28894" marT="0" marB="0"/>
                </a:tc>
                <a:tc>
                  <a:txBody>
                    <a:bodyPr/>
                    <a:lstStyle/>
                    <a:p>
                      <a:pPr algn="just">
                        <a:lnSpc>
                          <a:spcPct val="150000"/>
                        </a:lnSpc>
                        <a:spcAft>
                          <a:spcPts val="0"/>
                        </a:spcAft>
                      </a:pPr>
                      <a:r>
                        <a:rPr lang="en-US" sz="1200" dirty="0">
                          <a:solidFill>
                            <a:schemeClr val="tx1"/>
                          </a:solidFill>
                          <a:effectLst/>
                        </a:rPr>
                        <a:t>Work is on-going.</a:t>
                      </a: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8894" marR="28894" marT="0" marB="0"/>
                </a:tc>
                <a:extLst>
                  <a:ext uri="{0D108BD9-81ED-4DB2-BD59-A6C34878D82A}">
                    <a16:rowId xmlns:a16="http://schemas.microsoft.com/office/drawing/2014/main" val="4054643655"/>
                  </a:ext>
                </a:extLst>
              </a:tr>
            </a:tbl>
          </a:graphicData>
        </a:graphic>
      </p:graphicFrame>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en-US" sz="900" dirty="0" smtClean="0">
                <a:solidFill>
                  <a:schemeClr val="bg1">
                    <a:lumMod val="65000"/>
                  </a:schemeClr>
                </a:solidFill>
                <a:latin typeface="Arial" panose="020B0604020202020204" pitchFamily="34" charset="0"/>
                <a:cs typeface="Arial" panose="020B0604020202020204" pitchFamily="34" charset="0"/>
              </a:rPr>
              <a:t>33</a:t>
            </a:r>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61103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077796685"/>
              </p:ext>
            </p:extLst>
          </p:nvPr>
        </p:nvGraphicFramePr>
        <p:xfrm>
          <a:off x="267924" y="216569"/>
          <a:ext cx="8473741" cy="5698456"/>
        </p:xfrm>
        <a:graphic>
          <a:graphicData uri="http://schemas.openxmlformats.org/drawingml/2006/table">
            <a:tbl>
              <a:tblPr firstRow="1" firstCol="1" bandRow="1">
                <a:tableStyleId>{21E4AEA4-8DFA-4A89-87EB-49C32662AFE0}</a:tableStyleId>
              </a:tblPr>
              <a:tblGrid>
                <a:gridCol w="1838618">
                  <a:extLst>
                    <a:ext uri="{9D8B030D-6E8A-4147-A177-3AD203B41FA5}">
                      <a16:colId xmlns:a16="http://schemas.microsoft.com/office/drawing/2014/main" val="1343953286"/>
                    </a:ext>
                  </a:extLst>
                </a:gridCol>
                <a:gridCol w="2873193">
                  <a:extLst>
                    <a:ext uri="{9D8B030D-6E8A-4147-A177-3AD203B41FA5}">
                      <a16:colId xmlns:a16="http://schemas.microsoft.com/office/drawing/2014/main" val="2596814440"/>
                    </a:ext>
                  </a:extLst>
                </a:gridCol>
                <a:gridCol w="1899760">
                  <a:extLst>
                    <a:ext uri="{9D8B030D-6E8A-4147-A177-3AD203B41FA5}">
                      <a16:colId xmlns:a16="http://schemas.microsoft.com/office/drawing/2014/main" val="2857547972"/>
                    </a:ext>
                  </a:extLst>
                </a:gridCol>
                <a:gridCol w="1862170">
                  <a:extLst>
                    <a:ext uri="{9D8B030D-6E8A-4147-A177-3AD203B41FA5}">
                      <a16:colId xmlns:a16="http://schemas.microsoft.com/office/drawing/2014/main" val="1316960667"/>
                    </a:ext>
                  </a:extLst>
                </a:gridCol>
              </a:tblGrid>
              <a:tr h="1338563">
                <a:tc>
                  <a:txBody>
                    <a:bodyPr/>
                    <a:lstStyle/>
                    <a:p>
                      <a:pPr algn="just">
                        <a:lnSpc>
                          <a:spcPct val="150000"/>
                        </a:lnSpc>
                        <a:spcAft>
                          <a:spcPts val="0"/>
                        </a:spcAft>
                      </a:pPr>
                      <a:r>
                        <a:rPr lang="en-US" sz="1400" dirty="0" smtClean="0">
                          <a:solidFill>
                            <a:schemeClr val="tx1"/>
                          </a:solidFill>
                          <a:effectLst/>
                        </a:rPr>
                        <a:t>HIDDEN GEMS</a:t>
                      </a:r>
                      <a:endParaRPr lang="en-ZA" sz="1400"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8894" marR="28894" marT="0" marB="0"/>
                </a:tc>
                <a:tc>
                  <a:txBody>
                    <a:bodyPr/>
                    <a:lstStyle/>
                    <a:p>
                      <a:pPr algn="just">
                        <a:lnSpc>
                          <a:spcPct val="150000"/>
                        </a:lnSpc>
                        <a:spcAft>
                          <a:spcPts val="0"/>
                        </a:spcAft>
                      </a:pPr>
                      <a:r>
                        <a:rPr lang="en-ZA" sz="1200" dirty="0">
                          <a:solidFill>
                            <a:schemeClr val="tx1"/>
                          </a:solidFill>
                          <a:effectLst/>
                        </a:rPr>
                        <a:t>SMMEs that are exposed to market through the Hidden Gems Indaba Trade Exhibition. The programme is executed by SAT with input from the Department.  </a:t>
                      </a: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8894" marR="28894" marT="0" marB="0"/>
                </a:tc>
                <a:tc>
                  <a:txBody>
                    <a:bodyPr/>
                    <a:lstStyle/>
                    <a:p>
                      <a:pPr algn="just">
                        <a:lnSpc>
                          <a:spcPct val="150000"/>
                        </a:lnSpc>
                        <a:spcAft>
                          <a:spcPts val="0"/>
                        </a:spcAft>
                      </a:pPr>
                      <a:r>
                        <a:rPr lang="en-US" sz="1200" dirty="0">
                          <a:solidFill>
                            <a:schemeClr val="tx1"/>
                          </a:solidFill>
                          <a:effectLst/>
                        </a:rPr>
                        <a:t>135 SMMEs  benefitted from the </a:t>
                      </a:r>
                      <a:r>
                        <a:rPr lang="en-US" sz="1200" dirty="0" err="1">
                          <a:solidFill>
                            <a:schemeClr val="tx1"/>
                          </a:solidFill>
                          <a:effectLst/>
                        </a:rPr>
                        <a:t>programme</a:t>
                      </a:r>
                      <a:r>
                        <a:rPr lang="en-US" sz="1200" dirty="0">
                          <a:solidFill>
                            <a:schemeClr val="tx1"/>
                          </a:solidFill>
                          <a:effectLst/>
                        </a:rPr>
                        <a:t> in 2018/19 financial year </a:t>
                      </a: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8894" marR="28894" marT="0" marB="0"/>
                </a:tc>
                <a:tc>
                  <a:txBody>
                    <a:bodyPr/>
                    <a:lstStyle/>
                    <a:p>
                      <a:pPr algn="just">
                        <a:lnSpc>
                          <a:spcPct val="150000"/>
                        </a:lnSpc>
                        <a:spcAft>
                          <a:spcPts val="0"/>
                        </a:spcAft>
                      </a:pPr>
                      <a:r>
                        <a:rPr lang="en-US" sz="1200" dirty="0">
                          <a:solidFill>
                            <a:schemeClr val="tx1"/>
                          </a:solidFill>
                          <a:effectLst/>
                        </a:rPr>
                        <a:t>Planning for the 2020 installment has commenced.</a:t>
                      </a: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8894" marR="28894" marT="0" marB="0"/>
                </a:tc>
                <a:extLst>
                  <a:ext uri="{0D108BD9-81ED-4DB2-BD59-A6C34878D82A}">
                    <a16:rowId xmlns:a16="http://schemas.microsoft.com/office/drawing/2014/main" val="3724623268"/>
                  </a:ext>
                </a:extLst>
              </a:tr>
              <a:tr h="1606277">
                <a:tc>
                  <a:txBody>
                    <a:bodyPr/>
                    <a:lstStyle/>
                    <a:p>
                      <a:pPr algn="just">
                        <a:lnSpc>
                          <a:spcPct val="150000"/>
                        </a:lnSpc>
                        <a:spcAft>
                          <a:spcPts val="0"/>
                        </a:spcAft>
                      </a:pPr>
                      <a:r>
                        <a:rPr lang="en-US" sz="1400" dirty="0" err="1" smtClean="0">
                          <a:solidFill>
                            <a:schemeClr val="tx1"/>
                          </a:solidFill>
                          <a:effectLst/>
                        </a:rPr>
                        <a:t>MOU</a:t>
                      </a:r>
                      <a:r>
                        <a:rPr lang="en-US" sz="1400" dirty="0" smtClean="0">
                          <a:solidFill>
                            <a:schemeClr val="tx1"/>
                          </a:solidFill>
                          <a:effectLst/>
                        </a:rPr>
                        <a:t> WITH </a:t>
                      </a:r>
                      <a:r>
                        <a:rPr lang="en-US" sz="1400" dirty="0" err="1" smtClean="0">
                          <a:solidFill>
                            <a:schemeClr val="tx1"/>
                          </a:solidFill>
                          <a:effectLst/>
                        </a:rPr>
                        <a:t>DSBD</a:t>
                      </a:r>
                      <a:r>
                        <a:rPr lang="en-US" sz="1400" dirty="0" smtClean="0">
                          <a:solidFill>
                            <a:schemeClr val="tx1"/>
                          </a:solidFill>
                          <a:effectLst/>
                        </a:rPr>
                        <a:t> AND OTHER INITIATIVES</a:t>
                      </a:r>
                      <a:endPar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5609" marR="25609" marT="0" marB="0"/>
                </a:tc>
                <a:tc>
                  <a:txBody>
                    <a:bodyPr/>
                    <a:lstStyle/>
                    <a:p>
                      <a:pPr algn="just">
                        <a:lnSpc>
                          <a:spcPct val="150000"/>
                        </a:lnSpc>
                        <a:spcAft>
                          <a:spcPts val="0"/>
                        </a:spcAft>
                      </a:pPr>
                      <a:r>
                        <a:rPr lang="en-ZA" sz="1200" dirty="0">
                          <a:solidFill>
                            <a:schemeClr val="tx1"/>
                          </a:solidFill>
                          <a:effectLst/>
                        </a:rPr>
                        <a:t>- Creation of a cooperative cluster in Moses </a:t>
                      </a:r>
                      <a:r>
                        <a:rPr lang="en-ZA" sz="1200" dirty="0" err="1">
                          <a:solidFill>
                            <a:schemeClr val="tx1"/>
                          </a:solidFill>
                          <a:effectLst/>
                        </a:rPr>
                        <a:t>Kotane</a:t>
                      </a:r>
                      <a:r>
                        <a:rPr lang="en-ZA" sz="1200" dirty="0">
                          <a:solidFill>
                            <a:schemeClr val="tx1"/>
                          </a:solidFill>
                          <a:effectLst/>
                        </a:rPr>
                        <a:t> Local Municipality (MKLM) where the Pilanesberg incubator is located in order to establish a tourism marketing cooperative.  </a:t>
                      </a: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5609" marR="25609" marT="0" marB="0"/>
                </a:tc>
                <a:tc>
                  <a:txBody>
                    <a:bodyPr/>
                    <a:lstStyle/>
                    <a:p>
                      <a:pPr algn="just">
                        <a:lnSpc>
                          <a:spcPct val="150000"/>
                        </a:lnSpc>
                        <a:spcAft>
                          <a:spcPts val="0"/>
                        </a:spcAft>
                      </a:pPr>
                      <a:r>
                        <a:rPr lang="en-US" sz="1200" dirty="0">
                          <a:solidFill>
                            <a:schemeClr val="tx1"/>
                          </a:solidFill>
                          <a:effectLst/>
                        </a:rPr>
                        <a:t>50 incubates and several existing cooperatives in MKLM. </a:t>
                      </a: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5609" marR="25609" marT="0" marB="0"/>
                </a:tc>
                <a:tc>
                  <a:txBody>
                    <a:bodyPr/>
                    <a:lstStyle/>
                    <a:p>
                      <a:pPr algn="just">
                        <a:lnSpc>
                          <a:spcPct val="150000"/>
                        </a:lnSpc>
                        <a:spcAft>
                          <a:spcPts val="0"/>
                        </a:spcAft>
                      </a:pPr>
                      <a:r>
                        <a:rPr lang="en-US" sz="1200" dirty="0">
                          <a:solidFill>
                            <a:schemeClr val="tx1"/>
                          </a:solidFill>
                          <a:effectLst/>
                        </a:rPr>
                        <a:t>A cooperative and cluster preformation workshop will be held with incubates in October 2019. </a:t>
                      </a: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5609" marR="25609" marT="0" marB="0"/>
                </a:tc>
                <a:extLst>
                  <a:ext uri="{0D108BD9-81ED-4DB2-BD59-A6C34878D82A}">
                    <a16:rowId xmlns:a16="http://schemas.microsoft.com/office/drawing/2014/main" val="3084903128"/>
                  </a:ext>
                </a:extLst>
              </a:tr>
              <a:tr h="2753616">
                <a:tc>
                  <a:txBody>
                    <a:bodyPr/>
                    <a:lstStyle/>
                    <a:p>
                      <a:pPr algn="just">
                        <a:lnSpc>
                          <a:spcPct val="150000"/>
                        </a:lnSpc>
                        <a:spcAft>
                          <a:spcPts val="0"/>
                        </a:spcAft>
                      </a:pPr>
                      <a:r>
                        <a:rPr lang="en-US" sz="1400" dirty="0" smtClean="0">
                          <a:solidFill>
                            <a:schemeClr val="tx1"/>
                          </a:solidFill>
                          <a:effectLst/>
                        </a:rPr>
                        <a:t> </a:t>
                      </a:r>
                      <a:endParaRPr lang="en-ZA" sz="1400" dirty="0" smtClean="0">
                        <a:solidFill>
                          <a:schemeClr val="tx1"/>
                        </a:solidFill>
                        <a:effectLst/>
                      </a:endParaRPr>
                    </a:p>
                    <a:p>
                      <a:pPr algn="just">
                        <a:lnSpc>
                          <a:spcPct val="150000"/>
                        </a:lnSpc>
                        <a:spcAft>
                          <a:spcPts val="0"/>
                        </a:spcAft>
                      </a:pPr>
                      <a:r>
                        <a:rPr lang="en-US" sz="1400" dirty="0" smtClean="0">
                          <a:solidFill>
                            <a:schemeClr val="tx1"/>
                          </a:solidFill>
                          <a:effectLst/>
                        </a:rPr>
                        <a:t>WOMEN IN TOURISM</a:t>
                      </a:r>
                      <a:endParaRPr lang="en-ZA" sz="14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5609" marR="25609" marT="0" marB="0"/>
                </a:tc>
                <a:tc>
                  <a:txBody>
                    <a:bodyPr/>
                    <a:lstStyle/>
                    <a:p>
                      <a:pPr algn="just">
                        <a:lnSpc>
                          <a:spcPct val="150000"/>
                        </a:lnSpc>
                        <a:spcAft>
                          <a:spcPts val="0"/>
                        </a:spcAft>
                      </a:pPr>
                      <a:r>
                        <a:rPr lang="en-US" sz="1200" dirty="0">
                          <a:solidFill>
                            <a:schemeClr val="tx1"/>
                          </a:solidFill>
                          <a:effectLst/>
                        </a:rPr>
                        <a:t>The </a:t>
                      </a:r>
                      <a:r>
                        <a:rPr lang="en-US" sz="1200" dirty="0" err="1">
                          <a:solidFill>
                            <a:schemeClr val="tx1"/>
                          </a:solidFill>
                          <a:effectLst/>
                        </a:rPr>
                        <a:t>WiT</a:t>
                      </a:r>
                      <a:r>
                        <a:rPr lang="en-US" sz="1200" dirty="0">
                          <a:solidFill>
                            <a:schemeClr val="tx1"/>
                          </a:solidFill>
                          <a:effectLst/>
                        </a:rPr>
                        <a:t> platform is meant to integrate women from the different backgrounds within the sector and to ensure that they converge on a set of common goals and interests within the industry.  </a:t>
                      </a:r>
                      <a:endParaRPr lang="en-ZA" sz="1200" dirty="0">
                        <a:solidFill>
                          <a:schemeClr val="tx1"/>
                        </a:solidFill>
                        <a:effectLst/>
                      </a:endParaRPr>
                    </a:p>
                    <a:p>
                      <a:pPr algn="just">
                        <a:lnSpc>
                          <a:spcPct val="150000"/>
                        </a:lnSpc>
                        <a:spcAft>
                          <a:spcPts val="0"/>
                        </a:spcAft>
                      </a:pPr>
                      <a:r>
                        <a:rPr lang="en-ZA" sz="1200" dirty="0">
                          <a:solidFill>
                            <a:schemeClr val="tx1"/>
                          </a:solidFill>
                          <a:effectLst/>
                        </a:rPr>
                        <a:t> </a:t>
                      </a: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5609" marR="25609" marT="0" marB="0"/>
                </a:tc>
                <a:tc>
                  <a:txBody>
                    <a:bodyPr/>
                    <a:lstStyle/>
                    <a:p>
                      <a:pPr algn="just">
                        <a:lnSpc>
                          <a:spcPct val="150000"/>
                        </a:lnSpc>
                        <a:spcAft>
                          <a:spcPts val="0"/>
                        </a:spcAft>
                      </a:pPr>
                      <a:r>
                        <a:rPr lang="en-US" sz="1200" dirty="0">
                          <a:solidFill>
                            <a:schemeClr val="tx1"/>
                          </a:solidFill>
                          <a:effectLst/>
                        </a:rPr>
                        <a:t>Women entrepreneurs who own tourism and hospitality related products and Tourism students/graduates. </a:t>
                      </a: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5609" marR="25609" marT="0" marB="0"/>
                </a:tc>
                <a:tc>
                  <a:txBody>
                    <a:bodyPr/>
                    <a:lstStyle/>
                    <a:p>
                      <a:pPr algn="just">
                        <a:lnSpc>
                          <a:spcPct val="100000"/>
                        </a:lnSpc>
                        <a:spcAft>
                          <a:spcPts val="600"/>
                        </a:spcAft>
                      </a:pPr>
                      <a:r>
                        <a:rPr lang="en-US" sz="1200" dirty="0">
                          <a:solidFill>
                            <a:schemeClr val="tx1"/>
                          </a:solidFill>
                          <a:effectLst/>
                        </a:rPr>
                        <a:t>All the provincial chapters registered as NPOs with Constitution, bank accounts and a membership database.</a:t>
                      </a:r>
                      <a:endParaRPr lang="en-ZA" sz="1200" dirty="0">
                        <a:solidFill>
                          <a:schemeClr val="tx1"/>
                        </a:solidFill>
                        <a:effectLst/>
                      </a:endParaRPr>
                    </a:p>
                    <a:p>
                      <a:pPr algn="just">
                        <a:lnSpc>
                          <a:spcPct val="100000"/>
                        </a:lnSpc>
                        <a:spcAft>
                          <a:spcPts val="600"/>
                        </a:spcAft>
                      </a:pPr>
                      <a:r>
                        <a:rPr lang="en-US" sz="1200" dirty="0">
                          <a:solidFill>
                            <a:schemeClr val="tx1"/>
                          </a:solidFill>
                          <a:effectLst/>
                        </a:rPr>
                        <a:t>Formalization of a partnership between the Department and Nedbank to conduct a Business Development Training programme is currently under way. </a:t>
                      </a:r>
                      <a:endParaRPr lang="en-ZA" sz="12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endParaRPr>
                    </a:p>
                  </a:txBody>
                  <a:tcPr marL="25609" marR="25609" marT="0" marB="0"/>
                </a:tc>
                <a:extLst>
                  <a:ext uri="{0D108BD9-81ED-4DB2-BD59-A6C34878D82A}">
                    <a16:rowId xmlns:a16="http://schemas.microsoft.com/office/drawing/2014/main" val="2073813655"/>
                  </a:ext>
                </a:extLst>
              </a:tr>
            </a:tbl>
          </a:graphicData>
        </a:graphic>
      </p:graphicFrame>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5279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1469985"/>
            <a:ext cx="7886700" cy="4247421"/>
          </a:xfrm>
        </p:spPr>
        <p:txBody>
          <a:bodyPr/>
          <a:lstStyle/>
          <a:p>
            <a:pPr marL="0" indent="0" algn="ctr">
              <a:buNone/>
            </a:pPr>
            <a:endParaRPr lang="en-ZA" dirty="0"/>
          </a:p>
          <a:p>
            <a:pPr marL="0" indent="0" algn="ctr">
              <a:buNone/>
            </a:pPr>
            <a:endParaRPr lang="en-ZA" dirty="0"/>
          </a:p>
          <a:p>
            <a:pPr marL="0" indent="0" algn="ctr">
              <a:buNone/>
            </a:pPr>
            <a:endParaRPr lang="en-ZA" dirty="0"/>
          </a:p>
          <a:p>
            <a:pPr marL="0" indent="0" algn="ctr">
              <a:buNone/>
            </a:pPr>
            <a:r>
              <a:rPr lang="en-ZA" sz="4400" dirty="0">
                <a:solidFill>
                  <a:srgbClr val="F26522"/>
                </a:solidFill>
              </a:rPr>
              <a:t>Tourism Incentive Programme</a:t>
            </a:r>
            <a:endParaRPr lang="en-US" sz="4400" dirty="0">
              <a:solidFill>
                <a:srgbClr val="F26522"/>
              </a:solidFill>
            </a:endParaRPr>
          </a:p>
        </p:txBody>
      </p:sp>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4119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97" y="137090"/>
            <a:ext cx="8186875" cy="595918"/>
          </a:xfrm>
        </p:spPr>
        <p:txBody>
          <a:bodyPr>
            <a:normAutofit/>
          </a:bodyPr>
          <a:lstStyle/>
          <a:p>
            <a:pPr algn="just"/>
            <a:r>
              <a:rPr lang="en-US" dirty="0">
                <a:solidFill>
                  <a:srgbClr val="F26500"/>
                </a:solidFill>
                <a:ea typeface="Calibri" pitchFamily="34" charset="0"/>
                <a:cs typeface="Times New Roman" pitchFamily="18" charset="0"/>
              </a:rPr>
              <a:t>Tourism Incentive </a:t>
            </a:r>
            <a:r>
              <a:rPr lang="en-US" dirty="0" err="1">
                <a:solidFill>
                  <a:srgbClr val="F26500"/>
                </a:solidFill>
                <a:ea typeface="Calibri" pitchFamily="34" charset="0"/>
                <a:cs typeface="Times New Roman" pitchFamily="18" charset="0"/>
              </a:rPr>
              <a:t>Programme</a:t>
            </a:r>
            <a:endParaRPr lang="en-ZA" sz="3200" b="1" dirty="0">
              <a:solidFill>
                <a:srgbClr val="F26500"/>
              </a:solidFill>
            </a:endParaRPr>
          </a:p>
        </p:txBody>
      </p:sp>
      <p:sp>
        <p:nvSpPr>
          <p:cNvPr id="3" name="Content Placeholder 2"/>
          <p:cNvSpPr>
            <a:spLocks noGrp="1"/>
          </p:cNvSpPr>
          <p:nvPr>
            <p:ph idx="4294967295"/>
          </p:nvPr>
        </p:nvSpPr>
        <p:spPr>
          <a:xfrm>
            <a:off x="426127" y="733007"/>
            <a:ext cx="8089222" cy="5439193"/>
          </a:xfrm>
          <a:prstGeom prst="rect">
            <a:avLst/>
          </a:prstGeom>
        </p:spPr>
        <p:txBody>
          <a:bodyPr>
            <a:normAutofit lnSpcReduction="10000"/>
          </a:bodyPr>
          <a:lstStyle/>
          <a:p>
            <a:pPr marL="0" lvl="1" indent="0" algn="just">
              <a:lnSpc>
                <a:spcPct val="100000"/>
              </a:lnSpc>
              <a:buNone/>
              <a:defRPr/>
            </a:pPr>
            <a:r>
              <a:rPr lang="en-ZA" b="1" dirty="0">
                <a:cs typeface="Arial" panose="020B0604020202020204" pitchFamily="34" charset="0"/>
              </a:rPr>
              <a:t>Market Access Support Programme (MASP)</a:t>
            </a:r>
          </a:p>
          <a:p>
            <a:pPr marL="450850" lvl="1" algn="just">
              <a:lnSpc>
                <a:spcPct val="100000"/>
              </a:lnSpc>
              <a:spcBef>
                <a:spcPts val="1200"/>
              </a:spcBef>
              <a:defRPr/>
            </a:pPr>
            <a:r>
              <a:rPr lang="en-ZA" sz="1800" dirty="0">
                <a:cs typeface="Arial" panose="020B0604020202020204" pitchFamily="34" charset="0"/>
              </a:rPr>
              <a:t>The MASP offers financial support to qualifying small tourism enterprises to participate in, and exhibit at selected international trade platforms identified in consultation with South African Tourism.</a:t>
            </a:r>
          </a:p>
          <a:p>
            <a:pPr marL="450850" lvl="1" algn="just">
              <a:lnSpc>
                <a:spcPct val="100000"/>
              </a:lnSpc>
              <a:spcBef>
                <a:spcPts val="1200"/>
              </a:spcBef>
              <a:defRPr/>
            </a:pPr>
            <a:r>
              <a:rPr lang="en-ZA" sz="1800" dirty="0">
                <a:cs typeface="Arial" panose="020B0604020202020204" pitchFamily="34" charset="0"/>
              </a:rPr>
              <a:t>A total of 432 applications for MASP support approved since April 2015.</a:t>
            </a:r>
          </a:p>
          <a:p>
            <a:pPr marL="450850" lvl="1" algn="just">
              <a:lnSpc>
                <a:spcPct val="100000"/>
              </a:lnSpc>
              <a:spcBef>
                <a:spcPts val="1200"/>
              </a:spcBef>
              <a:defRPr/>
            </a:pPr>
            <a:r>
              <a:rPr lang="en-ZA" sz="1800" dirty="0">
                <a:cs typeface="Arial" panose="020B0604020202020204" pitchFamily="34" charset="0"/>
              </a:rPr>
              <a:t>The MASP is a national programme and accept applications from all nine provinces</a:t>
            </a:r>
          </a:p>
          <a:p>
            <a:pPr marL="450850" lvl="1" algn="just">
              <a:lnSpc>
                <a:spcPct val="100000"/>
              </a:lnSpc>
              <a:spcBef>
                <a:spcPts val="1200"/>
              </a:spcBef>
              <a:defRPr/>
            </a:pPr>
            <a:endParaRPr lang="en-ZA" sz="1800" dirty="0">
              <a:cs typeface="Arial" panose="020B0604020202020204" pitchFamily="34" charset="0"/>
            </a:endParaRPr>
          </a:p>
          <a:p>
            <a:pPr marL="0" lvl="1" indent="0" algn="just">
              <a:lnSpc>
                <a:spcPct val="100000"/>
              </a:lnSpc>
              <a:buNone/>
              <a:defRPr/>
            </a:pPr>
            <a:r>
              <a:rPr lang="en-ZA" b="1" dirty="0">
                <a:cs typeface="Arial" panose="020B0604020202020204" pitchFamily="34" charset="0"/>
              </a:rPr>
              <a:t>Tourism Grading Support Programme (TGSP)</a:t>
            </a:r>
          </a:p>
          <a:p>
            <a:pPr marL="450850" lvl="1" algn="just">
              <a:lnSpc>
                <a:spcPct val="100000"/>
              </a:lnSpc>
              <a:spcBef>
                <a:spcPts val="1200"/>
              </a:spcBef>
              <a:defRPr/>
            </a:pPr>
            <a:r>
              <a:rPr lang="en-ZA" sz="1800" dirty="0">
                <a:cs typeface="Arial" panose="020B0604020202020204" pitchFamily="34" charset="0"/>
              </a:rPr>
              <a:t>The TGSP is administered by the Tourism Grading Council of South Africa (TGCSA) on behalf of the department.</a:t>
            </a:r>
          </a:p>
          <a:p>
            <a:pPr marL="450850" lvl="1" algn="just">
              <a:lnSpc>
                <a:spcPct val="100000"/>
              </a:lnSpc>
              <a:spcBef>
                <a:spcPts val="1200"/>
              </a:spcBef>
              <a:defRPr/>
            </a:pPr>
            <a:r>
              <a:rPr lang="en-ZA" sz="1800" dirty="0">
                <a:cs typeface="Arial" panose="020B0604020202020204" pitchFamily="34" charset="0"/>
              </a:rPr>
              <a:t>The TGSP offers discounts of between 80% and 90% on the cost of star grading assessment fees for accommodation establishments and meeting venues. </a:t>
            </a:r>
          </a:p>
          <a:p>
            <a:pPr marL="450850" lvl="1" algn="just">
              <a:lnSpc>
                <a:spcPct val="100000"/>
              </a:lnSpc>
              <a:spcBef>
                <a:spcPts val="1200"/>
              </a:spcBef>
              <a:defRPr/>
            </a:pPr>
            <a:r>
              <a:rPr lang="en-ZA" sz="1800" dirty="0">
                <a:cs typeface="Arial" panose="020B0604020202020204" pitchFamily="34" charset="0"/>
              </a:rPr>
              <a:t>A total of 5 288 discounts approved since January 2017.</a:t>
            </a:r>
          </a:p>
          <a:p>
            <a:pPr marL="450850" lvl="1" algn="just">
              <a:lnSpc>
                <a:spcPct val="100000"/>
              </a:lnSpc>
              <a:spcBef>
                <a:spcPts val="1200"/>
              </a:spcBef>
              <a:defRPr/>
            </a:pPr>
            <a:r>
              <a:rPr lang="en-ZA" sz="1800" dirty="0">
                <a:cs typeface="Arial" panose="020B0604020202020204" pitchFamily="34" charset="0"/>
              </a:rPr>
              <a:t>The TGSP is a national programme and accept applications from all nine provinces</a:t>
            </a:r>
          </a:p>
        </p:txBody>
      </p:sp>
      <p:sp>
        <p:nvSpPr>
          <p:cNvPr id="4" name="Footer Placeholder 3"/>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3047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97" y="137089"/>
            <a:ext cx="8186875" cy="804607"/>
          </a:xfrm>
        </p:spPr>
        <p:txBody>
          <a:bodyPr>
            <a:normAutofit fontScale="90000"/>
          </a:bodyPr>
          <a:lstStyle/>
          <a:p>
            <a:pPr algn="just"/>
            <a:r>
              <a:rPr lang="en-US" dirty="0">
                <a:solidFill>
                  <a:srgbClr val="F26500"/>
                </a:solidFill>
                <a:ea typeface="Calibri" pitchFamily="34" charset="0"/>
                <a:cs typeface="Times New Roman" pitchFamily="18" charset="0"/>
              </a:rPr>
              <a:t>Tourism Incentive </a:t>
            </a:r>
            <a:r>
              <a:rPr lang="en-US" dirty="0" err="1">
                <a:solidFill>
                  <a:srgbClr val="F26500"/>
                </a:solidFill>
                <a:ea typeface="Calibri" pitchFamily="34" charset="0"/>
                <a:cs typeface="Times New Roman" pitchFamily="18" charset="0"/>
              </a:rPr>
              <a:t>Programme</a:t>
            </a:r>
            <a:r>
              <a:rPr lang="en-US" dirty="0">
                <a:solidFill>
                  <a:srgbClr val="F26500"/>
                </a:solidFill>
                <a:ea typeface="Calibri" pitchFamily="34" charset="0"/>
                <a:cs typeface="Times New Roman" pitchFamily="18" charset="0"/>
              </a:rPr>
              <a:t> (continued)</a:t>
            </a:r>
            <a:endParaRPr lang="en-ZA" sz="3200" b="1" dirty="0">
              <a:solidFill>
                <a:srgbClr val="F26500"/>
              </a:solidFill>
            </a:endParaRPr>
          </a:p>
        </p:txBody>
      </p:sp>
      <p:sp>
        <p:nvSpPr>
          <p:cNvPr id="3" name="Content Placeholder 2"/>
          <p:cNvSpPr>
            <a:spLocks noGrp="1"/>
          </p:cNvSpPr>
          <p:nvPr>
            <p:ph idx="4294967295"/>
          </p:nvPr>
        </p:nvSpPr>
        <p:spPr>
          <a:xfrm>
            <a:off x="426128" y="1050879"/>
            <a:ext cx="8089222" cy="5305472"/>
          </a:xfrm>
          <a:prstGeom prst="rect">
            <a:avLst/>
          </a:prstGeom>
        </p:spPr>
        <p:txBody>
          <a:bodyPr>
            <a:normAutofit/>
          </a:bodyPr>
          <a:lstStyle/>
          <a:p>
            <a:pPr marL="0" lvl="1" indent="0" algn="just">
              <a:lnSpc>
                <a:spcPct val="100000"/>
              </a:lnSpc>
              <a:buNone/>
              <a:defRPr/>
            </a:pPr>
            <a:r>
              <a:rPr lang="en-ZA" sz="1800" b="1" dirty="0">
                <a:cs typeface="Arial" panose="020B0604020202020204" pitchFamily="34" charset="0"/>
              </a:rPr>
              <a:t>Green Tourism Incentive Programme (GTIP)</a:t>
            </a:r>
          </a:p>
          <a:p>
            <a:pPr marL="450850" lvl="1" algn="just">
              <a:lnSpc>
                <a:spcPct val="100000"/>
              </a:lnSpc>
              <a:spcBef>
                <a:spcPts val="1200"/>
              </a:spcBef>
              <a:defRPr/>
            </a:pPr>
            <a:r>
              <a:rPr lang="en-ZA" dirty="0">
                <a:cs typeface="Arial" panose="020B0604020202020204" pitchFamily="34" charset="0"/>
              </a:rPr>
              <a:t>GTIP is administered by the Industrial Development Corporation </a:t>
            </a:r>
            <a:r>
              <a:rPr lang="en-ZA" dirty="0" smtClean="0">
                <a:cs typeface="Arial" panose="020B0604020202020204" pitchFamily="34" charset="0"/>
              </a:rPr>
              <a:t>(IDC) on </a:t>
            </a:r>
            <a:r>
              <a:rPr lang="en-ZA" dirty="0">
                <a:cs typeface="Arial" panose="020B0604020202020204" pitchFamily="34" charset="0"/>
              </a:rPr>
              <a:t>behalf of the department.</a:t>
            </a:r>
          </a:p>
          <a:p>
            <a:pPr marL="450850" lvl="1" algn="just">
              <a:lnSpc>
                <a:spcPct val="100000"/>
              </a:lnSpc>
              <a:spcBef>
                <a:spcPts val="1200"/>
              </a:spcBef>
              <a:defRPr/>
            </a:pPr>
            <a:r>
              <a:rPr lang="en-ZA" dirty="0">
                <a:cs typeface="Arial" panose="020B0604020202020204" pitchFamily="34" charset="0"/>
              </a:rPr>
              <a:t>Offers grant funding to qualifying small tourism enterprises to retrofit their facilities with efficiency solutions for energy and water usage. Support covers 90% of the cost of a resource-efficiency (energy and water) audit and between 30% to 90% towards the cost of installation of recommended water and energy efficiency measures (capped at R1 million per applicant).</a:t>
            </a:r>
          </a:p>
          <a:p>
            <a:pPr marL="450850" lvl="1" algn="just">
              <a:lnSpc>
                <a:spcPct val="100000"/>
              </a:lnSpc>
              <a:spcBef>
                <a:spcPts val="1200"/>
              </a:spcBef>
              <a:defRPr/>
            </a:pPr>
            <a:r>
              <a:rPr lang="en-ZA" dirty="0">
                <a:cs typeface="Arial" panose="020B0604020202020204" pitchFamily="34" charset="0"/>
              </a:rPr>
              <a:t>A total of 29 applications for GTIP support approved since November 2017 with approximately 160 applications at various stages of assessment. </a:t>
            </a:r>
          </a:p>
          <a:p>
            <a:pPr marL="450850" lvl="1" algn="just">
              <a:lnSpc>
                <a:spcPct val="100000"/>
              </a:lnSpc>
              <a:spcBef>
                <a:spcPts val="1200"/>
              </a:spcBef>
              <a:defRPr/>
            </a:pPr>
            <a:r>
              <a:rPr lang="en-ZA" dirty="0">
                <a:cs typeface="Arial" panose="020B0604020202020204" pitchFamily="34" charset="0"/>
              </a:rPr>
              <a:t>The GTIP is a national programme and accept applications from all nine provinces</a:t>
            </a:r>
          </a:p>
          <a:p>
            <a:pPr marL="450850" lvl="1" algn="just">
              <a:lnSpc>
                <a:spcPct val="100000"/>
              </a:lnSpc>
              <a:spcBef>
                <a:spcPts val="1200"/>
              </a:spcBef>
              <a:defRPr/>
            </a:pPr>
            <a:endParaRPr lang="en-ZA" dirty="0">
              <a:solidFill>
                <a:srgbClr val="FF0000"/>
              </a:solidFill>
              <a:cs typeface="Arial" panose="020B0604020202020204" pitchFamily="34" charset="0"/>
            </a:endParaRPr>
          </a:p>
        </p:txBody>
      </p:sp>
      <p:sp>
        <p:nvSpPr>
          <p:cNvPr id="4" name="Footer Placeholder 3"/>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14809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997" y="137089"/>
            <a:ext cx="8186875" cy="804607"/>
          </a:xfrm>
        </p:spPr>
        <p:txBody>
          <a:bodyPr>
            <a:normAutofit fontScale="90000"/>
          </a:bodyPr>
          <a:lstStyle/>
          <a:p>
            <a:pPr algn="just"/>
            <a:r>
              <a:rPr lang="en-US" dirty="0">
                <a:solidFill>
                  <a:srgbClr val="F26500"/>
                </a:solidFill>
                <a:ea typeface="Calibri" pitchFamily="34" charset="0"/>
                <a:cs typeface="Times New Roman" pitchFamily="18" charset="0"/>
              </a:rPr>
              <a:t>Tourism Incentive </a:t>
            </a:r>
            <a:r>
              <a:rPr lang="en-US" dirty="0" err="1">
                <a:solidFill>
                  <a:srgbClr val="F26500"/>
                </a:solidFill>
                <a:ea typeface="Calibri" pitchFamily="34" charset="0"/>
                <a:cs typeface="Times New Roman" pitchFamily="18" charset="0"/>
              </a:rPr>
              <a:t>Programme</a:t>
            </a:r>
            <a:r>
              <a:rPr lang="en-US" dirty="0">
                <a:solidFill>
                  <a:srgbClr val="F26500"/>
                </a:solidFill>
                <a:ea typeface="Calibri" pitchFamily="34" charset="0"/>
                <a:cs typeface="Times New Roman" pitchFamily="18" charset="0"/>
              </a:rPr>
              <a:t> (continued)</a:t>
            </a:r>
            <a:endParaRPr lang="en-ZA" sz="3200" b="1" dirty="0">
              <a:solidFill>
                <a:srgbClr val="F26500"/>
              </a:solidFill>
            </a:endParaRPr>
          </a:p>
        </p:txBody>
      </p:sp>
      <p:sp>
        <p:nvSpPr>
          <p:cNvPr id="3" name="Content Placeholder 2"/>
          <p:cNvSpPr>
            <a:spLocks noGrp="1"/>
          </p:cNvSpPr>
          <p:nvPr>
            <p:ph idx="4294967295"/>
          </p:nvPr>
        </p:nvSpPr>
        <p:spPr>
          <a:xfrm>
            <a:off x="426128" y="941696"/>
            <a:ext cx="8089222" cy="5779780"/>
          </a:xfrm>
          <a:prstGeom prst="rect">
            <a:avLst/>
          </a:prstGeom>
        </p:spPr>
        <p:txBody>
          <a:bodyPr>
            <a:normAutofit/>
          </a:bodyPr>
          <a:lstStyle/>
          <a:p>
            <a:pPr marL="0" lvl="1" indent="0" algn="just">
              <a:lnSpc>
                <a:spcPct val="100000"/>
              </a:lnSpc>
              <a:buNone/>
              <a:defRPr/>
            </a:pPr>
            <a:r>
              <a:rPr lang="en-ZA" sz="1800" b="1" dirty="0">
                <a:cs typeface="Arial" panose="020B0604020202020204" pitchFamily="34" charset="0"/>
              </a:rPr>
              <a:t>Tourism Transformation Fund (TTF)</a:t>
            </a:r>
          </a:p>
          <a:p>
            <a:pPr marL="450850" lvl="1" algn="just">
              <a:lnSpc>
                <a:spcPct val="100000"/>
              </a:lnSpc>
              <a:spcBef>
                <a:spcPts val="1200"/>
              </a:spcBef>
              <a:defRPr/>
            </a:pPr>
            <a:r>
              <a:rPr lang="en-ZA" dirty="0">
                <a:cs typeface="Arial" panose="020B0604020202020204" pitchFamily="34" charset="0"/>
              </a:rPr>
              <a:t>The TTF is administered by the National Empowerment Fund (NEF) on behalf of the department.</a:t>
            </a:r>
          </a:p>
          <a:p>
            <a:pPr marL="450850" lvl="1" algn="just">
              <a:lnSpc>
                <a:spcPct val="100000"/>
              </a:lnSpc>
              <a:spcBef>
                <a:spcPts val="1200"/>
              </a:spcBef>
              <a:defRPr/>
            </a:pPr>
            <a:r>
              <a:rPr lang="en-ZA" dirty="0">
                <a:cs typeface="Arial" panose="020B0604020202020204" pitchFamily="34" charset="0"/>
              </a:rPr>
              <a:t>The TTF offers a combination of debt finance and grant funding for new and expansionary tourism development projects with majority black shareholding (normal NEF loan application process applies). Loans approved by the NEF will be considered for a grant funding portion of 30% of the loan amount up to maximum of R5 million depending on the size of the project subject to meeting TTF eligibility criteria.</a:t>
            </a:r>
          </a:p>
          <a:p>
            <a:pPr marL="450850" lvl="1" algn="just">
              <a:lnSpc>
                <a:spcPct val="100000"/>
              </a:lnSpc>
              <a:spcBef>
                <a:spcPts val="1200"/>
              </a:spcBef>
              <a:defRPr/>
            </a:pPr>
            <a:r>
              <a:rPr lang="en-ZA" dirty="0">
                <a:cs typeface="Arial" panose="020B0604020202020204" pitchFamily="34" charset="0"/>
              </a:rPr>
              <a:t>A total of 17 applications for TTF support approved since May 2018 with approximately 77 applications at various stages of assessment. </a:t>
            </a:r>
          </a:p>
          <a:p>
            <a:pPr marL="450850" lvl="1" algn="just">
              <a:lnSpc>
                <a:spcPct val="100000"/>
              </a:lnSpc>
              <a:spcBef>
                <a:spcPts val="1200"/>
              </a:spcBef>
              <a:defRPr/>
            </a:pPr>
            <a:r>
              <a:rPr lang="en-ZA" dirty="0">
                <a:cs typeface="Arial" panose="020B0604020202020204" pitchFamily="34" charset="0"/>
              </a:rPr>
              <a:t>The TTF is a national programme and accept applications from all nine provinces</a:t>
            </a:r>
          </a:p>
        </p:txBody>
      </p:sp>
      <p:sp>
        <p:nvSpPr>
          <p:cNvPr id="4" name="Footer Placeholder 3"/>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3909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1527859"/>
            <a:ext cx="7886700" cy="3622875"/>
          </a:xfrm>
        </p:spPr>
        <p:txBody>
          <a:bodyPr/>
          <a:lstStyle/>
          <a:p>
            <a:pPr marL="0" indent="0">
              <a:buNone/>
            </a:pPr>
            <a:endParaRPr lang="en-ZA" dirty="0"/>
          </a:p>
          <a:p>
            <a:pPr marL="0" indent="0">
              <a:buNone/>
            </a:pPr>
            <a:endParaRPr lang="en-ZA" dirty="0"/>
          </a:p>
          <a:p>
            <a:pPr marL="0" indent="0" algn="ctr">
              <a:buNone/>
            </a:pPr>
            <a:r>
              <a:rPr lang="en-ZA" sz="4000" b="1" dirty="0">
                <a:solidFill>
                  <a:srgbClr val="F26522"/>
                </a:solidFill>
              </a:rPr>
              <a:t>Product Development </a:t>
            </a:r>
          </a:p>
          <a:p>
            <a:pPr marL="0" indent="0" algn="ctr">
              <a:buNone/>
            </a:pPr>
            <a:r>
              <a:rPr lang="en-ZA" sz="4000" dirty="0">
                <a:solidFill>
                  <a:srgbClr val="ED7D31"/>
                </a:solidFill>
              </a:rPr>
              <a:t> </a:t>
            </a:r>
            <a:r>
              <a:rPr lang="en-ZA" sz="3200" dirty="0">
                <a:solidFill>
                  <a:srgbClr val="F26522"/>
                </a:solidFill>
              </a:rPr>
              <a:t>(Destination Development) </a:t>
            </a:r>
            <a:br>
              <a:rPr lang="en-ZA" sz="3200" dirty="0">
                <a:solidFill>
                  <a:srgbClr val="F26522"/>
                </a:solidFill>
              </a:rPr>
            </a:br>
            <a:endParaRPr lang="en-US" sz="3200" dirty="0">
              <a:solidFill>
                <a:srgbClr val="F26522"/>
              </a:solidFill>
            </a:endParaRPr>
          </a:p>
        </p:txBody>
      </p:sp>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950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43068" y="138896"/>
            <a:ext cx="8272282" cy="729205"/>
          </a:xfrm>
        </p:spPr>
        <p:txBody>
          <a:bodyPr>
            <a:normAutofit fontScale="90000"/>
          </a:bodyPr>
          <a:lstStyle/>
          <a:p>
            <a:r>
              <a:rPr lang="en-ZA" dirty="0"/>
              <a:t/>
            </a:r>
            <a:br>
              <a:rPr lang="en-ZA" dirty="0"/>
            </a:br>
            <a:r>
              <a:rPr lang="en-ZA" sz="2900" dirty="0"/>
              <a:t>Product Development</a:t>
            </a:r>
            <a:r>
              <a:rPr lang="en-ZA" sz="2900" dirty="0">
                <a:solidFill>
                  <a:srgbClr val="ED7D31"/>
                </a:solidFill>
              </a:rPr>
              <a:t>  (</a:t>
            </a:r>
            <a:r>
              <a:rPr lang="en-ZA" sz="2900" dirty="0"/>
              <a:t>Destination Development) </a:t>
            </a:r>
            <a:r>
              <a:rPr lang="en-ZA" sz="2700" dirty="0"/>
              <a:t/>
            </a:r>
            <a:br>
              <a:rPr lang="en-ZA" sz="2700" dirty="0"/>
            </a:br>
            <a:r>
              <a:rPr lang="en-ZA" dirty="0"/>
              <a:t> </a:t>
            </a:r>
            <a:endParaRPr lang="en-ZA" sz="2700" dirty="0"/>
          </a:p>
        </p:txBody>
      </p:sp>
      <p:sp>
        <p:nvSpPr>
          <p:cNvPr id="5" name="Content Placeholder 4"/>
          <p:cNvSpPr>
            <a:spLocks noGrp="1"/>
          </p:cNvSpPr>
          <p:nvPr>
            <p:ph idx="1"/>
          </p:nvPr>
        </p:nvSpPr>
        <p:spPr>
          <a:xfrm>
            <a:off x="448642" y="868101"/>
            <a:ext cx="8066707" cy="5661675"/>
          </a:xfrm>
        </p:spPr>
        <p:txBody>
          <a:bodyPr>
            <a:normAutofit fontScale="85000" lnSpcReduction="10000"/>
          </a:bodyPr>
          <a:lstStyle/>
          <a:p>
            <a:pPr marL="0" indent="0" algn="just">
              <a:buNone/>
            </a:pPr>
            <a:r>
              <a:rPr lang="en-ZA" sz="2000" b="1" dirty="0" smtClean="0">
                <a:solidFill>
                  <a:srgbClr val="F26500"/>
                </a:solidFill>
                <a:latin typeface="Arial" panose="020B0604020202020204" pitchFamily="34" charset="0"/>
                <a:cs typeface="Arial" panose="020B0604020202020204" pitchFamily="34" charset="0"/>
              </a:rPr>
              <a:t>1. TOURISM MASTERPLANS</a:t>
            </a:r>
            <a:endParaRPr lang="en-ZA" sz="2000" b="1" dirty="0">
              <a:solidFill>
                <a:srgbClr val="F26500"/>
              </a:solidFill>
              <a:latin typeface="Arial" panose="020B0604020202020204" pitchFamily="34" charset="0"/>
              <a:cs typeface="Arial" panose="020B0604020202020204" pitchFamily="34" charset="0"/>
            </a:endParaRPr>
          </a:p>
          <a:p>
            <a:pPr algn="just">
              <a:lnSpc>
                <a:spcPct val="100000"/>
              </a:lnSpc>
              <a:spcBef>
                <a:spcPts val="1200"/>
              </a:spcBef>
            </a:pPr>
            <a:r>
              <a:rPr lang="en-ZA" sz="2000" dirty="0">
                <a:cs typeface="Arial" panose="020B0604020202020204" pitchFamily="34" charset="0"/>
              </a:rPr>
              <a:t>The Department has </a:t>
            </a:r>
            <a:r>
              <a:rPr lang="en-ZA" sz="2000" dirty="0" smtClean="0">
                <a:cs typeface="Arial" panose="020B0604020202020204" pitchFamily="34" charset="0"/>
              </a:rPr>
              <a:t>funded </a:t>
            </a:r>
            <a:r>
              <a:rPr lang="en-ZA" sz="2000" dirty="0">
                <a:cs typeface="Arial" panose="020B0604020202020204" pitchFamily="34" charset="0"/>
              </a:rPr>
              <a:t>the </a:t>
            </a:r>
            <a:r>
              <a:rPr lang="en-ZA" sz="2000" dirty="0" smtClean="0">
                <a:cs typeface="Arial" panose="020B0604020202020204" pitchFamily="34" charset="0"/>
              </a:rPr>
              <a:t>development of the following destination planning aspects in inaccessible, underdeveloped, socio-economically depressed or poverty nodes/geographic rural locations, with immense tourism potential: </a:t>
            </a:r>
            <a:r>
              <a:rPr lang="en-US" sz="2000" dirty="0">
                <a:cs typeface="Arial" panose="020B0604020202020204" pitchFamily="34" charset="0"/>
              </a:rPr>
              <a:t>Port St Johns to Coffee </a:t>
            </a:r>
            <a:r>
              <a:rPr lang="en-US" sz="2000" dirty="0" smtClean="0">
                <a:cs typeface="Arial" panose="020B0604020202020204" pitchFamily="34" charset="0"/>
              </a:rPr>
              <a:t>Bay, </a:t>
            </a:r>
            <a:r>
              <a:rPr lang="en-ZA" sz="2000" dirty="0" smtClean="0">
                <a:cs typeface="Arial" panose="020B0604020202020204" pitchFamily="34" charset="0"/>
              </a:rPr>
              <a:t>Sutherland </a:t>
            </a:r>
            <a:r>
              <a:rPr lang="en-ZA" sz="2000" dirty="0">
                <a:cs typeface="Arial" panose="020B0604020202020204" pitchFamily="34" charset="0"/>
              </a:rPr>
              <a:t>to Carnarvon; Port </a:t>
            </a:r>
            <a:r>
              <a:rPr lang="en-ZA" sz="2000" dirty="0" err="1">
                <a:cs typeface="Arial" panose="020B0604020202020204" pitchFamily="34" charset="0"/>
              </a:rPr>
              <a:t>Nolloth</a:t>
            </a:r>
            <a:r>
              <a:rPr lang="en-ZA" sz="2000" dirty="0">
                <a:cs typeface="Arial" panose="020B0604020202020204" pitchFamily="34" charset="0"/>
              </a:rPr>
              <a:t> to </a:t>
            </a:r>
            <a:r>
              <a:rPr lang="en-ZA" sz="2000" dirty="0" err="1" smtClean="0">
                <a:cs typeface="Arial" panose="020B0604020202020204" pitchFamily="34" charset="0"/>
              </a:rPr>
              <a:t>Hondeklipbaai</a:t>
            </a:r>
            <a:r>
              <a:rPr lang="en-ZA" sz="2000" dirty="0" smtClean="0">
                <a:cs typeface="Arial" panose="020B0604020202020204" pitchFamily="34" charset="0"/>
              </a:rPr>
              <a:t>; </a:t>
            </a:r>
            <a:r>
              <a:rPr lang="en-US" sz="2000" dirty="0" smtClean="0">
                <a:cs typeface="Arial" panose="020B0604020202020204" pitchFamily="34" charset="0"/>
              </a:rPr>
              <a:t>Orange </a:t>
            </a:r>
            <a:r>
              <a:rPr lang="en-US" sz="2000" dirty="0">
                <a:cs typeface="Arial" panose="020B0604020202020204" pitchFamily="34" charset="0"/>
              </a:rPr>
              <a:t>River Mouth to </a:t>
            </a:r>
            <a:r>
              <a:rPr lang="en-US" sz="2000" dirty="0" err="1">
                <a:cs typeface="Arial" panose="020B0604020202020204" pitchFamily="34" charset="0"/>
              </a:rPr>
              <a:t>Vioolsdrift</a:t>
            </a:r>
            <a:r>
              <a:rPr lang="en-US" sz="2000" dirty="0">
                <a:cs typeface="Arial" panose="020B0604020202020204" pitchFamily="34" charset="0"/>
              </a:rPr>
              <a:t>.</a:t>
            </a:r>
            <a:endParaRPr lang="en-ZA" sz="2000" dirty="0">
              <a:cs typeface="Arial" panose="020B0604020202020204" pitchFamily="34" charset="0"/>
            </a:endParaRPr>
          </a:p>
          <a:p>
            <a:pPr algn="just">
              <a:lnSpc>
                <a:spcPct val="100000"/>
              </a:lnSpc>
              <a:spcBef>
                <a:spcPts val="1200"/>
              </a:spcBef>
            </a:pPr>
            <a:r>
              <a:rPr lang="en-ZA" sz="2000" dirty="0" smtClean="0">
                <a:cs typeface="Arial" panose="020B0604020202020204" pitchFamily="34" charset="0"/>
              </a:rPr>
              <a:t>Masterplans </a:t>
            </a:r>
            <a:r>
              <a:rPr lang="en-US" sz="2000" dirty="0" smtClean="0">
                <a:cs typeface="Arial" panose="020B0604020202020204" pitchFamily="34" charset="0"/>
              </a:rPr>
              <a:t>set </a:t>
            </a:r>
            <a:r>
              <a:rPr lang="en-US" sz="2000" dirty="0">
                <a:cs typeface="Arial" panose="020B0604020202020204" pitchFamily="34" charset="0"/>
              </a:rPr>
              <a:t>out immediate-to-longer term institutional plans for the development specific geographic areas of tourism potential, unlock funding and investment promotion, </a:t>
            </a:r>
            <a:r>
              <a:rPr lang="en-US" sz="2000" dirty="0" smtClean="0">
                <a:cs typeface="Arial" panose="020B0604020202020204" pitchFamily="34" charset="0"/>
              </a:rPr>
              <a:t>and leverage </a:t>
            </a:r>
            <a:r>
              <a:rPr lang="en-US" sz="2000" dirty="0">
                <a:cs typeface="Arial" panose="020B0604020202020204" pitchFamily="34" charset="0"/>
              </a:rPr>
              <a:t>on key strategic </a:t>
            </a:r>
            <a:r>
              <a:rPr lang="en-US" sz="2000" dirty="0" smtClean="0">
                <a:cs typeface="Arial" panose="020B0604020202020204" pitchFamily="34" charset="0"/>
              </a:rPr>
              <a:t>partners for implementation. </a:t>
            </a:r>
            <a:endParaRPr lang="en-ZA" sz="2000" dirty="0">
              <a:cs typeface="Arial" panose="020B0604020202020204" pitchFamily="34" charset="0"/>
            </a:endParaRPr>
          </a:p>
          <a:p>
            <a:pPr algn="just">
              <a:lnSpc>
                <a:spcPct val="100000"/>
              </a:lnSpc>
              <a:spcBef>
                <a:spcPts val="1200"/>
              </a:spcBef>
            </a:pPr>
            <a:r>
              <a:rPr lang="en-ZA" sz="2000" dirty="0" smtClean="0">
                <a:cs typeface="Arial" panose="020B0604020202020204" pitchFamily="34" charset="0"/>
              </a:rPr>
              <a:t>Masterplans </a:t>
            </a:r>
            <a:r>
              <a:rPr lang="en-ZA" sz="2000" dirty="0">
                <a:cs typeface="Arial" panose="020B0604020202020204" pitchFamily="34" charset="0"/>
              </a:rPr>
              <a:t>will </a:t>
            </a:r>
            <a:r>
              <a:rPr lang="en-US" sz="2000" dirty="0" smtClean="0">
                <a:cs typeface="Arial" panose="020B0604020202020204" pitchFamily="34" charset="0"/>
              </a:rPr>
              <a:t>support </a:t>
            </a:r>
            <a:r>
              <a:rPr lang="en-US" sz="2000" dirty="0">
                <a:cs typeface="Arial" panose="020B0604020202020204" pitchFamily="34" charset="0"/>
              </a:rPr>
              <a:t>the </a:t>
            </a:r>
            <a:r>
              <a:rPr lang="en-US" sz="2000" dirty="0" smtClean="0">
                <a:cs typeface="Arial" panose="020B0604020202020204" pitchFamily="34" charset="0"/>
              </a:rPr>
              <a:t>rural </a:t>
            </a:r>
            <a:r>
              <a:rPr lang="en-US" sz="2000" dirty="0">
                <a:cs typeface="Arial" panose="020B0604020202020204" pitchFamily="34" charset="0"/>
              </a:rPr>
              <a:t>tourism development strategies and initiatives based on sound concepts, feasibility studies or packaging. Implementation of such plans </a:t>
            </a:r>
            <a:r>
              <a:rPr lang="en-US" sz="2000" dirty="0" smtClean="0">
                <a:cs typeface="Arial" panose="020B0604020202020204" pitchFamily="34" charset="0"/>
              </a:rPr>
              <a:t>is earmarked </a:t>
            </a:r>
            <a:r>
              <a:rPr lang="en-US" sz="2000" dirty="0">
                <a:cs typeface="Arial" panose="020B0604020202020204" pitchFamily="34" charset="0"/>
              </a:rPr>
              <a:t>to create jobs and transform the sector</a:t>
            </a:r>
            <a:r>
              <a:rPr lang="en-ZA" sz="2000" dirty="0" smtClean="0">
                <a:cs typeface="Arial" panose="020B0604020202020204" pitchFamily="34" charset="0"/>
              </a:rPr>
              <a:t>. </a:t>
            </a:r>
            <a:endParaRPr lang="en-ZA" sz="2000" dirty="0">
              <a:cs typeface="Arial" panose="020B0604020202020204" pitchFamily="34" charset="0"/>
            </a:endParaRPr>
          </a:p>
          <a:p>
            <a:pPr algn="just">
              <a:lnSpc>
                <a:spcPct val="100000"/>
              </a:lnSpc>
              <a:spcBef>
                <a:spcPts val="1200"/>
              </a:spcBef>
            </a:pPr>
            <a:r>
              <a:rPr lang="en-US" sz="2000" dirty="0">
                <a:cs typeface="Arial" panose="020B0604020202020204" pitchFamily="34" charset="0"/>
              </a:rPr>
              <a:t>The corridor tourism product development plan to ensure that appropriate products and services are developed and promoted across </a:t>
            </a:r>
            <a:r>
              <a:rPr lang="en-US" sz="2000" dirty="0" smtClean="0">
                <a:cs typeface="Arial" panose="020B0604020202020204" pitchFamily="34" charset="0"/>
              </a:rPr>
              <a:t>these </a:t>
            </a:r>
            <a:r>
              <a:rPr lang="en-US" sz="2000" dirty="0">
                <a:cs typeface="Arial" panose="020B0604020202020204" pitchFamily="34" charset="0"/>
              </a:rPr>
              <a:t>geographic </a:t>
            </a:r>
            <a:r>
              <a:rPr lang="en-US" sz="2000" dirty="0" smtClean="0">
                <a:cs typeface="Arial" panose="020B0604020202020204" pitchFamily="34" charset="0"/>
              </a:rPr>
              <a:t>landscape.</a:t>
            </a:r>
          </a:p>
          <a:p>
            <a:pPr algn="just">
              <a:lnSpc>
                <a:spcPct val="100000"/>
              </a:lnSpc>
              <a:spcBef>
                <a:spcPts val="1200"/>
              </a:spcBef>
            </a:pPr>
            <a:r>
              <a:rPr lang="en-US" sz="2000" dirty="0" smtClean="0">
                <a:cs typeface="Arial" panose="020B0604020202020204" pitchFamily="34" charset="0"/>
              </a:rPr>
              <a:t>In addition, the </a:t>
            </a:r>
            <a:r>
              <a:rPr lang="en-US" sz="2000" dirty="0">
                <a:cs typeface="Arial" panose="020B0604020202020204" pitchFamily="34" charset="0"/>
              </a:rPr>
              <a:t>implementation modalities of the developed master plan will ensure that both domestic and international markets are focused on in selling South Africa as a destination in alignment to the tourism sector </a:t>
            </a:r>
            <a:r>
              <a:rPr lang="en-US" sz="2000" dirty="0" smtClean="0">
                <a:cs typeface="Arial" panose="020B0604020202020204" pitchFamily="34" charset="0"/>
              </a:rPr>
              <a:t>plans.</a:t>
            </a:r>
          </a:p>
          <a:p>
            <a:pPr algn="just">
              <a:lnSpc>
                <a:spcPct val="100000"/>
              </a:lnSpc>
              <a:spcBef>
                <a:spcPts val="1200"/>
              </a:spcBef>
            </a:pPr>
            <a:r>
              <a:rPr lang="en-US" sz="2000" dirty="0" smtClean="0">
                <a:cs typeface="Arial" panose="020B0604020202020204" pitchFamily="34" charset="0"/>
              </a:rPr>
              <a:t>This project is ongoing to be completed in March 2020, with the implementation of </a:t>
            </a:r>
            <a:r>
              <a:rPr lang="en-US" sz="2000" dirty="0" err="1" smtClean="0">
                <a:cs typeface="Arial" panose="020B0604020202020204" pitchFamily="34" charset="0"/>
              </a:rPr>
              <a:t>programmes</a:t>
            </a:r>
            <a:r>
              <a:rPr lang="en-US" sz="2000" dirty="0" smtClean="0">
                <a:cs typeface="Arial" panose="020B0604020202020204" pitchFamily="34" charset="0"/>
              </a:rPr>
              <a:t> and initiatives from the masterplans to follow.</a:t>
            </a:r>
            <a:endParaRPr lang="en-ZA" sz="2000" dirty="0">
              <a:cs typeface="Arial" panose="020B0604020202020204" pitchFamily="34" charset="0"/>
            </a:endParaRPr>
          </a:p>
          <a:p>
            <a:endParaRPr lang="en-ZA" dirty="0"/>
          </a:p>
          <a:p>
            <a:pPr lvl="1"/>
            <a:endParaRPr lang="en-ZA" sz="1800" dirty="0">
              <a:solidFill>
                <a:prstClr val="black"/>
              </a:solidFill>
              <a:cs typeface="Arial" panose="020B0604020202020204" pitchFamily="34" charset="0"/>
            </a:endParaRPr>
          </a:p>
        </p:txBody>
      </p:sp>
    </p:spTree>
    <p:extLst>
      <p:ext uri="{BB962C8B-B14F-4D97-AF65-F5344CB8AC3E}">
        <p14:creationId xmlns:p14="http://schemas.microsoft.com/office/powerpoint/2010/main" val="7226622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39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43068" y="138896"/>
            <a:ext cx="8272282" cy="729205"/>
          </a:xfrm>
        </p:spPr>
        <p:txBody>
          <a:bodyPr>
            <a:normAutofit fontScale="90000"/>
          </a:bodyPr>
          <a:lstStyle/>
          <a:p>
            <a:r>
              <a:rPr lang="en-ZA" dirty="0"/>
              <a:t/>
            </a:r>
            <a:br>
              <a:rPr lang="en-ZA" dirty="0"/>
            </a:br>
            <a:r>
              <a:rPr lang="en-ZA" sz="2900" dirty="0"/>
              <a:t>Product Development</a:t>
            </a:r>
            <a:r>
              <a:rPr lang="en-ZA" sz="2900" dirty="0">
                <a:solidFill>
                  <a:srgbClr val="ED7D31"/>
                </a:solidFill>
              </a:rPr>
              <a:t>  (</a:t>
            </a:r>
            <a:r>
              <a:rPr lang="en-ZA" sz="2900" dirty="0"/>
              <a:t>Destination Development) </a:t>
            </a:r>
            <a:r>
              <a:rPr lang="en-ZA" sz="2700" dirty="0"/>
              <a:t/>
            </a:r>
            <a:br>
              <a:rPr lang="en-ZA" sz="2700" dirty="0"/>
            </a:br>
            <a:r>
              <a:rPr lang="en-ZA" dirty="0"/>
              <a:t> </a:t>
            </a:r>
            <a:endParaRPr lang="en-ZA" sz="2700" dirty="0"/>
          </a:p>
        </p:txBody>
      </p:sp>
      <p:sp>
        <p:nvSpPr>
          <p:cNvPr id="5" name="Content Placeholder 4"/>
          <p:cNvSpPr>
            <a:spLocks noGrp="1"/>
          </p:cNvSpPr>
          <p:nvPr>
            <p:ph idx="1"/>
          </p:nvPr>
        </p:nvSpPr>
        <p:spPr>
          <a:xfrm>
            <a:off x="448642" y="1083076"/>
            <a:ext cx="8066707" cy="5273274"/>
          </a:xfrm>
        </p:spPr>
        <p:txBody>
          <a:bodyPr>
            <a:normAutofit/>
          </a:bodyPr>
          <a:lstStyle/>
          <a:p>
            <a:pPr marL="0" indent="0" algn="just">
              <a:buNone/>
            </a:pPr>
            <a:r>
              <a:rPr lang="en-ZA" sz="2000" b="1" dirty="0" smtClean="0">
                <a:solidFill>
                  <a:srgbClr val="F26500"/>
                </a:solidFill>
                <a:latin typeface="Arial" panose="020B0604020202020204" pitchFamily="34" charset="0"/>
                <a:cs typeface="Arial" panose="020B0604020202020204" pitchFamily="34" charset="0"/>
              </a:rPr>
              <a:t>2</a:t>
            </a:r>
            <a:r>
              <a:rPr lang="en-ZA" sz="1800" b="1" dirty="0" smtClean="0">
                <a:solidFill>
                  <a:srgbClr val="F26500"/>
                </a:solidFill>
                <a:cs typeface="Arial" panose="020B0604020202020204" pitchFamily="34" charset="0"/>
              </a:rPr>
              <a:t>. KAROO (KLEINSEE AND CARNARVON) PRECINCT PLANNING</a:t>
            </a:r>
            <a:endParaRPr lang="en-ZA" sz="1800" b="1" dirty="0">
              <a:solidFill>
                <a:srgbClr val="F26500"/>
              </a:solidFill>
              <a:cs typeface="Arial" panose="020B0604020202020204" pitchFamily="34" charset="0"/>
            </a:endParaRPr>
          </a:p>
          <a:p>
            <a:pPr algn="just">
              <a:lnSpc>
                <a:spcPct val="100000"/>
              </a:lnSpc>
              <a:spcBef>
                <a:spcPts val="1200"/>
              </a:spcBef>
            </a:pPr>
            <a:r>
              <a:rPr lang="en-ZA" sz="1800" dirty="0">
                <a:cs typeface="Arial" panose="020B0604020202020204" pitchFamily="34" charset="0"/>
              </a:rPr>
              <a:t>The Department has </a:t>
            </a:r>
            <a:r>
              <a:rPr lang="en-ZA" sz="1800" dirty="0" smtClean="0">
                <a:cs typeface="Arial" panose="020B0604020202020204" pitchFamily="34" charset="0"/>
              </a:rPr>
              <a:t>funded </a:t>
            </a:r>
            <a:r>
              <a:rPr lang="en-ZA" sz="1800" dirty="0">
                <a:cs typeface="Arial" panose="020B0604020202020204" pitchFamily="34" charset="0"/>
              </a:rPr>
              <a:t>the </a:t>
            </a:r>
            <a:r>
              <a:rPr lang="en-ZA" sz="1800" dirty="0" smtClean="0">
                <a:cs typeface="Arial" panose="020B0604020202020204" pitchFamily="34" charset="0"/>
              </a:rPr>
              <a:t>development of precinct plans for both </a:t>
            </a:r>
            <a:r>
              <a:rPr lang="en-ZA" sz="1800" dirty="0" err="1" smtClean="0">
                <a:cs typeface="Arial" panose="020B0604020202020204" pitchFamily="34" charset="0"/>
              </a:rPr>
              <a:t>Kleinsee</a:t>
            </a:r>
            <a:r>
              <a:rPr lang="en-ZA" sz="1800" dirty="0" smtClean="0">
                <a:cs typeface="Arial" panose="020B0604020202020204" pitchFamily="34" charset="0"/>
              </a:rPr>
              <a:t> and Carnarvon, as deteriorating rural towns and villages in the Northern Cape. </a:t>
            </a:r>
            <a:endParaRPr lang="en-ZA" sz="1800" dirty="0">
              <a:cs typeface="Arial" panose="020B0604020202020204" pitchFamily="34" charset="0"/>
            </a:endParaRPr>
          </a:p>
          <a:p>
            <a:pPr algn="just">
              <a:lnSpc>
                <a:spcPct val="100000"/>
              </a:lnSpc>
              <a:spcBef>
                <a:spcPts val="1200"/>
              </a:spcBef>
            </a:pPr>
            <a:r>
              <a:rPr lang="en-US" sz="1800" dirty="0">
                <a:cs typeface="Arial" panose="020B0604020202020204" pitchFamily="34" charset="0"/>
              </a:rPr>
              <a:t>Tourism Precinct Plans </a:t>
            </a:r>
            <a:r>
              <a:rPr lang="en-US" sz="1800" dirty="0" smtClean="0">
                <a:cs typeface="Arial" panose="020B0604020202020204" pitchFamily="34" charset="0"/>
              </a:rPr>
              <a:t>provide </a:t>
            </a:r>
            <a:r>
              <a:rPr lang="en-US" sz="1800" dirty="0">
                <a:cs typeface="Arial" panose="020B0604020202020204" pitchFamily="34" charset="0"/>
              </a:rPr>
              <a:t>a vision and framework for the </a:t>
            </a:r>
            <a:r>
              <a:rPr lang="en-US" sz="1800" dirty="0" smtClean="0">
                <a:cs typeface="Arial" panose="020B0604020202020204" pitchFamily="34" charset="0"/>
              </a:rPr>
              <a:t>planning, development, management, and marketing </a:t>
            </a:r>
            <a:r>
              <a:rPr lang="en-US" sz="1800" dirty="0">
                <a:cs typeface="Arial" panose="020B0604020202020204" pitchFamily="34" charset="0"/>
              </a:rPr>
              <a:t>of tourism on a </a:t>
            </a:r>
            <a:r>
              <a:rPr lang="en-US" sz="1800" dirty="0" err="1">
                <a:cs typeface="Arial" panose="020B0604020202020204" pitchFamily="34" charset="0"/>
              </a:rPr>
              <a:t>localised</a:t>
            </a:r>
            <a:r>
              <a:rPr lang="en-US" sz="1800" dirty="0">
                <a:cs typeface="Arial" panose="020B0604020202020204" pitchFamily="34" charset="0"/>
              </a:rPr>
              <a:t> scale to </a:t>
            </a:r>
            <a:r>
              <a:rPr lang="en-US" sz="1800" dirty="0" smtClean="0">
                <a:cs typeface="Arial" panose="020B0604020202020204" pitchFamily="34" charset="0"/>
              </a:rPr>
              <a:t>match </a:t>
            </a:r>
            <a:r>
              <a:rPr lang="en-US" sz="1800" dirty="0">
                <a:cs typeface="Arial" panose="020B0604020202020204" pitchFamily="34" charset="0"/>
              </a:rPr>
              <a:t>demand in the </a:t>
            </a:r>
            <a:r>
              <a:rPr lang="en-US" sz="1800" dirty="0" smtClean="0">
                <a:cs typeface="Arial" panose="020B0604020202020204" pitchFamily="34" charset="0"/>
              </a:rPr>
              <a:t>market, and preserve sensitive </a:t>
            </a:r>
            <a:r>
              <a:rPr lang="en-US" sz="1800" dirty="0">
                <a:cs typeface="Arial" panose="020B0604020202020204" pitchFamily="34" charset="0"/>
              </a:rPr>
              <a:t>historical, cultural, and ecological </a:t>
            </a:r>
            <a:r>
              <a:rPr lang="en-US" sz="1800" dirty="0" smtClean="0">
                <a:cs typeface="Arial" panose="020B0604020202020204" pitchFamily="34" charset="0"/>
              </a:rPr>
              <a:t>places.</a:t>
            </a:r>
            <a:endParaRPr lang="en-ZA" sz="1800" dirty="0">
              <a:cs typeface="Arial" panose="020B0604020202020204" pitchFamily="34" charset="0"/>
            </a:endParaRPr>
          </a:p>
          <a:p>
            <a:pPr algn="just">
              <a:lnSpc>
                <a:spcPct val="100000"/>
              </a:lnSpc>
              <a:spcBef>
                <a:spcPts val="1200"/>
              </a:spcBef>
            </a:pPr>
            <a:r>
              <a:rPr lang="en-ZA" sz="1800" dirty="0" smtClean="0">
                <a:cs typeface="Arial" panose="020B0604020202020204" pitchFamily="34" charset="0"/>
              </a:rPr>
              <a:t>In its implementation, the </a:t>
            </a:r>
            <a:r>
              <a:rPr lang="en-ZA" sz="1800" dirty="0">
                <a:cs typeface="Arial" panose="020B0604020202020204" pitchFamily="34" charset="0"/>
              </a:rPr>
              <a:t>project will </a:t>
            </a:r>
            <a:r>
              <a:rPr lang="en-US" sz="1800" dirty="0">
                <a:cs typeface="Arial" panose="020B0604020202020204" pitchFamily="34" charset="0"/>
              </a:rPr>
              <a:t>to provide direction for </a:t>
            </a:r>
            <a:r>
              <a:rPr lang="en-US" sz="1800" dirty="0" smtClean="0">
                <a:cs typeface="Arial" panose="020B0604020202020204" pitchFamily="34" charset="0"/>
              </a:rPr>
              <a:t>the development </a:t>
            </a:r>
            <a:r>
              <a:rPr lang="en-US" sz="1800" dirty="0">
                <a:cs typeface="Arial" panose="020B0604020202020204" pitchFamily="34" charset="0"/>
              </a:rPr>
              <a:t>and growth in the </a:t>
            </a:r>
            <a:r>
              <a:rPr lang="en-US" sz="1800" dirty="0" smtClean="0">
                <a:cs typeface="Arial" panose="020B0604020202020204" pitchFamily="34" charset="0"/>
              </a:rPr>
              <a:t>affected areas</a:t>
            </a:r>
            <a:r>
              <a:rPr lang="en-ZA" sz="1800" dirty="0">
                <a:cs typeface="Arial" panose="020B0604020202020204" pitchFamily="34" charset="0"/>
              </a:rPr>
              <a:t> </a:t>
            </a:r>
            <a:r>
              <a:rPr lang="en-ZA" sz="1800" dirty="0" smtClean="0">
                <a:cs typeface="Arial" panose="020B0604020202020204" pitchFamily="34" charset="0"/>
              </a:rPr>
              <a:t>through </a:t>
            </a:r>
            <a:r>
              <a:rPr lang="en-US" sz="1800" dirty="0" smtClean="0">
                <a:cs typeface="Arial" panose="020B0604020202020204" pitchFamily="34" charset="0"/>
              </a:rPr>
              <a:t>clear </a:t>
            </a:r>
            <a:r>
              <a:rPr lang="en-US" sz="1800" dirty="0">
                <a:cs typeface="Arial" panose="020B0604020202020204" pitchFamily="34" charset="0"/>
              </a:rPr>
              <a:t>and continuous planning of </a:t>
            </a:r>
            <a:r>
              <a:rPr lang="en-US" sz="1800" dirty="0" smtClean="0">
                <a:cs typeface="Arial" panose="020B0604020202020204" pitchFamily="34" charset="0"/>
              </a:rPr>
              <a:t>tourism, adequate </a:t>
            </a:r>
            <a:r>
              <a:rPr lang="en-US" sz="1800" dirty="0">
                <a:cs typeface="Arial" panose="020B0604020202020204" pitchFamily="34" charset="0"/>
              </a:rPr>
              <a:t>tourism </a:t>
            </a:r>
            <a:r>
              <a:rPr lang="en-US" sz="1800" dirty="0" smtClean="0">
                <a:cs typeface="Arial" panose="020B0604020202020204" pitchFamily="34" charset="0"/>
              </a:rPr>
              <a:t>infrastructure, as well as human </a:t>
            </a:r>
            <a:r>
              <a:rPr lang="en-US" sz="1800" dirty="0">
                <a:cs typeface="Arial" panose="020B0604020202020204" pitchFamily="34" charset="0"/>
              </a:rPr>
              <a:t>resource capacity to drive tourism development</a:t>
            </a:r>
            <a:r>
              <a:rPr lang="en-US" sz="1800" dirty="0" smtClean="0">
                <a:cs typeface="Arial" panose="020B0604020202020204" pitchFamily="34" charset="0"/>
              </a:rPr>
              <a:t>.</a:t>
            </a:r>
          </a:p>
          <a:p>
            <a:pPr algn="just">
              <a:lnSpc>
                <a:spcPct val="100000"/>
              </a:lnSpc>
              <a:spcBef>
                <a:spcPts val="1200"/>
              </a:spcBef>
            </a:pPr>
            <a:r>
              <a:rPr lang="en-US" sz="1800" dirty="0" smtClean="0">
                <a:cs typeface="Arial" panose="020B0604020202020204" pitchFamily="34" charset="0"/>
              </a:rPr>
              <a:t>Design and planning aspects was completed in 2018/19 for implementation by the province, with the department guiding the process</a:t>
            </a:r>
            <a:r>
              <a:rPr lang="en-US" sz="2000" dirty="0" smtClean="0">
                <a:cs typeface="Arial" panose="020B0604020202020204" pitchFamily="34" charset="0"/>
              </a:rPr>
              <a:t>.</a:t>
            </a:r>
            <a:endParaRPr lang="en-ZA" sz="2000" dirty="0">
              <a:cs typeface="Arial" panose="020B0604020202020204" pitchFamily="34" charset="0"/>
            </a:endParaRPr>
          </a:p>
          <a:p>
            <a:endParaRPr lang="en-ZA" dirty="0"/>
          </a:p>
          <a:p>
            <a:pPr lvl="1"/>
            <a:endParaRPr lang="en-ZA" sz="1800" dirty="0">
              <a:solidFill>
                <a:prstClr val="black"/>
              </a:solidFill>
              <a:cs typeface="Arial" panose="020B0604020202020204" pitchFamily="34" charset="0"/>
            </a:endParaRPr>
          </a:p>
        </p:txBody>
      </p:sp>
    </p:spTree>
    <p:extLst>
      <p:ext uri="{BB962C8B-B14F-4D97-AF65-F5344CB8AC3E}">
        <p14:creationId xmlns:p14="http://schemas.microsoft.com/office/powerpoint/2010/main" val="1868097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086" y="501445"/>
            <a:ext cx="7886700" cy="1032387"/>
          </a:xfrm>
        </p:spPr>
        <p:txBody>
          <a:bodyPr>
            <a:normAutofit fontScale="90000"/>
          </a:bodyPr>
          <a:lstStyle/>
          <a:p>
            <a:pPr algn="ctr"/>
            <a:r>
              <a:rPr lang="en-GB" dirty="0"/>
              <a:t/>
            </a:r>
            <a:br>
              <a:rPr lang="en-GB" dirty="0"/>
            </a:br>
            <a:r>
              <a:rPr lang="en-GB" sz="3600" dirty="0"/>
              <a:t>Rural Tourism Strategy</a:t>
            </a:r>
            <a:br>
              <a:rPr lang="en-GB" sz="3600" dirty="0"/>
            </a:br>
            <a:r>
              <a:rPr lang="en-GB" dirty="0"/>
              <a:t> </a:t>
            </a:r>
            <a:r>
              <a:rPr lang="en-ZA" dirty="0"/>
              <a:t/>
            </a:r>
            <a:br>
              <a:rPr lang="en-ZA" dirty="0"/>
            </a:br>
            <a:endParaRPr lang="en-ZA" dirty="0">
              <a:latin typeface="Arial Narrow" panose="020B0606020202030204" pitchFamily="34" charset="0"/>
            </a:endParaRPr>
          </a:p>
        </p:txBody>
      </p:sp>
      <p:sp>
        <p:nvSpPr>
          <p:cNvPr id="3" name="Content Placeholder 2"/>
          <p:cNvSpPr>
            <a:spLocks noGrp="1"/>
          </p:cNvSpPr>
          <p:nvPr>
            <p:ph idx="1"/>
          </p:nvPr>
        </p:nvSpPr>
        <p:spPr>
          <a:xfrm>
            <a:off x="656948" y="1069465"/>
            <a:ext cx="8190838" cy="4934728"/>
          </a:xfrm>
        </p:spPr>
        <p:txBody>
          <a:bodyPr>
            <a:normAutofit/>
          </a:bodyPr>
          <a:lstStyle/>
          <a:p>
            <a:pPr marL="0" indent="0">
              <a:buNone/>
            </a:pPr>
            <a:endParaRPr lang="en-ZA" b="1" dirty="0"/>
          </a:p>
          <a:p>
            <a:pPr marL="0" indent="0">
              <a:buNone/>
            </a:pPr>
            <a:endParaRPr lang="en-ZA" b="1" dirty="0"/>
          </a:p>
          <a:p>
            <a:pPr marL="0" indent="0">
              <a:buNone/>
            </a:pPr>
            <a:r>
              <a:rPr lang="en-ZA" sz="2800" b="1" dirty="0">
                <a:cs typeface="Arial" panose="020B0604020202020204" pitchFamily="34" charset="0"/>
              </a:rPr>
              <a:t>Vision:</a:t>
            </a:r>
          </a:p>
          <a:p>
            <a:pPr marL="168275" indent="0">
              <a:buNone/>
            </a:pPr>
            <a:r>
              <a:rPr lang="en-ZA" sz="2800" dirty="0">
                <a:cs typeface="Arial" panose="020B0604020202020204" pitchFamily="34" charset="0"/>
              </a:rPr>
              <a:t>A developed rural tourism economy. </a:t>
            </a:r>
          </a:p>
          <a:p>
            <a:pPr marL="168275" indent="0">
              <a:buNone/>
            </a:pPr>
            <a:endParaRPr lang="en-ZA" sz="2800" dirty="0">
              <a:cs typeface="Arial" panose="020B0604020202020204" pitchFamily="34" charset="0"/>
            </a:endParaRPr>
          </a:p>
          <a:p>
            <a:pPr marL="0" indent="0">
              <a:buNone/>
            </a:pPr>
            <a:r>
              <a:rPr lang="en-ZA" sz="2800" b="1" dirty="0">
                <a:cs typeface="Arial" panose="020B0604020202020204" pitchFamily="34" charset="0"/>
              </a:rPr>
              <a:t>Mission:</a:t>
            </a:r>
          </a:p>
          <a:p>
            <a:pPr marL="168275" indent="0">
              <a:buNone/>
            </a:pPr>
            <a:r>
              <a:rPr lang="en-ZA" sz="2800" dirty="0">
                <a:cs typeface="Arial" panose="020B0604020202020204" pitchFamily="34" charset="0"/>
              </a:rPr>
              <a:t>Enhance the growth and development of tourism in rural communities, particularly in less visited provinces.</a:t>
            </a:r>
            <a:endParaRPr lang="en-ZA" sz="2800" b="1" dirty="0">
              <a:cs typeface="Arial" panose="020B0604020202020204" pitchFamily="34" charset="0"/>
            </a:endParaRPr>
          </a:p>
        </p:txBody>
      </p:sp>
      <p:sp>
        <p:nvSpPr>
          <p:cNvPr id="6" name="Rectangle 5"/>
          <p:cNvSpPr/>
          <p:nvPr/>
        </p:nvSpPr>
        <p:spPr>
          <a:xfrm>
            <a:off x="193183" y="669354"/>
            <a:ext cx="8654603" cy="400110"/>
          </a:xfrm>
          <a:prstGeom prst="rect">
            <a:avLst/>
          </a:prstGeom>
        </p:spPr>
        <p:txBody>
          <a:bodyPr wrap="square">
            <a:spAutoFit/>
          </a:bodyPr>
          <a:lstStyle/>
          <a:p>
            <a:r>
              <a:rPr lang="en-US" sz="2000" dirty="0">
                <a:latin typeface="Gill Sans MT" panose="020B0502020104020203" pitchFamily="34" charset="0"/>
              </a:rPr>
              <a:t>   </a:t>
            </a:r>
            <a:endParaRPr lang="en-ZA" sz="20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87763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43068" y="138896"/>
            <a:ext cx="8272282" cy="729205"/>
          </a:xfrm>
        </p:spPr>
        <p:txBody>
          <a:bodyPr>
            <a:normAutofit fontScale="90000"/>
          </a:bodyPr>
          <a:lstStyle/>
          <a:p>
            <a:r>
              <a:rPr lang="en-ZA" dirty="0"/>
              <a:t/>
            </a:r>
            <a:br>
              <a:rPr lang="en-ZA" dirty="0"/>
            </a:br>
            <a:r>
              <a:rPr lang="en-ZA" sz="2900" dirty="0"/>
              <a:t>Product Development</a:t>
            </a:r>
            <a:r>
              <a:rPr lang="en-ZA" sz="2900" dirty="0">
                <a:solidFill>
                  <a:srgbClr val="ED7D31"/>
                </a:solidFill>
              </a:rPr>
              <a:t>  (</a:t>
            </a:r>
            <a:r>
              <a:rPr lang="en-ZA" sz="2900" dirty="0"/>
              <a:t>Destination Development) </a:t>
            </a:r>
            <a:r>
              <a:rPr lang="en-ZA" sz="2700" dirty="0"/>
              <a:t/>
            </a:r>
            <a:br>
              <a:rPr lang="en-ZA" sz="2700" dirty="0"/>
            </a:br>
            <a:r>
              <a:rPr lang="en-ZA" dirty="0"/>
              <a:t> </a:t>
            </a:r>
            <a:endParaRPr lang="en-ZA" sz="2700" dirty="0"/>
          </a:p>
        </p:txBody>
      </p:sp>
      <p:sp>
        <p:nvSpPr>
          <p:cNvPr id="5" name="Content Placeholder 4"/>
          <p:cNvSpPr>
            <a:spLocks noGrp="1"/>
          </p:cNvSpPr>
          <p:nvPr>
            <p:ph idx="1"/>
          </p:nvPr>
        </p:nvSpPr>
        <p:spPr>
          <a:xfrm>
            <a:off x="448642" y="1083076"/>
            <a:ext cx="8066707" cy="5273274"/>
          </a:xfrm>
        </p:spPr>
        <p:txBody>
          <a:bodyPr>
            <a:normAutofit lnSpcReduction="10000"/>
          </a:bodyPr>
          <a:lstStyle/>
          <a:p>
            <a:pPr marL="0" indent="0" algn="just">
              <a:buNone/>
            </a:pPr>
            <a:r>
              <a:rPr lang="en-ZA" sz="2000" b="1" dirty="0" smtClean="0">
                <a:solidFill>
                  <a:srgbClr val="F26500"/>
                </a:solidFill>
                <a:latin typeface="Arial" panose="020B0604020202020204" pitchFamily="34" charset="0"/>
                <a:cs typeface="Arial" panose="020B0604020202020204" pitchFamily="34" charset="0"/>
              </a:rPr>
              <a:t>3. AVIATION INFRASTRUCTURE FEASIBILITY</a:t>
            </a:r>
            <a:endParaRPr lang="en-ZA" sz="2000" b="1" dirty="0">
              <a:solidFill>
                <a:srgbClr val="F26500"/>
              </a:solidFill>
              <a:latin typeface="Arial" panose="020B0604020202020204" pitchFamily="34" charset="0"/>
              <a:cs typeface="Arial" panose="020B0604020202020204" pitchFamily="34" charset="0"/>
            </a:endParaRPr>
          </a:p>
          <a:p>
            <a:pPr algn="just">
              <a:lnSpc>
                <a:spcPct val="100000"/>
              </a:lnSpc>
              <a:spcBef>
                <a:spcPts val="1200"/>
              </a:spcBef>
            </a:pPr>
            <a:r>
              <a:rPr lang="en-ZA" sz="2000" dirty="0">
                <a:cs typeface="Arial" panose="020B0604020202020204" pitchFamily="34" charset="0"/>
              </a:rPr>
              <a:t>The Department has </a:t>
            </a:r>
            <a:r>
              <a:rPr lang="en-ZA" sz="2000" dirty="0" smtClean="0">
                <a:cs typeface="Arial" panose="020B0604020202020204" pitchFamily="34" charset="0"/>
              </a:rPr>
              <a:t>funded </a:t>
            </a:r>
            <a:r>
              <a:rPr lang="en-ZA" sz="2000" dirty="0">
                <a:cs typeface="Arial" panose="020B0604020202020204" pitchFamily="34" charset="0"/>
              </a:rPr>
              <a:t>the </a:t>
            </a:r>
            <a:r>
              <a:rPr lang="en-ZA" sz="2000" dirty="0" smtClean="0">
                <a:cs typeface="Arial" panose="020B0604020202020204" pitchFamily="34" charset="0"/>
              </a:rPr>
              <a:t>development of an aviation feasibility study at Springbok in the Northern Cape. </a:t>
            </a:r>
            <a:endParaRPr lang="en-ZA" sz="2000" dirty="0">
              <a:cs typeface="Arial" panose="020B0604020202020204" pitchFamily="34" charset="0"/>
            </a:endParaRPr>
          </a:p>
          <a:p>
            <a:pPr algn="just">
              <a:lnSpc>
                <a:spcPct val="100000"/>
              </a:lnSpc>
              <a:spcBef>
                <a:spcPts val="1200"/>
              </a:spcBef>
            </a:pPr>
            <a:r>
              <a:rPr lang="en-US" sz="2000" dirty="0" smtClean="0">
                <a:cs typeface="Arial" panose="020B0604020202020204" pitchFamily="34" charset="0"/>
              </a:rPr>
              <a:t>The feasibility study concluded that Springbok is the most strategic location as centrally located from major regional airports, as well as </a:t>
            </a:r>
            <a:r>
              <a:rPr lang="en-US" sz="2000" dirty="0">
                <a:cs typeface="Arial" panose="020B0604020202020204" pitchFamily="34" charset="0"/>
              </a:rPr>
              <a:t>accessible </a:t>
            </a:r>
            <a:r>
              <a:rPr lang="en-US" sz="2000" dirty="0" smtClean="0">
                <a:cs typeface="Arial" panose="020B0604020202020204" pitchFamily="34" charset="0"/>
              </a:rPr>
              <a:t>to </a:t>
            </a:r>
            <a:r>
              <a:rPr lang="en-US" sz="2000" dirty="0">
                <a:cs typeface="Arial" panose="020B0604020202020204" pitchFamily="34" charset="0"/>
              </a:rPr>
              <a:t>all towns in the Northern Cape </a:t>
            </a:r>
            <a:r>
              <a:rPr lang="en-US" sz="2000" dirty="0" smtClean="0">
                <a:cs typeface="Arial" panose="020B0604020202020204" pitchFamily="34" charset="0"/>
              </a:rPr>
              <a:t>Coast. Requisite size also determined based on passenger demand projections.</a:t>
            </a:r>
            <a:endParaRPr lang="en-ZA" sz="2000" dirty="0">
              <a:cs typeface="Arial" panose="020B0604020202020204" pitchFamily="34" charset="0"/>
            </a:endParaRPr>
          </a:p>
          <a:p>
            <a:pPr algn="just">
              <a:lnSpc>
                <a:spcPct val="100000"/>
              </a:lnSpc>
              <a:spcBef>
                <a:spcPts val="1200"/>
              </a:spcBef>
            </a:pPr>
            <a:r>
              <a:rPr lang="en-US" sz="2000" dirty="0">
                <a:cs typeface="Arial" panose="020B0604020202020204" pitchFamily="34" charset="0"/>
              </a:rPr>
              <a:t>Developing enabling infrastructure and </a:t>
            </a:r>
            <a:r>
              <a:rPr lang="en-US" sz="2000" dirty="0" smtClean="0">
                <a:cs typeface="Arial" panose="020B0604020202020204" pitchFamily="34" charset="0"/>
              </a:rPr>
              <a:t>services, and scheduled </a:t>
            </a:r>
            <a:r>
              <a:rPr lang="en-US" sz="2000" dirty="0">
                <a:cs typeface="Arial" panose="020B0604020202020204" pitchFamily="34" charset="0"/>
              </a:rPr>
              <a:t>flights to the Northern Cape coastal region </a:t>
            </a:r>
            <a:r>
              <a:rPr lang="en-US" sz="2000" dirty="0" smtClean="0">
                <a:cs typeface="Arial" panose="020B0604020202020204" pitchFamily="34" charset="0"/>
              </a:rPr>
              <a:t>will </a:t>
            </a:r>
            <a:r>
              <a:rPr lang="en-US" sz="2000" dirty="0">
                <a:cs typeface="Arial" panose="020B0604020202020204" pitchFamily="34" charset="0"/>
              </a:rPr>
              <a:t>result in economic growth </a:t>
            </a:r>
            <a:r>
              <a:rPr lang="en-US" sz="2000" dirty="0" smtClean="0">
                <a:cs typeface="Arial" panose="020B0604020202020204" pitchFamily="34" charset="0"/>
              </a:rPr>
              <a:t>of the region. </a:t>
            </a:r>
          </a:p>
          <a:p>
            <a:pPr algn="just">
              <a:lnSpc>
                <a:spcPct val="100000"/>
              </a:lnSpc>
              <a:spcBef>
                <a:spcPts val="1200"/>
              </a:spcBef>
            </a:pPr>
            <a:r>
              <a:rPr lang="en-ZA" sz="2000" dirty="0" smtClean="0">
                <a:cs typeface="Arial" panose="020B0604020202020204" pitchFamily="34" charset="0"/>
              </a:rPr>
              <a:t>Financial support for the </a:t>
            </a:r>
            <a:r>
              <a:rPr lang="en-US" sz="2000" dirty="0" smtClean="0">
                <a:cs typeface="Arial" panose="020B0604020202020204" pitchFamily="34" charset="0"/>
              </a:rPr>
              <a:t>development </a:t>
            </a:r>
            <a:r>
              <a:rPr lang="en-US" sz="2000" dirty="0">
                <a:cs typeface="Arial" panose="020B0604020202020204" pitchFamily="34" charset="0"/>
              </a:rPr>
              <a:t>of adequate infrastructure at the Springbok airport </a:t>
            </a:r>
            <a:r>
              <a:rPr lang="en-US" sz="2000" dirty="0" smtClean="0">
                <a:cs typeface="Arial" panose="020B0604020202020204" pitchFamily="34" charset="0"/>
              </a:rPr>
              <a:t>is required for </a:t>
            </a:r>
            <a:r>
              <a:rPr lang="en-US" sz="2000" dirty="0">
                <a:cs typeface="Arial" panose="020B0604020202020204" pitchFamily="34" charset="0"/>
              </a:rPr>
              <a:t>safe and CAA compliant </a:t>
            </a:r>
            <a:r>
              <a:rPr lang="en-US" sz="2000" dirty="0" smtClean="0">
                <a:cs typeface="Arial" panose="020B0604020202020204" pitchFamily="34" charset="0"/>
              </a:rPr>
              <a:t>operations, </a:t>
            </a:r>
            <a:r>
              <a:rPr lang="en-US" sz="2000" dirty="0">
                <a:cs typeface="Arial" panose="020B0604020202020204" pitchFamily="34" charset="0"/>
              </a:rPr>
              <a:t>and Airlines will </a:t>
            </a:r>
            <a:r>
              <a:rPr lang="en-US" sz="2000" dirty="0" smtClean="0">
                <a:cs typeface="Arial" panose="020B0604020202020204" pitchFamily="34" charset="0"/>
              </a:rPr>
              <a:t>need to be incentivized </a:t>
            </a:r>
            <a:r>
              <a:rPr lang="en-US" sz="2000" dirty="0">
                <a:cs typeface="Arial" panose="020B0604020202020204" pitchFamily="34" charset="0"/>
              </a:rPr>
              <a:t>to plan and commence with commercial operations</a:t>
            </a:r>
            <a:r>
              <a:rPr lang="en-US" sz="2000" dirty="0" smtClean="0">
                <a:cs typeface="Arial" panose="020B0604020202020204" pitchFamily="34" charset="0"/>
              </a:rPr>
              <a:t>.</a:t>
            </a:r>
          </a:p>
          <a:p>
            <a:pPr algn="just">
              <a:lnSpc>
                <a:spcPct val="100000"/>
              </a:lnSpc>
              <a:spcBef>
                <a:spcPts val="1200"/>
              </a:spcBef>
            </a:pPr>
            <a:r>
              <a:rPr lang="en-US" sz="2000" dirty="0" smtClean="0">
                <a:cs typeface="Arial" panose="020B0604020202020204" pitchFamily="34" charset="0"/>
              </a:rPr>
              <a:t>Feasibility </a:t>
            </a:r>
            <a:r>
              <a:rPr lang="en-US" sz="2000" dirty="0">
                <a:cs typeface="Arial" panose="020B0604020202020204" pitchFamily="34" charset="0"/>
              </a:rPr>
              <a:t>was completed in </a:t>
            </a:r>
            <a:r>
              <a:rPr lang="en-US" sz="2000" dirty="0" smtClean="0">
                <a:cs typeface="Arial" panose="020B0604020202020204" pitchFamily="34" charset="0"/>
              </a:rPr>
              <a:t>2018/19 for </a:t>
            </a:r>
            <a:r>
              <a:rPr lang="en-US" sz="2000" dirty="0">
                <a:cs typeface="Arial" panose="020B0604020202020204" pitchFamily="34" charset="0"/>
              </a:rPr>
              <a:t>implementation by the province, with the department </a:t>
            </a:r>
            <a:r>
              <a:rPr lang="en-US" sz="2000" dirty="0" smtClean="0">
                <a:cs typeface="Arial" panose="020B0604020202020204" pitchFamily="34" charset="0"/>
              </a:rPr>
              <a:t>supporting </a:t>
            </a:r>
            <a:r>
              <a:rPr lang="en-US" sz="2000" dirty="0">
                <a:cs typeface="Arial" panose="020B0604020202020204" pitchFamily="34" charset="0"/>
              </a:rPr>
              <a:t>the process</a:t>
            </a:r>
            <a:r>
              <a:rPr lang="en-US" sz="2000" dirty="0" smtClean="0">
                <a:cs typeface="Arial" panose="020B0604020202020204" pitchFamily="34" charset="0"/>
              </a:rPr>
              <a:t>.</a:t>
            </a:r>
          </a:p>
          <a:p>
            <a:pPr algn="just">
              <a:lnSpc>
                <a:spcPct val="100000"/>
              </a:lnSpc>
              <a:spcBef>
                <a:spcPts val="1200"/>
              </a:spcBef>
            </a:pPr>
            <a:endParaRPr lang="en-ZA" sz="2000" dirty="0">
              <a:solidFill>
                <a:srgbClr val="FF0000"/>
              </a:solidFill>
              <a:latin typeface="Arial" panose="020B0604020202020204" pitchFamily="34" charset="0"/>
              <a:cs typeface="Arial" panose="020B0604020202020204" pitchFamily="34" charset="0"/>
            </a:endParaRPr>
          </a:p>
          <a:p>
            <a:endParaRPr lang="en-ZA" dirty="0"/>
          </a:p>
          <a:p>
            <a:pPr lvl="1"/>
            <a:endParaRPr lang="en-ZA" sz="1800" dirty="0">
              <a:solidFill>
                <a:prstClr val="black"/>
              </a:solidFill>
              <a:cs typeface="Arial" panose="020B0604020202020204" pitchFamily="34" charset="0"/>
            </a:endParaRPr>
          </a:p>
        </p:txBody>
      </p:sp>
    </p:spTree>
    <p:extLst>
      <p:ext uri="{BB962C8B-B14F-4D97-AF65-F5344CB8AC3E}">
        <p14:creationId xmlns:p14="http://schemas.microsoft.com/office/powerpoint/2010/main" val="16968122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068" y="138896"/>
            <a:ext cx="8272282" cy="729205"/>
          </a:xfrm>
        </p:spPr>
        <p:txBody>
          <a:bodyPr>
            <a:normAutofit fontScale="90000"/>
          </a:bodyPr>
          <a:lstStyle/>
          <a:p>
            <a:r>
              <a:rPr lang="en-ZA" dirty="0"/>
              <a:t/>
            </a:r>
            <a:br>
              <a:rPr lang="en-ZA" dirty="0"/>
            </a:br>
            <a:r>
              <a:rPr lang="en-ZA" sz="2900" dirty="0"/>
              <a:t>Product Development</a:t>
            </a:r>
            <a:r>
              <a:rPr lang="en-ZA" sz="2900" dirty="0">
                <a:solidFill>
                  <a:srgbClr val="ED7D31"/>
                </a:solidFill>
              </a:rPr>
              <a:t>  (</a:t>
            </a:r>
            <a:r>
              <a:rPr lang="en-ZA" sz="2900" dirty="0"/>
              <a:t>Destination Development) </a:t>
            </a:r>
            <a:r>
              <a:rPr lang="en-ZA" sz="2700" dirty="0"/>
              <a:t/>
            </a:r>
            <a:br>
              <a:rPr lang="en-ZA" sz="2700" dirty="0"/>
            </a:br>
            <a:r>
              <a:rPr lang="en-ZA" dirty="0"/>
              <a:t> </a:t>
            </a:r>
            <a:endParaRPr lang="en-ZA" sz="2700" dirty="0"/>
          </a:p>
        </p:txBody>
      </p:sp>
      <p:sp>
        <p:nvSpPr>
          <p:cNvPr id="5" name="Content Placeholder 4"/>
          <p:cNvSpPr>
            <a:spLocks noGrp="1"/>
          </p:cNvSpPr>
          <p:nvPr>
            <p:ph idx="1"/>
          </p:nvPr>
        </p:nvSpPr>
        <p:spPr>
          <a:xfrm>
            <a:off x="448642" y="1083076"/>
            <a:ext cx="8066707" cy="5273274"/>
          </a:xfrm>
        </p:spPr>
        <p:txBody>
          <a:bodyPr>
            <a:normAutofit/>
          </a:bodyPr>
          <a:lstStyle/>
          <a:p>
            <a:pPr marL="0" indent="0" algn="just">
              <a:buNone/>
            </a:pPr>
            <a:r>
              <a:rPr lang="en-ZA" sz="2000" b="1" dirty="0">
                <a:solidFill>
                  <a:srgbClr val="F26500"/>
                </a:solidFill>
                <a:cs typeface="Arial" panose="020B0604020202020204" pitchFamily="34" charset="0"/>
              </a:rPr>
              <a:t>1 SHANGONI GATE</a:t>
            </a:r>
          </a:p>
          <a:p>
            <a:pPr algn="just">
              <a:lnSpc>
                <a:spcPct val="100000"/>
              </a:lnSpc>
              <a:spcBef>
                <a:spcPts val="1200"/>
              </a:spcBef>
            </a:pPr>
            <a:r>
              <a:rPr lang="en-ZA" sz="2000" dirty="0">
                <a:solidFill>
                  <a:prstClr val="black"/>
                </a:solidFill>
                <a:cs typeface="Arial" panose="020B0604020202020204" pitchFamily="34" charset="0"/>
              </a:rPr>
              <a:t>The Department has provided R25 Million funding for the construction of a new entrance gate at </a:t>
            </a:r>
            <a:r>
              <a:rPr lang="en-ZA" sz="2000" dirty="0" err="1">
                <a:solidFill>
                  <a:prstClr val="black"/>
                </a:solidFill>
                <a:cs typeface="Arial" panose="020B0604020202020204" pitchFamily="34" charset="0"/>
              </a:rPr>
              <a:t>Shangoni</a:t>
            </a:r>
            <a:r>
              <a:rPr lang="en-ZA" sz="2000" dirty="0">
                <a:solidFill>
                  <a:prstClr val="black"/>
                </a:solidFill>
                <a:cs typeface="Arial" panose="020B0604020202020204" pitchFamily="34" charset="0"/>
              </a:rPr>
              <a:t>. </a:t>
            </a:r>
          </a:p>
          <a:p>
            <a:pPr algn="just">
              <a:lnSpc>
                <a:spcPct val="100000"/>
              </a:lnSpc>
              <a:spcBef>
                <a:spcPts val="1200"/>
              </a:spcBef>
            </a:pPr>
            <a:r>
              <a:rPr lang="en-ZA" sz="2000" dirty="0">
                <a:solidFill>
                  <a:prstClr val="black"/>
                </a:solidFill>
                <a:cs typeface="Arial" panose="020B0604020202020204" pitchFamily="34" charset="0"/>
              </a:rPr>
              <a:t>The gate  will provide access </a:t>
            </a:r>
            <a:r>
              <a:rPr lang="en-ZA" sz="2000" dirty="0">
                <a:cs typeface="Arial" panose="020B0604020202020204" pitchFamily="34" charset="0"/>
              </a:rPr>
              <a:t>to the </a:t>
            </a:r>
            <a:r>
              <a:rPr lang="en-ZA" sz="2000" dirty="0">
                <a:solidFill>
                  <a:prstClr val="black"/>
                </a:solidFill>
                <a:cs typeface="Arial" panose="020B0604020202020204" pitchFamily="34" charset="0"/>
              </a:rPr>
              <a:t>Kruger National Park from Giyani municipal area and create flexibility for visitors from the neighbouring communities in the region to visit the park.</a:t>
            </a:r>
          </a:p>
          <a:p>
            <a:pPr algn="just">
              <a:lnSpc>
                <a:spcPct val="100000"/>
              </a:lnSpc>
              <a:spcBef>
                <a:spcPts val="1200"/>
              </a:spcBef>
            </a:pPr>
            <a:r>
              <a:rPr lang="en-ZA" sz="2000" dirty="0">
                <a:solidFill>
                  <a:prstClr val="black"/>
                </a:solidFill>
                <a:cs typeface="Arial" panose="020B0604020202020204" pitchFamily="34" charset="0"/>
              </a:rPr>
              <a:t>The project will alleviate poverty in the neighbouring communities, which will create temporary</a:t>
            </a:r>
            <a:r>
              <a:rPr lang="en-ZA" sz="2000" dirty="0">
                <a:cs typeface="Arial" panose="020B0604020202020204" pitchFamily="34" charset="0"/>
              </a:rPr>
              <a:t> jobs </a:t>
            </a:r>
            <a:r>
              <a:rPr lang="en-ZA" sz="2000" dirty="0">
                <a:solidFill>
                  <a:prstClr val="black"/>
                </a:solidFill>
                <a:cs typeface="Arial" panose="020B0604020202020204" pitchFamily="34" charset="0"/>
              </a:rPr>
              <a:t>during the construction of the entrance gate, access roads and tourism infrastructure. </a:t>
            </a:r>
          </a:p>
          <a:p>
            <a:pPr algn="just">
              <a:lnSpc>
                <a:spcPct val="100000"/>
              </a:lnSpc>
              <a:spcBef>
                <a:spcPts val="1200"/>
              </a:spcBef>
            </a:pPr>
            <a:r>
              <a:rPr lang="en-ZA" sz="2000" dirty="0">
                <a:solidFill>
                  <a:prstClr val="black"/>
                </a:solidFill>
                <a:cs typeface="Arial" panose="020B0604020202020204" pitchFamily="34" charset="0"/>
              </a:rPr>
              <a:t>It will also create permanent jo</a:t>
            </a:r>
            <a:r>
              <a:rPr lang="en-ZA" sz="2000" dirty="0">
                <a:cs typeface="Arial" panose="020B0604020202020204" pitchFamily="34" charset="0"/>
              </a:rPr>
              <a:t>bs</a:t>
            </a:r>
            <a:r>
              <a:rPr lang="en-ZA" sz="2000" dirty="0">
                <a:solidFill>
                  <a:prstClr val="black"/>
                </a:solidFill>
                <a:cs typeface="Arial" panose="020B0604020202020204" pitchFamily="34" charset="0"/>
              </a:rPr>
              <a:t> through the new tourism facilities inside and outside the Park as well as the secondary business opportunities that support the tourism facilities and tourists visiting the area</a:t>
            </a:r>
          </a:p>
          <a:p>
            <a:endParaRPr lang="en-ZA" dirty="0"/>
          </a:p>
          <a:p>
            <a:pPr lvl="1"/>
            <a:endParaRPr lang="en-ZA" sz="1800" dirty="0">
              <a:solidFill>
                <a:prstClr val="black"/>
              </a:solidFill>
              <a:cs typeface="Arial" panose="020B0604020202020204" pitchFamily="34" charset="0"/>
            </a:endParaRPr>
          </a:p>
        </p:txBody>
      </p:sp>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630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43068" y="138896"/>
            <a:ext cx="8272282" cy="729205"/>
          </a:xfrm>
        </p:spPr>
        <p:txBody>
          <a:bodyPr>
            <a:normAutofit fontScale="90000"/>
          </a:bodyPr>
          <a:lstStyle/>
          <a:p>
            <a:r>
              <a:rPr lang="en-ZA" dirty="0"/>
              <a:t/>
            </a:r>
            <a:br>
              <a:rPr lang="en-ZA" dirty="0"/>
            </a:br>
            <a:r>
              <a:rPr lang="en-ZA" sz="2900" dirty="0"/>
              <a:t>Product Development</a:t>
            </a:r>
            <a:r>
              <a:rPr lang="en-ZA" sz="2900" dirty="0">
                <a:solidFill>
                  <a:srgbClr val="ED7D31"/>
                </a:solidFill>
              </a:rPr>
              <a:t>  (</a:t>
            </a:r>
            <a:r>
              <a:rPr lang="en-ZA" sz="2900" dirty="0"/>
              <a:t>Destination Development) </a:t>
            </a:r>
            <a:r>
              <a:rPr lang="en-ZA" sz="2700" dirty="0"/>
              <a:t/>
            </a:r>
            <a:br>
              <a:rPr lang="en-ZA" sz="2700" dirty="0"/>
            </a:br>
            <a:r>
              <a:rPr lang="en-ZA" dirty="0"/>
              <a:t> </a:t>
            </a:r>
            <a:endParaRPr lang="en-ZA" sz="2700" dirty="0"/>
          </a:p>
        </p:txBody>
      </p:sp>
      <p:sp>
        <p:nvSpPr>
          <p:cNvPr id="5" name="Content Placeholder 4"/>
          <p:cNvSpPr>
            <a:spLocks noGrp="1"/>
          </p:cNvSpPr>
          <p:nvPr>
            <p:ph idx="1"/>
          </p:nvPr>
        </p:nvSpPr>
        <p:spPr>
          <a:xfrm>
            <a:off x="448642" y="1083076"/>
            <a:ext cx="8066707" cy="5273274"/>
          </a:xfrm>
        </p:spPr>
        <p:txBody>
          <a:bodyPr>
            <a:normAutofit/>
          </a:bodyPr>
          <a:lstStyle/>
          <a:p>
            <a:pPr marL="0" indent="0" algn="just">
              <a:buNone/>
            </a:pPr>
            <a:r>
              <a:rPr lang="en-ZA" sz="2000" b="1" dirty="0">
                <a:solidFill>
                  <a:srgbClr val="F26500"/>
                </a:solidFill>
                <a:latin typeface="Arial" panose="020B0604020202020204" pitchFamily="34" charset="0"/>
                <a:cs typeface="Arial" panose="020B0604020202020204" pitchFamily="34" charset="0"/>
              </a:rPr>
              <a:t>4</a:t>
            </a:r>
            <a:r>
              <a:rPr lang="en-ZA" sz="2000" b="1" dirty="0" smtClean="0">
                <a:solidFill>
                  <a:srgbClr val="F26500"/>
                </a:solidFill>
                <a:latin typeface="Arial" panose="020B0604020202020204" pitchFamily="34" charset="0"/>
                <a:cs typeface="Arial" panose="020B0604020202020204" pitchFamily="34" charset="0"/>
              </a:rPr>
              <a:t> </a:t>
            </a:r>
            <a:r>
              <a:rPr lang="en-ZA" sz="2000" b="1" dirty="0">
                <a:solidFill>
                  <a:srgbClr val="F26500"/>
                </a:solidFill>
                <a:latin typeface="Arial" panose="020B0604020202020204" pitchFamily="34" charset="0"/>
                <a:cs typeface="Arial" panose="020B0604020202020204" pitchFamily="34" charset="0"/>
              </a:rPr>
              <a:t>SHANGONI GATE</a:t>
            </a:r>
          </a:p>
          <a:p>
            <a:pPr algn="just">
              <a:lnSpc>
                <a:spcPct val="100000"/>
              </a:lnSpc>
              <a:spcBef>
                <a:spcPts val="1200"/>
              </a:spcBef>
            </a:pPr>
            <a:r>
              <a:rPr lang="en-ZA" sz="2000" dirty="0">
                <a:solidFill>
                  <a:prstClr val="black"/>
                </a:solidFill>
                <a:cs typeface="Arial" panose="020B0604020202020204" pitchFamily="34" charset="0"/>
              </a:rPr>
              <a:t>The Department has </a:t>
            </a:r>
            <a:r>
              <a:rPr lang="en-ZA" sz="2000" dirty="0" smtClean="0">
                <a:solidFill>
                  <a:prstClr val="black"/>
                </a:solidFill>
                <a:cs typeface="Arial" panose="020B0604020202020204" pitchFamily="34" charset="0"/>
              </a:rPr>
              <a:t>funded </a:t>
            </a:r>
            <a:r>
              <a:rPr lang="en-ZA" sz="2000" dirty="0">
                <a:solidFill>
                  <a:prstClr val="black"/>
                </a:solidFill>
                <a:cs typeface="Arial" panose="020B0604020202020204" pitchFamily="34" charset="0"/>
              </a:rPr>
              <a:t>the construction of a new entrance gate at </a:t>
            </a:r>
            <a:r>
              <a:rPr lang="en-ZA" sz="2000" dirty="0" err="1">
                <a:solidFill>
                  <a:prstClr val="black"/>
                </a:solidFill>
                <a:cs typeface="Arial" panose="020B0604020202020204" pitchFamily="34" charset="0"/>
              </a:rPr>
              <a:t>Shangoni</a:t>
            </a:r>
            <a:r>
              <a:rPr lang="en-ZA" sz="2000" dirty="0">
                <a:solidFill>
                  <a:prstClr val="black"/>
                </a:solidFill>
                <a:cs typeface="Arial" panose="020B0604020202020204" pitchFamily="34" charset="0"/>
              </a:rPr>
              <a:t>. </a:t>
            </a:r>
          </a:p>
          <a:p>
            <a:pPr algn="just">
              <a:lnSpc>
                <a:spcPct val="100000"/>
              </a:lnSpc>
              <a:spcBef>
                <a:spcPts val="1200"/>
              </a:spcBef>
            </a:pPr>
            <a:r>
              <a:rPr lang="en-ZA" sz="2000" dirty="0">
                <a:solidFill>
                  <a:prstClr val="black"/>
                </a:solidFill>
                <a:cs typeface="Arial" panose="020B0604020202020204" pitchFamily="34" charset="0"/>
              </a:rPr>
              <a:t>The gate  will provide access </a:t>
            </a:r>
            <a:r>
              <a:rPr lang="en-ZA" sz="2000" dirty="0">
                <a:cs typeface="Arial" panose="020B0604020202020204" pitchFamily="34" charset="0"/>
              </a:rPr>
              <a:t>to the </a:t>
            </a:r>
            <a:r>
              <a:rPr lang="en-ZA" sz="2000" dirty="0">
                <a:solidFill>
                  <a:prstClr val="black"/>
                </a:solidFill>
                <a:cs typeface="Arial" panose="020B0604020202020204" pitchFamily="34" charset="0"/>
              </a:rPr>
              <a:t>Kruger National Park from Giyani municipal area and create flexibility for visitors from the neighbouring communities in the region to visit the park.</a:t>
            </a:r>
          </a:p>
          <a:p>
            <a:pPr algn="just">
              <a:lnSpc>
                <a:spcPct val="100000"/>
              </a:lnSpc>
              <a:spcBef>
                <a:spcPts val="1200"/>
              </a:spcBef>
            </a:pPr>
            <a:r>
              <a:rPr lang="en-ZA" sz="2000" dirty="0">
                <a:solidFill>
                  <a:prstClr val="black"/>
                </a:solidFill>
                <a:cs typeface="Arial" panose="020B0604020202020204" pitchFamily="34" charset="0"/>
              </a:rPr>
              <a:t>The project will alleviate poverty in the neighbouring communities, which will create temporary</a:t>
            </a:r>
            <a:r>
              <a:rPr lang="en-ZA" sz="2000" dirty="0">
                <a:cs typeface="Arial" panose="020B0604020202020204" pitchFamily="34" charset="0"/>
              </a:rPr>
              <a:t> jobs </a:t>
            </a:r>
            <a:r>
              <a:rPr lang="en-ZA" sz="2000" dirty="0">
                <a:solidFill>
                  <a:prstClr val="black"/>
                </a:solidFill>
                <a:cs typeface="Arial" panose="020B0604020202020204" pitchFamily="34" charset="0"/>
              </a:rPr>
              <a:t>during the construction of the entrance gate, access roads and tourism infrastructure. </a:t>
            </a:r>
          </a:p>
          <a:p>
            <a:pPr algn="just">
              <a:lnSpc>
                <a:spcPct val="100000"/>
              </a:lnSpc>
              <a:spcBef>
                <a:spcPts val="1200"/>
              </a:spcBef>
            </a:pPr>
            <a:r>
              <a:rPr lang="en-ZA" sz="2000" dirty="0">
                <a:solidFill>
                  <a:prstClr val="black"/>
                </a:solidFill>
                <a:cs typeface="Arial" panose="020B0604020202020204" pitchFamily="34" charset="0"/>
              </a:rPr>
              <a:t>It will also create permanent jo</a:t>
            </a:r>
            <a:r>
              <a:rPr lang="en-ZA" sz="2000" dirty="0">
                <a:cs typeface="Arial" panose="020B0604020202020204" pitchFamily="34" charset="0"/>
              </a:rPr>
              <a:t>bs</a:t>
            </a:r>
            <a:r>
              <a:rPr lang="en-ZA" sz="2000" dirty="0">
                <a:solidFill>
                  <a:prstClr val="black"/>
                </a:solidFill>
                <a:cs typeface="Arial" panose="020B0604020202020204" pitchFamily="34" charset="0"/>
              </a:rPr>
              <a:t> through the new tourism facilities inside and outside the Park as well as the secondary business opportunities that support the tourism facilities and tourists visiting the area</a:t>
            </a:r>
          </a:p>
          <a:p>
            <a:endParaRPr lang="en-ZA" dirty="0"/>
          </a:p>
          <a:p>
            <a:pPr lvl="1"/>
            <a:endParaRPr lang="en-ZA" sz="1800" dirty="0">
              <a:solidFill>
                <a:prstClr val="black"/>
              </a:solidFill>
              <a:cs typeface="Arial" panose="020B0604020202020204" pitchFamily="34" charset="0"/>
            </a:endParaRPr>
          </a:p>
        </p:txBody>
      </p:sp>
    </p:spTree>
    <p:extLst>
      <p:ext uri="{BB962C8B-B14F-4D97-AF65-F5344CB8AC3E}">
        <p14:creationId xmlns:p14="http://schemas.microsoft.com/office/powerpoint/2010/main" val="3470661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347241" y="138896"/>
            <a:ext cx="8611563" cy="729205"/>
          </a:xfrm>
        </p:spPr>
        <p:txBody>
          <a:bodyPr>
            <a:normAutofit fontScale="90000"/>
          </a:bodyPr>
          <a:lstStyle/>
          <a:p>
            <a:r>
              <a:rPr lang="en-ZA" dirty="0"/>
              <a:t/>
            </a:r>
            <a:br>
              <a:rPr lang="en-ZA" dirty="0"/>
            </a:br>
            <a:r>
              <a:rPr lang="en-ZA" sz="2900" dirty="0"/>
              <a:t>Product Development</a:t>
            </a:r>
            <a:r>
              <a:rPr lang="en-ZA" sz="2900" dirty="0">
                <a:solidFill>
                  <a:srgbClr val="ED7D31"/>
                </a:solidFill>
              </a:rPr>
              <a:t> (</a:t>
            </a:r>
            <a:r>
              <a:rPr lang="en-ZA" sz="2900" dirty="0"/>
              <a:t>Destination Development) </a:t>
            </a:r>
            <a:br>
              <a:rPr lang="en-ZA" sz="2900" dirty="0"/>
            </a:br>
            <a:r>
              <a:rPr lang="en-ZA" sz="2900" dirty="0"/>
              <a:t> </a:t>
            </a:r>
          </a:p>
        </p:txBody>
      </p:sp>
      <p:sp>
        <p:nvSpPr>
          <p:cNvPr id="5" name="Content Placeholder 4"/>
          <p:cNvSpPr>
            <a:spLocks noGrp="1"/>
          </p:cNvSpPr>
          <p:nvPr>
            <p:ph idx="1"/>
          </p:nvPr>
        </p:nvSpPr>
        <p:spPr>
          <a:xfrm>
            <a:off x="448642" y="1157468"/>
            <a:ext cx="7537890" cy="5058137"/>
          </a:xfrm>
        </p:spPr>
        <p:txBody>
          <a:bodyPr>
            <a:normAutofit/>
          </a:bodyPr>
          <a:lstStyle/>
          <a:p>
            <a:pPr marL="0" indent="0" algn="just">
              <a:buNone/>
            </a:pPr>
            <a:r>
              <a:rPr lang="en-ZA" sz="2000" b="1" dirty="0">
                <a:solidFill>
                  <a:srgbClr val="F26500"/>
                </a:solidFill>
                <a:latin typeface="Arial" panose="020B0604020202020204" pitchFamily="34" charset="0"/>
                <a:cs typeface="Arial" panose="020B0604020202020204" pitchFamily="34" charset="0"/>
              </a:rPr>
              <a:t>4</a:t>
            </a:r>
            <a:r>
              <a:rPr lang="en-ZA" sz="2000" b="1" dirty="0" smtClean="0">
                <a:solidFill>
                  <a:srgbClr val="F26500"/>
                </a:solidFill>
                <a:latin typeface="Arial" panose="020B0604020202020204" pitchFamily="34" charset="0"/>
                <a:cs typeface="Arial" panose="020B0604020202020204" pitchFamily="34" charset="0"/>
              </a:rPr>
              <a:t>. </a:t>
            </a:r>
            <a:r>
              <a:rPr lang="en-ZA" sz="2000" b="1" dirty="0">
                <a:solidFill>
                  <a:srgbClr val="F26500"/>
                </a:solidFill>
                <a:latin typeface="Arial" panose="020B0604020202020204" pitchFamily="34" charset="0"/>
                <a:cs typeface="Arial" panose="020B0604020202020204" pitchFamily="34" charset="0"/>
              </a:rPr>
              <a:t>SHANGONI GATE (</a:t>
            </a:r>
            <a:r>
              <a:rPr lang="en-ZA" sz="2000" b="1" dirty="0" err="1">
                <a:solidFill>
                  <a:srgbClr val="F26500"/>
                </a:solidFill>
                <a:latin typeface="Arial" panose="020B0604020202020204" pitchFamily="34" charset="0"/>
                <a:cs typeface="Arial" panose="020B0604020202020204" pitchFamily="34" charset="0"/>
              </a:rPr>
              <a:t>cont</a:t>
            </a:r>
            <a:r>
              <a:rPr lang="en-ZA" sz="2000" b="1" dirty="0">
                <a:solidFill>
                  <a:srgbClr val="F26500"/>
                </a:solidFill>
                <a:latin typeface="Arial" panose="020B0604020202020204" pitchFamily="34" charset="0"/>
                <a:cs typeface="Arial" panose="020B0604020202020204" pitchFamily="34" charset="0"/>
              </a:rPr>
              <a:t>…)</a:t>
            </a:r>
          </a:p>
          <a:p>
            <a:pPr algn="just">
              <a:lnSpc>
                <a:spcPct val="100000"/>
              </a:lnSpc>
              <a:spcAft>
                <a:spcPts val="600"/>
              </a:spcAft>
            </a:pPr>
            <a:r>
              <a:rPr lang="en-ZA" sz="2000" dirty="0">
                <a:solidFill>
                  <a:prstClr val="black"/>
                </a:solidFill>
                <a:cs typeface="Arial" panose="020B0604020202020204" pitchFamily="34" charset="0"/>
              </a:rPr>
              <a:t>The Shangoni Entrance Gate and tourism infrastructure includes, the construction of new access Road from western boundary fence across the Shingwedzi River to the existing tar road (h1-6) between Shingwedzi and Mopani </a:t>
            </a:r>
            <a:r>
              <a:rPr lang="en-ZA" sz="2000" dirty="0">
                <a:cs typeface="Arial" panose="020B0604020202020204" pitchFamily="34" charset="0"/>
              </a:rPr>
              <a:t>Rest</a:t>
            </a:r>
            <a:r>
              <a:rPr lang="en-ZA" sz="2000" dirty="0">
                <a:solidFill>
                  <a:prstClr val="black"/>
                </a:solidFill>
                <a:cs typeface="Arial" panose="020B0604020202020204" pitchFamily="34" charset="0"/>
              </a:rPr>
              <a:t> Camp,  an Environmental Education Facility, a Reception area and toilet facilities. </a:t>
            </a:r>
          </a:p>
          <a:p>
            <a:pPr algn="just">
              <a:lnSpc>
                <a:spcPct val="100000"/>
              </a:lnSpc>
              <a:spcAft>
                <a:spcPts val="600"/>
              </a:spcAft>
            </a:pPr>
            <a:r>
              <a:rPr lang="en-ZA" sz="2000" dirty="0">
                <a:solidFill>
                  <a:prstClr val="black"/>
                </a:solidFill>
                <a:cs typeface="Arial" panose="020B0604020202020204" pitchFamily="34" charset="0"/>
              </a:rPr>
              <a:t>A picnic site along the new route to allow visitors to exit their vehicles and enjoy refreshments, a rustic camping site as well as a tented camp to provide overnight facilities for visitors to the area are also planned.</a:t>
            </a:r>
          </a:p>
          <a:p>
            <a:pPr algn="just">
              <a:lnSpc>
                <a:spcPct val="100000"/>
              </a:lnSpc>
              <a:spcAft>
                <a:spcPts val="600"/>
              </a:spcAft>
            </a:pPr>
            <a:r>
              <a:rPr lang="en-ZA" sz="2000" dirty="0">
                <a:solidFill>
                  <a:prstClr val="black"/>
                </a:solidFill>
                <a:cs typeface="Arial" panose="020B0604020202020204" pitchFamily="34" charset="0"/>
              </a:rPr>
              <a:t>To date,  Record of Decision(</a:t>
            </a:r>
            <a:r>
              <a:rPr lang="en-ZA" sz="2000" dirty="0" err="1">
                <a:solidFill>
                  <a:prstClr val="black"/>
                </a:solidFill>
                <a:cs typeface="Arial" panose="020B0604020202020204" pitchFamily="34" charset="0"/>
              </a:rPr>
              <a:t>RoD</a:t>
            </a:r>
            <a:r>
              <a:rPr lang="en-ZA" sz="2000" dirty="0">
                <a:solidFill>
                  <a:prstClr val="black"/>
                </a:solidFill>
                <a:cs typeface="Arial" panose="020B0604020202020204" pitchFamily="34" charset="0"/>
              </a:rPr>
              <a:t>) has been issued, three appeals were received during the appeals period and awaiting feedback from DEA on the EIA</a:t>
            </a:r>
          </a:p>
          <a:p>
            <a:endParaRPr lang="en-ZA" dirty="0"/>
          </a:p>
          <a:p>
            <a:pPr lvl="1"/>
            <a:endParaRPr lang="en-ZA" sz="1800" dirty="0">
              <a:solidFill>
                <a:prstClr val="black"/>
              </a:solidFill>
              <a:cs typeface="Arial" panose="020B0604020202020204" pitchFamily="34" charset="0"/>
            </a:endParaRPr>
          </a:p>
        </p:txBody>
      </p:sp>
    </p:spTree>
    <p:extLst>
      <p:ext uri="{BB962C8B-B14F-4D97-AF65-F5344CB8AC3E}">
        <p14:creationId xmlns:p14="http://schemas.microsoft.com/office/powerpoint/2010/main" val="1255490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219919" y="103031"/>
            <a:ext cx="8530541" cy="772732"/>
          </a:xfrm>
        </p:spPr>
        <p:txBody>
          <a:bodyPr>
            <a:noAutofit/>
          </a:bodyPr>
          <a:lstStyle/>
          <a:p>
            <a:pPr algn="ctr"/>
            <a:r>
              <a:rPr lang="en-ZA" sz="2600" dirty="0"/>
              <a:t>Product Development</a:t>
            </a:r>
            <a:r>
              <a:rPr lang="en-ZA" sz="2600" dirty="0">
                <a:solidFill>
                  <a:srgbClr val="ED7D31"/>
                </a:solidFill>
              </a:rPr>
              <a:t>  (</a:t>
            </a:r>
            <a:r>
              <a:rPr lang="en-ZA" sz="2600" dirty="0"/>
              <a:t>Destination Development) </a:t>
            </a:r>
            <a:br>
              <a:rPr lang="en-ZA" sz="2600" dirty="0"/>
            </a:br>
            <a:endParaRPr lang="en-ZA" sz="2600" dirty="0"/>
          </a:p>
        </p:txBody>
      </p:sp>
      <p:sp>
        <p:nvSpPr>
          <p:cNvPr id="5" name="Content Placeholder 4"/>
          <p:cNvSpPr>
            <a:spLocks noGrp="1"/>
          </p:cNvSpPr>
          <p:nvPr>
            <p:ph idx="1"/>
          </p:nvPr>
        </p:nvSpPr>
        <p:spPr>
          <a:xfrm>
            <a:off x="628650" y="875763"/>
            <a:ext cx="7886700" cy="5344733"/>
          </a:xfrm>
        </p:spPr>
        <p:txBody>
          <a:bodyPr>
            <a:normAutofit/>
          </a:bodyPr>
          <a:lstStyle/>
          <a:p>
            <a:pPr marL="0" indent="0" algn="just">
              <a:buNone/>
            </a:pPr>
            <a:r>
              <a:rPr lang="en-ZA" sz="2000" b="1" dirty="0">
                <a:solidFill>
                  <a:srgbClr val="F26500"/>
                </a:solidFill>
                <a:latin typeface="Arial" panose="020B0604020202020204" pitchFamily="34" charset="0"/>
                <a:cs typeface="Arial" panose="020B0604020202020204" pitchFamily="34" charset="0"/>
              </a:rPr>
              <a:t>5</a:t>
            </a:r>
            <a:r>
              <a:rPr lang="en-ZA" sz="2000" b="1" dirty="0" smtClean="0">
                <a:solidFill>
                  <a:srgbClr val="F26500"/>
                </a:solidFill>
                <a:latin typeface="Arial" panose="020B0604020202020204" pitchFamily="34" charset="0"/>
                <a:cs typeface="Arial" panose="020B0604020202020204" pitchFamily="34" charset="0"/>
              </a:rPr>
              <a:t>. </a:t>
            </a:r>
            <a:r>
              <a:rPr lang="en-ZA" sz="2000" b="1" dirty="0">
                <a:solidFill>
                  <a:srgbClr val="F26500"/>
                </a:solidFill>
                <a:latin typeface="Arial" panose="020B0604020202020204" pitchFamily="34" charset="0"/>
                <a:cs typeface="Arial" panose="020B0604020202020204" pitchFamily="34" charset="0"/>
              </a:rPr>
              <a:t>PHALABORWA  WILD  ACTIVITY  HUB</a:t>
            </a:r>
          </a:p>
          <a:p>
            <a:pPr algn="just">
              <a:lnSpc>
                <a:spcPct val="100000"/>
              </a:lnSpc>
              <a:spcBef>
                <a:spcPts val="1200"/>
              </a:spcBef>
              <a:spcAft>
                <a:spcPts val="600"/>
              </a:spcAft>
            </a:pPr>
            <a:r>
              <a:rPr lang="en-ZA" sz="2000" dirty="0">
                <a:solidFill>
                  <a:prstClr val="black"/>
                </a:solidFill>
                <a:cs typeface="Arial" panose="020B0604020202020204" pitchFamily="34" charset="0"/>
              </a:rPr>
              <a:t>The department has </a:t>
            </a:r>
            <a:r>
              <a:rPr lang="en-ZA" sz="2000" dirty="0" smtClean="0">
                <a:solidFill>
                  <a:prstClr val="black"/>
                </a:solidFill>
                <a:cs typeface="Arial" panose="020B0604020202020204" pitchFamily="34" charset="0"/>
              </a:rPr>
              <a:t>funded </a:t>
            </a:r>
            <a:r>
              <a:rPr lang="en-ZA" sz="2000" dirty="0">
                <a:solidFill>
                  <a:prstClr val="black"/>
                </a:solidFill>
                <a:cs typeface="Arial" panose="020B0604020202020204" pitchFamily="34" charset="0"/>
              </a:rPr>
              <a:t>the development and enhancement of the Phalaborwa Gate through the development of the Wild Activity Hub. </a:t>
            </a:r>
          </a:p>
          <a:p>
            <a:pPr algn="just">
              <a:lnSpc>
                <a:spcPct val="100000"/>
              </a:lnSpc>
              <a:spcBef>
                <a:spcPts val="1200"/>
              </a:spcBef>
              <a:spcAft>
                <a:spcPts val="600"/>
              </a:spcAft>
            </a:pPr>
            <a:r>
              <a:rPr lang="en-ZA" sz="2000" dirty="0">
                <a:solidFill>
                  <a:prstClr val="black"/>
                </a:solidFill>
                <a:cs typeface="Arial" panose="020B0604020202020204" pitchFamily="34" charset="0"/>
              </a:rPr>
              <a:t>This includes tourism infrastructure such as an entrance gate, ablution facilities,  Information Centre, kiosk, restaurant, a rhino orphanage, bird viewing, walkways, backpackers, and </a:t>
            </a:r>
            <a:r>
              <a:rPr lang="en-ZA" sz="2000" dirty="0">
                <a:cs typeface="Arial" panose="020B0604020202020204" pitchFamily="34" charset="0"/>
              </a:rPr>
              <a:t>a cool down area,  Braai and waiting  and play areas. </a:t>
            </a:r>
          </a:p>
          <a:p>
            <a:pPr algn="just">
              <a:lnSpc>
                <a:spcPct val="100000"/>
              </a:lnSpc>
              <a:spcBef>
                <a:spcPts val="1200"/>
              </a:spcBef>
              <a:spcAft>
                <a:spcPts val="600"/>
              </a:spcAft>
            </a:pPr>
            <a:r>
              <a:rPr lang="en-ZA" sz="2000" dirty="0">
                <a:solidFill>
                  <a:prstClr val="black"/>
                </a:solidFill>
                <a:cs typeface="Arial" panose="020B0604020202020204" pitchFamily="34" charset="0"/>
              </a:rPr>
              <a:t>The project will enhance the Phalaborwa section of the Kruger National Park as a tourism destination and will also create employment and entrepreneurial opportunities.</a:t>
            </a:r>
          </a:p>
          <a:p>
            <a:pPr algn="just">
              <a:lnSpc>
                <a:spcPct val="100000"/>
              </a:lnSpc>
              <a:spcBef>
                <a:spcPts val="1200"/>
              </a:spcBef>
              <a:spcAft>
                <a:spcPts val="600"/>
              </a:spcAft>
            </a:pPr>
            <a:r>
              <a:rPr lang="en-ZA" sz="2000" dirty="0">
                <a:solidFill>
                  <a:prstClr val="black"/>
                </a:solidFill>
                <a:cs typeface="Arial" panose="020B0604020202020204" pitchFamily="34" charset="0"/>
              </a:rPr>
              <a:t>To date, all public participation consultations have been conducted and inputs received necessitated changes which are currently awaiting approval from DEA.</a:t>
            </a:r>
          </a:p>
          <a:p>
            <a:endParaRPr lang="en-ZA" dirty="0"/>
          </a:p>
          <a:p>
            <a:endParaRPr lang="en-ZA" dirty="0"/>
          </a:p>
        </p:txBody>
      </p:sp>
    </p:spTree>
    <p:extLst>
      <p:ext uri="{BB962C8B-B14F-4D97-AF65-F5344CB8AC3E}">
        <p14:creationId xmlns:p14="http://schemas.microsoft.com/office/powerpoint/2010/main" val="38869832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49" y="308919"/>
            <a:ext cx="8330155" cy="538606"/>
          </a:xfrm>
        </p:spPr>
        <p:txBody>
          <a:bodyPr>
            <a:noAutofit/>
          </a:bodyPr>
          <a:lstStyle/>
          <a:p>
            <a:r>
              <a:rPr lang="en-ZA" sz="2600" dirty="0"/>
              <a:t>Product Development</a:t>
            </a:r>
            <a:r>
              <a:rPr lang="en-ZA" sz="2600" dirty="0">
                <a:solidFill>
                  <a:srgbClr val="ED7D31"/>
                </a:solidFill>
              </a:rPr>
              <a:t>  (</a:t>
            </a:r>
            <a:r>
              <a:rPr lang="en-ZA" sz="2600" dirty="0"/>
              <a:t>Destination Development) </a:t>
            </a:r>
            <a:br>
              <a:rPr lang="en-ZA" sz="2600" dirty="0"/>
            </a:br>
            <a:endParaRPr lang="en-ZA" sz="2600" dirty="0">
              <a:solidFill>
                <a:schemeClr val="tx1"/>
              </a:solidFill>
            </a:endParaRPr>
          </a:p>
        </p:txBody>
      </p:sp>
      <p:sp>
        <p:nvSpPr>
          <p:cNvPr id="5" name="Content Placeholder 4"/>
          <p:cNvSpPr>
            <a:spLocks noGrp="1"/>
          </p:cNvSpPr>
          <p:nvPr>
            <p:ph idx="1"/>
          </p:nvPr>
        </p:nvSpPr>
        <p:spPr>
          <a:xfrm>
            <a:off x="628650" y="847526"/>
            <a:ext cx="7982788" cy="5372404"/>
          </a:xfrm>
        </p:spPr>
        <p:txBody>
          <a:bodyPr>
            <a:normAutofit lnSpcReduction="10000"/>
          </a:bodyPr>
          <a:lstStyle/>
          <a:p>
            <a:pPr marL="0" lvl="0" indent="0" algn="just">
              <a:buNone/>
            </a:pPr>
            <a:r>
              <a:rPr lang="en-ZA" sz="2000" b="1" dirty="0">
                <a:solidFill>
                  <a:srgbClr val="F26522"/>
                </a:solidFill>
                <a:latin typeface="Arial" panose="020B0604020202020204" pitchFamily="34" charset="0"/>
                <a:cs typeface="Arial" panose="020B0604020202020204" pitchFamily="34" charset="0"/>
              </a:rPr>
              <a:t>6</a:t>
            </a:r>
            <a:r>
              <a:rPr lang="en-ZA" sz="2000" b="1" dirty="0" smtClean="0">
                <a:solidFill>
                  <a:srgbClr val="F26522"/>
                </a:solidFill>
                <a:latin typeface="Arial" panose="020B0604020202020204" pitchFamily="34" charset="0"/>
                <a:cs typeface="Arial" panose="020B0604020202020204" pitchFamily="34" charset="0"/>
              </a:rPr>
              <a:t>. </a:t>
            </a:r>
            <a:r>
              <a:rPr lang="en-ZA" sz="2000" b="1" dirty="0">
                <a:solidFill>
                  <a:srgbClr val="F26522"/>
                </a:solidFill>
                <a:latin typeface="Arial" panose="020B0604020202020204" pitchFamily="34" charset="0"/>
                <a:cs typeface="Arial" panose="020B0604020202020204" pitchFamily="34" charset="0"/>
              </a:rPr>
              <a:t>TSITSIKAMMA  BIG TREE GATEWAY PROJECT</a:t>
            </a:r>
          </a:p>
          <a:p>
            <a:pPr lvl="0" algn="just">
              <a:lnSpc>
                <a:spcPct val="100000"/>
              </a:lnSpc>
              <a:spcBef>
                <a:spcPts val="1200"/>
              </a:spcBef>
              <a:spcAft>
                <a:spcPts val="600"/>
              </a:spcAft>
            </a:pPr>
            <a:r>
              <a:rPr lang="en-ZA" sz="2000" dirty="0">
                <a:solidFill>
                  <a:prstClr val="black"/>
                </a:solidFill>
                <a:cs typeface="Arial" panose="020B0604020202020204" pitchFamily="34" charset="0"/>
              </a:rPr>
              <a:t>The department has </a:t>
            </a:r>
            <a:r>
              <a:rPr lang="en-ZA" sz="2000" dirty="0" smtClean="0">
                <a:solidFill>
                  <a:prstClr val="black"/>
                </a:solidFill>
                <a:cs typeface="Arial" panose="020B0604020202020204" pitchFamily="34" charset="0"/>
              </a:rPr>
              <a:t>funded </a:t>
            </a:r>
            <a:r>
              <a:rPr lang="en-ZA" sz="2000" dirty="0">
                <a:solidFill>
                  <a:prstClr val="black"/>
                </a:solidFill>
                <a:cs typeface="Arial" panose="020B0604020202020204" pitchFamily="34" charset="0"/>
              </a:rPr>
              <a:t>the enhancement of the Garden Route National Park through the development of the Tsitsikamma Big Tree Gateway which includes tourism infrastructure such as entrance gate, picnic area, coffee shop, parking area, activity centre, classroom, office block, and ablution facilities.</a:t>
            </a:r>
          </a:p>
          <a:p>
            <a:pPr lvl="0" algn="just">
              <a:lnSpc>
                <a:spcPct val="100000"/>
              </a:lnSpc>
              <a:spcBef>
                <a:spcPts val="1200"/>
              </a:spcBef>
              <a:spcAft>
                <a:spcPts val="600"/>
              </a:spcAft>
            </a:pPr>
            <a:r>
              <a:rPr lang="en-ZA" sz="2000" dirty="0">
                <a:solidFill>
                  <a:prstClr val="black"/>
                </a:solidFill>
                <a:cs typeface="Arial" panose="020B0604020202020204" pitchFamily="34" charset="0"/>
              </a:rPr>
              <a:t>The project will benefit local communities through employment and business opportunities on aspects of the project as coffee shop and curio shop. </a:t>
            </a:r>
          </a:p>
          <a:p>
            <a:pPr lvl="0" algn="just">
              <a:lnSpc>
                <a:spcPct val="100000"/>
              </a:lnSpc>
              <a:spcBef>
                <a:spcPts val="1200"/>
              </a:spcBef>
              <a:spcAft>
                <a:spcPts val="600"/>
              </a:spcAft>
            </a:pPr>
            <a:r>
              <a:rPr lang="en-ZA" sz="2000" dirty="0">
                <a:solidFill>
                  <a:prstClr val="black"/>
                </a:solidFill>
                <a:cs typeface="Arial" panose="020B0604020202020204" pitchFamily="34" charset="0"/>
              </a:rPr>
              <a:t>Labour force during construction is also sourced from the local communities. The nearby communities of Kurland/</a:t>
            </a:r>
            <a:r>
              <a:rPr lang="en-ZA" sz="2000" dirty="0" err="1">
                <a:solidFill>
                  <a:prstClr val="black"/>
                </a:solidFill>
                <a:cs typeface="Arial" panose="020B0604020202020204" pitchFamily="34" charset="0"/>
              </a:rPr>
              <a:t>Craggs</a:t>
            </a:r>
            <a:r>
              <a:rPr lang="en-ZA" sz="2000" dirty="0">
                <a:solidFill>
                  <a:prstClr val="black"/>
                </a:solidFill>
                <a:cs typeface="Arial" panose="020B0604020202020204" pitchFamily="34" charset="0"/>
              </a:rPr>
              <a:t>, Covie, Coldstream, Storms River, and Thornham are earmarked for beneficiation in this regard.</a:t>
            </a:r>
          </a:p>
          <a:p>
            <a:pPr lvl="0" algn="just">
              <a:lnSpc>
                <a:spcPct val="100000"/>
              </a:lnSpc>
              <a:spcBef>
                <a:spcPts val="1200"/>
              </a:spcBef>
              <a:spcAft>
                <a:spcPts val="600"/>
              </a:spcAft>
            </a:pPr>
            <a:r>
              <a:rPr lang="en-ZA" sz="2000" dirty="0">
                <a:solidFill>
                  <a:prstClr val="black"/>
                </a:solidFill>
                <a:cs typeface="Arial" panose="020B0604020202020204" pitchFamily="34" charset="0"/>
              </a:rPr>
              <a:t>To date, the installation of bulk service infrastructure has been completed.</a:t>
            </a:r>
          </a:p>
          <a:p>
            <a:endParaRPr lang="en-ZA" dirty="0"/>
          </a:p>
        </p:txBody>
      </p:sp>
    </p:spTree>
    <p:extLst>
      <p:ext uri="{BB962C8B-B14F-4D97-AF65-F5344CB8AC3E}">
        <p14:creationId xmlns:p14="http://schemas.microsoft.com/office/powerpoint/2010/main" val="37050713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185194" y="229236"/>
            <a:ext cx="8330155" cy="538606"/>
          </a:xfrm>
        </p:spPr>
        <p:txBody>
          <a:bodyPr>
            <a:noAutofit/>
          </a:bodyPr>
          <a:lstStyle/>
          <a:p>
            <a:r>
              <a:rPr lang="en-ZA" sz="2600" dirty="0"/>
              <a:t>Product Development</a:t>
            </a:r>
            <a:r>
              <a:rPr lang="en-ZA" sz="2600" dirty="0">
                <a:solidFill>
                  <a:srgbClr val="ED7D31"/>
                </a:solidFill>
              </a:rPr>
              <a:t>  (</a:t>
            </a:r>
            <a:r>
              <a:rPr lang="en-ZA" sz="2600" dirty="0"/>
              <a:t>Destination Development) </a:t>
            </a:r>
            <a:br>
              <a:rPr lang="en-ZA" sz="2600" dirty="0"/>
            </a:br>
            <a:endParaRPr lang="en-ZA" sz="2600" dirty="0">
              <a:solidFill>
                <a:schemeClr val="tx1"/>
              </a:solidFill>
            </a:endParaRPr>
          </a:p>
        </p:txBody>
      </p:sp>
      <p:sp>
        <p:nvSpPr>
          <p:cNvPr id="5" name="Content Placeholder 4"/>
          <p:cNvSpPr>
            <a:spLocks noGrp="1"/>
          </p:cNvSpPr>
          <p:nvPr>
            <p:ph idx="1"/>
          </p:nvPr>
        </p:nvSpPr>
        <p:spPr>
          <a:xfrm>
            <a:off x="185194" y="661183"/>
            <a:ext cx="8245373" cy="5387926"/>
          </a:xfrm>
        </p:spPr>
        <p:txBody>
          <a:bodyPr>
            <a:normAutofit/>
          </a:bodyPr>
          <a:lstStyle/>
          <a:p>
            <a:pPr marL="0" lvl="0" indent="0" algn="just">
              <a:buNone/>
            </a:pPr>
            <a:r>
              <a:rPr lang="en-ZA" sz="2000" b="1" dirty="0">
                <a:solidFill>
                  <a:srgbClr val="F26522"/>
                </a:solidFill>
                <a:latin typeface="Arial" panose="020B0604020202020204" pitchFamily="34" charset="0"/>
                <a:cs typeface="Arial" panose="020B0604020202020204" pitchFamily="34" charset="0"/>
              </a:rPr>
              <a:t>7</a:t>
            </a:r>
            <a:r>
              <a:rPr lang="en-ZA" sz="2000" b="1" dirty="0" smtClean="0">
                <a:solidFill>
                  <a:srgbClr val="F26522"/>
                </a:solidFill>
                <a:latin typeface="Arial" panose="020B0604020202020204" pitchFamily="34" charset="0"/>
                <a:cs typeface="Arial" panose="020B0604020202020204" pitchFamily="34" charset="0"/>
              </a:rPr>
              <a:t>. JOB SUMMIT MAINTENANCE PROGRAMME IN NATIONAL PARK</a:t>
            </a:r>
            <a:endParaRPr lang="en-ZA" sz="1800" b="1" dirty="0">
              <a:solidFill>
                <a:srgbClr val="F26522"/>
              </a:solidFill>
              <a:latin typeface="Arial" panose="020B0604020202020204" pitchFamily="34" charset="0"/>
              <a:cs typeface="Arial" panose="020B0604020202020204" pitchFamily="34" charset="0"/>
            </a:endParaRPr>
          </a:p>
          <a:p>
            <a:pPr algn="just"/>
            <a:r>
              <a:rPr lang="en-ZA" sz="1800" dirty="0" smtClean="0">
                <a:cs typeface="Arial" panose="020B0604020202020204" pitchFamily="34" charset="0"/>
              </a:rPr>
              <a:t>The </a:t>
            </a:r>
            <a:r>
              <a:rPr lang="en-ZA" sz="1800" dirty="0">
                <a:cs typeface="Arial" panose="020B0604020202020204" pitchFamily="34" charset="0"/>
              </a:rPr>
              <a:t>Department of Tourism has </a:t>
            </a:r>
            <a:r>
              <a:rPr lang="en-ZA" sz="1800" dirty="0" smtClean="0">
                <a:cs typeface="Arial" panose="020B0604020202020204" pitchFamily="34" charset="0"/>
              </a:rPr>
              <a:t>funded </a:t>
            </a:r>
            <a:r>
              <a:rPr lang="en-ZA" sz="1800" dirty="0" err="1">
                <a:cs typeface="Arial" panose="020B0604020202020204" pitchFamily="34" charset="0"/>
              </a:rPr>
              <a:t>SANParks</a:t>
            </a:r>
            <a:r>
              <a:rPr lang="en-ZA" sz="1800" dirty="0">
                <a:cs typeface="Arial" panose="020B0604020202020204" pitchFamily="34" charset="0"/>
              </a:rPr>
              <a:t> Infrastructure Maintenance Programme for destination enhancement, job creation and SMME development. </a:t>
            </a:r>
            <a:endParaRPr lang="en-ZA" sz="1800" dirty="0" smtClean="0">
              <a:cs typeface="Arial" panose="020B0604020202020204" pitchFamily="34" charset="0"/>
            </a:endParaRPr>
          </a:p>
          <a:p>
            <a:pPr marL="0" indent="0" algn="just">
              <a:buNone/>
            </a:pPr>
            <a:endParaRPr lang="en-ZA" sz="1800" dirty="0" smtClean="0">
              <a:cs typeface="Arial" panose="020B0604020202020204" pitchFamily="34" charset="0"/>
            </a:endParaRPr>
          </a:p>
          <a:p>
            <a:pPr algn="just"/>
            <a:r>
              <a:rPr lang="en-ZA" sz="1800" dirty="0" smtClean="0">
                <a:cs typeface="Arial" panose="020B0604020202020204" pitchFamily="34" charset="0"/>
              </a:rPr>
              <a:t>This </a:t>
            </a:r>
            <a:r>
              <a:rPr lang="en-ZA" sz="1800" dirty="0">
                <a:cs typeface="Arial" panose="020B0604020202020204" pitchFamily="34" charset="0"/>
              </a:rPr>
              <a:t>is a three year programme which commenced in 2019/20.  The initiative aims to provide about 605 job opportunities in the 22 National Parks through tourism infrastructure development and maintenance. </a:t>
            </a:r>
            <a:endParaRPr lang="en-ZA" sz="1800" dirty="0" smtClean="0">
              <a:cs typeface="Arial" panose="020B0604020202020204" pitchFamily="34" charset="0"/>
            </a:endParaRPr>
          </a:p>
          <a:p>
            <a:pPr marL="0" indent="0" algn="just">
              <a:buNone/>
            </a:pPr>
            <a:endParaRPr lang="en-ZA" sz="1800" dirty="0" smtClean="0">
              <a:cs typeface="Arial" panose="020B0604020202020204" pitchFamily="34" charset="0"/>
            </a:endParaRPr>
          </a:p>
          <a:p>
            <a:pPr algn="just"/>
            <a:r>
              <a:rPr lang="en-ZA" sz="1800" dirty="0" smtClean="0">
                <a:cs typeface="Arial" panose="020B0604020202020204" pitchFamily="34" charset="0"/>
              </a:rPr>
              <a:t>This </a:t>
            </a:r>
            <a:r>
              <a:rPr lang="en-ZA" sz="1800" dirty="0">
                <a:cs typeface="Arial" panose="020B0604020202020204" pitchFamily="34" charset="0"/>
              </a:rPr>
              <a:t>is implemented as a partnership between the Department and </a:t>
            </a:r>
            <a:r>
              <a:rPr lang="en-ZA" sz="1800" dirty="0" err="1">
                <a:cs typeface="Arial" panose="020B0604020202020204" pitchFamily="34" charset="0"/>
              </a:rPr>
              <a:t>SANParks</a:t>
            </a:r>
            <a:r>
              <a:rPr lang="en-ZA" sz="1800" dirty="0">
                <a:cs typeface="Arial" panose="020B0604020202020204" pitchFamily="34" charset="0"/>
              </a:rPr>
              <a:t>.  </a:t>
            </a:r>
            <a:r>
              <a:rPr lang="en-ZA" sz="1800" dirty="0" err="1">
                <a:cs typeface="Arial" panose="020B0604020202020204" pitchFamily="34" charset="0"/>
              </a:rPr>
              <a:t>SANParks</a:t>
            </a:r>
            <a:r>
              <a:rPr lang="en-ZA" sz="1800" dirty="0">
                <a:cs typeface="Arial" panose="020B0604020202020204" pitchFamily="34" charset="0"/>
              </a:rPr>
              <a:t> is the single largest provider of beds for tourists and the national parks represent key tourism assets.  </a:t>
            </a:r>
            <a:endParaRPr lang="en-ZA" sz="1800" dirty="0" smtClean="0">
              <a:cs typeface="Arial" panose="020B0604020202020204" pitchFamily="34" charset="0"/>
            </a:endParaRPr>
          </a:p>
          <a:p>
            <a:pPr marL="0" indent="0" algn="just">
              <a:buNone/>
            </a:pPr>
            <a:endParaRPr lang="en-ZA" sz="1800" dirty="0" smtClean="0">
              <a:cs typeface="Arial" panose="020B0604020202020204" pitchFamily="34" charset="0"/>
            </a:endParaRPr>
          </a:p>
          <a:p>
            <a:pPr algn="just"/>
            <a:r>
              <a:rPr lang="en-ZA" sz="1800" dirty="0" smtClean="0">
                <a:cs typeface="Arial" panose="020B0604020202020204" pitchFamily="34" charset="0"/>
              </a:rPr>
              <a:t>In </a:t>
            </a:r>
            <a:r>
              <a:rPr lang="en-ZA" sz="1800" dirty="0">
                <a:cs typeface="Arial" panose="020B0604020202020204" pitchFamily="34" charset="0"/>
              </a:rPr>
              <a:t>2017, </a:t>
            </a:r>
            <a:r>
              <a:rPr lang="en-ZA" sz="1800" dirty="0" err="1">
                <a:cs typeface="Arial" panose="020B0604020202020204" pitchFamily="34" charset="0"/>
              </a:rPr>
              <a:t>SANParks</a:t>
            </a:r>
            <a:r>
              <a:rPr lang="en-ZA" sz="1800" dirty="0">
                <a:cs typeface="Arial" panose="020B0604020202020204" pitchFamily="34" charset="0"/>
              </a:rPr>
              <a:t> required an annual maintenance budget of R 374 million but secured an actual maintenance budget of R 145 million. Funding from the Department supplements this budget  and delivers destination enhancement of key tourism assets.</a:t>
            </a:r>
          </a:p>
          <a:p>
            <a:pPr lvl="0" algn="just">
              <a:lnSpc>
                <a:spcPct val="100000"/>
              </a:lnSpc>
              <a:spcBef>
                <a:spcPts val="1200"/>
              </a:spcBef>
              <a:spcAft>
                <a:spcPts val="600"/>
              </a:spcAft>
            </a:pPr>
            <a:endParaRPr lang="en-ZA" sz="1800" dirty="0" smtClean="0">
              <a:solidFill>
                <a:prstClr val="black"/>
              </a:solidFill>
              <a:cs typeface="Arial" panose="020B0604020202020204" pitchFamily="34" charset="0"/>
            </a:endParaRPr>
          </a:p>
          <a:p>
            <a:pPr lvl="1" algn="just">
              <a:lnSpc>
                <a:spcPct val="100000"/>
              </a:lnSpc>
              <a:spcBef>
                <a:spcPts val="1200"/>
              </a:spcBef>
              <a:spcAft>
                <a:spcPts val="600"/>
              </a:spcAft>
            </a:pPr>
            <a:endParaRPr lang="en-ZA" dirty="0">
              <a:solidFill>
                <a:prstClr val="black"/>
              </a:solidFill>
              <a:latin typeface="Arial" panose="020B0604020202020204" pitchFamily="34" charset="0"/>
              <a:cs typeface="Arial" panose="020B0604020202020204" pitchFamily="34" charset="0"/>
            </a:endParaRPr>
          </a:p>
          <a:p>
            <a:pPr marL="0" indent="0">
              <a:buNone/>
            </a:pPr>
            <a:endParaRPr lang="en-ZA" dirty="0"/>
          </a:p>
        </p:txBody>
      </p:sp>
    </p:spTree>
    <p:extLst>
      <p:ext uri="{BB962C8B-B14F-4D97-AF65-F5344CB8AC3E}">
        <p14:creationId xmlns:p14="http://schemas.microsoft.com/office/powerpoint/2010/main" val="8486050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185194" y="261524"/>
            <a:ext cx="8330155" cy="538606"/>
          </a:xfrm>
        </p:spPr>
        <p:txBody>
          <a:bodyPr>
            <a:noAutofit/>
          </a:bodyPr>
          <a:lstStyle/>
          <a:p>
            <a:r>
              <a:rPr lang="en-ZA" sz="2600" dirty="0"/>
              <a:t>Product Development</a:t>
            </a:r>
            <a:r>
              <a:rPr lang="en-ZA" sz="2600" dirty="0">
                <a:solidFill>
                  <a:srgbClr val="ED7D31"/>
                </a:solidFill>
              </a:rPr>
              <a:t>  (</a:t>
            </a:r>
            <a:r>
              <a:rPr lang="en-ZA" sz="2600" dirty="0"/>
              <a:t>Destination Development) </a:t>
            </a:r>
            <a:br>
              <a:rPr lang="en-ZA" sz="2600" dirty="0"/>
            </a:br>
            <a:endParaRPr lang="en-ZA" sz="2600" dirty="0">
              <a:solidFill>
                <a:schemeClr val="tx1"/>
              </a:solidFill>
            </a:endParaRPr>
          </a:p>
        </p:txBody>
      </p:sp>
      <p:sp>
        <p:nvSpPr>
          <p:cNvPr id="5" name="Content Placeholder 4"/>
          <p:cNvSpPr>
            <a:spLocks noGrp="1"/>
          </p:cNvSpPr>
          <p:nvPr>
            <p:ph idx="1"/>
          </p:nvPr>
        </p:nvSpPr>
        <p:spPr>
          <a:xfrm>
            <a:off x="185194" y="661181"/>
            <a:ext cx="8536775" cy="6492239"/>
          </a:xfrm>
        </p:spPr>
        <p:txBody>
          <a:bodyPr>
            <a:normAutofit/>
          </a:bodyPr>
          <a:lstStyle/>
          <a:p>
            <a:pPr marL="0" lvl="0" indent="0" algn="just">
              <a:buNone/>
            </a:pPr>
            <a:r>
              <a:rPr lang="en-ZA" sz="2000" b="1" dirty="0">
                <a:solidFill>
                  <a:srgbClr val="F26522"/>
                </a:solidFill>
                <a:latin typeface="Arial" panose="020B0604020202020204" pitchFamily="34" charset="0"/>
                <a:cs typeface="Arial" panose="020B0604020202020204" pitchFamily="34" charset="0"/>
              </a:rPr>
              <a:t>8</a:t>
            </a:r>
            <a:r>
              <a:rPr lang="en-ZA" sz="2000" b="1" dirty="0" smtClean="0">
                <a:solidFill>
                  <a:srgbClr val="F26522"/>
                </a:solidFill>
                <a:latin typeface="Arial" panose="020B0604020202020204" pitchFamily="34" charset="0"/>
                <a:cs typeface="Arial" panose="020B0604020202020204" pitchFamily="34" charset="0"/>
              </a:rPr>
              <a:t>. </a:t>
            </a:r>
            <a:r>
              <a:rPr lang="en-ZA" sz="1800" b="1" dirty="0" smtClean="0">
                <a:solidFill>
                  <a:srgbClr val="F26522"/>
                </a:solidFill>
                <a:latin typeface="Arial" panose="020B0604020202020204" pitchFamily="34" charset="0"/>
                <a:cs typeface="Arial" panose="020B0604020202020204" pitchFamily="34" charset="0"/>
              </a:rPr>
              <a:t>TOURISM INTERPRETIVE SIGNAGE IN NATIONAL PARKS  AND  HERITAGE SITES </a:t>
            </a:r>
            <a:endParaRPr lang="en-ZA" sz="1800" b="1" dirty="0">
              <a:solidFill>
                <a:srgbClr val="F26522"/>
              </a:solidFill>
              <a:latin typeface="Arial" panose="020B0604020202020204" pitchFamily="34" charset="0"/>
              <a:cs typeface="Arial" panose="020B0604020202020204" pitchFamily="34" charset="0"/>
            </a:endParaRPr>
          </a:p>
          <a:p>
            <a:pPr lvl="0" algn="just">
              <a:lnSpc>
                <a:spcPct val="100000"/>
              </a:lnSpc>
              <a:spcBef>
                <a:spcPts val="1200"/>
              </a:spcBef>
              <a:spcAft>
                <a:spcPts val="600"/>
              </a:spcAft>
            </a:pPr>
            <a:r>
              <a:rPr lang="en-ZA" sz="1800" dirty="0">
                <a:solidFill>
                  <a:prstClr val="black"/>
                </a:solidFill>
                <a:cs typeface="Arial" panose="020B0604020202020204" pitchFamily="34" charset="0"/>
              </a:rPr>
              <a:t>The department has </a:t>
            </a:r>
            <a:r>
              <a:rPr lang="en-ZA" sz="1800" dirty="0" smtClean="0">
                <a:solidFill>
                  <a:prstClr val="black"/>
                </a:solidFill>
                <a:cs typeface="Arial" panose="020B0604020202020204" pitchFamily="34" charset="0"/>
              </a:rPr>
              <a:t>entered into an agreement with </a:t>
            </a:r>
            <a:r>
              <a:rPr lang="en-ZA" sz="1800" dirty="0" err="1" smtClean="0">
                <a:solidFill>
                  <a:prstClr val="black"/>
                </a:solidFill>
                <a:cs typeface="Arial" panose="020B0604020202020204" pitchFamily="34" charset="0"/>
              </a:rPr>
              <a:t>SANParks</a:t>
            </a:r>
            <a:r>
              <a:rPr lang="en-ZA" sz="1800" dirty="0" smtClean="0">
                <a:solidFill>
                  <a:prstClr val="black"/>
                </a:solidFill>
                <a:cs typeface="Arial" panose="020B0604020202020204" pitchFamily="34" charset="0"/>
              </a:rPr>
              <a:t> to support the implementation of tourism signage in the following national parks and heritage sites: Kruger National Park, </a:t>
            </a:r>
            <a:r>
              <a:rPr lang="en-ZA" sz="1800" dirty="0" err="1" smtClean="0">
                <a:solidFill>
                  <a:prstClr val="black"/>
                </a:solidFill>
                <a:cs typeface="Arial" panose="020B0604020202020204" pitchFamily="34" charset="0"/>
              </a:rPr>
              <a:t>Addo</a:t>
            </a:r>
            <a:r>
              <a:rPr lang="en-ZA" sz="1800" dirty="0" smtClean="0">
                <a:solidFill>
                  <a:prstClr val="black"/>
                </a:solidFill>
                <a:cs typeface="Arial" panose="020B0604020202020204" pitchFamily="34" charset="0"/>
              </a:rPr>
              <a:t> National Park, </a:t>
            </a:r>
            <a:r>
              <a:rPr lang="en-ZA" sz="1800" dirty="0" err="1" smtClean="0">
                <a:solidFill>
                  <a:prstClr val="black"/>
                </a:solidFill>
                <a:cs typeface="Arial" panose="020B0604020202020204" pitchFamily="34" charset="0"/>
              </a:rPr>
              <a:t>Marakele</a:t>
            </a:r>
            <a:r>
              <a:rPr lang="en-ZA" sz="1800" dirty="0" smtClean="0">
                <a:solidFill>
                  <a:prstClr val="black"/>
                </a:solidFill>
                <a:cs typeface="Arial" panose="020B0604020202020204" pitchFamily="34" charset="0"/>
              </a:rPr>
              <a:t> National Park, </a:t>
            </a:r>
            <a:r>
              <a:rPr lang="en-ZA" sz="1800" dirty="0" err="1" smtClean="0">
                <a:solidFill>
                  <a:prstClr val="black"/>
                </a:solidFill>
                <a:cs typeface="Arial" panose="020B0604020202020204" pitchFamily="34" charset="0"/>
              </a:rPr>
              <a:t>Kgalagadi</a:t>
            </a:r>
            <a:r>
              <a:rPr lang="en-ZA" sz="1800" dirty="0" smtClean="0">
                <a:solidFill>
                  <a:prstClr val="black"/>
                </a:solidFill>
                <a:cs typeface="Arial" panose="020B0604020202020204" pitchFamily="34" charset="0"/>
              </a:rPr>
              <a:t> World heritage Site and Golden Gate National Park. </a:t>
            </a:r>
          </a:p>
          <a:p>
            <a:pPr lvl="0" algn="just">
              <a:lnSpc>
                <a:spcPct val="100000"/>
              </a:lnSpc>
              <a:spcBef>
                <a:spcPts val="1200"/>
              </a:spcBef>
              <a:spcAft>
                <a:spcPts val="600"/>
              </a:spcAft>
            </a:pPr>
            <a:r>
              <a:rPr lang="en-ZA" sz="1800" dirty="0" smtClean="0">
                <a:solidFill>
                  <a:prstClr val="black"/>
                </a:solidFill>
                <a:cs typeface="Arial" panose="020B0604020202020204" pitchFamily="34" charset="0"/>
              </a:rPr>
              <a:t>This initiative aims to improve the quality of signage and increase access to information on product offerings in heritage sites, towards enhancing the visitor experience for the benefit of both domestic and international tourists.</a:t>
            </a:r>
          </a:p>
          <a:p>
            <a:pPr lvl="0" algn="just">
              <a:lnSpc>
                <a:spcPct val="100000"/>
              </a:lnSpc>
              <a:spcBef>
                <a:spcPts val="1200"/>
              </a:spcBef>
              <a:spcAft>
                <a:spcPts val="600"/>
              </a:spcAft>
            </a:pPr>
            <a:r>
              <a:rPr lang="en-ZA" sz="1800" dirty="0" smtClean="0">
                <a:solidFill>
                  <a:prstClr val="black"/>
                </a:solidFill>
                <a:cs typeface="Arial" panose="020B0604020202020204" pitchFamily="34" charset="0"/>
              </a:rPr>
              <a:t>In the previous years the Department in partnership with management authorities of the UNESCO proclaimed World Heritage Sites (WHS) in South Africa, has provided support to the implementation of tourism signage to the following sites:</a:t>
            </a:r>
          </a:p>
          <a:p>
            <a:pPr marL="457200" lvl="1" indent="0" algn="just">
              <a:lnSpc>
                <a:spcPct val="100000"/>
              </a:lnSpc>
              <a:spcBef>
                <a:spcPts val="1200"/>
              </a:spcBef>
              <a:spcAft>
                <a:spcPts val="600"/>
              </a:spcAft>
              <a:buNone/>
            </a:pPr>
            <a:r>
              <a:rPr lang="en-ZA" sz="1800" dirty="0" smtClean="0">
                <a:solidFill>
                  <a:prstClr val="black"/>
                </a:solidFill>
                <a:cs typeface="Arial" panose="020B0604020202020204" pitchFamily="34" charset="0"/>
              </a:rPr>
              <a:t>- Robben Island WHS; </a:t>
            </a:r>
            <a:r>
              <a:rPr lang="en-ZA" sz="1800" dirty="0" err="1" smtClean="0">
                <a:solidFill>
                  <a:prstClr val="black"/>
                </a:solidFill>
                <a:cs typeface="Arial" panose="020B0604020202020204" pitchFamily="34" charset="0"/>
              </a:rPr>
              <a:t>Mapungubwe</a:t>
            </a:r>
            <a:r>
              <a:rPr lang="en-ZA" sz="1800" dirty="0" smtClean="0">
                <a:solidFill>
                  <a:prstClr val="black"/>
                </a:solidFill>
                <a:cs typeface="Arial" panose="020B0604020202020204" pitchFamily="34" charset="0"/>
              </a:rPr>
              <a:t> WHS; Cradle of Humankind WHS; </a:t>
            </a:r>
            <a:r>
              <a:rPr lang="en-ZA" sz="1800" dirty="0" err="1" smtClean="0">
                <a:solidFill>
                  <a:prstClr val="black"/>
                </a:solidFill>
                <a:cs typeface="Arial" panose="020B0604020202020204" pitchFamily="34" charset="0"/>
              </a:rPr>
              <a:t>iSimangaliso</a:t>
            </a:r>
            <a:r>
              <a:rPr lang="en-ZA" sz="1800" dirty="0" smtClean="0">
                <a:solidFill>
                  <a:prstClr val="black"/>
                </a:solidFill>
                <a:cs typeface="Arial" panose="020B0604020202020204" pitchFamily="34" charset="0"/>
              </a:rPr>
              <a:t> Wetland Park WHS; </a:t>
            </a:r>
            <a:r>
              <a:rPr lang="en-ZA" sz="1800" dirty="0" err="1" smtClean="0">
                <a:solidFill>
                  <a:prstClr val="black"/>
                </a:solidFill>
                <a:cs typeface="Arial" panose="020B0604020202020204" pitchFamily="34" charset="0"/>
              </a:rPr>
              <a:t>Khomani</a:t>
            </a:r>
            <a:r>
              <a:rPr lang="en-ZA" sz="1800" dirty="0" smtClean="0">
                <a:solidFill>
                  <a:prstClr val="black"/>
                </a:solidFill>
                <a:cs typeface="Arial" panose="020B0604020202020204" pitchFamily="34" charset="0"/>
              </a:rPr>
              <a:t> San Cultural Landscape WHS (</a:t>
            </a:r>
            <a:r>
              <a:rPr lang="en-ZA" sz="1800" dirty="0" err="1" smtClean="0">
                <a:solidFill>
                  <a:prstClr val="black"/>
                </a:solidFill>
                <a:cs typeface="Arial" panose="020B0604020202020204" pitchFamily="34" charset="0"/>
              </a:rPr>
              <a:t>Kgalagadi</a:t>
            </a:r>
            <a:r>
              <a:rPr lang="en-ZA" sz="1800" dirty="0" smtClean="0">
                <a:solidFill>
                  <a:prstClr val="black"/>
                </a:solidFill>
                <a:cs typeface="Arial" panose="020B0604020202020204" pitchFamily="34" charset="0"/>
              </a:rPr>
              <a:t> </a:t>
            </a:r>
            <a:r>
              <a:rPr lang="en-ZA" sz="1800" dirty="0" err="1" smtClean="0">
                <a:solidFill>
                  <a:prstClr val="black"/>
                </a:solidFill>
                <a:cs typeface="Arial" panose="020B0604020202020204" pitchFamily="34" charset="0"/>
              </a:rPr>
              <a:t>Transfrontier</a:t>
            </a:r>
            <a:r>
              <a:rPr lang="en-ZA" sz="1800" dirty="0" smtClean="0">
                <a:solidFill>
                  <a:prstClr val="black"/>
                </a:solidFill>
                <a:cs typeface="Arial" panose="020B0604020202020204" pitchFamily="34" charset="0"/>
              </a:rPr>
              <a:t> Park); Maloti Drakensberg </a:t>
            </a:r>
            <a:r>
              <a:rPr lang="en-ZA" sz="1800" dirty="0" err="1" smtClean="0">
                <a:solidFill>
                  <a:prstClr val="black"/>
                </a:solidFill>
                <a:cs typeface="Arial" panose="020B0604020202020204" pitchFamily="34" charset="0"/>
              </a:rPr>
              <a:t>Transfrontier</a:t>
            </a:r>
            <a:r>
              <a:rPr lang="en-ZA" sz="1800" dirty="0" smtClean="0">
                <a:solidFill>
                  <a:prstClr val="black"/>
                </a:solidFill>
                <a:cs typeface="Arial" panose="020B0604020202020204" pitchFamily="34" charset="0"/>
              </a:rPr>
              <a:t> Park WHS; </a:t>
            </a:r>
            <a:r>
              <a:rPr lang="en-ZA" sz="1800" dirty="0" err="1" smtClean="0">
                <a:solidFill>
                  <a:prstClr val="black"/>
                </a:solidFill>
                <a:cs typeface="Arial" panose="020B0604020202020204" pitchFamily="34" charset="0"/>
              </a:rPr>
              <a:t>Vredefort</a:t>
            </a:r>
            <a:r>
              <a:rPr lang="en-ZA" sz="1800" dirty="0" smtClean="0">
                <a:solidFill>
                  <a:prstClr val="black"/>
                </a:solidFill>
                <a:cs typeface="Arial" panose="020B0604020202020204" pitchFamily="34" charset="0"/>
              </a:rPr>
              <a:t> Dome WHS; Cape Floral Region WHS; </a:t>
            </a:r>
            <a:r>
              <a:rPr lang="en-ZA" sz="1800" dirty="0" err="1" smtClean="0">
                <a:solidFill>
                  <a:prstClr val="black"/>
                </a:solidFill>
                <a:cs typeface="Arial" panose="020B0604020202020204" pitchFamily="34" charset="0"/>
              </a:rPr>
              <a:t>Richtersveld</a:t>
            </a:r>
            <a:r>
              <a:rPr lang="en-ZA" sz="1800" dirty="0" smtClean="0">
                <a:solidFill>
                  <a:prstClr val="black"/>
                </a:solidFill>
                <a:cs typeface="Arial" panose="020B0604020202020204" pitchFamily="34" charset="0"/>
              </a:rPr>
              <a:t> Cultural </a:t>
            </a:r>
            <a:r>
              <a:rPr lang="en-ZA" sz="1800" dirty="0" err="1" smtClean="0">
                <a:solidFill>
                  <a:prstClr val="black"/>
                </a:solidFill>
                <a:cs typeface="Arial" panose="020B0604020202020204" pitchFamily="34" charset="0"/>
              </a:rPr>
              <a:t>Landascape</a:t>
            </a:r>
            <a:r>
              <a:rPr lang="en-ZA" sz="1800" dirty="0" smtClean="0">
                <a:solidFill>
                  <a:prstClr val="black"/>
                </a:solidFill>
                <a:cs typeface="Arial" panose="020B0604020202020204" pitchFamily="34" charset="0"/>
              </a:rPr>
              <a:t> WHS and Barberton </a:t>
            </a:r>
            <a:r>
              <a:rPr lang="en-ZA" sz="1800" dirty="0" err="1" smtClean="0">
                <a:solidFill>
                  <a:prstClr val="black"/>
                </a:solidFill>
                <a:cs typeface="Arial" panose="020B0604020202020204" pitchFamily="34" charset="0"/>
              </a:rPr>
              <a:t>Makhonjwa</a:t>
            </a:r>
            <a:r>
              <a:rPr lang="en-ZA" sz="1800" dirty="0" smtClean="0">
                <a:solidFill>
                  <a:prstClr val="black"/>
                </a:solidFill>
                <a:cs typeface="Arial" panose="020B0604020202020204" pitchFamily="34" charset="0"/>
              </a:rPr>
              <a:t> Mountains WHS </a:t>
            </a:r>
          </a:p>
          <a:p>
            <a:pPr lvl="1" algn="just">
              <a:lnSpc>
                <a:spcPct val="100000"/>
              </a:lnSpc>
              <a:spcBef>
                <a:spcPts val="1200"/>
              </a:spcBef>
              <a:spcAft>
                <a:spcPts val="600"/>
              </a:spcAft>
            </a:pPr>
            <a:endParaRPr lang="en-ZA" sz="1600" dirty="0">
              <a:solidFill>
                <a:prstClr val="black"/>
              </a:solidFill>
              <a:latin typeface="Arial" panose="020B0604020202020204" pitchFamily="34" charset="0"/>
              <a:cs typeface="Arial" panose="020B0604020202020204" pitchFamily="34" charset="0"/>
            </a:endParaRPr>
          </a:p>
          <a:p>
            <a:pPr marL="0" indent="0">
              <a:buNone/>
            </a:pPr>
            <a:endParaRPr lang="en-ZA" dirty="0"/>
          </a:p>
        </p:txBody>
      </p:sp>
    </p:spTree>
    <p:extLst>
      <p:ext uri="{BB962C8B-B14F-4D97-AF65-F5344CB8AC3E}">
        <p14:creationId xmlns:p14="http://schemas.microsoft.com/office/powerpoint/2010/main" val="15326453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06062"/>
            <a:ext cx="7886700" cy="980619"/>
          </a:xfrm>
        </p:spPr>
        <p:txBody>
          <a:bodyPr>
            <a:normAutofit/>
          </a:bodyPr>
          <a:lstStyle/>
          <a:p>
            <a:r>
              <a:rPr lang="en-ZA" sz="2800" dirty="0"/>
              <a:t>Universal Accessibility</a:t>
            </a:r>
          </a:p>
        </p:txBody>
      </p:sp>
      <p:sp>
        <p:nvSpPr>
          <p:cNvPr id="5" name="Content Placeholder 4"/>
          <p:cNvSpPr>
            <a:spLocks noGrp="1"/>
          </p:cNvSpPr>
          <p:nvPr>
            <p:ph idx="1"/>
          </p:nvPr>
        </p:nvSpPr>
        <p:spPr>
          <a:xfrm>
            <a:off x="628650" y="1532586"/>
            <a:ext cx="7886700" cy="4823764"/>
          </a:xfrm>
        </p:spPr>
        <p:txBody>
          <a:bodyPr>
            <a:normAutofit/>
          </a:bodyPr>
          <a:lstStyle/>
          <a:p>
            <a:pPr marL="0" indent="0" algn="just">
              <a:lnSpc>
                <a:spcPct val="100000"/>
              </a:lnSpc>
              <a:spcBef>
                <a:spcPts val="1200"/>
              </a:spcBef>
              <a:spcAft>
                <a:spcPts val="600"/>
              </a:spcAft>
              <a:buNone/>
            </a:pPr>
            <a:r>
              <a:rPr lang="en-ZA" sz="2000" dirty="0">
                <a:cs typeface="Arial" panose="020B0604020202020204" pitchFamily="34" charset="0"/>
              </a:rPr>
              <a:t>The department conducted an audit of universal accessibility in five provincial parks, namely: </a:t>
            </a:r>
          </a:p>
          <a:p>
            <a:pPr marL="687387" indent="-457200" algn="just">
              <a:lnSpc>
                <a:spcPct val="100000"/>
              </a:lnSpc>
              <a:spcBef>
                <a:spcPts val="1200"/>
              </a:spcBef>
              <a:spcAft>
                <a:spcPts val="600"/>
              </a:spcAft>
              <a:buFont typeface="+mj-lt"/>
              <a:buAutoNum type="arabicPeriod"/>
            </a:pPr>
            <a:r>
              <a:rPr lang="en-ZA" sz="2000" dirty="0">
                <a:cs typeface="Arial" panose="020B0604020202020204" pitchFamily="34" charset="0"/>
              </a:rPr>
              <a:t>Algeria Wilderness in Western Cape;</a:t>
            </a:r>
          </a:p>
          <a:p>
            <a:pPr marL="687387" indent="-457200" algn="just">
              <a:lnSpc>
                <a:spcPct val="100000"/>
              </a:lnSpc>
              <a:spcBef>
                <a:spcPts val="1200"/>
              </a:spcBef>
              <a:spcAft>
                <a:spcPts val="600"/>
              </a:spcAft>
              <a:buFont typeface="+mj-lt"/>
              <a:buAutoNum type="arabicPeriod"/>
            </a:pPr>
            <a:r>
              <a:rPr lang="en-ZA" sz="2000" dirty="0" err="1" smtClean="0">
                <a:cs typeface="Arial" panose="020B0604020202020204" pitchFamily="34" charset="0"/>
              </a:rPr>
              <a:t>Lekgalametse</a:t>
            </a:r>
            <a:r>
              <a:rPr lang="en-ZA" sz="2000" dirty="0" smtClean="0">
                <a:cs typeface="Arial" panose="020B0604020202020204" pitchFamily="34" charset="0"/>
              </a:rPr>
              <a:t> </a:t>
            </a:r>
            <a:r>
              <a:rPr lang="en-ZA" sz="2000" dirty="0">
                <a:cs typeface="Arial" panose="020B0604020202020204" pitchFamily="34" charset="0"/>
              </a:rPr>
              <a:t>Nature Reserve in Limpopo;</a:t>
            </a:r>
          </a:p>
          <a:p>
            <a:pPr marL="687387" indent="-457200" algn="just">
              <a:lnSpc>
                <a:spcPct val="100000"/>
              </a:lnSpc>
              <a:spcBef>
                <a:spcPts val="1200"/>
              </a:spcBef>
              <a:spcAft>
                <a:spcPts val="600"/>
              </a:spcAft>
              <a:buFont typeface="+mj-lt"/>
              <a:buAutoNum type="arabicPeriod"/>
            </a:pPr>
            <a:r>
              <a:rPr lang="en-ZA" sz="2000" dirty="0" err="1">
                <a:cs typeface="Arial" panose="020B0604020202020204" pitchFamily="34" charset="0"/>
              </a:rPr>
              <a:t>Gogap</a:t>
            </a:r>
            <a:r>
              <a:rPr lang="en-ZA" sz="2000" dirty="0">
                <a:cs typeface="Arial" panose="020B0604020202020204" pitchFamily="34" charset="0"/>
              </a:rPr>
              <a:t> Nature Reserve in Northern Cape;</a:t>
            </a:r>
          </a:p>
          <a:p>
            <a:pPr marL="687387" indent="-457200" algn="just">
              <a:lnSpc>
                <a:spcPct val="100000"/>
              </a:lnSpc>
              <a:spcBef>
                <a:spcPts val="1200"/>
              </a:spcBef>
              <a:spcAft>
                <a:spcPts val="600"/>
              </a:spcAft>
              <a:buFont typeface="+mj-lt"/>
              <a:buAutoNum type="arabicPeriod"/>
            </a:pPr>
            <a:r>
              <a:rPr lang="en-ZA" sz="2000" dirty="0" err="1">
                <a:cs typeface="Arial" panose="020B0604020202020204" pitchFamily="34" charset="0"/>
              </a:rPr>
              <a:t>Pilanesberg</a:t>
            </a:r>
            <a:r>
              <a:rPr lang="en-ZA" sz="2000" dirty="0">
                <a:cs typeface="Arial" panose="020B0604020202020204" pitchFamily="34" charset="0"/>
              </a:rPr>
              <a:t> National Park in North West  and </a:t>
            </a:r>
          </a:p>
          <a:p>
            <a:pPr marL="687387" indent="-457200" algn="just">
              <a:lnSpc>
                <a:spcPct val="100000"/>
              </a:lnSpc>
              <a:spcBef>
                <a:spcPts val="1200"/>
              </a:spcBef>
              <a:spcAft>
                <a:spcPts val="600"/>
              </a:spcAft>
              <a:buFont typeface="+mj-lt"/>
              <a:buAutoNum type="arabicPeriod"/>
            </a:pPr>
            <a:r>
              <a:rPr lang="en-ZA" sz="2000" dirty="0" err="1">
                <a:cs typeface="Arial" panose="020B0604020202020204" pitchFamily="34" charset="0"/>
              </a:rPr>
              <a:t>Suikerbosrand</a:t>
            </a:r>
            <a:r>
              <a:rPr lang="en-ZA" sz="2000" dirty="0">
                <a:cs typeface="Arial" panose="020B0604020202020204" pitchFamily="34" charset="0"/>
              </a:rPr>
              <a:t> Nature Reserve in Gauteng.</a:t>
            </a:r>
          </a:p>
          <a:p>
            <a:pPr marL="58738" indent="0" algn="just">
              <a:lnSpc>
                <a:spcPct val="100000"/>
              </a:lnSpc>
              <a:spcBef>
                <a:spcPts val="1200"/>
              </a:spcBef>
              <a:spcAft>
                <a:spcPts val="600"/>
              </a:spcAft>
              <a:buNone/>
            </a:pPr>
            <a:r>
              <a:rPr lang="en-ZA" sz="2000" dirty="0">
                <a:cs typeface="Arial" panose="020B0604020202020204" pitchFamily="34" charset="0"/>
              </a:rPr>
              <a:t>The department unit will be implementing the recommendations of the audits.</a:t>
            </a:r>
          </a:p>
          <a:p>
            <a:pPr marL="514350" indent="-284163" algn="just">
              <a:buNone/>
            </a:pPr>
            <a:endParaRPr lang="en-ZA" dirty="0"/>
          </a:p>
        </p:txBody>
      </p:sp>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9903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3"/>
          <p:cNvSpPr>
            <a:spLocks noGrp="1"/>
          </p:cNvSpPr>
          <p:nvPr>
            <p:ph type="title"/>
          </p:nvPr>
        </p:nvSpPr>
        <p:spPr>
          <a:xfrm>
            <a:off x="628650" y="50801"/>
            <a:ext cx="7886700" cy="701242"/>
          </a:xfrm>
        </p:spPr>
        <p:txBody>
          <a:bodyPr/>
          <a:lstStyle/>
          <a:p>
            <a:r>
              <a:rPr lang="en-ZA" altLang="en-US" dirty="0" smtClean="0"/>
              <a:t>Robben Island World Heritage Site </a:t>
            </a:r>
          </a:p>
        </p:txBody>
      </p:sp>
      <p:sp>
        <p:nvSpPr>
          <p:cNvPr id="5" name="Content Placeholder 4"/>
          <p:cNvSpPr>
            <a:spLocks noGrp="1"/>
          </p:cNvSpPr>
          <p:nvPr>
            <p:ph idx="1"/>
          </p:nvPr>
        </p:nvSpPr>
        <p:spPr>
          <a:xfrm>
            <a:off x="628650" y="1825625"/>
            <a:ext cx="7886700" cy="3892550"/>
          </a:xfrm>
        </p:spPr>
        <p:txBody>
          <a:bodyPr/>
          <a:lstStyle/>
          <a:p>
            <a:pPr>
              <a:defRPr/>
            </a:pPr>
            <a:endParaRPr lang="en-ZA" dirty="0" smtClean="0"/>
          </a:p>
          <a:p>
            <a:pPr marL="0" indent="0">
              <a:buFont typeface="Arial" panose="020B0604020202020204" pitchFamily="34" charset="0"/>
              <a:buNone/>
              <a:defRPr/>
            </a:pPr>
            <a:r>
              <a:rPr lang="en-ZA" dirty="0" smtClean="0"/>
              <a:t> </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506214525"/>
              </p:ext>
            </p:extLst>
          </p:nvPr>
        </p:nvGraphicFramePr>
        <p:xfrm>
          <a:off x="792480" y="658367"/>
          <a:ext cx="7571232" cy="5309164"/>
        </p:xfrm>
        <a:graphic>
          <a:graphicData uri="http://schemas.openxmlformats.org/drawingml/2006/table">
            <a:tbl>
              <a:tblPr firstRow="1" bandRow="1">
                <a:tableStyleId>{21E4AEA4-8DFA-4A89-87EB-49C32662AFE0}</a:tableStyleId>
              </a:tblPr>
              <a:tblGrid>
                <a:gridCol w="2727525">
                  <a:extLst>
                    <a:ext uri="{9D8B030D-6E8A-4147-A177-3AD203B41FA5}">
                      <a16:colId xmlns:a16="http://schemas.microsoft.com/office/drawing/2014/main" val="20000"/>
                    </a:ext>
                  </a:extLst>
                </a:gridCol>
                <a:gridCol w="1859146">
                  <a:extLst>
                    <a:ext uri="{9D8B030D-6E8A-4147-A177-3AD203B41FA5}">
                      <a16:colId xmlns:a16="http://schemas.microsoft.com/office/drawing/2014/main" val="20002"/>
                    </a:ext>
                  </a:extLst>
                </a:gridCol>
                <a:gridCol w="2984561">
                  <a:extLst>
                    <a:ext uri="{9D8B030D-6E8A-4147-A177-3AD203B41FA5}">
                      <a16:colId xmlns:a16="http://schemas.microsoft.com/office/drawing/2014/main" val="20003"/>
                    </a:ext>
                  </a:extLst>
                </a:gridCol>
              </a:tblGrid>
              <a:tr h="932668">
                <a:tc>
                  <a:txBody>
                    <a:bodyPr/>
                    <a:lstStyle/>
                    <a:p>
                      <a:r>
                        <a:rPr lang="en-ZA" sz="1600" dirty="0" smtClean="0">
                          <a:latin typeface="Gill Sans MT" panose="020B0502020104020203" pitchFamily="34" charset="0"/>
                        </a:rPr>
                        <a:t>Project</a:t>
                      </a:r>
                      <a:endParaRPr lang="en-ZA" sz="1600" dirty="0">
                        <a:latin typeface="Gill Sans MT" panose="020B0502020104020203" pitchFamily="34" charset="0"/>
                      </a:endParaRPr>
                    </a:p>
                  </a:txBody>
                  <a:tcPr marL="91438" marR="91438" marT="45727" marB="45727"/>
                </a:tc>
                <a:tc>
                  <a:txBody>
                    <a:bodyPr/>
                    <a:lstStyle/>
                    <a:p>
                      <a:r>
                        <a:rPr lang="en-ZA" sz="1600" dirty="0" smtClean="0">
                          <a:latin typeface="Gill Sans MT" panose="020B0502020104020203" pitchFamily="34" charset="0"/>
                        </a:rPr>
                        <a:t>Jobs / Benefits</a:t>
                      </a:r>
                      <a:r>
                        <a:rPr lang="en-ZA" sz="1600" baseline="0" dirty="0" smtClean="0">
                          <a:latin typeface="Gill Sans MT" panose="020B0502020104020203" pitchFamily="34" charset="0"/>
                        </a:rPr>
                        <a:t> </a:t>
                      </a:r>
                      <a:r>
                        <a:rPr lang="en-ZA" sz="1600" dirty="0" smtClean="0">
                          <a:latin typeface="Gill Sans MT" panose="020B0502020104020203" pitchFamily="34" charset="0"/>
                        </a:rPr>
                        <a:t>Created/ Estimates</a:t>
                      </a:r>
                      <a:endParaRPr lang="en-ZA" sz="1600" dirty="0">
                        <a:latin typeface="Gill Sans MT" panose="020B0502020104020203" pitchFamily="34" charset="0"/>
                      </a:endParaRPr>
                    </a:p>
                  </a:txBody>
                  <a:tcPr marL="91438" marR="91438" marT="45727" marB="45727"/>
                </a:tc>
                <a:tc>
                  <a:txBody>
                    <a:bodyPr/>
                    <a:lstStyle/>
                    <a:p>
                      <a:r>
                        <a:rPr lang="en-ZA" sz="1600" dirty="0" smtClean="0">
                          <a:latin typeface="Gill Sans MT" panose="020B0502020104020203" pitchFamily="34" charset="0"/>
                        </a:rPr>
                        <a:t>Impact/envisaged impact</a:t>
                      </a:r>
                      <a:r>
                        <a:rPr lang="en-ZA" sz="1600" baseline="0" dirty="0" smtClean="0">
                          <a:latin typeface="Gill Sans MT" panose="020B0502020104020203" pitchFamily="34" charset="0"/>
                        </a:rPr>
                        <a:t> on tourism to the site</a:t>
                      </a:r>
                      <a:endParaRPr lang="en-ZA" sz="1600" dirty="0">
                        <a:latin typeface="Gill Sans MT" panose="020B0502020104020203" pitchFamily="34" charset="0"/>
                      </a:endParaRPr>
                    </a:p>
                  </a:txBody>
                  <a:tcPr marL="91438" marR="91438" marT="45727" marB="45727"/>
                </a:tc>
                <a:extLst>
                  <a:ext uri="{0D108BD9-81ED-4DB2-BD59-A6C34878D82A}">
                    <a16:rowId xmlns:a16="http://schemas.microsoft.com/office/drawing/2014/main" val="10000"/>
                  </a:ext>
                </a:extLst>
              </a:tr>
              <a:tr h="1406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Gill Sans MT" panose="020B0502020104020203" pitchFamily="34" charset="0"/>
                        </a:rPr>
                        <a:t>Destination Enhancement (Refurbishment</a:t>
                      </a:r>
                      <a:r>
                        <a:rPr lang="en-ZA" sz="1600" b="1" baseline="0" dirty="0" smtClean="0">
                          <a:latin typeface="Gill Sans MT" panose="020B0502020104020203" pitchFamily="34" charset="0"/>
                        </a:rPr>
                        <a:t> of  VIC, Arts and Craft Centre, Alpha 1 Restaurant) </a:t>
                      </a:r>
                      <a:endParaRPr lang="en-ZA" sz="1600" b="1" dirty="0" smtClean="0">
                        <a:latin typeface="Gill Sans MT" panose="020B0502020104020203" pitchFamily="34" charset="0"/>
                      </a:endParaRPr>
                    </a:p>
                    <a:p>
                      <a:endParaRPr lang="en-ZA" sz="1600" b="1" dirty="0">
                        <a:latin typeface="Gill Sans MT" panose="020B0502020104020203" pitchFamily="34" charset="0"/>
                      </a:endParaRPr>
                    </a:p>
                  </a:txBody>
                  <a:tcPr marL="91438" marR="91438" marT="45727" marB="45727"/>
                </a:tc>
                <a:tc>
                  <a:txBody>
                    <a:bodyPr/>
                    <a:lstStyle/>
                    <a:p>
                      <a:r>
                        <a:rPr lang="en-ZA" sz="1600" dirty="0" smtClean="0">
                          <a:latin typeface="Gill Sans MT" panose="020B0502020104020203" pitchFamily="34" charset="0"/>
                        </a:rPr>
                        <a:t>48</a:t>
                      </a:r>
                      <a:endParaRPr lang="en-ZA" sz="1600" dirty="0">
                        <a:latin typeface="Gill Sans MT" panose="020B0502020104020203" pitchFamily="34" charset="0"/>
                      </a:endParaRPr>
                    </a:p>
                  </a:txBody>
                  <a:tcPr marL="91438" marR="91438" marT="45727" marB="45727"/>
                </a:tc>
                <a:tc>
                  <a:txBody>
                    <a:bodyPr/>
                    <a:lstStyle/>
                    <a:p>
                      <a:pPr marL="285750" indent="-285750">
                        <a:buFont typeface="Arial" panose="020B0604020202020204" pitchFamily="34" charset="0"/>
                        <a:buChar char="•"/>
                      </a:pPr>
                      <a:r>
                        <a:rPr lang="en-ZA" sz="1600" dirty="0" smtClean="0">
                          <a:latin typeface="Gill Sans MT" panose="020B0502020104020203" pitchFamily="34" charset="0"/>
                        </a:rPr>
                        <a:t>Improvement</a:t>
                      </a:r>
                      <a:r>
                        <a:rPr lang="en-ZA" sz="1600" baseline="0" dirty="0" smtClean="0">
                          <a:latin typeface="Gill Sans MT" panose="020B0502020104020203" pitchFamily="34" charset="0"/>
                        </a:rPr>
                        <a:t> of tourism infrastructure and quality of product offering to enhance visitor experience </a:t>
                      </a:r>
                    </a:p>
                    <a:p>
                      <a:pPr marL="285750" indent="-285750">
                        <a:buFont typeface="Arial" panose="020B0604020202020204" pitchFamily="34" charset="0"/>
                        <a:buChar char="•"/>
                      </a:pPr>
                      <a:r>
                        <a:rPr lang="en-ZA" sz="1600" baseline="0" dirty="0" smtClean="0">
                          <a:latin typeface="Gill Sans MT" panose="020B0502020104020203" pitchFamily="34" charset="0"/>
                        </a:rPr>
                        <a:t>Job Creation </a:t>
                      </a:r>
                      <a:endParaRPr lang="en-ZA" sz="1600" dirty="0" smtClean="0">
                        <a:latin typeface="Gill Sans MT" panose="020B0502020104020203" pitchFamily="34" charset="0"/>
                      </a:endParaRPr>
                    </a:p>
                  </a:txBody>
                  <a:tcPr marL="91438" marR="91438" marT="45727" marB="45727"/>
                </a:tc>
                <a:extLst>
                  <a:ext uri="{0D108BD9-81ED-4DB2-BD59-A6C34878D82A}">
                    <a16:rowId xmlns:a16="http://schemas.microsoft.com/office/drawing/2014/main" val="10001"/>
                  </a:ext>
                </a:extLst>
              </a:tr>
              <a:tr h="1050113">
                <a:tc>
                  <a:txBody>
                    <a:bodyPr/>
                    <a:lstStyle/>
                    <a:p>
                      <a:r>
                        <a:rPr lang="en-ZA" sz="1600" b="1" dirty="0" smtClean="0">
                          <a:latin typeface="Gill Sans MT" panose="020B0502020104020203" pitchFamily="34" charset="0"/>
                        </a:rPr>
                        <a:t>Solar PV (TIP)</a:t>
                      </a:r>
                      <a:endParaRPr lang="en-ZA" sz="1600" b="1" dirty="0">
                        <a:latin typeface="Gill Sans MT" panose="020B0502020104020203" pitchFamily="34" charset="0"/>
                      </a:endParaRPr>
                    </a:p>
                  </a:txBody>
                  <a:tcPr marL="91438" marR="91438" marT="45727" marB="45727"/>
                </a:tc>
                <a:tc>
                  <a:txBody>
                    <a:bodyPr/>
                    <a:lstStyle/>
                    <a:p>
                      <a:r>
                        <a:rPr lang="en-ZA" sz="1600" dirty="0" smtClean="0">
                          <a:latin typeface="Gill Sans MT" panose="020B0502020104020203" pitchFamily="34" charset="0"/>
                        </a:rPr>
                        <a:t>182</a:t>
                      </a:r>
                      <a:endParaRPr lang="en-ZA" sz="1600" dirty="0">
                        <a:latin typeface="Gill Sans MT" panose="020B0502020104020203" pitchFamily="34" charset="0"/>
                      </a:endParaRPr>
                    </a:p>
                  </a:txBody>
                  <a:tcPr marL="91438" marR="91438" marT="45727" marB="45727"/>
                </a:tc>
                <a:tc>
                  <a:txBody>
                    <a:bodyPr/>
                    <a:lstStyle/>
                    <a:p>
                      <a:r>
                        <a:rPr lang="en-ZA" sz="1600" dirty="0" smtClean="0">
                          <a:latin typeface="Gill Sans MT" panose="020B0502020104020203" pitchFamily="34" charset="0"/>
                        </a:rPr>
                        <a:t>Improvement</a:t>
                      </a:r>
                      <a:r>
                        <a:rPr lang="en-ZA" sz="1600" baseline="0" dirty="0" smtClean="0">
                          <a:latin typeface="Gill Sans MT" panose="020B0502020104020203" pitchFamily="34" charset="0"/>
                        </a:rPr>
                        <a:t> of tourism infrastructure and quality of product offering to enhance visitor experience </a:t>
                      </a:r>
                      <a:endParaRPr lang="en-ZA" sz="1600" dirty="0" smtClean="0">
                        <a:latin typeface="Gill Sans MT" panose="020B0502020104020203" pitchFamily="34" charset="0"/>
                      </a:endParaRPr>
                    </a:p>
                  </a:txBody>
                  <a:tcPr marL="91438" marR="91438" marT="45727" marB="45727"/>
                </a:tc>
                <a:extLst>
                  <a:ext uri="{0D108BD9-81ED-4DB2-BD59-A6C34878D82A}">
                    <a16:rowId xmlns:a16="http://schemas.microsoft.com/office/drawing/2014/main" val="10002"/>
                  </a:ext>
                </a:extLst>
              </a:tr>
              <a:tr h="836547">
                <a:tc>
                  <a:txBody>
                    <a:bodyPr/>
                    <a:lstStyle/>
                    <a:p>
                      <a:r>
                        <a:rPr lang="en-ZA" sz="1600" b="1" dirty="0" smtClean="0">
                          <a:latin typeface="Gill Sans MT" panose="020B0502020104020203" pitchFamily="34" charset="0"/>
                        </a:rPr>
                        <a:t>Guiding (Training</a:t>
                      </a:r>
                      <a:r>
                        <a:rPr lang="en-ZA" sz="1600" b="1" baseline="0" dirty="0" smtClean="0">
                          <a:latin typeface="Gill Sans MT" panose="020B0502020104020203" pitchFamily="34" charset="0"/>
                        </a:rPr>
                        <a:t>) </a:t>
                      </a:r>
                      <a:endParaRPr lang="en-ZA" sz="1600" b="1" dirty="0">
                        <a:latin typeface="Gill Sans MT" panose="020B0502020104020203" pitchFamily="34" charset="0"/>
                      </a:endParaRPr>
                    </a:p>
                  </a:txBody>
                  <a:tcPr marL="91438" marR="91438" marT="45727" marB="45727"/>
                </a:tc>
                <a:tc>
                  <a:txBody>
                    <a:bodyPr/>
                    <a:lstStyle/>
                    <a:p>
                      <a:r>
                        <a:rPr lang="en-ZA" sz="1600" dirty="0" smtClean="0">
                          <a:latin typeface="Gill Sans MT" panose="020B0502020104020203" pitchFamily="34" charset="0"/>
                        </a:rPr>
                        <a:t>25 </a:t>
                      </a:r>
                      <a:endParaRPr lang="en-ZA" sz="1600" dirty="0">
                        <a:latin typeface="Gill Sans MT" panose="020B0502020104020203" pitchFamily="34" charset="0"/>
                      </a:endParaRPr>
                    </a:p>
                  </a:txBody>
                  <a:tcPr marL="91438" marR="91438" marT="45727" marB="45727"/>
                </a:tc>
                <a:tc>
                  <a:txBody>
                    <a:bodyPr/>
                    <a:lstStyle/>
                    <a:p>
                      <a:r>
                        <a:rPr lang="en-ZA" sz="1600" dirty="0" smtClean="0">
                          <a:latin typeface="Gill Sans MT" panose="020B0502020104020203" pitchFamily="34" charset="0"/>
                        </a:rPr>
                        <a:t>Upskilling</a:t>
                      </a:r>
                      <a:r>
                        <a:rPr lang="en-ZA" sz="1600" baseline="0" dirty="0" smtClean="0">
                          <a:latin typeface="Gill Sans MT" panose="020B0502020104020203" pitchFamily="34" charset="0"/>
                        </a:rPr>
                        <a:t> and increased competitiveness</a:t>
                      </a:r>
                      <a:endParaRPr lang="en-ZA" sz="1600" dirty="0">
                        <a:latin typeface="Gill Sans MT" panose="020B0502020104020203" pitchFamily="34" charset="0"/>
                      </a:endParaRPr>
                    </a:p>
                  </a:txBody>
                  <a:tcPr marL="91438" marR="91438" marT="45727" marB="45727"/>
                </a:tc>
                <a:extLst>
                  <a:ext uri="{0D108BD9-81ED-4DB2-BD59-A6C34878D82A}">
                    <a16:rowId xmlns:a16="http://schemas.microsoft.com/office/drawing/2014/main" val="10003"/>
                  </a:ext>
                </a:extLst>
              </a:tr>
              <a:tr h="1013864">
                <a:tc>
                  <a:txBody>
                    <a:bodyPr/>
                    <a:lstStyle/>
                    <a:p>
                      <a:r>
                        <a:rPr lang="en-ZA" sz="1600" b="1" dirty="0" smtClean="0">
                          <a:latin typeface="Gill Sans MT" panose="020B0502020104020203" pitchFamily="34" charset="0"/>
                        </a:rPr>
                        <a:t>Interpretative Signage etc. </a:t>
                      </a:r>
                      <a:endParaRPr lang="en-ZA" sz="1600" b="1" dirty="0">
                        <a:latin typeface="Gill Sans MT" panose="020B0502020104020203" pitchFamily="34" charset="0"/>
                      </a:endParaRPr>
                    </a:p>
                  </a:txBody>
                  <a:tcPr marL="91438" marR="91438" marT="45727" marB="45727"/>
                </a:tc>
                <a:tc>
                  <a:txBody>
                    <a:bodyPr/>
                    <a:lstStyle/>
                    <a:p>
                      <a:r>
                        <a:rPr lang="en-ZA" sz="1600" dirty="0" smtClean="0">
                          <a:latin typeface="Gill Sans MT" panose="020B0502020104020203" pitchFamily="34" charset="0"/>
                        </a:rPr>
                        <a:t>12</a:t>
                      </a:r>
                      <a:endParaRPr lang="en-ZA" sz="1600" dirty="0">
                        <a:latin typeface="Gill Sans MT" panose="020B0502020104020203" pitchFamily="34" charset="0"/>
                      </a:endParaRPr>
                    </a:p>
                  </a:txBody>
                  <a:tcPr marL="91438" marR="91438" marT="45727" marB="45727"/>
                </a:tc>
                <a:tc>
                  <a:txBody>
                    <a:bodyPr/>
                    <a:lstStyle/>
                    <a:p>
                      <a:r>
                        <a:rPr lang="en-ZA" sz="1600" dirty="0" smtClean="0">
                          <a:latin typeface="Gill Sans MT" panose="020B0502020104020203" pitchFamily="34" charset="0"/>
                        </a:rPr>
                        <a:t>Improvement</a:t>
                      </a:r>
                      <a:r>
                        <a:rPr lang="en-ZA" sz="1600" baseline="0" dirty="0" smtClean="0">
                          <a:latin typeface="Gill Sans MT" panose="020B0502020104020203" pitchFamily="34" charset="0"/>
                        </a:rPr>
                        <a:t> of tourism infrastructure and increased access to product offering to enhance visitor experience </a:t>
                      </a:r>
                      <a:endParaRPr lang="en-ZA" sz="1600" dirty="0" smtClean="0">
                        <a:latin typeface="Gill Sans MT" panose="020B0502020104020203" pitchFamily="34" charset="0"/>
                      </a:endParaRPr>
                    </a:p>
                  </a:txBody>
                  <a:tcPr marL="91438" marR="91438" marT="45727" marB="45727"/>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49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713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144" y="117608"/>
            <a:ext cx="7886700" cy="669353"/>
          </a:xfrm>
        </p:spPr>
        <p:txBody>
          <a:bodyPr>
            <a:normAutofit fontScale="90000"/>
          </a:bodyPr>
          <a:lstStyle/>
          <a:p>
            <a:pPr algn="ctr"/>
            <a:r>
              <a:rPr lang="en-GB" dirty="0"/>
              <a:t/>
            </a:r>
            <a:br>
              <a:rPr lang="en-GB" dirty="0"/>
            </a:br>
            <a:r>
              <a:rPr lang="en-ZA" sz="3300" dirty="0"/>
              <a:t>Rationale for Rural Tourism Development</a:t>
            </a:r>
            <a:r>
              <a:rPr lang="en-GB" dirty="0"/>
              <a:t> </a:t>
            </a:r>
            <a:r>
              <a:rPr lang="en-ZA" dirty="0"/>
              <a:t/>
            </a:r>
            <a:br>
              <a:rPr lang="en-ZA" dirty="0"/>
            </a:br>
            <a:endParaRPr lang="en-ZA" dirty="0">
              <a:latin typeface="Arial Narrow" panose="020B0606020202030204" pitchFamily="34" charset="0"/>
            </a:endParaRPr>
          </a:p>
        </p:txBody>
      </p:sp>
      <p:sp>
        <p:nvSpPr>
          <p:cNvPr id="3" name="Content Placeholder 2"/>
          <p:cNvSpPr>
            <a:spLocks noGrp="1"/>
          </p:cNvSpPr>
          <p:nvPr>
            <p:ph idx="1"/>
          </p:nvPr>
        </p:nvSpPr>
        <p:spPr>
          <a:xfrm>
            <a:off x="353961" y="904568"/>
            <a:ext cx="8493825" cy="5241589"/>
          </a:xfrm>
        </p:spPr>
        <p:txBody>
          <a:bodyPr>
            <a:normAutofit/>
          </a:bodyPr>
          <a:lstStyle/>
          <a:p>
            <a:pPr marL="0" indent="0" algn="just">
              <a:buNone/>
            </a:pPr>
            <a:r>
              <a:rPr lang="en-ZA" sz="1800" dirty="0">
                <a:cs typeface="Arial" panose="020B0604020202020204" pitchFamily="34" charset="0"/>
              </a:rPr>
              <a:t>Direct response to government outcomes namely: </a:t>
            </a:r>
          </a:p>
          <a:p>
            <a:pPr marL="0" lvl="1" indent="117475" algn="just">
              <a:tabLst>
                <a:tab pos="1770063" algn="l"/>
              </a:tabLst>
            </a:pPr>
            <a:r>
              <a:rPr lang="en-ZA" sz="1800" dirty="0">
                <a:cs typeface="Arial" panose="020B0604020202020204" pitchFamily="34" charset="0"/>
              </a:rPr>
              <a:t>Outcome 4:  Create decent employment through inclusive</a:t>
            </a:r>
          </a:p>
          <a:p>
            <a:pPr marL="0" lvl="1" indent="117475" algn="just">
              <a:buNone/>
              <a:tabLst>
                <a:tab pos="1770063" algn="l"/>
              </a:tabLst>
            </a:pPr>
            <a:r>
              <a:rPr lang="en-ZA" sz="1800" dirty="0">
                <a:cs typeface="Arial" panose="020B0604020202020204" pitchFamily="34" charset="0"/>
              </a:rPr>
              <a:t>                     economic growth, </a:t>
            </a:r>
          </a:p>
          <a:p>
            <a:pPr marL="0" lvl="1" indent="117475" algn="just">
              <a:tabLst>
                <a:tab pos="1770063" algn="l"/>
              </a:tabLst>
            </a:pPr>
            <a:r>
              <a:rPr lang="en-ZA" sz="1800" dirty="0">
                <a:cs typeface="Arial" panose="020B0604020202020204" pitchFamily="34" charset="0"/>
              </a:rPr>
              <a:t>Outcome 7:  Develop vibrant, equitable, sustainable rural</a:t>
            </a:r>
          </a:p>
          <a:p>
            <a:pPr marL="0" lvl="1" indent="117475" algn="just">
              <a:buNone/>
              <a:tabLst>
                <a:tab pos="1770063" algn="l"/>
              </a:tabLst>
            </a:pPr>
            <a:r>
              <a:rPr lang="en-ZA" sz="1800" dirty="0">
                <a:cs typeface="Arial" panose="020B0604020202020204" pitchFamily="34" charset="0"/>
              </a:rPr>
              <a:t>                     communities contributing towards food security for all;</a:t>
            </a:r>
          </a:p>
          <a:p>
            <a:pPr marL="0" lvl="1" indent="117475" algn="just">
              <a:buNone/>
              <a:tabLst>
                <a:tab pos="1770063" algn="l"/>
              </a:tabLst>
            </a:pPr>
            <a:r>
              <a:rPr lang="en-ZA" sz="1800" dirty="0">
                <a:cs typeface="Arial" panose="020B0604020202020204" pitchFamily="34" charset="0"/>
              </a:rPr>
              <a:t>                     and</a:t>
            </a:r>
          </a:p>
          <a:p>
            <a:pPr marL="0" lvl="1" indent="117475" algn="just">
              <a:tabLst>
                <a:tab pos="1770063" algn="l"/>
              </a:tabLst>
            </a:pPr>
            <a:r>
              <a:rPr lang="en-ZA" sz="1800" dirty="0">
                <a:cs typeface="Arial" panose="020B0604020202020204" pitchFamily="34" charset="0"/>
              </a:rPr>
              <a:t>Outcome11: Creating a better South Africa and contributing to a better</a:t>
            </a:r>
          </a:p>
          <a:p>
            <a:pPr marL="0" lvl="1" indent="0" algn="just">
              <a:buNone/>
              <a:tabLst>
                <a:tab pos="1770063" algn="l"/>
              </a:tabLst>
            </a:pPr>
            <a:r>
              <a:rPr lang="en-ZA" sz="1800" dirty="0">
                <a:cs typeface="Arial" panose="020B0604020202020204" pitchFamily="34" charset="0"/>
              </a:rPr>
              <a:t>                       and safer Africa in a better world. </a:t>
            </a:r>
          </a:p>
          <a:p>
            <a:pPr marL="0" indent="117475" algn="just">
              <a:spcBef>
                <a:spcPts val="0"/>
              </a:spcBef>
              <a:buNone/>
            </a:pPr>
            <a:endParaRPr lang="en-ZA" sz="1800" dirty="0">
              <a:cs typeface="Arial" panose="020B0604020202020204" pitchFamily="34" charset="0"/>
            </a:endParaRPr>
          </a:p>
          <a:p>
            <a:pPr marL="0" indent="0" algn="just">
              <a:spcBef>
                <a:spcPts val="0"/>
              </a:spcBef>
              <a:buNone/>
            </a:pPr>
            <a:r>
              <a:rPr lang="en-ZA" sz="1800" dirty="0">
                <a:cs typeface="Arial" panose="020B0604020202020204" pitchFamily="34" charset="0"/>
              </a:rPr>
              <a:t>In addition, the </a:t>
            </a:r>
            <a:r>
              <a:rPr lang="en-ZA" sz="1800" dirty="0" smtClean="0">
                <a:cs typeface="Arial" panose="020B0604020202020204" pitchFamily="34" charset="0"/>
              </a:rPr>
              <a:t>National Tourism Sector Strategy (NTSS) addresses the following strategic pillars</a:t>
            </a:r>
            <a:endParaRPr lang="en-ZA" sz="1800" dirty="0">
              <a:cs typeface="Arial" panose="020B0604020202020204" pitchFamily="34" charset="0"/>
            </a:endParaRPr>
          </a:p>
          <a:p>
            <a:pPr lvl="0"/>
            <a:r>
              <a:rPr lang="en-ZA" sz="1800" dirty="0" smtClean="0"/>
              <a:t>Effective </a:t>
            </a:r>
            <a:r>
              <a:rPr lang="en-ZA" sz="1800" dirty="0"/>
              <a:t>Marketing</a:t>
            </a:r>
          </a:p>
          <a:p>
            <a:pPr lvl="0"/>
            <a:r>
              <a:rPr lang="en-ZA" sz="1800" dirty="0"/>
              <a:t>Facilitating Ease of Access</a:t>
            </a:r>
          </a:p>
          <a:p>
            <a:pPr lvl="0"/>
            <a:r>
              <a:rPr lang="en-ZA" sz="1800" dirty="0"/>
              <a:t>The Visitor Experience </a:t>
            </a:r>
          </a:p>
          <a:p>
            <a:pPr lvl="0"/>
            <a:r>
              <a:rPr lang="en-ZA" sz="1800" dirty="0"/>
              <a:t>Destination Management</a:t>
            </a:r>
            <a:endParaRPr lang="en-ZA" sz="1800" strike="sngStrike" dirty="0"/>
          </a:p>
          <a:p>
            <a:pPr lvl="0"/>
            <a:r>
              <a:rPr lang="en-ZA" sz="1800" dirty="0"/>
              <a:t>Broad Based Benefits</a:t>
            </a:r>
            <a:endParaRPr lang="en-ZA" sz="1800" strike="sngStrike" dirty="0"/>
          </a:p>
          <a:p>
            <a:pPr marL="0" lvl="1" indent="117475" algn="just">
              <a:lnSpc>
                <a:spcPct val="100000"/>
              </a:lnSpc>
              <a:spcBef>
                <a:spcPts val="1200"/>
              </a:spcBef>
            </a:pPr>
            <a:endParaRPr lang="en-ZA" sz="1600" dirty="0">
              <a:latin typeface="Arial" panose="020B0604020202020204" pitchFamily="34" charset="0"/>
              <a:cs typeface="Arial" panose="020B0604020202020204" pitchFamily="34" charset="0"/>
            </a:endParaRPr>
          </a:p>
        </p:txBody>
      </p:sp>
      <p:sp>
        <p:nvSpPr>
          <p:cNvPr id="6" name="Rectangle 5"/>
          <p:cNvSpPr/>
          <p:nvPr/>
        </p:nvSpPr>
        <p:spPr>
          <a:xfrm>
            <a:off x="193183" y="669354"/>
            <a:ext cx="8654603" cy="400110"/>
          </a:xfrm>
          <a:prstGeom prst="rect">
            <a:avLst/>
          </a:prstGeom>
        </p:spPr>
        <p:txBody>
          <a:bodyPr wrap="square">
            <a:spAutoFit/>
          </a:bodyPr>
          <a:lstStyle/>
          <a:p>
            <a:r>
              <a:rPr lang="en-US" sz="2000" dirty="0">
                <a:latin typeface="Gill Sans MT" panose="020B0502020104020203" pitchFamily="34" charset="0"/>
              </a:rPr>
              <a:t>   </a:t>
            </a:r>
            <a:endParaRPr lang="en-ZA" sz="20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0027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a:xfrm>
            <a:off x="628650" y="148591"/>
            <a:ext cx="7886700" cy="1038858"/>
          </a:xfrm>
        </p:spPr>
        <p:txBody>
          <a:bodyPr>
            <a:normAutofit/>
          </a:bodyPr>
          <a:lstStyle/>
          <a:p>
            <a:r>
              <a:rPr lang="en-ZA" altLang="en-US" sz="2800" dirty="0" smtClean="0"/>
              <a:t>Maloti Drakensberg </a:t>
            </a:r>
            <a:r>
              <a:rPr lang="en-ZA" altLang="en-US" sz="2800" dirty="0" err="1" smtClean="0"/>
              <a:t>Transfrontier</a:t>
            </a:r>
            <a:r>
              <a:rPr lang="en-ZA" altLang="en-US" sz="2800" dirty="0" smtClean="0"/>
              <a:t> Park  World Heritage Site </a:t>
            </a:r>
          </a:p>
        </p:txBody>
      </p:sp>
      <p:sp>
        <p:nvSpPr>
          <p:cNvPr id="5" name="Content Placeholder 4"/>
          <p:cNvSpPr>
            <a:spLocks noGrp="1"/>
          </p:cNvSpPr>
          <p:nvPr>
            <p:ph idx="1"/>
          </p:nvPr>
        </p:nvSpPr>
        <p:spPr>
          <a:xfrm>
            <a:off x="628650" y="1825625"/>
            <a:ext cx="7886700" cy="3892550"/>
          </a:xfrm>
        </p:spPr>
        <p:txBody>
          <a:bodyPr/>
          <a:lstStyle/>
          <a:p>
            <a:pPr>
              <a:defRPr/>
            </a:pPr>
            <a:endParaRPr lang="en-ZA" dirty="0" smtClean="0"/>
          </a:p>
          <a:p>
            <a:pPr marL="0" indent="0">
              <a:buFont typeface="Arial" panose="020B0604020202020204" pitchFamily="34" charset="0"/>
              <a:buNone/>
              <a:defRPr/>
            </a:pPr>
            <a:r>
              <a:rPr lang="en-ZA" dirty="0" smtClean="0"/>
              <a:t> </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727146949"/>
              </p:ext>
            </p:extLst>
          </p:nvPr>
        </p:nvGraphicFramePr>
        <p:xfrm>
          <a:off x="628649" y="1276140"/>
          <a:ext cx="7886700" cy="4888703"/>
        </p:xfrm>
        <a:graphic>
          <a:graphicData uri="http://schemas.openxmlformats.org/drawingml/2006/table">
            <a:tbl>
              <a:tblPr firstRow="1" bandRow="1">
                <a:tableStyleId>{21E4AEA4-8DFA-4A89-87EB-49C32662AFE0}</a:tableStyleId>
              </a:tblPr>
              <a:tblGrid>
                <a:gridCol w="2261064">
                  <a:extLst>
                    <a:ext uri="{9D8B030D-6E8A-4147-A177-3AD203B41FA5}">
                      <a16:colId xmlns:a16="http://schemas.microsoft.com/office/drawing/2014/main" val="20000"/>
                    </a:ext>
                  </a:extLst>
                </a:gridCol>
                <a:gridCol w="1286472">
                  <a:extLst>
                    <a:ext uri="{9D8B030D-6E8A-4147-A177-3AD203B41FA5}">
                      <a16:colId xmlns:a16="http://schemas.microsoft.com/office/drawing/2014/main" val="20002"/>
                    </a:ext>
                  </a:extLst>
                </a:gridCol>
                <a:gridCol w="4339164">
                  <a:extLst>
                    <a:ext uri="{9D8B030D-6E8A-4147-A177-3AD203B41FA5}">
                      <a16:colId xmlns:a16="http://schemas.microsoft.com/office/drawing/2014/main" val="20003"/>
                    </a:ext>
                  </a:extLst>
                </a:gridCol>
              </a:tblGrid>
              <a:tr h="930854">
                <a:tc>
                  <a:txBody>
                    <a:bodyPr/>
                    <a:lstStyle/>
                    <a:p>
                      <a:r>
                        <a:rPr lang="en-ZA" sz="1600" dirty="0" smtClean="0">
                          <a:latin typeface="Gill Sans MT" panose="020B0502020104020203" pitchFamily="34" charset="0"/>
                        </a:rPr>
                        <a:t>Project</a:t>
                      </a:r>
                      <a:endParaRPr lang="en-ZA" sz="1600" dirty="0">
                        <a:latin typeface="Gill Sans MT" panose="020B0502020104020203" pitchFamily="34" charset="0"/>
                      </a:endParaRPr>
                    </a:p>
                  </a:txBody>
                  <a:tcPr marL="91438" marR="91438" marT="45713" marB="45713"/>
                </a:tc>
                <a:tc>
                  <a:txBody>
                    <a:bodyPr/>
                    <a:lstStyle/>
                    <a:p>
                      <a:r>
                        <a:rPr lang="en-ZA" sz="1600" dirty="0" smtClean="0">
                          <a:latin typeface="Gill Sans MT" panose="020B0502020104020203" pitchFamily="34" charset="0"/>
                        </a:rPr>
                        <a:t>Jobs Created/ Estimates</a:t>
                      </a:r>
                      <a:endParaRPr lang="en-ZA" sz="1600" dirty="0">
                        <a:latin typeface="Gill Sans MT" panose="020B0502020104020203" pitchFamily="34" charset="0"/>
                      </a:endParaRPr>
                    </a:p>
                  </a:txBody>
                  <a:tcPr marL="91438" marR="91438" marT="45713" marB="45713"/>
                </a:tc>
                <a:tc>
                  <a:txBody>
                    <a:bodyPr/>
                    <a:lstStyle/>
                    <a:p>
                      <a:r>
                        <a:rPr lang="en-ZA" sz="1600" dirty="0" smtClean="0">
                          <a:latin typeface="Gill Sans MT" panose="020B0502020104020203" pitchFamily="34" charset="0"/>
                        </a:rPr>
                        <a:t>Impact/envisaged impact</a:t>
                      </a:r>
                      <a:r>
                        <a:rPr lang="en-ZA" sz="1600" baseline="0" dirty="0" smtClean="0">
                          <a:latin typeface="Gill Sans MT" panose="020B0502020104020203" pitchFamily="34" charset="0"/>
                        </a:rPr>
                        <a:t> on tourism to the site</a:t>
                      </a:r>
                      <a:endParaRPr lang="en-ZA" sz="1600" dirty="0">
                        <a:latin typeface="Gill Sans MT" panose="020B0502020104020203" pitchFamily="34" charset="0"/>
                      </a:endParaRPr>
                    </a:p>
                  </a:txBody>
                  <a:tcPr marL="91438" marR="91438" marT="45713" marB="45713"/>
                </a:tc>
                <a:extLst>
                  <a:ext uri="{0D108BD9-81ED-4DB2-BD59-A6C34878D82A}">
                    <a16:rowId xmlns:a16="http://schemas.microsoft.com/office/drawing/2014/main" val="10000"/>
                  </a:ext>
                </a:extLst>
              </a:tr>
              <a:tr h="1201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latin typeface="Gill Sans MT" panose="020B0502020104020203" pitchFamily="34" charset="0"/>
                        </a:rPr>
                        <a:t>Destination</a:t>
                      </a:r>
                      <a:r>
                        <a:rPr lang="en-ZA" sz="1800" b="1" baseline="0" dirty="0" smtClean="0">
                          <a:latin typeface="Gill Sans MT" panose="020B0502020104020203" pitchFamily="34" charset="0"/>
                        </a:rPr>
                        <a:t> Enhancement</a:t>
                      </a:r>
                      <a:r>
                        <a:rPr lang="en-ZA" sz="1800" b="1" dirty="0" smtClean="0">
                          <a:latin typeface="Gill Sans MT" panose="020B0502020104020203" pitchFamily="34" charset="0"/>
                        </a:rPr>
                        <a:t> </a:t>
                      </a:r>
                    </a:p>
                    <a:p>
                      <a:endParaRPr lang="en-ZA" sz="1800" b="1" dirty="0">
                        <a:latin typeface="Gill Sans MT" panose="020B0502020104020203" pitchFamily="34" charset="0"/>
                      </a:endParaRPr>
                    </a:p>
                  </a:txBody>
                  <a:tcPr marL="91438" marR="91438" marT="45713" marB="45713"/>
                </a:tc>
                <a:tc>
                  <a:txBody>
                    <a:bodyPr/>
                    <a:lstStyle/>
                    <a:p>
                      <a:r>
                        <a:rPr lang="en-ZA" sz="1800" dirty="0" smtClean="0">
                          <a:latin typeface="Gill Sans MT" panose="020B0502020104020203" pitchFamily="34" charset="0"/>
                        </a:rPr>
                        <a:t>53</a:t>
                      </a:r>
                      <a:endParaRPr lang="en-ZA" sz="1800" dirty="0">
                        <a:latin typeface="Gill Sans MT" panose="020B0502020104020203" pitchFamily="34" charset="0"/>
                      </a:endParaRPr>
                    </a:p>
                  </a:txBody>
                  <a:tcPr marL="91438" marR="91438" marT="45713" marB="45713"/>
                </a:tc>
                <a:tc>
                  <a:txBody>
                    <a:bodyPr/>
                    <a:lstStyle/>
                    <a:p>
                      <a:pPr marL="171450" indent="-171450">
                        <a:buFont typeface="Arial" panose="020B0604020202020204" pitchFamily="34" charset="0"/>
                        <a:buChar char="•"/>
                      </a:pPr>
                      <a:r>
                        <a:rPr lang="en-ZA" sz="1800" b="0" dirty="0" smtClean="0">
                          <a:solidFill>
                            <a:schemeClr val="tx1"/>
                          </a:solidFill>
                          <a:latin typeface="Gill Sans MT" panose="020B0502020104020203" pitchFamily="34" charset="0"/>
                        </a:rPr>
                        <a:t>Improvement</a:t>
                      </a:r>
                      <a:r>
                        <a:rPr lang="en-ZA" sz="1800" b="0" baseline="0" dirty="0" smtClean="0">
                          <a:solidFill>
                            <a:schemeClr val="tx1"/>
                          </a:solidFill>
                          <a:latin typeface="Gill Sans MT" panose="020B0502020104020203" pitchFamily="34" charset="0"/>
                        </a:rPr>
                        <a:t> of tourism infrastructure and quality of product offering to enhance visitor experience </a:t>
                      </a:r>
                    </a:p>
                    <a:p>
                      <a:pPr marL="171450" indent="-171450">
                        <a:buFont typeface="Arial" panose="020B0604020202020204" pitchFamily="34" charset="0"/>
                        <a:buChar char="•"/>
                      </a:pPr>
                      <a:r>
                        <a:rPr lang="en-ZA" sz="1800" b="0" baseline="0" dirty="0" smtClean="0">
                          <a:solidFill>
                            <a:schemeClr val="tx1"/>
                          </a:solidFill>
                          <a:latin typeface="Gill Sans MT" panose="020B0502020104020203" pitchFamily="34" charset="0"/>
                        </a:rPr>
                        <a:t>Job Creation </a:t>
                      </a:r>
                      <a:endParaRPr lang="en-ZA" sz="1800" b="0" dirty="0" smtClean="0">
                        <a:solidFill>
                          <a:schemeClr val="tx1"/>
                        </a:solidFill>
                        <a:latin typeface="Gill Sans MT" panose="020B0502020104020203" pitchFamily="34" charset="0"/>
                      </a:endParaRPr>
                    </a:p>
                  </a:txBody>
                  <a:tcPr marL="91438" marR="91438" marT="45713" marB="45713"/>
                </a:tc>
                <a:extLst>
                  <a:ext uri="{0D108BD9-81ED-4DB2-BD59-A6C34878D82A}">
                    <a16:rowId xmlns:a16="http://schemas.microsoft.com/office/drawing/2014/main" val="10001"/>
                  </a:ext>
                </a:extLst>
              </a:tr>
              <a:tr h="924010">
                <a:tc>
                  <a:txBody>
                    <a:bodyPr/>
                    <a:lstStyle/>
                    <a:p>
                      <a:r>
                        <a:rPr lang="en-ZA" sz="1800" b="1" dirty="0" smtClean="0">
                          <a:latin typeface="Gill Sans MT" panose="020B0502020104020203" pitchFamily="34" charset="0"/>
                        </a:rPr>
                        <a:t>EU</a:t>
                      </a:r>
                      <a:r>
                        <a:rPr lang="en-ZA" sz="1800" b="1" baseline="0" dirty="0" smtClean="0">
                          <a:latin typeface="Gill Sans MT" panose="020B0502020104020203" pitchFamily="34" charset="0"/>
                        </a:rPr>
                        <a:t> Funded Initiative:</a:t>
                      </a:r>
                    </a:p>
                    <a:p>
                      <a:r>
                        <a:rPr lang="en-ZA" sz="1800" b="1" baseline="0" dirty="0" smtClean="0">
                          <a:latin typeface="Gill Sans MT" panose="020B0502020104020203" pitchFamily="34" charset="0"/>
                        </a:rPr>
                        <a:t>Dinosaur Interpretive Centre</a:t>
                      </a:r>
                      <a:endParaRPr lang="en-ZA" sz="1800" b="1" dirty="0">
                        <a:latin typeface="Gill Sans MT" panose="020B0502020104020203" pitchFamily="34" charset="0"/>
                      </a:endParaRPr>
                    </a:p>
                  </a:txBody>
                  <a:tcPr marL="91438" marR="91438" marT="45713" marB="45713"/>
                </a:tc>
                <a:tc>
                  <a:txBody>
                    <a:bodyPr/>
                    <a:lstStyle/>
                    <a:p>
                      <a:r>
                        <a:rPr lang="en-ZA" sz="1800" dirty="0" smtClean="0">
                          <a:latin typeface="Gill Sans MT" panose="020B0502020104020203" pitchFamily="34" charset="0"/>
                        </a:rPr>
                        <a:t>421</a:t>
                      </a:r>
                      <a:endParaRPr lang="en-ZA" sz="1800" dirty="0">
                        <a:latin typeface="Gill Sans MT" panose="020B0502020104020203" pitchFamily="34" charset="0"/>
                      </a:endParaRPr>
                    </a:p>
                  </a:txBody>
                  <a:tcPr marL="91438" marR="91438" marT="45713" marB="45713"/>
                </a:tc>
                <a:tc>
                  <a:txBody>
                    <a:bodyPr/>
                    <a:lstStyle/>
                    <a:p>
                      <a:r>
                        <a:rPr lang="en-ZA" sz="1800" b="0" dirty="0" smtClean="0">
                          <a:solidFill>
                            <a:schemeClr val="tx1"/>
                          </a:solidFill>
                          <a:latin typeface="Gill Sans MT" panose="020B0502020104020203" pitchFamily="34" charset="0"/>
                        </a:rPr>
                        <a:t>Improvement</a:t>
                      </a:r>
                      <a:r>
                        <a:rPr lang="en-ZA" sz="1800" b="0" baseline="0" dirty="0" smtClean="0">
                          <a:solidFill>
                            <a:schemeClr val="tx1"/>
                          </a:solidFill>
                          <a:latin typeface="Gill Sans MT" panose="020B0502020104020203" pitchFamily="34" charset="0"/>
                        </a:rPr>
                        <a:t> of tourism infrastructure and quality of product offering to enhance visitor experience </a:t>
                      </a:r>
                      <a:endParaRPr lang="en-ZA" sz="1800" b="0" dirty="0" smtClean="0">
                        <a:solidFill>
                          <a:schemeClr val="tx1"/>
                        </a:solidFill>
                        <a:latin typeface="Gill Sans MT" panose="020B0502020104020203" pitchFamily="34" charset="0"/>
                      </a:endParaRPr>
                    </a:p>
                  </a:txBody>
                  <a:tcPr marL="91438" marR="91438" marT="45713" marB="45713"/>
                </a:tc>
                <a:extLst>
                  <a:ext uri="{0D108BD9-81ED-4DB2-BD59-A6C34878D82A}">
                    <a16:rowId xmlns:a16="http://schemas.microsoft.com/office/drawing/2014/main" val="10002"/>
                  </a:ext>
                </a:extLst>
              </a:tr>
              <a:tr h="369595">
                <a:tc>
                  <a:txBody>
                    <a:bodyPr/>
                    <a:lstStyle/>
                    <a:p>
                      <a:r>
                        <a:rPr lang="en-ZA" sz="1800" b="1" dirty="0" smtClean="0">
                          <a:latin typeface="Gill Sans MT" panose="020B0502020104020203" pitchFamily="34" charset="0"/>
                        </a:rPr>
                        <a:t>Guiding (Training</a:t>
                      </a:r>
                      <a:r>
                        <a:rPr lang="en-ZA" sz="1800" b="1" baseline="0" dirty="0" smtClean="0">
                          <a:latin typeface="Gill Sans MT" panose="020B0502020104020203" pitchFamily="34" charset="0"/>
                        </a:rPr>
                        <a:t>) </a:t>
                      </a:r>
                      <a:endParaRPr lang="en-ZA" sz="1800" b="1" dirty="0">
                        <a:latin typeface="Gill Sans MT" panose="020B0502020104020203" pitchFamily="34" charset="0"/>
                      </a:endParaRPr>
                    </a:p>
                  </a:txBody>
                  <a:tcPr marL="91438" marR="91438" marT="45713" marB="45713"/>
                </a:tc>
                <a:tc>
                  <a:txBody>
                    <a:bodyPr/>
                    <a:lstStyle/>
                    <a:p>
                      <a:r>
                        <a:rPr lang="en-ZA" sz="1800" dirty="0" smtClean="0">
                          <a:latin typeface="Gill Sans MT" panose="020B0502020104020203" pitchFamily="34" charset="0"/>
                        </a:rPr>
                        <a:t>16</a:t>
                      </a:r>
                      <a:endParaRPr lang="en-ZA" sz="1800" dirty="0">
                        <a:latin typeface="Gill Sans MT" panose="020B0502020104020203" pitchFamily="34" charset="0"/>
                      </a:endParaRPr>
                    </a:p>
                  </a:txBody>
                  <a:tcPr marL="91438" marR="91438" marT="45713" marB="45713"/>
                </a:tc>
                <a:tc>
                  <a:txBody>
                    <a:bodyPr/>
                    <a:lstStyle/>
                    <a:p>
                      <a:r>
                        <a:rPr lang="en-ZA" sz="1800" b="0" dirty="0" smtClean="0">
                          <a:solidFill>
                            <a:schemeClr val="tx1"/>
                          </a:solidFill>
                          <a:latin typeface="Gill Sans MT" panose="020B0502020104020203" pitchFamily="34" charset="0"/>
                        </a:rPr>
                        <a:t>Upskilling</a:t>
                      </a:r>
                      <a:r>
                        <a:rPr lang="en-ZA" sz="1800" b="0" baseline="0" dirty="0" smtClean="0">
                          <a:solidFill>
                            <a:schemeClr val="tx1"/>
                          </a:solidFill>
                          <a:latin typeface="Gill Sans MT" panose="020B0502020104020203" pitchFamily="34" charset="0"/>
                        </a:rPr>
                        <a:t> and increased competitiveness </a:t>
                      </a:r>
                      <a:endParaRPr lang="en-ZA" sz="1800" b="0" dirty="0" smtClean="0">
                        <a:solidFill>
                          <a:schemeClr val="tx1"/>
                        </a:solidFill>
                        <a:latin typeface="Gill Sans MT" panose="020B0502020104020203" pitchFamily="34" charset="0"/>
                      </a:endParaRPr>
                    </a:p>
                  </a:txBody>
                  <a:tcPr marL="91438" marR="91438" marT="45713" marB="45713"/>
                </a:tc>
                <a:extLst>
                  <a:ext uri="{0D108BD9-81ED-4DB2-BD59-A6C34878D82A}">
                    <a16:rowId xmlns:a16="http://schemas.microsoft.com/office/drawing/2014/main" val="10003"/>
                  </a:ext>
                </a:extLst>
              </a:tr>
              <a:tr h="924010">
                <a:tc>
                  <a:txBody>
                    <a:bodyPr/>
                    <a:lstStyle/>
                    <a:p>
                      <a:r>
                        <a:rPr lang="en-ZA" sz="1800" b="1" dirty="0" smtClean="0">
                          <a:latin typeface="Gill Sans MT" panose="020B0502020104020203" pitchFamily="34" charset="0"/>
                        </a:rPr>
                        <a:t>Interpretative Signage etc. </a:t>
                      </a:r>
                      <a:endParaRPr lang="en-ZA" sz="1800" b="1" dirty="0">
                        <a:latin typeface="Gill Sans MT" panose="020B0502020104020203" pitchFamily="34" charset="0"/>
                      </a:endParaRPr>
                    </a:p>
                  </a:txBody>
                  <a:tcPr marL="91438" marR="91438" marT="45713" marB="45713"/>
                </a:tc>
                <a:tc>
                  <a:txBody>
                    <a:bodyPr/>
                    <a:lstStyle/>
                    <a:p>
                      <a:r>
                        <a:rPr lang="en-ZA" sz="1800" dirty="0" smtClean="0">
                          <a:latin typeface="Gill Sans MT" panose="020B0502020104020203" pitchFamily="34" charset="0"/>
                        </a:rPr>
                        <a:t>12</a:t>
                      </a:r>
                      <a:endParaRPr lang="en-ZA" sz="1800" dirty="0">
                        <a:latin typeface="Gill Sans MT" panose="020B0502020104020203" pitchFamily="34" charset="0"/>
                      </a:endParaRPr>
                    </a:p>
                  </a:txBody>
                  <a:tcPr marL="91438" marR="91438" marT="45713" marB="45713"/>
                </a:tc>
                <a:tc>
                  <a:txBody>
                    <a:bodyPr/>
                    <a:lstStyle/>
                    <a:p>
                      <a:r>
                        <a:rPr lang="en-ZA" sz="1800" b="0" dirty="0" smtClean="0">
                          <a:solidFill>
                            <a:schemeClr val="tx1"/>
                          </a:solidFill>
                          <a:latin typeface="Gill Sans MT" panose="020B0502020104020203" pitchFamily="34" charset="0"/>
                        </a:rPr>
                        <a:t>Improvement</a:t>
                      </a:r>
                      <a:r>
                        <a:rPr lang="en-ZA" sz="1800" b="0" baseline="0" dirty="0" smtClean="0">
                          <a:solidFill>
                            <a:schemeClr val="tx1"/>
                          </a:solidFill>
                          <a:latin typeface="Gill Sans MT" panose="020B0502020104020203" pitchFamily="34" charset="0"/>
                        </a:rPr>
                        <a:t> of tourism infrastructure and increased access to product offering to enhance visitor experience </a:t>
                      </a:r>
                      <a:endParaRPr lang="en-ZA" sz="1800" b="0" dirty="0" smtClean="0">
                        <a:solidFill>
                          <a:schemeClr val="tx1"/>
                        </a:solidFill>
                        <a:latin typeface="Gill Sans MT" panose="020B0502020104020203" pitchFamily="34" charset="0"/>
                      </a:endParaRPr>
                    </a:p>
                  </a:txBody>
                  <a:tcPr marL="91438" marR="91438" marT="45713" marB="45713"/>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89878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628648" y="476285"/>
            <a:ext cx="8330155" cy="538606"/>
          </a:xfrm>
        </p:spPr>
        <p:txBody>
          <a:bodyPr>
            <a:noAutofit/>
          </a:bodyPr>
          <a:lstStyle/>
          <a:p>
            <a:r>
              <a:rPr lang="en-ZA" sz="2600" dirty="0"/>
              <a:t>Product Development</a:t>
            </a:r>
            <a:r>
              <a:rPr lang="en-ZA" sz="2600" dirty="0">
                <a:solidFill>
                  <a:srgbClr val="ED7D31"/>
                </a:solidFill>
              </a:rPr>
              <a:t>  (</a:t>
            </a:r>
            <a:r>
              <a:rPr lang="en-ZA" sz="2600" dirty="0"/>
              <a:t>Destination Development) </a:t>
            </a:r>
            <a:br>
              <a:rPr lang="en-ZA" sz="2600" dirty="0"/>
            </a:br>
            <a:endParaRPr lang="en-ZA" sz="2600" dirty="0">
              <a:solidFill>
                <a:schemeClr val="tx1"/>
              </a:solidFill>
            </a:endParaRPr>
          </a:p>
        </p:txBody>
      </p:sp>
      <p:sp>
        <p:nvSpPr>
          <p:cNvPr id="5" name="Content Placeholder 4"/>
          <p:cNvSpPr>
            <a:spLocks noGrp="1"/>
          </p:cNvSpPr>
          <p:nvPr>
            <p:ph idx="1"/>
          </p:nvPr>
        </p:nvSpPr>
        <p:spPr>
          <a:xfrm>
            <a:off x="628649" y="1153551"/>
            <a:ext cx="8076440" cy="4759570"/>
          </a:xfrm>
        </p:spPr>
        <p:txBody>
          <a:bodyPr>
            <a:normAutofit/>
          </a:bodyPr>
          <a:lstStyle/>
          <a:p>
            <a:pPr marL="0" lvl="0" indent="0" algn="just">
              <a:buNone/>
            </a:pPr>
            <a:r>
              <a:rPr lang="en-ZA" sz="2000" b="1" dirty="0" smtClean="0">
                <a:solidFill>
                  <a:srgbClr val="F26522"/>
                </a:solidFill>
                <a:latin typeface="Arial" panose="020B0604020202020204" pitchFamily="34" charset="0"/>
                <a:cs typeface="Arial" panose="020B0604020202020204" pitchFamily="34" charset="0"/>
              </a:rPr>
              <a:t>9. DINOSAUR INTERPRETATION CENTRE </a:t>
            </a:r>
          </a:p>
          <a:p>
            <a:pPr marL="0" lvl="0" indent="0" algn="just">
              <a:buNone/>
            </a:pPr>
            <a:endParaRPr lang="en-ZA" sz="2000" b="1" dirty="0">
              <a:solidFill>
                <a:srgbClr val="F26522"/>
              </a:solidFill>
              <a:latin typeface="Arial" panose="020B0604020202020204" pitchFamily="34" charset="0"/>
              <a:cs typeface="Arial" panose="020B0604020202020204" pitchFamily="34" charset="0"/>
            </a:endParaRPr>
          </a:p>
          <a:p>
            <a:pPr lvl="0" algn="just">
              <a:lnSpc>
                <a:spcPct val="100000"/>
              </a:lnSpc>
              <a:spcBef>
                <a:spcPts val="1200"/>
              </a:spcBef>
              <a:spcAft>
                <a:spcPts val="600"/>
              </a:spcAft>
            </a:pPr>
            <a:r>
              <a:rPr lang="en-ZA" sz="2000" dirty="0" smtClean="0">
                <a:solidFill>
                  <a:prstClr val="black"/>
                </a:solidFill>
                <a:cs typeface="Arial" panose="020B0604020202020204" pitchFamily="34" charset="0"/>
              </a:rPr>
              <a:t>The Department in partnership with </a:t>
            </a:r>
            <a:r>
              <a:rPr lang="en-ZA" sz="2000" dirty="0" err="1" smtClean="0">
                <a:solidFill>
                  <a:prstClr val="black"/>
                </a:solidFill>
                <a:cs typeface="Arial" panose="020B0604020202020204" pitchFamily="34" charset="0"/>
              </a:rPr>
              <a:t>SANParks</a:t>
            </a:r>
            <a:r>
              <a:rPr lang="en-ZA" sz="2000" dirty="0" smtClean="0">
                <a:solidFill>
                  <a:prstClr val="black"/>
                </a:solidFill>
                <a:cs typeface="Arial" panose="020B0604020202020204" pitchFamily="34" charset="0"/>
              </a:rPr>
              <a:t> has raised EU funding for infrastructure development of the Dinosaur Interpretation Centre at the Golden Gate Highlands National Park. </a:t>
            </a:r>
          </a:p>
          <a:p>
            <a:pPr algn="just">
              <a:lnSpc>
                <a:spcPct val="100000"/>
              </a:lnSpc>
              <a:spcBef>
                <a:spcPts val="1200"/>
              </a:spcBef>
              <a:spcAft>
                <a:spcPts val="600"/>
              </a:spcAft>
            </a:pPr>
            <a:r>
              <a:rPr lang="en-ZA" sz="2000" dirty="0" smtClean="0">
                <a:solidFill>
                  <a:prstClr val="black"/>
                </a:solidFill>
                <a:cs typeface="Arial" panose="020B0604020202020204" pitchFamily="34" charset="0"/>
              </a:rPr>
              <a:t>The initiative seeks to improve</a:t>
            </a:r>
            <a:r>
              <a:rPr lang="en-ZA" sz="2000" dirty="0" smtClean="0">
                <a:cs typeface="Arial" panose="020B0604020202020204" pitchFamily="34" charset="0"/>
              </a:rPr>
              <a:t> </a:t>
            </a:r>
            <a:r>
              <a:rPr lang="en-ZA" sz="2000" dirty="0">
                <a:cs typeface="Arial" panose="020B0604020202020204" pitchFamily="34" charset="0"/>
              </a:rPr>
              <a:t>tourism infrastructure and quality of product offering to enhance visitor experience </a:t>
            </a:r>
          </a:p>
          <a:p>
            <a:pPr lvl="0" algn="just">
              <a:lnSpc>
                <a:spcPct val="100000"/>
              </a:lnSpc>
              <a:spcBef>
                <a:spcPts val="1200"/>
              </a:spcBef>
              <a:spcAft>
                <a:spcPts val="600"/>
              </a:spcAft>
            </a:pPr>
            <a:r>
              <a:rPr lang="en-ZA" sz="2000" dirty="0">
                <a:solidFill>
                  <a:prstClr val="black"/>
                </a:solidFill>
                <a:cs typeface="Arial" panose="020B0604020202020204" pitchFamily="34" charset="0"/>
              </a:rPr>
              <a:t>The project will benefit local communities through </a:t>
            </a:r>
            <a:r>
              <a:rPr lang="en-ZA" sz="2000" dirty="0" smtClean="0">
                <a:solidFill>
                  <a:prstClr val="black"/>
                </a:solidFill>
                <a:cs typeface="Arial" panose="020B0604020202020204" pitchFamily="34" charset="0"/>
              </a:rPr>
              <a:t>employment (421 jobs)  </a:t>
            </a:r>
            <a:r>
              <a:rPr lang="en-ZA" sz="2000" dirty="0">
                <a:solidFill>
                  <a:prstClr val="black"/>
                </a:solidFill>
                <a:cs typeface="Arial" panose="020B0604020202020204" pitchFamily="34" charset="0"/>
              </a:rPr>
              <a:t>and business opportunities </a:t>
            </a:r>
            <a:r>
              <a:rPr lang="en-ZA" sz="2000" dirty="0" smtClean="0">
                <a:solidFill>
                  <a:prstClr val="black"/>
                </a:solidFill>
                <a:cs typeface="Arial" panose="020B0604020202020204" pitchFamily="34" charset="0"/>
              </a:rPr>
              <a:t>during and post – construction of the Interpretative Centre.</a:t>
            </a:r>
          </a:p>
          <a:p>
            <a:pPr lvl="0" algn="just">
              <a:lnSpc>
                <a:spcPct val="100000"/>
              </a:lnSpc>
              <a:spcBef>
                <a:spcPts val="1200"/>
              </a:spcBef>
              <a:spcAft>
                <a:spcPts val="600"/>
              </a:spcAft>
            </a:pPr>
            <a:r>
              <a:rPr lang="en-ZA" sz="2000" dirty="0" smtClean="0">
                <a:solidFill>
                  <a:prstClr val="black"/>
                </a:solidFill>
                <a:cs typeface="Arial" panose="020B0604020202020204" pitchFamily="34" charset="0"/>
              </a:rPr>
              <a:t>To date the construction works is in progress (2019/20 – 2020/21)</a:t>
            </a:r>
          </a:p>
          <a:p>
            <a:pPr lvl="1" algn="just">
              <a:lnSpc>
                <a:spcPct val="100000"/>
              </a:lnSpc>
              <a:spcBef>
                <a:spcPts val="1200"/>
              </a:spcBef>
              <a:spcAft>
                <a:spcPts val="600"/>
              </a:spcAft>
            </a:pPr>
            <a:endParaRPr lang="en-ZA" dirty="0">
              <a:solidFill>
                <a:prstClr val="black"/>
              </a:solidFill>
              <a:latin typeface="Arial" panose="020B0604020202020204" pitchFamily="34" charset="0"/>
              <a:cs typeface="Arial" panose="020B0604020202020204" pitchFamily="34" charset="0"/>
            </a:endParaRPr>
          </a:p>
          <a:p>
            <a:pPr marL="0" indent="0">
              <a:buNone/>
            </a:pPr>
            <a:endParaRPr lang="en-ZA" dirty="0"/>
          </a:p>
        </p:txBody>
      </p:sp>
    </p:spTree>
    <p:extLst>
      <p:ext uri="{BB962C8B-B14F-4D97-AF65-F5344CB8AC3E}">
        <p14:creationId xmlns:p14="http://schemas.microsoft.com/office/powerpoint/2010/main" val="32847152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3"/>
          <p:cNvSpPr>
            <a:spLocks noGrp="1"/>
          </p:cNvSpPr>
          <p:nvPr>
            <p:ph type="title"/>
          </p:nvPr>
        </p:nvSpPr>
        <p:spPr>
          <a:xfrm>
            <a:off x="628650" y="88135"/>
            <a:ext cx="7886700" cy="705079"/>
          </a:xfrm>
        </p:spPr>
        <p:txBody>
          <a:bodyPr>
            <a:normAutofit fontScale="90000"/>
          </a:bodyPr>
          <a:lstStyle/>
          <a:p>
            <a:r>
              <a:rPr lang="en-ZA" altLang="en-US" dirty="0" smtClean="0"/>
              <a:t>Cradle of Humankind World Heritage Site </a:t>
            </a:r>
          </a:p>
        </p:txBody>
      </p:sp>
      <p:sp>
        <p:nvSpPr>
          <p:cNvPr id="5" name="Content Placeholder 4"/>
          <p:cNvSpPr>
            <a:spLocks noGrp="1"/>
          </p:cNvSpPr>
          <p:nvPr>
            <p:ph idx="1"/>
          </p:nvPr>
        </p:nvSpPr>
        <p:spPr>
          <a:xfrm>
            <a:off x="628650" y="1825625"/>
            <a:ext cx="7886700" cy="3892550"/>
          </a:xfrm>
        </p:spPr>
        <p:txBody>
          <a:bodyPr/>
          <a:lstStyle/>
          <a:p>
            <a:pPr>
              <a:defRPr/>
            </a:pPr>
            <a:endParaRPr lang="en-ZA" dirty="0" smtClean="0"/>
          </a:p>
          <a:p>
            <a:pPr marL="0" indent="0">
              <a:buFont typeface="Arial" panose="020B0604020202020204" pitchFamily="34" charset="0"/>
              <a:buNone/>
              <a:defRPr/>
            </a:pPr>
            <a:r>
              <a:rPr lang="en-ZA" dirty="0" smtClean="0"/>
              <a:t> </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87029969"/>
              </p:ext>
            </p:extLst>
          </p:nvPr>
        </p:nvGraphicFramePr>
        <p:xfrm>
          <a:off x="628650" y="793214"/>
          <a:ext cx="7673131" cy="4659601"/>
        </p:xfrm>
        <a:graphic>
          <a:graphicData uri="http://schemas.openxmlformats.org/drawingml/2006/table">
            <a:tbl>
              <a:tblPr firstRow="1" bandRow="1">
                <a:tableStyleId>{21E4AEA4-8DFA-4A89-87EB-49C32662AFE0}</a:tableStyleId>
              </a:tblPr>
              <a:tblGrid>
                <a:gridCol w="2547093">
                  <a:extLst>
                    <a:ext uri="{9D8B030D-6E8A-4147-A177-3AD203B41FA5}">
                      <a16:colId xmlns:a16="http://schemas.microsoft.com/office/drawing/2014/main" val="20000"/>
                    </a:ext>
                  </a:extLst>
                </a:gridCol>
                <a:gridCol w="1843096">
                  <a:extLst>
                    <a:ext uri="{9D8B030D-6E8A-4147-A177-3AD203B41FA5}">
                      <a16:colId xmlns:a16="http://schemas.microsoft.com/office/drawing/2014/main" val="20002"/>
                    </a:ext>
                  </a:extLst>
                </a:gridCol>
                <a:gridCol w="3282942">
                  <a:extLst>
                    <a:ext uri="{9D8B030D-6E8A-4147-A177-3AD203B41FA5}">
                      <a16:colId xmlns:a16="http://schemas.microsoft.com/office/drawing/2014/main" val="20003"/>
                    </a:ext>
                  </a:extLst>
                </a:gridCol>
              </a:tblGrid>
              <a:tr h="1261098">
                <a:tc>
                  <a:txBody>
                    <a:bodyPr/>
                    <a:lstStyle/>
                    <a:p>
                      <a:r>
                        <a:rPr lang="en-ZA" sz="1800" dirty="0" smtClean="0">
                          <a:latin typeface="Gill Sans MT" panose="020B0502020104020203" pitchFamily="34" charset="0"/>
                        </a:rPr>
                        <a:t>Project</a:t>
                      </a:r>
                      <a:endParaRPr lang="en-ZA" sz="1800" dirty="0">
                        <a:latin typeface="Gill Sans MT" panose="020B0502020104020203" pitchFamily="34" charset="0"/>
                      </a:endParaRPr>
                    </a:p>
                  </a:txBody>
                  <a:tcPr marL="91438" marR="91438" marT="45726" marB="45726"/>
                </a:tc>
                <a:tc>
                  <a:txBody>
                    <a:bodyPr/>
                    <a:lstStyle/>
                    <a:p>
                      <a:r>
                        <a:rPr lang="en-ZA" sz="1800" dirty="0" smtClean="0">
                          <a:latin typeface="Gill Sans MT" panose="020B0502020104020203" pitchFamily="34" charset="0"/>
                        </a:rPr>
                        <a:t>Jobs Created/ Estimates</a:t>
                      </a:r>
                      <a:endParaRPr lang="en-ZA" sz="1800" dirty="0">
                        <a:latin typeface="Gill Sans MT" panose="020B0502020104020203" pitchFamily="34" charset="0"/>
                      </a:endParaRPr>
                    </a:p>
                  </a:txBody>
                  <a:tcPr marL="91438" marR="91438" marT="45726" marB="45726"/>
                </a:tc>
                <a:tc>
                  <a:txBody>
                    <a:bodyPr/>
                    <a:lstStyle/>
                    <a:p>
                      <a:r>
                        <a:rPr lang="en-ZA" sz="1800" dirty="0" smtClean="0">
                          <a:latin typeface="Gill Sans MT" panose="020B0502020104020203" pitchFamily="34" charset="0"/>
                        </a:rPr>
                        <a:t>Impact/envisaged impact</a:t>
                      </a:r>
                      <a:r>
                        <a:rPr lang="en-ZA" sz="1800" baseline="0" dirty="0" smtClean="0">
                          <a:latin typeface="Gill Sans MT" panose="020B0502020104020203" pitchFamily="34" charset="0"/>
                        </a:rPr>
                        <a:t> on tourism to the site</a:t>
                      </a:r>
                      <a:endParaRPr lang="en-ZA" sz="1800" dirty="0">
                        <a:latin typeface="Gill Sans MT" panose="020B0502020104020203" pitchFamily="34" charset="0"/>
                      </a:endParaRPr>
                    </a:p>
                  </a:txBody>
                  <a:tcPr marL="91438" marR="91438" marT="45726" marB="45726"/>
                </a:tc>
                <a:extLst>
                  <a:ext uri="{0D108BD9-81ED-4DB2-BD59-A6C34878D82A}">
                    <a16:rowId xmlns:a16="http://schemas.microsoft.com/office/drawing/2014/main" val="10000"/>
                  </a:ext>
                </a:extLst>
              </a:tr>
              <a:tr h="1351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Gill Sans MT" panose="020B0502020104020203" pitchFamily="34" charset="0"/>
                        </a:rPr>
                        <a:t>Destination</a:t>
                      </a:r>
                      <a:r>
                        <a:rPr lang="en-ZA" sz="1600" b="1" baseline="0" dirty="0" smtClean="0">
                          <a:latin typeface="Gill Sans MT" panose="020B0502020104020203" pitchFamily="34" charset="0"/>
                        </a:rPr>
                        <a:t> Enhancement</a:t>
                      </a:r>
                      <a:r>
                        <a:rPr lang="en-ZA" sz="1600" b="1" dirty="0" smtClean="0">
                          <a:latin typeface="Gill Sans MT" panose="020B0502020104020203" pitchFamily="34" charset="0"/>
                        </a:rPr>
                        <a:t> </a:t>
                      </a:r>
                    </a:p>
                    <a:p>
                      <a:endParaRPr lang="en-ZA" sz="1600" b="1" dirty="0">
                        <a:latin typeface="Gill Sans MT" panose="020B0502020104020203" pitchFamily="34" charset="0"/>
                      </a:endParaRPr>
                    </a:p>
                  </a:txBody>
                  <a:tcPr marL="91438" marR="91438" marT="45726" marB="45726"/>
                </a:tc>
                <a:tc>
                  <a:txBody>
                    <a:bodyPr/>
                    <a:lstStyle/>
                    <a:p>
                      <a:r>
                        <a:rPr lang="en-ZA" sz="1600" dirty="0" smtClean="0">
                          <a:latin typeface="Gill Sans MT" panose="020B0502020104020203" pitchFamily="34" charset="0"/>
                        </a:rPr>
                        <a:t>76</a:t>
                      </a:r>
                      <a:endParaRPr lang="en-ZA" sz="1600" dirty="0">
                        <a:latin typeface="Gill Sans MT" panose="020B0502020104020203" pitchFamily="34" charset="0"/>
                      </a:endParaRPr>
                    </a:p>
                  </a:txBody>
                  <a:tcPr marL="91438" marR="91438" marT="45726" marB="45726"/>
                </a:tc>
                <a:tc>
                  <a:txBody>
                    <a:bodyPr/>
                    <a:lstStyle/>
                    <a:p>
                      <a:pPr marL="171450" indent="-171450">
                        <a:buFont typeface="Arial" panose="020B0604020202020204" pitchFamily="34" charset="0"/>
                        <a:buChar char="•"/>
                      </a:pPr>
                      <a:r>
                        <a:rPr lang="en-ZA" sz="1800" dirty="0" smtClean="0">
                          <a:latin typeface="Gill Sans MT" panose="020B0502020104020203" pitchFamily="34" charset="0"/>
                        </a:rPr>
                        <a:t>Improvement</a:t>
                      </a:r>
                      <a:r>
                        <a:rPr lang="en-ZA" sz="1800" baseline="0" dirty="0" smtClean="0">
                          <a:latin typeface="Gill Sans MT" panose="020B0502020104020203" pitchFamily="34" charset="0"/>
                        </a:rPr>
                        <a:t> of tourism infrastructure and quality of product offering to enhance visitor experience </a:t>
                      </a:r>
                    </a:p>
                    <a:p>
                      <a:pPr marL="171450" indent="-171450">
                        <a:buFont typeface="Arial" panose="020B0604020202020204" pitchFamily="34" charset="0"/>
                        <a:buChar char="•"/>
                      </a:pPr>
                      <a:r>
                        <a:rPr lang="en-ZA" sz="1800" baseline="0" dirty="0" smtClean="0">
                          <a:latin typeface="Gill Sans MT" panose="020B0502020104020203" pitchFamily="34" charset="0"/>
                        </a:rPr>
                        <a:t>Job Creation </a:t>
                      </a:r>
                      <a:endParaRPr lang="en-ZA" sz="1800" dirty="0" smtClean="0">
                        <a:latin typeface="Gill Sans MT" panose="020B0502020104020203" pitchFamily="34" charset="0"/>
                      </a:endParaRPr>
                    </a:p>
                  </a:txBody>
                  <a:tcPr marL="91438" marR="91438" marT="45726" marB="45726"/>
                </a:tc>
                <a:extLst>
                  <a:ext uri="{0D108BD9-81ED-4DB2-BD59-A6C34878D82A}">
                    <a16:rowId xmlns:a16="http://schemas.microsoft.com/office/drawing/2014/main" val="10001"/>
                  </a:ext>
                </a:extLst>
              </a:tr>
              <a:tr h="746719">
                <a:tc>
                  <a:txBody>
                    <a:bodyPr/>
                    <a:lstStyle/>
                    <a:p>
                      <a:r>
                        <a:rPr lang="en-ZA" sz="1600" b="1" dirty="0" smtClean="0">
                          <a:latin typeface="Gill Sans MT" panose="020B0502020104020203" pitchFamily="34" charset="0"/>
                        </a:rPr>
                        <a:t>Guiding (Training</a:t>
                      </a:r>
                      <a:r>
                        <a:rPr lang="en-ZA" sz="1600" b="1" baseline="0" dirty="0" smtClean="0">
                          <a:latin typeface="Gill Sans MT" panose="020B0502020104020203" pitchFamily="34" charset="0"/>
                        </a:rPr>
                        <a:t>) </a:t>
                      </a:r>
                      <a:endParaRPr lang="en-ZA" sz="1600" b="1" dirty="0">
                        <a:latin typeface="Gill Sans MT" panose="020B0502020104020203" pitchFamily="34" charset="0"/>
                      </a:endParaRPr>
                    </a:p>
                  </a:txBody>
                  <a:tcPr marL="91438" marR="91438" marT="45726" marB="45726"/>
                </a:tc>
                <a:tc>
                  <a:txBody>
                    <a:bodyPr/>
                    <a:lstStyle/>
                    <a:p>
                      <a:r>
                        <a:rPr lang="en-ZA" sz="1600" dirty="0" smtClean="0">
                          <a:latin typeface="Gill Sans MT" panose="020B0502020104020203" pitchFamily="34" charset="0"/>
                        </a:rPr>
                        <a:t>19</a:t>
                      </a:r>
                      <a:endParaRPr lang="en-ZA" sz="1600" dirty="0">
                        <a:latin typeface="Gill Sans MT" panose="020B0502020104020203" pitchFamily="34" charset="0"/>
                      </a:endParaRPr>
                    </a:p>
                  </a:txBody>
                  <a:tcPr marL="91438" marR="91438" marT="45726" marB="45726"/>
                </a:tc>
                <a:tc>
                  <a:txBody>
                    <a:bodyPr/>
                    <a:lstStyle/>
                    <a:p>
                      <a:r>
                        <a:rPr lang="en-ZA" sz="1800" dirty="0" smtClean="0">
                          <a:latin typeface="Gill Sans MT" panose="020B0502020104020203" pitchFamily="34" charset="0"/>
                        </a:rPr>
                        <a:t>Upskilling</a:t>
                      </a:r>
                      <a:r>
                        <a:rPr lang="en-ZA" sz="1800" baseline="0" dirty="0" smtClean="0">
                          <a:latin typeface="Gill Sans MT" panose="020B0502020104020203" pitchFamily="34" charset="0"/>
                        </a:rPr>
                        <a:t> and increased competitiveness</a:t>
                      </a:r>
                      <a:endParaRPr lang="en-ZA" sz="1800" dirty="0">
                        <a:latin typeface="Gill Sans MT" panose="020B0502020104020203" pitchFamily="34" charset="0"/>
                      </a:endParaRPr>
                    </a:p>
                  </a:txBody>
                  <a:tcPr marL="91438" marR="91438" marT="45726" marB="45726"/>
                </a:tc>
                <a:extLst>
                  <a:ext uri="{0D108BD9-81ED-4DB2-BD59-A6C34878D82A}">
                    <a16:rowId xmlns:a16="http://schemas.microsoft.com/office/drawing/2014/main" val="10003"/>
                  </a:ext>
                </a:extLst>
              </a:tr>
              <a:tr h="1025777">
                <a:tc>
                  <a:txBody>
                    <a:bodyPr/>
                    <a:lstStyle/>
                    <a:p>
                      <a:r>
                        <a:rPr lang="en-ZA" sz="1600" b="1" dirty="0" smtClean="0">
                          <a:latin typeface="Gill Sans MT" panose="020B0502020104020203" pitchFamily="34" charset="0"/>
                        </a:rPr>
                        <a:t>Interpretative Signage etc. </a:t>
                      </a:r>
                      <a:endParaRPr lang="en-ZA" sz="1600" b="1" dirty="0">
                        <a:latin typeface="Gill Sans MT" panose="020B0502020104020203" pitchFamily="34" charset="0"/>
                      </a:endParaRPr>
                    </a:p>
                  </a:txBody>
                  <a:tcPr marL="91438" marR="91438" marT="45726" marB="45726"/>
                </a:tc>
                <a:tc>
                  <a:txBody>
                    <a:bodyPr/>
                    <a:lstStyle/>
                    <a:p>
                      <a:r>
                        <a:rPr lang="en-ZA" sz="1600" dirty="0" smtClean="0">
                          <a:latin typeface="Gill Sans MT" panose="020B0502020104020203" pitchFamily="34" charset="0"/>
                        </a:rPr>
                        <a:t>12</a:t>
                      </a:r>
                      <a:endParaRPr lang="en-ZA" sz="1600" dirty="0">
                        <a:latin typeface="Gill Sans MT" panose="020B0502020104020203" pitchFamily="34" charset="0"/>
                      </a:endParaRPr>
                    </a:p>
                  </a:txBody>
                  <a:tcPr marL="91438" marR="91438" marT="45726" marB="45726"/>
                </a:tc>
                <a:tc>
                  <a:txBody>
                    <a:bodyPr/>
                    <a:lstStyle/>
                    <a:p>
                      <a:r>
                        <a:rPr lang="en-ZA" sz="1800" dirty="0" smtClean="0">
                          <a:latin typeface="Gill Sans MT" panose="020B0502020104020203" pitchFamily="34" charset="0"/>
                        </a:rPr>
                        <a:t>Improvement</a:t>
                      </a:r>
                      <a:r>
                        <a:rPr lang="en-ZA" sz="1800" baseline="0" dirty="0" smtClean="0">
                          <a:latin typeface="Gill Sans MT" panose="020B0502020104020203" pitchFamily="34" charset="0"/>
                        </a:rPr>
                        <a:t> of tourism infrastructure and increased access to product offering to enhance visitor experience </a:t>
                      </a:r>
                      <a:endParaRPr lang="en-ZA" sz="1800" dirty="0" smtClean="0">
                        <a:latin typeface="Gill Sans MT" panose="020B0502020104020203" pitchFamily="34" charset="0"/>
                      </a:endParaRPr>
                    </a:p>
                  </a:txBody>
                  <a:tcPr marL="91438" marR="91438" marT="45726" marB="45726"/>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52</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4870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3"/>
          <p:cNvSpPr>
            <a:spLocks noGrp="1"/>
          </p:cNvSpPr>
          <p:nvPr>
            <p:ph type="title"/>
          </p:nvPr>
        </p:nvSpPr>
        <p:spPr>
          <a:xfrm>
            <a:off x="628650" y="0"/>
            <a:ext cx="7886700" cy="897830"/>
          </a:xfrm>
        </p:spPr>
        <p:txBody>
          <a:bodyPr/>
          <a:lstStyle/>
          <a:p>
            <a:r>
              <a:rPr lang="en-ZA" altLang="en-US" smtClean="0"/>
              <a:t>Mapungubwe World Heritage Site </a:t>
            </a:r>
          </a:p>
        </p:txBody>
      </p:sp>
      <p:sp>
        <p:nvSpPr>
          <p:cNvPr id="5" name="Content Placeholder 4"/>
          <p:cNvSpPr>
            <a:spLocks noGrp="1"/>
          </p:cNvSpPr>
          <p:nvPr>
            <p:ph idx="1"/>
          </p:nvPr>
        </p:nvSpPr>
        <p:spPr>
          <a:xfrm>
            <a:off x="628650" y="1825625"/>
            <a:ext cx="7886700" cy="3892550"/>
          </a:xfrm>
        </p:spPr>
        <p:txBody>
          <a:bodyPr/>
          <a:lstStyle/>
          <a:p>
            <a:pPr>
              <a:defRPr/>
            </a:pPr>
            <a:endParaRPr lang="en-ZA" dirty="0" smtClean="0"/>
          </a:p>
          <a:p>
            <a:pPr marL="0" indent="0">
              <a:buFont typeface="Arial" panose="020B0604020202020204" pitchFamily="34" charset="0"/>
              <a:buNone/>
              <a:defRPr/>
            </a:pPr>
            <a:r>
              <a:rPr lang="en-ZA" dirty="0" smtClean="0"/>
              <a:t> </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3719883721"/>
              </p:ext>
            </p:extLst>
          </p:nvPr>
        </p:nvGraphicFramePr>
        <p:xfrm>
          <a:off x="628650" y="897830"/>
          <a:ext cx="7495967" cy="4589078"/>
        </p:xfrm>
        <a:graphic>
          <a:graphicData uri="http://schemas.openxmlformats.org/drawingml/2006/table">
            <a:tbl>
              <a:tblPr firstRow="1" bandRow="1">
                <a:tableStyleId>{21E4AEA4-8DFA-4A89-87EB-49C32662AFE0}</a:tableStyleId>
              </a:tblPr>
              <a:tblGrid>
                <a:gridCol w="2547093">
                  <a:extLst>
                    <a:ext uri="{9D8B030D-6E8A-4147-A177-3AD203B41FA5}">
                      <a16:colId xmlns:a16="http://schemas.microsoft.com/office/drawing/2014/main" val="20000"/>
                    </a:ext>
                  </a:extLst>
                </a:gridCol>
                <a:gridCol w="1851660">
                  <a:extLst>
                    <a:ext uri="{9D8B030D-6E8A-4147-A177-3AD203B41FA5}">
                      <a16:colId xmlns:a16="http://schemas.microsoft.com/office/drawing/2014/main" val="20002"/>
                    </a:ext>
                  </a:extLst>
                </a:gridCol>
                <a:gridCol w="3097214">
                  <a:extLst>
                    <a:ext uri="{9D8B030D-6E8A-4147-A177-3AD203B41FA5}">
                      <a16:colId xmlns:a16="http://schemas.microsoft.com/office/drawing/2014/main" val="20003"/>
                    </a:ext>
                  </a:extLst>
                </a:gridCol>
              </a:tblGrid>
              <a:tr h="1022411">
                <a:tc>
                  <a:txBody>
                    <a:bodyPr/>
                    <a:lstStyle/>
                    <a:p>
                      <a:r>
                        <a:rPr lang="en-ZA" sz="1800" dirty="0" smtClean="0">
                          <a:latin typeface="Gill Sans MT" panose="020B0502020104020203" pitchFamily="34" charset="0"/>
                        </a:rPr>
                        <a:t>Project</a:t>
                      </a:r>
                      <a:endParaRPr lang="en-ZA" sz="1800" dirty="0">
                        <a:latin typeface="Gill Sans MT" panose="020B0502020104020203" pitchFamily="34" charset="0"/>
                      </a:endParaRPr>
                    </a:p>
                  </a:txBody>
                  <a:tcPr marL="91438" marR="91438" marT="45725" marB="45725"/>
                </a:tc>
                <a:tc>
                  <a:txBody>
                    <a:bodyPr/>
                    <a:lstStyle/>
                    <a:p>
                      <a:r>
                        <a:rPr lang="en-ZA" sz="1800" dirty="0" smtClean="0">
                          <a:latin typeface="Gill Sans MT" panose="020B0502020104020203" pitchFamily="34" charset="0"/>
                        </a:rPr>
                        <a:t>Jobs/</a:t>
                      </a:r>
                      <a:r>
                        <a:rPr lang="en-ZA" sz="1800" baseline="0" dirty="0" smtClean="0">
                          <a:latin typeface="Gill Sans MT" panose="020B0502020104020203" pitchFamily="34" charset="0"/>
                        </a:rPr>
                        <a:t> Benefits </a:t>
                      </a:r>
                      <a:r>
                        <a:rPr lang="en-ZA" sz="1800" dirty="0" smtClean="0">
                          <a:latin typeface="Gill Sans MT" panose="020B0502020104020203" pitchFamily="34" charset="0"/>
                        </a:rPr>
                        <a:t>Created/ Estimates</a:t>
                      </a:r>
                      <a:endParaRPr lang="en-ZA" sz="1800" dirty="0">
                        <a:latin typeface="Gill Sans MT" panose="020B0502020104020203" pitchFamily="34" charset="0"/>
                      </a:endParaRPr>
                    </a:p>
                  </a:txBody>
                  <a:tcPr marL="91438" marR="91438" marT="45725" marB="45725"/>
                </a:tc>
                <a:tc>
                  <a:txBody>
                    <a:bodyPr/>
                    <a:lstStyle/>
                    <a:p>
                      <a:r>
                        <a:rPr lang="en-ZA" sz="1800" dirty="0" smtClean="0">
                          <a:latin typeface="Gill Sans MT" panose="020B0502020104020203" pitchFamily="34" charset="0"/>
                        </a:rPr>
                        <a:t>Impact/envisaged impact</a:t>
                      </a:r>
                      <a:r>
                        <a:rPr lang="en-ZA" sz="1800" baseline="0" dirty="0" smtClean="0">
                          <a:latin typeface="Gill Sans MT" panose="020B0502020104020203" pitchFamily="34" charset="0"/>
                        </a:rPr>
                        <a:t> on tourism to the site</a:t>
                      </a:r>
                      <a:endParaRPr lang="en-ZA" sz="1800" dirty="0">
                        <a:latin typeface="Gill Sans MT" panose="020B0502020104020203" pitchFamily="34" charset="0"/>
                      </a:endParaRPr>
                    </a:p>
                  </a:txBody>
                  <a:tcPr marL="91438" marR="91438" marT="45725" marB="45725"/>
                </a:tc>
                <a:extLst>
                  <a:ext uri="{0D108BD9-81ED-4DB2-BD59-A6C34878D82A}">
                    <a16:rowId xmlns:a16="http://schemas.microsoft.com/office/drawing/2014/main" val="10000"/>
                  </a:ext>
                </a:extLst>
              </a:tr>
              <a:tr h="10520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latin typeface="Gill Sans MT" panose="020B0502020104020203" pitchFamily="34" charset="0"/>
                        </a:rPr>
                        <a:t>Destination</a:t>
                      </a:r>
                      <a:r>
                        <a:rPr lang="en-ZA" sz="1800" b="1" baseline="0" dirty="0" smtClean="0">
                          <a:latin typeface="Gill Sans MT" panose="020B0502020104020203" pitchFamily="34" charset="0"/>
                        </a:rPr>
                        <a:t> Enhancement (Construction of Group Accommodation Facility)  </a:t>
                      </a:r>
                      <a:endParaRPr lang="en-ZA" sz="1800" b="1" dirty="0" smtClean="0">
                        <a:latin typeface="Gill Sans MT" panose="020B0502020104020203" pitchFamily="34" charset="0"/>
                      </a:endParaRPr>
                    </a:p>
                    <a:p>
                      <a:endParaRPr lang="en-ZA" sz="1800" b="1" dirty="0">
                        <a:latin typeface="Gill Sans MT" panose="020B0502020104020203" pitchFamily="34" charset="0"/>
                      </a:endParaRPr>
                    </a:p>
                  </a:txBody>
                  <a:tcPr marL="91438" marR="91438" marT="45725" marB="45725"/>
                </a:tc>
                <a:tc>
                  <a:txBody>
                    <a:bodyPr/>
                    <a:lstStyle/>
                    <a:p>
                      <a:r>
                        <a:rPr lang="en-ZA" sz="1400" dirty="0" smtClean="0">
                          <a:latin typeface="Gill Sans MT" panose="020B0502020104020203" pitchFamily="34" charset="0"/>
                        </a:rPr>
                        <a:t>52</a:t>
                      </a:r>
                      <a:endParaRPr lang="en-ZA" sz="1400" dirty="0">
                        <a:latin typeface="Gill Sans MT" panose="020B0502020104020203" pitchFamily="34" charset="0"/>
                      </a:endParaRPr>
                    </a:p>
                  </a:txBody>
                  <a:tcPr marL="91438" marR="91438" marT="45725" marB="45725"/>
                </a:tc>
                <a:tc>
                  <a:txBody>
                    <a:bodyPr/>
                    <a:lstStyle/>
                    <a:p>
                      <a:pPr marL="171450" indent="-171450">
                        <a:buFont typeface="Arial" panose="020B0604020202020204" pitchFamily="34" charset="0"/>
                        <a:buChar char="•"/>
                      </a:pPr>
                      <a:r>
                        <a:rPr lang="en-ZA" sz="1400" dirty="0" smtClean="0">
                          <a:latin typeface="Gill Sans MT" panose="020B0502020104020203" pitchFamily="34" charset="0"/>
                        </a:rPr>
                        <a:t>Improvement</a:t>
                      </a:r>
                      <a:r>
                        <a:rPr lang="en-ZA" sz="1400" baseline="0" dirty="0" smtClean="0">
                          <a:latin typeface="Gill Sans MT" panose="020B0502020104020203" pitchFamily="34" charset="0"/>
                        </a:rPr>
                        <a:t> of tourism infrastructure and quality of product offering to enhance visitor experience </a:t>
                      </a:r>
                    </a:p>
                    <a:p>
                      <a:pPr marL="171450" indent="-171450">
                        <a:buFont typeface="Arial" panose="020B0604020202020204" pitchFamily="34" charset="0"/>
                        <a:buChar char="•"/>
                      </a:pPr>
                      <a:r>
                        <a:rPr lang="en-ZA" sz="1400" baseline="0" dirty="0" smtClean="0">
                          <a:latin typeface="Gill Sans MT" panose="020B0502020104020203" pitchFamily="34" charset="0"/>
                        </a:rPr>
                        <a:t>Job Creation </a:t>
                      </a:r>
                      <a:endParaRPr lang="en-ZA" sz="1400" dirty="0" smtClean="0">
                        <a:latin typeface="Gill Sans MT" panose="020B0502020104020203" pitchFamily="34" charset="0"/>
                      </a:endParaRPr>
                    </a:p>
                  </a:txBody>
                  <a:tcPr marL="91438" marR="91438" marT="45725" marB="45725"/>
                </a:tc>
                <a:extLst>
                  <a:ext uri="{0D108BD9-81ED-4DB2-BD59-A6C34878D82A}">
                    <a16:rowId xmlns:a16="http://schemas.microsoft.com/office/drawing/2014/main" val="10001"/>
                  </a:ext>
                </a:extLst>
              </a:tr>
              <a:tr h="794193">
                <a:tc>
                  <a:txBody>
                    <a:bodyPr/>
                    <a:lstStyle/>
                    <a:p>
                      <a:r>
                        <a:rPr lang="en-ZA" sz="1800" b="1" dirty="0" smtClean="0">
                          <a:latin typeface="Gill Sans MT" panose="020B0502020104020203" pitchFamily="34" charset="0"/>
                        </a:rPr>
                        <a:t>Guiding (Training</a:t>
                      </a:r>
                      <a:r>
                        <a:rPr lang="en-ZA" sz="1800" b="1" baseline="0" dirty="0" smtClean="0">
                          <a:latin typeface="Gill Sans MT" panose="020B0502020104020203" pitchFamily="34" charset="0"/>
                        </a:rPr>
                        <a:t>) </a:t>
                      </a:r>
                      <a:endParaRPr lang="en-ZA" sz="1800" b="1" dirty="0">
                        <a:latin typeface="Gill Sans MT" panose="020B0502020104020203" pitchFamily="34" charset="0"/>
                      </a:endParaRPr>
                    </a:p>
                  </a:txBody>
                  <a:tcPr marL="91438" marR="91438" marT="45725" marB="45725"/>
                </a:tc>
                <a:tc>
                  <a:txBody>
                    <a:bodyPr/>
                    <a:lstStyle/>
                    <a:p>
                      <a:r>
                        <a:rPr lang="en-ZA" sz="1400" dirty="0" smtClean="0">
                          <a:latin typeface="Gill Sans MT" panose="020B0502020104020203" pitchFamily="34" charset="0"/>
                        </a:rPr>
                        <a:t>10</a:t>
                      </a:r>
                      <a:endParaRPr lang="en-ZA" sz="1400" dirty="0">
                        <a:latin typeface="Gill Sans MT" panose="020B0502020104020203" pitchFamily="34" charset="0"/>
                      </a:endParaRPr>
                    </a:p>
                  </a:txBody>
                  <a:tcPr marL="91438" marR="91438" marT="45725" marB="45725"/>
                </a:tc>
                <a:tc>
                  <a:txBody>
                    <a:bodyPr/>
                    <a:lstStyle/>
                    <a:p>
                      <a:r>
                        <a:rPr lang="en-ZA" sz="1400" dirty="0" smtClean="0">
                          <a:latin typeface="Gill Sans MT" panose="020B0502020104020203" pitchFamily="34" charset="0"/>
                        </a:rPr>
                        <a:t>Upskilling</a:t>
                      </a:r>
                      <a:r>
                        <a:rPr lang="en-ZA" sz="1400" baseline="0" dirty="0" smtClean="0">
                          <a:latin typeface="Gill Sans MT" panose="020B0502020104020203" pitchFamily="34" charset="0"/>
                        </a:rPr>
                        <a:t> and increased competitiveness</a:t>
                      </a:r>
                      <a:endParaRPr lang="en-ZA" sz="1400" dirty="0">
                        <a:latin typeface="Gill Sans MT" panose="020B0502020104020203" pitchFamily="34" charset="0"/>
                      </a:endParaRPr>
                    </a:p>
                  </a:txBody>
                  <a:tcPr marL="91438" marR="91438" marT="45725" marB="45725"/>
                </a:tc>
                <a:extLst>
                  <a:ext uri="{0D108BD9-81ED-4DB2-BD59-A6C34878D82A}">
                    <a16:rowId xmlns:a16="http://schemas.microsoft.com/office/drawing/2014/main" val="10003"/>
                  </a:ext>
                </a:extLst>
              </a:tr>
              <a:tr h="760784">
                <a:tc>
                  <a:txBody>
                    <a:bodyPr/>
                    <a:lstStyle/>
                    <a:p>
                      <a:r>
                        <a:rPr lang="en-ZA" sz="1800" b="1" dirty="0" smtClean="0">
                          <a:latin typeface="Gill Sans MT" panose="020B0502020104020203" pitchFamily="34" charset="0"/>
                        </a:rPr>
                        <a:t>Interpretative Signage etc. </a:t>
                      </a:r>
                      <a:endParaRPr lang="en-ZA" sz="1800" b="1" dirty="0">
                        <a:latin typeface="Gill Sans MT" panose="020B0502020104020203" pitchFamily="34" charset="0"/>
                      </a:endParaRPr>
                    </a:p>
                  </a:txBody>
                  <a:tcPr marL="91438" marR="91438" marT="45725" marB="45725"/>
                </a:tc>
                <a:tc>
                  <a:txBody>
                    <a:bodyPr/>
                    <a:lstStyle/>
                    <a:p>
                      <a:r>
                        <a:rPr lang="en-ZA" sz="1400" dirty="0" smtClean="0">
                          <a:latin typeface="Gill Sans MT" panose="020B0502020104020203" pitchFamily="34" charset="0"/>
                        </a:rPr>
                        <a:t>12</a:t>
                      </a:r>
                      <a:endParaRPr lang="en-ZA" sz="1400" dirty="0">
                        <a:latin typeface="Gill Sans MT" panose="020B0502020104020203" pitchFamily="34" charset="0"/>
                      </a:endParaRPr>
                    </a:p>
                  </a:txBody>
                  <a:tcPr marL="91438" marR="91438" marT="45725" marB="45725"/>
                </a:tc>
                <a:tc>
                  <a:txBody>
                    <a:bodyPr/>
                    <a:lstStyle/>
                    <a:p>
                      <a:r>
                        <a:rPr lang="en-ZA" sz="1400" dirty="0" smtClean="0">
                          <a:latin typeface="Gill Sans MT" panose="020B0502020104020203" pitchFamily="34" charset="0"/>
                        </a:rPr>
                        <a:t>Improvement</a:t>
                      </a:r>
                      <a:r>
                        <a:rPr lang="en-ZA" sz="1400" baseline="0" dirty="0" smtClean="0">
                          <a:latin typeface="Gill Sans MT" panose="020B0502020104020203" pitchFamily="34" charset="0"/>
                        </a:rPr>
                        <a:t> of tourism infrastructure and increase access to product offering to enhance visitor experience </a:t>
                      </a:r>
                      <a:endParaRPr lang="en-ZA" sz="1400" dirty="0" smtClean="0">
                        <a:latin typeface="Gill Sans MT" panose="020B0502020104020203" pitchFamily="34" charset="0"/>
                      </a:endParaRPr>
                    </a:p>
                  </a:txBody>
                  <a:tcPr marL="91438" marR="91438" marT="45725" marB="45725"/>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53</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81023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3"/>
          <p:cNvSpPr>
            <a:spLocks noGrp="1"/>
          </p:cNvSpPr>
          <p:nvPr>
            <p:ph type="title"/>
          </p:nvPr>
        </p:nvSpPr>
        <p:spPr>
          <a:xfrm>
            <a:off x="317858" y="228600"/>
            <a:ext cx="8197492" cy="958849"/>
          </a:xfrm>
        </p:spPr>
        <p:txBody>
          <a:bodyPr>
            <a:normAutofit/>
          </a:bodyPr>
          <a:lstStyle/>
          <a:p>
            <a:r>
              <a:rPr lang="en-ZA" altLang="en-US" sz="2800" dirty="0" err="1" smtClean="0"/>
              <a:t>iSimangaliso</a:t>
            </a:r>
            <a:r>
              <a:rPr lang="en-ZA" altLang="en-US" sz="2800" dirty="0" smtClean="0"/>
              <a:t> Wetland Park  World Heritage Site </a:t>
            </a:r>
          </a:p>
        </p:txBody>
      </p:sp>
      <p:sp>
        <p:nvSpPr>
          <p:cNvPr id="5" name="Content Placeholder 4"/>
          <p:cNvSpPr>
            <a:spLocks noGrp="1"/>
          </p:cNvSpPr>
          <p:nvPr>
            <p:ph idx="1"/>
          </p:nvPr>
        </p:nvSpPr>
        <p:spPr>
          <a:xfrm>
            <a:off x="628650" y="1825625"/>
            <a:ext cx="7886700" cy="3892550"/>
          </a:xfrm>
        </p:spPr>
        <p:txBody>
          <a:bodyPr/>
          <a:lstStyle/>
          <a:p>
            <a:pPr>
              <a:defRPr/>
            </a:pPr>
            <a:endParaRPr lang="en-ZA" dirty="0" smtClean="0"/>
          </a:p>
          <a:p>
            <a:pPr marL="0" indent="0">
              <a:buFont typeface="Arial" panose="020B0604020202020204" pitchFamily="34" charset="0"/>
              <a:buNone/>
              <a:defRPr/>
            </a:pPr>
            <a:r>
              <a:rPr lang="en-ZA" dirty="0" smtClean="0"/>
              <a:t> </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502035551"/>
              </p:ext>
            </p:extLst>
          </p:nvPr>
        </p:nvGraphicFramePr>
        <p:xfrm>
          <a:off x="391181" y="1077212"/>
          <a:ext cx="7573078" cy="4264541"/>
        </p:xfrm>
        <a:graphic>
          <a:graphicData uri="http://schemas.openxmlformats.org/drawingml/2006/table">
            <a:tbl>
              <a:tblPr firstRow="1" bandRow="1">
                <a:tableStyleId>{21E4AEA4-8DFA-4A89-87EB-49C32662AFE0}</a:tableStyleId>
              </a:tblPr>
              <a:tblGrid>
                <a:gridCol w="2547093">
                  <a:extLst>
                    <a:ext uri="{9D8B030D-6E8A-4147-A177-3AD203B41FA5}">
                      <a16:colId xmlns:a16="http://schemas.microsoft.com/office/drawing/2014/main" val="20000"/>
                    </a:ext>
                  </a:extLst>
                </a:gridCol>
                <a:gridCol w="1900203">
                  <a:extLst>
                    <a:ext uri="{9D8B030D-6E8A-4147-A177-3AD203B41FA5}">
                      <a16:colId xmlns:a16="http://schemas.microsoft.com/office/drawing/2014/main" val="20002"/>
                    </a:ext>
                  </a:extLst>
                </a:gridCol>
                <a:gridCol w="3125782">
                  <a:extLst>
                    <a:ext uri="{9D8B030D-6E8A-4147-A177-3AD203B41FA5}">
                      <a16:colId xmlns:a16="http://schemas.microsoft.com/office/drawing/2014/main" val="20003"/>
                    </a:ext>
                  </a:extLst>
                </a:gridCol>
              </a:tblGrid>
              <a:tr h="927074">
                <a:tc>
                  <a:txBody>
                    <a:bodyPr/>
                    <a:lstStyle/>
                    <a:p>
                      <a:r>
                        <a:rPr lang="en-ZA" sz="1800" dirty="0" smtClean="0">
                          <a:latin typeface="Gill Sans MT" panose="020B0502020104020203" pitchFamily="34" charset="0"/>
                        </a:rPr>
                        <a:t>Project</a:t>
                      </a:r>
                      <a:endParaRPr lang="en-ZA" sz="1800" dirty="0">
                        <a:latin typeface="Gill Sans MT" panose="020B0502020104020203" pitchFamily="34" charset="0"/>
                      </a:endParaRPr>
                    </a:p>
                  </a:txBody>
                  <a:tcPr marL="91438" marR="91438" marT="45723" marB="45723"/>
                </a:tc>
                <a:tc>
                  <a:txBody>
                    <a:bodyPr/>
                    <a:lstStyle/>
                    <a:p>
                      <a:r>
                        <a:rPr lang="en-ZA" sz="1800" dirty="0" smtClean="0">
                          <a:latin typeface="Gill Sans MT" panose="020B0502020104020203" pitchFamily="34" charset="0"/>
                        </a:rPr>
                        <a:t>Jobs / Benefits</a:t>
                      </a:r>
                      <a:r>
                        <a:rPr lang="en-ZA" sz="1800" baseline="0" dirty="0" smtClean="0">
                          <a:latin typeface="Gill Sans MT" panose="020B0502020104020203" pitchFamily="34" charset="0"/>
                        </a:rPr>
                        <a:t> </a:t>
                      </a:r>
                      <a:r>
                        <a:rPr lang="en-ZA" sz="1800" dirty="0" smtClean="0">
                          <a:latin typeface="Gill Sans MT" panose="020B0502020104020203" pitchFamily="34" charset="0"/>
                        </a:rPr>
                        <a:t>Created/ Estimates</a:t>
                      </a:r>
                      <a:endParaRPr lang="en-ZA" sz="1800" dirty="0">
                        <a:latin typeface="Gill Sans MT" panose="020B0502020104020203" pitchFamily="34" charset="0"/>
                      </a:endParaRPr>
                    </a:p>
                  </a:txBody>
                  <a:tcPr marL="91438" marR="91438" marT="45723" marB="45723"/>
                </a:tc>
                <a:tc>
                  <a:txBody>
                    <a:bodyPr/>
                    <a:lstStyle/>
                    <a:p>
                      <a:r>
                        <a:rPr lang="en-ZA" sz="1800" dirty="0" smtClean="0">
                          <a:latin typeface="Gill Sans MT" panose="020B0502020104020203" pitchFamily="34" charset="0"/>
                        </a:rPr>
                        <a:t>Impact/envisaged impact</a:t>
                      </a:r>
                      <a:r>
                        <a:rPr lang="en-ZA" sz="1800" baseline="0" dirty="0" smtClean="0">
                          <a:latin typeface="Gill Sans MT" panose="020B0502020104020203" pitchFamily="34" charset="0"/>
                        </a:rPr>
                        <a:t> on tourism to the site</a:t>
                      </a:r>
                      <a:endParaRPr lang="en-ZA" sz="1800" dirty="0">
                        <a:latin typeface="Gill Sans MT" panose="020B0502020104020203" pitchFamily="34" charset="0"/>
                      </a:endParaRPr>
                    </a:p>
                  </a:txBody>
                  <a:tcPr marL="91438" marR="91438" marT="45723" marB="45723"/>
                </a:tc>
                <a:extLst>
                  <a:ext uri="{0D108BD9-81ED-4DB2-BD59-A6C34878D82A}">
                    <a16:rowId xmlns:a16="http://schemas.microsoft.com/office/drawing/2014/main" val="10000"/>
                  </a:ext>
                </a:extLst>
              </a:tr>
              <a:tr h="1483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latin typeface="Gill Sans MT" panose="020B0502020104020203" pitchFamily="34" charset="0"/>
                        </a:rPr>
                        <a:t>Destination</a:t>
                      </a:r>
                      <a:r>
                        <a:rPr lang="en-ZA" sz="1800" b="1" baseline="0" dirty="0" smtClean="0">
                          <a:latin typeface="Gill Sans MT" panose="020B0502020104020203" pitchFamily="34" charset="0"/>
                        </a:rPr>
                        <a:t> Enhancement</a:t>
                      </a:r>
                      <a:r>
                        <a:rPr lang="en-ZA" sz="1800" b="1" dirty="0" smtClean="0">
                          <a:latin typeface="Gill Sans MT" panose="020B0502020104020203" pitchFamily="34" charset="0"/>
                        </a:rPr>
                        <a:t> </a:t>
                      </a:r>
                    </a:p>
                    <a:p>
                      <a:endParaRPr lang="en-ZA" sz="1800" b="1" dirty="0">
                        <a:latin typeface="Gill Sans MT" panose="020B0502020104020203" pitchFamily="34" charset="0"/>
                      </a:endParaRPr>
                    </a:p>
                  </a:txBody>
                  <a:tcPr marL="91438" marR="91438" marT="45723" marB="45723"/>
                </a:tc>
                <a:tc>
                  <a:txBody>
                    <a:bodyPr/>
                    <a:lstStyle/>
                    <a:p>
                      <a:r>
                        <a:rPr lang="en-ZA" sz="1800" dirty="0" smtClean="0">
                          <a:latin typeface="Gill Sans MT" panose="020B0502020104020203" pitchFamily="34" charset="0"/>
                        </a:rPr>
                        <a:t>33</a:t>
                      </a:r>
                      <a:endParaRPr lang="en-ZA" sz="1800" dirty="0">
                        <a:latin typeface="Gill Sans MT" panose="020B0502020104020203" pitchFamily="34" charset="0"/>
                      </a:endParaRPr>
                    </a:p>
                  </a:txBody>
                  <a:tcPr marL="91438" marR="91438" marT="45723" marB="45723"/>
                </a:tc>
                <a:tc>
                  <a:txBody>
                    <a:bodyPr/>
                    <a:lstStyle/>
                    <a:p>
                      <a:pPr marL="171450" indent="-171450">
                        <a:buFont typeface="Arial" panose="020B0604020202020204" pitchFamily="34" charset="0"/>
                        <a:buChar char="•"/>
                      </a:pPr>
                      <a:r>
                        <a:rPr lang="en-ZA" sz="1800" dirty="0" smtClean="0">
                          <a:latin typeface="Gill Sans MT" panose="020B0502020104020203" pitchFamily="34" charset="0"/>
                        </a:rPr>
                        <a:t>Improvement</a:t>
                      </a:r>
                      <a:r>
                        <a:rPr lang="en-ZA" sz="1800" baseline="0" dirty="0" smtClean="0">
                          <a:latin typeface="Gill Sans MT" panose="020B0502020104020203" pitchFamily="34" charset="0"/>
                        </a:rPr>
                        <a:t> of tourism infrastructure and quality of product offering to enhance visitor experience </a:t>
                      </a:r>
                    </a:p>
                    <a:p>
                      <a:pPr marL="171450" indent="-171450">
                        <a:buFont typeface="Arial" panose="020B0604020202020204" pitchFamily="34" charset="0"/>
                        <a:buChar char="•"/>
                      </a:pPr>
                      <a:r>
                        <a:rPr lang="en-ZA" sz="1800" baseline="0" dirty="0" smtClean="0">
                          <a:latin typeface="Gill Sans MT" panose="020B0502020104020203" pitchFamily="34" charset="0"/>
                        </a:rPr>
                        <a:t>Job Creation </a:t>
                      </a:r>
                      <a:endParaRPr lang="en-ZA" sz="1800" dirty="0" smtClean="0">
                        <a:latin typeface="Gill Sans MT" panose="020B0502020104020203" pitchFamily="34" charset="0"/>
                      </a:endParaRPr>
                    </a:p>
                  </a:txBody>
                  <a:tcPr marL="91438" marR="91438" marT="45723" marB="45723"/>
                </a:tc>
                <a:extLst>
                  <a:ext uri="{0D108BD9-81ED-4DB2-BD59-A6C34878D82A}">
                    <a16:rowId xmlns:a16="http://schemas.microsoft.com/office/drawing/2014/main" val="10001"/>
                  </a:ext>
                </a:extLst>
              </a:tr>
              <a:tr h="648952">
                <a:tc>
                  <a:txBody>
                    <a:bodyPr/>
                    <a:lstStyle/>
                    <a:p>
                      <a:r>
                        <a:rPr lang="en-ZA" sz="1800" b="1" dirty="0" smtClean="0">
                          <a:latin typeface="Gill Sans MT" panose="020B0502020104020203" pitchFamily="34" charset="0"/>
                        </a:rPr>
                        <a:t>Guiding (Training</a:t>
                      </a:r>
                      <a:r>
                        <a:rPr lang="en-ZA" sz="1800" b="1" baseline="0" dirty="0" smtClean="0">
                          <a:latin typeface="Gill Sans MT" panose="020B0502020104020203" pitchFamily="34" charset="0"/>
                        </a:rPr>
                        <a:t>) </a:t>
                      </a:r>
                      <a:endParaRPr lang="en-ZA" sz="1800" b="1" dirty="0">
                        <a:latin typeface="Gill Sans MT" panose="020B0502020104020203" pitchFamily="34" charset="0"/>
                      </a:endParaRPr>
                    </a:p>
                  </a:txBody>
                  <a:tcPr marL="91438" marR="91438" marT="45723" marB="45723"/>
                </a:tc>
                <a:tc>
                  <a:txBody>
                    <a:bodyPr/>
                    <a:lstStyle/>
                    <a:p>
                      <a:r>
                        <a:rPr lang="en-ZA" sz="1800" dirty="0" smtClean="0">
                          <a:latin typeface="Gill Sans MT" panose="020B0502020104020203" pitchFamily="34" charset="0"/>
                        </a:rPr>
                        <a:t>50</a:t>
                      </a:r>
                      <a:endParaRPr lang="en-ZA" sz="1800" dirty="0">
                        <a:latin typeface="Gill Sans MT" panose="020B0502020104020203" pitchFamily="34" charset="0"/>
                      </a:endParaRPr>
                    </a:p>
                  </a:txBody>
                  <a:tcPr marL="91438" marR="91438" marT="45723" marB="45723"/>
                </a:tc>
                <a:tc>
                  <a:txBody>
                    <a:bodyPr/>
                    <a:lstStyle/>
                    <a:p>
                      <a:r>
                        <a:rPr lang="en-ZA" sz="1800" dirty="0" smtClean="0">
                          <a:latin typeface="Gill Sans MT" panose="020B0502020104020203" pitchFamily="34" charset="0"/>
                        </a:rPr>
                        <a:t>Upskilling</a:t>
                      </a:r>
                      <a:r>
                        <a:rPr lang="en-ZA" sz="1800" baseline="0" dirty="0" smtClean="0">
                          <a:latin typeface="Gill Sans MT" panose="020B0502020104020203" pitchFamily="34" charset="0"/>
                        </a:rPr>
                        <a:t> and increased competitiveness </a:t>
                      </a:r>
                      <a:endParaRPr lang="en-ZA" sz="1800" dirty="0">
                        <a:latin typeface="Gill Sans MT" panose="020B0502020104020203" pitchFamily="34" charset="0"/>
                      </a:endParaRPr>
                    </a:p>
                  </a:txBody>
                  <a:tcPr marL="91438" marR="91438" marT="45723" marB="45723"/>
                </a:tc>
                <a:extLst>
                  <a:ext uri="{0D108BD9-81ED-4DB2-BD59-A6C34878D82A}">
                    <a16:rowId xmlns:a16="http://schemas.microsoft.com/office/drawing/2014/main" val="10003"/>
                  </a:ext>
                </a:extLst>
              </a:tr>
              <a:tr h="1205196">
                <a:tc>
                  <a:txBody>
                    <a:bodyPr/>
                    <a:lstStyle/>
                    <a:p>
                      <a:r>
                        <a:rPr lang="en-ZA" sz="1800" b="1" dirty="0" smtClean="0">
                          <a:latin typeface="Gill Sans MT" panose="020B0502020104020203" pitchFamily="34" charset="0"/>
                        </a:rPr>
                        <a:t>Interpretative Signage etc. </a:t>
                      </a:r>
                      <a:endParaRPr lang="en-ZA" sz="1800" b="1" dirty="0">
                        <a:latin typeface="Gill Sans MT" panose="020B0502020104020203" pitchFamily="34" charset="0"/>
                      </a:endParaRPr>
                    </a:p>
                  </a:txBody>
                  <a:tcPr marL="91438" marR="91438" marT="45723" marB="45723"/>
                </a:tc>
                <a:tc>
                  <a:txBody>
                    <a:bodyPr/>
                    <a:lstStyle/>
                    <a:p>
                      <a:r>
                        <a:rPr lang="en-ZA" sz="1800" dirty="0" smtClean="0">
                          <a:latin typeface="Gill Sans MT" panose="020B0502020104020203" pitchFamily="34" charset="0"/>
                        </a:rPr>
                        <a:t>12</a:t>
                      </a:r>
                      <a:endParaRPr lang="en-ZA" sz="1800" dirty="0">
                        <a:latin typeface="Gill Sans MT" panose="020B0502020104020203" pitchFamily="34" charset="0"/>
                      </a:endParaRPr>
                    </a:p>
                  </a:txBody>
                  <a:tcPr marL="91438" marR="91438" marT="45723" marB="45723"/>
                </a:tc>
                <a:tc>
                  <a:txBody>
                    <a:bodyPr/>
                    <a:lstStyle/>
                    <a:p>
                      <a:r>
                        <a:rPr lang="en-ZA" sz="1800" dirty="0" smtClean="0">
                          <a:latin typeface="Gill Sans MT" panose="020B0502020104020203" pitchFamily="34" charset="0"/>
                        </a:rPr>
                        <a:t>Improvement</a:t>
                      </a:r>
                      <a:r>
                        <a:rPr lang="en-ZA" sz="1800" baseline="0" dirty="0" smtClean="0">
                          <a:latin typeface="Gill Sans MT" panose="020B0502020104020203" pitchFamily="34" charset="0"/>
                        </a:rPr>
                        <a:t> of tourism infrastructure and increased access to product offering to enhance visitor experience </a:t>
                      </a:r>
                      <a:endParaRPr lang="en-ZA" sz="1800" dirty="0" smtClean="0">
                        <a:latin typeface="Gill Sans MT" panose="020B0502020104020203" pitchFamily="34" charset="0"/>
                      </a:endParaRPr>
                    </a:p>
                  </a:txBody>
                  <a:tcPr marL="91438" marR="91438" marT="45723" marB="45723"/>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54</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5368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3"/>
          <p:cNvSpPr>
            <a:spLocks noGrp="1"/>
          </p:cNvSpPr>
          <p:nvPr>
            <p:ph type="title"/>
          </p:nvPr>
        </p:nvSpPr>
        <p:spPr>
          <a:xfrm>
            <a:off x="445770" y="262890"/>
            <a:ext cx="8069580" cy="507366"/>
          </a:xfrm>
        </p:spPr>
        <p:txBody>
          <a:bodyPr>
            <a:normAutofit fontScale="90000"/>
          </a:bodyPr>
          <a:lstStyle/>
          <a:p>
            <a:r>
              <a:rPr lang="en-ZA" altLang="en-US" dirty="0" smtClean="0"/>
              <a:t>Cape Floral Kingdom  World Heritage Site </a:t>
            </a:r>
          </a:p>
        </p:txBody>
      </p:sp>
      <p:sp>
        <p:nvSpPr>
          <p:cNvPr id="5" name="Content Placeholder 4"/>
          <p:cNvSpPr>
            <a:spLocks noGrp="1"/>
          </p:cNvSpPr>
          <p:nvPr>
            <p:ph idx="1"/>
          </p:nvPr>
        </p:nvSpPr>
        <p:spPr>
          <a:xfrm>
            <a:off x="628650" y="1825625"/>
            <a:ext cx="7886700" cy="3892550"/>
          </a:xfrm>
        </p:spPr>
        <p:txBody>
          <a:bodyPr/>
          <a:lstStyle/>
          <a:p>
            <a:pPr>
              <a:defRPr/>
            </a:pPr>
            <a:endParaRPr lang="en-ZA" dirty="0" smtClean="0"/>
          </a:p>
          <a:p>
            <a:pPr marL="0" indent="0">
              <a:buFont typeface="Arial" panose="020B0604020202020204" pitchFamily="34" charset="0"/>
              <a:buNone/>
              <a:defRPr/>
            </a:pPr>
            <a:r>
              <a:rPr lang="en-ZA" dirty="0" smtClean="0"/>
              <a:t> </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09755751"/>
              </p:ext>
            </p:extLst>
          </p:nvPr>
        </p:nvGraphicFramePr>
        <p:xfrm>
          <a:off x="620544" y="770256"/>
          <a:ext cx="7720031" cy="5025792"/>
        </p:xfrm>
        <a:graphic>
          <a:graphicData uri="http://schemas.openxmlformats.org/drawingml/2006/table">
            <a:tbl>
              <a:tblPr firstRow="1" bandRow="1">
                <a:tableStyleId>{21E4AEA4-8DFA-4A89-87EB-49C32662AFE0}</a:tableStyleId>
              </a:tblPr>
              <a:tblGrid>
                <a:gridCol w="2136844">
                  <a:extLst>
                    <a:ext uri="{9D8B030D-6E8A-4147-A177-3AD203B41FA5}">
                      <a16:colId xmlns:a16="http://schemas.microsoft.com/office/drawing/2014/main" val="20000"/>
                    </a:ext>
                  </a:extLst>
                </a:gridCol>
                <a:gridCol w="1528734">
                  <a:extLst>
                    <a:ext uri="{9D8B030D-6E8A-4147-A177-3AD203B41FA5}">
                      <a16:colId xmlns:a16="http://schemas.microsoft.com/office/drawing/2014/main" val="20002"/>
                    </a:ext>
                  </a:extLst>
                </a:gridCol>
                <a:gridCol w="4054453">
                  <a:extLst>
                    <a:ext uri="{9D8B030D-6E8A-4147-A177-3AD203B41FA5}">
                      <a16:colId xmlns:a16="http://schemas.microsoft.com/office/drawing/2014/main" val="20003"/>
                    </a:ext>
                  </a:extLst>
                </a:gridCol>
              </a:tblGrid>
              <a:tr h="926290">
                <a:tc>
                  <a:txBody>
                    <a:bodyPr/>
                    <a:lstStyle/>
                    <a:p>
                      <a:r>
                        <a:rPr lang="en-ZA" sz="1800" dirty="0" smtClean="0">
                          <a:latin typeface="Gill Sans MT" panose="020B0502020104020203" pitchFamily="34" charset="0"/>
                        </a:rPr>
                        <a:t>Project</a:t>
                      </a:r>
                      <a:endParaRPr lang="en-ZA" sz="1800" dirty="0">
                        <a:latin typeface="Gill Sans MT" panose="020B0502020104020203" pitchFamily="34" charset="0"/>
                      </a:endParaRPr>
                    </a:p>
                  </a:txBody>
                  <a:tcPr marL="91438" marR="91438"/>
                </a:tc>
                <a:tc>
                  <a:txBody>
                    <a:bodyPr/>
                    <a:lstStyle/>
                    <a:p>
                      <a:r>
                        <a:rPr lang="en-ZA" sz="1800" dirty="0" smtClean="0">
                          <a:latin typeface="Gill Sans MT" panose="020B0502020104020203" pitchFamily="34" charset="0"/>
                        </a:rPr>
                        <a:t>Jobs /Benefits</a:t>
                      </a:r>
                      <a:r>
                        <a:rPr lang="en-ZA" sz="1800" baseline="0" dirty="0" smtClean="0">
                          <a:latin typeface="Gill Sans MT" panose="020B0502020104020203" pitchFamily="34" charset="0"/>
                        </a:rPr>
                        <a:t> </a:t>
                      </a:r>
                      <a:r>
                        <a:rPr lang="en-ZA" sz="1800" dirty="0" smtClean="0">
                          <a:latin typeface="Gill Sans MT" panose="020B0502020104020203" pitchFamily="34" charset="0"/>
                        </a:rPr>
                        <a:t>Created/ Estimates</a:t>
                      </a:r>
                      <a:endParaRPr lang="en-ZA" sz="1800" dirty="0">
                        <a:latin typeface="Gill Sans MT" panose="020B0502020104020203" pitchFamily="34" charset="0"/>
                      </a:endParaRPr>
                    </a:p>
                  </a:txBody>
                  <a:tcPr marL="91438" marR="91438"/>
                </a:tc>
                <a:tc>
                  <a:txBody>
                    <a:bodyPr/>
                    <a:lstStyle/>
                    <a:p>
                      <a:r>
                        <a:rPr lang="en-ZA" sz="1800" dirty="0" smtClean="0">
                          <a:latin typeface="Gill Sans MT" panose="020B0502020104020203" pitchFamily="34" charset="0"/>
                        </a:rPr>
                        <a:t>Impact/envisaged impact</a:t>
                      </a:r>
                      <a:r>
                        <a:rPr lang="en-ZA" sz="1800" baseline="0" dirty="0" smtClean="0">
                          <a:latin typeface="Gill Sans MT" panose="020B0502020104020203" pitchFamily="34" charset="0"/>
                        </a:rPr>
                        <a:t> on tourism to the site</a:t>
                      </a:r>
                      <a:endParaRPr lang="en-ZA" sz="1800" dirty="0">
                        <a:latin typeface="Gill Sans MT" panose="020B0502020104020203" pitchFamily="34" charset="0"/>
                      </a:endParaRPr>
                    </a:p>
                  </a:txBody>
                  <a:tcPr marL="91438" marR="91438"/>
                </a:tc>
                <a:extLst>
                  <a:ext uri="{0D108BD9-81ED-4DB2-BD59-A6C34878D82A}">
                    <a16:rowId xmlns:a16="http://schemas.microsoft.com/office/drawing/2014/main" val="10000"/>
                  </a:ext>
                </a:extLst>
              </a:tr>
              <a:tr h="13272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smtClean="0">
                          <a:latin typeface="Gill Sans MT" panose="020B0502020104020203" pitchFamily="34" charset="0"/>
                        </a:rPr>
                        <a:t>Destination</a:t>
                      </a:r>
                      <a:r>
                        <a:rPr lang="en-ZA" sz="1600" b="1" baseline="0" dirty="0" smtClean="0">
                          <a:latin typeface="Gill Sans MT" panose="020B0502020104020203" pitchFamily="34" charset="0"/>
                        </a:rPr>
                        <a:t> Enhancement</a:t>
                      </a:r>
                      <a:r>
                        <a:rPr lang="en-ZA" sz="1600" b="1" dirty="0" smtClean="0">
                          <a:latin typeface="Gill Sans MT" panose="020B0502020104020203" pitchFamily="34" charset="0"/>
                        </a:rPr>
                        <a:t> </a:t>
                      </a:r>
                    </a:p>
                    <a:p>
                      <a:endParaRPr lang="en-ZA" sz="1600" b="1" dirty="0">
                        <a:latin typeface="Gill Sans MT" panose="020B0502020104020203" pitchFamily="34" charset="0"/>
                      </a:endParaRPr>
                    </a:p>
                  </a:txBody>
                  <a:tcPr marL="91438" marR="91438"/>
                </a:tc>
                <a:tc>
                  <a:txBody>
                    <a:bodyPr/>
                    <a:lstStyle/>
                    <a:p>
                      <a:r>
                        <a:rPr lang="en-ZA" sz="1600" dirty="0" smtClean="0">
                          <a:latin typeface="Gill Sans MT" panose="020B0502020104020203" pitchFamily="34" charset="0"/>
                        </a:rPr>
                        <a:t>33</a:t>
                      </a:r>
                      <a:endParaRPr lang="en-ZA" sz="1600" dirty="0">
                        <a:latin typeface="Gill Sans MT" panose="020B0502020104020203" pitchFamily="34" charset="0"/>
                      </a:endParaRPr>
                    </a:p>
                  </a:txBody>
                  <a:tcPr marL="91438" marR="91438"/>
                </a:tc>
                <a:tc>
                  <a:txBody>
                    <a:bodyPr/>
                    <a:lstStyle/>
                    <a:p>
                      <a:pPr marL="171450" indent="-171450">
                        <a:buFont typeface="Arial" panose="020B0604020202020204" pitchFamily="34" charset="0"/>
                        <a:buChar char="•"/>
                      </a:pPr>
                      <a:r>
                        <a:rPr lang="en-ZA" sz="1600" dirty="0" smtClean="0">
                          <a:latin typeface="Gill Sans MT" panose="020B0502020104020203" pitchFamily="34" charset="0"/>
                        </a:rPr>
                        <a:t>Improvement</a:t>
                      </a:r>
                      <a:r>
                        <a:rPr lang="en-ZA" sz="1600" baseline="0" dirty="0" smtClean="0">
                          <a:latin typeface="Gill Sans MT" panose="020B0502020104020203" pitchFamily="34" charset="0"/>
                        </a:rPr>
                        <a:t> of tourism infrastructure and quality of product offering to enhance visitor experience </a:t>
                      </a:r>
                    </a:p>
                    <a:p>
                      <a:pPr marL="171450" indent="-171450">
                        <a:buFont typeface="Arial" panose="020B0604020202020204" pitchFamily="34" charset="0"/>
                        <a:buChar char="•"/>
                      </a:pPr>
                      <a:r>
                        <a:rPr lang="en-ZA" sz="1600" baseline="0" dirty="0" smtClean="0">
                          <a:latin typeface="Gill Sans MT" panose="020B0502020104020203" pitchFamily="34" charset="0"/>
                        </a:rPr>
                        <a:t>Job Creation </a:t>
                      </a:r>
                      <a:endParaRPr lang="en-ZA" sz="1600" dirty="0" smtClean="0">
                        <a:latin typeface="Gill Sans MT" panose="020B0502020104020203" pitchFamily="34" charset="0"/>
                      </a:endParaRPr>
                    </a:p>
                  </a:txBody>
                  <a:tcPr marL="91438" marR="91438"/>
                </a:tc>
                <a:extLst>
                  <a:ext uri="{0D108BD9-81ED-4DB2-BD59-A6C34878D82A}">
                    <a16:rowId xmlns:a16="http://schemas.microsoft.com/office/drawing/2014/main" val="10001"/>
                  </a:ext>
                </a:extLst>
              </a:tr>
              <a:tr h="1074716">
                <a:tc>
                  <a:txBody>
                    <a:bodyPr/>
                    <a:lstStyle/>
                    <a:p>
                      <a:r>
                        <a:rPr lang="en-ZA" sz="1600" b="1" dirty="0" smtClean="0">
                          <a:latin typeface="Gill Sans MT" panose="020B0502020104020203" pitchFamily="34" charset="0"/>
                        </a:rPr>
                        <a:t>EU</a:t>
                      </a:r>
                      <a:r>
                        <a:rPr lang="en-ZA" sz="1600" b="1" baseline="0" dirty="0" smtClean="0">
                          <a:latin typeface="Gill Sans MT" panose="020B0502020104020203" pitchFamily="34" charset="0"/>
                        </a:rPr>
                        <a:t> Funded Initiative: </a:t>
                      </a:r>
                      <a:r>
                        <a:rPr lang="en-ZA" sz="1600" b="1" baseline="0" dirty="0" err="1" smtClean="0">
                          <a:latin typeface="Gill Sans MT" panose="020B0502020104020203" pitchFamily="34" charset="0"/>
                        </a:rPr>
                        <a:t>Baviaanskloof</a:t>
                      </a:r>
                      <a:r>
                        <a:rPr lang="en-ZA" sz="1600" b="1" baseline="0" dirty="0" smtClean="0">
                          <a:latin typeface="Gill Sans MT" panose="020B0502020104020203" pitchFamily="34" charset="0"/>
                        </a:rPr>
                        <a:t> WHS Interpretive Centre </a:t>
                      </a:r>
                      <a:endParaRPr lang="en-ZA" sz="1600" b="1" dirty="0">
                        <a:latin typeface="Gill Sans MT" panose="020B0502020104020203" pitchFamily="34" charset="0"/>
                      </a:endParaRPr>
                    </a:p>
                  </a:txBody>
                  <a:tcPr marL="91438" marR="91438"/>
                </a:tc>
                <a:tc>
                  <a:txBody>
                    <a:bodyPr/>
                    <a:lstStyle/>
                    <a:p>
                      <a:r>
                        <a:rPr lang="en-ZA" sz="1600" dirty="0" smtClean="0">
                          <a:latin typeface="Gill Sans MT" panose="020B0502020104020203" pitchFamily="34" charset="0"/>
                        </a:rPr>
                        <a:t>86</a:t>
                      </a:r>
                      <a:endParaRPr lang="en-ZA" sz="1600" dirty="0">
                        <a:latin typeface="Gill Sans MT" panose="020B0502020104020203" pitchFamily="34" charset="0"/>
                      </a:endParaRPr>
                    </a:p>
                  </a:txBody>
                  <a:tcPr marL="91438" marR="91438"/>
                </a:tc>
                <a:tc>
                  <a:txBody>
                    <a:bodyPr/>
                    <a:lstStyle/>
                    <a:p>
                      <a:r>
                        <a:rPr lang="en-ZA" sz="1600" dirty="0" smtClean="0">
                          <a:latin typeface="Gill Sans MT" panose="020B0502020104020203" pitchFamily="34" charset="0"/>
                        </a:rPr>
                        <a:t>Improvement</a:t>
                      </a:r>
                      <a:r>
                        <a:rPr lang="en-ZA" sz="1600" baseline="0" dirty="0" smtClean="0">
                          <a:latin typeface="Gill Sans MT" panose="020B0502020104020203" pitchFamily="34" charset="0"/>
                        </a:rPr>
                        <a:t> of tourism infrastructure and quality of product offering to enhance visitor experience </a:t>
                      </a:r>
                      <a:endParaRPr lang="en-ZA" sz="1600" dirty="0" smtClean="0">
                        <a:latin typeface="Gill Sans MT" panose="020B0502020104020203" pitchFamily="34" charset="0"/>
                      </a:endParaRPr>
                    </a:p>
                  </a:txBody>
                  <a:tcPr marL="91438" marR="91438"/>
                </a:tc>
                <a:extLst>
                  <a:ext uri="{0D108BD9-81ED-4DB2-BD59-A6C34878D82A}">
                    <a16:rowId xmlns:a16="http://schemas.microsoft.com/office/drawing/2014/main" val="10002"/>
                  </a:ext>
                </a:extLst>
              </a:tr>
              <a:tr h="414069">
                <a:tc>
                  <a:txBody>
                    <a:bodyPr/>
                    <a:lstStyle/>
                    <a:p>
                      <a:r>
                        <a:rPr lang="en-ZA" sz="1600" b="1" dirty="0" smtClean="0">
                          <a:latin typeface="Gill Sans MT" panose="020B0502020104020203" pitchFamily="34" charset="0"/>
                        </a:rPr>
                        <a:t>Guiding (Training</a:t>
                      </a:r>
                      <a:r>
                        <a:rPr lang="en-ZA" sz="1600" b="1" baseline="0" dirty="0" smtClean="0">
                          <a:latin typeface="Gill Sans MT" panose="020B0502020104020203" pitchFamily="34" charset="0"/>
                        </a:rPr>
                        <a:t>) </a:t>
                      </a:r>
                      <a:endParaRPr lang="en-ZA" sz="1600" b="1" dirty="0">
                        <a:latin typeface="Gill Sans MT" panose="020B0502020104020203" pitchFamily="34" charset="0"/>
                      </a:endParaRPr>
                    </a:p>
                  </a:txBody>
                  <a:tcPr marL="91438" marR="91438"/>
                </a:tc>
                <a:tc>
                  <a:txBody>
                    <a:bodyPr/>
                    <a:lstStyle/>
                    <a:p>
                      <a:r>
                        <a:rPr lang="en-ZA" sz="1600" dirty="0" smtClean="0">
                          <a:latin typeface="Gill Sans MT" panose="020B0502020104020203" pitchFamily="34" charset="0"/>
                        </a:rPr>
                        <a:t>16</a:t>
                      </a:r>
                      <a:endParaRPr lang="en-ZA" sz="1600" dirty="0">
                        <a:latin typeface="Gill Sans MT" panose="020B0502020104020203" pitchFamily="34" charset="0"/>
                      </a:endParaRPr>
                    </a:p>
                  </a:txBody>
                  <a:tcPr marL="91438" marR="91438"/>
                </a:tc>
                <a:tc>
                  <a:txBody>
                    <a:bodyPr/>
                    <a:lstStyle/>
                    <a:p>
                      <a:r>
                        <a:rPr lang="en-ZA" sz="1600" dirty="0" smtClean="0">
                          <a:latin typeface="Gill Sans MT" panose="020B0502020104020203" pitchFamily="34" charset="0"/>
                        </a:rPr>
                        <a:t>Upskilling</a:t>
                      </a:r>
                      <a:r>
                        <a:rPr lang="en-ZA" sz="1600" baseline="0" dirty="0" smtClean="0">
                          <a:latin typeface="Gill Sans MT" panose="020B0502020104020203" pitchFamily="34" charset="0"/>
                        </a:rPr>
                        <a:t> and increased competitiveness </a:t>
                      </a:r>
                      <a:endParaRPr lang="en-ZA" sz="1600" dirty="0">
                        <a:latin typeface="Gill Sans MT" panose="020B0502020104020203" pitchFamily="34" charset="0"/>
                      </a:endParaRPr>
                    </a:p>
                  </a:txBody>
                  <a:tcPr marL="91438" marR="91438"/>
                </a:tc>
                <a:extLst>
                  <a:ext uri="{0D108BD9-81ED-4DB2-BD59-A6C34878D82A}">
                    <a16:rowId xmlns:a16="http://schemas.microsoft.com/office/drawing/2014/main" val="10003"/>
                  </a:ext>
                </a:extLst>
              </a:tr>
              <a:tr h="1020994">
                <a:tc>
                  <a:txBody>
                    <a:bodyPr/>
                    <a:lstStyle/>
                    <a:p>
                      <a:r>
                        <a:rPr lang="en-ZA" sz="1600" b="1" dirty="0" smtClean="0">
                          <a:latin typeface="Gill Sans MT" panose="020B0502020104020203" pitchFamily="34" charset="0"/>
                        </a:rPr>
                        <a:t>Interpretative Signage etc. </a:t>
                      </a:r>
                      <a:endParaRPr lang="en-ZA" sz="1600" b="1" dirty="0">
                        <a:latin typeface="Gill Sans MT" panose="020B0502020104020203" pitchFamily="34" charset="0"/>
                      </a:endParaRPr>
                    </a:p>
                  </a:txBody>
                  <a:tcPr marL="91438" marR="91438"/>
                </a:tc>
                <a:tc>
                  <a:txBody>
                    <a:bodyPr/>
                    <a:lstStyle/>
                    <a:p>
                      <a:r>
                        <a:rPr lang="en-ZA" sz="1600" dirty="0" smtClean="0">
                          <a:latin typeface="Gill Sans MT" panose="020B0502020104020203" pitchFamily="34" charset="0"/>
                        </a:rPr>
                        <a:t>12</a:t>
                      </a:r>
                      <a:endParaRPr lang="en-ZA" sz="1600" dirty="0">
                        <a:latin typeface="Gill Sans MT" panose="020B0502020104020203" pitchFamily="34" charset="0"/>
                      </a:endParaRPr>
                    </a:p>
                  </a:txBody>
                  <a:tcPr marL="91438" marR="91438"/>
                </a:tc>
                <a:tc>
                  <a:txBody>
                    <a:bodyPr/>
                    <a:lstStyle/>
                    <a:p>
                      <a:r>
                        <a:rPr lang="en-ZA" sz="1600" dirty="0" smtClean="0">
                          <a:latin typeface="Gill Sans MT" panose="020B0502020104020203" pitchFamily="34" charset="0"/>
                        </a:rPr>
                        <a:t>Improvement</a:t>
                      </a:r>
                      <a:r>
                        <a:rPr lang="en-ZA" sz="1600" baseline="0" dirty="0" smtClean="0">
                          <a:latin typeface="Gill Sans MT" panose="020B0502020104020203" pitchFamily="34" charset="0"/>
                        </a:rPr>
                        <a:t> of tourism infrastructure and increased access to product offering to enhance visitor experience </a:t>
                      </a:r>
                      <a:endParaRPr lang="en-ZA" sz="1600" dirty="0" smtClean="0">
                        <a:latin typeface="Gill Sans MT" panose="020B0502020104020203" pitchFamily="34" charset="0"/>
                      </a:endParaRPr>
                    </a:p>
                  </a:txBody>
                  <a:tcPr marL="91438" marR="91438"/>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55</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9646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8620" y="365125"/>
            <a:ext cx="8126730" cy="937895"/>
          </a:xfrm>
        </p:spPr>
        <p:txBody>
          <a:bodyPr>
            <a:normAutofit fontScale="90000"/>
          </a:bodyPr>
          <a:lstStyle/>
          <a:p>
            <a:pPr>
              <a:defRPr/>
            </a:pPr>
            <a:r>
              <a:rPr lang="en-ZA" dirty="0" smtClean="0"/>
              <a:t>!</a:t>
            </a:r>
            <a:r>
              <a:rPr lang="en-ZA" sz="3100" dirty="0" err="1" smtClean="0"/>
              <a:t>Khomani</a:t>
            </a:r>
            <a:r>
              <a:rPr lang="en-ZA" sz="3100" dirty="0" smtClean="0"/>
              <a:t> Cultural Landscape  World Heritage Site (</a:t>
            </a:r>
            <a:r>
              <a:rPr lang="en-ZA" sz="3100" dirty="0" err="1" smtClean="0"/>
              <a:t>Kgalagadi</a:t>
            </a:r>
            <a:r>
              <a:rPr lang="en-ZA" sz="3100" dirty="0" smtClean="0"/>
              <a:t> </a:t>
            </a:r>
            <a:r>
              <a:rPr lang="en-ZA" sz="3100" dirty="0" err="1" smtClean="0"/>
              <a:t>Transfrontier</a:t>
            </a:r>
            <a:r>
              <a:rPr lang="en-ZA" sz="3100" dirty="0" smtClean="0"/>
              <a:t> Park – New WHS)</a:t>
            </a:r>
            <a:endParaRPr lang="en-ZA" sz="3100" dirty="0"/>
          </a:p>
        </p:txBody>
      </p:sp>
      <p:sp>
        <p:nvSpPr>
          <p:cNvPr id="5" name="Content Placeholder 4"/>
          <p:cNvSpPr>
            <a:spLocks noGrp="1"/>
          </p:cNvSpPr>
          <p:nvPr>
            <p:ph idx="1"/>
          </p:nvPr>
        </p:nvSpPr>
        <p:spPr>
          <a:xfrm>
            <a:off x="628650" y="1825625"/>
            <a:ext cx="7886700" cy="3892550"/>
          </a:xfrm>
        </p:spPr>
        <p:txBody>
          <a:bodyPr/>
          <a:lstStyle/>
          <a:p>
            <a:pPr>
              <a:defRPr/>
            </a:pPr>
            <a:endParaRPr lang="en-ZA" dirty="0" smtClean="0"/>
          </a:p>
          <a:p>
            <a:pPr marL="0" indent="0">
              <a:buFont typeface="Arial" panose="020B0604020202020204" pitchFamily="34" charset="0"/>
              <a:buNone/>
              <a:defRPr/>
            </a:pPr>
            <a:r>
              <a:rPr lang="en-ZA" dirty="0" smtClean="0"/>
              <a:t> </a:t>
            </a: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832436406"/>
              </p:ext>
            </p:extLst>
          </p:nvPr>
        </p:nvGraphicFramePr>
        <p:xfrm>
          <a:off x="628650" y="1462924"/>
          <a:ext cx="7559555" cy="4175766"/>
        </p:xfrm>
        <a:graphic>
          <a:graphicData uri="http://schemas.openxmlformats.org/drawingml/2006/table">
            <a:tbl>
              <a:tblPr firstRow="1" bandRow="1">
                <a:tableStyleId>{21E4AEA4-8DFA-4A89-87EB-49C32662AFE0}</a:tableStyleId>
              </a:tblPr>
              <a:tblGrid>
                <a:gridCol w="2219205">
                  <a:extLst>
                    <a:ext uri="{9D8B030D-6E8A-4147-A177-3AD203B41FA5}">
                      <a16:colId xmlns:a16="http://schemas.microsoft.com/office/drawing/2014/main" val="20000"/>
                    </a:ext>
                  </a:extLst>
                </a:gridCol>
                <a:gridCol w="1457344">
                  <a:extLst>
                    <a:ext uri="{9D8B030D-6E8A-4147-A177-3AD203B41FA5}">
                      <a16:colId xmlns:a16="http://schemas.microsoft.com/office/drawing/2014/main" val="20002"/>
                    </a:ext>
                  </a:extLst>
                </a:gridCol>
                <a:gridCol w="3883006">
                  <a:extLst>
                    <a:ext uri="{9D8B030D-6E8A-4147-A177-3AD203B41FA5}">
                      <a16:colId xmlns:a16="http://schemas.microsoft.com/office/drawing/2014/main" val="20003"/>
                    </a:ext>
                  </a:extLst>
                </a:gridCol>
              </a:tblGrid>
              <a:tr h="1074420">
                <a:tc>
                  <a:txBody>
                    <a:bodyPr/>
                    <a:lstStyle/>
                    <a:p>
                      <a:r>
                        <a:rPr lang="en-ZA" sz="1800" dirty="0" smtClean="0">
                          <a:latin typeface="Gill Sans MT" panose="020B0502020104020203" pitchFamily="34" charset="0"/>
                        </a:rPr>
                        <a:t>Project</a:t>
                      </a:r>
                      <a:endParaRPr lang="en-ZA" sz="1800" dirty="0">
                        <a:latin typeface="Gill Sans MT" panose="020B0502020104020203" pitchFamily="34" charset="0"/>
                      </a:endParaRPr>
                    </a:p>
                  </a:txBody>
                  <a:tcPr marL="91438" marR="91438" marT="45733" marB="45733"/>
                </a:tc>
                <a:tc>
                  <a:txBody>
                    <a:bodyPr/>
                    <a:lstStyle/>
                    <a:p>
                      <a:r>
                        <a:rPr lang="en-ZA" sz="1800" dirty="0" smtClean="0">
                          <a:latin typeface="Gill Sans MT" panose="020B0502020104020203" pitchFamily="34" charset="0"/>
                        </a:rPr>
                        <a:t>Jobs / Benefits Created/ Estimates</a:t>
                      </a:r>
                      <a:endParaRPr lang="en-ZA" sz="1800" dirty="0">
                        <a:latin typeface="Gill Sans MT" panose="020B0502020104020203" pitchFamily="34" charset="0"/>
                      </a:endParaRPr>
                    </a:p>
                  </a:txBody>
                  <a:tcPr marL="91438" marR="91438" marT="45733" marB="45733"/>
                </a:tc>
                <a:tc>
                  <a:txBody>
                    <a:bodyPr/>
                    <a:lstStyle/>
                    <a:p>
                      <a:r>
                        <a:rPr lang="en-ZA" sz="1800" dirty="0" smtClean="0">
                          <a:latin typeface="Gill Sans MT" panose="020B0502020104020203" pitchFamily="34" charset="0"/>
                        </a:rPr>
                        <a:t>Impact/envisaged impact</a:t>
                      </a:r>
                      <a:r>
                        <a:rPr lang="en-ZA" sz="1800" baseline="0" dirty="0" smtClean="0">
                          <a:latin typeface="Gill Sans MT" panose="020B0502020104020203" pitchFamily="34" charset="0"/>
                        </a:rPr>
                        <a:t> on tourism to the site</a:t>
                      </a:r>
                      <a:endParaRPr lang="en-ZA" sz="1800" dirty="0">
                        <a:latin typeface="Gill Sans MT" panose="020B0502020104020203" pitchFamily="34" charset="0"/>
                      </a:endParaRPr>
                    </a:p>
                  </a:txBody>
                  <a:tcPr marL="91438" marR="91438" marT="45733" marB="45733"/>
                </a:tc>
                <a:extLst>
                  <a:ext uri="{0D108BD9-81ED-4DB2-BD59-A6C34878D82A}">
                    <a16:rowId xmlns:a16="http://schemas.microsoft.com/office/drawing/2014/main" val="10000"/>
                  </a:ext>
                </a:extLst>
              </a:tr>
              <a:tr h="1294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latin typeface="Gill Sans MT" panose="020B0502020104020203" pitchFamily="34" charset="0"/>
                        </a:rPr>
                        <a:t>Destination</a:t>
                      </a:r>
                      <a:r>
                        <a:rPr lang="en-ZA" sz="1800" b="1" baseline="0" dirty="0" smtClean="0">
                          <a:latin typeface="Gill Sans MT" panose="020B0502020104020203" pitchFamily="34" charset="0"/>
                        </a:rPr>
                        <a:t> Enhancement</a:t>
                      </a:r>
                      <a:r>
                        <a:rPr lang="en-ZA" sz="1800" b="1" dirty="0" smtClean="0">
                          <a:latin typeface="Gill Sans MT" panose="020B0502020104020203" pitchFamily="34" charset="0"/>
                        </a:rPr>
                        <a:t> </a:t>
                      </a:r>
                    </a:p>
                    <a:p>
                      <a:endParaRPr lang="en-ZA" sz="1800" b="1" dirty="0">
                        <a:latin typeface="Gill Sans MT" panose="020B0502020104020203" pitchFamily="34" charset="0"/>
                      </a:endParaRPr>
                    </a:p>
                  </a:txBody>
                  <a:tcPr marL="91438" marR="91438" marT="45733" marB="45733"/>
                </a:tc>
                <a:tc>
                  <a:txBody>
                    <a:bodyPr/>
                    <a:lstStyle/>
                    <a:p>
                      <a:r>
                        <a:rPr lang="en-ZA" sz="1800" dirty="0" smtClean="0">
                          <a:latin typeface="Gill Sans MT" panose="020B0502020104020203" pitchFamily="34" charset="0"/>
                        </a:rPr>
                        <a:t>53</a:t>
                      </a:r>
                      <a:endParaRPr lang="en-ZA" sz="1800" dirty="0">
                        <a:latin typeface="Gill Sans MT" panose="020B0502020104020203" pitchFamily="34" charset="0"/>
                      </a:endParaRPr>
                    </a:p>
                  </a:txBody>
                  <a:tcPr marL="91438" marR="91438" marT="45733" marB="45733"/>
                </a:tc>
                <a:tc>
                  <a:txBody>
                    <a:bodyPr/>
                    <a:lstStyle/>
                    <a:p>
                      <a:pPr marL="171450" indent="-171450">
                        <a:buFont typeface="Arial" panose="020B0604020202020204" pitchFamily="34" charset="0"/>
                        <a:buChar char="•"/>
                      </a:pPr>
                      <a:r>
                        <a:rPr lang="en-ZA" sz="1800" dirty="0" smtClean="0">
                          <a:latin typeface="Gill Sans MT" panose="020B0502020104020203" pitchFamily="34" charset="0"/>
                        </a:rPr>
                        <a:t>Improvement</a:t>
                      </a:r>
                      <a:r>
                        <a:rPr lang="en-ZA" sz="1800" baseline="0" dirty="0" smtClean="0">
                          <a:latin typeface="Gill Sans MT" panose="020B0502020104020203" pitchFamily="34" charset="0"/>
                        </a:rPr>
                        <a:t> of tourism infrastructure and quality of product offering to enhance visitor experience </a:t>
                      </a:r>
                    </a:p>
                    <a:p>
                      <a:pPr marL="171450" indent="-171450">
                        <a:buFont typeface="Arial" panose="020B0604020202020204" pitchFamily="34" charset="0"/>
                        <a:buChar char="•"/>
                      </a:pPr>
                      <a:r>
                        <a:rPr lang="en-ZA" sz="1800" baseline="0" dirty="0" smtClean="0">
                          <a:latin typeface="Gill Sans MT" panose="020B0502020104020203" pitchFamily="34" charset="0"/>
                        </a:rPr>
                        <a:t>Job Creation </a:t>
                      </a:r>
                      <a:endParaRPr lang="en-ZA" sz="1800" dirty="0" smtClean="0">
                        <a:latin typeface="Gill Sans MT" panose="020B0502020104020203" pitchFamily="34" charset="0"/>
                      </a:endParaRPr>
                    </a:p>
                  </a:txBody>
                  <a:tcPr marL="91438" marR="91438" marT="45733" marB="45733"/>
                </a:tc>
                <a:extLst>
                  <a:ext uri="{0D108BD9-81ED-4DB2-BD59-A6C34878D82A}">
                    <a16:rowId xmlns:a16="http://schemas.microsoft.com/office/drawing/2014/main" val="10001"/>
                  </a:ext>
                </a:extLst>
              </a:tr>
              <a:tr h="696972">
                <a:tc>
                  <a:txBody>
                    <a:bodyPr/>
                    <a:lstStyle/>
                    <a:p>
                      <a:r>
                        <a:rPr lang="en-ZA" sz="1800" b="1" dirty="0" smtClean="0">
                          <a:latin typeface="Gill Sans MT" panose="020B0502020104020203" pitchFamily="34" charset="0"/>
                        </a:rPr>
                        <a:t>Guiding (Training</a:t>
                      </a:r>
                      <a:r>
                        <a:rPr lang="en-ZA" sz="1800" b="1" baseline="0" dirty="0" smtClean="0">
                          <a:latin typeface="Gill Sans MT" panose="020B0502020104020203" pitchFamily="34" charset="0"/>
                        </a:rPr>
                        <a:t>) </a:t>
                      </a:r>
                      <a:endParaRPr lang="en-ZA" sz="1800" b="1" dirty="0">
                        <a:latin typeface="Gill Sans MT" panose="020B0502020104020203" pitchFamily="34" charset="0"/>
                      </a:endParaRPr>
                    </a:p>
                  </a:txBody>
                  <a:tcPr marL="91438" marR="91438" marT="45733" marB="45733"/>
                </a:tc>
                <a:tc>
                  <a:txBody>
                    <a:bodyPr/>
                    <a:lstStyle/>
                    <a:p>
                      <a:r>
                        <a:rPr lang="en-ZA" sz="1800" dirty="0" smtClean="0">
                          <a:latin typeface="Gill Sans MT" panose="020B0502020104020203" pitchFamily="34" charset="0"/>
                        </a:rPr>
                        <a:t>16</a:t>
                      </a:r>
                      <a:endParaRPr lang="en-ZA" sz="1800" dirty="0">
                        <a:latin typeface="Gill Sans MT" panose="020B0502020104020203" pitchFamily="34" charset="0"/>
                      </a:endParaRPr>
                    </a:p>
                  </a:txBody>
                  <a:tcPr marL="91438" marR="91438" marT="45733" marB="45733"/>
                </a:tc>
                <a:tc>
                  <a:txBody>
                    <a:bodyPr/>
                    <a:lstStyle/>
                    <a:p>
                      <a:r>
                        <a:rPr lang="en-ZA" sz="1800" dirty="0" smtClean="0">
                          <a:latin typeface="Gill Sans MT" panose="020B0502020104020203" pitchFamily="34" charset="0"/>
                        </a:rPr>
                        <a:t>Upskilling</a:t>
                      </a:r>
                      <a:r>
                        <a:rPr lang="en-ZA" sz="1800" baseline="0" dirty="0" smtClean="0">
                          <a:latin typeface="Gill Sans MT" panose="020B0502020104020203" pitchFamily="34" charset="0"/>
                        </a:rPr>
                        <a:t> and increased competitiveness</a:t>
                      </a:r>
                      <a:endParaRPr lang="en-ZA" sz="1800" dirty="0">
                        <a:latin typeface="Gill Sans MT" panose="020B0502020104020203" pitchFamily="34" charset="0"/>
                      </a:endParaRPr>
                    </a:p>
                  </a:txBody>
                  <a:tcPr marL="91438" marR="91438" marT="45733" marB="45733"/>
                </a:tc>
                <a:extLst>
                  <a:ext uri="{0D108BD9-81ED-4DB2-BD59-A6C34878D82A}">
                    <a16:rowId xmlns:a16="http://schemas.microsoft.com/office/drawing/2014/main" val="10003"/>
                  </a:ext>
                </a:extLst>
              </a:tr>
              <a:tr h="995673">
                <a:tc>
                  <a:txBody>
                    <a:bodyPr/>
                    <a:lstStyle/>
                    <a:p>
                      <a:r>
                        <a:rPr lang="en-ZA" sz="1800" b="1" dirty="0" smtClean="0">
                          <a:latin typeface="Gill Sans MT" panose="020B0502020104020203" pitchFamily="34" charset="0"/>
                        </a:rPr>
                        <a:t>Interpretative Signage etc. </a:t>
                      </a:r>
                      <a:endParaRPr lang="en-ZA" sz="1800" b="1" dirty="0">
                        <a:latin typeface="Gill Sans MT" panose="020B0502020104020203" pitchFamily="34" charset="0"/>
                      </a:endParaRPr>
                    </a:p>
                  </a:txBody>
                  <a:tcPr marL="91438" marR="91438" marT="45733" marB="45733"/>
                </a:tc>
                <a:tc>
                  <a:txBody>
                    <a:bodyPr/>
                    <a:lstStyle/>
                    <a:p>
                      <a:r>
                        <a:rPr lang="en-ZA" sz="1800" dirty="0" smtClean="0">
                          <a:latin typeface="Gill Sans MT" panose="020B0502020104020203" pitchFamily="34" charset="0"/>
                        </a:rPr>
                        <a:t>12</a:t>
                      </a:r>
                      <a:endParaRPr lang="en-ZA" sz="1800" dirty="0">
                        <a:latin typeface="Gill Sans MT" panose="020B0502020104020203" pitchFamily="34" charset="0"/>
                      </a:endParaRPr>
                    </a:p>
                  </a:txBody>
                  <a:tcPr marL="91438" marR="91438" marT="45733" marB="45733"/>
                </a:tc>
                <a:tc>
                  <a:txBody>
                    <a:bodyPr/>
                    <a:lstStyle/>
                    <a:p>
                      <a:r>
                        <a:rPr lang="en-ZA" sz="1800" dirty="0" smtClean="0">
                          <a:latin typeface="Gill Sans MT" panose="020B0502020104020203" pitchFamily="34" charset="0"/>
                        </a:rPr>
                        <a:t>Improvement</a:t>
                      </a:r>
                      <a:r>
                        <a:rPr lang="en-ZA" sz="1800" baseline="0" dirty="0" smtClean="0">
                          <a:latin typeface="Gill Sans MT" panose="020B0502020104020203" pitchFamily="34" charset="0"/>
                        </a:rPr>
                        <a:t> of tourism infrastructure and increased access to  product offering to enhance visitor experience </a:t>
                      </a:r>
                      <a:endParaRPr lang="en-ZA" sz="1800" dirty="0" smtClean="0">
                        <a:latin typeface="Gill Sans MT" panose="020B0502020104020203" pitchFamily="34" charset="0"/>
                      </a:endParaRPr>
                    </a:p>
                  </a:txBody>
                  <a:tcPr marL="91438" marR="91438" marT="45733" marB="45733"/>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0140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US" dirty="0"/>
              <a:t>Barberton </a:t>
            </a:r>
            <a:r>
              <a:rPr lang="en-US" dirty="0" err="1"/>
              <a:t>Makhonjwa</a:t>
            </a:r>
            <a:r>
              <a:rPr lang="en-US" dirty="0"/>
              <a:t> Mountain World Heritage Site</a:t>
            </a:r>
            <a:endParaRPr lang="en-ZA" dirty="0"/>
          </a:p>
        </p:txBody>
      </p:sp>
      <p:sp>
        <p:nvSpPr>
          <p:cNvPr id="5" name="Content Placeholder 4"/>
          <p:cNvSpPr>
            <a:spLocks noGrp="1"/>
          </p:cNvSpPr>
          <p:nvPr>
            <p:ph idx="1"/>
          </p:nvPr>
        </p:nvSpPr>
        <p:spPr/>
        <p:txBody>
          <a:bodyPr>
            <a:normAutofit fontScale="70000" lnSpcReduction="20000"/>
          </a:bodyPr>
          <a:lstStyle/>
          <a:p>
            <a:pPr algn="just">
              <a:lnSpc>
                <a:spcPct val="120000"/>
              </a:lnSpc>
              <a:spcBef>
                <a:spcPts val="0"/>
              </a:spcBef>
            </a:pPr>
            <a:r>
              <a:rPr lang="en-ZA" dirty="0"/>
              <a:t>The </a:t>
            </a:r>
            <a:r>
              <a:rPr lang="en-US" dirty="0"/>
              <a:t>funding invested by the Department in 2014 has assisted South Africa’s listing of </a:t>
            </a:r>
            <a:r>
              <a:rPr lang="en-US" dirty="0" err="1"/>
              <a:t>Makhonjwa</a:t>
            </a:r>
            <a:r>
              <a:rPr lang="en-US" dirty="0"/>
              <a:t> Mountains in </a:t>
            </a:r>
            <a:r>
              <a:rPr lang="en-ZA" dirty="0"/>
              <a:t>Mpumalanga as a UNESCO World Heritage Site in 2018. </a:t>
            </a:r>
          </a:p>
          <a:p>
            <a:pPr marL="0" indent="0" algn="just">
              <a:lnSpc>
                <a:spcPct val="120000"/>
              </a:lnSpc>
              <a:spcBef>
                <a:spcPts val="0"/>
              </a:spcBef>
              <a:buNone/>
            </a:pPr>
            <a:endParaRPr lang="en-ZA" dirty="0"/>
          </a:p>
          <a:p>
            <a:pPr algn="just" hangingPunct="0">
              <a:lnSpc>
                <a:spcPct val="120000"/>
              </a:lnSpc>
              <a:spcBef>
                <a:spcPts val="0"/>
              </a:spcBef>
            </a:pPr>
            <a:r>
              <a:rPr lang="en-US" dirty="0"/>
              <a:t>More than 400 local people were employed in the various project activities</a:t>
            </a:r>
          </a:p>
          <a:p>
            <a:pPr marL="0" indent="0" algn="just" hangingPunct="0">
              <a:lnSpc>
                <a:spcPct val="120000"/>
              </a:lnSpc>
              <a:spcBef>
                <a:spcPts val="0"/>
              </a:spcBef>
              <a:buNone/>
            </a:pPr>
            <a:endParaRPr lang="en-US" dirty="0"/>
          </a:p>
          <a:p>
            <a:pPr algn="just" hangingPunct="0">
              <a:lnSpc>
                <a:spcPct val="120000"/>
              </a:lnSpc>
              <a:spcBef>
                <a:spcPts val="0"/>
              </a:spcBef>
            </a:pPr>
            <a:r>
              <a:rPr lang="en-ZA" dirty="0"/>
              <a:t>The project included the development of a geo-tourism route, signage, beautification and signposting at the main entrance intersections, conceptualisation and initial designs for the </a:t>
            </a:r>
            <a:r>
              <a:rPr lang="en-ZA" dirty="0" err="1"/>
              <a:t>WHS</a:t>
            </a:r>
            <a:r>
              <a:rPr lang="en-ZA" dirty="0"/>
              <a:t> Interpretation Centre, alien invasive cleaning programme as well as institutional strengthening of communities benefiting from the project. The </a:t>
            </a:r>
            <a:r>
              <a:rPr lang="en-ZA" dirty="0" err="1"/>
              <a:t>Geotrail</a:t>
            </a:r>
            <a:r>
              <a:rPr lang="en-ZA" dirty="0"/>
              <a:t> consists of thirteen (13) geology with lookout and stop points as well as visitor facilities, bus stops and interpretation panels. The site tells the story of the evolution of the earth and the formation of early life on the planet. This project has attracted significant domestic and international interest surpassing initial expectations</a:t>
            </a:r>
          </a:p>
          <a:p>
            <a:endParaRPr lang="en-ZA" dirty="0"/>
          </a:p>
        </p:txBody>
      </p:sp>
    </p:spTree>
    <p:extLst>
      <p:ext uri="{BB962C8B-B14F-4D97-AF65-F5344CB8AC3E}">
        <p14:creationId xmlns:p14="http://schemas.microsoft.com/office/powerpoint/2010/main" val="19896559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ZA" dirty="0"/>
              <a:t>ACRONYMS AND ABBREVIATIONS</a:t>
            </a:r>
          </a:p>
        </p:txBody>
      </p:sp>
      <p:sp>
        <p:nvSpPr>
          <p:cNvPr id="5" name="Content Placeholder 4"/>
          <p:cNvSpPr>
            <a:spLocks noGrp="1"/>
          </p:cNvSpPr>
          <p:nvPr>
            <p:ph idx="1"/>
          </p:nvPr>
        </p:nvSpPr>
        <p:spPr>
          <a:xfrm>
            <a:off x="628650" y="1386673"/>
            <a:ext cx="7886700" cy="4330733"/>
          </a:xfrm>
        </p:spPr>
        <p:txBody>
          <a:bodyPr>
            <a:normAutofit lnSpcReduction="10000"/>
          </a:bodyPr>
          <a:lstStyle/>
          <a:p>
            <a:pPr marL="0" indent="0">
              <a:buNone/>
            </a:pPr>
            <a:r>
              <a:rPr lang="en-ZA" sz="2100" dirty="0">
                <a:latin typeface="Arial Narrow" panose="020B0606020202030204" pitchFamily="34" charset="0"/>
              </a:rPr>
              <a:t>B-</a:t>
            </a:r>
            <a:r>
              <a:rPr lang="en-ZA" sz="2100" dirty="0" err="1">
                <a:latin typeface="Arial Narrow" panose="020B0606020202030204" pitchFamily="34" charset="0"/>
              </a:rPr>
              <a:t>BBEE</a:t>
            </a:r>
            <a:r>
              <a:rPr lang="en-ZA" sz="2100" dirty="0">
                <a:latin typeface="Arial Narrow" panose="020B0606020202030204" pitchFamily="34" charset="0"/>
              </a:rPr>
              <a:t> – Broad-Based Black Economic Empowerment</a:t>
            </a:r>
            <a:endParaRPr lang="en-US" sz="2100" dirty="0">
              <a:latin typeface="Arial Narrow" panose="020B0606020202030204" pitchFamily="34" charset="0"/>
            </a:endParaRPr>
          </a:p>
          <a:p>
            <a:pPr marL="0" indent="0">
              <a:buNone/>
            </a:pPr>
            <a:r>
              <a:rPr lang="en-ZA" sz="2100" dirty="0">
                <a:latin typeface="Arial Narrow" panose="020B0606020202030204" pitchFamily="34" charset="0"/>
                <a:cs typeface="Arial" panose="020B0604020202020204" pitchFamily="34" charset="0"/>
              </a:rPr>
              <a:t>B&amp;Bs –     Bed and Breakfast</a:t>
            </a:r>
            <a:endParaRPr lang="en-US" sz="2100" dirty="0">
              <a:latin typeface="Arial Narrow" panose="020B0606020202030204" pitchFamily="34" charset="0"/>
              <a:cs typeface="Arial" panose="020B0604020202020204" pitchFamily="34" charset="0"/>
            </a:endParaRPr>
          </a:p>
          <a:p>
            <a:pPr marL="0" indent="0">
              <a:buNone/>
            </a:pPr>
            <a:r>
              <a:rPr lang="en-US" sz="2100" dirty="0" err="1">
                <a:latin typeface="Arial Narrow" panose="020B0606020202030204" pitchFamily="34" charset="0"/>
                <a:cs typeface="Arial" panose="020B0604020202020204" pitchFamily="34" charset="0"/>
              </a:rPr>
              <a:t>DSBD</a:t>
            </a:r>
            <a:r>
              <a:rPr lang="en-US" sz="2100" dirty="0">
                <a:latin typeface="Arial Narrow" panose="020B0606020202030204" pitchFamily="34" charset="0"/>
                <a:cs typeface="Arial" panose="020B0604020202020204" pitchFamily="34" charset="0"/>
              </a:rPr>
              <a:t> –    Department of Small Business and Development </a:t>
            </a:r>
          </a:p>
          <a:p>
            <a:pPr marL="0" indent="0">
              <a:buNone/>
            </a:pPr>
            <a:r>
              <a:rPr lang="en-ZA" sz="2100" dirty="0">
                <a:latin typeface="Arial Narrow" panose="020B0606020202030204" pitchFamily="34" charset="0"/>
                <a:cs typeface="Arial" panose="020B0604020202020204" pitchFamily="34" charset="0"/>
              </a:rPr>
              <a:t>DEA –       Department of Environmental Affairs</a:t>
            </a:r>
            <a:endParaRPr lang="en-US" sz="2100" dirty="0">
              <a:latin typeface="Arial Narrow" panose="020B0606020202030204" pitchFamily="34" charset="0"/>
              <a:cs typeface="Arial" panose="020B0604020202020204" pitchFamily="34" charset="0"/>
            </a:endParaRPr>
          </a:p>
          <a:p>
            <a:pPr marL="0" indent="0">
              <a:buNone/>
            </a:pPr>
            <a:r>
              <a:rPr lang="en-ZA" sz="2100" dirty="0" err="1">
                <a:latin typeface="Arial Narrow" panose="020B0606020202030204" pitchFamily="34" charset="0"/>
                <a:cs typeface="Arial" panose="020B0604020202020204" pitchFamily="34" charset="0"/>
              </a:rPr>
              <a:t>DFIs</a:t>
            </a:r>
            <a:r>
              <a:rPr lang="en-ZA" sz="2100" dirty="0">
                <a:latin typeface="Arial Narrow" panose="020B0606020202030204" pitchFamily="34" charset="0"/>
                <a:cs typeface="Arial" panose="020B0604020202020204" pitchFamily="34" charset="0"/>
              </a:rPr>
              <a:t> -       Development Finance Institutions </a:t>
            </a:r>
            <a:endParaRPr lang="en-US" sz="2100" dirty="0">
              <a:latin typeface="Arial Narrow" panose="020B0606020202030204" pitchFamily="34" charset="0"/>
              <a:cs typeface="Arial" panose="020B0604020202020204" pitchFamily="34" charset="0"/>
            </a:endParaRPr>
          </a:p>
          <a:p>
            <a:pPr marL="0" indent="0">
              <a:buNone/>
            </a:pPr>
            <a:r>
              <a:rPr lang="en-ZA" sz="2100" dirty="0">
                <a:latin typeface="Arial Narrow" panose="020B0606020202030204" pitchFamily="34" charset="0"/>
                <a:cs typeface="Arial" panose="020B0604020202020204" pitchFamily="34" charset="0"/>
              </a:rPr>
              <a:t>DTI -        Department of Trade and Industry</a:t>
            </a:r>
            <a:endParaRPr lang="en-US" sz="2100" dirty="0">
              <a:latin typeface="Arial Narrow" panose="020B0606020202030204" pitchFamily="34" charset="0"/>
              <a:cs typeface="Arial" panose="020B0604020202020204" pitchFamily="34" charset="0"/>
            </a:endParaRPr>
          </a:p>
          <a:p>
            <a:pPr marL="0" indent="0">
              <a:lnSpc>
                <a:spcPct val="120000"/>
              </a:lnSpc>
              <a:buNone/>
            </a:pPr>
            <a:r>
              <a:rPr lang="en-ZA" sz="2100" dirty="0" err="1">
                <a:latin typeface="Arial Narrow" panose="020B0606020202030204" pitchFamily="34" charset="0"/>
                <a:cs typeface="Arial" panose="020B0604020202020204" pitchFamily="34" charset="0"/>
              </a:rPr>
              <a:t>EIA</a:t>
            </a:r>
            <a:r>
              <a:rPr lang="en-ZA" sz="2100" dirty="0">
                <a:latin typeface="Arial Narrow" panose="020B0606020202030204" pitchFamily="34" charset="0"/>
                <a:cs typeface="Arial" panose="020B0604020202020204" pitchFamily="34" charset="0"/>
              </a:rPr>
              <a:t>-         Environmental Impact Assessment</a:t>
            </a:r>
            <a:endParaRPr lang="en-US" sz="2100" dirty="0">
              <a:latin typeface="Arial Narrow" panose="020B0606020202030204" pitchFamily="34" charset="0"/>
              <a:cs typeface="Arial" panose="020B0604020202020204" pitchFamily="34" charset="0"/>
            </a:endParaRPr>
          </a:p>
          <a:p>
            <a:pPr marL="0" indent="0">
              <a:buNone/>
            </a:pPr>
            <a:r>
              <a:rPr lang="en-ZA" sz="2100" dirty="0" err="1">
                <a:latin typeface="Arial Narrow" panose="020B0606020202030204" pitchFamily="34" charset="0"/>
                <a:cs typeface="Arial" panose="020B0604020202020204" pitchFamily="34" charset="0"/>
              </a:rPr>
              <a:t>EPWP</a:t>
            </a:r>
            <a:r>
              <a:rPr lang="en-ZA" sz="2100" dirty="0">
                <a:latin typeface="Arial Narrow" panose="020B0606020202030204" pitchFamily="34" charset="0"/>
                <a:cs typeface="Arial" panose="020B0604020202020204" pitchFamily="34" charset="0"/>
              </a:rPr>
              <a:t> -    Expanded Public Works Programme </a:t>
            </a:r>
            <a:endParaRPr lang="en-US" sz="2100" dirty="0">
              <a:latin typeface="Arial Narrow" panose="020B0606020202030204" pitchFamily="34" charset="0"/>
              <a:cs typeface="Arial" panose="020B0604020202020204" pitchFamily="34" charset="0"/>
            </a:endParaRPr>
          </a:p>
          <a:p>
            <a:pPr marL="0" indent="0">
              <a:buNone/>
            </a:pPr>
            <a:r>
              <a:rPr lang="en-ZA" sz="2100" dirty="0">
                <a:latin typeface="Arial Narrow" panose="020B0606020202030204" pitchFamily="34" charset="0"/>
                <a:cs typeface="Arial" panose="020B0604020202020204" pitchFamily="34" charset="0"/>
              </a:rPr>
              <a:t>FEED -   </a:t>
            </a:r>
            <a:r>
              <a:rPr lang="en-US" sz="2100" b="1" i="1" dirty="0">
                <a:latin typeface="Arial Narrow" panose="020B0606020202030204" pitchFamily="34" charset="0"/>
                <a:cs typeface="Arial" panose="020B0604020202020204" pitchFamily="34" charset="0"/>
              </a:rPr>
              <a:t> North West</a:t>
            </a:r>
            <a:r>
              <a:rPr lang="en-US" sz="2100" dirty="0">
                <a:latin typeface="Arial Narrow" panose="020B0606020202030204" pitchFamily="34" charset="0"/>
                <a:cs typeface="Arial" panose="020B0604020202020204" pitchFamily="34" charset="0"/>
              </a:rPr>
              <a:t> Department of Finance, Economy and Enterprise Development</a:t>
            </a:r>
          </a:p>
          <a:p>
            <a:pPr marL="0" indent="0">
              <a:buNone/>
            </a:pPr>
            <a:r>
              <a:rPr lang="en-ZA" sz="2100" dirty="0" err="1">
                <a:latin typeface="Arial Narrow" panose="020B0606020202030204" pitchFamily="34" charset="0"/>
                <a:cs typeface="Arial" panose="020B0604020202020204" pitchFamily="34" charset="0"/>
              </a:rPr>
              <a:t>GTIP</a:t>
            </a:r>
            <a:r>
              <a:rPr lang="en-ZA" sz="2100" dirty="0">
                <a:latin typeface="Arial Narrow" panose="020B0606020202030204" pitchFamily="34" charset="0"/>
                <a:cs typeface="Arial" panose="020B0604020202020204" pitchFamily="34" charset="0"/>
              </a:rPr>
              <a:t>-      Green Tourism Incentive Programme</a:t>
            </a:r>
            <a:endParaRPr lang="en-US" sz="2100" dirty="0">
              <a:latin typeface="Arial Narrow" panose="020B060602020203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32572103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59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ZA" dirty="0"/>
              <a:t>ACRONYMS AND ABBREVIATIONS</a:t>
            </a:r>
          </a:p>
        </p:txBody>
      </p:sp>
      <p:sp>
        <p:nvSpPr>
          <p:cNvPr id="5" name="Content Placeholder 4"/>
          <p:cNvSpPr>
            <a:spLocks noGrp="1"/>
          </p:cNvSpPr>
          <p:nvPr>
            <p:ph idx="1"/>
          </p:nvPr>
        </p:nvSpPr>
        <p:spPr/>
        <p:txBody>
          <a:bodyPr>
            <a:normAutofit fontScale="85000" lnSpcReduction="20000"/>
          </a:bodyPr>
          <a:lstStyle/>
          <a:p>
            <a:pPr marL="0" indent="0">
              <a:buNone/>
            </a:pPr>
            <a:r>
              <a:rPr lang="en-ZA" dirty="0">
                <a:latin typeface="Arial Narrow" panose="020B0606020202030204" pitchFamily="34" charset="0"/>
                <a:cs typeface="Arial" panose="020B0604020202020204" pitchFamily="34" charset="0"/>
              </a:rPr>
              <a:t>IDC -           Industrial Development Corporation </a:t>
            </a:r>
            <a:endParaRPr lang="en-US" dirty="0">
              <a:latin typeface="Arial Narrow" panose="020B0606020202030204" pitchFamily="34" charset="0"/>
              <a:cs typeface="Arial" panose="020B0604020202020204" pitchFamily="34" charset="0"/>
            </a:endParaRPr>
          </a:p>
          <a:p>
            <a:pPr marL="0" indent="0">
              <a:buNone/>
            </a:pPr>
            <a:r>
              <a:rPr lang="en-ZA" dirty="0" err="1">
                <a:latin typeface="Arial Narrow" panose="020B0606020202030204" pitchFamily="34" charset="0"/>
                <a:cs typeface="Arial" panose="020B0604020202020204" pitchFamily="34" charset="0"/>
              </a:rPr>
              <a:t>IDTT</a:t>
            </a:r>
            <a:r>
              <a:rPr lang="en-ZA" dirty="0">
                <a:latin typeface="Arial Narrow" panose="020B0606020202030204" pitchFamily="34" charset="0"/>
                <a:cs typeface="Arial" panose="020B0604020202020204" pitchFamily="34" charset="0"/>
              </a:rPr>
              <a:t> –         Inter-Departmental Task Team </a:t>
            </a:r>
            <a:endParaRPr lang="en-US" dirty="0">
              <a:latin typeface="Arial Narrow" panose="020B0606020202030204" pitchFamily="34" charset="0"/>
              <a:cs typeface="Arial" panose="020B0604020202020204" pitchFamily="34" charset="0"/>
            </a:endParaRPr>
          </a:p>
          <a:p>
            <a:pPr marL="0" indent="0">
              <a:buNone/>
            </a:pPr>
            <a:r>
              <a:rPr lang="en-ZA" dirty="0" err="1">
                <a:latin typeface="Arial Narrow" panose="020B0606020202030204" pitchFamily="34" charset="0"/>
                <a:cs typeface="Arial" panose="020B0604020202020204" pitchFamily="34" charset="0"/>
              </a:rPr>
              <a:t>MASP</a:t>
            </a:r>
            <a:r>
              <a:rPr lang="en-ZA" dirty="0">
                <a:latin typeface="Arial Narrow" panose="020B0606020202030204" pitchFamily="34" charset="0"/>
                <a:cs typeface="Arial" panose="020B0604020202020204" pitchFamily="34" charset="0"/>
              </a:rPr>
              <a:t> -       Market Access Support Programme </a:t>
            </a:r>
            <a:endParaRPr lang="en-US" dirty="0">
              <a:latin typeface="Arial Narrow" panose="020B0606020202030204" pitchFamily="34" charset="0"/>
              <a:cs typeface="Arial" panose="020B0604020202020204" pitchFamily="34" charset="0"/>
            </a:endParaRPr>
          </a:p>
          <a:p>
            <a:pPr marL="0" indent="0">
              <a:buNone/>
            </a:pPr>
            <a:r>
              <a:rPr lang="en-ZA" dirty="0" err="1">
                <a:latin typeface="Arial Narrow" panose="020B0606020202030204" pitchFamily="34" charset="0"/>
                <a:cs typeface="Arial" panose="020B0604020202020204" pitchFamily="34" charset="0"/>
              </a:rPr>
              <a:t>MKLM</a:t>
            </a:r>
            <a:r>
              <a:rPr lang="en-ZA" dirty="0">
                <a:latin typeface="Arial Narrow" panose="020B0606020202030204" pitchFamily="34" charset="0"/>
                <a:cs typeface="Arial" panose="020B0604020202020204" pitchFamily="34" charset="0"/>
              </a:rPr>
              <a:t> -       Moses </a:t>
            </a:r>
            <a:r>
              <a:rPr lang="en-ZA" dirty="0" err="1">
                <a:latin typeface="Arial Narrow" panose="020B0606020202030204" pitchFamily="34" charset="0"/>
                <a:cs typeface="Arial" panose="020B0604020202020204" pitchFamily="34" charset="0"/>
              </a:rPr>
              <a:t>Kotane</a:t>
            </a:r>
            <a:r>
              <a:rPr lang="en-ZA" dirty="0">
                <a:latin typeface="Arial Narrow" panose="020B0606020202030204" pitchFamily="34" charset="0"/>
                <a:cs typeface="Arial" panose="020B0604020202020204" pitchFamily="34" charset="0"/>
              </a:rPr>
              <a:t> Local Municipality</a:t>
            </a:r>
            <a:endParaRPr lang="en-US" dirty="0">
              <a:latin typeface="Arial Narrow" panose="020B0606020202030204" pitchFamily="34" charset="0"/>
              <a:cs typeface="Arial" panose="020B0604020202020204" pitchFamily="34" charset="0"/>
            </a:endParaRPr>
          </a:p>
          <a:p>
            <a:pPr marL="0" indent="0">
              <a:buNone/>
            </a:pPr>
            <a:r>
              <a:rPr lang="en-ZA" dirty="0" err="1">
                <a:latin typeface="Arial Narrow" panose="020B0606020202030204" pitchFamily="34" charset="0"/>
                <a:cs typeface="Arial" panose="020B0604020202020204" pitchFamily="34" charset="0"/>
              </a:rPr>
              <a:t>NCPC</a:t>
            </a:r>
            <a:r>
              <a:rPr lang="en-ZA" dirty="0">
                <a:latin typeface="Arial Narrow" panose="020B0606020202030204" pitchFamily="34" charset="0"/>
                <a:cs typeface="Arial" panose="020B0604020202020204" pitchFamily="34" charset="0"/>
              </a:rPr>
              <a:t>-SA - National Cleaner Production Centre </a:t>
            </a:r>
            <a:endParaRPr lang="en-US" dirty="0">
              <a:latin typeface="Arial Narrow" panose="020B0606020202030204" pitchFamily="34" charset="0"/>
              <a:cs typeface="Arial" panose="020B0604020202020204" pitchFamily="34" charset="0"/>
            </a:endParaRPr>
          </a:p>
          <a:p>
            <a:pPr marL="0" indent="0">
              <a:buNone/>
            </a:pPr>
            <a:r>
              <a:rPr lang="en-ZA" dirty="0" err="1">
                <a:latin typeface="Arial Narrow" panose="020B0606020202030204" pitchFamily="34" charset="0"/>
                <a:cs typeface="Arial" panose="020B0604020202020204" pitchFamily="34" charset="0"/>
              </a:rPr>
              <a:t>NEF</a:t>
            </a:r>
            <a:r>
              <a:rPr lang="en-ZA" dirty="0">
                <a:latin typeface="Arial Narrow" panose="020B0606020202030204" pitchFamily="34" charset="0"/>
                <a:cs typeface="Arial" panose="020B0604020202020204" pitchFamily="34" charset="0"/>
              </a:rPr>
              <a:t>-           National Empowerment Fund </a:t>
            </a:r>
            <a:endParaRPr lang="en-US" dirty="0">
              <a:latin typeface="Arial Narrow" panose="020B0606020202030204" pitchFamily="34" charset="0"/>
              <a:cs typeface="Arial" panose="020B0604020202020204" pitchFamily="34" charset="0"/>
            </a:endParaRPr>
          </a:p>
          <a:p>
            <a:pPr marL="0" indent="0">
              <a:buNone/>
            </a:pPr>
            <a:r>
              <a:rPr lang="en-ZA" dirty="0" err="1">
                <a:latin typeface="Arial Narrow" panose="020B0606020202030204" pitchFamily="34" charset="0"/>
                <a:cs typeface="Arial" panose="020B0604020202020204" pitchFamily="34" charset="0"/>
              </a:rPr>
              <a:t>NTSS</a:t>
            </a:r>
            <a:r>
              <a:rPr lang="en-ZA" dirty="0">
                <a:latin typeface="Arial Narrow" panose="020B0606020202030204" pitchFamily="34" charset="0"/>
                <a:cs typeface="Arial" panose="020B0604020202020204" pitchFamily="34" charset="0"/>
              </a:rPr>
              <a:t> -        National Tourism Sector Strategy </a:t>
            </a:r>
            <a:endParaRPr lang="en-US" dirty="0">
              <a:latin typeface="Arial Narrow" panose="020B0606020202030204" pitchFamily="34" charset="0"/>
              <a:cs typeface="Arial" panose="020B0604020202020204" pitchFamily="34" charset="0"/>
            </a:endParaRPr>
          </a:p>
          <a:p>
            <a:pPr marL="0" indent="0">
              <a:buNone/>
            </a:pPr>
            <a:r>
              <a:rPr lang="en-US" dirty="0" err="1">
                <a:latin typeface="Arial Narrow" panose="020B0606020202030204" pitchFamily="34" charset="0"/>
                <a:cs typeface="Arial" panose="020B0604020202020204" pitchFamily="34" charset="0"/>
              </a:rPr>
              <a:t>MoU</a:t>
            </a:r>
            <a:r>
              <a:rPr lang="en-US" dirty="0">
                <a:latin typeface="Arial Narrow" panose="020B0606020202030204" pitchFamily="34" charset="0"/>
                <a:cs typeface="Arial" panose="020B0604020202020204" pitchFamily="34" charset="0"/>
              </a:rPr>
              <a:t> –          Memorandum of Understanding</a:t>
            </a:r>
          </a:p>
          <a:p>
            <a:pPr marL="0" indent="0">
              <a:buNone/>
            </a:pPr>
            <a:r>
              <a:rPr lang="en-ZA" dirty="0">
                <a:latin typeface="Arial Narrow" panose="020B0606020202030204" pitchFamily="34" charset="0"/>
                <a:cs typeface="Arial" panose="020B0604020202020204" pitchFamily="34" charset="0"/>
              </a:rPr>
              <a:t>PV -              Photovoltaic</a:t>
            </a:r>
            <a:endParaRPr lang="en-US" dirty="0">
              <a:latin typeface="Arial Narrow" panose="020B0606020202030204" pitchFamily="34" charset="0"/>
              <a:cs typeface="Arial" panose="020B0604020202020204" pitchFamily="34" charset="0"/>
            </a:endParaRPr>
          </a:p>
          <a:p>
            <a:pPr marL="0" indent="0">
              <a:buNone/>
            </a:pPr>
            <a:r>
              <a:rPr lang="en-ZA" dirty="0">
                <a:latin typeface="Arial Narrow" panose="020B0606020202030204" pitchFamily="34" charset="0"/>
                <a:cs typeface="Arial" panose="020B0604020202020204" pitchFamily="34" charset="0"/>
              </a:rPr>
              <a:t>SARS –        South African Revenue Services</a:t>
            </a:r>
            <a:endParaRPr lang="en-US" dirty="0">
              <a:latin typeface="Arial Narrow" panose="020B0606020202030204" pitchFamily="34" charset="0"/>
              <a:cs typeface="Arial" panose="020B0604020202020204" pitchFamily="34" charset="0"/>
            </a:endParaRPr>
          </a:p>
          <a:p>
            <a:pPr marL="0" indent="0">
              <a:buNone/>
            </a:pPr>
            <a:r>
              <a:rPr lang="en-ZA" dirty="0" err="1">
                <a:latin typeface="Arial Narrow" panose="020B0606020202030204" pitchFamily="34" charset="0"/>
                <a:cs typeface="Arial" panose="020B0604020202020204" pitchFamily="34" charset="0"/>
              </a:rPr>
              <a:t>SEDA</a:t>
            </a:r>
            <a:r>
              <a:rPr lang="en-ZA" dirty="0">
                <a:latin typeface="Arial Narrow" panose="020B0606020202030204" pitchFamily="34" charset="0"/>
                <a:cs typeface="Arial" panose="020B0604020202020204" pitchFamily="34" charset="0"/>
              </a:rPr>
              <a:t> –        Small Enterprise Development Agency</a:t>
            </a:r>
            <a:endParaRPr lang="en-US" dirty="0">
              <a:latin typeface="Arial Narrow" panose="020B060602020203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130831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086" y="142043"/>
            <a:ext cx="7886700" cy="781235"/>
          </a:xfrm>
        </p:spPr>
        <p:txBody>
          <a:bodyPr>
            <a:normAutofit fontScale="90000"/>
          </a:bodyPr>
          <a:lstStyle/>
          <a:p>
            <a:pPr algn="ctr"/>
            <a:r>
              <a:rPr lang="en-GB" dirty="0"/>
              <a:t/>
            </a:r>
            <a:br>
              <a:rPr lang="en-GB" dirty="0"/>
            </a:br>
            <a:r>
              <a:rPr lang="en-ZA" sz="3600" dirty="0"/>
              <a:t>Rural Tourism Strategic Themes</a:t>
            </a:r>
            <a:endParaRPr lang="en-ZA" sz="3600" dirty="0">
              <a:latin typeface="Arial Narrow" panose="020B0606020202030204" pitchFamily="34" charset="0"/>
            </a:endParaRPr>
          </a:p>
        </p:txBody>
      </p:sp>
      <p:sp>
        <p:nvSpPr>
          <p:cNvPr id="3" name="Content Placeholder 2"/>
          <p:cNvSpPr>
            <a:spLocks noGrp="1"/>
          </p:cNvSpPr>
          <p:nvPr>
            <p:ph idx="1"/>
          </p:nvPr>
        </p:nvSpPr>
        <p:spPr>
          <a:xfrm>
            <a:off x="961086" y="1345234"/>
            <a:ext cx="8190838" cy="5080001"/>
          </a:xfrm>
        </p:spPr>
        <p:txBody>
          <a:bodyPr>
            <a:normAutofit/>
          </a:bodyPr>
          <a:lstStyle/>
          <a:p>
            <a:pPr marL="0" indent="0" algn="just">
              <a:buNone/>
            </a:pPr>
            <a:endParaRPr lang="en-ZA" dirty="0"/>
          </a:p>
          <a:p>
            <a:pPr marL="0" indent="0" algn="just">
              <a:buNone/>
            </a:pPr>
            <a:endParaRPr lang="en-ZA" dirty="0"/>
          </a:p>
          <a:p>
            <a:pPr marL="0" indent="0" algn="just">
              <a:buNone/>
            </a:pPr>
            <a:endParaRPr lang="en-ZA" dirty="0"/>
          </a:p>
          <a:p>
            <a:pPr marL="0" indent="0" algn="just">
              <a:buNone/>
            </a:pPr>
            <a:endParaRPr lang="en-ZA" dirty="0"/>
          </a:p>
          <a:p>
            <a:pPr marL="0" indent="0" algn="just">
              <a:buNone/>
            </a:pPr>
            <a:endParaRPr lang="en-ZA" dirty="0"/>
          </a:p>
          <a:p>
            <a:pPr marL="0" indent="0" algn="just">
              <a:buNone/>
            </a:pPr>
            <a:endParaRPr lang="en-ZA" dirty="0"/>
          </a:p>
          <a:p>
            <a:pPr marL="0" indent="0" algn="just">
              <a:buNone/>
            </a:pPr>
            <a:endParaRPr lang="en-ZA" dirty="0"/>
          </a:p>
          <a:p>
            <a:pPr marL="0" indent="0" algn="just">
              <a:buNone/>
            </a:pPr>
            <a:endParaRPr lang="en-ZA" b="1" dirty="0"/>
          </a:p>
        </p:txBody>
      </p:sp>
      <p:sp>
        <p:nvSpPr>
          <p:cNvPr id="6" name="Rectangle 5"/>
          <p:cNvSpPr/>
          <p:nvPr/>
        </p:nvSpPr>
        <p:spPr>
          <a:xfrm>
            <a:off x="193183" y="669354"/>
            <a:ext cx="8654603" cy="400110"/>
          </a:xfrm>
          <a:prstGeom prst="rect">
            <a:avLst/>
          </a:prstGeom>
        </p:spPr>
        <p:txBody>
          <a:bodyPr wrap="square">
            <a:spAutoFit/>
          </a:bodyPr>
          <a:lstStyle/>
          <a:p>
            <a:r>
              <a:rPr lang="en-US" sz="2000" dirty="0">
                <a:latin typeface="Gill Sans MT" panose="020B0502020104020203" pitchFamily="34" charset="0"/>
              </a:rPr>
              <a:t>   </a:t>
            </a:r>
            <a:endParaRPr lang="en-ZA" sz="2000" dirty="0">
              <a:effectLst/>
              <a:latin typeface="Gill Sans MT" panose="020B0502020104020203"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47950330"/>
              </p:ext>
            </p:extLst>
          </p:nvPr>
        </p:nvGraphicFramePr>
        <p:xfrm>
          <a:off x="628651" y="1458410"/>
          <a:ext cx="7886698" cy="3565195"/>
        </p:xfrm>
        <a:graphic>
          <a:graphicData uri="http://schemas.openxmlformats.org/drawingml/2006/table">
            <a:tbl>
              <a:tblPr firstRow="1" bandRow="1">
                <a:tableStyleId>{21E4AEA4-8DFA-4A89-87EB-49C32662AFE0}</a:tableStyleId>
              </a:tblPr>
              <a:tblGrid>
                <a:gridCol w="3530394">
                  <a:extLst>
                    <a:ext uri="{9D8B030D-6E8A-4147-A177-3AD203B41FA5}">
                      <a16:colId xmlns:a16="http://schemas.microsoft.com/office/drawing/2014/main" val="20000"/>
                    </a:ext>
                  </a:extLst>
                </a:gridCol>
                <a:gridCol w="4356304">
                  <a:extLst>
                    <a:ext uri="{9D8B030D-6E8A-4147-A177-3AD203B41FA5}">
                      <a16:colId xmlns:a16="http://schemas.microsoft.com/office/drawing/2014/main" val="20001"/>
                    </a:ext>
                  </a:extLst>
                </a:gridCol>
              </a:tblGrid>
              <a:tr h="412150">
                <a:tc gridSpan="2">
                  <a:txBody>
                    <a:bodyPr/>
                    <a:lstStyle/>
                    <a:p>
                      <a:pPr algn="ctr"/>
                      <a:r>
                        <a:rPr lang="en-ZA" sz="2400" dirty="0">
                          <a:latin typeface="Gill Sans MT" panose="020B0502020104020203" pitchFamily="34" charset="0"/>
                        </a:rPr>
                        <a:t>Strategic Themes</a:t>
                      </a:r>
                      <a:endParaRPr lang="en-US" sz="2400" dirty="0">
                        <a:latin typeface="Gill Sans MT" panose="020B0502020104020203" pitchFamily="34" charset="0"/>
                      </a:endParaRPr>
                    </a:p>
                  </a:txBody>
                  <a:tcPr/>
                </a:tc>
                <a:tc hMerge="1">
                  <a:txBody>
                    <a:bodyPr/>
                    <a:lstStyle/>
                    <a:p>
                      <a:endParaRPr lang="en-US" dirty="0"/>
                    </a:p>
                  </a:txBody>
                  <a:tcPr/>
                </a:tc>
                <a:extLst>
                  <a:ext uri="{0D108BD9-81ED-4DB2-BD59-A6C34878D82A}">
                    <a16:rowId xmlns:a16="http://schemas.microsoft.com/office/drawing/2014/main" val="10000"/>
                  </a:ext>
                </a:extLst>
              </a:tr>
              <a:tr h="494838">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ZA" sz="2400" dirty="0">
                          <a:latin typeface="Gill Sans MT" panose="020B0502020104020203" pitchFamily="34" charset="0"/>
                          <a:cs typeface="Arial" panose="020B0604020202020204" pitchFamily="34" charset="0"/>
                        </a:rPr>
                        <a:t>Strategic Theme One:</a:t>
                      </a:r>
                      <a:endParaRPr lang="en-US" sz="2400" dirty="0">
                        <a:latin typeface="Gill Sans MT" panose="020B0502020104020203" pitchFamily="34" charset="0"/>
                        <a:cs typeface="Arial" panose="020B0604020202020204" pitchFamily="34" charset="0"/>
                      </a:endParaRPr>
                    </a:p>
                  </a:txBody>
                  <a:tcPr/>
                </a:tc>
                <a:tc>
                  <a:txBody>
                    <a:bodyPr/>
                    <a:lstStyle/>
                    <a:p>
                      <a:pPr>
                        <a:spcBef>
                          <a:spcPts val="600"/>
                        </a:spcBef>
                        <a:spcAft>
                          <a:spcPts val="600"/>
                        </a:spcAft>
                      </a:pPr>
                      <a:r>
                        <a:rPr lang="en-ZA" sz="2400" dirty="0">
                          <a:latin typeface="Gill Sans MT" panose="020B0502020104020203" pitchFamily="34" charset="0"/>
                          <a:cs typeface="Arial" panose="020B0604020202020204" pitchFamily="34" charset="0"/>
                        </a:rPr>
                        <a:t>Product Development </a:t>
                      </a:r>
                      <a:endParaRPr lang="en-US" sz="2400" dirty="0">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10001"/>
                  </a:ext>
                </a:extLst>
              </a:tr>
              <a:tr h="485082">
                <a:tc>
                  <a:txBody>
                    <a:bodyPr/>
                    <a:lstStyle/>
                    <a:p>
                      <a:pPr>
                        <a:spcBef>
                          <a:spcPts val="600"/>
                        </a:spcBef>
                        <a:spcAft>
                          <a:spcPts val="600"/>
                        </a:spcAft>
                      </a:pPr>
                      <a:r>
                        <a:rPr lang="en-ZA" sz="2400" dirty="0">
                          <a:latin typeface="Gill Sans MT" panose="020B0502020104020203" pitchFamily="34" charset="0"/>
                          <a:cs typeface="Arial" panose="020B0604020202020204" pitchFamily="34" charset="0"/>
                        </a:rPr>
                        <a:t>Strategic Theme Two: </a:t>
                      </a:r>
                      <a:endParaRPr lang="en-US" sz="2400" dirty="0">
                        <a:latin typeface="Gill Sans MT" panose="020B0502020104020203"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ZA" sz="2400" dirty="0">
                          <a:latin typeface="Gill Sans MT" panose="020B0502020104020203" pitchFamily="34" charset="0"/>
                          <a:cs typeface="Arial" panose="020B0604020202020204" pitchFamily="34" charset="0"/>
                        </a:rPr>
                        <a:t>Tourism Marketing </a:t>
                      </a:r>
                    </a:p>
                  </a:txBody>
                  <a:tcPr/>
                </a:tc>
                <a:extLst>
                  <a:ext uri="{0D108BD9-81ED-4DB2-BD59-A6C34878D82A}">
                    <a16:rowId xmlns:a16="http://schemas.microsoft.com/office/drawing/2014/main" val="10002"/>
                  </a:ext>
                </a:extLst>
              </a:tr>
              <a:tr h="482155">
                <a:tc>
                  <a:txBody>
                    <a:bodyPr/>
                    <a:lstStyle/>
                    <a:p>
                      <a:r>
                        <a:rPr lang="en-ZA" sz="2400" dirty="0">
                          <a:latin typeface="Gill Sans MT" panose="020B0502020104020203" pitchFamily="34" charset="0"/>
                          <a:cs typeface="Arial" panose="020B0604020202020204" pitchFamily="34" charset="0"/>
                        </a:rPr>
                        <a:t>Strategic Theme Three: </a:t>
                      </a:r>
                      <a:endParaRPr lang="en-US" sz="2400" dirty="0">
                        <a:latin typeface="Gill Sans MT" panose="020B0502020104020203"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400" dirty="0">
                          <a:latin typeface="Gill Sans MT" panose="020B0502020104020203" pitchFamily="34" charset="0"/>
                          <a:cs typeface="Arial" panose="020B0604020202020204" pitchFamily="34" charset="0"/>
                        </a:rPr>
                        <a:t>Human Resource Development </a:t>
                      </a:r>
                      <a:endParaRPr lang="en-US" sz="2400" dirty="0">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10003"/>
                  </a:ext>
                </a:extLst>
              </a:tr>
              <a:tr h="485082">
                <a:tc>
                  <a:txBody>
                    <a:bodyPr/>
                    <a:lstStyle/>
                    <a:p>
                      <a:r>
                        <a:rPr lang="en-ZA" sz="2400" dirty="0">
                          <a:latin typeface="Gill Sans MT" panose="020B0502020104020203" pitchFamily="34" charset="0"/>
                          <a:cs typeface="Arial" panose="020B0604020202020204" pitchFamily="34" charset="0"/>
                        </a:rPr>
                        <a:t>Strategic Theme Four: </a:t>
                      </a:r>
                      <a:endParaRPr lang="en-US" sz="2400" dirty="0">
                        <a:latin typeface="Gill Sans MT" panose="020B0502020104020203"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400" dirty="0">
                          <a:latin typeface="Gill Sans MT" panose="020B0502020104020203" pitchFamily="34" charset="0"/>
                          <a:cs typeface="Arial" panose="020B0604020202020204" pitchFamily="34" charset="0"/>
                        </a:rPr>
                        <a:t>Tourism Infrastructure Development </a:t>
                      </a:r>
                      <a:endParaRPr lang="en-US" sz="2400" dirty="0">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10004"/>
                  </a:ext>
                </a:extLst>
              </a:tr>
              <a:tr h="571957">
                <a:tc>
                  <a:txBody>
                    <a:bodyPr/>
                    <a:lstStyle/>
                    <a:p>
                      <a:r>
                        <a:rPr lang="en-ZA" sz="2400" dirty="0">
                          <a:latin typeface="Gill Sans MT" panose="020B0502020104020203" pitchFamily="34" charset="0"/>
                          <a:cs typeface="Arial" panose="020B0604020202020204" pitchFamily="34" charset="0"/>
                        </a:rPr>
                        <a:t>Strategic Theme Five: </a:t>
                      </a:r>
                      <a:endParaRPr lang="en-US" sz="2400" dirty="0">
                        <a:latin typeface="Gill Sans MT" panose="020B0502020104020203"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400" dirty="0">
                          <a:latin typeface="Gill Sans MT" panose="020B0502020104020203" pitchFamily="34" charset="0"/>
                          <a:cs typeface="Arial" panose="020B0604020202020204" pitchFamily="34" charset="0"/>
                        </a:rPr>
                        <a:t>Tourism Research and Information </a:t>
                      </a:r>
                      <a:endParaRPr lang="en-US" sz="2400" dirty="0">
                        <a:latin typeface="Gill Sans MT" panose="020B0502020104020203"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40953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60</a:t>
            </a:fld>
            <a:endParaRPr lang="en-ZA" sz="900" dirty="0">
              <a:solidFill>
                <a:schemeClr val="bg1">
                  <a:lumMod val="65000"/>
                </a:schemeClr>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ZA" dirty="0"/>
              <a:t>ACRONYMS AND ABBREVIATIONS</a:t>
            </a:r>
          </a:p>
        </p:txBody>
      </p:sp>
      <p:sp>
        <p:nvSpPr>
          <p:cNvPr id="5" name="Content Placeholder 4"/>
          <p:cNvSpPr>
            <a:spLocks noGrp="1"/>
          </p:cNvSpPr>
          <p:nvPr>
            <p:ph idx="1"/>
          </p:nvPr>
        </p:nvSpPr>
        <p:spPr/>
        <p:txBody>
          <a:bodyPr/>
          <a:lstStyle/>
          <a:p>
            <a:r>
              <a:rPr lang="en-ZA" sz="2000" dirty="0" err="1">
                <a:latin typeface="Arial Narrow" panose="020B0606020202030204" pitchFamily="34" charset="0"/>
                <a:cs typeface="Arial" panose="020B0604020202020204" pitchFamily="34" charset="0"/>
              </a:rPr>
              <a:t>SEFA</a:t>
            </a:r>
            <a:r>
              <a:rPr lang="en-ZA" sz="2000" dirty="0">
                <a:latin typeface="Arial Narrow" panose="020B0606020202030204" pitchFamily="34" charset="0"/>
                <a:cs typeface="Arial" panose="020B0604020202020204" pitchFamily="34" charset="0"/>
              </a:rPr>
              <a:t> –     Small Enterprise Finance Agency</a:t>
            </a:r>
            <a:endParaRPr lang="en-US" sz="2000" dirty="0">
              <a:latin typeface="Arial Narrow" panose="020B0606020202030204" pitchFamily="34" charset="0"/>
              <a:cs typeface="Arial" panose="020B0604020202020204" pitchFamily="34" charset="0"/>
            </a:endParaRPr>
          </a:p>
          <a:p>
            <a:r>
              <a:rPr lang="en-ZA" sz="2000" dirty="0" err="1">
                <a:latin typeface="Arial Narrow" panose="020B0606020202030204" pitchFamily="34" charset="0"/>
                <a:cs typeface="Arial" panose="020B0604020202020204" pitchFamily="34" charset="0"/>
              </a:rPr>
              <a:t>SMME</a:t>
            </a:r>
            <a:r>
              <a:rPr lang="en-ZA" sz="2000" dirty="0">
                <a:latin typeface="Arial Narrow" panose="020B0606020202030204" pitchFamily="34" charset="0"/>
                <a:cs typeface="Arial" panose="020B0604020202020204" pitchFamily="34" charset="0"/>
              </a:rPr>
              <a:t> –    Small Medium and Micro Enterprises</a:t>
            </a:r>
            <a:endParaRPr lang="en-US" sz="2000" dirty="0">
              <a:latin typeface="Arial Narrow" panose="020B0606020202030204" pitchFamily="34" charset="0"/>
              <a:cs typeface="Arial" panose="020B0604020202020204" pitchFamily="34" charset="0"/>
            </a:endParaRPr>
          </a:p>
          <a:p>
            <a:r>
              <a:rPr lang="en-ZA" sz="2000" dirty="0" err="1">
                <a:latin typeface="Arial Narrow" panose="020B0606020202030204" pitchFamily="34" charset="0"/>
                <a:cs typeface="Arial" panose="020B0604020202020204" pitchFamily="34" charset="0"/>
              </a:rPr>
              <a:t>TGCSA</a:t>
            </a:r>
            <a:r>
              <a:rPr lang="en-ZA" sz="2000" dirty="0">
                <a:latin typeface="Arial Narrow" panose="020B0606020202030204" pitchFamily="34" charset="0"/>
                <a:cs typeface="Arial" panose="020B0604020202020204" pitchFamily="34" charset="0"/>
              </a:rPr>
              <a:t> -    Tourism Grading Council of South Africa </a:t>
            </a:r>
            <a:endParaRPr lang="en-US" sz="2000" dirty="0">
              <a:latin typeface="Arial Narrow" panose="020B0606020202030204" pitchFamily="34" charset="0"/>
              <a:cs typeface="Arial" panose="020B0604020202020204" pitchFamily="34" charset="0"/>
            </a:endParaRPr>
          </a:p>
          <a:p>
            <a:r>
              <a:rPr lang="en-ZA" sz="2000" dirty="0" err="1">
                <a:latin typeface="Arial Narrow" panose="020B0606020202030204" pitchFamily="34" charset="0"/>
                <a:cs typeface="Arial" panose="020B0604020202020204" pitchFamily="34" charset="0"/>
              </a:rPr>
              <a:t>TGSP</a:t>
            </a:r>
            <a:r>
              <a:rPr lang="en-ZA" sz="2000" dirty="0">
                <a:latin typeface="Arial Narrow" panose="020B0606020202030204" pitchFamily="34" charset="0"/>
                <a:cs typeface="Arial" panose="020B0604020202020204" pitchFamily="34" charset="0"/>
              </a:rPr>
              <a:t> -      Tourism Grading Support Programme </a:t>
            </a:r>
            <a:endParaRPr lang="en-US" sz="2000" dirty="0">
              <a:latin typeface="Arial Narrow" panose="020B0606020202030204" pitchFamily="34" charset="0"/>
              <a:cs typeface="Arial" panose="020B0604020202020204" pitchFamily="34" charset="0"/>
            </a:endParaRPr>
          </a:p>
          <a:p>
            <a:r>
              <a:rPr lang="en-ZA" sz="2000" dirty="0">
                <a:latin typeface="Arial Narrow" panose="020B0606020202030204" pitchFamily="34" charset="0"/>
                <a:cs typeface="Arial" panose="020B0604020202020204" pitchFamily="34" charset="0"/>
              </a:rPr>
              <a:t>TIP -          Tourism Incentive Programme </a:t>
            </a:r>
            <a:endParaRPr lang="en-US" sz="2000" dirty="0">
              <a:latin typeface="Arial Narrow" panose="020B0606020202030204" pitchFamily="34" charset="0"/>
              <a:cs typeface="Arial" panose="020B0604020202020204" pitchFamily="34" charset="0"/>
            </a:endParaRPr>
          </a:p>
          <a:p>
            <a:r>
              <a:rPr lang="en-ZA" sz="2000" dirty="0" err="1">
                <a:latin typeface="Arial Narrow" panose="020B0606020202030204" pitchFamily="34" charset="0"/>
                <a:cs typeface="Arial" panose="020B0604020202020204" pitchFamily="34" charset="0"/>
              </a:rPr>
              <a:t>TVET</a:t>
            </a:r>
            <a:r>
              <a:rPr lang="en-ZA" sz="2000" dirty="0">
                <a:latin typeface="Arial Narrow" panose="020B0606020202030204" pitchFamily="34" charset="0"/>
                <a:cs typeface="Arial" panose="020B0604020202020204" pitchFamily="34" charset="0"/>
              </a:rPr>
              <a:t> –      Technical and Vocational Education and Training</a:t>
            </a:r>
            <a:endParaRPr lang="en-US" sz="2000" dirty="0">
              <a:latin typeface="Arial Narrow" panose="020B0606020202030204" pitchFamily="34" charset="0"/>
              <a:cs typeface="Arial" panose="020B0604020202020204" pitchFamily="34" charset="0"/>
            </a:endParaRPr>
          </a:p>
          <a:p>
            <a:r>
              <a:rPr lang="en-ZA" sz="2000" dirty="0">
                <a:latin typeface="Arial Narrow" panose="020B0606020202030204" pitchFamily="34" charset="0"/>
                <a:cs typeface="Arial" panose="020B0604020202020204" pitchFamily="34" charset="0"/>
              </a:rPr>
              <a:t>UA -           Universal Accessibility Project </a:t>
            </a:r>
            <a:endParaRPr lang="en-US" sz="2000" dirty="0">
              <a:latin typeface="Arial Narrow" panose="020B0606020202030204" pitchFamily="34" charset="0"/>
              <a:cs typeface="Arial" panose="020B0604020202020204" pitchFamily="34" charset="0"/>
            </a:endParaRPr>
          </a:p>
          <a:p>
            <a:r>
              <a:rPr lang="en-US" sz="2000" dirty="0" err="1">
                <a:latin typeface="Arial Narrow" panose="020B0606020202030204" pitchFamily="34" charset="0"/>
                <a:cs typeface="Arial" panose="020B0604020202020204" pitchFamily="34" charset="0"/>
              </a:rPr>
              <a:t>WiT</a:t>
            </a:r>
            <a:r>
              <a:rPr lang="en-US" sz="2000" dirty="0">
                <a:latin typeface="Arial Narrow" panose="020B0606020202030204" pitchFamily="34" charset="0"/>
                <a:cs typeface="Arial" panose="020B0604020202020204" pitchFamily="34" charset="0"/>
              </a:rPr>
              <a:t> -          Women in Tourism </a:t>
            </a:r>
          </a:p>
          <a:p>
            <a:r>
              <a:rPr lang="en-ZA" sz="2000" dirty="0" err="1">
                <a:latin typeface="Arial Narrow" panose="020B0606020202030204" pitchFamily="34" charset="0"/>
                <a:cs typeface="Arial" panose="020B0604020202020204" pitchFamily="34" charset="0"/>
              </a:rPr>
              <a:t>WHSs</a:t>
            </a:r>
            <a:r>
              <a:rPr lang="en-ZA" sz="2000" dirty="0">
                <a:latin typeface="Arial Narrow" panose="020B0606020202030204" pitchFamily="34" charset="0"/>
                <a:cs typeface="Arial" panose="020B0604020202020204" pitchFamily="34" charset="0"/>
              </a:rPr>
              <a:t> -      World Heritage Sites</a:t>
            </a:r>
            <a:r>
              <a:rPr lang="en-ZA" sz="1800" dirty="0">
                <a:latin typeface="Arial Narrow" panose="020B0606020202030204" pitchFamily="34" charset="0"/>
                <a:cs typeface="Arial" panose="020B0604020202020204" pitchFamily="34" charset="0"/>
              </a:rPr>
              <a:t> </a:t>
            </a:r>
            <a:endParaRPr lang="en-US" sz="1800" dirty="0">
              <a:latin typeface="Arial Narrow" panose="020B0606020202030204" pitchFamily="34" charset="0"/>
              <a:cs typeface="Arial" panose="020B0604020202020204" pitchFamily="34" charset="0"/>
            </a:endParaRPr>
          </a:p>
          <a:p>
            <a:pPr marL="514350" lvl="1" indent="-284163" algn="just">
              <a:spcBef>
                <a:spcPts val="1000"/>
              </a:spcBef>
              <a:buNone/>
            </a:pPr>
            <a:endParaRPr lang="en-ZA" sz="1700" b="1" dirty="0">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12416356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928" y="1666755"/>
            <a:ext cx="7002685" cy="2433218"/>
          </a:xfrm>
        </p:spPr>
        <p:txBody>
          <a:bodyPr>
            <a:normAutofit fontScale="90000"/>
          </a:bodyPr>
          <a:lstStyle/>
          <a:p>
            <a:pPr algn="ctr"/>
            <a:r>
              <a:rPr lang="en-GB" sz="4400" dirty="0"/>
              <a:t/>
            </a:r>
            <a:br>
              <a:rPr lang="en-GB" sz="4400" dirty="0"/>
            </a:br>
            <a:r>
              <a:rPr lang="en-GB" sz="4400" dirty="0"/>
              <a:t/>
            </a:r>
            <a:br>
              <a:rPr lang="en-GB" sz="4400" dirty="0"/>
            </a:br>
            <a:r>
              <a:rPr lang="en-GB" sz="4400" dirty="0"/>
              <a:t>THANK  YOU </a:t>
            </a:r>
            <a:r>
              <a:rPr lang="en-ZA" dirty="0"/>
              <a:t/>
            </a:r>
            <a:br>
              <a:rPr lang="en-ZA" dirty="0"/>
            </a:br>
            <a:r>
              <a:rPr lang="en-GB" dirty="0"/>
              <a:t> </a:t>
            </a:r>
            <a:r>
              <a:rPr lang="en-ZA" dirty="0"/>
              <a:t/>
            </a:r>
            <a:br>
              <a:rPr lang="en-ZA" dirty="0"/>
            </a:br>
            <a:r>
              <a:rPr lang="en-GB" dirty="0"/>
              <a:t> </a:t>
            </a:r>
            <a:r>
              <a:rPr lang="en-ZA" dirty="0"/>
              <a:t/>
            </a:r>
            <a:br>
              <a:rPr lang="en-ZA" dirty="0"/>
            </a:br>
            <a:endParaRPr lang="en-ZA" dirty="0">
              <a:latin typeface="Arial Narrow" panose="020B0606020202030204" pitchFamily="34" charset="0"/>
            </a:endParaRPr>
          </a:p>
        </p:txBody>
      </p:sp>
      <p:sp>
        <p:nvSpPr>
          <p:cNvPr id="3" name="Footer Placeholder 2"/>
          <p:cNvSpPr>
            <a:spLocks noGrp="1"/>
          </p:cNvSpPr>
          <p:nvPr>
            <p:ph type="ftr" sz="quarter" idx="11"/>
          </p:nvPr>
        </p:nvSpPr>
        <p:spPr>
          <a:xfrm>
            <a:off x="662940" y="6356351"/>
            <a:ext cx="6577693" cy="365125"/>
          </a:xfrm>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61</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307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086" y="142043"/>
            <a:ext cx="7886700" cy="781235"/>
          </a:xfrm>
        </p:spPr>
        <p:txBody>
          <a:bodyPr>
            <a:normAutofit fontScale="90000"/>
          </a:bodyPr>
          <a:lstStyle/>
          <a:p>
            <a:pPr algn="ctr"/>
            <a:r>
              <a:rPr lang="en-GB" dirty="0"/>
              <a:t/>
            </a:r>
            <a:br>
              <a:rPr lang="en-GB" dirty="0"/>
            </a:br>
            <a:r>
              <a:rPr lang="en-ZA" sz="3600" dirty="0"/>
              <a:t>Goals</a:t>
            </a:r>
            <a:r>
              <a:rPr lang="en-GB" sz="3600" dirty="0"/>
              <a:t> </a:t>
            </a:r>
            <a:r>
              <a:rPr lang="en-ZA" sz="3600" dirty="0"/>
              <a:t/>
            </a:r>
            <a:br>
              <a:rPr lang="en-ZA" sz="3600" dirty="0"/>
            </a:br>
            <a:endParaRPr lang="en-ZA" sz="3600" dirty="0">
              <a:latin typeface="Arial Narrow" panose="020B0606020202030204" pitchFamily="34" charset="0"/>
            </a:endParaRPr>
          </a:p>
        </p:txBody>
      </p:sp>
      <p:sp>
        <p:nvSpPr>
          <p:cNvPr id="3" name="Content Placeholder 2"/>
          <p:cNvSpPr>
            <a:spLocks noGrp="1"/>
          </p:cNvSpPr>
          <p:nvPr>
            <p:ph idx="1"/>
          </p:nvPr>
        </p:nvSpPr>
        <p:spPr>
          <a:xfrm>
            <a:off x="402336" y="825910"/>
            <a:ext cx="8022336" cy="5574891"/>
          </a:xfrm>
        </p:spPr>
        <p:txBody>
          <a:bodyPr>
            <a:normAutofit/>
          </a:bodyPr>
          <a:lstStyle/>
          <a:p>
            <a:pPr algn="just"/>
            <a:r>
              <a:rPr lang="en-ZA" sz="2000" dirty="0">
                <a:cs typeface="Arial" panose="020B0604020202020204" pitchFamily="34" charset="0"/>
              </a:rPr>
              <a:t>Create a platform to share knowledge of best practice, development opportunities and challenges in rural areas for tourism development; </a:t>
            </a:r>
          </a:p>
          <a:p>
            <a:pPr marL="0" indent="0" algn="just">
              <a:buNone/>
            </a:pPr>
            <a:endParaRPr lang="en-ZA" sz="2000" dirty="0">
              <a:cs typeface="Arial" panose="020B0604020202020204" pitchFamily="34" charset="0"/>
            </a:endParaRPr>
          </a:p>
          <a:p>
            <a:pPr algn="just"/>
            <a:r>
              <a:rPr lang="en-ZA" sz="2000" dirty="0">
                <a:cs typeface="Arial" panose="020B0604020202020204" pitchFamily="34" charset="0"/>
              </a:rPr>
              <a:t>Facilitate the coordination of rural tourism development initiatives amongst relevant stakeholders; </a:t>
            </a:r>
          </a:p>
          <a:p>
            <a:pPr marL="0" indent="0" algn="just">
              <a:buNone/>
            </a:pPr>
            <a:endParaRPr lang="en-ZA" sz="2000" dirty="0">
              <a:cs typeface="Arial" panose="020B0604020202020204" pitchFamily="34" charset="0"/>
            </a:endParaRPr>
          </a:p>
          <a:p>
            <a:pPr algn="just"/>
            <a:r>
              <a:rPr lang="en-ZA" sz="2000" dirty="0">
                <a:cs typeface="Arial" panose="020B0604020202020204" pitchFamily="34" charset="0"/>
              </a:rPr>
              <a:t>Create an enabling environment for rural tourism development to stimulate job creation and local economies; </a:t>
            </a:r>
          </a:p>
          <a:p>
            <a:pPr marL="0" indent="0" algn="just">
              <a:buNone/>
            </a:pPr>
            <a:endParaRPr lang="en-ZA" sz="2000" dirty="0">
              <a:cs typeface="Arial" panose="020B0604020202020204" pitchFamily="34" charset="0"/>
            </a:endParaRPr>
          </a:p>
          <a:p>
            <a:pPr algn="just"/>
            <a:r>
              <a:rPr lang="en-ZA" sz="2000" dirty="0">
                <a:cs typeface="Arial" panose="020B0604020202020204" pitchFamily="34" charset="0"/>
              </a:rPr>
              <a:t>To identify and recommend strategic areas/nodes for tourism development in rural areas within the sector; </a:t>
            </a:r>
          </a:p>
          <a:p>
            <a:pPr algn="just"/>
            <a:endParaRPr lang="en-ZA" sz="2000" dirty="0">
              <a:cs typeface="Arial" panose="020B0604020202020204" pitchFamily="34" charset="0"/>
            </a:endParaRPr>
          </a:p>
          <a:p>
            <a:pPr algn="just"/>
            <a:r>
              <a:rPr lang="en-ZA" sz="2000" dirty="0">
                <a:cs typeface="Arial" panose="020B0604020202020204" pitchFamily="34" charset="0"/>
              </a:rPr>
              <a:t>To guide strategic development within key documentation generated for tourism development and management in South Africa. </a:t>
            </a:r>
          </a:p>
          <a:p>
            <a:pPr marL="0" indent="0" algn="just">
              <a:buNone/>
            </a:pPr>
            <a:endParaRPr lang="en-ZA" sz="2000" b="1" dirty="0"/>
          </a:p>
        </p:txBody>
      </p:sp>
      <p:sp>
        <p:nvSpPr>
          <p:cNvPr id="6" name="Rectangle 5"/>
          <p:cNvSpPr/>
          <p:nvPr/>
        </p:nvSpPr>
        <p:spPr>
          <a:xfrm>
            <a:off x="193183" y="669354"/>
            <a:ext cx="8654603" cy="400110"/>
          </a:xfrm>
          <a:prstGeom prst="rect">
            <a:avLst/>
          </a:prstGeom>
        </p:spPr>
        <p:txBody>
          <a:bodyPr wrap="square">
            <a:spAutoFit/>
          </a:bodyPr>
          <a:lstStyle/>
          <a:p>
            <a:r>
              <a:rPr lang="en-US" sz="2000" dirty="0">
                <a:latin typeface="Gill Sans MT" panose="020B0502020104020203" pitchFamily="34" charset="0"/>
              </a:rPr>
              <a:t>   </a:t>
            </a:r>
            <a:endParaRPr lang="en-ZA" sz="20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7</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4343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37" y="142043"/>
            <a:ext cx="8226349" cy="1067325"/>
          </a:xfrm>
        </p:spPr>
        <p:txBody>
          <a:bodyPr>
            <a:normAutofit fontScale="90000"/>
          </a:bodyPr>
          <a:lstStyle/>
          <a:p>
            <a:pPr algn="ctr"/>
            <a:r>
              <a:rPr lang="en-GB" dirty="0"/>
              <a:t/>
            </a:r>
            <a:br>
              <a:rPr lang="en-GB" dirty="0"/>
            </a:br>
            <a:r>
              <a:rPr lang="en-GB" sz="2700" dirty="0">
                <a:latin typeface="Arial Narrow" panose="020B0606020202030204" pitchFamily="34" charset="0"/>
              </a:rPr>
              <a:t/>
            </a:r>
            <a:br>
              <a:rPr lang="en-GB" sz="2700" dirty="0">
                <a:latin typeface="Arial Narrow" panose="020B0606020202030204" pitchFamily="34" charset="0"/>
              </a:rPr>
            </a:br>
            <a:r>
              <a:rPr lang="en-GB" sz="3600" dirty="0"/>
              <a:t>Implementation of Programmes as per</a:t>
            </a:r>
            <a:br>
              <a:rPr lang="en-GB" sz="3600" dirty="0"/>
            </a:br>
            <a:r>
              <a:rPr lang="en-GB" sz="3600" dirty="0"/>
              <a:t> Rural Tourism Strategy </a:t>
            </a:r>
            <a:br>
              <a:rPr lang="en-GB" sz="3600" dirty="0"/>
            </a:br>
            <a:r>
              <a:rPr lang="en-ZA" b="0" dirty="0">
                <a:latin typeface="Arial Narrow" panose="020B0606020202030204" pitchFamily="34" charset="0"/>
              </a:rPr>
              <a:t/>
            </a:r>
            <a:br>
              <a:rPr lang="en-ZA" b="0" dirty="0">
                <a:latin typeface="Arial Narrow" panose="020B0606020202030204" pitchFamily="34" charset="0"/>
              </a:rPr>
            </a:br>
            <a:endParaRPr lang="en-ZA" b="0" dirty="0">
              <a:latin typeface="Arial Narrow" panose="020B0606020202030204" pitchFamily="34" charset="0"/>
            </a:endParaRPr>
          </a:p>
        </p:txBody>
      </p:sp>
      <p:sp>
        <p:nvSpPr>
          <p:cNvPr id="3" name="Content Placeholder 2"/>
          <p:cNvSpPr>
            <a:spLocks noGrp="1"/>
          </p:cNvSpPr>
          <p:nvPr>
            <p:ph idx="1"/>
          </p:nvPr>
        </p:nvSpPr>
        <p:spPr>
          <a:xfrm>
            <a:off x="621437" y="923278"/>
            <a:ext cx="8226349" cy="5477523"/>
          </a:xfrm>
        </p:spPr>
        <p:txBody>
          <a:bodyPr>
            <a:normAutofit/>
          </a:bodyPr>
          <a:lstStyle/>
          <a:p>
            <a:pPr marL="230188" lvl="1" indent="-230188" algn="just">
              <a:buFont typeface="Wingdings" panose="05000000000000000000" pitchFamily="2" charset="2"/>
              <a:buChar char="q"/>
            </a:pPr>
            <a:endParaRPr lang="en-ZA" sz="1600" dirty="0">
              <a:latin typeface="Arial" panose="020B0604020202020204" pitchFamily="34" charset="0"/>
              <a:cs typeface="Arial" panose="020B0604020202020204" pitchFamily="34" charset="0"/>
            </a:endParaRPr>
          </a:p>
          <a:p>
            <a:pPr marL="0" lvl="1" indent="0" algn="just">
              <a:buNone/>
            </a:pPr>
            <a:endParaRPr lang="en-ZA" sz="1600" dirty="0">
              <a:latin typeface="Arial" panose="020B0604020202020204" pitchFamily="34" charset="0"/>
              <a:cs typeface="Arial" panose="020B0604020202020204" pitchFamily="34" charset="0"/>
            </a:endParaRPr>
          </a:p>
          <a:p>
            <a:pPr marL="403225" lvl="1" indent="-344488" algn="just">
              <a:buNone/>
            </a:pPr>
            <a:r>
              <a:rPr lang="en-ZA" sz="2400" dirty="0">
                <a:latin typeface="Arial" panose="020B0604020202020204" pitchFamily="34" charset="0"/>
                <a:cs typeface="Arial" panose="020B0604020202020204" pitchFamily="34" charset="0"/>
              </a:rPr>
              <a:t>1</a:t>
            </a:r>
            <a:r>
              <a:rPr lang="en-ZA" sz="1600" dirty="0">
                <a:latin typeface="Arial" panose="020B0604020202020204" pitchFamily="34" charset="0"/>
                <a:cs typeface="Arial" panose="020B0604020202020204" pitchFamily="34" charset="0"/>
              </a:rPr>
              <a:t>. </a:t>
            </a:r>
            <a:r>
              <a:rPr lang="en-ZA" sz="2800" dirty="0">
                <a:cs typeface="Arial" panose="020B0604020202020204" pitchFamily="34" charset="0"/>
              </a:rPr>
              <a:t>Capacity Building and Skills Development</a:t>
            </a:r>
          </a:p>
          <a:p>
            <a:pPr marL="403225" lvl="1" indent="-344488" algn="just"/>
            <a:endParaRPr lang="en-ZA" sz="2800" dirty="0">
              <a:cs typeface="Arial" panose="020B0604020202020204" pitchFamily="34" charset="0"/>
            </a:endParaRPr>
          </a:p>
          <a:p>
            <a:pPr marL="403225" lvl="1" indent="-344488" algn="just">
              <a:buNone/>
            </a:pPr>
            <a:r>
              <a:rPr lang="en-ZA" sz="2800" dirty="0">
                <a:cs typeface="Arial" panose="020B0604020202020204" pitchFamily="34" charset="0"/>
              </a:rPr>
              <a:t>2. Enterprise Development  and Transformation</a:t>
            </a:r>
          </a:p>
          <a:p>
            <a:pPr marL="403225" lvl="1" indent="-344488" algn="just"/>
            <a:endParaRPr lang="en-ZA" sz="2800" dirty="0">
              <a:cs typeface="Arial" panose="020B0604020202020204" pitchFamily="34" charset="0"/>
            </a:endParaRPr>
          </a:p>
          <a:p>
            <a:pPr marL="403225" indent="-344488" algn="just">
              <a:buNone/>
            </a:pPr>
            <a:r>
              <a:rPr lang="en-ZA" sz="2800" dirty="0">
                <a:cs typeface="Arial" panose="020B0604020202020204" pitchFamily="34" charset="0"/>
              </a:rPr>
              <a:t>3. Tourism Incentive Programme (TIP)</a:t>
            </a:r>
          </a:p>
          <a:p>
            <a:pPr marL="403225" indent="-344488" algn="just">
              <a:buNone/>
            </a:pPr>
            <a:endParaRPr lang="en-ZA" sz="2800" dirty="0">
              <a:cs typeface="Arial" panose="020B0604020202020204" pitchFamily="34" charset="0"/>
            </a:endParaRPr>
          </a:p>
          <a:p>
            <a:pPr marL="403225" indent="-344488" algn="just">
              <a:buNone/>
            </a:pPr>
            <a:r>
              <a:rPr lang="en-ZA" sz="2800" dirty="0">
                <a:cs typeface="Arial" panose="020B0604020202020204" pitchFamily="34" charset="0"/>
              </a:rPr>
              <a:t>4. Destination Development</a:t>
            </a:r>
          </a:p>
          <a:p>
            <a:pPr lvl="0" algn="just">
              <a:buFont typeface="Wingdings" panose="05000000000000000000" pitchFamily="2" charset="2"/>
              <a:buChar char="q"/>
            </a:pPr>
            <a:endParaRPr lang="en-ZA" sz="2800" b="1" dirty="0"/>
          </a:p>
        </p:txBody>
      </p:sp>
      <p:sp>
        <p:nvSpPr>
          <p:cNvPr id="6" name="Rectangle 5"/>
          <p:cNvSpPr/>
          <p:nvPr/>
        </p:nvSpPr>
        <p:spPr>
          <a:xfrm>
            <a:off x="193183" y="669354"/>
            <a:ext cx="8654603" cy="400110"/>
          </a:xfrm>
          <a:prstGeom prst="rect">
            <a:avLst/>
          </a:prstGeom>
        </p:spPr>
        <p:txBody>
          <a:bodyPr wrap="square">
            <a:spAutoFit/>
          </a:bodyPr>
          <a:lstStyle/>
          <a:p>
            <a:r>
              <a:rPr lang="en-US" sz="2000" dirty="0">
                <a:latin typeface="Gill Sans MT" panose="020B0502020104020203" pitchFamily="34" charset="0"/>
              </a:rPr>
              <a:t>   </a:t>
            </a:r>
            <a:endParaRPr lang="en-ZA" sz="20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8</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591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7886700" cy="4183725"/>
          </a:xfrm>
        </p:spPr>
        <p:txBody>
          <a:bodyPr>
            <a:normAutofit/>
          </a:bodyPr>
          <a:lstStyle/>
          <a:p>
            <a:pPr algn="ctr"/>
            <a:r>
              <a:rPr lang="en-ZA" dirty="0"/>
              <a:t/>
            </a:r>
            <a:br>
              <a:rPr lang="en-ZA" dirty="0"/>
            </a:br>
            <a:r>
              <a:rPr lang="en-ZA" dirty="0"/>
              <a:t/>
            </a:r>
            <a:br>
              <a:rPr lang="en-ZA" dirty="0"/>
            </a:br>
            <a:r>
              <a:rPr lang="en-ZA" dirty="0"/>
              <a:t>Capacity Building &amp; Skills Development Programme</a:t>
            </a:r>
            <a:endParaRPr lang="en-US" dirty="0"/>
          </a:p>
        </p:txBody>
      </p:sp>
      <p:sp>
        <p:nvSpPr>
          <p:cNvPr id="2" name="Footer Placeholder 1"/>
          <p:cNvSpPr>
            <a:spLocks noGrp="1"/>
          </p:cNvSpPr>
          <p:nvPr>
            <p:ph type="ftr" sz="quarter" idx="11"/>
          </p:nvPr>
        </p:nvSpPr>
        <p:spPr/>
        <p:txBody>
          <a:bodyPr/>
          <a:lstStyle/>
          <a:p>
            <a:pPr algn="l"/>
            <a:r>
              <a:rPr lang="en-US" sz="900" i="1" smtClean="0">
                <a:solidFill>
                  <a:schemeClr val="bg1">
                    <a:lumMod val="65000"/>
                  </a:schemeClr>
                </a:solidFill>
                <a:latin typeface="Arial" panose="020B0604020202020204" pitchFamily="34" charset="0"/>
                <a:cs typeface="Arial" panose="020B0604020202020204" pitchFamily="34" charset="0"/>
              </a:rPr>
              <a:t>Rural Development Strategy Implementation 12 November 2019</a:t>
            </a:r>
            <a:endParaRPr lang="en-ZA" sz="900" i="1" dirty="0">
              <a:solidFill>
                <a:schemeClr val="bg1">
                  <a:lumMod val="65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E40FEAE8-3F87-4A99-BAF2-EE59B96B6E72}" type="slidenum">
              <a:rPr lang="en-ZA" sz="900" smtClean="0">
                <a:solidFill>
                  <a:schemeClr val="bg1">
                    <a:lumMod val="65000"/>
                  </a:schemeClr>
                </a:solidFill>
                <a:latin typeface="Arial" panose="020B0604020202020204" pitchFamily="34" charset="0"/>
                <a:cs typeface="Arial" panose="020B0604020202020204" pitchFamily="34" charset="0"/>
              </a:rPr>
              <a:pPr/>
              <a:t>9</a:t>
            </a:fld>
            <a:endParaRPr lang="en-ZA" sz="9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395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5B2BDCB8-2D38-4E51-A163-8CCC057C192A}" vid="{364663F6-3048-4148-8A89-BCA10B8400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T13_PowerPoint presentation template_NDP_2016</Template>
  <TotalTime>3999</TotalTime>
  <Words>6575</Words>
  <Application>Microsoft Office PowerPoint</Application>
  <PresentationFormat>On-screen Show (4:3)</PresentationFormat>
  <Paragraphs>902</Paragraphs>
  <Slides>61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Arial </vt:lpstr>
      <vt:lpstr>Arial Narrow</vt:lpstr>
      <vt:lpstr>Calibri</vt:lpstr>
      <vt:lpstr>Gill Sans MT</vt:lpstr>
      <vt:lpstr>Symbol</vt:lpstr>
      <vt:lpstr>Times New Roman</vt:lpstr>
      <vt:lpstr>Wingdings</vt:lpstr>
      <vt:lpstr>Office Theme</vt:lpstr>
      <vt:lpstr>Implementation of Programmes  as per the National Rural  Tourism  Strategy Presentation to the  Portfolio Committee on Tourism</vt:lpstr>
      <vt:lpstr>PowerPoint Presentation</vt:lpstr>
      <vt:lpstr>PowerPoint Presentation</vt:lpstr>
      <vt:lpstr> Rural Tourism Strategy   </vt:lpstr>
      <vt:lpstr> Rationale for Rural Tourism Development  </vt:lpstr>
      <vt:lpstr> Rural Tourism Strategic Themes</vt:lpstr>
      <vt:lpstr> Goals  </vt:lpstr>
      <vt:lpstr>  Implementation of Programmes as per  Rural Tourism Strategy   </vt:lpstr>
      <vt:lpstr>  Capacity Building &amp; Skills Development Programme</vt:lpstr>
      <vt:lpstr> Capacity Building &amp; Skills Development Programme </vt:lpstr>
      <vt:lpstr>Capacity Building &amp; Skills Development Programme </vt:lpstr>
      <vt:lpstr> Capacity Building &amp; Skills Development Programme </vt:lpstr>
      <vt:lpstr>Capacity Building &amp; Skills Development Programme </vt:lpstr>
      <vt:lpstr>   Capacity Building &amp; Skills Development Programme   </vt:lpstr>
      <vt:lpstr>  Capacity Building &amp; Skills Development Programme  </vt:lpstr>
      <vt:lpstr>  Capacity Building &amp; Skills Development Programme  </vt:lpstr>
      <vt:lpstr>Capacity Building &amp; Skills Development Programme</vt:lpstr>
      <vt:lpstr>Capacity Building &amp; Skills Development Programme</vt:lpstr>
      <vt:lpstr>Capacity Building &amp; Skills Development Programme</vt:lpstr>
      <vt:lpstr>Capacity Building &amp; Skills Development Programme</vt:lpstr>
      <vt:lpstr>Capacity Building &amp; Skills Development Programme</vt:lpstr>
      <vt:lpstr>Capacity Building &amp; Skills Development Programme</vt:lpstr>
      <vt:lpstr>Enterprise Development </vt:lpstr>
      <vt:lpstr>Background: Rationale for Enterprise Development Programme</vt:lpstr>
      <vt:lpstr>Enterprise Development Interventions</vt:lpstr>
      <vt:lpstr>Tourism incubation programme</vt:lpstr>
      <vt:lpstr>SMME needs &amp; interventions at Incubator</vt:lpstr>
      <vt:lpstr>Manyeleti Tourism Incubator</vt:lpstr>
      <vt:lpstr>Mier Tourism Incubator</vt:lpstr>
      <vt:lpstr>Phalaborwa Tourism Incubator</vt:lpstr>
      <vt:lpstr>Additional Programmes </vt:lpstr>
      <vt:lpstr>PowerPoint Presentation</vt:lpstr>
      <vt:lpstr>PowerPoint Presentation</vt:lpstr>
      <vt:lpstr>Tourism Incentive Programme</vt:lpstr>
      <vt:lpstr>Tourism Incentive Programme (continued)</vt:lpstr>
      <vt:lpstr>Tourism Incentive Programme (continued)</vt:lpstr>
      <vt:lpstr>PowerPoint Presentation</vt:lpstr>
      <vt:lpstr> Product Development  (Destination Development)   </vt:lpstr>
      <vt:lpstr> Product Development  (Destination Development)   </vt:lpstr>
      <vt:lpstr> Product Development  (Destination Development)   </vt:lpstr>
      <vt:lpstr> Product Development  (Destination Development)   </vt:lpstr>
      <vt:lpstr> Product Development  (Destination Development)   </vt:lpstr>
      <vt:lpstr> Product Development (Destination Development)   </vt:lpstr>
      <vt:lpstr>Product Development  (Destination Development)  </vt:lpstr>
      <vt:lpstr>Product Development  (Destination Development)  </vt:lpstr>
      <vt:lpstr>Product Development  (Destination Development)  </vt:lpstr>
      <vt:lpstr>Product Development  (Destination Development)  </vt:lpstr>
      <vt:lpstr>Universal Accessibility</vt:lpstr>
      <vt:lpstr>Robben Island World Heritage Site </vt:lpstr>
      <vt:lpstr>Maloti Drakensberg Transfrontier Park  World Heritage Site </vt:lpstr>
      <vt:lpstr>Product Development  (Destination Development)  </vt:lpstr>
      <vt:lpstr>Cradle of Humankind World Heritage Site </vt:lpstr>
      <vt:lpstr>Mapungubwe World Heritage Site </vt:lpstr>
      <vt:lpstr>iSimangaliso Wetland Park  World Heritage Site </vt:lpstr>
      <vt:lpstr>Cape Floral Kingdom  World Heritage Site </vt:lpstr>
      <vt:lpstr>!Khomani Cultural Landscape  World Heritage Site (Kgalagadi Transfrontier Park – New WHS)</vt:lpstr>
      <vt:lpstr>Barberton Makhonjwa Mountain World Heritage Site</vt:lpstr>
      <vt:lpstr>ACRONYMS AND ABBREVIATIONS</vt:lpstr>
      <vt:lpstr>ACRONYMS AND ABBREVIATIONS</vt:lpstr>
      <vt:lpstr>ACRONYMS AND ABBREVIATIONS</vt:lpstr>
      <vt:lpstr>  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to be placed here one or two lines</dc:title>
  <dc:creator>NDeGroote</dc:creator>
  <cp:lastModifiedBy>Sibusiso Khuzwayo</cp:lastModifiedBy>
  <cp:revision>398</cp:revision>
  <cp:lastPrinted>2019-11-07T11:30:50Z</cp:lastPrinted>
  <dcterms:created xsi:type="dcterms:W3CDTF">2016-10-20T13:26:39Z</dcterms:created>
  <dcterms:modified xsi:type="dcterms:W3CDTF">2019-11-12T10:58:09Z</dcterms:modified>
</cp:coreProperties>
</file>