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9" r:id="rId3"/>
    <p:sldId id="341" r:id="rId4"/>
    <p:sldId id="366" r:id="rId5"/>
    <p:sldId id="367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725F5-1666-4A13-BF18-3D99A663CFAC}" type="datetimeFigureOut">
              <a:rPr lang="en-ZA" smtClean="0"/>
              <a:pPr/>
              <a:t>2019/11/14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AD589-D83F-4AAF-B1C9-F2923318BD6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65968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DCEC2-3FFB-4A6A-A618-3E8835878BAA}" type="datetimeFigureOut">
              <a:rPr lang="en-ZA" smtClean="0"/>
              <a:pPr/>
              <a:t>2019/11/14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6912D-EC0D-46D2-A9A7-BB2686CFFFC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5036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2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5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43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56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81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0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21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813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14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017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43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C9AB-7166-F34F-955F-AFDFE656A07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A4A3-1339-8F4A-AB34-FE05E7F3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3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012" y="2753248"/>
            <a:ext cx="7772400" cy="2311121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solidFill>
                  <a:srgbClr val="FFFFFF"/>
                </a:solidFill>
              </a:rPr>
              <a:t/>
            </a:r>
            <a:br>
              <a:rPr lang="en-ZA" sz="3200" b="1" dirty="0" smtClean="0">
                <a:solidFill>
                  <a:srgbClr val="FFFFFF"/>
                </a:solidFill>
              </a:rPr>
            </a:br>
            <a:r>
              <a:rPr lang="en-ZA" sz="3200" b="1" dirty="0" smtClean="0">
                <a:solidFill>
                  <a:srgbClr val="FFFFFF"/>
                </a:solidFill>
              </a:rPr>
              <a:t>Mining Appeals lodged since the inception </a:t>
            </a:r>
            <a:br>
              <a:rPr lang="en-ZA" sz="3200" b="1" dirty="0" smtClean="0">
                <a:solidFill>
                  <a:srgbClr val="FFFFFF"/>
                </a:solidFill>
              </a:rPr>
            </a:br>
            <a:r>
              <a:rPr lang="en-ZA" sz="3200" b="1" dirty="0" smtClean="0">
                <a:solidFill>
                  <a:srgbClr val="FFFFFF"/>
                </a:solidFill>
              </a:rPr>
              <a:t>One </a:t>
            </a:r>
            <a:r>
              <a:rPr lang="en-ZA" sz="3200" b="1" dirty="0">
                <a:solidFill>
                  <a:srgbClr val="FFFFFF"/>
                </a:solidFill>
              </a:rPr>
              <a:t>Environmental System </a:t>
            </a:r>
            <a:r>
              <a:rPr lang="en-ZA" sz="3200" b="1" dirty="0" smtClean="0">
                <a:solidFill>
                  <a:srgbClr val="FFFFFF"/>
                </a:solidFill>
              </a:rPr>
              <a:t/>
            </a:r>
            <a:br>
              <a:rPr lang="en-ZA" sz="3200" b="1" dirty="0" smtClean="0">
                <a:solidFill>
                  <a:srgbClr val="FFFFFF"/>
                </a:solidFill>
              </a:rPr>
            </a:br>
            <a:r>
              <a:rPr lang="en-ZA" sz="3200" b="1" dirty="0">
                <a:solidFill>
                  <a:srgbClr val="FFFFFF"/>
                </a:solidFill>
              </a:rPr>
              <a:t/>
            </a:r>
            <a:br>
              <a:rPr lang="en-ZA" sz="3200" b="1" dirty="0">
                <a:solidFill>
                  <a:srgbClr val="FFFFFF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5 NOVEMBER 2019</a:t>
            </a:r>
            <a:r>
              <a:rPr lang="en-US" sz="3200" b="1" dirty="0">
                <a:solidFill>
                  <a:srgbClr val="FFFFFF"/>
                </a:solidFill>
              </a:rPr>
              <a:t/>
            </a:r>
            <a:br>
              <a:rPr lang="en-US" sz="3200" b="1" dirty="0">
                <a:solidFill>
                  <a:srgbClr val="FFFFFF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2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01" y="430903"/>
            <a:ext cx="8229600" cy="8657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206230"/>
            <a:ext cx="8880091" cy="55058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ZA" sz="2800" dirty="0"/>
              <a:t>The purpose of </a:t>
            </a:r>
            <a:r>
              <a:rPr lang="en-ZA" sz="2800" dirty="0" smtClean="0"/>
              <a:t>this </a:t>
            </a:r>
            <a:r>
              <a:rPr lang="en-ZA" sz="2800" dirty="0"/>
              <a:t>presentation </a:t>
            </a:r>
            <a:r>
              <a:rPr lang="en-ZA" sz="2800" dirty="0" smtClean="0"/>
              <a:t>is:</a:t>
            </a:r>
          </a:p>
          <a:p>
            <a:pPr marL="0" indent="0" algn="just">
              <a:buNone/>
            </a:pPr>
            <a:endParaRPr lang="en-ZA" sz="2800" dirty="0" smtClean="0"/>
          </a:p>
          <a:p>
            <a:pPr marL="0" indent="0" algn="just">
              <a:buNone/>
            </a:pPr>
            <a:endParaRPr lang="en-ZA" sz="9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ZA" sz="2400" dirty="0" smtClean="0">
                <a:solidFill>
                  <a:prstClr val="black"/>
                </a:solidFill>
              </a:rPr>
              <a:t>For the Department of Environment, Forestry and Fisheries (“DEFF”) to provide </a:t>
            </a:r>
            <a:r>
              <a:rPr lang="en-ZA" sz="2400" dirty="0">
                <a:solidFill>
                  <a:prstClr val="black"/>
                </a:solidFill>
              </a:rPr>
              <a:t>a briefing on </a:t>
            </a:r>
            <a:r>
              <a:rPr lang="en-ZA" sz="2400" dirty="0" smtClean="0">
                <a:solidFill>
                  <a:prstClr val="black"/>
                </a:solidFill>
              </a:rPr>
              <a:t>the role played it has played in reviewing mining applications since the inception of the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One Environmental System </a:t>
            </a:r>
            <a:r>
              <a:rPr lang="en-US" sz="2400" dirty="0" smtClean="0">
                <a:solidFill>
                  <a:prstClr val="black"/>
                </a:solidFill>
              </a:rPr>
              <a:t>(“OES”), with specific reference to appeals lodged against mining or prospecting activities in ecologically sensitive areas, protected areas and watersheds.</a:t>
            </a:r>
            <a:r>
              <a:rPr lang="en-ZA" sz="2400" dirty="0" smtClean="0">
                <a:solidFill>
                  <a:prstClr val="black"/>
                </a:solidFill>
              </a:rPr>
              <a:t> </a:t>
            </a:r>
            <a:endParaRPr lang="en-ZA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ZA" sz="2400" dirty="0" smtClean="0"/>
              <a:t> </a:t>
            </a:r>
            <a:endParaRPr lang="en-ZA" sz="2400" dirty="0"/>
          </a:p>
          <a:p>
            <a:pPr marL="0" indent="0">
              <a:buNone/>
            </a:pPr>
            <a:endParaRPr lang="en-ZA" sz="2400" dirty="0"/>
          </a:p>
          <a:p>
            <a:pPr algn="just">
              <a:buFont typeface="Wingdings" panose="05000000000000000000" pitchFamily="2" charset="2"/>
              <a:buChar char="ü"/>
            </a:pPr>
            <a:endParaRPr lang="en-ZA" sz="2400" dirty="0" smtClean="0">
              <a:solidFill>
                <a:prstClr val="black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ZA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908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01" y="340468"/>
            <a:ext cx="8229600" cy="865762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206230"/>
            <a:ext cx="8880091" cy="5576407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en-GB" sz="22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ZA" sz="2200" dirty="0" smtClean="0"/>
              <a:t>The </a:t>
            </a:r>
            <a:r>
              <a:rPr lang="en-ZA" sz="2200" dirty="0"/>
              <a:t>OES came into effect </a:t>
            </a:r>
            <a:r>
              <a:rPr lang="en-US" sz="2200" dirty="0"/>
              <a:t>on 8 December 2014,</a:t>
            </a:r>
            <a:r>
              <a:rPr lang="en-GB" sz="2200" dirty="0" smtClean="0"/>
              <a:t> simultaneously with the Environmental Impact Assessment Regulations, 2014 and the National Appeal Regulations, 2014.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GB" sz="2200" dirty="0" smtClean="0"/>
              <a:t> The OES entails the following:</a:t>
            </a:r>
          </a:p>
          <a:p>
            <a:pPr marL="0" lvl="0" indent="0" algn="just">
              <a:buNone/>
            </a:pPr>
            <a:endParaRPr lang="en-ZA" sz="9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ZA" sz="2000" dirty="0"/>
              <a:t>Mining activities are subjected to an environmental </a:t>
            </a:r>
            <a:r>
              <a:rPr lang="en-ZA" sz="2000" dirty="0" smtClean="0"/>
              <a:t>authorisation (“EA”)</a:t>
            </a:r>
            <a:r>
              <a:rPr lang="en-ZA" sz="2000" b="1" dirty="0" smtClean="0"/>
              <a:t> </a:t>
            </a:r>
            <a:r>
              <a:rPr lang="en-ZA" sz="2000" dirty="0"/>
              <a:t>process in terms of </a:t>
            </a:r>
            <a:r>
              <a:rPr lang="en-ZA" sz="2000" dirty="0" smtClean="0"/>
              <a:t>the NEMA;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ZA" sz="2000" dirty="0" smtClean="0"/>
              <a:t>The Minister </a:t>
            </a:r>
            <a:r>
              <a:rPr lang="en-ZA" sz="2000" dirty="0"/>
              <a:t>of Mineral Resources is the competent </a:t>
            </a:r>
            <a:r>
              <a:rPr lang="en-ZA" sz="2000" dirty="0" smtClean="0"/>
              <a:t>authority (CA) </a:t>
            </a:r>
            <a:r>
              <a:rPr lang="en-ZA" sz="2000" dirty="0"/>
              <a:t>to issue </a:t>
            </a:r>
            <a:r>
              <a:rPr lang="en-ZA" sz="2000" dirty="0" smtClean="0"/>
              <a:t>EAs </a:t>
            </a:r>
            <a:r>
              <a:rPr lang="en-ZA" sz="2000" dirty="0"/>
              <a:t>and waste management </a:t>
            </a:r>
            <a:r>
              <a:rPr lang="en-ZA" sz="2000" dirty="0" smtClean="0"/>
              <a:t>licences (“WML”) </a:t>
            </a:r>
            <a:r>
              <a:rPr lang="en-ZA" sz="2000" dirty="0"/>
              <a:t>under NEMA and NEMWA in respect of mining activities and activities ancillary thereto</a:t>
            </a:r>
            <a:r>
              <a:rPr lang="en-ZA" sz="2000" dirty="0" smtClean="0"/>
              <a:t>;</a:t>
            </a:r>
            <a:endParaRPr lang="en-ZA" sz="2000" dirty="0" smtClean="0">
              <a:solidFill>
                <a:prstClr val="black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ZA" sz="2000" dirty="0"/>
              <a:t>T</a:t>
            </a:r>
            <a:r>
              <a:rPr lang="en-ZA" sz="2000" dirty="0" smtClean="0"/>
              <a:t>he </a:t>
            </a:r>
            <a:r>
              <a:rPr lang="en-ZA" sz="2000" dirty="0"/>
              <a:t>Minister of </a:t>
            </a:r>
            <a:r>
              <a:rPr lang="en-ZA" sz="2000" dirty="0" smtClean="0"/>
              <a:t>Environment, Forestry and Fisheries </a:t>
            </a:r>
            <a:r>
              <a:rPr lang="en-ZA" sz="2000" dirty="0"/>
              <a:t>prescribes </a:t>
            </a:r>
            <a:r>
              <a:rPr lang="en-ZA" sz="2000" dirty="0" smtClean="0"/>
              <a:t>the environmental regulatory framework for integrated environmental management;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ZA" sz="2000" dirty="0" smtClean="0"/>
              <a:t>The Minister of </a:t>
            </a:r>
            <a:r>
              <a:rPr lang="en-ZA" sz="2000" dirty="0"/>
              <a:t>Environment, Forestry and Fisheries is the appeal authority for appeals in respect of mining related environmental authorisations</a:t>
            </a:r>
            <a:r>
              <a:rPr lang="en-ZA" sz="2000" dirty="0" smtClean="0"/>
              <a:t>;</a:t>
            </a:r>
            <a:endParaRPr lang="en-ZA" sz="2000" dirty="0">
              <a:solidFill>
                <a:prstClr val="black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ZA" sz="20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ZA" sz="24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38191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01" y="612950"/>
            <a:ext cx="8151453" cy="683287"/>
          </a:xfrm>
        </p:spPr>
        <p:txBody>
          <a:bodyPr>
            <a:normAutofit fontScale="90000"/>
          </a:bodyPr>
          <a:lstStyle/>
          <a:p>
            <a:r>
              <a:rPr lang="en-ZA" sz="2700" b="1" dirty="0" smtClean="0"/>
              <a:t/>
            </a:r>
            <a:br>
              <a:rPr lang="en-ZA" sz="2700" b="1" dirty="0" smtClean="0"/>
            </a:br>
            <a:r>
              <a:rPr lang="en-ZA" sz="2700" b="1" dirty="0"/>
              <a:t/>
            </a:r>
            <a:br>
              <a:rPr lang="en-ZA" sz="2700" b="1" dirty="0"/>
            </a:br>
            <a:r>
              <a:rPr lang="en-ZA" sz="2700" b="1" dirty="0" smtClean="0"/>
              <a:t/>
            </a:r>
            <a:br>
              <a:rPr lang="en-ZA" sz="2700" b="1" dirty="0" smtClean="0"/>
            </a:b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> </a:t>
            </a:r>
            <a:br>
              <a:rPr lang="en-ZA" sz="3200" dirty="0"/>
            </a:b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2700" b="1" dirty="0" smtClean="0"/>
              <a:t>Statistics of Mining Appeals since the inception of OES until 30 September 2019</a:t>
            </a: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>	</a:t>
            </a:r>
            <a:br>
              <a:rPr lang="en-ZA" sz="3200" dirty="0"/>
            </a:br>
            <a:r>
              <a:rPr lang="en-ZA" sz="4000" dirty="0"/>
              <a:t/>
            </a:r>
            <a:br>
              <a:rPr lang="en-ZA" sz="4000" dirty="0"/>
            </a:br>
            <a:r>
              <a:rPr lang="en-ZA" sz="4000" dirty="0"/>
              <a:t>	</a:t>
            </a:r>
            <a:br>
              <a:rPr lang="en-ZA" sz="4000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21" y="1537399"/>
            <a:ext cx="8857417" cy="520504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ZA" sz="2000" dirty="0" smtClean="0"/>
              <a:t>Since </a:t>
            </a:r>
            <a:r>
              <a:rPr lang="en-ZA" sz="2000" dirty="0"/>
              <a:t>the coming into effect of </a:t>
            </a:r>
            <a:r>
              <a:rPr lang="en-ZA" sz="2000" dirty="0" smtClean="0"/>
              <a:t>the OES, the statistics on mining appeals are as follows</a:t>
            </a:r>
          </a:p>
          <a:p>
            <a:pPr marL="0" indent="0" algn="just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2014 - 2015 : No mining </a:t>
            </a:r>
            <a:r>
              <a:rPr lang="en-ZA" sz="2000" dirty="0"/>
              <a:t>appeals </a:t>
            </a:r>
            <a:r>
              <a:rPr lang="en-ZA" sz="2000" dirty="0" smtClean="0"/>
              <a:t>were administered;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2015 - 2016 </a:t>
            </a:r>
            <a:r>
              <a:rPr lang="en-ZA" sz="2000" dirty="0"/>
              <a:t>: 19 </a:t>
            </a:r>
            <a:r>
              <a:rPr lang="en-ZA" sz="2000" dirty="0" smtClean="0"/>
              <a:t>mining </a:t>
            </a:r>
            <a:r>
              <a:rPr lang="en-ZA" sz="2000" dirty="0"/>
              <a:t>appeals </a:t>
            </a:r>
            <a:r>
              <a:rPr lang="en-ZA" sz="2000" dirty="0" smtClean="0"/>
              <a:t>were administered </a:t>
            </a:r>
            <a:r>
              <a:rPr lang="en-ZA" sz="2000" dirty="0"/>
              <a:t>as at 31 March </a:t>
            </a:r>
            <a:r>
              <a:rPr lang="en-ZA" sz="2000" dirty="0" smtClean="0"/>
              <a:t>2016;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2016 - 2017</a:t>
            </a:r>
            <a:r>
              <a:rPr lang="en-ZA" sz="2000" dirty="0"/>
              <a:t>: 40 m</a:t>
            </a:r>
            <a:r>
              <a:rPr lang="en-ZA" sz="2000" dirty="0" smtClean="0"/>
              <a:t>ining </a:t>
            </a:r>
            <a:r>
              <a:rPr lang="en-ZA" sz="2000" dirty="0"/>
              <a:t>appeals </a:t>
            </a:r>
            <a:r>
              <a:rPr lang="en-ZA" sz="2000" dirty="0" smtClean="0"/>
              <a:t> were administered as </a:t>
            </a:r>
            <a:r>
              <a:rPr lang="en-ZA" sz="2000" dirty="0"/>
              <a:t>at 31 March </a:t>
            </a:r>
            <a:r>
              <a:rPr lang="en-ZA" sz="2000" dirty="0" smtClean="0"/>
              <a:t>2017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(7 current and 33 new mining appeals);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2017 - 2018</a:t>
            </a:r>
            <a:r>
              <a:rPr lang="en-ZA" sz="2000" dirty="0"/>
              <a:t>: </a:t>
            </a:r>
            <a:r>
              <a:rPr lang="en-ZA" sz="2000" dirty="0" smtClean="0"/>
              <a:t>67 mining appeals were administered </a:t>
            </a:r>
            <a:r>
              <a:rPr lang="en-ZA" sz="2000" dirty="0"/>
              <a:t>as at 31 March </a:t>
            </a:r>
            <a:r>
              <a:rPr lang="en-ZA" sz="2000" smtClean="0"/>
              <a:t>2018                 (6 </a:t>
            </a:r>
            <a:r>
              <a:rPr lang="en-ZA" sz="2000" dirty="0"/>
              <a:t>current </a:t>
            </a:r>
            <a:r>
              <a:rPr lang="en-ZA" sz="2000" dirty="0" smtClean="0"/>
              <a:t>and 61 new mining appeals);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2018 – 2019: 103 mining appeals were administered as at 31 March 2019 (24 current </a:t>
            </a:r>
            <a:r>
              <a:rPr lang="en-ZA" sz="2000" dirty="0"/>
              <a:t>and 79 </a:t>
            </a:r>
            <a:r>
              <a:rPr lang="en-ZA" sz="2000" dirty="0" smtClean="0"/>
              <a:t>new mining appeals);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sz="2000" dirty="0" smtClean="0"/>
              <a:t>1 April 2019 – 30 September 2019 (half year):  107 mining appeals are being administered (53 </a:t>
            </a:r>
            <a:r>
              <a:rPr lang="en-ZA" sz="2000" dirty="0"/>
              <a:t>current and 54 </a:t>
            </a:r>
            <a:r>
              <a:rPr lang="en-ZA" sz="2000" dirty="0" smtClean="0"/>
              <a:t>new mining appeals).</a:t>
            </a:r>
            <a:endParaRPr lang="en-US" sz="2000" dirty="0"/>
          </a:p>
          <a:p>
            <a:pPr marL="0" indent="0" algn="just">
              <a:buNone/>
            </a:pPr>
            <a:endParaRPr lang="en-ZA" sz="2000" dirty="0" smtClean="0"/>
          </a:p>
          <a:p>
            <a:pPr marL="0" indent="0" algn="just">
              <a:buNone/>
            </a:pPr>
            <a:endParaRPr lang="en-ZA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en-ZA" sz="2000" dirty="0"/>
          </a:p>
          <a:p>
            <a:pPr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17302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01" y="612950"/>
            <a:ext cx="8151453" cy="1082846"/>
          </a:xfrm>
        </p:spPr>
        <p:txBody>
          <a:bodyPr>
            <a:normAutofit fontScale="90000"/>
          </a:bodyPr>
          <a:lstStyle/>
          <a:p>
            <a:r>
              <a:rPr lang="en-ZA" sz="2700" b="1" dirty="0" smtClean="0"/>
              <a:t/>
            </a:r>
            <a:br>
              <a:rPr lang="en-ZA" sz="2700" b="1" dirty="0" smtClean="0"/>
            </a:br>
            <a:r>
              <a:rPr lang="en-ZA" sz="2700" b="1" dirty="0"/>
              <a:t/>
            </a:r>
            <a:br>
              <a:rPr lang="en-ZA" sz="2700" b="1" dirty="0"/>
            </a:br>
            <a:r>
              <a:rPr lang="en-ZA" sz="2700" b="1" dirty="0" smtClean="0"/>
              <a:t/>
            </a:r>
            <a:br>
              <a:rPr lang="en-ZA" sz="2700" b="1" dirty="0" smtClean="0"/>
            </a:b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> </a:t>
            </a:r>
            <a:br>
              <a:rPr lang="en-ZA" sz="3200" dirty="0"/>
            </a:b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2700" b="1" dirty="0" smtClean="0"/>
              <a:t>Mining Applications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in ecologically sensitive areas, protected areas and </a:t>
            </a:r>
            <a:r>
              <a:rPr lang="en-US" sz="2800" b="1" dirty="0" smtClean="0">
                <a:solidFill>
                  <a:prstClr val="black"/>
                </a:solidFill>
              </a:rPr>
              <a:t>watersheds</a:t>
            </a: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>	</a:t>
            </a:r>
            <a:br>
              <a:rPr lang="en-ZA" sz="3200" dirty="0"/>
            </a:br>
            <a:r>
              <a:rPr lang="en-ZA" sz="4000" dirty="0"/>
              <a:t/>
            </a:r>
            <a:br>
              <a:rPr lang="en-ZA" sz="4000" dirty="0"/>
            </a:br>
            <a:r>
              <a:rPr lang="en-ZA" sz="4000" dirty="0"/>
              <a:t>	</a:t>
            </a:r>
            <a:br>
              <a:rPr lang="en-ZA" sz="4000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21" y="1502979"/>
            <a:ext cx="8857417" cy="51080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ZA" sz="2000" dirty="0"/>
          </a:p>
          <a:p>
            <a:pPr>
              <a:buFont typeface="Wingdings" panose="05000000000000000000" pitchFamily="2" charset="2"/>
              <a:buChar char="q"/>
            </a:pPr>
            <a:endParaRPr lang="en-ZA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en-ZA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2741978"/>
              </p:ext>
            </p:extLst>
          </p:nvPr>
        </p:nvGraphicFramePr>
        <p:xfrm>
          <a:off x="546540" y="1837703"/>
          <a:ext cx="7735613" cy="4857967"/>
        </p:xfrm>
        <a:graphic>
          <a:graphicData uri="http://schemas.openxmlformats.org/drawingml/2006/table">
            <a:tbl>
              <a:tblPr firstRow="1" firstCol="1" bandRow="1"/>
              <a:tblGrid>
                <a:gridCol w="1370460">
                  <a:extLst>
                    <a:ext uri="{9D8B030D-6E8A-4147-A177-3AD203B41FA5}">
                      <a16:colId xmlns:a16="http://schemas.microsoft.com/office/drawing/2014/main" xmlns="" val="1219103402"/>
                    </a:ext>
                  </a:extLst>
                </a:gridCol>
                <a:gridCol w="1020910">
                  <a:extLst>
                    <a:ext uri="{9D8B030D-6E8A-4147-A177-3AD203B41FA5}">
                      <a16:colId xmlns:a16="http://schemas.microsoft.com/office/drawing/2014/main" xmlns="" val="568498403"/>
                    </a:ext>
                  </a:extLst>
                </a:gridCol>
                <a:gridCol w="1496965">
                  <a:extLst>
                    <a:ext uri="{9D8B030D-6E8A-4147-A177-3AD203B41FA5}">
                      <a16:colId xmlns:a16="http://schemas.microsoft.com/office/drawing/2014/main" xmlns="" val="3093292185"/>
                    </a:ext>
                  </a:extLst>
                </a:gridCol>
                <a:gridCol w="1149634">
                  <a:extLst>
                    <a:ext uri="{9D8B030D-6E8A-4147-A177-3AD203B41FA5}">
                      <a16:colId xmlns:a16="http://schemas.microsoft.com/office/drawing/2014/main" xmlns="" val="3466131500"/>
                    </a:ext>
                  </a:extLst>
                </a:gridCol>
                <a:gridCol w="1236189">
                  <a:extLst>
                    <a:ext uri="{9D8B030D-6E8A-4147-A177-3AD203B41FA5}">
                      <a16:colId xmlns:a16="http://schemas.microsoft.com/office/drawing/2014/main" xmlns="" val="3570509294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76771909"/>
                    </a:ext>
                  </a:extLst>
                </a:gridCol>
              </a:tblGrid>
              <a:tr h="1249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Year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Mining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Prospecting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Sensitive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Protected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Watershed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320018"/>
                  </a:ext>
                </a:extLst>
              </a:tr>
              <a:tr h="624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7795985"/>
                  </a:ext>
                </a:extLst>
              </a:tr>
              <a:tr h="624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158358"/>
                  </a:ext>
                </a:extLst>
              </a:tr>
              <a:tr h="624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566467"/>
                  </a:ext>
                </a:extLst>
              </a:tr>
              <a:tr h="624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4375233"/>
                  </a:ext>
                </a:extLst>
              </a:tr>
              <a:tr h="624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(0ne</a:t>
                      </a:r>
                      <a:r>
                        <a:rPr lang="en-ZA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appeal in sensitive and watershed area)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178124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359025" y="323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74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171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3971</TotalTime>
  <Words>372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Mining Appeals lodged since the inception  One Environmental System   5 NOVEMBER 2019 </vt:lpstr>
      <vt:lpstr>Purpose</vt:lpstr>
      <vt:lpstr>Background</vt:lpstr>
      <vt:lpstr>       Statistics of Mining Appeals since the inception of OES until 30 September 2019       </vt:lpstr>
      <vt:lpstr>       Mining Applications in ecologically sensitive areas, protected areas and watersheds       </vt:lpstr>
      <vt:lpstr>Slide 6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281</cp:revision>
  <cp:lastPrinted>2017-04-10T09:45:56Z</cp:lastPrinted>
  <dcterms:created xsi:type="dcterms:W3CDTF">2017-04-03T07:19:10Z</dcterms:created>
  <dcterms:modified xsi:type="dcterms:W3CDTF">2019-11-14T08:04:09Z</dcterms:modified>
</cp:coreProperties>
</file>