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23"/>
  </p:notesMasterIdLst>
  <p:handoutMasterIdLst>
    <p:handoutMasterId r:id="rId24"/>
  </p:handoutMasterIdLst>
  <p:sldIdLst>
    <p:sldId id="256" r:id="rId7"/>
    <p:sldId id="353" r:id="rId8"/>
    <p:sldId id="345" r:id="rId9"/>
    <p:sldId id="354" r:id="rId10"/>
    <p:sldId id="356" r:id="rId11"/>
    <p:sldId id="357" r:id="rId12"/>
    <p:sldId id="358" r:id="rId13"/>
    <p:sldId id="339" r:id="rId14"/>
    <p:sldId id="338" r:id="rId15"/>
    <p:sldId id="337" r:id="rId16"/>
    <p:sldId id="349" r:id="rId17"/>
    <p:sldId id="350" r:id="rId18"/>
    <p:sldId id="347" r:id="rId19"/>
    <p:sldId id="340" r:id="rId20"/>
    <p:sldId id="346" r:id="rId21"/>
    <p:sldId id="334" r:id="rId22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86B"/>
    <a:srgbClr val="00385A"/>
    <a:srgbClr val="0038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6" autoAdjust="0"/>
  </p:normalViewPr>
  <p:slideViewPr>
    <p:cSldViewPr snapToGrid="0"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Capital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Sheet1!$A$3:$A$9</c:f>
              <c:strCache>
                <c:ptCount val="7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  <c:pt idx="4">
                  <c:v>19/20</c:v>
                </c:pt>
                <c:pt idx="5">
                  <c:v>20/21</c:v>
                </c:pt>
                <c:pt idx="6">
                  <c:v>21/22</c:v>
                </c:pt>
              </c:strCache>
            </c:strRef>
          </c:cat>
          <c:val>
            <c:numRef>
              <c:f>Sheet1!$B$3:$B$9</c:f>
              <c:numCache>
                <c:formatCode>0.00</c:formatCode>
                <c:ptCount val="7"/>
                <c:pt idx="0">
                  <c:v>4797.519155</c:v>
                </c:pt>
                <c:pt idx="1">
                  <c:v>5371.0942540000005</c:v>
                </c:pt>
                <c:pt idx="2">
                  <c:v>5843.1320380000006</c:v>
                </c:pt>
                <c:pt idx="3">
                  <c:v>5962.5550760000006</c:v>
                </c:pt>
                <c:pt idx="4">
                  <c:v>2637.7927020000002</c:v>
                </c:pt>
                <c:pt idx="5">
                  <c:v>2833.1</c:v>
                </c:pt>
                <c:pt idx="6">
                  <c:v>1.28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B3-44CB-8A9A-8EA9079DCFFE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Operating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Sheet1!$A$3:$A$9</c:f>
              <c:strCache>
                <c:ptCount val="7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  <c:pt idx="4">
                  <c:v>19/20</c:v>
                </c:pt>
                <c:pt idx="5">
                  <c:v>20/21</c:v>
                </c:pt>
                <c:pt idx="6">
                  <c:v>21/22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5631.01</c:v>
                </c:pt>
                <c:pt idx="1">
                  <c:v>4715.8900000000003</c:v>
                </c:pt>
                <c:pt idx="2">
                  <c:v>4778.75</c:v>
                </c:pt>
                <c:pt idx="3">
                  <c:v>4675.37</c:v>
                </c:pt>
                <c:pt idx="4">
                  <c:v>4185.21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B3-44CB-8A9A-8EA9079DCFFE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Sheet1!$A$3:$A$9</c:f>
              <c:strCache>
                <c:ptCount val="7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  <c:pt idx="4">
                  <c:v>19/20</c:v>
                </c:pt>
                <c:pt idx="5">
                  <c:v>20/21</c:v>
                </c:pt>
                <c:pt idx="6">
                  <c:v>21/22</c:v>
                </c:pt>
              </c:strCache>
            </c:strRef>
          </c:cat>
          <c:val>
            <c:numRef>
              <c:f>Sheet1!$D$3:$D$9</c:f>
              <c:numCache>
                <c:formatCode>0.00</c:formatCode>
                <c:ptCount val="7"/>
                <c:pt idx="0">
                  <c:v>10428.529155</c:v>
                </c:pt>
                <c:pt idx="1">
                  <c:v>10086.984253999999</c:v>
                </c:pt>
                <c:pt idx="2">
                  <c:v>10621.882038</c:v>
                </c:pt>
                <c:pt idx="3">
                  <c:v>10637.925076</c:v>
                </c:pt>
                <c:pt idx="4">
                  <c:v>6823.0027020000007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B3-44CB-8A9A-8EA9079DCFFE}"/>
            </c:ext>
          </c:extLst>
        </c:ser>
        <c:dLbls/>
        <c:gapWidth val="219"/>
        <c:overlap val="-27"/>
        <c:axId val="71956352"/>
        <c:axId val="71957888"/>
      </c:barChart>
      <c:catAx>
        <c:axId val="719563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57888"/>
        <c:crosses val="autoZero"/>
        <c:auto val="1"/>
        <c:lblAlgn val="ctr"/>
        <c:lblOffset val="100"/>
      </c:catAx>
      <c:valAx>
        <c:axId val="719578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/>
                  <a:t>R Million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56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Projects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Sheet1!$H$8</c:f>
              <c:strCache>
                <c:ptCount val="1"/>
                <c:pt idx="0">
                  <c:v>Before Budget Cuts (Feb 2018)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Sheet1!$I$7:$L$7</c:f>
              <c:strCache>
                <c:ptCount val="4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</c:strCache>
            </c:strRef>
          </c:cat>
          <c:val>
            <c:numRef>
              <c:f>Sheet1!$I$8:$L$8</c:f>
              <c:numCache>
                <c:formatCode>General</c:formatCode>
                <c:ptCount val="4"/>
                <c:pt idx="0">
                  <c:v>39</c:v>
                </c:pt>
                <c:pt idx="1">
                  <c:v>40</c:v>
                </c:pt>
                <c:pt idx="2">
                  <c:v>30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DD-4A97-92C6-9E41F0389BDC}"/>
            </c:ext>
          </c:extLst>
        </c:ser>
        <c:ser>
          <c:idx val="1"/>
          <c:order val="1"/>
          <c:tx>
            <c:strRef>
              <c:f>Sheet1!$H$9</c:f>
              <c:strCache>
                <c:ptCount val="1"/>
                <c:pt idx="0">
                  <c:v>After Budget Cuts (Excluding Roll-Overs)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Sheet1!$I$7:$L$7</c:f>
              <c:strCache>
                <c:ptCount val="4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</c:strCache>
            </c:strRef>
          </c:cat>
          <c:val>
            <c:numRef>
              <c:f>Sheet1!$I$9:$L$9</c:f>
              <c:numCache>
                <c:formatCode>General</c:formatCode>
                <c:ptCount val="4"/>
                <c:pt idx="0">
                  <c:v>39</c:v>
                </c:pt>
                <c:pt idx="1">
                  <c:v>18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DD-4A97-92C6-9E41F0389BDC}"/>
            </c:ext>
          </c:extLst>
        </c:ser>
        <c:ser>
          <c:idx val="2"/>
          <c:order val="2"/>
          <c:tx>
            <c:strRef>
              <c:f>Sheet1!$H$10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Sheet1!$I$7:$L$7</c:f>
              <c:strCache>
                <c:ptCount val="4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</c:strCache>
            </c:strRef>
          </c:cat>
          <c:val>
            <c:numRef>
              <c:f>Sheet1!$I$10:$L$10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DD-4A97-92C6-9E41F0389BDC}"/>
            </c:ext>
          </c:extLst>
        </c:ser>
        <c:dLbls/>
        <c:shape val="box"/>
        <c:axId val="75682560"/>
        <c:axId val="75684096"/>
        <c:axId val="0"/>
      </c:bar3DChart>
      <c:catAx>
        <c:axId val="75682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84096"/>
        <c:crosses val="autoZero"/>
        <c:auto val="1"/>
        <c:lblAlgn val="ctr"/>
        <c:lblOffset val="100"/>
      </c:catAx>
      <c:valAx>
        <c:axId val="75684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8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Sheet1!$A$5</c:f>
              <c:strCache>
                <c:ptCount val="1"/>
                <c:pt idx="0">
                  <c:v>Projects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Sheet1!$B$4:$I$4</c:f>
              <c:strCache>
                <c:ptCount val="8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  <c:pt idx="5">
                  <c:v>2019/20</c:v>
                </c:pt>
                <c:pt idx="6">
                  <c:v>2020/21</c:v>
                </c:pt>
                <c:pt idx="7">
                  <c:v>2021/22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63</c:v>
                </c:pt>
                <c:pt idx="1">
                  <c:v>61</c:v>
                </c:pt>
                <c:pt idx="2">
                  <c:v>59</c:v>
                </c:pt>
                <c:pt idx="3">
                  <c:v>55</c:v>
                </c:pt>
                <c:pt idx="4">
                  <c:v>47</c:v>
                </c:pt>
                <c:pt idx="5">
                  <c:v>39</c:v>
                </c:pt>
                <c:pt idx="6">
                  <c:v>15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9C-4951-AD5E-80988136B99A}"/>
            </c:ext>
          </c:extLst>
        </c:ser>
        <c:dLbls/>
        <c:gapWidth val="219"/>
        <c:overlap val="-27"/>
        <c:axId val="85028864"/>
        <c:axId val="85030400"/>
      </c:barChart>
      <c:catAx>
        <c:axId val="85028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30400"/>
        <c:crosses val="autoZero"/>
        <c:auto val="1"/>
        <c:lblAlgn val="ctr"/>
        <c:lblOffset val="100"/>
      </c:catAx>
      <c:valAx>
        <c:axId val="85030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100"/>
                  <a:t>Number of active Projects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8864"/>
        <c:crosses val="autoZero"/>
        <c:crossBetween val="between"/>
      </c:valAx>
      <c:dTable>
        <c:showHorzBorder val="1"/>
        <c:showVertBorder val="1"/>
        <c:showOutline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0.90503</cdr:x>
      <cdr:y>0.83069</cdr:y>
    </cdr:from>
    <cdr:to>
      <cdr:x>0.94557</cdr:x>
      <cdr:y>0.90397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6413608" y="3837459"/>
          <a:ext cx="28725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en-GB" sz="1600" dirty="0" smtClean="0"/>
            <a:t>*</a:t>
          </a:r>
          <a:endParaRPr lang="en-ZA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FB8DA54-E89F-4BDF-A20B-A82FB81628B9}" type="datetimeFigureOut">
              <a:rPr lang="en-ZA"/>
              <a:pPr>
                <a:defRPr/>
              </a:pPr>
              <a:t>2019/11/06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680DEF1-5CA2-4A79-BD7F-C23312A9A6D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3622666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6A77C71-215E-44CD-8C9D-F22F3FC65B74}" type="datetimeFigureOut">
              <a:rPr lang="en-ZA"/>
              <a:pPr>
                <a:defRPr/>
              </a:pPr>
              <a:t>2019/11/06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54D3221-EFF9-4014-8F0E-17383E01793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35512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D3221-EFF9-4014-8F0E-17383E017930}" type="slidenum">
              <a:rPr lang="en-ZA" altLang="en-US" smtClean="0"/>
              <a:pPr>
                <a:defRPr/>
              </a:pPr>
              <a:t>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12251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B6AD-00D4-42B5-833F-AFE81B3F2769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8EAD-2F83-4FE2-AE1B-6FB74E42C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5796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562" y="1570008"/>
            <a:ext cx="8229600" cy="4525963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C83B-DC7B-47CC-80A5-7776009099DE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373CB-E071-4186-BE95-05CF9AB7D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842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CD7D-5053-476D-8E6D-5143E63DD695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71ED-D251-4AE9-BE34-42D675F60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451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BE63-A03B-4FF7-9D58-598441C59661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8D6D-6176-40D1-BCF3-8CA460732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23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646D-7B80-4841-B3AC-0AC5ED0BB836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4282-C112-4E25-A6BD-8F20309AF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7222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9AE1-DBD5-438B-8482-4978E1B83BB6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6353-652F-48BA-8F13-7E3FD23E1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4502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F5B1-C2EA-43E8-A47F-68CE21D5833B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2A20-90DA-45B7-BEF4-388560F5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0889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8044-6C94-4760-BF2C-DFD2923508BE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535E-F9F4-4E68-BB0B-5907FB12C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5306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BA9C-EE5B-4E81-81F1-35742C285CAC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33B0-8401-4D6A-95AC-538AC2625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53969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243E-B17F-4572-BD52-86905C2FCF00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73A2-CD0E-4FAB-825C-1739ED636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5088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CB47-EC2A-4C0D-8D13-F42E8780E3AE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EAD6-06A2-4E1D-89CD-2C67972A5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0715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BBED-0481-4551-AC73-DEC26A1BFB48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FD16-E08F-4D35-B8EC-67625234D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86354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903F-958B-428B-BFAA-6F2BA7793832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62BB-105C-42EB-AF65-AA5590BC9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8157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BAEA-C65A-4529-B8D9-804DC402595A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9D61-140B-494A-AA02-771FDC7DA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72322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DE63-3DA8-4B58-AA5B-E12C381D5E64}" type="datetime1">
              <a:rPr lang="en-US" altLang="en-US" smtClean="0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D4F4-5C6C-4452-9C6A-35D9A0DEF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60446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3789364"/>
            <a:ext cx="8642350" cy="1079500"/>
          </a:xfrm>
          <a:noFill/>
        </p:spPr>
        <p:txBody>
          <a:bodyPr lIns="36000" tIns="36000" rIns="36000" bIns="36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1" y="5008190"/>
            <a:ext cx="7194060" cy="1229099"/>
          </a:xfrm>
        </p:spPr>
        <p:txBody>
          <a:bodyPr lIns="36000" tIns="36000" rIns="36000" bIns="3600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25" y="6633550"/>
            <a:ext cx="1080000" cy="180000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AB94BE-15F4-4041-A0C8-A79BAF2A1550}" type="datetime1">
              <a:rPr lang="en-US" smtClean="0">
                <a:solidFill>
                  <a:prstClr val="white"/>
                </a:solidFill>
              </a:rPr>
              <a:pPr/>
              <a:t>11/6/2019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000" y="6633550"/>
            <a:ext cx="2880000" cy="180000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9075" y="6633550"/>
            <a:ext cx="1080000" cy="1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441047-0C71-43DB-9CEB-8FB49D14D3D7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77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9" y="115889"/>
            <a:ext cx="6697662" cy="1441451"/>
          </a:xfrm>
          <a:noFill/>
        </p:spPr>
        <p:txBody>
          <a:bodyPr anchor="ctr" anchorCtr="0">
            <a:noAutofit/>
          </a:bodyPr>
          <a:lstStyle>
            <a:lvl1pPr>
              <a:defRPr sz="4400">
                <a:solidFill>
                  <a:srgbClr val="0E3C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ED03-810B-4391-A439-FB9DDB84755C}" type="datetime1">
              <a:rPr lang="en-US" smtClean="0">
                <a:solidFill>
                  <a:prstClr val="white"/>
                </a:solidFill>
              </a:rPr>
              <a:pPr/>
              <a:t>11/6/2019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1047-0C71-43DB-9CEB-8FB49D14D3D7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9389" y="1700215"/>
            <a:ext cx="6697662" cy="1284323"/>
          </a:xfrm>
          <a:noFill/>
        </p:spPr>
        <p:txBody>
          <a:bodyPr lIns="36000" tIns="36000" rIns="36000" bIns="36000" anchor="ctr" anchorCtr="0"/>
          <a:lstStyle>
            <a:lvl1pPr marL="0" indent="0" algn="ctr">
              <a:buNone/>
              <a:defRPr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77782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8FA6-75AB-4B50-BE98-D1BC4D1FD1F5}" type="datetime1">
              <a:rPr lang="en-US" smtClean="0">
                <a:solidFill>
                  <a:prstClr val="white"/>
                </a:solidFill>
              </a:rPr>
              <a:pPr/>
              <a:t>11/6/2019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1047-0C71-43DB-9CEB-8FB49D14D3D7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28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A6C5-03CA-4C67-8088-AABE8317D537}" type="datetime1">
              <a:rPr lang="en-US" smtClean="0">
                <a:solidFill>
                  <a:prstClr val="white"/>
                </a:solidFill>
              </a:rPr>
              <a:pPr/>
              <a:t>11/6/2019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1047-0C71-43DB-9CEB-8FB49D14D3D7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43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E3C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C30F-0812-4126-98CF-B8F07085E872}" type="datetime1">
              <a:rPr lang="en-US" smtClean="0">
                <a:solidFill>
                  <a:prstClr val="white"/>
                </a:solidFill>
              </a:rPr>
              <a:pPr/>
              <a:t>11/6/2019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1047-0C71-43DB-9CEB-8FB49D14D3D7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496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DC6D-70B6-48F2-B0BF-016A471EDF53}" type="datetime1">
              <a:rPr lang="en-US" smtClean="0">
                <a:solidFill>
                  <a:prstClr val="white"/>
                </a:solidFill>
              </a:rPr>
              <a:pPr/>
              <a:t>11/6/2019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1047-0C71-43DB-9CEB-8FB49D14D3D7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64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BF82-035C-4F31-8B28-F6BEB3599195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AC0E-D00A-43BF-8E10-535EB0170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410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DC32-8AD8-43E4-9A53-253F38C285B3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1378-A234-4A8F-A93C-C24B640D7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8507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C93E-E131-4B00-B242-8142D21F9162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DA5A-E6F2-430C-B494-2C663E102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539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FAE2-4000-4730-9982-729E058242A7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C5D0-F0CD-4231-BB2F-42DDF7EC0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883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51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620E-0A6C-4D36-9333-E2C247F3F4D8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513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7756"/>
            <a:ext cx="6780361" cy="941032"/>
          </a:xfrm>
          <a:prstGeom prst="rect">
            <a:avLst/>
          </a:prstGeom>
          <a:solidFill>
            <a:srgbClr val="0048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350980" y="1115552"/>
            <a:ext cx="8460509" cy="50332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2000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287" y="1115552"/>
            <a:ext cx="8462513" cy="5224863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 marL="985838" indent="-269875">
              <a:defRPr sz="1600">
                <a:solidFill>
                  <a:srgbClr val="002060"/>
                </a:solidFill>
              </a:defRPr>
            </a:lvl3pPr>
            <a:lvl4pPr marL="1262063" indent="-228600">
              <a:defRPr sz="1600">
                <a:solidFill>
                  <a:srgbClr val="002060"/>
                </a:solidFill>
              </a:defRPr>
            </a:lvl4pPr>
            <a:lvl5pPr marL="1435100" indent="-228600">
              <a:defRPr sz="16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4286" y="94891"/>
            <a:ext cx="6435305" cy="793630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702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233577"/>
            <a:ext cx="8462513" cy="4892586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 marL="985838" indent="-269875">
              <a:defRPr sz="1600">
                <a:solidFill>
                  <a:srgbClr val="002060"/>
                </a:solidFill>
              </a:defRPr>
            </a:lvl3pPr>
            <a:lvl4pPr marL="1262063" indent="-228600">
              <a:defRPr sz="1600">
                <a:solidFill>
                  <a:srgbClr val="002060"/>
                </a:solidFill>
              </a:defRPr>
            </a:lvl4pPr>
            <a:lvl5pPr marL="1435100" indent="-228600">
              <a:defRPr sz="16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2108-54DF-4348-A3C4-F912064D7C8C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067A-F90A-41C0-A34A-368B33ECE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784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5B08-71C4-4528-8A6F-7080DD6245B7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0756-84B0-4D53-8925-1E6A79759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5208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42A7E453-1B97-4FAC-A800-07F157383188}" type="datetime1">
              <a:rPr lang="en-US" altLang="en-US"/>
              <a:pPr>
                <a:defRPr/>
              </a:pPr>
              <a:t>11/6/2019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750E6FD-085F-481D-9D8D-09463D6A3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A57537D9-271B-4719-9AD6-BF8C61BDA923}" type="datetime1">
              <a:rPr lang="en-US" altLang="en-US" smtClean="0"/>
              <a:pPr eaLnBrk="1" hangingPunct="1">
                <a:defRPr/>
              </a:pPr>
              <a:t>11/6/2019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6D84E181-5F34-4D3C-B6AD-2E67CB9A3A28}" type="slidenum">
              <a:rPr lang="en-US" altLang="en-US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196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32" y="0"/>
            <a:ext cx="7020504" cy="1125538"/>
          </a:xfrm>
          <a:prstGeom prst="rect">
            <a:avLst/>
          </a:prstGeom>
          <a:solidFill>
            <a:srgbClr val="0E3C5E"/>
          </a:solidFill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7219" y="6633550"/>
            <a:ext cx="1080000" cy="180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5AEA131-A25C-4F2B-8360-B1BAFBFCDFCA}" type="datetime1">
              <a:rPr lang="en-US" smtClean="0">
                <a:solidFill>
                  <a:prstClr val="white"/>
                </a:solidFill>
              </a:rPr>
              <a:pPr/>
              <a:t>11/6/2019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5" y="6453550"/>
            <a:ext cx="2520000" cy="360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453336"/>
            <a:ext cx="1080000" cy="180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7441047-0C71-43DB-9CEB-8FB49D14D3D7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E3C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E3C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3C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E3C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E3C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691" y="3980874"/>
            <a:ext cx="7772400" cy="2004290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ARMSCOR’s PERSPECTIVE OF CHALLENGES IN DEFENCE INDUSTRY</a:t>
            </a:r>
            <a:r>
              <a:rPr lang="en-GB" sz="2000" dirty="0" smtClean="0">
                <a:solidFill>
                  <a:schemeClr val="bg1"/>
                </a:solidFill>
              </a:rPr>
              <a:t/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PCDMV</a:t>
            </a:r>
            <a:endParaRPr lang="en-Z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General </a:t>
            </a:r>
            <a:r>
              <a:rPr lang="en-GB" sz="2000" dirty="0"/>
              <a:t>loss of capacity in industry as a result of reduced DOD spend</a:t>
            </a:r>
          </a:p>
          <a:p>
            <a:r>
              <a:rPr lang="en-GB" sz="2000" dirty="0"/>
              <a:t>I</a:t>
            </a:r>
            <a:r>
              <a:rPr lang="en-GB" sz="2000" dirty="0" smtClean="0"/>
              <a:t>ncreased </a:t>
            </a:r>
            <a:r>
              <a:rPr lang="en-GB" sz="2000" dirty="0"/>
              <a:t>focus on export contracts with stringent timescales and </a:t>
            </a:r>
            <a:r>
              <a:rPr lang="en-GB" sz="2000" dirty="0" smtClean="0"/>
              <a:t>penalties – resulting in delays in execution of Armscor contracts</a:t>
            </a:r>
            <a:endParaRPr lang="en-GB" sz="2000" dirty="0"/>
          </a:p>
          <a:p>
            <a:r>
              <a:rPr lang="en-GB" sz="2000" dirty="0" smtClean="0"/>
              <a:t>Reduction </a:t>
            </a:r>
            <a:r>
              <a:rPr lang="en-GB" sz="2000" dirty="0"/>
              <a:t>in DOD Capital Budget is resulting in no new development projects-  will result in industry losing competitive edge in the international </a:t>
            </a:r>
            <a:r>
              <a:rPr lang="en-GB" sz="2000" dirty="0" smtClean="0"/>
              <a:t>marketplace</a:t>
            </a:r>
          </a:p>
          <a:p>
            <a:r>
              <a:rPr lang="en-GB" sz="2000" dirty="0" smtClean="0"/>
              <a:t>New entrants in Defence Industry tend to underestimate the complexity of DOD requirements, resulting in :</a:t>
            </a:r>
          </a:p>
          <a:p>
            <a:pPr lvl="1"/>
            <a:r>
              <a:rPr lang="en-GB" sz="2000" dirty="0" smtClean="0"/>
              <a:t>Under estimation of cost and time to execute contracted requirements</a:t>
            </a:r>
          </a:p>
          <a:p>
            <a:pPr lvl="1"/>
            <a:r>
              <a:rPr lang="en-GB" sz="2000" dirty="0" smtClean="0"/>
              <a:t>Delays in meeting contractual timescales</a:t>
            </a:r>
          </a:p>
          <a:p>
            <a:pPr lvl="1"/>
            <a:r>
              <a:rPr lang="en-GB" sz="2000" dirty="0" smtClean="0"/>
              <a:t>Financial challenges due to reduced </a:t>
            </a:r>
            <a:r>
              <a:rPr lang="en-GB" sz="2000" dirty="0" err="1" smtClean="0"/>
              <a:t>cashflow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Industry attempts to maximise order book, is resulting in insufficient capacity to timeously execute contracted requirements.</a:t>
            </a:r>
            <a:endParaRPr lang="en-GB" sz="2000" dirty="0"/>
          </a:p>
          <a:p>
            <a:endParaRPr lang="en-ZA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Under-performance by Industry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441938" y="60757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1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32" y="-29369"/>
            <a:ext cx="7020504" cy="11255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Defence</a:t>
            </a:r>
            <a:r>
              <a:rPr lang="en-US" sz="3200" dirty="0" smtClean="0"/>
              <a:t> Industry Analysis Context (1/2)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 Narrow" panose="020B0606020202030204" pitchFamily="34" charset="0"/>
              </a:rPr>
              <a:t>Information from </a:t>
            </a:r>
            <a:r>
              <a:rPr lang="en-US" sz="2200" dirty="0" err="1" smtClean="0">
                <a:latin typeface="Arial Narrow" panose="020B0606020202030204" pitchFamily="34" charset="0"/>
              </a:rPr>
              <a:t>Armscor</a:t>
            </a:r>
            <a:r>
              <a:rPr lang="en-US" sz="2200" dirty="0" smtClean="0">
                <a:latin typeface="Arial Narrow" panose="020B0606020202030204" pitchFamily="34" charset="0"/>
              </a:rPr>
              <a:t> database: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 Narrow" panose="020B0606020202030204" pitchFamily="34" charset="0"/>
              </a:rPr>
              <a:t>303 companies analysed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 Narrow" panose="020B0606020202030204" pitchFamily="34" charset="0"/>
              </a:rPr>
              <a:t>7 Foreign owned locally based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 Narrow" panose="020B0606020202030204" pitchFamily="34" charset="0"/>
              </a:rPr>
              <a:t>33 Foreign owned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 Narrow" panose="020B0606020202030204" pitchFamily="34" charset="0"/>
              </a:rPr>
              <a:t>21 </a:t>
            </a:r>
            <a:r>
              <a:rPr lang="en-US" sz="2200" dirty="0" err="1" smtClean="0">
                <a:latin typeface="Arial Narrow" panose="020B0606020202030204" pitchFamily="34" charset="0"/>
              </a:rPr>
              <a:t>SOE</a:t>
            </a:r>
            <a:r>
              <a:rPr lang="en-US" sz="2200" dirty="0" smtClean="0">
                <a:latin typeface="Arial Narrow" panose="020B0606020202030204" pitchFamily="34" charset="0"/>
              </a:rPr>
              <a:t> (State Owned Entities or Divisions)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 Narrow" panose="020B0606020202030204" pitchFamily="34" charset="0"/>
              </a:rPr>
              <a:t>242 Local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41047-0C71-43DB-9CEB-8FB49D14D3D7}" type="slidenum">
              <a:rPr kumimoji="0" lang="en-ZA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Defence</a:t>
            </a:r>
            <a:r>
              <a:rPr lang="en-US" sz="3200" dirty="0" smtClean="0"/>
              <a:t> Industry Analysis Context (2/2)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5"/>
          </a:xfrm>
        </p:spPr>
        <p:txBody>
          <a:bodyPr>
            <a:normAutofit/>
          </a:bodyPr>
          <a:lstStyle/>
          <a:p>
            <a:r>
              <a:rPr lang="en-ZA" sz="2200" dirty="0" smtClean="0">
                <a:latin typeface="Arial Narrow" panose="020B0606020202030204" pitchFamily="34" charset="0"/>
              </a:rPr>
              <a:t>13 –companies supplying </a:t>
            </a:r>
            <a:r>
              <a:rPr lang="en-ZA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sovereign</a:t>
            </a:r>
            <a:r>
              <a:rPr lang="en-ZA" sz="2200" dirty="0">
                <a:latin typeface="Arial Narrow" panose="020B0606020202030204" pitchFamily="34" charset="0"/>
              </a:rPr>
              <a:t> </a:t>
            </a:r>
            <a:r>
              <a:rPr lang="en-ZA" sz="2200" dirty="0" smtClean="0">
                <a:latin typeface="Arial Narrow" panose="020B0606020202030204" pitchFamily="34" charset="0"/>
              </a:rPr>
              <a:t>capabilities</a:t>
            </a:r>
            <a:endParaRPr lang="en-ZA" sz="2200" dirty="0">
              <a:latin typeface="Arial Narrow" panose="020B0606020202030204" pitchFamily="34" charset="0"/>
            </a:endParaRPr>
          </a:p>
          <a:p>
            <a:r>
              <a:rPr lang="en-ZA" sz="2200" dirty="0" smtClean="0">
                <a:latin typeface="Arial Narrow" panose="020B0606020202030204" pitchFamily="34" charset="0"/>
              </a:rPr>
              <a:t>27 </a:t>
            </a:r>
            <a:r>
              <a:rPr lang="en-ZA" sz="2200" dirty="0">
                <a:latin typeface="Arial Narrow" panose="020B0606020202030204" pitchFamily="34" charset="0"/>
              </a:rPr>
              <a:t>– companies supplying </a:t>
            </a:r>
            <a:r>
              <a:rPr lang="en-ZA" sz="2200" b="1" dirty="0">
                <a:solidFill>
                  <a:srgbClr val="FFC000"/>
                </a:solidFill>
                <a:latin typeface="Arial Narrow" panose="020B0606020202030204" pitchFamily="34" charset="0"/>
              </a:rPr>
              <a:t>strategic</a:t>
            </a:r>
            <a:r>
              <a:rPr lang="en-ZA" sz="2200" dirty="0">
                <a:latin typeface="Arial Narrow" panose="020B0606020202030204" pitchFamily="34" charset="0"/>
              </a:rPr>
              <a:t> </a:t>
            </a:r>
            <a:r>
              <a:rPr lang="en-ZA" sz="2200" dirty="0" smtClean="0">
                <a:latin typeface="Arial Narrow" panose="020B0606020202030204" pitchFamily="34" charset="0"/>
              </a:rPr>
              <a:t>capabilities companies</a:t>
            </a:r>
            <a:endParaRPr lang="en-ZA" sz="2200" dirty="0">
              <a:latin typeface="Arial Narrow" panose="020B0606020202030204" pitchFamily="34" charset="0"/>
            </a:endParaRPr>
          </a:p>
          <a:p>
            <a:r>
              <a:rPr lang="en-ZA" sz="2200" dirty="0">
                <a:latin typeface="Arial Narrow" panose="020B0606020202030204" pitchFamily="34" charset="0"/>
              </a:rPr>
              <a:t>26</a:t>
            </a:r>
            <a:r>
              <a:rPr lang="en-ZA" sz="2200" dirty="0" smtClean="0">
                <a:latin typeface="Arial Narrow" panose="020B0606020202030204" pitchFamily="34" charset="0"/>
              </a:rPr>
              <a:t> companies </a:t>
            </a:r>
            <a:r>
              <a:rPr lang="en-ZA" sz="2200" dirty="0">
                <a:latin typeface="Arial Narrow" panose="020B0606020202030204" pitchFamily="34" charset="0"/>
              </a:rPr>
              <a:t>highly dependent on DOD Funding</a:t>
            </a:r>
          </a:p>
          <a:p>
            <a:pPr lvl="1"/>
            <a:r>
              <a:rPr lang="en-ZA" sz="2200" dirty="0">
                <a:latin typeface="Arial Narrow" panose="020B0606020202030204" pitchFamily="34" charset="0"/>
              </a:rPr>
              <a:t>7 supplying </a:t>
            </a:r>
            <a:r>
              <a:rPr lang="en-ZA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sovereign</a:t>
            </a:r>
            <a:r>
              <a:rPr lang="en-ZA" sz="2200" dirty="0">
                <a:latin typeface="Arial Narrow" panose="020B0606020202030204" pitchFamily="34" charset="0"/>
              </a:rPr>
              <a:t> capabilities</a:t>
            </a:r>
            <a:endParaRPr lang="en-ZA" sz="2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/>
            <a:r>
              <a:rPr lang="en-ZA" sz="2200" dirty="0" smtClean="0">
                <a:latin typeface="Arial Narrow" panose="020B0606020202030204" pitchFamily="34" charset="0"/>
              </a:rPr>
              <a:t>7 </a:t>
            </a:r>
            <a:r>
              <a:rPr lang="en-ZA" sz="2200" dirty="0">
                <a:latin typeface="Arial Narrow" panose="020B0606020202030204" pitchFamily="34" charset="0"/>
              </a:rPr>
              <a:t>supplying </a:t>
            </a:r>
            <a:r>
              <a:rPr lang="en-ZA" sz="2200" b="1" dirty="0">
                <a:solidFill>
                  <a:srgbClr val="FFC000"/>
                </a:solidFill>
                <a:latin typeface="Arial Narrow" panose="020B0606020202030204" pitchFamily="34" charset="0"/>
              </a:rPr>
              <a:t>strategic</a:t>
            </a:r>
            <a:r>
              <a:rPr lang="en-ZA" sz="2200" dirty="0">
                <a:latin typeface="Arial Narrow" panose="020B0606020202030204" pitchFamily="34" charset="0"/>
              </a:rPr>
              <a:t> capabilities </a:t>
            </a:r>
            <a:endParaRPr lang="en-ZA" sz="22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ZA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57150" indent="0">
              <a:buNone/>
            </a:pPr>
            <a:r>
              <a:rPr lang="en-ZA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Sovereign</a:t>
            </a:r>
            <a:r>
              <a:rPr lang="en-ZA" sz="17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ZA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is the </a:t>
            </a:r>
            <a:r>
              <a:rPr lang="en-ZA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ability to ensure</a:t>
            </a:r>
            <a:r>
              <a:rPr lang="en-ZA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under </a:t>
            </a:r>
            <a:r>
              <a:rPr lang="en-ZA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full national control and without reliance on </a:t>
            </a:r>
            <a:r>
              <a:rPr lang="en-ZA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any direct </a:t>
            </a:r>
            <a:r>
              <a:rPr lang="en-ZA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foreign assistance, certain capabilities identified as </a:t>
            </a:r>
            <a:r>
              <a:rPr lang="en-ZA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vital to </a:t>
            </a:r>
            <a:r>
              <a:rPr lang="en-ZA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national </a:t>
            </a:r>
            <a:r>
              <a:rPr lang="en-ZA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security</a:t>
            </a:r>
          </a:p>
          <a:p>
            <a:pPr marL="57150" indent="0">
              <a:buNone/>
            </a:pPr>
            <a:endParaRPr lang="en-ZA" sz="17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57150" indent="0">
              <a:buNone/>
            </a:pPr>
            <a:r>
              <a:rPr lang="en-ZA" sz="1700" b="1" dirty="0">
                <a:solidFill>
                  <a:srgbClr val="FFC000"/>
                </a:solidFill>
                <a:latin typeface="Arial Narrow" panose="020B0606020202030204" pitchFamily="34" charset="0"/>
              </a:rPr>
              <a:t>Strategic</a:t>
            </a:r>
            <a:r>
              <a:rPr lang="en-ZA" sz="17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ZA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independence </a:t>
            </a:r>
            <a:r>
              <a:rPr lang="en-ZA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means </a:t>
            </a:r>
            <a:r>
              <a:rPr lang="en-ZA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the ability of </a:t>
            </a:r>
            <a:r>
              <a:rPr lang="en-ZA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the Defence </a:t>
            </a:r>
            <a:r>
              <a:rPr lang="en-ZA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Force to perform its key functions for </a:t>
            </a:r>
            <a:r>
              <a:rPr lang="en-ZA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extended periods </a:t>
            </a:r>
            <a:r>
              <a:rPr lang="en-ZA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without reliance on direct foreign support in </a:t>
            </a:r>
            <a:r>
              <a:rPr lang="en-ZA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respect of </a:t>
            </a:r>
            <a:r>
              <a:rPr lang="en-ZA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critical capabilities</a:t>
            </a:r>
          </a:p>
          <a:p>
            <a:pPr marL="457200" lvl="1" indent="0">
              <a:buNone/>
            </a:pPr>
            <a:endParaRPr lang="en-ZA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ZA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*</a:t>
            </a:r>
            <a:r>
              <a:rPr lang="en-ZA" sz="18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Definitions of Sovereign and Strategic broadly used</a:t>
            </a:r>
            <a:endParaRPr lang="en-ZA" sz="18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ZA" sz="24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0462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41047-0C71-43DB-9CEB-8FB49D14D3D7}" type="slidenum">
              <a:rPr kumimoji="0" lang="en-ZA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8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smtClean="0">
                <a:latin typeface="Arial Narrow" panose="020B0606020202030204" pitchFamily="34" charset="0"/>
              </a:rPr>
              <a:t>Integrated Relative </a:t>
            </a:r>
            <a:r>
              <a:rPr lang="en-ZA" sz="3200">
                <a:latin typeface="Arial Narrow" panose="020B0606020202030204" pitchFamily="34" charset="0"/>
              </a:rPr>
              <a:t>I</a:t>
            </a:r>
            <a:r>
              <a:rPr lang="en-ZA" sz="3200" smtClean="0">
                <a:latin typeface="Arial Narrow" panose="020B0606020202030204" pitchFamily="34" charset="0"/>
              </a:rPr>
              <a:t>mportant Index</a:t>
            </a:r>
            <a:endParaRPr lang="en-ZA" sz="3200">
              <a:latin typeface="Arial Narrow" panose="020B0606020202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15" y="1219200"/>
            <a:ext cx="8423736" cy="50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60987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41047-0C71-43DB-9CEB-8FB49D14D3D7}" type="slidenum">
              <a:rPr kumimoji="0" lang="en-ZA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3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PCDMV to take note of the severe impact of the reduction in Defence spend on defence industry. The reduction in Defence Spend is resulting in :</a:t>
            </a:r>
          </a:p>
          <a:p>
            <a:pPr lvl="1"/>
            <a:r>
              <a:rPr lang="en-GB" sz="2000" dirty="0" smtClean="0"/>
              <a:t>Loss of skills and jobs</a:t>
            </a:r>
          </a:p>
          <a:p>
            <a:pPr lvl="1"/>
            <a:r>
              <a:rPr lang="en-GB" sz="2200" dirty="0" smtClean="0"/>
              <a:t>Strategic capabilities were created at significant cost, and will not be resurrected without a massive investment</a:t>
            </a:r>
          </a:p>
          <a:p>
            <a:pPr lvl="1"/>
            <a:r>
              <a:rPr lang="en-GB" sz="2000" dirty="0" smtClean="0"/>
              <a:t>Reduction in competitive edge of local industry</a:t>
            </a:r>
          </a:p>
          <a:p>
            <a:pPr lvl="1"/>
            <a:r>
              <a:rPr lang="en-GB" sz="2000" dirty="0" smtClean="0"/>
              <a:t>Loss of critical capabilities of SANDF due to:</a:t>
            </a:r>
          </a:p>
          <a:p>
            <a:pPr lvl="2"/>
            <a:r>
              <a:rPr lang="en-GB" sz="2000" dirty="0" smtClean="0"/>
              <a:t>Obsolete and technologically aged equipment</a:t>
            </a:r>
          </a:p>
          <a:p>
            <a:pPr lvl="2"/>
            <a:r>
              <a:rPr lang="en-GB" sz="2000" dirty="0" smtClean="0"/>
              <a:t>Inability to properly maintain critical systems (aircraft, vehicles, </a:t>
            </a:r>
            <a:r>
              <a:rPr lang="en-GB" sz="2000" dirty="0" err="1" smtClean="0"/>
              <a:t>etc</a:t>
            </a:r>
            <a:r>
              <a:rPr lang="en-GB" sz="2000" dirty="0" smtClean="0"/>
              <a:t>)</a:t>
            </a:r>
          </a:p>
          <a:p>
            <a:pPr lvl="2"/>
            <a:r>
              <a:rPr lang="en-GB" sz="2000" dirty="0" smtClean="0"/>
              <a:t>Loss of technological competitive edge – force multiplier</a:t>
            </a:r>
          </a:p>
          <a:p>
            <a:pPr lvl="2"/>
            <a:endParaRPr lang="en-GB" sz="2000" dirty="0" smtClean="0"/>
          </a:p>
          <a:p>
            <a:pPr lvl="2"/>
            <a:endParaRPr lang="en-ZA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286" y="70398"/>
            <a:ext cx="6435305" cy="79363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441938" y="60757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9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>
                <a:latin typeface="Arial Narrow" panose="020B0606020202030204" pitchFamily="34" charset="0"/>
              </a:rPr>
              <a:t>Conclusion …</a:t>
            </a:r>
            <a:endParaRPr lang="en-ZA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268415"/>
            <a:ext cx="8888412" cy="5040311"/>
          </a:xfrm>
        </p:spPr>
        <p:txBody>
          <a:bodyPr>
            <a:noAutofit/>
          </a:bodyPr>
          <a:lstStyle/>
          <a:p>
            <a:pPr marL="571500" lvl="1" indent="-400050">
              <a:buFont typeface="Arial" panose="020B0604020202020204" pitchFamily="34" charset="0"/>
              <a:buChar char="•"/>
              <a:tabLst>
                <a:tab pos="8613775" algn="r"/>
              </a:tabLst>
            </a:pPr>
            <a:r>
              <a:rPr lang="en-US" sz="2200" dirty="0" smtClean="0">
                <a:latin typeface="+mn-lt"/>
              </a:rPr>
              <a:t>Optimise </a:t>
            </a:r>
            <a:r>
              <a:rPr lang="en-US" sz="2200" dirty="0">
                <a:latin typeface="+mn-lt"/>
              </a:rPr>
              <a:t>DoD funding across operating, capital and technology to provide short to medium term financial support </a:t>
            </a:r>
          </a:p>
          <a:p>
            <a:pPr marL="571500" lvl="1" indent="-400050">
              <a:buFont typeface="Arial" panose="020B0604020202020204" pitchFamily="34" charset="0"/>
              <a:buChar char="•"/>
              <a:tabLst>
                <a:tab pos="8613775" algn="r"/>
              </a:tabLst>
            </a:pPr>
            <a:r>
              <a:rPr lang="en-US" sz="2200" dirty="0">
                <a:latin typeface="+mn-lt"/>
              </a:rPr>
              <a:t>Obtain Government intervention to fund distressed companies providing sovereign or strategic capabilities </a:t>
            </a:r>
          </a:p>
          <a:p>
            <a:pPr marL="571500" lvl="1" indent="-400050">
              <a:buFont typeface="Arial" panose="020B0604020202020204" pitchFamily="34" charset="0"/>
              <a:buChar char="•"/>
              <a:tabLst>
                <a:tab pos="8613775" algn="r"/>
              </a:tabLst>
            </a:pPr>
            <a:r>
              <a:rPr lang="en-US" sz="2200" dirty="0">
                <a:latin typeface="+mn-lt"/>
              </a:rPr>
              <a:t>Develop Inter-departmental initiatives </a:t>
            </a:r>
            <a:r>
              <a:rPr lang="en-US" sz="2200" dirty="0" smtClean="0">
                <a:latin typeface="+mn-lt"/>
              </a:rPr>
              <a:t>through NDIC e.g. alternative funding </a:t>
            </a:r>
          </a:p>
          <a:p>
            <a:pPr marL="571500" lvl="1" indent="-400050">
              <a:buFont typeface="Arial" panose="020B0604020202020204" pitchFamily="34" charset="0"/>
              <a:buChar char="•"/>
              <a:tabLst>
                <a:tab pos="8613775" algn="r"/>
              </a:tabLst>
            </a:pPr>
            <a:r>
              <a:rPr lang="en-US" sz="2200" dirty="0" smtClean="0">
                <a:latin typeface="+mn-lt"/>
              </a:rPr>
              <a:t>Direct </a:t>
            </a:r>
            <a:r>
              <a:rPr lang="en-US" sz="2200" dirty="0">
                <a:latin typeface="+mn-lt"/>
              </a:rPr>
              <a:t>strategic </a:t>
            </a:r>
            <a:r>
              <a:rPr lang="en-US" sz="2200" dirty="0" smtClean="0">
                <a:latin typeface="+mn-lt"/>
              </a:rPr>
              <a:t>initiatives:</a:t>
            </a:r>
          </a:p>
          <a:p>
            <a:pPr marL="857250" lvl="2" indent="-285750">
              <a:buFont typeface="Wingdings" panose="05000000000000000000" pitchFamily="2" charset="2"/>
              <a:buChar char="Ø"/>
              <a:tabLst>
                <a:tab pos="8613775" algn="r"/>
              </a:tabLst>
            </a:pPr>
            <a:r>
              <a:rPr lang="en-US" sz="1800" dirty="0" smtClean="0">
                <a:latin typeface="+mn-lt"/>
              </a:rPr>
              <a:t>SADI </a:t>
            </a:r>
            <a:r>
              <a:rPr lang="en-US" sz="1800" dirty="0">
                <a:latin typeface="+mn-lt"/>
              </a:rPr>
              <a:t>restructuring / consolidation, </a:t>
            </a:r>
            <a:endParaRPr lang="en-US" sz="1800" dirty="0" smtClean="0">
              <a:latin typeface="+mn-lt"/>
            </a:endParaRPr>
          </a:p>
          <a:p>
            <a:pPr marL="857250" lvl="2" indent="-285750">
              <a:buFont typeface="Wingdings" panose="05000000000000000000" pitchFamily="2" charset="2"/>
              <a:buChar char="Ø"/>
              <a:tabLst>
                <a:tab pos="8613775" algn="r"/>
              </a:tabLst>
            </a:pPr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xport </a:t>
            </a:r>
            <a:r>
              <a:rPr lang="en-US" sz="1800" dirty="0">
                <a:latin typeface="+mn-lt"/>
              </a:rPr>
              <a:t>driven focus, </a:t>
            </a:r>
            <a:endParaRPr lang="en-US" sz="1800" dirty="0" smtClean="0">
              <a:latin typeface="+mn-lt"/>
            </a:endParaRPr>
          </a:p>
          <a:p>
            <a:pPr marL="857250" lvl="2" indent="-285750">
              <a:buFont typeface="Wingdings" panose="05000000000000000000" pitchFamily="2" charset="2"/>
              <a:buChar char="Ø"/>
              <a:tabLst>
                <a:tab pos="8613775" algn="r"/>
              </a:tabLst>
            </a:pPr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artnering </a:t>
            </a:r>
            <a:r>
              <a:rPr lang="en-US" sz="1800" dirty="0">
                <a:latin typeface="+mn-lt"/>
              </a:rPr>
              <a:t>with other industry players, etc.</a:t>
            </a:r>
          </a:p>
          <a:p>
            <a:pPr marL="571500" lvl="1" indent="-400050">
              <a:buFont typeface="Arial" panose="020B0604020202020204" pitchFamily="34" charset="0"/>
              <a:buChar char="•"/>
              <a:tabLst>
                <a:tab pos="8613775" algn="r"/>
              </a:tabLst>
            </a:pPr>
            <a:endParaRPr lang="en-ZA" sz="2200" dirty="0" smtClean="0">
              <a:latin typeface="Arial Narrow" panose="020B0606020202030204" pitchFamily="34" charset="0"/>
            </a:endParaRPr>
          </a:p>
          <a:p>
            <a:pPr marL="571500" lvl="1" indent="-400050">
              <a:buFont typeface="+mj-lt"/>
              <a:buAutoNum type="arabicPeriod"/>
              <a:tabLst>
                <a:tab pos="8613775" algn="r"/>
              </a:tabLst>
            </a:pPr>
            <a:endParaRPr lang="en-ZA" sz="2200" dirty="0" smtClean="0">
              <a:latin typeface="Arial Narrow" panose="020B0606020202030204" pitchFamily="34" charset="0"/>
            </a:endParaRPr>
          </a:p>
          <a:p>
            <a:pPr marL="571500" lvl="1" indent="-400050">
              <a:buFont typeface="+mj-lt"/>
              <a:buAutoNum type="arabicPeriod"/>
              <a:tabLst>
                <a:tab pos="8613775" algn="r"/>
              </a:tabLst>
            </a:pPr>
            <a:endParaRPr lang="en-ZA" sz="2200" dirty="0" smtClean="0">
              <a:latin typeface="Arial Narrow" panose="020B0606020202030204" pitchFamily="34" charset="0"/>
            </a:endParaRPr>
          </a:p>
          <a:p>
            <a:pPr marL="571500" lvl="1" indent="-400050">
              <a:buFont typeface="+mj-lt"/>
              <a:buAutoNum type="arabicPeriod"/>
              <a:tabLst>
                <a:tab pos="8613775" algn="r"/>
              </a:tabLst>
            </a:pPr>
            <a:endParaRPr lang="en-ZA" sz="2200" dirty="0" smtClean="0">
              <a:latin typeface="Arial Narrow" panose="020B0606020202030204" pitchFamily="34" charset="0"/>
            </a:endParaRPr>
          </a:p>
          <a:p>
            <a:pPr marL="571500" lvl="1" indent="-400050">
              <a:buFont typeface="+mj-lt"/>
              <a:buAutoNum type="arabicPeriod"/>
              <a:tabLst>
                <a:tab pos="8613775" algn="r"/>
              </a:tabLst>
            </a:pPr>
            <a:endParaRPr lang="en-ZA" sz="2200" dirty="0" smtClean="0">
              <a:latin typeface="Arial Narrow" panose="020B0606020202030204" pitchFamily="34" charset="0"/>
            </a:endParaRPr>
          </a:p>
          <a:p>
            <a:pPr marL="571500" lvl="1" indent="-400050">
              <a:buFont typeface="+mj-lt"/>
              <a:buAutoNum type="arabicPeriod"/>
              <a:tabLst>
                <a:tab pos="8613775" algn="r"/>
              </a:tabLst>
            </a:pPr>
            <a:endParaRPr lang="en-ZA" sz="2200" dirty="0" smtClean="0">
              <a:latin typeface="Arial Narrow" panose="020B0606020202030204" pitchFamily="34" charset="0"/>
            </a:endParaRPr>
          </a:p>
          <a:p>
            <a:pPr marL="571500" lvl="1" indent="-400050">
              <a:buFont typeface="+mj-lt"/>
              <a:buAutoNum type="arabicPeriod"/>
              <a:tabLst>
                <a:tab pos="8613775" algn="r"/>
              </a:tabLst>
            </a:pPr>
            <a:endParaRPr lang="en-ZA" sz="2200" dirty="0" smtClean="0">
              <a:latin typeface="Arial Narrow" panose="020B0606020202030204" pitchFamily="34" charset="0"/>
            </a:endParaRPr>
          </a:p>
          <a:p>
            <a:pPr lvl="1">
              <a:tabLst>
                <a:tab pos="8613775" algn="r"/>
              </a:tabLst>
            </a:pPr>
            <a:r>
              <a:rPr lang="en-ZA" sz="2200" dirty="0" smtClean="0">
                <a:latin typeface="Arial Narrow" panose="020B0606020202030204" pitchFamily="34" charset="0"/>
              </a:rPr>
              <a:t>	</a:t>
            </a:r>
            <a:endParaRPr lang="en-ZA" sz="2200" dirty="0">
              <a:latin typeface="Arial Narrow" panose="020B0606020202030204" pitchFamily="34" charset="0"/>
            </a:endParaRPr>
          </a:p>
          <a:p>
            <a:pPr>
              <a:tabLst>
                <a:tab pos="8613775" algn="r"/>
              </a:tabLst>
            </a:pPr>
            <a:r>
              <a:rPr lang="en-ZA" sz="2200" dirty="0" smtClean="0">
                <a:latin typeface="Arial Narrow" panose="020B0606020202030204" pitchFamily="34" charset="0"/>
              </a:rPr>
              <a:t>	</a:t>
            </a:r>
            <a:endParaRPr lang="en-ZA" sz="22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164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41047-0C71-43DB-9CEB-8FB49D14D3D7}" type="slidenum">
              <a:rPr kumimoji="0" lang="en-ZA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4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0166" y="1102773"/>
            <a:ext cx="6443932" cy="1373007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003864"/>
                </a:solidFill>
                <a:latin typeface="Arial" charset="0"/>
                <a:cs typeface="Arial" charset="0"/>
              </a:rPr>
              <a:t>Questions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4109" y="6492875"/>
            <a:ext cx="2133600" cy="365125"/>
          </a:xfrm>
        </p:spPr>
        <p:txBody>
          <a:bodyPr/>
          <a:lstStyle/>
          <a:p>
            <a:pPr>
              <a:defRPr/>
            </a:pPr>
            <a:fld id="{81574282-C112-4E25-A6BD-8F20309AF27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4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88810" cy="98787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Challenges faced by Defence Industry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8809" y="1220473"/>
            <a:ext cx="1993933" cy="923330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Under Performance of Defence Industry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647674" y="1375787"/>
            <a:ext cx="1866144" cy="646331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Reduction of Defence Budget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407669" y="1225409"/>
            <a:ext cx="2817705" cy="1200329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Challenging tendering process (Lack of understanding &amp; Change in legislation)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164421" y="2907676"/>
            <a:ext cx="2832651" cy="314547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57213" lvl="1" indent="-214313" defTabSz="3429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600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Under utilisation and subsequent </a:t>
            </a:r>
            <a:r>
              <a:rPr lang="en-GB" sz="1600" dirty="0">
                <a:solidFill>
                  <a:srgbClr val="002060"/>
                </a:solidFill>
                <a:ea typeface="MS PGothic" panose="020B0600070205080204" pitchFamily="34" charset="-128"/>
              </a:rPr>
              <a:t>loss of development expertise in industry.</a:t>
            </a:r>
          </a:p>
          <a:p>
            <a:pPr marL="557213" lvl="1" indent="-214313" defTabSz="3429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600" dirty="0">
                <a:solidFill>
                  <a:srgbClr val="002060"/>
                </a:solidFill>
                <a:ea typeface="MS PGothic" panose="020B0600070205080204" pitchFamily="34" charset="-128"/>
              </a:rPr>
              <a:t>Loss of competitive edge by industry, due to no new or modernised products to market</a:t>
            </a:r>
          </a:p>
          <a:p>
            <a:pPr marL="557213" lvl="1" indent="-214313" defTabSz="3429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600" dirty="0">
                <a:solidFill>
                  <a:srgbClr val="002060"/>
                </a:solidFill>
                <a:ea typeface="MS PGothic" panose="020B0600070205080204" pitchFamily="34" charset="-128"/>
              </a:rPr>
              <a:t>Decline in production capacity of industry, as a result of under utilisation.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8564" y="2908831"/>
            <a:ext cx="3223562" cy="216059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57213" lvl="1" indent="-214313" defTabSz="3429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600" dirty="0">
                <a:solidFill>
                  <a:srgbClr val="002060"/>
                </a:solidFill>
                <a:ea typeface="MS PGothic" panose="020B0600070205080204" pitchFamily="34" charset="-128"/>
              </a:rPr>
              <a:t>Increasing number of no-bids</a:t>
            </a:r>
          </a:p>
          <a:p>
            <a:pPr marL="557213" lvl="1" indent="-214313" defTabSz="3429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600" dirty="0">
                <a:solidFill>
                  <a:srgbClr val="002060"/>
                </a:solidFill>
                <a:ea typeface="MS PGothic" panose="020B0600070205080204" pitchFamily="34" charset="-128"/>
              </a:rPr>
              <a:t>Delays in timeous contracting, as a result of repeated Requests for Bid</a:t>
            </a:r>
          </a:p>
          <a:p>
            <a:pPr marL="557213" lvl="1" indent="-214313" defTabSz="3429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600" dirty="0">
                <a:solidFill>
                  <a:srgbClr val="002060"/>
                </a:solidFill>
                <a:ea typeface="MS PGothic" panose="020B0600070205080204" pitchFamily="34" charset="-128"/>
              </a:rPr>
              <a:t>Delays in commitment of SANDF funds, resulting in increased risk of losing budgeted funds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36747" y="2906474"/>
            <a:ext cx="2408464" cy="240681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57213" lvl="1" indent="-214313" defTabSz="3429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600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Going through learning curve of manufacturing</a:t>
            </a:r>
          </a:p>
          <a:p>
            <a:pPr marL="557213" lvl="1" indent="-214313" defTabSz="3429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600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Delays </a:t>
            </a:r>
            <a:r>
              <a:rPr lang="en-GB" sz="1600" dirty="0">
                <a:solidFill>
                  <a:srgbClr val="002060"/>
                </a:solidFill>
                <a:ea typeface="MS PGothic" panose="020B0600070205080204" pitchFamily="34" charset="-128"/>
              </a:rPr>
              <a:t>in delivery of contracted goods/services to the SANDF</a:t>
            </a:r>
          </a:p>
          <a:p>
            <a:pPr marL="557213" lvl="1" indent="-214313" defTabSz="3429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1600" dirty="0">
                <a:solidFill>
                  <a:srgbClr val="002060"/>
                </a:solidFill>
                <a:ea typeface="MS PGothic" panose="020B0600070205080204" pitchFamily="34" charset="-128"/>
              </a:rPr>
              <a:t>Reduced cash flow per annum</a:t>
            </a:r>
          </a:p>
        </p:txBody>
      </p:sp>
      <p:cxnSp>
        <p:nvCxnSpPr>
          <p:cNvPr id="13" name="Straight Arrow Connector 12"/>
          <p:cNvCxnSpPr>
            <a:stCxn id="5" idx="2"/>
            <a:endCxn id="9" idx="0"/>
          </p:cNvCxnSpPr>
          <p:nvPr/>
        </p:nvCxnSpPr>
        <p:spPr>
          <a:xfrm>
            <a:off x="1580746" y="2022118"/>
            <a:ext cx="1" cy="8855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10" idx="0"/>
          </p:cNvCxnSpPr>
          <p:nvPr/>
        </p:nvCxnSpPr>
        <p:spPr>
          <a:xfrm>
            <a:off x="4816522" y="2425738"/>
            <a:ext cx="3823" cy="4830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94081" y="2133330"/>
            <a:ext cx="0" cy="7671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77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budget reduction</a:t>
            </a:r>
            <a:endParaRPr lang="en-ZA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24287" y="1311495"/>
            <a:ext cx="8462513" cy="52248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tabLst>
                <a:tab pos="8613775" algn="r"/>
              </a:tabLst>
            </a:pPr>
            <a:r>
              <a:rPr lang="en-ZA" sz="2200" dirty="0" smtClean="0">
                <a:latin typeface="Arial Narrow" panose="020B0606020202030204" pitchFamily="34" charset="0"/>
              </a:rPr>
              <a:t>A </a:t>
            </a:r>
            <a:r>
              <a:rPr lang="en-ZA" sz="2200" dirty="0">
                <a:latin typeface="Arial Narrow" panose="020B0606020202030204" pitchFamily="34" charset="0"/>
              </a:rPr>
              <a:t>small percentage of local companies providing </a:t>
            </a:r>
            <a:r>
              <a:rPr lang="en-ZA" sz="2200" dirty="0" smtClean="0">
                <a:latin typeface="Arial Narrow" panose="020B0606020202030204" pitchFamily="34" charset="0"/>
              </a:rPr>
              <a:t>sovereign </a:t>
            </a:r>
            <a:r>
              <a:rPr lang="en-ZA" sz="2200" dirty="0">
                <a:latin typeface="Arial Narrow" panose="020B0606020202030204" pitchFamily="34" charset="0"/>
              </a:rPr>
              <a:t>or strategic capabilities are facing a high risk of unsustainability in the </a:t>
            </a:r>
            <a:r>
              <a:rPr lang="en-ZA" sz="2200" dirty="0" smtClean="0">
                <a:latin typeface="Arial Narrow" panose="020B0606020202030204" pitchFamily="34" charset="0"/>
              </a:rPr>
              <a:t>near-term.</a:t>
            </a:r>
            <a:endParaRPr lang="en-ZA" sz="22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tabLst>
                <a:tab pos="8613775" algn="r"/>
              </a:tabLst>
            </a:pPr>
            <a:r>
              <a:rPr lang="en-ZA" sz="2200" dirty="0">
                <a:latin typeface="Arial Narrow" panose="020B0606020202030204" pitchFamily="34" charset="0"/>
              </a:rPr>
              <a:t>A noteworthy percentage of funds is exported to foreign </a:t>
            </a:r>
            <a:r>
              <a:rPr lang="en-ZA" sz="2200" dirty="0" smtClean="0">
                <a:latin typeface="Arial Narrow" panose="020B0606020202030204" pitchFamily="34" charset="0"/>
              </a:rPr>
              <a:t>suppliers.</a:t>
            </a:r>
            <a:endParaRPr lang="en-ZA" sz="22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tabLst>
                <a:tab pos="8613775" algn="r"/>
              </a:tabLst>
            </a:pPr>
            <a:r>
              <a:rPr lang="en-ZA" sz="2200" dirty="0">
                <a:latin typeface="Arial Narrow" panose="020B0606020202030204" pitchFamily="34" charset="0"/>
              </a:rPr>
              <a:t>The cost of (imported) maintenance </a:t>
            </a:r>
            <a:r>
              <a:rPr lang="en-ZA" sz="2200" dirty="0" smtClean="0">
                <a:latin typeface="Arial Narrow" panose="020B0606020202030204" pitchFamily="34" charset="0"/>
              </a:rPr>
              <a:t>increases.</a:t>
            </a:r>
            <a:endParaRPr lang="en-ZA" sz="22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tabLst>
                <a:tab pos="8613775" algn="r"/>
              </a:tabLst>
            </a:pPr>
            <a:r>
              <a:rPr lang="en-ZA" sz="2200" dirty="0">
                <a:latin typeface="Arial Narrow" panose="020B0606020202030204" pitchFamily="34" charset="0"/>
              </a:rPr>
              <a:t>The local industry order book continues to </a:t>
            </a:r>
            <a:r>
              <a:rPr lang="en-ZA" sz="2200" dirty="0" smtClean="0">
                <a:latin typeface="Arial Narrow" panose="020B0606020202030204" pitchFamily="34" charset="0"/>
              </a:rPr>
              <a:t>reduce.</a:t>
            </a:r>
            <a:endParaRPr lang="en-ZA" sz="22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tabLst>
                <a:tab pos="8613775" algn="r"/>
              </a:tabLst>
            </a:pPr>
            <a:endParaRPr lang="en-ZA" sz="2200" dirty="0">
              <a:latin typeface="Arial Narrow" panose="020B0606020202030204" pitchFamily="34" charset="0"/>
            </a:endParaRPr>
          </a:p>
          <a:p>
            <a:pPr marL="0" indent="0" algn="ctr">
              <a:buNone/>
              <a:tabLst>
                <a:tab pos="8613775" algn="r"/>
              </a:tabLst>
            </a:pPr>
            <a:r>
              <a:rPr lang="en-ZA" sz="2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Given the aforementioned –  urgent and focused intervention is required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1938" y="60757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3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Acquisition Budget Trend</a:t>
            </a:r>
            <a:endParaRPr lang="en-Z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59229" y="1057275"/>
          <a:ext cx="8049985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3450" y="5759492"/>
            <a:ext cx="5139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u="sng" dirty="0" smtClean="0"/>
              <a:t>Note *</a:t>
            </a:r>
            <a:r>
              <a:rPr lang="en-GB" sz="1050" dirty="0" smtClean="0"/>
              <a:t> : Operating budget only allocated during in-year. Not allocated for 20/21 and 21/22</a:t>
            </a:r>
            <a:endParaRPr lang="en-ZA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6372333" y="489473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*</a:t>
            </a:r>
            <a:endParaRPr lang="en-Z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41938" y="60757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1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Projects</a:t>
            </a:r>
            <a:r>
              <a:rPr lang="en-GB" sz="2800" dirty="0" smtClean="0"/>
              <a:t> before and after budgets cuts</a:t>
            </a:r>
            <a:endParaRPr lang="en-ZA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3720" y="1477736"/>
          <a:ext cx="8033659" cy="452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1938" y="60757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7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Trend In Active Projects per annum</a:t>
            </a:r>
            <a:endParaRPr lang="en-ZA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152525" y="1257300"/>
          <a:ext cx="653415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2025" y="5191809"/>
            <a:ext cx="526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Note</a:t>
            </a:r>
            <a:r>
              <a:rPr lang="en-GB" dirty="0" smtClean="0"/>
              <a:t> : Number of active projects per annum, includes </a:t>
            </a:r>
          </a:p>
          <a:p>
            <a:r>
              <a:rPr lang="en-GB" dirty="0"/>
              <a:t>	</a:t>
            </a:r>
            <a:r>
              <a:rPr lang="en-GB" dirty="0" smtClean="0"/>
              <a:t>   projects that rolled from previous years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3441938" y="60757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6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MAIN CATEGORIES OF DEFENCE INDUSTRY</a:t>
            </a:r>
            <a:endParaRPr lang="en-ZA" sz="2800" dirty="0"/>
          </a:p>
        </p:txBody>
      </p:sp>
      <p:sp>
        <p:nvSpPr>
          <p:cNvPr id="8" name="Rectangle 7"/>
          <p:cNvSpPr/>
          <p:nvPr/>
        </p:nvSpPr>
        <p:spPr>
          <a:xfrm>
            <a:off x="224286" y="1403433"/>
            <a:ext cx="1893455" cy="10164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R&amp;D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3403426" y="1469252"/>
            <a:ext cx="2092034" cy="10164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Manufacturing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6553199" y="1469251"/>
            <a:ext cx="2486805" cy="10164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Maintenance &amp; </a:t>
            </a:r>
          </a:p>
          <a:p>
            <a:r>
              <a:rPr lang="en-GB" dirty="0" smtClean="0"/>
              <a:t>Support</a:t>
            </a:r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>
            <a:off x="224285" y="3605645"/>
            <a:ext cx="1893456" cy="101649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Mainly </a:t>
            </a:r>
            <a:r>
              <a:rPr lang="en-GB" dirty="0" err="1" smtClean="0"/>
              <a:t>Armscor</a:t>
            </a:r>
            <a:r>
              <a:rPr lang="en-GB" dirty="0" smtClean="0"/>
              <a:t> &amp; CSIR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3403423" y="3664973"/>
            <a:ext cx="2092037" cy="101649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Mainly DENEL</a:t>
            </a:r>
            <a:endParaRPr lang="en-ZA" dirty="0"/>
          </a:p>
        </p:txBody>
      </p:sp>
      <p:sp>
        <p:nvSpPr>
          <p:cNvPr id="13" name="Rectangle 12"/>
          <p:cNvSpPr/>
          <p:nvPr/>
        </p:nvSpPr>
        <p:spPr>
          <a:xfrm>
            <a:off x="6342984" y="3664973"/>
            <a:ext cx="2697020" cy="101649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Mainly DENEL &amp; Industry </a:t>
            </a:r>
            <a:endParaRPr lang="en-ZA" dirty="0"/>
          </a:p>
        </p:txBody>
      </p:sp>
      <p:sp>
        <p:nvSpPr>
          <p:cNvPr id="14" name="Right Arrow 13"/>
          <p:cNvSpPr/>
          <p:nvPr/>
        </p:nvSpPr>
        <p:spPr>
          <a:xfrm>
            <a:off x="2231975" y="1699381"/>
            <a:ext cx="63730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ight Arrow 15"/>
          <p:cNvSpPr/>
          <p:nvPr/>
        </p:nvSpPr>
        <p:spPr>
          <a:xfrm rot="5400000">
            <a:off x="798688" y="2739166"/>
            <a:ext cx="637309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ight Arrow 16"/>
          <p:cNvSpPr/>
          <p:nvPr/>
        </p:nvSpPr>
        <p:spPr>
          <a:xfrm rot="5400000">
            <a:off x="4373102" y="2869997"/>
            <a:ext cx="637309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ight Arrow 17"/>
          <p:cNvSpPr/>
          <p:nvPr/>
        </p:nvSpPr>
        <p:spPr>
          <a:xfrm rot="5400000">
            <a:off x="6885709" y="2926434"/>
            <a:ext cx="637309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ight Arrow 18"/>
          <p:cNvSpPr/>
          <p:nvPr/>
        </p:nvSpPr>
        <p:spPr>
          <a:xfrm>
            <a:off x="5693213" y="1669364"/>
            <a:ext cx="63730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673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158065"/>
            <a:ext cx="8462513" cy="5224863"/>
          </a:xfrm>
        </p:spPr>
        <p:txBody>
          <a:bodyPr/>
          <a:lstStyle/>
          <a:p>
            <a:r>
              <a:rPr lang="en-GB" sz="2300" dirty="0" smtClean="0"/>
              <a:t>Denel primarily is an integrator or main contractor of subsystems sourced from the broader industry. </a:t>
            </a:r>
          </a:p>
          <a:p>
            <a:r>
              <a:rPr lang="en-GB" sz="2300" dirty="0" smtClean="0"/>
              <a:t>Challenges experienced by Denel, is having a negative ripple effect throughout industry – resulting in a large number of small but highly specialised local suppliers experiencing significant financial distress – and the demise of some.</a:t>
            </a:r>
          </a:p>
          <a:p>
            <a:r>
              <a:rPr lang="en-GB" sz="2300" dirty="0"/>
              <a:t>Denel </a:t>
            </a:r>
            <a:r>
              <a:rPr lang="en-GB" sz="2300" dirty="0" smtClean="0"/>
              <a:t>cash flow </a:t>
            </a:r>
            <a:r>
              <a:rPr lang="en-GB" sz="2300" dirty="0"/>
              <a:t>challenges resulting in –</a:t>
            </a:r>
          </a:p>
          <a:p>
            <a:pPr lvl="1"/>
            <a:r>
              <a:rPr lang="en-GB" sz="2300" dirty="0" smtClean="0"/>
              <a:t>In </a:t>
            </a:r>
            <a:r>
              <a:rPr lang="en-GB" sz="2300" dirty="0"/>
              <a:t>some instances </a:t>
            </a:r>
            <a:r>
              <a:rPr lang="en-GB" sz="2300" dirty="0" smtClean="0"/>
              <a:t>to virtually no </a:t>
            </a:r>
            <a:r>
              <a:rPr lang="en-GB" sz="2300" dirty="0"/>
              <a:t>performance against capital projects</a:t>
            </a:r>
          </a:p>
          <a:p>
            <a:pPr lvl="1"/>
            <a:r>
              <a:rPr lang="en-GB" sz="2300" dirty="0"/>
              <a:t>Loss of technical capability and </a:t>
            </a:r>
            <a:r>
              <a:rPr lang="en-GB" sz="2300" dirty="0" smtClean="0"/>
              <a:t>capacity – resulting in diminished ability to meet future requirements of the SANDF.</a:t>
            </a:r>
            <a:endParaRPr lang="en-GB" sz="2300" dirty="0"/>
          </a:p>
          <a:p>
            <a:pPr lvl="1"/>
            <a:r>
              <a:rPr lang="en-GB" sz="2300" dirty="0"/>
              <a:t>Non-payment of subcontractors – placing numerous subcontractors in financial </a:t>
            </a:r>
            <a:r>
              <a:rPr lang="en-GB" sz="2300" dirty="0" smtClean="0"/>
              <a:t>distress</a:t>
            </a:r>
            <a:endParaRPr lang="en-GB" sz="2300" dirty="0"/>
          </a:p>
          <a:p>
            <a:endParaRPr lang="en-GB" sz="2300" dirty="0" smtClean="0"/>
          </a:p>
          <a:p>
            <a:endParaRPr lang="en-ZA" sz="2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Denel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441938" y="60757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0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3F00-3C55-4327-9B0B-FF9887ACCF0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065303"/>
            <a:ext cx="8462513" cy="5224863"/>
          </a:xfrm>
        </p:spPr>
        <p:txBody>
          <a:bodyPr/>
          <a:lstStyle/>
          <a:p>
            <a:r>
              <a:rPr lang="en-GB" sz="2000" dirty="0" smtClean="0"/>
              <a:t>Armscor is experiencing increased number of failed bids by industry, resulting in repeated cycles of Request for Bid – causing delays in contracting.</a:t>
            </a:r>
          </a:p>
          <a:p>
            <a:r>
              <a:rPr lang="en-GB" sz="2000" dirty="0" smtClean="0"/>
              <a:t>No-bids are caused by :</a:t>
            </a:r>
          </a:p>
          <a:p>
            <a:pPr lvl="1"/>
            <a:r>
              <a:rPr lang="en-GB" sz="2000" dirty="0"/>
              <a:t>Increased regulatory/compliance/transformation requirements </a:t>
            </a:r>
            <a:r>
              <a:rPr lang="en-GB" sz="2000" dirty="0" smtClean="0"/>
              <a:t> - making compliance to critical criteria more complex and stringent</a:t>
            </a:r>
          </a:p>
          <a:p>
            <a:pPr lvl="1"/>
            <a:r>
              <a:rPr lang="en-GB" sz="2000" dirty="0" smtClean="0"/>
              <a:t>Non-diligence by industry in completing Bid documentation – resulting in exclusion from being evaluated</a:t>
            </a:r>
          </a:p>
          <a:p>
            <a:r>
              <a:rPr lang="en-ZA" sz="2000" dirty="0"/>
              <a:t>Compliance </a:t>
            </a:r>
            <a:r>
              <a:rPr lang="en-ZA" sz="2000" dirty="0" smtClean="0"/>
              <a:t>Requirements (e.g</a:t>
            </a:r>
            <a:r>
              <a:rPr lang="en-ZA" sz="2000" dirty="0"/>
              <a:t>. tax compliance) is resulting in significantly higher rate of non-approval and non-placement of contracts within allocated </a:t>
            </a:r>
            <a:r>
              <a:rPr lang="en-ZA" sz="2000" dirty="0" smtClean="0"/>
              <a:t>time</a:t>
            </a:r>
          </a:p>
          <a:p>
            <a:r>
              <a:rPr lang="en-GB" sz="2000" dirty="0" smtClean="0"/>
              <a:t>Industry </a:t>
            </a:r>
            <a:r>
              <a:rPr lang="en-GB" sz="2000" dirty="0"/>
              <a:t>not meeting set Pre-Qualifying criteria (e.g. required BBBEE Levels) </a:t>
            </a:r>
            <a:r>
              <a:rPr lang="en-GB" sz="2000" dirty="0" smtClean="0"/>
              <a:t>as required in Request for Bid documents.</a:t>
            </a:r>
          </a:p>
          <a:p>
            <a:endParaRPr lang="en-GB" sz="800" dirty="0" smtClean="0"/>
          </a:p>
          <a:p>
            <a:r>
              <a:rPr lang="en-GB" sz="2000" b="1" dirty="0" smtClean="0"/>
              <a:t>All these challenges are attended by a programme of industry workshops and supplier days.</a:t>
            </a:r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Delays in Contracting Industry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441938" y="60757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2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s" ma:contentTypeID="0x010100137F5AD7861EB240923BCBE9DBEB2FF7010088179C342EF88F42816388F2CA19869E" ma:contentTypeVersion="1" ma:contentTypeDescription="" ma:contentTypeScope="" ma:versionID="2e6ac303ab4b00bda9f288d8d961bae2">
  <xsd:schema xmlns:xsd="http://www.w3.org/2001/XMLSchema" xmlns:xs="http://www.w3.org/2001/XMLSchema" xmlns:p="http://schemas.microsoft.com/office/2006/metadata/properties" xmlns:ns2="8176f482-4a3c-4146-88f3-8ff358da2b5b" targetNamespace="http://schemas.microsoft.com/office/2006/metadata/properties" ma:root="true" ma:fieldsID="167735dfcdbb24298ad4c96542dea870" ns2:_="">
    <xsd:import namespace="8176f482-4a3c-4146-88f3-8ff358da2b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ument_x0020_Type" minOccurs="0"/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6f482-4a3c-4146-88f3-8ff358da2b5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Type" ma:index="11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ocument_x0020_Description" ma:index="12" nillable="true" ma:displayName="Document Description" ma:internalName="Document_x0020_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176f482-4a3c-4146-88f3-8ff358da2b5b">ARMSCOR Templates</Document_x0020_Type>
    <Document_x0020_Description xmlns="8176f482-4a3c-4146-88f3-8ff358da2b5b">Armscor Presentation</Document_x0020_Description>
  </documentManagement>
</p:properties>
</file>

<file path=customXml/itemProps1.xml><?xml version="1.0" encoding="utf-8"?>
<ds:datastoreItem xmlns:ds="http://schemas.openxmlformats.org/officeDocument/2006/customXml" ds:itemID="{4D2C1B99-5BCF-4B97-B409-6DD169C85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6f482-4a3c-4146-88f3-8ff358da2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2BA827-94DF-4938-B54B-358D76C916F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28DA0DF-6997-47A1-ACB8-73D1659C3226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176f482-4a3c-4146-88f3-8ff358da2b5b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5738</TotalTime>
  <Words>917</Words>
  <Application>Microsoft Office PowerPoint</Application>
  <PresentationFormat>On-screen Show (4:3)</PresentationFormat>
  <Paragraphs>141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2_Office Theme</vt:lpstr>
      <vt:lpstr>1_Office Theme</vt:lpstr>
      <vt:lpstr>ARMSCOR’s PERSPECTIVE OF CHALLENGES IN DEFENCE INDUSTRY PCDMV</vt:lpstr>
      <vt:lpstr>Challenges faced by Defence Industry </vt:lpstr>
      <vt:lpstr>Impact of budget reduction</vt:lpstr>
      <vt:lpstr>Acquisition Budget Trend</vt:lpstr>
      <vt:lpstr>Projects before and after budgets cuts</vt:lpstr>
      <vt:lpstr>Trend In Active Projects per annum</vt:lpstr>
      <vt:lpstr>MAIN CATEGORIES OF DEFENCE INDUSTRY</vt:lpstr>
      <vt:lpstr>Denel</vt:lpstr>
      <vt:lpstr>Delays in Contracting Industry</vt:lpstr>
      <vt:lpstr>Under-performance by Industry</vt:lpstr>
      <vt:lpstr>Defence Industry Analysis Context (1/2)</vt:lpstr>
      <vt:lpstr>Defence Industry Analysis Context (2/2)</vt:lpstr>
      <vt:lpstr>Integrated Relative Important Index</vt:lpstr>
      <vt:lpstr>Conclusion</vt:lpstr>
      <vt:lpstr>Conclusion …</vt:lpstr>
      <vt:lpstr>Questions ?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iMac</dc:creator>
  <cp:lastModifiedBy>PUMZA</cp:lastModifiedBy>
  <cp:revision>323</cp:revision>
  <cp:lastPrinted>2019-11-01T11:55:29Z</cp:lastPrinted>
  <dcterms:created xsi:type="dcterms:W3CDTF">2015-03-11T08:19:21Z</dcterms:created>
  <dcterms:modified xsi:type="dcterms:W3CDTF">2019-11-06T12:39:09Z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QFHK3Y6FHEFP-5-57</vt:lpwstr>
  </property>
  <property fmtid="{D5CDD505-2E9C-101B-9397-08002B2CF9AE}" pid="3" name="_dlc_DocIdItemGuid">
    <vt:lpwstr>acf67503-3056-43f1-95f5-7949e4a7a31e</vt:lpwstr>
  </property>
  <property fmtid="{D5CDD505-2E9C-101B-9397-08002B2CF9AE}" pid="4" name="_dlc_DocIdUrl">
    <vt:lpwstr>http://armhosp05/sites/documents/_layouts/15/DocIdRedir.aspx?ID=QFHK3Y6FHEFP-5-57, QFHK3Y6FHEFP-5-57</vt:lpwstr>
  </property>
</Properties>
</file>