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56" r:id="rId2"/>
  </p:sldMasterIdLst>
  <p:notesMasterIdLst>
    <p:notesMasterId r:id="rId12"/>
  </p:notesMasterIdLst>
  <p:handoutMasterIdLst>
    <p:handoutMasterId r:id="rId13"/>
  </p:handoutMasterIdLst>
  <p:sldIdLst>
    <p:sldId id="267" r:id="rId3"/>
    <p:sldId id="400" r:id="rId4"/>
    <p:sldId id="457" r:id="rId5"/>
    <p:sldId id="456" r:id="rId6"/>
    <p:sldId id="448" r:id="rId7"/>
    <p:sldId id="452" r:id="rId8"/>
    <p:sldId id="453" r:id="rId9"/>
    <p:sldId id="454" r:id="rId10"/>
    <p:sldId id="442" r:id="rId11"/>
  </p:sldIdLst>
  <p:sldSz cx="13004800" cy="9753600"/>
  <p:notesSz cx="6797675" cy="9926638"/>
  <p:defaultTextStyle>
    <a:defPPr>
      <a:defRPr lang="en-US"/>
    </a:defPPr>
    <a:lvl1pPr algn="ctr" rtl="0" fontAlgn="base">
      <a:spcBef>
        <a:spcPct val="0"/>
      </a:spcBef>
      <a:spcAft>
        <a:spcPct val="0"/>
      </a:spcAft>
      <a:defRPr sz="3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3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3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3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3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3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3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3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32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Sowray" initials="SS" lastIdx="12" clrIdx="0">
    <p:extLst>
      <p:ext uri="{19B8F6BF-5375-455C-9EA6-DF929625EA0E}">
        <p15:presenceInfo xmlns:p15="http://schemas.microsoft.com/office/powerpoint/2012/main" userId="Sandra Sowr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2F8E"/>
    <a:srgbClr val="0000CC"/>
    <a:srgbClr val="000000"/>
    <a:srgbClr val="009900"/>
    <a:srgbClr val="33CC33"/>
    <a:srgbClr val="DC1200"/>
    <a:srgbClr val="DE8443"/>
    <a:srgbClr val="DE732D"/>
    <a:srgbClr val="ED7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5" autoAdjust="0"/>
    <p:restoredTop sz="94681" autoAdjust="0"/>
  </p:normalViewPr>
  <p:slideViewPr>
    <p:cSldViewPr>
      <p:cViewPr varScale="1">
        <p:scale>
          <a:sx n="45" d="100"/>
          <a:sy n="45" d="100"/>
        </p:scale>
        <p:origin x="750" y="72"/>
      </p:cViewPr>
      <p:guideLst>
        <p:guide orient="horz" pos="3072"/>
        <p:guide pos="4096"/>
      </p:guideLst>
    </p:cSldViewPr>
  </p:slideViewPr>
  <p:outlineViewPr>
    <p:cViewPr>
      <p:scale>
        <a:sx n="33" d="100"/>
        <a:sy n="33" d="100"/>
      </p:scale>
      <p:origin x="0" y="27992"/>
    </p:cViewPr>
  </p:outlineViewPr>
  <p:notesTextViewPr>
    <p:cViewPr>
      <p:scale>
        <a:sx n="3" d="2"/>
        <a:sy n="3" d="2"/>
      </p:scale>
      <p:origin x="0" y="0"/>
    </p:cViewPr>
  </p:notesTextViewPr>
  <p:sorterViewPr>
    <p:cViewPr varScale="1">
      <p:scale>
        <a:sx n="1" d="1"/>
        <a:sy n="1" d="1"/>
      </p:scale>
      <p:origin x="0" y="7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884" cy="496124"/>
          </a:xfrm>
          <a:prstGeom prst="rect">
            <a:avLst/>
          </a:prstGeom>
        </p:spPr>
        <p:txBody>
          <a:bodyPr vert="horz" lIns="61023" tIns="30511" rIns="61023" bIns="30511" rtlCol="0"/>
          <a:lstStyle>
            <a:lvl1pPr algn="l">
              <a:defRPr sz="800"/>
            </a:lvl1pPr>
          </a:lstStyle>
          <a:p>
            <a:endParaRPr lang="en-US"/>
          </a:p>
        </p:txBody>
      </p:sp>
      <p:sp>
        <p:nvSpPr>
          <p:cNvPr id="3" name="Date Placeholder 2"/>
          <p:cNvSpPr>
            <a:spLocks noGrp="1"/>
          </p:cNvSpPr>
          <p:nvPr>
            <p:ph type="dt" sz="quarter" idx="1"/>
          </p:nvPr>
        </p:nvSpPr>
        <p:spPr>
          <a:xfrm>
            <a:off x="3850668" y="0"/>
            <a:ext cx="2945884" cy="496124"/>
          </a:xfrm>
          <a:prstGeom prst="rect">
            <a:avLst/>
          </a:prstGeom>
        </p:spPr>
        <p:txBody>
          <a:bodyPr vert="horz" lIns="61023" tIns="30511" rIns="61023" bIns="30511" rtlCol="0"/>
          <a:lstStyle>
            <a:lvl1pPr algn="r">
              <a:defRPr sz="800"/>
            </a:lvl1pPr>
          </a:lstStyle>
          <a:p>
            <a:fld id="{4E736530-E778-4F3C-9066-83EC1F22FE92}" type="datetimeFigureOut">
              <a:rPr lang="en-US" smtClean="0"/>
              <a:pPr/>
              <a:t>11/6/2019</a:t>
            </a:fld>
            <a:endParaRPr lang="en-US"/>
          </a:p>
        </p:txBody>
      </p:sp>
      <p:sp>
        <p:nvSpPr>
          <p:cNvPr id="4" name="Footer Placeholder 3"/>
          <p:cNvSpPr>
            <a:spLocks noGrp="1"/>
          </p:cNvSpPr>
          <p:nvPr>
            <p:ph type="ftr" sz="quarter" idx="2"/>
          </p:nvPr>
        </p:nvSpPr>
        <p:spPr>
          <a:xfrm>
            <a:off x="1" y="9428427"/>
            <a:ext cx="2945884" cy="496123"/>
          </a:xfrm>
          <a:prstGeom prst="rect">
            <a:avLst/>
          </a:prstGeom>
        </p:spPr>
        <p:txBody>
          <a:bodyPr vert="horz" lIns="61023" tIns="30511" rIns="61023" bIns="30511" rtlCol="0" anchor="b"/>
          <a:lstStyle>
            <a:lvl1pPr algn="l">
              <a:defRPr sz="800"/>
            </a:lvl1pPr>
          </a:lstStyle>
          <a:p>
            <a:endParaRPr lang="en-US"/>
          </a:p>
        </p:txBody>
      </p:sp>
      <p:sp>
        <p:nvSpPr>
          <p:cNvPr id="5" name="Slide Number Placeholder 4"/>
          <p:cNvSpPr>
            <a:spLocks noGrp="1"/>
          </p:cNvSpPr>
          <p:nvPr>
            <p:ph type="sldNum" sz="quarter" idx="3"/>
          </p:nvPr>
        </p:nvSpPr>
        <p:spPr>
          <a:xfrm>
            <a:off x="3850668" y="9428427"/>
            <a:ext cx="2945884" cy="496123"/>
          </a:xfrm>
          <a:prstGeom prst="rect">
            <a:avLst/>
          </a:prstGeom>
        </p:spPr>
        <p:txBody>
          <a:bodyPr vert="horz" lIns="61023" tIns="30511" rIns="61023" bIns="30511" rtlCol="0" anchor="b"/>
          <a:lstStyle>
            <a:lvl1pPr algn="r">
              <a:defRPr sz="800"/>
            </a:lvl1pPr>
          </a:lstStyle>
          <a:p>
            <a:fld id="{09FDF5A8-9DDA-496A-97C6-4B3B73B6F14A}" type="slidenum">
              <a:rPr lang="en-US" smtClean="0"/>
              <a:pPr/>
              <a:t>‹#›</a:t>
            </a:fld>
            <a:endParaRPr lang="en-US"/>
          </a:p>
        </p:txBody>
      </p:sp>
    </p:spTree>
    <p:extLst>
      <p:ext uri="{BB962C8B-B14F-4D97-AF65-F5344CB8AC3E}">
        <p14:creationId xmlns:p14="http://schemas.microsoft.com/office/powerpoint/2010/main" val="3612282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955" cy="497317"/>
          </a:xfrm>
          <a:prstGeom prst="rect">
            <a:avLst/>
          </a:prstGeom>
        </p:spPr>
        <p:txBody>
          <a:bodyPr vert="horz" lIns="88962" tIns="44481" rIns="88962" bIns="44481" rtlCol="0"/>
          <a:lstStyle>
            <a:lvl1pPr algn="l">
              <a:defRPr sz="1200"/>
            </a:lvl1pPr>
          </a:lstStyle>
          <a:p>
            <a:endParaRPr lang="en-ZA"/>
          </a:p>
        </p:txBody>
      </p:sp>
      <p:sp>
        <p:nvSpPr>
          <p:cNvPr id="3" name="Date Placeholder 2"/>
          <p:cNvSpPr>
            <a:spLocks noGrp="1"/>
          </p:cNvSpPr>
          <p:nvPr>
            <p:ph type="dt" idx="1"/>
          </p:nvPr>
        </p:nvSpPr>
        <p:spPr>
          <a:xfrm>
            <a:off x="3850246" y="1"/>
            <a:ext cx="2945955" cy="497317"/>
          </a:xfrm>
          <a:prstGeom prst="rect">
            <a:avLst/>
          </a:prstGeom>
        </p:spPr>
        <p:txBody>
          <a:bodyPr vert="horz" lIns="88962" tIns="44481" rIns="88962" bIns="44481" rtlCol="0"/>
          <a:lstStyle>
            <a:lvl1pPr algn="r">
              <a:defRPr sz="1200"/>
            </a:lvl1pPr>
          </a:lstStyle>
          <a:p>
            <a:fld id="{CDB19723-D6D4-4C6E-9674-4E9C7435EC68}" type="datetimeFigureOut">
              <a:rPr lang="en-ZA" smtClean="0"/>
              <a:pPr/>
              <a:t>2019/11/06</a:t>
            </a:fld>
            <a:endParaRPr lang="en-ZA"/>
          </a:p>
        </p:txBody>
      </p:sp>
      <p:sp>
        <p:nvSpPr>
          <p:cNvPr id="4" name="Slide Image Placeholder 3"/>
          <p:cNvSpPr>
            <a:spLocks noGrp="1" noRot="1" noChangeAspect="1"/>
          </p:cNvSpPr>
          <p:nvPr>
            <p:ph type="sldImg" idx="2"/>
          </p:nvPr>
        </p:nvSpPr>
        <p:spPr>
          <a:xfrm>
            <a:off x="1166813" y="1241425"/>
            <a:ext cx="4464050" cy="3348038"/>
          </a:xfrm>
          <a:prstGeom prst="rect">
            <a:avLst/>
          </a:prstGeom>
          <a:noFill/>
          <a:ln w="12700">
            <a:solidFill>
              <a:prstClr val="black"/>
            </a:solidFill>
          </a:ln>
        </p:spPr>
        <p:txBody>
          <a:bodyPr vert="horz" lIns="88962" tIns="44481" rIns="88962" bIns="44481" rtlCol="0" anchor="ctr"/>
          <a:lstStyle/>
          <a:p>
            <a:endParaRPr lang="en-ZA"/>
          </a:p>
        </p:txBody>
      </p:sp>
      <p:sp>
        <p:nvSpPr>
          <p:cNvPr id="5" name="Notes Placeholder 4"/>
          <p:cNvSpPr>
            <a:spLocks noGrp="1"/>
          </p:cNvSpPr>
          <p:nvPr>
            <p:ph type="body" sz="quarter" idx="3"/>
          </p:nvPr>
        </p:nvSpPr>
        <p:spPr>
          <a:xfrm>
            <a:off x="680063" y="4777853"/>
            <a:ext cx="5437550" cy="3907957"/>
          </a:xfrm>
          <a:prstGeom prst="rect">
            <a:avLst/>
          </a:prstGeom>
        </p:spPr>
        <p:txBody>
          <a:bodyPr vert="horz" lIns="88962" tIns="44481" rIns="88962" bIns="444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9323"/>
            <a:ext cx="2945955" cy="497316"/>
          </a:xfrm>
          <a:prstGeom prst="rect">
            <a:avLst/>
          </a:prstGeom>
        </p:spPr>
        <p:txBody>
          <a:bodyPr vert="horz" lIns="88962" tIns="44481" rIns="88962" bIns="44481" rtlCol="0" anchor="b"/>
          <a:lstStyle>
            <a:lvl1pPr algn="l">
              <a:defRPr sz="1200"/>
            </a:lvl1pPr>
          </a:lstStyle>
          <a:p>
            <a:endParaRPr lang="en-ZA"/>
          </a:p>
        </p:txBody>
      </p:sp>
      <p:sp>
        <p:nvSpPr>
          <p:cNvPr id="7" name="Slide Number Placeholder 6"/>
          <p:cNvSpPr>
            <a:spLocks noGrp="1"/>
          </p:cNvSpPr>
          <p:nvPr>
            <p:ph type="sldNum" sz="quarter" idx="5"/>
          </p:nvPr>
        </p:nvSpPr>
        <p:spPr>
          <a:xfrm>
            <a:off x="3850246" y="9429323"/>
            <a:ext cx="2945955" cy="497316"/>
          </a:xfrm>
          <a:prstGeom prst="rect">
            <a:avLst/>
          </a:prstGeom>
        </p:spPr>
        <p:txBody>
          <a:bodyPr vert="horz" lIns="88962" tIns="44481" rIns="88962" bIns="44481" rtlCol="0" anchor="b"/>
          <a:lstStyle>
            <a:lvl1pPr algn="r">
              <a:defRPr sz="1200"/>
            </a:lvl1pPr>
          </a:lstStyle>
          <a:p>
            <a:fld id="{3DEA4F93-8177-4144-8059-2A5BC5A6B3C1}" type="slidenum">
              <a:rPr lang="en-ZA" smtClean="0"/>
              <a:pPr/>
              <a:t>‹#›</a:t>
            </a:fld>
            <a:endParaRPr lang="en-ZA"/>
          </a:p>
        </p:txBody>
      </p:sp>
    </p:spTree>
    <p:extLst>
      <p:ext uri="{BB962C8B-B14F-4D97-AF65-F5344CB8AC3E}">
        <p14:creationId xmlns:p14="http://schemas.microsoft.com/office/powerpoint/2010/main" val="924943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3DEA4F93-8177-4144-8059-2A5BC5A6B3C1}" type="slidenum">
              <a:rPr lang="en-ZA" smtClean="0"/>
              <a:pPr/>
              <a:t>9</a:t>
            </a:fld>
            <a:endParaRPr lang="en-ZA" dirty="0"/>
          </a:p>
        </p:txBody>
      </p:sp>
    </p:spTree>
    <p:extLst>
      <p:ext uri="{BB962C8B-B14F-4D97-AF65-F5344CB8AC3E}">
        <p14:creationId xmlns:p14="http://schemas.microsoft.com/office/powerpoint/2010/main" val="2561162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45600" y="431800"/>
            <a:ext cx="2743200" cy="8305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16000" y="431800"/>
            <a:ext cx="8077200" cy="830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27388912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571500" indent="-571500">
              <a:buFont typeface="Wingdings" panose="05000000000000000000" pitchFamily="2" charset="2"/>
              <a:buChar char="§"/>
              <a:defRPr/>
            </a:lvl1pPr>
            <a:lvl2pPr marL="1231900" indent="-571500">
              <a:buFontTx/>
              <a:buChar char="–"/>
              <a:defRPr/>
            </a:lvl2pPr>
            <a:lvl3pPr marL="1676400" indent="-571500">
              <a:buFont typeface="Courier New" panose="02070309020205020404" pitchFamily="49" charset="0"/>
              <a:buChar char="o"/>
              <a:defRPr/>
            </a:lvl3pPr>
            <a:lvl4pPr marL="1549400" indent="0">
              <a:buNone/>
              <a:defRPr/>
            </a:lvl4pPr>
            <a:lvl5pPr marL="19939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2919066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53542841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16000" y="2513013"/>
            <a:ext cx="5410200" cy="6224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513013"/>
            <a:ext cx="5410200" cy="6224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294144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778158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78713760"/>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711123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355007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571500" indent="-571500">
              <a:buFont typeface="Wingdings" panose="05000000000000000000" pitchFamily="2" charset="2"/>
              <a:buChar char="§"/>
              <a:defRPr/>
            </a:lvl1pPr>
            <a:lvl2pPr marL="1231900" indent="-571500">
              <a:buFontTx/>
              <a:buChar char="–"/>
              <a:defRPr/>
            </a:lvl2pPr>
            <a:lvl3pPr marL="1676400" indent="-571500">
              <a:buFont typeface="Courier New" panose="02070309020205020404" pitchFamily="49" charset="0"/>
              <a:buChar char="o"/>
              <a:defRPr/>
            </a:lvl3pPr>
            <a:lvl4pPr marL="1549400" indent="0">
              <a:buNone/>
              <a:defRPr/>
            </a:lvl4pPr>
            <a:lvl5pPr marL="1993900" indent="0">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rrowheads="1"/>
          </p:cNvPicPr>
          <p:nvPr userDrawn="1"/>
        </p:nvPicPr>
        <p:blipFill>
          <a:blip r:embed="rId2" cstate="print"/>
          <a:srcRect l="33002" r="33002" b="37157"/>
          <a:stretch>
            <a:fillRect/>
          </a:stretch>
        </p:blipFill>
        <p:spPr bwMode="auto">
          <a:xfrm>
            <a:off x="11038904" y="8909248"/>
            <a:ext cx="1174800" cy="689944"/>
          </a:xfrm>
          <a:prstGeom prst="rect">
            <a:avLst/>
          </a:prstGeom>
          <a:noFill/>
          <a:ln w="9525">
            <a:noFill/>
            <a:miter lim="800000"/>
            <a:headEnd/>
            <a:tailEnd/>
          </a:ln>
        </p:spPr>
      </p:pic>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3784213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874342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45600" y="431800"/>
            <a:ext cx="2743200" cy="8305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6000" y="431800"/>
            <a:ext cx="8077200" cy="8305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6943349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000" y="2513013"/>
            <a:ext cx="5410200" cy="6224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513013"/>
            <a:ext cx="5410200" cy="6224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1016000" y="431800"/>
            <a:ext cx="10972800" cy="2081213"/>
          </a:xfrm>
          <a:prstGeom prst="rect">
            <a:avLst/>
          </a:prstGeom>
          <a:noFill/>
          <a:ln w="12700">
            <a:noFill/>
            <a:miter lim="800000"/>
            <a:headEnd/>
            <a:tailEnd/>
          </a:ln>
          <a:effectLst>
            <a:outerShdw dist="50800" dir="3000029" algn="ctr" rotWithShape="0">
              <a:schemeClr val="bg2">
                <a:alpha val="79999"/>
              </a:schemeClr>
            </a:outerShdw>
          </a:effectLst>
        </p:spPr>
        <p:txBody>
          <a:bodyPr vert="horz" wrap="square" lIns="50800" tIns="50800" rIns="50800" bIns="50800" numCol="1" anchor="ctr" anchorCtr="0" compatLnSpc="1">
            <a:prstTxWarp prst="textNoShape">
              <a:avLst/>
            </a:prstTxWarp>
          </a:bodyPr>
          <a:lstStyle/>
          <a:p>
            <a:pPr lvl="0"/>
            <a:r>
              <a:rPr lang="en-US" smtClean="0">
                <a:sym typeface="Cochin" charset="0"/>
              </a:rPr>
              <a:t>Click to edit Master title style</a:t>
            </a:r>
          </a:p>
        </p:txBody>
      </p:sp>
      <p:sp>
        <p:nvSpPr>
          <p:cNvPr id="1026" name="Rectangle 2"/>
          <p:cNvSpPr>
            <a:spLocks noGrp="1" noChangeArrowheads="1"/>
          </p:cNvSpPr>
          <p:nvPr>
            <p:ph type="body" idx="1"/>
          </p:nvPr>
        </p:nvSpPr>
        <p:spPr bwMode="auto">
          <a:xfrm>
            <a:off x="1016000" y="2513013"/>
            <a:ext cx="10972800" cy="6224587"/>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smtClean="0">
                <a:sym typeface="Cochin" charset="0"/>
              </a:rPr>
              <a:t>Click to edit Master text styles</a:t>
            </a:r>
          </a:p>
          <a:p>
            <a:pPr lvl="1"/>
            <a:r>
              <a:rPr lang="en-US" smtClean="0">
                <a:sym typeface="Cochin" charset="0"/>
              </a:rPr>
              <a:t>Second level</a:t>
            </a:r>
          </a:p>
          <a:p>
            <a:pPr lvl="2"/>
            <a:r>
              <a:rPr lang="en-US" smtClean="0">
                <a:sym typeface="Cochin" charset="0"/>
              </a:rPr>
              <a:t>Third level</a:t>
            </a:r>
          </a:p>
          <a:p>
            <a:pPr lvl="3"/>
            <a:r>
              <a:rPr lang="en-US" smtClean="0">
                <a:sym typeface="Cochin" charset="0"/>
              </a:rPr>
              <a:t>Fourth level</a:t>
            </a:r>
          </a:p>
          <a:p>
            <a:pPr lvl="4"/>
            <a:r>
              <a:rPr lang="en-US" smtClean="0">
                <a:sym typeface="Cochin" charset="0"/>
              </a:rPr>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fontAlgn="base">
        <a:spcBef>
          <a:spcPct val="0"/>
        </a:spcBef>
        <a:spcAft>
          <a:spcPct val="0"/>
        </a:spcAft>
        <a:defRPr sz="8400">
          <a:solidFill>
            <a:srgbClr val="3F3F3F"/>
          </a:solidFill>
          <a:latin typeface="+mj-lt"/>
          <a:ea typeface="+mj-ea"/>
          <a:cs typeface="+mj-cs"/>
          <a:sym typeface="Cochin" charset="0"/>
        </a:defRPr>
      </a:lvl1pPr>
      <a:lvl2pPr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2pPr>
      <a:lvl3pPr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3pPr>
      <a:lvl4pPr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4pPr>
      <a:lvl5pPr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5pPr>
      <a:lvl6pPr marL="457200"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6pPr>
      <a:lvl7pPr marL="914400"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7pPr>
      <a:lvl8pPr marL="1371600"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8pPr>
      <a:lvl9pPr marL="1828800"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9pPr>
    </p:titleStyle>
    <p:bodyStyle>
      <a:lvl1pPr marL="635000" indent="-635000" algn="l" rtl="0" fontAlgn="base">
        <a:spcBef>
          <a:spcPts val="3200"/>
        </a:spcBef>
        <a:spcAft>
          <a:spcPct val="0"/>
        </a:spcAft>
        <a:buClr>
          <a:srgbClr val="3F3F3F"/>
        </a:buClr>
        <a:buSzPct val="63000"/>
        <a:buFont typeface="Type Embellishments One LET" charset="0"/>
        <a:buChar char="§"/>
        <a:defRPr sz="3800">
          <a:solidFill>
            <a:srgbClr val="3F3F3F"/>
          </a:solidFill>
          <a:latin typeface="+mn-lt"/>
          <a:ea typeface="+mn-ea"/>
          <a:cs typeface="+mn-cs"/>
          <a:sym typeface="Cochin" charset="0"/>
        </a:defRPr>
      </a:lvl1pPr>
      <a:lvl2pPr marL="1295400" indent="-635000" algn="l" rtl="0" fontAlgn="base">
        <a:spcBef>
          <a:spcPts val="3200"/>
        </a:spcBef>
        <a:spcAft>
          <a:spcPct val="0"/>
        </a:spcAft>
        <a:buClr>
          <a:srgbClr val="3F3F3F"/>
        </a:buClr>
        <a:buSzPct val="63000"/>
        <a:buFont typeface="Type Embellishments One LET" charset="0"/>
        <a:buChar char="o"/>
        <a:defRPr sz="3800">
          <a:solidFill>
            <a:srgbClr val="3F3F3F"/>
          </a:solidFill>
          <a:latin typeface="+mn-lt"/>
          <a:ea typeface="+mn-ea"/>
          <a:cs typeface="+mn-cs"/>
          <a:sym typeface="Cochin" charset="0"/>
        </a:defRPr>
      </a:lvl2pPr>
      <a:lvl3pPr marL="17399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3pPr>
      <a:lvl4pPr marL="21844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4pPr>
      <a:lvl5pPr marL="26289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5pPr>
      <a:lvl6pPr marL="30861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6pPr>
      <a:lvl7pPr marL="35433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7pPr>
      <a:lvl8pPr marL="40005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8pPr>
      <a:lvl9pPr marL="44577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1016000" y="431800"/>
            <a:ext cx="10972800" cy="2081213"/>
          </a:xfrm>
          <a:prstGeom prst="rect">
            <a:avLst/>
          </a:prstGeom>
          <a:noFill/>
          <a:ln w="12700">
            <a:noFill/>
            <a:miter lim="800000"/>
            <a:headEnd/>
            <a:tailEnd/>
          </a:ln>
          <a:effectLst>
            <a:outerShdw dist="50800" dir="3000029" algn="ctr" rotWithShape="0">
              <a:schemeClr val="bg2">
                <a:alpha val="79999"/>
              </a:schemeClr>
            </a:outerShdw>
          </a:effectLst>
        </p:spPr>
        <p:txBody>
          <a:bodyPr vert="horz" wrap="square" lIns="50800" tIns="50800" rIns="50800" bIns="50800" numCol="1" anchor="ctr" anchorCtr="0" compatLnSpc="1">
            <a:prstTxWarp prst="textNoShape">
              <a:avLst/>
            </a:prstTxWarp>
          </a:bodyPr>
          <a:lstStyle/>
          <a:p>
            <a:pPr lvl="0"/>
            <a:r>
              <a:rPr lang="en-US">
                <a:sym typeface="Cochin" charset="0"/>
              </a:rPr>
              <a:t>Click to edit Master title style</a:t>
            </a:r>
          </a:p>
        </p:txBody>
      </p:sp>
      <p:sp>
        <p:nvSpPr>
          <p:cNvPr id="1026" name="Rectangle 2"/>
          <p:cNvSpPr>
            <a:spLocks noGrp="1" noChangeArrowheads="1"/>
          </p:cNvSpPr>
          <p:nvPr>
            <p:ph type="body" idx="1"/>
          </p:nvPr>
        </p:nvSpPr>
        <p:spPr bwMode="auto">
          <a:xfrm>
            <a:off x="1016000" y="2500536"/>
            <a:ext cx="10972800" cy="6224587"/>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a:sym typeface="Cochin" charset="0"/>
              </a:rPr>
              <a:t>Click to edit Master text styles</a:t>
            </a:r>
          </a:p>
          <a:p>
            <a:pPr lvl="1"/>
            <a:r>
              <a:rPr lang="en-US">
                <a:sym typeface="Cochin" charset="0"/>
              </a:rPr>
              <a:t>Second level</a:t>
            </a:r>
          </a:p>
          <a:p>
            <a:pPr lvl="2"/>
            <a:r>
              <a:rPr lang="en-US">
                <a:sym typeface="Cochin" charset="0"/>
              </a:rPr>
              <a:t>Third level</a:t>
            </a:r>
          </a:p>
          <a:p>
            <a:pPr lvl="3"/>
            <a:r>
              <a:rPr lang="en-US">
                <a:sym typeface="Cochin" charset="0"/>
              </a:rPr>
              <a:t>Fourth level</a:t>
            </a:r>
          </a:p>
          <a:p>
            <a:pPr lvl="4"/>
            <a:r>
              <a:rPr lang="en-US">
                <a:sym typeface="Cochin" charset="0"/>
              </a:rPr>
              <a:t>Fifth level</a:t>
            </a:r>
          </a:p>
        </p:txBody>
      </p:sp>
    </p:spTree>
    <p:extLst>
      <p:ext uri="{BB962C8B-B14F-4D97-AF65-F5344CB8AC3E}">
        <p14:creationId xmlns:p14="http://schemas.microsoft.com/office/powerpoint/2010/main" val="55955439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txStyles>
    <p:titleStyle>
      <a:lvl1pPr algn="ctr" rtl="0" fontAlgn="base">
        <a:spcBef>
          <a:spcPct val="0"/>
        </a:spcBef>
        <a:spcAft>
          <a:spcPct val="0"/>
        </a:spcAft>
        <a:defRPr sz="8400">
          <a:solidFill>
            <a:srgbClr val="3F3F3F"/>
          </a:solidFill>
          <a:latin typeface="+mj-lt"/>
          <a:ea typeface="+mj-ea"/>
          <a:cs typeface="+mj-cs"/>
          <a:sym typeface="Cochin" charset="0"/>
        </a:defRPr>
      </a:lvl1pPr>
      <a:lvl2pPr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2pPr>
      <a:lvl3pPr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3pPr>
      <a:lvl4pPr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4pPr>
      <a:lvl5pPr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5pPr>
      <a:lvl6pPr marL="457200"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6pPr>
      <a:lvl7pPr marL="914400"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7pPr>
      <a:lvl8pPr marL="1371600"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8pPr>
      <a:lvl9pPr marL="1828800" algn="ctr" rtl="0" fontAlgn="base">
        <a:spcBef>
          <a:spcPct val="0"/>
        </a:spcBef>
        <a:spcAft>
          <a:spcPct val="0"/>
        </a:spcAft>
        <a:defRPr sz="8400">
          <a:solidFill>
            <a:srgbClr val="3F3F3F"/>
          </a:solidFill>
          <a:latin typeface="Cochin" charset="0"/>
          <a:ea typeface="ヒラギノ明朝 ProN W3" charset="0"/>
          <a:cs typeface="ヒラギノ明朝 ProN W3" charset="0"/>
          <a:sym typeface="Cochin" charset="0"/>
        </a:defRPr>
      </a:lvl9pPr>
    </p:titleStyle>
    <p:bodyStyle>
      <a:lvl1pPr marL="635000" indent="-635000" algn="l" rtl="0" fontAlgn="base">
        <a:spcBef>
          <a:spcPts val="3200"/>
        </a:spcBef>
        <a:spcAft>
          <a:spcPct val="0"/>
        </a:spcAft>
        <a:buClr>
          <a:srgbClr val="3F3F3F"/>
        </a:buClr>
        <a:buSzPct val="63000"/>
        <a:buFont typeface="Type Embellishments One LET" charset="0"/>
        <a:buChar char="§"/>
        <a:defRPr sz="3800">
          <a:solidFill>
            <a:srgbClr val="3F3F3F"/>
          </a:solidFill>
          <a:latin typeface="+mn-lt"/>
          <a:ea typeface="+mn-ea"/>
          <a:cs typeface="+mn-cs"/>
          <a:sym typeface="Cochin" charset="0"/>
        </a:defRPr>
      </a:lvl1pPr>
      <a:lvl2pPr marL="1295400" indent="-635000" algn="l" rtl="0" fontAlgn="base">
        <a:spcBef>
          <a:spcPts val="3200"/>
        </a:spcBef>
        <a:spcAft>
          <a:spcPct val="0"/>
        </a:spcAft>
        <a:buClr>
          <a:srgbClr val="3F3F3F"/>
        </a:buClr>
        <a:buSzPct val="63000"/>
        <a:buFont typeface="Type Embellishments One LET" charset="0"/>
        <a:buChar char="o"/>
        <a:defRPr sz="3800">
          <a:solidFill>
            <a:srgbClr val="3F3F3F"/>
          </a:solidFill>
          <a:latin typeface="+mn-lt"/>
          <a:ea typeface="+mn-ea"/>
          <a:cs typeface="+mn-cs"/>
          <a:sym typeface="Cochin" charset="0"/>
        </a:defRPr>
      </a:lvl2pPr>
      <a:lvl3pPr marL="17399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3pPr>
      <a:lvl4pPr marL="21844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4pPr>
      <a:lvl5pPr marL="26289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5pPr>
      <a:lvl6pPr marL="30861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6pPr>
      <a:lvl7pPr marL="35433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7pPr>
      <a:lvl8pPr marL="40005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8pPr>
      <a:lvl9pPr marL="44577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jp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99154" y="1117568"/>
            <a:ext cx="13205170" cy="8623928"/>
          </a:xfrm>
          <a:prstGeom prst="rect">
            <a:avLst/>
          </a:prstGeom>
        </p:spPr>
      </p:pic>
      <p:sp>
        <p:nvSpPr>
          <p:cNvPr id="2049" name="Rectangle 1"/>
          <p:cNvSpPr>
            <a:spLocks noGrp="1" noChangeArrowheads="1"/>
          </p:cNvSpPr>
          <p:nvPr>
            <p:ph type="title"/>
          </p:nvPr>
        </p:nvSpPr>
        <p:spPr>
          <a:xfrm>
            <a:off x="430170" y="304768"/>
            <a:ext cx="12077700" cy="1625600"/>
          </a:xfrm>
          <a:ln/>
        </p:spPr>
        <p:txBody>
          <a:bodyPr/>
          <a:lstStyle/>
          <a:p>
            <a:pPr>
              <a:lnSpc>
                <a:spcPct val="80000"/>
              </a:lnSpc>
            </a:pPr>
            <a:r>
              <a:rPr lang="en-US" sz="3600" dirty="0">
                <a:solidFill>
                  <a:srgbClr val="00007B"/>
                </a:solidFill>
                <a:latin typeface="Optima" charset="0"/>
                <a:ea typeface="Optima" charset="0"/>
                <a:cs typeface="Optima" charset="0"/>
                <a:sym typeface="Optima" charset="0"/>
              </a:rPr>
              <a:t>    </a:t>
            </a:r>
            <a:r>
              <a:rPr lang="en-US" sz="3600" dirty="0" smtClean="0">
                <a:solidFill>
                  <a:srgbClr val="00007B"/>
                </a:solidFill>
                <a:latin typeface="Optima" charset="0"/>
                <a:ea typeface="Optima" charset="0"/>
                <a:cs typeface="Optima" charset="0"/>
                <a:sym typeface="Optima" charset="0"/>
              </a:rPr>
              <a:t>  </a:t>
            </a:r>
            <a:br>
              <a:rPr lang="en-US" sz="3600" dirty="0" smtClean="0">
                <a:solidFill>
                  <a:srgbClr val="00007B"/>
                </a:solidFill>
                <a:latin typeface="Optima" charset="0"/>
                <a:ea typeface="Optima" charset="0"/>
                <a:cs typeface="Optima" charset="0"/>
                <a:sym typeface="Optima" charset="0"/>
              </a:rPr>
            </a:br>
            <a:endParaRPr lang="en-US" sz="4000" dirty="0">
              <a:solidFill>
                <a:schemeClr val="tx2"/>
              </a:solidFill>
              <a:latin typeface="Optima" charset="0"/>
              <a:ea typeface="ヒラギノ角ゴ ProN W3" charset="0"/>
              <a:cs typeface="ヒラギノ角ゴ ProN W3" charset="0"/>
              <a:sym typeface="Optima" charset="0"/>
            </a:endParaRPr>
          </a:p>
        </p:txBody>
      </p:sp>
      <p:sp>
        <p:nvSpPr>
          <p:cNvPr id="2050" name="Rectangle 2"/>
          <p:cNvSpPr>
            <a:spLocks noGrp="1" noChangeArrowheads="1"/>
          </p:cNvSpPr>
          <p:nvPr>
            <p:ph type="body" idx="1"/>
          </p:nvPr>
        </p:nvSpPr>
        <p:spPr>
          <a:xfrm>
            <a:off x="597743" y="3327384"/>
            <a:ext cx="11558373" cy="3721360"/>
          </a:xfrm>
          <a:ln w="9525">
            <a:noFill/>
          </a:ln>
        </p:spPr>
        <p:txBody>
          <a:bodyPr anchor="t"/>
          <a:lstStyle/>
          <a:p>
            <a:pPr marL="584200" indent="-584200" algn="ctr">
              <a:buFont typeface="Type Embellishments One LET" charset="0"/>
              <a:buNone/>
            </a:pPr>
            <a:r>
              <a:rPr lang="en-US" sz="800" b="1" dirty="0">
                <a:latin typeface="Optima" charset="0"/>
                <a:ea typeface="Optima" charset="0"/>
                <a:cs typeface="Optima" charset="0"/>
                <a:sym typeface="Optima" charset="0"/>
              </a:rPr>
              <a:t>       </a:t>
            </a:r>
            <a:endParaRPr lang="en-US" sz="800" b="1" dirty="0" smtClean="0">
              <a:latin typeface="Optima" charset="0"/>
              <a:ea typeface="Optima" charset="0"/>
              <a:cs typeface="Optima" charset="0"/>
              <a:sym typeface="Optima" charset="0"/>
            </a:endParaRPr>
          </a:p>
          <a:p>
            <a:pPr marL="584200" indent="-584200" algn="ctr">
              <a:lnSpc>
                <a:spcPct val="150000"/>
              </a:lnSpc>
              <a:spcBef>
                <a:spcPts val="0"/>
              </a:spcBef>
              <a:buFont typeface="Type Embellishments One LET" charset="0"/>
              <a:buNone/>
            </a:pPr>
            <a:r>
              <a:rPr lang="en-US" sz="2800" dirty="0" smtClean="0">
                <a:solidFill>
                  <a:schemeClr val="tx2"/>
                </a:solidFill>
                <a:latin typeface="Calibri" pitchFamily="34" charset="0"/>
                <a:ea typeface="ヒラギノ角ゴ ProN W3" charset="0"/>
                <a:cs typeface="ヒラギノ角ゴ ProN W3" charset="0"/>
                <a:sym typeface="Optima" charset="0"/>
              </a:rPr>
              <a:t> Presentation to Standing and Select Committees on Finance</a:t>
            </a:r>
          </a:p>
          <a:p>
            <a:pPr marL="584200" indent="-584200" algn="ctr">
              <a:lnSpc>
                <a:spcPct val="150000"/>
              </a:lnSpc>
              <a:spcBef>
                <a:spcPts val="0"/>
              </a:spcBef>
              <a:buFont typeface="Type Embellishments One LET" charset="0"/>
              <a:buNone/>
            </a:pPr>
            <a:r>
              <a:rPr lang="en-US" sz="2800" dirty="0" smtClean="0">
                <a:solidFill>
                  <a:schemeClr val="tx2"/>
                </a:solidFill>
                <a:latin typeface="Calibri" pitchFamily="34" charset="0"/>
                <a:ea typeface="ヒラギノ角ゴ ProN W3" charset="0"/>
                <a:cs typeface="ヒラギノ角ゴ ProN W3" charset="0"/>
                <a:sym typeface="Optima" charset="0"/>
              </a:rPr>
              <a:t>Parliament, 06 November 2019 </a:t>
            </a:r>
            <a:endParaRPr lang="en-US" sz="3600" dirty="0">
              <a:latin typeface="Optima" charset="0"/>
              <a:ea typeface="ヒラギノ角ゴ ProN W3" charset="0"/>
              <a:cs typeface="ヒラギノ角ゴ ProN W3" charset="0"/>
              <a:sym typeface="Optima" charset="0"/>
            </a:endParaRPr>
          </a:p>
        </p:txBody>
      </p:sp>
      <p:pic>
        <p:nvPicPr>
          <p:cNvPr id="2055" name="Picture 7"/>
          <p:cNvPicPr>
            <a:picLocks noChangeAspect="1" noChangeArrowheads="1"/>
          </p:cNvPicPr>
          <p:nvPr/>
        </p:nvPicPr>
        <p:blipFill>
          <a:blip r:embed="rId3" cstate="print"/>
          <a:srcRect/>
          <a:stretch>
            <a:fillRect/>
          </a:stretch>
        </p:blipFill>
        <p:spPr bwMode="auto">
          <a:xfrm>
            <a:off x="6219714" y="5651390"/>
            <a:ext cx="3028950" cy="2202182"/>
          </a:xfrm>
          <a:prstGeom prst="rect">
            <a:avLst/>
          </a:prstGeom>
          <a:ln>
            <a:noFill/>
          </a:ln>
          <a:effectLst>
            <a:outerShdw blurRad="584200" dist="139700" dir="2700000" algn="tl" rotWithShape="0">
              <a:srgbClr val="333333">
                <a:alpha val="51000"/>
              </a:srgbClr>
            </a:outerShdw>
          </a:effectLst>
        </p:spPr>
      </p:pic>
      <p:pic>
        <p:nvPicPr>
          <p:cNvPr id="9" name="Picture 8"/>
          <p:cNvPicPr>
            <a:picLocks noChangeAspect="1"/>
          </p:cNvPicPr>
          <p:nvPr/>
        </p:nvPicPr>
        <p:blipFill>
          <a:blip r:embed="rId4"/>
          <a:stretch>
            <a:fillRect/>
          </a:stretch>
        </p:blipFill>
        <p:spPr>
          <a:xfrm>
            <a:off x="3401552" y="5646790"/>
            <a:ext cx="2830041" cy="2211381"/>
          </a:xfrm>
          <a:prstGeom prst="rect">
            <a:avLst/>
          </a:prstGeom>
          <a:effectLst>
            <a:outerShdw blurRad="673100" dist="139700" dir="2700000">
              <a:srgbClr val="000000">
                <a:alpha val="43000"/>
              </a:srgbClr>
            </a:outerShdw>
          </a:effectLst>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220" y="5657108"/>
            <a:ext cx="2920992" cy="2190744"/>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rotWithShape="1">
          <a:blip r:embed="rId6"/>
          <a:srcRect l="22075" t="13760" r="22850" b="6662"/>
          <a:stretch/>
        </p:blipFill>
        <p:spPr>
          <a:xfrm>
            <a:off x="4632816" y="304768"/>
            <a:ext cx="3672408" cy="2937928"/>
          </a:xfrm>
          <a:prstGeom prst="rect">
            <a:avLst/>
          </a:prstGeom>
        </p:spPr>
      </p:pic>
      <p:pic>
        <p:nvPicPr>
          <p:cNvPr id="12" name="Picture 11">
            <a:extLst>
              <a:ext uri="{FF2B5EF4-FFF2-40B4-BE49-F238E27FC236}">
                <a16:creationId xmlns="" xmlns:a16="http://schemas.microsoft.com/office/drawing/2014/main" id="{6FE9CE18-4746-4892-92F2-94EA3898A973}"/>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5173" r="17101"/>
          <a:stretch/>
        </p:blipFill>
        <p:spPr>
          <a:xfrm>
            <a:off x="9217356" y="5651389"/>
            <a:ext cx="3342503" cy="2202182"/>
          </a:xfrm>
          <a:prstGeom prst="rect">
            <a:avLst/>
          </a:prstGeom>
          <a:ln w="38100" cap="sq">
            <a:noFill/>
            <a:prstDash val="solid"/>
            <a:miter lim="800000"/>
          </a:ln>
          <a:effec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309712" y="484312"/>
            <a:ext cx="12065000" cy="8681391"/>
          </a:xfrm>
          <a:ln w="9525">
            <a:noFill/>
          </a:ln>
        </p:spPr>
        <p:txBody>
          <a:bodyPr anchor="t"/>
          <a:lstStyle/>
          <a:p>
            <a:pPr marL="584200" indent="-584200" algn="ctr">
              <a:buFont typeface="Type Embellishments One LET" charset="0"/>
              <a:buNone/>
            </a:pPr>
            <a:r>
              <a:rPr lang="en-US" sz="2400" b="1" dirty="0" smtClean="0">
                <a:solidFill>
                  <a:srgbClr val="C00000"/>
                </a:solidFill>
                <a:latin typeface="Optima" charset="0"/>
                <a:ea typeface="Optima" charset="0"/>
                <a:cs typeface="Optima" charset="0"/>
                <a:sym typeface="Optima" charset="0"/>
              </a:rPr>
              <a:t> </a:t>
            </a:r>
          </a:p>
          <a:p>
            <a:pPr marL="584200" indent="-584200" algn="ctr">
              <a:spcBef>
                <a:spcPts val="0"/>
              </a:spcBef>
              <a:buFont typeface="Type Embellishments One LET" charset="0"/>
              <a:buNone/>
              <a:tabLst>
                <a:tab pos="3594100" algn="l"/>
              </a:tabLst>
            </a:pPr>
            <a:r>
              <a:rPr lang="en-US" sz="4000" dirty="0" smtClean="0">
                <a:solidFill>
                  <a:srgbClr val="A50021"/>
                </a:solidFill>
                <a:latin typeface="Calibri" panose="020F0502020204030204" pitchFamily="34" charset="0"/>
                <a:cs typeface="Optima"/>
              </a:rPr>
              <a:t>TISA Scope and Mandate</a:t>
            </a:r>
          </a:p>
          <a:p>
            <a:pPr marL="584200" indent="-584200" algn="ctr">
              <a:spcBef>
                <a:spcPts val="0"/>
              </a:spcBef>
              <a:buFont typeface="Type Embellishments One LET" charset="0"/>
              <a:buNone/>
            </a:pPr>
            <a:endParaRPr lang="en-US" sz="800" dirty="0" smtClean="0">
              <a:solidFill>
                <a:srgbClr val="C00000"/>
              </a:solidFill>
              <a:latin typeface="Optima"/>
              <a:cs typeface="Optima"/>
            </a:endParaRPr>
          </a:p>
          <a:p>
            <a:pPr marL="584200" indent="-584200" algn="ctr">
              <a:spcBef>
                <a:spcPts val="0"/>
              </a:spcBef>
              <a:buFont typeface="Type Embellishments One LET" charset="0"/>
              <a:buNone/>
            </a:pPr>
            <a:endParaRPr lang="en-US" sz="800" dirty="0" smtClean="0">
              <a:solidFill>
                <a:srgbClr val="C00000"/>
              </a:solidFill>
              <a:latin typeface="Optima"/>
              <a:ea typeface="ヒラギノ角ゴ ProN W3" charset="0"/>
              <a:cs typeface="Optima"/>
              <a:sym typeface="Optima" charset="0"/>
            </a:endParaRPr>
          </a:p>
          <a:p>
            <a:pPr>
              <a:lnSpc>
                <a:spcPct val="150000"/>
              </a:lnSpc>
              <a:spcBef>
                <a:spcPts val="0"/>
              </a:spcBef>
              <a:buClr>
                <a:schemeClr val="tx2"/>
              </a:buClr>
              <a:buSzPct val="100000"/>
              <a:buFont typeface="Arial" panose="020B0604020202020204" pitchFamily="34" charset="0"/>
              <a:buChar char="•"/>
              <a:tabLst>
                <a:tab pos="533400" algn="l"/>
              </a:tabLst>
            </a:pPr>
            <a:r>
              <a:rPr lang="en-US" sz="2400" dirty="0" smtClean="0">
                <a:solidFill>
                  <a:schemeClr val="tx2"/>
                </a:solidFill>
                <a:latin typeface="Calibri" panose="020F0502020204030204" pitchFamily="34" charset="0"/>
                <a:cs typeface="Estrangelo Edessa" panose="03080600000000000000" pitchFamily="66" charset="0"/>
              </a:rPr>
              <a:t>TISA </a:t>
            </a:r>
            <a:r>
              <a:rPr lang="en-US" sz="2400" dirty="0">
                <a:solidFill>
                  <a:schemeClr val="tx2"/>
                </a:solidFill>
                <a:latin typeface="Calibri" panose="020F0502020204030204" pitchFamily="34" charset="0"/>
                <a:cs typeface="Estrangelo Edessa" panose="03080600000000000000" pitchFamily="66" charset="0"/>
              </a:rPr>
              <a:t>is the industry body for the legal tobacco sector in SA; mandate extends into the South Africa Customs Union (SACU) region.</a:t>
            </a:r>
          </a:p>
          <a:p>
            <a:pPr>
              <a:lnSpc>
                <a:spcPct val="150000"/>
              </a:lnSpc>
              <a:spcBef>
                <a:spcPts val="0"/>
              </a:spcBef>
              <a:buClr>
                <a:schemeClr val="tx2"/>
              </a:buClr>
              <a:buSzPct val="100000"/>
              <a:buFont typeface="Arial" panose="020B0604020202020204" pitchFamily="34" charset="0"/>
              <a:buChar char="•"/>
              <a:tabLst>
                <a:tab pos="533400" algn="l"/>
              </a:tabLst>
            </a:pPr>
            <a:endParaRPr lang="en-US" sz="1200" dirty="0">
              <a:solidFill>
                <a:schemeClr val="tx2"/>
              </a:solidFill>
              <a:latin typeface="Calibri" panose="020F0502020204030204" pitchFamily="34" charset="0"/>
              <a:cs typeface="Estrangelo Edessa" panose="03080600000000000000" pitchFamily="66" charset="0"/>
            </a:endParaRPr>
          </a:p>
          <a:p>
            <a:pPr>
              <a:lnSpc>
                <a:spcPct val="150000"/>
              </a:lnSpc>
              <a:spcBef>
                <a:spcPts val="0"/>
              </a:spcBef>
              <a:buClr>
                <a:schemeClr val="tx2"/>
              </a:buClr>
              <a:buSzPct val="100000"/>
              <a:buFont typeface="Arial" panose="020B0604020202020204" pitchFamily="34" charset="0"/>
              <a:buChar char="•"/>
              <a:tabLst>
                <a:tab pos="533400" algn="l"/>
              </a:tabLst>
            </a:pPr>
            <a:r>
              <a:rPr lang="en-US" sz="2400" dirty="0">
                <a:solidFill>
                  <a:schemeClr val="tx2"/>
                </a:solidFill>
                <a:latin typeface="Calibri" panose="020F0502020204030204" pitchFamily="34" charset="0"/>
                <a:cs typeface="Estrangelo Edessa" panose="03080600000000000000" pitchFamily="66" charset="0"/>
              </a:rPr>
              <a:t>TISA  represents farmers, leaf processors, leaf merchants, manufacturers, importers and exporters of all tobacco products; in the legally compliant industry. </a:t>
            </a:r>
            <a:r>
              <a:rPr lang="en-US" sz="2400" i="1" dirty="0">
                <a:solidFill>
                  <a:srgbClr val="A50021"/>
                </a:solidFill>
                <a:latin typeface="Calibri" panose="020F0502020204030204" pitchFamily="34" charset="0"/>
                <a:cs typeface="Estrangelo Edessa" panose="03080600000000000000" pitchFamily="66" charset="0"/>
              </a:rPr>
              <a:t>Clear distinction between legal and illegal </a:t>
            </a:r>
            <a:r>
              <a:rPr lang="en-US" sz="2400" i="1" dirty="0" smtClean="0">
                <a:solidFill>
                  <a:srgbClr val="A50021"/>
                </a:solidFill>
                <a:latin typeface="Calibri" panose="020F0502020204030204" pitchFamily="34" charset="0"/>
                <a:cs typeface="Estrangelo Edessa" panose="03080600000000000000" pitchFamily="66" charset="0"/>
              </a:rPr>
              <a:t>industry.</a:t>
            </a:r>
            <a:endParaRPr lang="en-US" sz="2400" i="1" dirty="0">
              <a:solidFill>
                <a:srgbClr val="A50021"/>
              </a:solidFill>
              <a:latin typeface="Calibri" panose="020F0502020204030204" pitchFamily="34" charset="0"/>
              <a:cs typeface="Estrangelo Edessa" panose="03080600000000000000" pitchFamily="66" charset="0"/>
            </a:endParaRPr>
          </a:p>
          <a:p>
            <a:pPr marL="0" indent="0">
              <a:spcBef>
                <a:spcPts val="0"/>
              </a:spcBef>
              <a:buClr>
                <a:schemeClr val="tx2"/>
              </a:buClr>
              <a:buSzPct val="100000"/>
              <a:buNone/>
            </a:pPr>
            <a:endParaRPr lang="en-US" sz="2400" dirty="0">
              <a:solidFill>
                <a:schemeClr val="tx2"/>
              </a:solidFill>
              <a:latin typeface="Calibri" panose="020F0502020204030204" pitchFamily="34" charset="0"/>
              <a:cs typeface="Estrangelo Edessa" panose="03080600000000000000" pitchFamily="66" charset="0"/>
            </a:endParaRPr>
          </a:p>
          <a:p>
            <a:pPr>
              <a:spcBef>
                <a:spcPts val="0"/>
              </a:spcBef>
              <a:buClr>
                <a:schemeClr val="tx2"/>
              </a:buClr>
              <a:buSzPct val="100000"/>
              <a:buFont typeface="Arial" panose="020B0604020202020204" pitchFamily="34" charset="0"/>
              <a:buChar char="•"/>
            </a:pPr>
            <a:r>
              <a:rPr lang="en-US" sz="2400" dirty="0">
                <a:solidFill>
                  <a:schemeClr val="tx2"/>
                </a:solidFill>
                <a:latin typeface="Calibri" panose="020F0502020204030204" pitchFamily="34" charset="0"/>
                <a:cs typeface="Estrangelo Edessa" panose="03080600000000000000" pitchFamily="66" charset="0"/>
              </a:rPr>
              <a:t>         </a:t>
            </a:r>
            <a:r>
              <a:rPr lang="en-US" sz="2400" dirty="0">
                <a:solidFill>
                  <a:schemeClr val="tx2"/>
                </a:solidFill>
                <a:latin typeface="Calibri" panose="020F0502020204030204" pitchFamily="34" charset="0"/>
              </a:rPr>
              <a:t>Strategic objectives:</a:t>
            </a:r>
          </a:p>
          <a:p>
            <a:pPr lvl="1">
              <a:lnSpc>
                <a:spcPct val="150000"/>
              </a:lnSpc>
              <a:spcBef>
                <a:spcPts val="0"/>
              </a:spcBef>
              <a:buClr>
                <a:schemeClr val="tx2"/>
              </a:buClr>
              <a:buSzPct val="100000"/>
              <a:buFont typeface="Wingdings" panose="05000000000000000000" pitchFamily="2" charset="2"/>
              <a:buChar char="Ø"/>
            </a:pPr>
            <a:r>
              <a:rPr lang="en-US" sz="2400" dirty="0">
                <a:solidFill>
                  <a:schemeClr val="tx2"/>
                </a:solidFill>
                <a:latin typeface="Calibri" panose="020F0502020204030204" pitchFamily="34" charset="0"/>
              </a:rPr>
              <a:t>Regulation (secure a reasonable regulatory framework for the sector)</a:t>
            </a:r>
          </a:p>
          <a:p>
            <a:pPr lvl="1">
              <a:lnSpc>
                <a:spcPct val="150000"/>
              </a:lnSpc>
              <a:spcBef>
                <a:spcPts val="0"/>
              </a:spcBef>
              <a:buClr>
                <a:schemeClr val="tx2"/>
              </a:buClr>
              <a:buSzPct val="100000"/>
              <a:buFont typeface="Wingdings" panose="05000000000000000000" pitchFamily="2" charset="2"/>
              <a:buChar char="Ø"/>
            </a:pPr>
            <a:r>
              <a:rPr lang="en-US" sz="2400" dirty="0">
                <a:solidFill>
                  <a:schemeClr val="tx2"/>
                </a:solidFill>
                <a:latin typeface="Calibri" panose="020F0502020204030204" pitchFamily="34" charset="0"/>
              </a:rPr>
              <a:t>Illicit Trade (strategy to bring down illicit rates in cooperation with </a:t>
            </a:r>
            <a:r>
              <a:rPr lang="en-US" sz="2400" dirty="0" err="1">
                <a:solidFill>
                  <a:schemeClr val="tx2"/>
                </a:solidFill>
                <a:latin typeface="Calibri" panose="020F0502020204030204" pitchFamily="34" charset="0"/>
              </a:rPr>
              <a:t>Govt</a:t>
            </a:r>
            <a:r>
              <a:rPr lang="en-US" sz="2400" dirty="0">
                <a:solidFill>
                  <a:schemeClr val="tx2"/>
                </a:solidFill>
                <a:latin typeface="Calibri" panose="020F0502020204030204" pitchFamily="34" charset="0"/>
              </a:rPr>
              <a:t>)</a:t>
            </a:r>
          </a:p>
          <a:p>
            <a:pPr lvl="1">
              <a:lnSpc>
                <a:spcPct val="150000"/>
              </a:lnSpc>
              <a:spcBef>
                <a:spcPts val="0"/>
              </a:spcBef>
              <a:buClr>
                <a:schemeClr val="tx2"/>
              </a:buClr>
              <a:buSzPct val="100000"/>
              <a:buFont typeface="Wingdings" panose="05000000000000000000" pitchFamily="2" charset="2"/>
              <a:buChar char="Ø"/>
            </a:pPr>
            <a:r>
              <a:rPr lang="en-US" sz="2400" dirty="0">
                <a:solidFill>
                  <a:schemeClr val="tx2"/>
                </a:solidFill>
                <a:latin typeface="Calibri" panose="020F0502020204030204" pitchFamily="34" charset="0"/>
              </a:rPr>
              <a:t>To ensure the sustainability of tobacco sector, including farmers.</a:t>
            </a:r>
          </a:p>
          <a:p>
            <a:pPr marL="660400" lvl="1" indent="0">
              <a:spcBef>
                <a:spcPts val="0"/>
              </a:spcBef>
              <a:buClr>
                <a:schemeClr val="tx2"/>
              </a:buClr>
              <a:buSzPct val="100000"/>
              <a:buNone/>
            </a:pPr>
            <a:endParaRPr lang="en-US" sz="2400" dirty="0">
              <a:solidFill>
                <a:schemeClr val="tx2"/>
              </a:solidFill>
              <a:latin typeface="Calibri" panose="020F0502020204030204" pitchFamily="34" charset="0"/>
            </a:endParaRPr>
          </a:p>
          <a:p>
            <a:pPr>
              <a:lnSpc>
                <a:spcPct val="150000"/>
              </a:lnSpc>
              <a:spcBef>
                <a:spcPts val="0"/>
              </a:spcBef>
              <a:buClr>
                <a:schemeClr val="tx2"/>
              </a:buClr>
              <a:buSzPct val="100000"/>
              <a:buFont typeface="Arial" panose="020B0604020202020204" pitchFamily="34" charset="0"/>
              <a:buChar char="•"/>
            </a:pPr>
            <a:r>
              <a:rPr lang="en-US" sz="2400" dirty="0">
                <a:solidFill>
                  <a:schemeClr val="tx2"/>
                </a:solidFill>
                <a:latin typeface="Calibri" panose="020F0502020204030204" pitchFamily="34" charset="0"/>
              </a:rPr>
              <a:t>TISA believes in public/private partnerships to achieve objectives </a:t>
            </a:r>
            <a:r>
              <a:rPr lang="en-US" sz="2400" dirty="0" smtClean="0">
                <a:solidFill>
                  <a:schemeClr val="tx2"/>
                </a:solidFill>
                <a:latin typeface="Calibri" panose="020F0502020204030204" pitchFamily="34" charset="0"/>
              </a:rPr>
              <a:t>for </a:t>
            </a:r>
            <a:r>
              <a:rPr lang="en-US" sz="2400" dirty="0">
                <a:solidFill>
                  <a:schemeClr val="tx2"/>
                </a:solidFill>
                <a:latin typeface="Calibri" panose="020F0502020204030204" pitchFamily="34" charset="0"/>
              </a:rPr>
              <a:t>the </a:t>
            </a:r>
            <a:r>
              <a:rPr lang="en-US" sz="2400" dirty="0" err="1">
                <a:solidFill>
                  <a:schemeClr val="tx2"/>
                </a:solidFill>
                <a:latin typeface="Calibri" panose="020F0502020204030204" pitchFamily="34" charset="0"/>
              </a:rPr>
              <a:t>Govt</a:t>
            </a:r>
            <a:r>
              <a:rPr lang="en-US" sz="2400" dirty="0">
                <a:solidFill>
                  <a:schemeClr val="tx2"/>
                </a:solidFill>
                <a:latin typeface="Calibri" panose="020F0502020204030204" pitchFamily="34" charset="0"/>
              </a:rPr>
              <a:t> (NDP), the sector and SA </a:t>
            </a:r>
            <a:r>
              <a:rPr lang="en-US" sz="2400" dirty="0" smtClean="0">
                <a:solidFill>
                  <a:schemeClr val="tx2"/>
                </a:solidFill>
                <a:latin typeface="Calibri" panose="020F0502020204030204" pitchFamily="34" charset="0"/>
              </a:rPr>
              <a:t>Pty Ltd, </a:t>
            </a:r>
            <a:r>
              <a:rPr lang="en-US" sz="2400" i="1" u="sng" dirty="0" smtClean="0">
                <a:solidFill>
                  <a:schemeClr val="tx2"/>
                </a:solidFill>
                <a:latin typeface="Calibri" panose="020F0502020204030204" pitchFamily="34" charset="0"/>
              </a:rPr>
              <a:t>on </a:t>
            </a:r>
            <a:r>
              <a:rPr lang="en-US" sz="2400" i="1" u="sng" dirty="0">
                <a:solidFill>
                  <a:schemeClr val="tx2"/>
                </a:solidFill>
                <a:latin typeface="Calibri" panose="020F0502020204030204" pitchFamily="34" charset="0"/>
              </a:rPr>
              <a:t>the basis of trust, mutual respect and good relationships.</a:t>
            </a:r>
          </a:p>
          <a:p>
            <a:pPr marL="0" indent="0">
              <a:lnSpc>
                <a:spcPct val="150000"/>
              </a:lnSpc>
              <a:spcBef>
                <a:spcPts val="0"/>
              </a:spcBef>
              <a:buSzPct val="80000"/>
              <a:buFont typeface="Arial"/>
              <a:buChar char="•"/>
            </a:pPr>
            <a:endParaRPr lang="en-US" sz="2400" dirty="0">
              <a:solidFill>
                <a:schemeClr val="tx2"/>
              </a:solidFill>
              <a:latin typeface="Calibri"/>
              <a:ea typeface="ヒラギノ角ゴ ProN W3" charset="0"/>
              <a:cs typeface="Calibri"/>
              <a:sym typeface="Optima" charset="0"/>
            </a:endParaRPr>
          </a:p>
        </p:txBody>
      </p:sp>
      <p:pic>
        <p:nvPicPr>
          <p:cNvPr id="4" name="Picture 3"/>
          <p:cNvPicPr>
            <a:picLocks noChangeAspect="1"/>
          </p:cNvPicPr>
          <p:nvPr/>
        </p:nvPicPr>
        <p:blipFill>
          <a:blip r:embed="rId2"/>
          <a:stretch>
            <a:fillRect/>
          </a:stretch>
        </p:blipFill>
        <p:spPr>
          <a:xfrm>
            <a:off x="525736" y="196280"/>
            <a:ext cx="1584176" cy="1268394"/>
          </a:xfrm>
          <a:prstGeom prst="rect">
            <a:avLst/>
          </a:prstGeom>
        </p:spPr>
      </p:pic>
    </p:spTree>
    <p:extLst>
      <p:ext uri="{BB962C8B-B14F-4D97-AF65-F5344CB8AC3E}">
        <p14:creationId xmlns:p14="http://schemas.microsoft.com/office/powerpoint/2010/main" val="22545552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2">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2">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736" y="3148608"/>
            <a:ext cx="11593288" cy="6224587"/>
          </a:xfrm>
        </p:spPr>
        <p:txBody>
          <a:bodyPr/>
          <a:lstStyle/>
          <a:p>
            <a:pPr lvl="0">
              <a:lnSpc>
                <a:spcPct val="150000"/>
              </a:lnSpc>
              <a:spcBef>
                <a:spcPts val="0"/>
              </a:spcBef>
              <a:buSzPct val="100000"/>
              <a:buFont typeface="Arial" panose="020B0604020202020204" pitchFamily="34" charset="0"/>
              <a:buChar char="•"/>
            </a:pPr>
            <a:r>
              <a:rPr lang="en-ZA" sz="2400" dirty="0">
                <a:solidFill>
                  <a:schemeClr val="tx2"/>
                </a:solidFill>
              </a:rPr>
              <a:t>In 2018, </a:t>
            </a:r>
            <a:r>
              <a:rPr lang="en-ZA" sz="2400" dirty="0" err="1">
                <a:solidFill>
                  <a:schemeClr val="tx2"/>
                </a:solidFill>
              </a:rPr>
              <a:t>Ipsos</a:t>
            </a:r>
            <a:r>
              <a:rPr lang="en-ZA" sz="2400" dirty="0">
                <a:solidFill>
                  <a:schemeClr val="tx2"/>
                </a:solidFill>
              </a:rPr>
              <a:t> study found that </a:t>
            </a:r>
            <a:r>
              <a:rPr lang="en-ZA" sz="2400" b="1" dirty="0">
                <a:solidFill>
                  <a:srgbClr val="002F8E"/>
                </a:solidFill>
              </a:rPr>
              <a:t>42%</a:t>
            </a:r>
            <a:r>
              <a:rPr lang="en-ZA" sz="2400" dirty="0">
                <a:solidFill>
                  <a:srgbClr val="002F8E"/>
                </a:solidFill>
              </a:rPr>
              <a:t> </a:t>
            </a:r>
            <a:r>
              <a:rPr lang="en-ZA" sz="2400" dirty="0">
                <a:solidFill>
                  <a:schemeClr val="tx2"/>
                </a:solidFill>
              </a:rPr>
              <a:t>of informal market is </a:t>
            </a:r>
            <a:r>
              <a:rPr lang="en-ZA" sz="2400" dirty="0" smtClean="0">
                <a:solidFill>
                  <a:schemeClr val="tx2"/>
                </a:solidFill>
              </a:rPr>
              <a:t>illicit.</a:t>
            </a:r>
            <a:endParaRPr lang="en-ZA" sz="2400" dirty="0">
              <a:solidFill>
                <a:schemeClr val="tx2"/>
              </a:solidFill>
            </a:endParaRPr>
          </a:p>
          <a:p>
            <a:pPr lvl="0">
              <a:lnSpc>
                <a:spcPct val="150000"/>
              </a:lnSpc>
              <a:spcBef>
                <a:spcPts val="0"/>
              </a:spcBef>
              <a:buSzPct val="100000"/>
              <a:buFont typeface="Arial" panose="020B0604020202020204" pitchFamily="34" charset="0"/>
              <a:buChar char="•"/>
            </a:pPr>
            <a:endParaRPr lang="en-ZA" sz="800" dirty="0" smtClean="0"/>
          </a:p>
          <a:p>
            <a:pPr lvl="0">
              <a:lnSpc>
                <a:spcPct val="150000"/>
              </a:lnSpc>
              <a:spcBef>
                <a:spcPts val="0"/>
              </a:spcBef>
              <a:buSzPct val="100000"/>
              <a:buFont typeface="Arial" panose="020B0604020202020204" pitchFamily="34" charset="0"/>
              <a:buChar char="•"/>
            </a:pPr>
            <a:r>
              <a:rPr lang="en-ZA" sz="2400" dirty="0" smtClean="0">
                <a:solidFill>
                  <a:schemeClr val="tx2"/>
                </a:solidFill>
              </a:rPr>
              <a:t>Total consumption in SA is between </a:t>
            </a:r>
            <a:r>
              <a:rPr lang="en-ZA" sz="2400" b="1" dirty="0" smtClean="0">
                <a:solidFill>
                  <a:srgbClr val="002F8E"/>
                </a:solidFill>
              </a:rPr>
              <a:t>31 and 35 billion cigarettes per year</a:t>
            </a:r>
            <a:r>
              <a:rPr lang="en-ZA" sz="2400" dirty="0" smtClean="0">
                <a:solidFill>
                  <a:schemeClr val="tx2"/>
                </a:solidFill>
              </a:rPr>
              <a:t>. Tax paid on only </a:t>
            </a:r>
            <a:r>
              <a:rPr lang="en-ZA" sz="2400" b="1" dirty="0" smtClean="0">
                <a:solidFill>
                  <a:srgbClr val="002F8E"/>
                </a:solidFill>
              </a:rPr>
              <a:t>17-19 </a:t>
            </a:r>
            <a:r>
              <a:rPr lang="en-ZA" sz="2400" b="1" dirty="0" err="1" smtClean="0">
                <a:solidFill>
                  <a:srgbClr val="002F8E"/>
                </a:solidFill>
              </a:rPr>
              <a:t>bn</a:t>
            </a:r>
            <a:r>
              <a:rPr lang="en-ZA" sz="2400" b="1" dirty="0" smtClean="0">
                <a:solidFill>
                  <a:srgbClr val="002F8E"/>
                </a:solidFill>
              </a:rPr>
              <a:t> cigarettes</a:t>
            </a:r>
            <a:r>
              <a:rPr lang="en-ZA" sz="2400" dirty="0" smtClean="0">
                <a:solidFill>
                  <a:schemeClr val="tx2"/>
                </a:solidFill>
              </a:rPr>
              <a:t>, leaves a gap of at least </a:t>
            </a:r>
            <a:r>
              <a:rPr lang="en-ZA" sz="2400" b="1" dirty="0" smtClean="0">
                <a:solidFill>
                  <a:srgbClr val="002F8E"/>
                </a:solidFill>
              </a:rPr>
              <a:t>12 </a:t>
            </a:r>
            <a:r>
              <a:rPr lang="en-ZA" sz="2400" b="1" dirty="0" err="1" smtClean="0">
                <a:solidFill>
                  <a:srgbClr val="002F8E"/>
                </a:solidFill>
              </a:rPr>
              <a:t>bn</a:t>
            </a:r>
            <a:r>
              <a:rPr lang="en-ZA" sz="2400" b="1" dirty="0" smtClean="0">
                <a:solidFill>
                  <a:srgbClr val="002F8E"/>
                </a:solidFill>
              </a:rPr>
              <a:t> </a:t>
            </a:r>
            <a:r>
              <a:rPr lang="en-ZA" sz="2400" dirty="0" smtClean="0">
                <a:solidFill>
                  <a:schemeClr val="tx2"/>
                </a:solidFill>
              </a:rPr>
              <a:t>cigarettes, costing the </a:t>
            </a:r>
            <a:r>
              <a:rPr lang="en-ZA" sz="2400" dirty="0" err="1" smtClean="0">
                <a:solidFill>
                  <a:schemeClr val="tx2"/>
                </a:solidFill>
              </a:rPr>
              <a:t>fiscus</a:t>
            </a:r>
            <a:r>
              <a:rPr lang="en-ZA" sz="2400" dirty="0" smtClean="0">
                <a:solidFill>
                  <a:schemeClr val="tx2"/>
                </a:solidFill>
              </a:rPr>
              <a:t> more than </a:t>
            </a:r>
            <a:r>
              <a:rPr lang="en-ZA" sz="2400" b="1" dirty="0" smtClean="0">
                <a:solidFill>
                  <a:srgbClr val="002F8E"/>
                </a:solidFill>
              </a:rPr>
              <a:t>R11bn</a:t>
            </a:r>
            <a:r>
              <a:rPr lang="en-ZA" sz="2400" dirty="0" smtClean="0">
                <a:solidFill>
                  <a:schemeClr val="tx2"/>
                </a:solidFill>
              </a:rPr>
              <a:t>.</a:t>
            </a:r>
          </a:p>
          <a:p>
            <a:pPr>
              <a:spcBef>
                <a:spcPts val="0"/>
              </a:spcBef>
              <a:buSzPct val="100000"/>
              <a:buFont typeface="Arial" panose="020B0604020202020204" pitchFamily="34" charset="0"/>
              <a:buChar char="•"/>
            </a:pPr>
            <a:endParaRPr lang="en-ZA" sz="800" dirty="0" smtClean="0">
              <a:solidFill>
                <a:schemeClr val="tx2"/>
              </a:solidFill>
            </a:endParaRPr>
          </a:p>
          <a:p>
            <a:pPr>
              <a:lnSpc>
                <a:spcPct val="150000"/>
              </a:lnSpc>
              <a:spcBef>
                <a:spcPts val="0"/>
              </a:spcBef>
              <a:buSzPct val="100000"/>
              <a:buFont typeface="Arial" panose="020B0604020202020204" pitchFamily="34" charset="0"/>
              <a:buChar char="•"/>
            </a:pPr>
            <a:r>
              <a:rPr lang="en-ZA" sz="2400" dirty="0" smtClean="0">
                <a:solidFill>
                  <a:schemeClr val="tx2"/>
                </a:solidFill>
              </a:rPr>
              <a:t>Generally accepted world-wide: </a:t>
            </a:r>
            <a:r>
              <a:rPr lang="en-ZA" sz="2400" dirty="0">
                <a:solidFill>
                  <a:schemeClr val="tx2"/>
                </a:solidFill>
              </a:rPr>
              <a:t>D</a:t>
            </a:r>
            <a:r>
              <a:rPr lang="en-ZA" sz="2400" dirty="0" smtClean="0">
                <a:solidFill>
                  <a:schemeClr val="tx2"/>
                </a:solidFill>
              </a:rPr>
              <a:t>irect link between higher taxes (higher prices) and illicit trade - incentive to make money, if taxes are avoided.</a:t>
            </a:r>
          </a:p>
          <a:p>
            <a:pPr>
              <a:spcBef>
                <a:spcPts val="0"/>
              </a:spcBef>
              <a:buSzPct val="100000"/>
              <a:buFont typeface="Arial" panose="020B0604020202020204" pitchFamily="34" charset="0"/>
              <a:buChar char="•"/>
            </a:pPr>
            <a:endParaRPr lang="en-ZA" sz="800" dirty="0" smtClean="0">
              <a:solidFill>
                <a:schemeClr val="tx2"/>
              </a:solidFill>
            </a:endParaRPr>
          </a:p>
          <a:p>
            <a:pPr lvl="0">
              <a:lnSpc>
                <a:spcPct val="150000"/>
              </a:lnSpc>
              <a:spcBef>
                <a:spcPts val="0"/>
              </a:spcBef>
              <a:buSzPct val="100000"/>
              <a:buFont typeface="Arial" panose="020B0604020202020204" pitchFamily="34" charset="0"/>
              <a:buChar char="•"/>
            </a:pPr>
            <a:r>
              <a:rPr lang="en-ZA" sz="2400" dirty="0" smtClean="0">
                <a:solidFill>
                  <a:schemeClr val="tx2"/>
                </a:solidFill>
              </a:rPr>
              <a:t>Excise on cigarettes increased in SA from </a:t>
            </a:r>
            <a:r>
              <a:rPr lang="en-ZA" sz="2400" b="1" dirty="0" smtClean="0">
                <a:solidFill>
                  <a:srgbClr val="002F8E"/>
                </a:solidFill>
              </a:rPr>
              <a:t>R4.53 in 2004 </a:t>
            </a:r>
            <a:r>
              <a:rPr lang="en-ZA" sz="2400" dirty="0" smtClean="0">
                <a:solidFill>
                  <a:schemeClr val="tx2"/>
                </a:solidFill>
              </a:rPr>
              <a:t>to </a:t>
            </a:r>
            <a:r>
              <a:rPr lang="en-ZA" sz="2400" b="1" dirty="0" smtClean="0">
                <a:solidFill>
                  <a:srgbClr val="002F8E"/>
                </a:solidFill>
              </a:rPr>
              <a:t>R16.66 in 2019</a:t>
            </a:r>
            <a:r>
              <a:rPr lang="en-ZA" sz="2400" dirty="0" smtClean="0">
                <a:solidFill>
                  <a:schemeClr val="tx2"/>
                </a:solidFill>
              </a:rPr>
              <a:t>, 267% or average of </a:t>
            </a:r>
            <a:r>
              <a:rPr lang="en-ZA" sz="2400" b="1" dirty="0" smtClean="0">
                <a:solidFill>
                  <a:srgbClr val="002060"/>
                </a:solidFill>
              </a:rPr>
              <a:t>17.85% p.a.</a:t>
            </a:r>
          </a:p>
          <a:p>
            <a:pPr>
              <a:spcBef>
                <a:spcPts val="0"/>
              </a:spcBef>
              <a:buSzPct val="100000"/>
              <a:buFont typeface="Arial" panose="020B0604020202020204" pitchFamily="34" charset="0"/>
              <a:buChar char="•"/>
            </a:pPr>
            <a:endParaRPr lang="en-ZA" sz="800" dirty="0" smtClean="0">
              <a:solidFill>
                <a:schemeClr val="tx2"/>
              </a:solidFill>
            </a:endParaRPr>
          </a:p>
          <a:p>
            <a:pPr lvl="0">
              <a:lnSpc>
                <a:spcPct val="150000"/>
              </a:lnSpc>
              <a:spcBef>
                <a:spcPts val="0"/>
              </a:spcBef>
              <a:buSzPct val="100000"/>
              <a:buFont typeface="Arial" panose="020B0604020202020204" pitchFamily="34" charset="0"/>
              <a:buChar char="•"/>
            </a:pPr>
            <a:r>
              <a:rPr lang="en-ZA" sz="2400" dirty="0" smtClean="0">
                <a:solidFill>
                  <a:schemeClr val="tx2"/>
                </a:solidFill>
              </a:rPr>
              <a:t>A price of </a:t>
            </a:r>
            <a:r>
              <a:rPr lang="en-ZA" sz="2400" b="1" dirty="0" smtClean="0">
                <a:solidFill>
                  <a:srgbClr val="002F8E"/>
                </a:solidFill>
              </a:rPr>
              <a:t>R35</a:t>
            </a:r>
            <a:r>
              <a:rPr lang="en-ZA" sz="2400" dirty="0" smtClean="0">
                <a:solidFill>
                  <a:schemeClr val="tx2"/>
                </a:solidFill>
              </a:rPr>
              <a:t> per legal pack of cigarettes, represents R21.22 or </a:t>
            </a:r>
            <a:r>
              <a:rPr lang="en-ZA" sz="2400" b="1" dirty="0" smtClean="0">
                <a:solidFill>
                  <a:srgbClr val="002F8E"/>
                </a:solidFill>
              </a:rPr>
              <a:t>60%</a:t>
            </a:r>
            <a:r>
              <a:rPr lang="en-ZA" sz="2400" dirty="0" smtClean="0">
                <a:solidFill>
                  <a:schemeClr val="tx2"/>
                </a:solidFill>
              </a:rPr>
              <a:t> in taxes. Price of </a:t>
            </a:r>
            <a:r>
              <a:rPr lang="en-ZA" sz="2400" b="1" dirty="0" smtClean="0">
                <a:solidFill>
                  <a:srgbClr val="002F8E"/>
                </a:solidFill>
              </a:rPr>
              <a:t>R40</a:t>
            </a:r>
            <a:r>
              <a:rPr lang="en-ZA" sz="2400" dirty="0" smtClean="0">
                <a:solidFill>
                  <a:schemeClr val="tx2"/>
                </a:solidFill>
              </a:rPr>
              <a:t> means R21.87 in taxes or </a:t>
            </a:r>
            <a:r>
              <a:rPr lang="en-ZA" sz="2400" b="1" dirty="0" smtClean="0">
                <a:solidFill>
                  <a:srgbClr val="002F8E"/>
                </a:solidFill>
              </a:rPr>
              <a:t>54.6%</a:t>
            </a:r>
            <a:r>
              <a:rPr lang="en-ZA" sz="2400" dirty="0" smtClean="0">
                <a:solidFill>
                  <a:schemeClr val="tx2"/>
                </a:solidFill>
              </a:rPr>
              <a:t>.</a:t>
            </a:r>
          </a:p>
          <a:p>
            <a:pPr marL="0" indent="0">
              <a:buNone/>
            </a:pPr>
            <a:endParaRPr lang="en-ZA" sz="2400" dirty="0"/>
          </a:p>
          <a:p>
            <a:endParaRPr lang="en-ZA" dirty="0"/>
          </a:p>
        </p:txBody>
      </p:sp>
      <p:pic>
        <p:nvPicPr>
          <p:cNvPr id="4" name="Picture 3"/>
          <p:cNvPicPr>
            <a:picLocks noChangeAspect="1"/>
          </p:cNvPicPr>
          <p:nvPr/>
        </p:nvPicPr>
        <p:blipFill>
          <a:blip r:embed="rId2"/>
          <a:stretch>
            <a:fillRect/>
          </a:stretch>
        </p:blipFill>
        <p:spPr>
          <a:xfrm>
            <a:off x="11038904" y="8261176"/>
            <a:ext cx="1584176" cy="1268394"/>
          </a:xfrm>
          <a:prstGeom prst="rect">
            <a:avLst/>
          </a:prstGeom>
        </p:spPr>
      </p:pic>
      <p:sp>
        <p:nvSpPr>
          <p:cNvPr id="6" name="Title 1"/>
          <p:cNvSpPr>
            <a:spLocks noGrp="1"/>
          </p:cNvSpPr>
          <p:nvPr>
            <p:ph type="title"/>
          </p:nvPr>
        </p:nvSpPr>
        <p:spPr>
          <a:xfrm>
            <a:off x="498972" y="772344"/>
            <a:ext cx="11988800" cy="1152128"/>
          </a:xfrm>
        </p:spPr>
        <p:txBody>
          <a:bodyPr/>
          <a:lstStyle/>
          <a:p>
            <a:r>
              <a:rPr lang="en-ZA" sz="3600" b="1" dirty="0" smtClean="0">
                <a:solidFill>
                  <a:srgbClr val="A50021"/>
                </a:solidFill>
                <a:latin typeface="Optima"/>
              </a:rPr>
              <a:t>TISA calls for a Cigarette Excise </a:t>
            </a:r>
            <a:r>
              <a:rPr lang="en-ZA" sz="3600" b="1" dirty="0">
                <a:solidFill>
                  <a:srgbClr val="A50021"/>
                </a:solidFill>
                <a:latin typeface="Optima"/>
              </a:rPr>
              <a:t>D</a:t>
            </a:r>
            <a:r>
              <a:rPr lang="en-ZA" sz="3600" b="1" dirty="0" smtClean="0">
                <a:solidFill>
                  <a:srgbClr val="A50021"/>
                </a:solidFill>
                <a:latin typeface="Optima"/>
              </a:rPr>
              <a:t>uty Freeze – why?</a:t>
            </a:r>
            <a:br>
              <a:rPr lang="en-ZA" sz="3600" b="1" dirty="0" smtClean="0">
                <a:solidFill>
                  <a:srgbClr val="A50021"/>
                </a:solidFill>
                <a:latin typeface="Optima"/>
              </a:rPr>
            </a:br>
            <a:endParaRPr lang="en-ZA" sz="3600" b="1" dirty="0">
              <a:solidFill>
                <a:srgbClr val="A50021"/>
              </a:solidFill>
              <a:latin typeface="Optima"/>
            </a:endParaRPr>
          </a:p>
        </p:txBody>
      </p:sp>
    </p:spTree>
    <p:extLst>
      <p:ext uri="{BB962C8B-B14F-4D97-AF65-F5344CB8AC3E}">
        <p14:creationId xmlns:p14="http://schemas.microsoft.com/office/powerpoint/2010/main" val="36347991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55960" y="739849"/>
            <a:ext cx="11751096" cy="2081213"/>
          </a:xfrm>
        </p:spPr>
        <p:txBody>
          <a:bodyPr/>
          <a:lstStyle/>
          <a:p>
            <a:r>
              <a:rPr lang="en-ZA" sz="3600" b="1" dirty="0">
                <a:solidFill>
                  <a:srgbClr val="A50021"/>
                </a:solidFill>
                <a:latin typeface="Optima"/>
              </a:rPr>
              <a:t>TISA calls for a </a:t>
            </a:r>
            <a:r>
              <a:rPr lang="en-ZA" sz="3600" b="1" dirty="0" smtClean="0">
                <a:solidFill>
                  <a:srgbClr val="A50021"/>
                </a:solidFill>
                <a:latin typeface="Optima"/>
              </a:rPr>
              <a:t>Cigarette </a:t>
            </a:r>
            <a:r>
              <a:rPr lang="en-ZA" sz="3600" b="1" dirty="0">
                <a:solidFill>
                  <a:srgbClr val="A50021"/>
                </a:solidFill>
                <a:latin typeface="Optima"/>
              </a:rPr>
              <a:t>Excise Duty Freeze – why?</a:t>
            </a:r>
            <a:r>
              <a:rPr lang="en-ZA" sz="8800" b="1" dirty="0">
                <a:solidFill>
                  <a:srgbClr val="A50021"/>
                </a:solidFill>
                <a:latin typeface="Optima"/>
              </a:rPr>
              <a:t/>
            </a:r>
            <a:br>
              <a:rPr lang="en-ZA" sz="8800" b="1" dirty="0">
                <a:solidFill>
                  <a:srgbClr val="A50021"/>
                </a:solidFill>
                <a:latin typeface="Optima"/>
              </a:rPr>
            </a:br>
            <a:endParaRPr lang="en-ZA" dirty="0"/>
          </a:p>
        </p:txBody>
      </p:sp>
      <p:sp>
        <p:nvSpPr>
          <p:cNvPr id="3" name="Content Placeholder 2"/>
          <p:cNvSpPr>
            <a:spLocks noGrp="1"/>
          </p:cNvSpPr>
          <p:nvPr>
            <p:ph idx="1"/>
          </p:nvPr>
        </p:nvSpPr>
        <p:spPr/>
        <p:txBody>
          <a:bodyPr/>
          <a:lstStyle/>
          <a:p>
            <a:pPr lvl="0"/>
            <a:endParaRPr lang="en-ZA" sz="2400" dirty="0" smtClean="0"/>
          </a:p>
          <a:p>
            <a:endParaRPr lang="en-ZA" dirty="0"/>
          </a:p>
        </p:txBody>
      </p:sp>
      <p:pic>
        <p:nvPicPr>
          <p:cNvPr id="4" name="Picture 3"/>
          <p:cNvPicPr>
            <a:picLocks noChangeAspect="1"/>
          </p:cNvPicPr>
          <p:nvPr/>
        </p:nvPicPr>
        <p:blipFill>
          <a:blip r:embed="rId2"/>
          <a:stretch>
            <a:fillRect/>
          </a:stretch>
        </p:blipFill>
        <p:spPr>
          <a:xfrm>
            <a:off x="10959840" y="8179603"/>
            <a:ext cx="1584176" cy="1268394"/>
          </a:xfrm>
          <a:prstGeom prst="rect">
            <a:avLst/>
          </a:prstGeom>
        </p:spPr>
      </p:pic>
      <p:sp>
        <p:nvSpPr>
          <p:cNvPr id="6" name="Content Placeholder 2"/>
          <p:cNvSpPr txBox="1">
            <a:spLocks/>
          </p:cNvSpPr>
          <p:nvPr/>
        </p:nvSpPr>
        <p:spPr bwMode="auto">
          <a:xfrm>
            <a:off x="957784" y="2665413"/>
            <a:ext cx="11183416" cy="6224587"/>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lvl1pPr marL="571500" indent="-571500" algn="l" rtl="0" fontAlgn="base">
              <a:spcBef>
                <a:spcPts val="3200"/>
              </a:spcBef>
              <a:spcAft>
                <a:spcPct val="0"/>
              </a:spcAft>
              <a:buClr>
                <a:srgbClr val="3F3F3F"/>
              </a:buClr>
              <a:buSzPct val="63000"/>
              <a:buFont typeface="Wingdings" panose="05000000000000000000" pitchFamily="2" charset="2"/>
              <a:buChar char="§"/>
              <a:defRPr sz="3800">
                <a:solidFill>
                  <a:srgbClr val="3F3F3F"/>
                </a:solidFill>
                <a:latin typeface="+mn-lt"/>
                <a:ea typeface="+mn-ea"/>
                <a:cs typeface="+mn-cs"/>
                <a:sym typeface="Cochin" charset="0"/>
              </a:defRPr>
            </a:lvl1pPr>
            <a:lvl2pPr marL="1231900" indent="-571500" algn="l" rtl="0" fontAlgn="base">
              <a:spcBef>
                <a:spcPts val="3200"/>
              </a:spcBef>
              <a:spcAft>
                <a:spcPct val="0"/>
              </a:spcAft>
              <a:buClr>
                <a:srgbClr val="3F3F3F"/>
              </a:buClr>
              <a:buSzPct val="63000"/>
              <a:buFontTx/>
              <a:buChar char="–"/>
              <a:defRPr sz="3800">
                <a:solidFill>
                  <a:srgbClr val="3F3F3F"/>
                </a:solidFill>
                <a:latin typeface="+mn-lt"/>
                <a:ea typeface="+mn-ea"/>
                <a:cs typeface="+mn-cs"/>
                <a:sym typeface="Cochin" charset="0"/>
              </a:defRPr>
            </a:lvl2pPr>
            <a:lvl3pPr marL="1676400" indent="-571500" algn="l" rtl="0" fontAlgn="base">
              <a:spcBef>
                <a:spcPts val="3200"/>
              </a:spcBef>
              <a:spcAft>
                <a:spcPct val="0"/>
              </a:spcAft>
              <a:buClr>
                <a:srgbClr val="3F3F3F"/>
              </a:buClr>
              <a:buSzPct val="63000"/>
              <a:buFont typeface="Courier New" panose="02070309020205020404" pitchFamily="49" charset="0"/>
              <a:buChar char="o"/>
              <a:defRPr sz="3800">
                <a:solidFill>
                  <a:srgbClr val="3F3F3F"/>
                </a:solidFill>
                <a:latin typeface="+mn-lt"/>
                <a:ea typeface="+mn-ea"/>
                <a:cs typeface="+mn-cs"/>
                <a:sym typeface="Cochin" charset="0"/>
              </a:defRPr>
            </a:lvl3pPr>
            <a:lvl4pPr marL="1549400" indent="0" algn="l" rtl="0" fontAlgn="base">
              <a:spcBef>
                <a:spcPts val="3200"/>
              </a:spcBef>
              <a:spcAft>
                <a:spcPct val="0"/>
              </a:spcAft>
              <a:buClr>
                <a:srgbClr val="3F3F3F"/>
              </a:buClr>
              <a:buSzPct val="63000"/>
              <a:buFont typeface="Type Embellishments One LET" charset="0"/>
              <a:buNone/>
              <a:defRPr sz="3800">
                <a:solidFill>
                  <a:srgbClr val="3F3F3F"/>
                </a:solidFill>
                <a:latin typeface="+mn-lt"/>
                <a:ea typeface="+mn-ea"/>
                <a:cs typeface="+mn-cs"/>
                <a:sym typeface="Cochin" charset="0"/>
              </a:defRPr>
            </a:lvl4pPr>
            <a:lvl5pPr marL="1993900" indent="0" algn="l" rtl="0" fontAlgn="base">
              <a:spcBef>
                <a:spcPts val="3200"/>
              </a:spcBef>
              <a:spcAft>
                <a:spcPct val="0"/>
              </a:spcAft>
              <a:buClr>
                <a:srgbClr val="3F3F3F"/>
              </a:buClr>
              <a:buSzPct val="63000"/>
              <a:buFont typeface="Type Embellishments One LET" charset="0"/>
              <a:buNone/>
              <a:defRPr sz="3800">
                <a:solidFill>
                  <a:srgbClr val="3F3F3F"/>
                </a:solidFill>
                <a:latin typeface="+mn-lt"/>
                <a:ea typeface="+mn-ea"/>
                <a:cs typeface="+mn-cs"/>
                <a:sym typeface="Cochin" charset="0"/>
              </a:defRPr>
            </a:lvl5pPr>
            <a:lvl6pPr marL="30861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6pPr>
            <a:lvl7pPr marL="35433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7pPr>
            <a:lvl8pPr marL="40005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8pPr>
            <a:lvl9pPr marL="44577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9pPr>
          </a:lstStyle>
          <a:p>
            <a:endParaRPr lang="en-ZA" kern="0" dirty="0"/>
          </a:p>
        </p:txBody>
      </p:sp>
      <p:sp>
        <p:nvSpPr>
          <p:cNvPr id="7" name="TextBox 6"/>
          <p:cNvSpPr txBox="1"/>
          <p:nvPr/>
        </p:nvSpPr>
        <p:spPr>
          <a:xfrm>
            <a:off x="381720" y="2097172"/>
            <a:ext cx="12025336" cy="6370975"/>
          </a:xfrm>
          <a:prstGeom prst="rect">
            <a:avLst/>
          </a:prstGeom>
          <a:noFill/>
        </p:spPr>
        <p:txBody>
          <a:bodyPr wrap="square" rtlCol="0">
            <a:spAutoFit/>
          </a:bodyPr>
          <a:lstStyle/>
          <a:p>
            <a:pPr marL="342900" lvl="0" indent="-342900" algn="l">
              <a:lnSpc>
                <a:spcPct val="150000"/>
              </a:lnSpc>
              <a:spcAft>
                <a:spcPts val="0"/>
              </a:spcAft>
              <a:buFont typeface="Arial" panose="020B0604020202020204" pitchFamily="34" charset="0"/>
              <a:buChar char="•"/>
            </a:pPr>
            <a:r>
              <a:rPr lang="en-ZA" sz="20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Because of price elasticity on cigarettes, consumers could absorb higher than inflation increases every year, but it has reached a peak. Consumers reverting to cheap illicit products where no taxes are paid.</a:t>
            </a:r>
          </a:p>
          <a:p>
            <a:pPr marL="285750" indent="-285750" algn="l">
              <a:lnSpc>
                <a:spcPct val="150000"/>
              </a:lnSpc>
              <a:spcAft>
                <a:spcPts val="0"/>
              </a:spcAft>
              <a:buFont typeface="Arial" panose="020B0604020202020204" pitchFamily="34" charset="0"/>
              <a:buChar char="•"/>
            </a:pPr>
            <a:endParaRPr lang="en-ZA" sz="1200" dirty="0" smtClean="0">
              <a:solidFill>
                <a:schemeClr val="tx2"/>
              </a:solidFill>
              <a:latin typeface="Arial" panose="020B0604020202020204" pitchFamily="34" charset="0"/>
              <a:ea typeface="Times New Roman" panose="02020603050405020304" pitchFamily="18" charset="0"/>
              <a:cs typeface="Times New Roman" panose="02020603050405020304" pitchFamily="18" charset="0"/>
            </a:endParaRPr>
          </a:p>
          <a:p>
            <a:pPr marL="285750" indent="-285750" algn="l">
              <a:lnSpc>
                <a:spcPct val="150000"/>
              </a:lnSpc>
              <a:spcAft>
                <a:spcPts val="0"/>
              </a:spcAft>
              <a:buFont typeface="Arial" panose="020B0604020202020204" pitchFamily="34" charset="0"/>
              <a:buChar char="•"/>
            </a:pPr>
            <a:r>
              <a:rPr lang="en-ZA" sz="20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en-ZA" sz="2000" dirty="0" smtClean="0">
                <a:solidFill>
                  <a:schemeClr val="tx2"/>
                </a:solidFill>
                <a:latin typeface="Arial" panose="020B0604020202020204" pitchFamily="34" charset="0"/>
                <a:ea typeface="Times New Roman" panose="02020603050405020304" pitchFamily="18" charset="0"/>
                <a:cs typeface="Times New Roman" panose="02020603050405020304" pitchFamily="18" charset="0"/>
              </a:rPr>
              <a:t>Legal </a:t>
            </a:r>
            <a:r>
              <a:rPr lang="en-ZA" sz="20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industry has shrunk more than </a:t>
            </a:r>
            <a:r>
              <a:rPr lang="en-ZA" sz="2000" b="1" dirty="0">
                <a:solidFill>
                  <a:srgbClr val="002F8E"/>
                </a:solidFill>
                <a:latin typeface="Arial" panose="020B0604020202020204" pitchFamily="34" charset="0"/>
                <a:ea typeface="Times New Roman" panose="02020603050405020304" pitchFamily="18" charset="0"/>
                <a:cs typeface="Times New Roman" panose="02020603050405020304" pitchFamily="18" charset="0"/>
              </a:rPr>
              <a:t>22%</a:t>
            </a:r>
            <a:r>
              <a:rPr lang="en-ZA" sz="20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in past 3 years, paying less taxes, shedding jobs, farmers producing </a:t>
            </a:r>
            <a:r>
              <a:rPr lang="en-ZA" sz="2000" b="1" dirty="0">
                <a:solidFill>
                  <a:srgbClr val="002F8E"/>
                </a:solidFill>
                <a:latin typeface="Arial" panose="020B0604020202020204" pitchFamily="34" charset="0"/>
                <a:ea typeface="Times New Roman" panose="02020603050405020304" pitchFamily="18" charset="0"/>
                <a:cs typeface="Times New Roman" panose="02020603050405020304" pitchFamily="18" charset="0"/>
              </a:rPr>
              <a:t>15% less </a:t>
            </a:r>
            <a:r>
              <a:rPr lang="en-ZA" sz="20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with job losses in rural areas.</a:t>
            </a:r>
          </a:p>
          <a:p>
            <a:pPr marL="285750" indent="-285750" algn="l">
              <a:lnSpc>
                <a:spcPct val="150000"/>
              </a:lnSpc>
              <a:spcAft>
                <a:spcPts val="0"/>
              </a:spcAft>
              <a:buFont typeface="Arial" panose="020B0604020202020204" pitchFamily="34" charset="0"/>
              <a:buChar char="•"/>
            </a:pPr>
            <a:endParaRPr lang="en-ZA" sz="2000" dirty="0" smtClean="0">
              <a:solidFill>
                <a:schemeClr val="tx2"/>
              </a:solidFill>
              <a:latin typeface="Arial" panose="020B0604020202020204" pitchFamily="34" charset="0"/>
              <a:ea typeface="Times New Roman" panose="02020603050405020304" pitchFamily="18" charset="0"/>
              <a:cs typeface="Times New Roman" panose="02020603050405020304" pitchFamily="18" charset="0"/>
            </a:endParaRPr>
          </a:p>
          <a:p>
            <a:pPr marL="285750" indent="-285750" algn="l">
              <a:lnSpc>
                <a:spcPct val="150000"/>
              </a:lnSpc>
              <a:spcAft>
                <a:spcPts val="0"/>
              </a:spcAft>
              <a:buFont typeface="Arial" panose="020B0604020202020204" pitchFamily="34" charset="0"/>
              <a:buChar char="•"/>
            </a:pPr>
            <a:r>
              <a:rPr lang="en-ZA" sz="20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en-ZA" sz="2000" dirty="0" smtClean="0">
                <a:solidFill>
                  <a:schemeClr val="tx2"/>
                </a:solidFill>
                <a:latin typeface="Arial" panose="020B0604020202020204" pitchFamily="34" charset="0"/>
                <a:ea typeface="Times New Roman" panose="02020603050405020304" pitchFamily="18" charset="0"/>
                <a:cs typeface="Times New Roman" panose="02020603050405020304" pitchFamily="18" charset="0"/>
              </a:rPr>
              <a:t>Any </a:t>
            </a:r>
            <a:r>
              <a:rPr lang="en-ZA" sz="20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further increases in excise will result in even larger differential between tax paid and illicit products, with further decline in income for the state and decimation of the legal industry.</a:t>
            </a:r>
          </a:p>
          <a:p>
            <a:pPr marL="285750" indent="-285750" algn="l">
              <a:lnSpc>
                <a:spcPct val="150000"/>
              </a:lnSpc>
              <a:spcAft>
                <a:spcPts val="0"/>
              </a:spcAft>
              <a:buFont typeface="Arial" panose="020B0604020202020204" pitchFamily="34" charset="0"/>
              <a:buChar char="•"/>
            </a:pPr>
            <a:endParaRPr lang="en-ZA" sz="1000" dirty="0" smtClean="0">
              <a:solidFill>
                <a:schemeClr val="tx2"/>
              </a:solidFill>
              <a:latin typeface="Arial" panose="020B0604020202020204" pitchFamily="34" charset="0"/>
              <a:ea typeface="Times New Roman" panose="02020603050405020304" pitchFamily="18" charset="0"/>
              <a:cs typeface="Times New Roman" panose="02020603050405020304" pitchFamily="18" charset="0"/>
            </a:endParaRPr>
          </a:p>
          <a:p>
            <a:pPr marL="285750" indent="-285750" algn="l">
              <a:lnSpc>
                <a:spcPct val="150000"/>
              </a:lnSpc>
              <a:spcAft>
                <a:spcPts val="0"/>
              </a:spcAft>
              <a:buFont typeface="Arial" panose="020B0604020202020204" pitchFamily="34" charset="0"/>
              <a:buChar char="•"/>
            </a:pPr>
            <a:r>
              <a:rPr lang="en-ZA" sz="2000" b="1" dirty="0" smtClean="0">
                <a:solidFill>
                  <a:srgbClr val="002F8E"/>
                </a:solidFill>
                <a:latin typeface="Arial" panose="020B0604020202020204" pitchFamily="34" charset="0"/>
                <a:ea typeface="Times New Roman" panose="02020603050405020304" pitchFamily="18" charset="0"/>
                <a:cs typeface="Times New Roman" panose="02020603050405020304" pitchFamily="18" charset="0"/>
              </a:rPr>
              <a:t>SA </a:t>
            </a:r>
            <a:r>
              <a:rPr lang="en-ZA" sz="2000" b="1" dirty="0">
                <a:solidFill>
                  <a:srgbClr val="002F8E"/>
                </a:solidFill>
                <a:latin typeface="Arial" panose="020B0604020202020204" pitchFamily="34" charset="0"/>
                <a:ea typeface="Times New Roman" panose="02020603050405020304" pitchFamily="18" charset="0"/>
                <a:cs typeface="Times New Roman" panose="02020603050405020304" pitchFamily="18" charset="0"/>
              </a:rPr>
              <a:t>has the potential for total market to be supplied by illicit players, with little/no income to the </a:t>
            </a:r>
            <a:r>
              <a:rPr lang="en-ZA" sz="2000" b="1" dirty="0" err="1">
                <a:solidFill>
                  <a:srgbClr val="002F8E"/>
                </a:solidFill>
                <a:latin typeface="Arial" panose="020B0604020202020204" pitchFamily="34" charset="0"/>
                <a:ea typeface="Times New Roman" panose="02020603050405020304" pitchFamily="18" charset="0"/>
                <a:cs typeface="Times New Roman" panose="02020603050405020304" pitchFamily="18" charset="0"/>
              </a:rPr>
              <a:t>fiscus</a:t>
            </a:r>
            <a:r>
              <a:rPr lang="en-ZA" sz="2000" b="1" dirty="0">
                <a:solidFill>
                  <a:srgbClr val="002F8E"/>
                </a:solidFill>
                <a:latin typeface="Arial" panose="020B0604020202020204" pitchFamily="34" charset="0"/>
                <a:ea typeface="Times New Roman" panose="02020603050405020304" pitchFamily="18" charset="0"/>
                <a:cs typeface="Times New Roman" panose="02020603050405020304" pitchFamily="18" charset="0"/>
              </a:rPr>
              <a:t>, loss of a legal industry contributing to SA, and total consumption </a:t>
            </a:r>
            <a:r>
              <a:rPr lang="en-ZA" sz="2000" b="1" dirty="0" smtClean="0">
                <a:solidFill>
                  <a:srgbClr val="002F8E"/>
                </a:solidFill>
                <a:latin typeface="Arial" panose="020B0604020202020204" pitchFamily="34" charset="0"/>
                <a:ea typeface="Times New Roman" panose="02020603050405020304" pitchFamily="18" charset="0"/>
                <a:cs typeface="Times New Roman" panose="02020603050405020304" pitchFamily="18" charset="0"/>
              </a:rPr>
              <a:t>of cheap, unregulated, illicit products.</a:t>
            </a:r>
            <a:endParaRPr lang="en-ZA" sz="2000" b="1" dirty="0">
              <a:solidFill>
                <a:srgbClr val="002F8E"/>
              </a:solidFill>
              <a:latin typeface="Arial" panose="020B0604020202020204" pitchFamily="34" charset="0"/>
              <a:ea typeface="Times New Roman" panose="02020603050405020304" pitchFamily="18" charset="0"/>
              <a:cs typeface="Times New Roman" panose="02020603050405020304" pitchFamily="18" charset="0"/>
            </a:endParaRPr>
          </a:p>
          <a:p>
            <a:pPr algn="l">
              <a:lnSpc>
                <a:spcPct val="150000"/>
              </a:lnSpc>
              <a:spcAft>
                <a:spcPts val="0"/>
              </a:spcAft>
            </a:pPr>
            <a:endParaRPr lang="en-ZA" sz="1000" b="1" dirty="0" smtClean="0">
              <a:solidFill>
                <a:srgbClr val="A50021"/>
              </a:solidFill>
              <a:latin typeface="Arial" panose="020B0604020202020204" pitchFamily="34" charset="0"/>
              <a:ea typeface="Times New Roman" panose="02020603050405020304" pitchFamily="18" charset="0"/>
              <a:cs typeface="Times New Roman" panose="02020603050405020304" pitchFamily="18" charset="0"/>
            </a:endParaRPr>
          </a:p>
          <a:p>
            <a:pPr marL="342900" indent="-342900" algn="l">
              <a:lnSpc>
                <a:spcPct val="150000"/>
              </a:lnSpc>
              <a:spcAft>
                <a:spcPts val="0"/>
              </a:spcAft>
              <a:buFont typeface="Arial" panose="020B0604020202020204" pitchFamily="34" charset="0"/>
              <a:buChar char="•"/>
            </a:pPr>
            <a:r>
              <a:rPr lang="en-ZA" sz="2000" dirty="0" smtClean="0">
                <a:solidFill>
                  <a:schemeClr val="tx2"/>
                </a:solidFill>
                <a:latin typeface="Arial" panose="020B0604020202020204" pitchFamily="34" charset="0"/>
                <a:ea typeface="Times New Roman" panose="02020603050405020304" pitchFamily="18" charset="0"/>
                <a:cs typeface="Times New Roman" panose="02020603050405020304" pitchFamily="18" charset="0"/>
              </a:rPr>
              <a:t>Logic </a:t>
            </a:r>
            <a:r>
              <a:rPr lang="en-ZA" sz="20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arguments and the numbers tell us that excise should be lowered </a:t>
            </a:r>
            <a:r>
              <a:rPr lang="en-ZA" sz="2000" dirty="0" smtClean="0">
                <a:solidFill>
                  <a:schemeClr val="tx2"/>
                </a:solidFill>
                <a:latin typeface="Arial" panose="020B0604020202020204" pitchFamily="34" charset="0"/>
                <a:ea typeface="Times New Roman" panose="02020603050405020304" pitchFamily="18" charset="0"/>
                <a:cs typeface="Times New Roman" panose="02020603050405020304" pitchFamily="18" charset="0"/>
              </a:rPr>
              <a:t>or </a:t>
            </a:r>
            <a:r>
              <a:rPr lang="en-ZA" sz="20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kept at current levels for at least 3 years or until enforcement has caught up and all cigarettes in the market are tax paid.</a:t>
            </a:r>
          </a:p>
        </p:txBody>
      </p:sp>
    </p:spTree>
    <p:extLst>
      <p:ext uri="{BB962C8B-B14F-4D97-AF65-F5344CB8AC3E}">
        <p14:creationId xmlns:p14="http://schemas.microsoft.com/office/powerpoint/2010/main" val="2594157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9752" y="1660954"/>
            <a:ext cx="11449272" cy="7160691"/>
          </a:xfrm>
        </p:spPr>
        <p:txBody>
          <a:bodyPr/>
          <a:lstStyle/>
          <a:p>
            <a:pPr>
              <a:lnSpc>
                <a:spcPct val="150000"/>
              </a:lnSpc>
              <a:buClr>
                <a:schemeClr val="tx2"/>
              </a:buClr>
              <a:buSzPct val="100000"/>
              <a:buFont typeface="Arial" panose="020B0604020202020204" pitchFamily="34" charset="0"/>
              <a:buChar char="•"/>
            </a:pPr>
            <a:r>
              <a:rPr lang="en-ZA" sz="2800" dirty="0" smtClean="0">
                <a:solidFill>
                  <a:schemeClr val="tx2"/>
                </a:solidFill>
                <a:latin typeface="Calibri" panose="020F0502020204030204" pitchFamily="34" charset="0"/>
              </a:rPr>
              <a:t>The Medium Term Budget Policy Statement (MTBPS) 2019 projects a year-on-year increase in revenue shortfall.</a:t>
            </a:r>
          </a:p>
          <a:p>
            <a:pPr marL="360000">
              <a:lnSpc>
                <a:spcPct val="150000"/>
              </a:lnSpc>
              <a:buClr>
                <a:schemeClr val="tx2"/>
              </a:buClr>
              <a:buSzPct val="100000"/>
              <a:buFont typeface="Arial" panose="020B0604020202020204" pitchFamily="34" charset="0"/>
              <a:buChar char="•"/>
            </a:pPr>
            <a:r>
              <a:rPr lang="en-ZA" sz="2800" dirty="0" smtClean="0">
                <a:solidFill>
                  <a:schemeClr val="tx2"/>
                </a:solidFill>
                <a:latin typeface="Calibri" panose="020F0502020204030204" pitchFamily="34" charset="0"/>
              </a:rPr>
              <a:t>Shortfall for </a:t>
            </a:r>
            <a:r>
              <a:rPr lang="en-ZA" sz="2800" b="1" dirty="0" smtClean="0">
                <a:solidFill>
                  <a:schemeClr val="tx2"/>
                </a:solidFill>
                <a:latin typeface="Calibri" panose="020F0502020204030204" pitchFamily="34" charset="0"/>
              </a:rPr>
              <a:t>2019/2020 tax year </a:t>
            </a:r>
            <a:r>
              <a:rPr lang="en-ZA" sz="2800" dirty="0" smtClean="0">
                <a:solidFill>
                  <a:schemeClr val="tx2"/>
                </a:solidFill>
                <a:latin typeface="Calibri" panose="020F0502020204030204" pitchFamily="34" charset="0"/>
              </a:rPr>
              <a:t>alone is </a:t>
            </a:r>
            <a:r>
              <a:rPr lang="en-ZA" sz="2800" b="1" dirty="0" smtClean="0">
                <a:solidFill>
                  <a:schemeClr val="tx2"/>
                </a:solidFill>
                <a:latin typeface="Calibri" panose="020F0502020204030204" pitchFamily="34" charset="0"/>
              </a:rPr>
              <a:t>R 52.5 billion</a:t>
            </a:r>
            <a:r>
              <a:rPr lang="en-ZA" sz="2800" dirty="0" smtClean="0">
                <a:solidFill>
                  <a:schemeClr val="tx2"/>
                </a:solidFill>
                <a:latin typeface="Calibri" panose="020F0502020204030204" pitchFamily="34" charset="0"/>
              </a:rPr>
              <a:t>.</a:t>
            </a:r>
          </a:p>
          <a:p>
            <a:pPr>
              <a:lnSpc>
                <a:spcPct val="150000"/>
              </a:lnSpc>
              <a:buClr>
                <a:schemeClr val="tx2"/>
              </a:buClr>
              <a:buSzPct val="100000"/>
              <a:buFont typeface="Arial" panose="020B0604020202020204" pitchFamily="34" charset="0"/>
              <a:buChar char="•"/>
            </a:pPr>
            <a:r>
              <a:rPr lang="en-ZA" sz="2800" dirty="0" smtClean="0">
                <a:solidFill>
                  <a:schemeClr val="tx2"/>
                </a:solidFill>
                <a:latin typeface="Calibri" panose="020F0502020204030204" pitchFamily="34" charset="0"/>
              </a:rPr>
              <a:t>Medium to long term turn-around strategies to rebuild SARS and other government institutions are applauded – but, we also need </a:t>
            </a:r>
            <a:r>
              <a:rPr lang="en-ZA" sz="2800" b="1" dirty="0" smtClean="0">
                <a:solidFill>
                  <a:schemeClr val="tx2"/>
                </a:solidFill>
                <a:latin typeface="Calibri" panose="020F0502020204030204" pitchFamily="34" charset="0"/>
              </a:rPr>
              <a:t>short term solutions </a:t>
            </a:r>
            <a:r>
              <a:rPr lang="en-ZA" sz="2800" dirty="0" smtClean="0">
                <a:solidFill>
                  <a:schemeClr val="tx2"/>
                </a:solidFill>
                <a:latin typeface="Calibri" panose="020F0502020204030204" pitchFamily="34" charset="0"/>
              </a:rPr>
              <a:t>to contain losses to the </a:t>
            </a:r>
            <a:r>
              <a:rPr lang="en-ZA" sz="2800" dirty="0" err="1" smtClean="0">
                <a:solidFill>
                  <a:schemeClr val="tx2"/>
                </a:solidFill>
                <a:latin typeface="Calibri" panose="020F0502020204030204" pitchFamily="34" charset="0"/>
              </a:rPr>
              <a:t>fiscus</a:t>
            </a:r>
            <a:r>
              <a:rPr lang="en-ZA" sz="2800" dirty="0" smtClean="0">
                <a:solidFill>
                  <a:schemeClr val="tx2"/>
                </a:solidFill>
                <a:latin typeface="Calibri" panose="020F0502020204030204" pitchFamily="34" charset="0"/>
              </a:rPr>
              <a:t> and protect legal Business.</a:t>
            </a:r>
          </a:p>
          <a:p>
            <a:pPr>
              <a:lnSpc>
                <a:spcPct val="150000"/>
              </a:lnSpc>
              <a:buClr>
                <a:schemeClr val="tx2"/>
              </a:buClr>
              <a:buSzPct val="100000"/>
              <a:buFont typeface="Arial" panose="020B0604020202020204" pitchFamily="34" charset="0"/>
              <a:buChar char="•"/>
            </a:pPr>
            <a:r>
              <a:rPr lang="en-ZA" sz="2800" dirty="0" smtClean="0">
                <a:solidFill>
                  <a:schemeClr val="tx2"/>
                </a:solidFill>
                <a:latin typeface="Calibri" panose="020F0502020204030204" pitchFamily="34" charset="0"/>
              </a:rPr>
              <a:t>In the context of a growing revenue shortfall, TISA would like to address responses from National Treasury/SARS on TISA comments made at the September hearings to Honourable Members of the Finance Committees.</a:t>
            </a:r>
          </a:p>
        </p:txBody>
      </p:sp>
      <p:pic>
        <p:nvPicPr>
          <p:cNvPr id="4" name="Picture 3"/>
          <p:cNvPicPr>
            <a:picLocks noChangeAspect="1"/>
          </p:cNvPicPr>
          <p:nvPr/>
        </p:nvPicPr>
        <p:blipFill>
          <a:blip r:embed="rId2"/>
          <a:stretch>
            <a:fillRect/>
          </a:stretch>
        </p:blipFill>
        <p:spPr>
          <a:xfrm>
            <a:off x="525736" y="196280"/>
            <a:ext cx="1584176" cy="1268394"/>
          </a:xfrm>
          <a:prstGeom prst="rect">
            <a:avLst/>
          </a:prstGeom>
        </p:spPr>
      </p:pic>
      <p:sp>
        <p:nvSpPr>
          <p:cNvPr id="6" name="Title 1"/>
          <p:cNvSpPr>
            <a:spLocks noGrp="1"/>
          </p:cNvSpPr>
          <p:nvPr>
            <p:ph type="title"/>
          </p:nvPr>
        </p:nvSpPr>
        <p:spPr>
          <a:xfrm>
            <a:off x="1317824" y="254413"/>
            <a:ext cx="11089232" cy="1152128"/>
          </a:xfrm>
        </p:spPr>
        <p:txBody>
          <a:bodyPr/>
          <a:lstStyle/>
          <a:p>
            <a:r>
              <a:rPr lang="en-ZA" sz="3600" b="1" dirty="0" smtClean="0">
                <a:solidFill>
                  <a:srgbClr val="A50021"/>
                </a:solidFill>
                <a:latin typeface="Optima"/>
              </a:rPr>
              <a:t/>
            </a:r>
            <a:br>
              <a:rPr lang="en-ZA" sz="3600" b="1" dirty="0" smtClean="0">
                <a:solidFill>
                  <a:srgbClr val="A50021"/>
                </a:solidFill>
                <a:latin typeface="Optima"/>
              </a:rPr>
            </a:br>
            <a:r>
              <a:rPr lang="en-ZA" sz="4000" dirty="0" smtClean="0">
                <a:solidFill>
                  <a:srgbClr val="A50021"/>
                </a:solidFill>
                <a:latin typeface="Calibri" panose="020F0502020204030204" pitchFamily="34" charset="0"/>
              </a:rPr>
              <a:t>MTBPS 2019 - Revenue Shortfall Concern</a:t>
            </a:r>
            <a:endParaRPr lang="en-ZA" sz="4000" dirty="0">
              <a:solidFill>
                <a:srgbClr val="A50021"/>
              </a:solidFill>
              <a:latin typeface="Calibri" panose="020F0502020204030204" pitchFamily="34" charset="0"/>
            </a:endParaRPr>
          </a:p>
        </p:txBody>
      </p:sp>
    </p:spTree>
    <p:extLst>
      <p:ext uri="{BB962C8B-B14F-4D97-AF65-F5344CB8AC3E}">
        <p14:creationId xmlns:p14="http://schemas.microsoft.com/office/powerpoint/2010/main" val="26660542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07220" y="236105"/>
            <a:ext cx="10972800" cy="1688368"/>
          </a:xfrm>
        </p:spPr>
        <p:txBody>
          <a:bodyPr/>
          <a:lstStyle/>
          <a:p>
            <a:r>
              <a:rPr lang="en-ZA" sz="4000" dirty="0" smtClean="0">
                <a:solidFill>
                  <a:srgbClr val="A50021"/>
                </a:solidFill>
                <a:latin typeface="Calibri" panose="020F0502020204030204" pitchFamily="34" charset="0"/>
              </a:rPr>
              <a:t>Addressing National Treasury/SARS </a:t>
            </a:r>
            <a:br>
              <a:rPr lang="en-ZA" sz="4000" dirty="0" smtClean="0">
                <a:solidFill>
                  <a:srgbClr val="A50021"/>
                </a:solidFill>
                <a:latin typeface="Calibri" panose="020F0502020204030204" pitchFamily="34" charset="0"/>
              </a:rPr>
            </a:br>
            <a:r>
              <a:rPr lang="en-ZA" sz="4000" dirty="0" smtClean="0">
                <a:solidFill>
                  <a:srgbClr val="A50021"/>
                </a:solidFill>
                <a:latin typeface="Calibri" panose="020F0502020204030204" pitchFamily="34" charset="0"/>
              </a:rPr>
              <a:t>responses to TISA proposals  </a:t>
            </a:r>
            <a:endParaRPr lang="en-ZA" sz="4000" dirty="0">
              <a:solidFill>
                <a:srgbClr val="A50021"/>
              </a:solidFill>
              <a:latin typeface="Calibri" panose="020F0502020204030204" pitchFamily="34" charset="0"/>
            </a:endParaRPr>
          </a:p>
        </p:txBody>
      </p:sp>
      <p:sp>
        <p:nvSpPr>
          <p:cNvPr id="3" name="Content Placeholder 2"/>
          <p:cNvSpPr>
            <a:spLocks noGrp="1"/>
          </p:cNvSpPr>
          <p:nvPr>
            <p:ph idx="1"/>
          </p:nvPr>
        </p:nvSpPr>
        <p:spPr>
          <a:xfrm>
            <a:off x="1007220" y="2709541"/>
            <a:ext cx="10972800" cy="6224587"/>
          </a:xfrm>
        </p:spPr>
        <p:txBody>
          <a:bodyPr/>
          <a:lstStyle/>
          <a:p>
            <a:pPr marL="0" indent="0">
              <a:buSzPct val="100000"/>
              <a:buNone/>
            </a:pPr>
            <a:r>
              <a:rPr lang="en-ZA" sz="2800" dirty="0">
                <a:latin typeface="Calibri" panose="020F0502020204030204" pitchFamily="34" charset="0"/>
              </a:rPr>
              <a:t> </a:t>
            </a:r>
          </a:p>
          <a:p>
            <a:endParaRPr lang="en-ZA" dirty="0"/>
          </a:p>
        </p:txBody>
      </p:sp>
      <p:sp>
        <p:nvSpPr>
          <p:cNvPr id="5" name="Content Placeholder 2"/>
          <p:cNvSpPr txBox="1">
            <a:spLocks/>
          </p:cNvSpPr>
          <p:nvPr/>
        </p:nvSpPr>
        <p:spPr bwMode="auto">
          <a:xfrm>
            <a:off x="525736" y="3220616"/>
            <a:ext cx="11454284" cy="6224587"/>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lvl1pPr marL="571500" indent="-571500" algn="l" rtl="0" fontAlgn="base">
              <a:spcBef>
                <a:spcPts val="3200"/>
              </a:spcBef>
              <a:spcAft>
                <a:spcPct val="0"/>
              </a:spcAft>
              <a:buClr>
                <a:srgbClr val="3F3F3F"/>
              </a:buClr>
              <a:buSzPct val="63000"/>
              <a:buFont typeface="Wingdings" panose="05000000000000000000" pitchFamily="2" charset="2"/>
              <a:buChar char="§"/>
              <a:defRPr sz="3800">
                <a:solidFill>
                  <a:srgbClr val="3F3F3F"/>
                </a:solidFill>
                <a:latin typeface="+mn-lt"/>
                <a:ea typeface="+mn-ea"/>
                <a:cs typeface="+mn-cs"/>
                <a:sym typeface="Cochin" charset="0"/>
              </a:defRPr>
            </a:lvl1pPr>
            <a:lvl2pPr marL="1231900" indent="-571500" algn="l" rtl="0" fontAlgn="base">
              <a:spcBef>
                <a:spcPts val="3200"/>
              </a:spcBef>
              <a:spcAft>
                <a:spcPct val="0"/>
              </a:spcAft>
              <a:buClr>
                <a:srgbClr val="3F3F3F"/>
              </a:buClr>
              <a:buSzPct val="63000"/>
              <a:buFontTx/>
              <a:buChar char="–"/>
              <a:defRPr sz="3800">
                <a:solidFill>
                  <a:srgbClr val="3F3F3F"/>
                </a:solidFill>
                <a:latin typeface="+mn-lt"/>
                <a:ea typeface="+mn-ea"/>
                <a:cs typeface="+mn-cs"/>
                <a:sym typeface="Cochin" charset="0"/>
              </a:defRPr>
            </a:lvl2pPr>
            <a:lvl3pPr marL="1676400" indent="-571500" algn="l" rtl="0" fontAlgn="base">
              <a:spcBef>
                <a:spcPts val="3200"/>
              </a:spcBef>
              <a:spcAft>
                <a:spcPct val="0"/>
              </a:spcAft>
              <a:buClr>
                <a:srgbClr val="3F3F3F"/>
              </a:buClr>
              <a:buSzPct val="63000"/>
              <a:buFont typeface="Courier New" panose="02070309020205020404" pitchFamily="49" charset="0"/>
              <a:buChar char="o"/>
              <a:defRPr sz="3800">
                <a:solidFill>
                  <a:srgbClr val="3F3F3F"/>
                </a:solidFill>
                <a:latin typeface="+mn-lt"/>
                <a:ea typeface="+mn-ea"/>
                <a:cs typeface="+mn-cs"/>
                <a:sym typeface="Cochin" charset="0"/>
              </a:defRPr>
            </a:lvl3pPr>
            <a:lvl4pPr marL="1549400" indent="0" algn="l" rtl="0" fontAlgn="base">
              <a:spcBef>
                <a:spcPts val="3200"/>
              </a:spcBef>
              <a:spcAft>
                <a:spcPct val="0"/>
              </a:spcAft>
              <a:buClr>
                <a:srgbClr val="3F3F3F"/>
              </a:buClr>
              <a:buSzPct val="63000"/>
              <a:buFont typeface="Type Embellishments One LET" charset="0"/>
              <a:buNone/>
              <a:defRPr sz="3800">
                <a:solidFill>
                  <a:srgbClr val="3F3F3F"/>
                </a:solidFill>
                <a:latin typeface="+mn-lt"/>
                <a:ea typeface="+mn-ea"/>
                <a:cs typeface="+mn-cs"/>
                <a:sym typeface="Cochin" charset="0"/>
              </a:defRPr>
            </a:lvl4pPr>
            <a:lvl5pPr marL="1993900" indent="0" algn="l" rtl="0" fontAlgn="base">
              <a:spcBef>
                <a:spcPts val="3200"/>
              </a:spcBef>
              <a:spcAft>
                <a:spcPct val="0"/>
              </a:spcAft>
              <a:buClr>
                <a:srgbClr val="3F3F3F"/>
              </a:buClr>
              <a:buSzPct val="63000"/>
              <a:buFont typeface="Type Embellishments One LET" charset="0"/>
              <a:buNone/>
              <a:defRPr sz="3800">
                <a:solidFill>
                  <a:srgbClr val="3F3F3F"/>
                </a:solidFill>
                <a:latin typeface="+mn-lt"/>
                <a:ea typeface="+mn-ea"/>
                <a:cs typeface="+mn-cs"/>
                <a:sym typeface="Cochin" charset="0"/>
              </a:defRPr>
            </a:lvl5pPr>
            <a:lvl6pPr marL="30861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6pPr>
            <a:lvl7pPr marL="35433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7pPr>
            <a:lvl8pPr marL="40005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8pPr>
            <a:lvl9pPr marL="44577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9pPr>
          </a:lstStyle>
          <a:p>
            <a:pPr>
              <a:lnSpc>
                <a:spcPct val="150000"/>
              </a:lnSpc>
              <a:buClr>
                <a:schemeClr val="tx2"/>
              </a:buClr>
              <a:buSzPct val="100000"/>
              <a:buFont typeface="Arial" panose="020B0604020202020204" pitchFamily="34" charset="0"/>
              <a:buChar char="•"/>
            </a:pPr>
            <a:r>
              <a:rPr lang="en-ZA" sz="2000" kern="0" dirty="0" smtClean="0">
                <a:solidFill>
                  <a:schemeClr val="tx2"/>
                </a:solidFill>
              </a:rPr>
              <a:t>In September, </a:t>
            </a:r>
            <a:r>
              <a:rPr lang="en-ZA" sz="2000" kern="0" dirty="0" smtClean="0">
                <a:solidFill>
                  <a:srgbClr val="A50021"/>
                </a:solidFill>
              </a:rPr>
              <a:t>TISA</a:t>
            </a:r>
            <a:r>
              <a:rPr lang="en-ZA" sz="2000" kern="0" dirty="0" smtClean="0">
                <a:solidFill>
                  <a:schemeClr val="tx2"/>
                </a:solidFill>
              </a:rPr>
              <a:t> requested and motivated for an </a:t>
            </a:r>
            <a:r>
              <a:rPr lang="en-ZA" sz="2000" b="1" kern="0" dirty="0" smtClean="0">
                <a:solidFill>
                  <a:schemeClr val="tx2"/>
                </a:solidFill>
              </a:rPr>
              <a:t>excise duty freeze </a:t>
            </a:r>
            <a:r>
              <a:rPr lang="en-ZA" sz="2000" kern="0" dirty="0" smtClean="0">
                <a:solidFill>
                  <a:schemeClr val="tx2"/>
                </a:solidFill>
              </a:rPr>
              <a:t>on cigarettes, for a period of three years, or at least until the illicit cigarette trade is drastically reduced.</a:t>
            </a:r>
          </a:p>
          <a:p>
            <a:pPr>
              <a:lnSpc>
                <a:spcPct val="150000"/>
              </a:lnSpc>
              <a:buClr>
                <a:schemeClr val="tx2"/>
              </a:buClr>
              <a:buSzPct val="100000"/>
              <a:buFont typeface="Arial" panose="020B0604020202020204" pitchFamily="34" charset="0"/>
              <a:buChar char="•"/>
            </a:pPr>
            <a:r>
              <a:rPr lang="en-ZA" sz="2000" kern="0" dirty="0" smtClean="0">
                <a:solidFill>
                  <a:srgbClr val="002F8E"/>
                </a:solidFill>
              </a:rPr>
              <a:t>Treasury/SARS</a:t>
            </a:r>
            <a:r>
              <a:rPr lang="en-ZA" sz="2000" kern="0" dirty="0" smtClean="0">
                <a:solidFill>
                  <a:schemeClr val="tx2"/>
                </a:solidFill>
              </a:rPr>
              <a:t> responded that excise duty increases are not responsible for the growth in illicit trade in tobacco products, but “</a:t>
            </a:r>
            <a:r>
              <a:rPr lang="en-ZA" sz="2000" i="1" kern="0" dirty="0" smtClean="0">
                <a:solidFill>
                  <a:schemeClr val="tx2"/>
                </a:solidFill>
              </a:rPr>
              <a:t>rather due to </a:t>
            </a:r>
            <a:r>
              <a:rPr lang="en-ZA" sz="2000" b="1" i="1" kern="0" dirty="0" smtClean="0">
                <a:solidFill>
                  <a:schemeClr val="tx2"/>
                </a:solidFill>
              </a:rPr>
              <a:t>a lack of legal enforcement </a:t>
            </a:r>
            <a:r>
              <a:rPr lang="en-ZA" sz="2000" i="1" kern="0" dirty="0" smtClean="0">
                <a:solidFill>
                  <a:schemeClr val="tx2"/>
                </a:solidFill>
              </a:rPr>
              <a:t>and the criminal nature of the activities</a:t>
            </a:r>
            <a:r>
              <a:rPr lang="en-ZA" sz="2000" kern="0" dirty="0" smtClean="0">
                <a:solidFill>
                  <a:schemeClr val="tx2"/>
                </a:solidFill>
              </a:rPr>
              <a:t>”.</a:t>
            </a:r>
          </a:p>
          <a:p>
            <a:pPr>
              <a:lnSpc>
                <a:spcPct val="150000"/>
              </a:lnSpc>
              <a:buClr>
                <a:schemeClr val="tx2"/>
              </a:buClr>
              <a:buSzPct val="100000"/>
              <a:buFont typeface="Arial" panose="020B0604020202020204" pitchFamily="34" charset="0"/>
              <a:buChar char="•"/>
            </a:pPr>
            <a:r>
              <a:rPr lang="en-ZA" sz="2000" kern="0" dirty="0" smtClean="0">
                <a:solidFill>
                  <a:schemeClr val="tx2"/>
                </a:solidFill>
              </a:rPr>
              <a:t>While </a:t>
            </a:r>
            <a:r>
              <a:rPr lang="en-ZA" sz="2000" kern="0" dirty="0" smtClean="0">
                <a:solidFill>
                  <a:srgbClr val="A50021"/>
                </a:solidFill>
              </a:rPr>
              <a:t>TISA </a:t>
            </a:r>
            <a:r>
              <a:rPr lang="en-ZA" sz="2000" kern="0" dirty="0" smtClean="0">
                <a:solidFill>
                  <a:schemeClr val="tx2"/>
                </a:solidFill>
              </a:rPr>
              <a:t>fully supports the need for well-resourced, effective and consistent enforcement</a:t>
            </a:r>
            <a:r>
              <a:rPr lang="en-ZA" sz="2000" b="1" kern="0" dirty="0" smtClean="0">
                <a:solidFill>
                  <a:schemeClr val="tx2"/>
                </a:solidFill>
              </a:rPr>
              <a:t>, it will take time for SARS and other law enforcement agencies to rebuild and strengthen their enforcement and prosecuting capacities. In the meantime, the bucket is leaking billions, so we can’t wait for enforcement alone.</a:t>
            </a:r>
          </a:p>
          <a:p>
            <a:pPr>
              <a:lnSpc>
                <a:spcPct val="150000"/>
              </a:lnSpc>
              <a:buClr>
                <a:schemeClr val="tx2"/>
              </a:buClr>
              <a:buSzPct val="100000"/>
              <a:buFont typeface="Arial" panose="020B0604020202020204" pitchFamily="34" charset="0"/>
              <a:buChar char="•"/>
            </a:pPr>
            <a:r>
              <a:rPr lang="en-ZA" sz="2000" kern="0" dirty="0" smtClean="0">
                <a:solidFill>
                  <a:schemeClr val="tx2"/>
                </a:solidFill>
              </a:rPr>
              <a:t>There is no silver bullet to solve the illicit trade in tobacco products. Effective enforcement is an essential tool to address the illicit tobacco trade, but equally important is a </a:t>
            </a:r>
            <a:r>
              <a:rPr lang="en-ZA" sz="2000" b="1" kern="0" dirty="0" smtClean="0">
                <a:solidFill>
                  <a:schemeClr val="tx2"/>
                </a:solidFill>
              </a:rPr>
              <a:t>reasonable and stable tax regime </a:t>
            </a:r>
            <a:r>
              <a:rPr lang="en-ZA" sz="2000" kern="0" dirty="0" smtClean="0">
                <a:solidFill>
                  <a:schemeClr val="tx2"/>
                </a:solidFill>
              </a:rPr>
              <a:t>to ensure optimal revenue collection.</a:t>
            </a:r>
          </a:p>
          <a:p>
            <a:pPr marL="0" indent="0">
              <a:buSzPct val="100000"/>
              <a:buFont typeface="Wingdings" panose="05000000000000000000" pitchFamily="2" charset="2"/>
              <a:buNone/>
            </a:pPr>
            <a:r>
              <a:rPr lang="en-ZA" sz="2800" kern="0" dirty="0" smtClean="0">
                <a:solidFill>
                  <a:schemeClr val="tx2"/>
                </a:solidFill>
                <a:latin typeface="Calibri" panose="020F0502020204030204" pitchFamily="34" charset="0"/>
              </a:rPr>
              <a:t> </a:t>
            </a:r>
          </a:p>
          <a:p>
            <a:endParaRPr lang="en-ZA" kern="0" dirty="0"/>
          </a:p>
        </p:txBody>
      </p:sp>
      <p:pic>
        <p:nvPicPr>
          <p:cNvPr id="6" name="Picture 5"/>
          <p:cNvPicPr>
            <a:picLocks noChangeAspect="1"/>
          </p:cNvPicPr>
          <p:nvPr/>
        </p:nvPicPr>
        <p:blipFill>
          <a:blip r:embed="rId2"/>
          <a:stretch>
            <a:fillRect/>
          </a:stretch>
        </p:blipFill>
        <p:spPr>
          <a:xfrm>
            <a:off x="525736" y="196280"/>
            <a:ext cx="1584176" cy="1268394"/>
          </a:xfrm>
          <a:prstGeom prst="rect">
            <a:avLst/>
          </a:prstGeom>
        </p:spPr>
      </p:pic>
    </p:spTree>
    <p:extLst>
      <p:ext uri="{BB962C8B-B14F-4D97-AF65-F5344CB8AC3E}">
        <p14:creationId xmlns:p14="http://schemas.microsoft.com/office/powerpoint/2010/main" val="872119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07220" y="236105"/>
            <a:ext cx="10972800" cy="1688368"/>
          </a:xfrm>
        </p:spPr>
        <p:txBody>
          <a:bodyPr/>
          <a:lstStyle/>
          <a:p>
            <a:r>
              <a:rPr lang="en-ZA" sz="4000" dirty="0" smtClean="0">
                <a:solidFill>
                  <a:srgbClr val="A50021"/>
                </a:solidFill>
                <a:latin typeface="Calibri" panose="020F0502020204030204" pitchFamily="34" charset="0"/>
              </a:rPr>
              <a:t>Addressing National Treasury/SARS </a:t>
            </a:r>
            <a:br>
              <a:rPr lang="en-ZA" sz="4000" dirty="0" smtClean="0">
                <a:solidFill>
                  <a:srgbClr val="A50021"/>
                </a:solidFill>
                <a:latin typeface="Calibri" panose="020F0502020204030204" pitchFamily="34" charset="0"/>
              </a:rPr>
            </a:br>
            <a:r>
              <a:rPr lang="en-ZA" sz="4000" dirty="0" smtClean="0">
                <a:solidFill>
                  <a:srgbClr val="A50021"/>
                </a:solidFill>
                <a:latin typeface="Calibri" panose="020F0502020204030204" pitchFamily="34" charset="0"/>
              </a:rPr>
              <a:t>responses to TISA proposals  </a:t>
            </a:r>
            <a:endParaRPr lang="en-ZA" sz="4000" dirty="0">
              <a:solidFill>
                <a:srgbClr val="A50021"/>
              </a:solidFill>
              <a:latin typeface="Calibri" panose="020F0502020204030204" pitchFamily="34" charset="0"/>
            </a:endParaRPr>
          </a:p>
        </p:txBody>
      </p:sp>
      <p:sp>
        <p:nvSpPr>
          <p:cNvPr id="3" name="Content Placeholder 2"/>
          <p:cNvSpPr>
            <a:spLocks noGrp="1"/>
          </p:cNvSpPr>
          <p:nvPr>
            <p:ph idx="1"/>
          </p:nvPr>
        </p:nvSpPr>
        <p:spPr>
          <a:xfrm>
            <a:off x="1007220" y="2709541"/>
            <a:ext cx="10972800" cy="6224587"/>
          </a:xfrm>
        </p:spPr>
        <p:txBody>
          <a:bodyPr/>
          <a:lstStyle/>
          <a:p>
            <a:pPr marL="0" indent="0">
              <a:buSzPct val="100000"/>
              <a:buNone/>
            </a:pPr>
            <a:r>
              <a:rPr lang="en-ZA" sz="2800" dirty="0">
                <a:latin typeface="Calibri" panose="020F0502020204030204" pitchFamily="34" charset="0"/>
              </a:rPr>
              <a:t> </a:t>
            </a:r>
          </a:p>
          <a:p>
            <a:endParaRPr lang="en-ZA" dirty="0"/>
          </a:p>
        </p:txBody>
      </p:sp>
      <p:sp>
        <p:nvSpPr>
          <p:cNvPr id="5" name="Content Placeholder 2"/>
          <p:cNvSpPr txBox="1">
            <a:spLocks/>
          </p:cNvSpPr>
          <p:nvPr/>
        </p:nvSpPr>
        <p:spPr bwMode="auto">
          <a:xfrm>
            <a:off x="696976" y="3724672"/>
            <a:ext cx="11593288" cy="6224587"/>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lvl1pPr marL="571500" indent="-571500" algn="l" rtl="0" fontAlgn="base">
              <a:spcBef>
                <a:spcPts val="3200"/>
              </a:spcBef>
              <a:spcAft>
                <a:spcPct val="0"/>
              </a:spcAft>
              <a:buClr>
                <a:srgbClr val="3F3F3F"/>
              </a:buClr>
              <a:buSzPct val="63000"/>
              <a:buFont typeface="Wingdings" panose="05000000000000000000" pitchFamily="2" charset="2"/>
              <a:buChar char="§"/>
              <a:defRPr sz="3800">
                <a:solidFill>
                  <a:srgbClr val="3F3F3F"/>
                </a:solidFill>
                <a:latin typeface="+mn-lt"/>
                <a:ea typeface="+mn-ea"/>
                <a:cs typeface="+mn-cs"/>
                <a:sym typeface="Cochin" charset="0"/>
              </a:defRPr>
            </a:lvl1pPr>
            <a:lvl2pPr marL="1231900" indent="-571500" algn="l" rtl="0" fontAlgn="base">
              <a:spcBef>
                <a:spcPts val="3200"/>
              </a:spcBef>
              <a:spcAft>
                <a:spcPct val="0"/>
              </a:spcAft>
              <a:buClr>
                <a:srgbClr val="3F3F3F"/>
              </a:buClr>
              <a:buSzPct val="63000"/>
              <a:buFontTx/>
              <a:buChar char="–"/>
              <a:defRPr sz="3800">
                <a:solidFill>
                  <a:srgbClr val="3F3F3F"/>
                </a:solidFill>
                <a:latin typeface="+mn-lt"/>
                <a:ea typeface="+mn-ea"/>
                <a:cs typeface="+mn-cs"/>
                <a:sym typeface="Cochin" charset="0"/>
              </a:defRPr>
            </a:lvl2pPr>
            <a:lvl3pPr marL="1676400" indent="-571500" algn="l" rtl="0" fontAlgn="base">
              <a:spcBef>
                <a:spcPts val="3200"/>
              </a:spcBef>
              <a:spcAft>
                <a:spcPct val="0"/>
              </a:spcAft>
              <a:buClr>
                <a:srgbClr val="3F3F3F"/>
              </a:buClr>
              <a:buSzPct val="63000"/>
              <a:buFont typeface="Courier New" panose="02070309020205020404" pitchFamily="49" charset="0"/>
              <a:buChar char="o"/>
              <a:defRPr sz="3800">
                <a:solidFill>
                  <a:srgbClr val="3F3F3F"/>
                </a:solidFill>
                <a:latin typeface="+mn-lt"/>
                <a:ea typeface="+mn-ea"/>
                <a:cs typeface="+mn-cs"/>
                <a:sym typeface="Cochin" charset="0"/>
              </a:defRPr>
            </a:lvl3pPr>
            <a:lvl4pPr marL="1549400" indent="0" algn="l" rtl="0" fontAlgn="base">
              <a:spcBef>
                <a:spcPts val="3200"/>
              </a:spcBef>
              <a:spcAft>
                <a:spcPct val="0"/>
              </a:spcAft>
              <a:buClr>
                <a:srgbClr val="3F3F3F"/>
              </a:buClr>
              <a:buSzPct val="63000"/>
              <a:buFont typeface="Type Embellishments One LET" charset="0"/>
              <a:buNone/>
              <a:defRPr sz="3800">
                <a:solidFill>
                  <a:srgbClr val="3F3F3F"/>
                </a:solidFill>
                <a:latin typeface="+mn-lt"/>
                <a:ea typeface="+mn-ea"/>
                <a:cs typeface="+mn-cs"/>
                <a:sym typeface="Cochin" charset="0"/>
              </a:defRPr>
            </a:lvl4pPr>
            <a:lvl5pPr marL="1993900" indent="0" algn="l" rtl="0" fontAlgn="base">
              <a:spcBef>
                <a:spcPts val="3200"/>
              </a:spcBef>
              <a:spcAft>
                <a:spcPct val="0"/>
              </a:spcAft>
              <a:buClr>
                <a:srgbClr val="3F3F3F"/>
              </a:buClr>
              <a:buSzPct val="63000"/>
              <a:buFont typeface="Type Embellishments One LET" charset="0"/>
              <a:buNone/>
              <a:defRPr sz="3800">
                <a:solidFill>
                  <a:srgbClr val="3F3F3F"/>
                </a:solidFill>
                <a:latin typeface="+mn-lt"/>
                <a:ea typeface="+mn-ea"/>
                <a:cs typeface="+mn-cs"/>
                <a:sym typeface="Cochin" charset="0"/>
              </a:defRPr>
            </a:lvl5pPr>
            <a:lvl6pPr marL="30861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6pPr>
            <a:lvl7pPr marL="35433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7pPr>
            <a:lvl8pPr marL="40005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8pPr>
            <a:lvl9pPr marL="44577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9pPr>
          </a:lstStyle>
          <a:p>
            <a:pPr>
              <a:lnSpc>
                <a:spcPct val="150000"/>
              </a:lnSpc>
              <a:buClr>
                <a:schemeClr val="tx2"/>
              </a:buClr>
              <a:buSzPct val="100000"/>
              <a:buFont typeface="Arial" panose="020B0604020202020204" pitchFamily="34" charset="0"/>
              <a:buChar char="•"/>
            </a:pPr>
            <a:r>
              <a:rPr lang="en-ZA" sz="2000" kern="0" dirty="0" smtClean="0">
                <a:solidFill>
                  <a:srgbClr val="002F8E"/>
                </a:solidFill>
              </a:rPr>
              <a:t>Treasury/SARS </a:t>
            </a:r>
            <a:r>
              <a:rPr lang="en-ZA" sz="2000" kern="0" dirty="0" smtClean="0">
                <a:solidFill>
                  <a:schemeClr val="tx2"/>
                </a:solidFill>
              </a:rPr>
              <a:t>noted that their current tobacco excise policy </a:t>
            </a:r>
            <a:r>
              <a:rPr lang="en-ZA" sz="2000" i="1" kern="0" dirty="0" smtClean="0">
                <a:solidFill>
                  <a:schemeClr val="tx2"/>
                </a:solidFill>
              </a:rPr>
              <a:t>“uses the targeted incidence approach that is set at </a:t>
            </a:r>
            <a:r>
              <a:rPr lang="en-ZA" sz="2000" b="1" i="1" kern="0" dirty="0" smtClean="0">
                <a:solidFill>
                  <a:schemeClr val="tx2"/>
                </a:solidFill>
              </a:rPr>
              <a:t>40%</a:t>
            </a:r>
            <a:r>
              <a:rPr lang="en-ZA" sz="2000" i="1" kern="0" dirty="0" smtClean="0">
                <a:solidFill>
                  <a:schemeClr val="tx2"/>
                </a:solidFill>
              </a:rPr>
              <a:t> of the retail selling price of the most popular brand within each product category”.</a:t>
            </a:r>
          </a:p>
          <a:p>
            <a:pPr>
              <a:lnSpc>
                <a:spcPct val="150000"/>
              </a:lnSpc>
              <a:buClr>
                <a:schemeClr val="tx2"/>
              </a:buClr>
              <a:buSzPct val="100000"/>
              <a:buFont typeface="Arial" panose="020B0604020202020204" pitchFamily="34" charset="0"/>
              <a:buChar char="•"/>
            </a:pPr>
            <a:r>
              <a:rPr lang="en-ZA" sz="2000" kern="0" dirty="0" smtClean="0">
                <a:solidFill>
                  <a:srgbClr val="A50021"/>
                </a:solidFill>
              </a:rPr>
              <a:t>TISA</a:t>
            </a:r>
            <a:r>
              <a:rPr lang="en-ZA" sz="2000" kern="0" dirty="0" smtClean="0">
                <a:solidFill>
                  <a:schemeClr val="tx2"/>
                </a:solidFill>
              </a:rPr>
              <a:t> would like to bring to the attention of Honourable Members, the Honourable Minister of Finance, National Treasury and SARS, that the tax incidence on cigarettes </a:t>
            </a:r>
            <a:r>
              <a:rPr lang="en-ZA" sz="2000" b="1" kern="0" dirty="0" smtClean="0">
                <a:solidFill>
                  <a:schemeClr val="tx2"/>
                </a:solidFill>
              </a:rPr>
              <a:t>has exceeded the 40% mark</a:t>
            </a:r>
            <a:r>
              <a:rPr lang="en-ZA" sz="2000" kern="0" dirty="0" smtClean="0">
                <a:solidFill>
                  <a:schemeClr val="tx2"/>
                </a:solidFill>
              </a:rPr>
              <a:t>. The tax incidence on the most popular price class of cigarettes is currently </a:t>
            </a:r>
            <a:r>
              <a:rPr lang="en-ZA" sz="2000" b="1" kern="0" dirty="0" smtClean="0">
                <a:solidFill>
                  <a:schemeClr val="tx2"/>
                </a:solidFill>
              </a:rPr>
              <a:t>43.3%</a:t>
            </a:r>
            <a:r>
              <a:rPr lang="en-ZA" sz="2000" kern="0" dirty="0" smtClean="0">
                <a:solidFill>
                  <a:schemeClr val="tx2"/>
                </a:solidFill>
              </a:rPr>
              <a:t> which is in breach of NT’s own policy.</a:t>
            </a:r>
          </a:p>
          <a:p>
            <a:pPr>
              <a:lnSpc>
                <a:spcPct val="150000"/>
              </a:lnSpc>
              <a:buClr>
                <a:schemeClr val="tx2"/>
              </a:buClr>
              <a:buSzPct val="100000"/>
              <a:buFont typeface="Arial" panose="020B0604020202020204" pitchFamily="34" charset="0"/>
              <a:buChar char="•"/>
            </a:pPr>
            <a:r>
              <a:rPr lang="en-ZA" sz="2000" kern="0" dirty="0" smtClean="0">
                <a:solidFill>
                  <a:srgbClr val="A50021"/>
                </a:solidFill>
              </a:rPr>
              <a:t>TISA </a:t>
            </a:r>
            <a:r>
              <a:rPr lang="en-ZA" sz="2000" kern="0" dirty="0" smtClean="0">
                <a:solidFill>
                  <a:schemeClr val="tx2"/>
                </a:solidFill>
              </a:rPr>
              <a:t>therefore respectfully calls on the Honourable Minister of Finance to bring the excise tax rates on cigarettes back in line with the 40% targeted incidence and in line with National Treasury’s own policy, and also in line with other tobacco product categories. </a:t>
            </a:r>
          </a:p>
          <a:p>
            <a:pPr>
              <a:lnSpc>
                <a:spcPct val="150000"/>
              </a:lnSpc>
              <a:buFont typeface="Arial" panose="020B0604020202020204" pitchFamily="34" charset="0"/>
              <a:buChar char="•"/>
            </a:pPr>
            <a:endParaRPr lang="en-ZA" sz="2000" kern="0" dirty="0" smtClean="0">
              <a:solidFill>
                <a:schemeClr val="tx2"/>
              </a:solidFill>
            </a:endParaRPr>
          </a:p>
          <a:p>
            <a:pPr>
              <a:lnSpc>
                <a:spcPct val="150000"/>
              </a:lnSpc>
              <a:buFont typeface="Arial" panose="020B0604020202020204" pitchFamily="34" charset="0"/>
              <a:buChar char="•"/>
            </a:pPr>
            <a:endParaRPr lang="en-ZA" sz="2000" kern="0" dirty="0" smtClean="0">
              <a:solidFill>
                <a:schemeClr val="tx2"/>
              </a:solidFill>
            </a:endParaRPr>
          </a:p>
          <a:p>
            <a:pPr marL="0" indent="0">
              <a:buSzPct val="100000"/>
              <a:buFont typeface="Wingdings" panose="05000000000000000000" pitchFamily="2" charset="2"/>
              <a:buNone/>
            </a:pPr>
            <a:r>
              <a:rPr lang="en-ZA" sz="2800" kern="0" dirty="0" smtClean="0">
                <a:solidFill>
                  <a:schemeClr val="tx2"/>
                </a:solidFill>
                <a:latin typeface="Calibri" panose="020F0502020204030204" pitchFamily="34" charset="0"/>
              </a:rPr>
              <a:t> </a:t>
            </a:r>
          </a:p>
          <a:p>
            <a:endParaRPr lang="en-ZA" kern="0" dirty="0"/>
          </a:p>
        </p:txBody>
      </p:sp>
      <p:pic>
        <p:nvPicPr>
          <p:cNvPr id="6" name="Picture 5"/>
          <p:cNvPicPr>
            <a:picLocks noChangeAspect="1"/>
          </p:cNvPicPr>
          <p:nvPr/>
        </p:nvPicPr>
        <p:blipFill>
          <a:blip r:embed="rId2"/>
          <a:stretch>
            <a:fillRect/>
          </a:stretch>
        </p:blipFill>
        <p:spPr>
          <a:xfrm>
            <a:off x="525736" y="196280"/>
            <a:ext cx="1584176" cy="1268394"/>
          </a:xfrm>
          <a:prstGeom prst="rect">
            <a:avLst/>
          </a:prstGeom>
        </p:spPr>
      </p:pic>
    </p:spTree>
    <p:extLst>
      <p:ext uri="{BB962C8B-B14F-4D97-AF65-F5344CB8AC3E}">
        <p14:creationId xmlns:p14="http://schemas.microsoft.com/office/powerpoint/2010/main" val="21485127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07220" y="236105"/>
            <a:ext cx="10972800" cy="1688368"/>
          </a:xfrm>
        </p:spPr>
        <p:txBody>
          <a:bodyPr/>
          <a:lstStyle/>
          <a:p>
            <a:r>
              <a:rPr lang="en-ZA" sz="4000" dirty="0" smtClean="0">
                <a:solidFill>
                  <a:srgbClr val="A50021"/>
                </a:solidFill>
                <a:latin typeface="Calibri" panose="020F0502020204030204" pitchFamily="34" charset="0"/>
              </a:rPr>
              <a:t>Conclusion</a:t>
            </a:r>
            <a:endParaRPr lang="en-ZA" sz="4000" dirty="0">
              <a:solidFill>
                <a:srgbClr val="A50021"/>
              </a:solidFill>
              <a:latin typeface="Calibri" panose="020F0502020204030204" pitchFamily="34" charset="0"/>
            </a:endParaRPr>
          </a:p>
        </p:txBody>
      </p:sp>
      <p:sp>
        <p:nvSpPr>
          <p:cNvPr id="3" name="Content Placeholder 2"/>
          <p:cNvSpPr>
            <a:spLocks noGrp="1"/>
          </p:cNvSpPr>
          <p:nvPr>
            <p:ph idx="1"/>
          </p:nvPr>
        </p:nvSpPr>
        <p:spPr>
          <a:xfrm>
            <a:off x="1007220" y="2709541"/>
            <a:ext cx="10972800" cy="6224587"/>
          </a:xfrm>
        </p:spPr>
        <p:txBody>
          <a:bodyPr/>
          <a:lstStyle/>
          <a:p>
            <a:pPr marL="0" indent="0">
              <a:buSzPct val="100000"/>
              <a:buNone/>
            </a:pPr>
            <a:r>
              <a:rPr lang="en-ZA" sz="2800" dirty="0">
                <a:latin typeface="Calibri" panose="020F0502020204030204" pitchFamily="34" charset="0"/>
              </a:rPr>
              <a:t> </a:t>
            </a:r>
          </a:p>
          <a:p>
            <a:endParaRPr lang="en-ZA" dirty="0"/>
          </a:p>
        </p:txBody>
      </p:sp>
      <p:sp>
        <p:nvSpPr>
          <p:cNvPr id="5" name="Content Placeholder 2"/>
          <p:cNvSpPr txBox="1">
            <a:spLocks/>
          </p:cNvSpPr>
          <p:nvPr/>
        </p:nvSpPr>
        <p:spPr bwMode="auto">
          <a:xfrm>
            <a:off x="696976" y="3724673"/>
            <a:ext cx="11593288" cy="5904656"/>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lvl1pPr marL="571500" indent="-571500" algn="l" rtl="0" fontAlgn="base">
              <a:spcBef>
                <a:spcPts val="3200"/>
              </a:spcBef>
              <a:spcAft>
                <a:spcPct val="0"/>
              </a:spcAft>
              <a:buClr>
                <a:srgbClr val="3F3F3F"/>
              </a:buClr>
              <a:buSzPct val="63000"/>
              <a:buFont typeface="Wingdings" panose="05000000000000000000" pitchFamily="2" charset="2"/>
              <a:buChar char="§"/>
              <a:defRPr sz="3800">
                <a:solidFill>
                  <a:srgbClr val="3F3F3F"/>
                </a:solidFill>
                <a:latin typeface="+mn-lt"/>
                <a:ea typeface="+mn-ea"/>
                <a:cs typeface="+mn-cs"/>
                <a:sym typeface="Cochin" charset="0"/>
              </a:defRPr>
            </a:lvl1pPr>
            <a:lvl2pPr marL="1231900" indent="-571500" algn="l" rtl="0" fontAlgn="base">
              <a:spcBef>
                <a:spcPts val="3200"/>
              </a:spcBef>
              <a:spcAft>
                <a:spcPct val="0"/>
              </a:spcAft>
              <a:buClr>
                <a:srgbClr val="3F3F3F"/>
              </a:buClr>
              <a:buSzPct val="63000"/>
              <a:buFontTx/>
              <a:buChar char="–"/>
              <a:defRPr sz="3800">
                <a:solidFill>
                  <a:srgbClr val="3F3F3F"/>
                </a:solidFill>
                <a:latin typeface="+mn-lt"/>
                <a:ea typeface="+mn-ea"/>
                <a:cs typeface="+mn-cs"/>
                <a:sym typeface="Cochin" charset="0"/>
              </a:defRPr>
            </a:lvl2pPr>
            <a:lvl3pPr marL="1676400" indent="-571500" algn="l" rtl="0" fontAlgn="base">
              <a:spcBef>
                <a:spcPts val="3200"/>
              </a:spcBef>
              <a:spcAft>
                <a:spcPct val="0"/>
              </a:spcAft>
              <a:buClr>
                <a:srgbClr val="3F3F3F"/>
              </a:buClr>
              <a:buSzPct val="63000"/>
              <a:buFont typeface="Courier New" panose="02070309020205020404" pitchFamily="49" charset="0"/>
              <a:buChar char="o"/>
              <a:defRPr sz="3800">
                <a:solidFill>
                  <a:srgbClr val="3F3F3F"/>
                </a:solidFill>
                <a:latin typeface="+mn-lt"/>
                <a:ea typeface="+mn-ea"/>
                <a:cs typeface="+mn-cs"/>
                <a:sym typeface="Cochin" charset="0"/>
              </a:defRPr>
            </a:lvl3pPr>
            <a:lvl4pPr marL="1549400" indent="0" algn="l" rtl="0" fontAlgn="base">
              <a:spcBef>
                <a:spcPts val="3200"/>
              </a:spcBef>
              <a:spcAft>
                <a:spcPct val="0"/>
              </a:spcAft>
              <a:buClr>
                <a:srgbClr val="3F3F3F"/>
              </a:buClr>
              <a:buSzPct val="63000"/>
              <a:buFont typeface="Type Embellishments One LET" charset="0"/>
              <a:buNone/>
              <a:defRPr sz="3800">
                <a:solidFill>
                  <a:srgbClr val="3F3F3F"/>
                </a:solidFill>
                <a:latin typeface="+mn-lt"/>
                <a:ea typeface="+mn-ea"/>
                <a:cs typeface="+mn-cs"/>
                <a:sym typeface="Cochin" charset="0"/>
              </a:defRPr>
            </a:lvl4pPr>
            <a:lvl5pPr marL="1993900" indent="0" algn="l" rtl="0" fontAlgn="base">
              <a:spcBef>
                <a:spcPts val="3200"/>
              </a:spcBef>
              <a:spcAft>
                <a:spcPct val="0"/>
              </a:spcAft>
              <a:buClr>
                <a:srgbClr val="3F3F3F"/>
              </a:buClr>
              <a:buSzPct val="63000"/>
              <a:buFont typeface="Type Embellishments One LET" charset="0"/>
              <a:buNone/>
              <a:defRPr sz="3800">
                <a:solidFill>
                  <a:srgbClr val="3F3F3F"/>
                </a:solidFill>
                <a:latin typeface="+mn-lt"/>
                <a:ea typeface="+mn-ea"/>
                <a:cs typeface="+mn-cs"/>
                <a:sym typeface="Cochin" charset="0"/>
              </a:defRPr>
            </a:lvl5pPr>
            <a:lvl6pPr marL="30861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6pPr>
            <a:lvl7pPr marL="35433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7pPr>
            <a:lvl8pPr marL="40005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8pPr>
            <a:lvl9pPr marL="4457700" indent="-635000" algn="l" rtl="0" fontAlgn="base">
              <a:spcBef>
                <a:spcPts val="3200"/>
              </a:spcBef>
              <a:spcAft>
                <a:spcPct val="0"/>
              </a:spcAft>
              <a:buClr>
                <a:srgbClr val="3F3F3F"/>
              </a:buClr>
              <a:buSzPct val="63000"/>
              <a:buFont typeface="Type Embellishments One LET" charset="0"/>
              <a:buChar char="n"/>
              <a:defRPr sz="3800">
                <a:solidFill>
                  <a:srgbClr val="3F3F3F"/>
                </a:solidFill>
                <a:latin typeface="+mn-lt"/>
                <a:ea typeface="+mn-ea"/>
                <a:cs typeface="+mn-cs"/>
                <a:sym typeface="Cochin" charset="0"/>
              </a:defRPr>
            </a:lvl9pPr>
          </a:lstStyle>
          <a:p>
            <a:pPr>
              <a:lnSpc>
                <a:spcPct val="150000"/>
              </a:lnSpc>
              <a:buClr>
                <a:schemeClr val="tx2"/>
              </a:buClr>
              <a:buSzPct val="100000"/>
              <a:buFont typeface="Arial" panose="020B0604020202020204" pitchFamily="34" charset="0"/>
              <a:buChar char="•"/>
            </a:pPr>
            <a:r>
              <a:rPr lang="en-ZA" sz="2400" kern="0" dirty="0" smtClean="0">
                <a:solidFill>
                  <a:srgbClr val="A50021"/>
                </a:solidFill>
              </a:rPr>
              <a:t>TISA</a:t>
            </a:r>
            <a:r>
              <a:rPr lang="en-ZA" sz="2400" kern="0" dirty="0" smtClean="0">
                <a:solidFill>
                  <a:schemeClr val="tx2"/>
                </a:solidFill>
              </a:rPr>
              <a:t> firmly believes that </a:t>
            </a:r>
            <a:r>
              <a:rPr lang="en-ZA" sz="2400" b="1" kern="0" dirty="0" smtClean="0">
                <a:solidFill>
                  <a:schemeClr val="tx2"/>
                </a:solidFill>
              </a:rPr>
              <a:t>correcting the excise rate level of cigarettes </a:t>
            </a:r>
            <a:r>
              <a:rPr lang="en-ZA" sz="2400" kern="0" dirty="0" smtClean="0">
                <a:solidFill>
                  <a:schemeClr val="tx2"/>
                </a:solidFill>
              </a:rPr>
              <a:t>together with an </a:t>
            </a:r>
            <a:r>
              <a:rPr lang="en-ZA" sz="2400" b="1" kern="0" dirty="0" smtClean="0">
                <a:solidFill>
                  <a:schemeClr val="tx2"/>
                </a:solidFill>
              </a:rPr>
              <a:t>excise duty freeze for a period of at least three years</a:t>
            </a:r>
            <a:r>
              <a:rPr lang="en-ZA" sz="2400" kern="0" dirty="0" smtClean="0">
                <a:solidFill>
                  <a:schemeClr val="tx2"/>
                </a:solidFill>
              </a:rPr>
              <a:t>, while </a:t>
            </a:r>
            <a:r>
              <a:rPr lang="en-ZA" sz="2400" b="1" kern="0" dirty="0" smtClean="0">
                <a:solidFill>
                  <a:schemeClr val="tx2"/>
                </a:solidFill>
              </a:rPr>
              <a:t>enforcement capacity is being strengthened, </a:t>
            </a:r>
            <a:r>
              <a:rPr lang="en-ZA" sz="2400" kern="0" dirty="0" smtClean="0">
                <a:solidFill>
                  <a:schemeClr val="tx2"/>
                </a:solidFill>
              </a:rPr>
              <a:t>will lead to SARS collecting more revenue in the form of taxes.</a:t>
            </a:r>
          </a:p>
          <a:p>
            <a:pPr>
              <a:lnSpc>
                <a:spcPct val="150000"/>
              </a:lnSpc>
              <a:buClr>
                <a:schemeClr val="tx2"/>
              </a:buClr>
              <a:buSzPct val="100000"/>
              <a:buFont typeface="Arial" panose="020B0604020202020204" pitchFamily="34" charset="0"/>
              <a:buChar char="•"/>
            </a:pPr>
            <a:r>
              <a:rPr lang="en-ZA" sz="2400" kern="0" dirty="0" smtClean="0">
                <a:solidFill>
                  <a:srgbClr val="A50021"/>
                </a:solidFill>
              </a:rPr>
              <a:t>TISA</a:t>
            </a:r>
            <a:r>
              <a:rPr lang="en-ZA" sz="2400" kern="0" dirty="0" smtClean="0">
                <a:solidFill>
                  <a:schemeClr val="tx2"/>
                </a:solidFill>
              </a:rPr>
              <a:t> remains willing to discuss these matters further with National Treasury and SARS and we remain committed to working with SARS and other law enforcement agencies in public/private partnerships to combat the illicit trade in tobacco and tobacco products.</a:t>
            </a:r>
          </a:p>
          <a:p>
            <a:pPr marL="0" indent="0">
              <a:lnSpc>
                <a:spcPct val="150000"/>
              </a:lnSpc>
              <a:buNone/>
            </a:pPr>
            <a:endParaRPr lang="en-ZA" sz="2800" kern="0" dirty="0" smtClean="0">
              <a:solidFill>
                <a:schemeClr val="tx2"/>
              </a:solidFill>
            </a:endParaRPr>
          </a:p>
          <a:p>
            <a:pPr>
              <a:lnSpc>
                <a:spcPct val="150000"/>
              </a:lnSpc>
              <a:buFont typeface="Arial" panose="020B0604020202020204" pitchFamily="34" charset="0"/>
              <a:buChar char="•"/>
            </a:pPr>
            <a:endParaRPr lang="en-ZA" sz="2000" kern="0" dirty="0" smtClean="0">
              <a:solidFill>
                <a:schemeClr val="tx2"/>
              </a:solidFill>
            </a:endParaRPr>
          </a:p>
          <a:p>
            <a:pPr marL="0" indent="0">
              <a:buSzPct val="100000"/>
              <a:buFont typeface="Wingdings" panose="05000000000000000000" pitchFamily="2" charset="2"/>
              <a:buNone/>
            </a:pPr>
            <a:r>
              <a:rPr lang="en-ZA" sz="2800" kern="0" dirty="0" smtClean="0">
                <a:solidFill>
                  <a:schemeClr val="tx2"/>
                </a:solidFill>
                <a:latin typeface="Calibri" panose="020F0502020204030204" pitchFamily="34" charset="0"/>
              </a:rPr>
              <a:t> </a:t>
            </a:r>
          </a:p>
          <a:p>
            <a:endParaRPr lang="en-ZA" kern="0" dirty="0"/>
          </a:p>
        </p:txBody>
      </p:sp>
      <p:pic>
        <p:nvPicPr>
          <p:cNvPr id="6" name="Picture 5"/>
          <p:cNvPicPr>
            <a:picLocks noChangeAspect="1"/>
          </p:cNvPicPr>
          <p:nvPr/>
        </p:nvPicPr>
        <p:blipFill>
          <a:blip r:embed="rId2"/>
          <a:stretch>
            <a:fillRect/>
          </a:stretch>
        </p:blipFill>
        <p:spPr>
          <a:xfrm>
            <a:off x="525736" y="196280"/>
            <a:ext cx="1584176" cy="1268394"/>
          </a:xfrm>
          <a:prstGeom prst="rect">
            <a:avLst/>
          </a:prstGeom>
        </p:spPr>
      </p:pic>
    </p:spTree>
    <p:extLst>
      <p:ext uri="{BB962C8B-B14F-4D97-AF65-F5344CB8AC3E}">
        <p14:creationId xmlns:p14="http://schemas.microsoft.com/office/powerpoint/2010/main" val="411802010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89488" y="3580656"/>
            <a:ext cx="6912768" cy="1569660"/>
          </a:xfrm>
          <a:prstGeom prst="rect">
            <a:avLst/>
          </a:prstGeom>
          <a:noFill/>
        </p:spPr>
        <p:txBody>
          <a:bodyPr wrap="square" rtlCol="0">
            <a:spAutoFit/>
          </a:bodyPr>
          <a:lstStyle/>
          <a:p>
            <a:endParaRPr lang="en-ZA" sz="4800" dirty="0"/>
          </a:p>
          <a:p>
            <a:r>
              <a:rPr lang="en-ZA" sz="4800" dirty="0" smtClean="0"/>
              <a:t>Thank you.</a:t>
            </a:r>
            <a:endParaRPr lang="en-ZA" sz="4800" dirty="0"/>
          </a:p>
        </p:txBody>
      </p:sp>
      <p:pic>
        <p:nvPicPr>
          <p:cNvPr id="5" name="Picture 4"/>
          <p:cNvPicPr>
            <a:picLocks noChangeAspect="1"/>
          </p:cNvPicPr>
          <p:nvPr/>
        </p:nvPicPr>
        <p:blipFill>
          <a:blip r:embed="rId3"/>
          <a:stretch>
            <a:fillRect/>
          </a:stretch>
        </p:blipFill>
        <p:spPr>
          <a:xfrm>
            <a:off x="4702200" y="916360"/>
            <a:ext cx="3687344" cy="2952328"/>
          </a:xfrm>
          <a:prstGeom prst="rect">
            <a:avLst/>
          </a:prstGeom>
        </p:spPr>
      </p:pic>
      <p:pic>
        <p:nvPicPr>
          <p:cNvPr id="9" name="Picture 8" descr="TISA logo_leaves.pdf"/>
          <p:cNvPicPr>
            <a:picLocks noChangeAspect="1"/>
          </p:cNvPicPr>
          <p:nvPr/>
        </p:nvPicPr>
        <p:blipFill>
          <a:blip r:embed="rId4">
            <a:alphaModFix amt="7000"/>
            <a:extLst>
              <a:ext uri="{28A0092B-C50C-407E-A947-70E740481C1C}">
                <a14:useLocalDpi xmlns:a14="http://schemas.microsoft.com/office/drawing/2010/main"/>
              </a:ext>
            </a:extLst>
          </a:blip>
          <a:stretch>
            <a:fillRect/>
          </a:stretch>
        </p:blipFill>
        <p:spPr>
          <a:xfrm>
            <a:off x="-2930648" y="-1307144"/>
            <a:ext cx="18650072" cy="12333112"/>
          </a:xfrm>
          <a:prstGeom prst="rect">
            <a:avLst/>
          </a:prstGeom>
        </p:spPr>
      </p:pic>
    </p:spTree>
    <p:extLst>
      <p:ext uri="{BB962C8B-B14F-4D97-AF65-F5344CB8AC3E}">
        <p14:creationId xmlns:p14="http://schemas.microsoft.com/office/powerpoint/2010/main" val="77082219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 Title and Content">
  <a:themeElements>
    <a:clrScheme name="">
      <a:dk1>
        <a:srgbClr val="2E2F30"/>
      </a:dk1>
      <a:lt1>
        <a:srgbClr val="D1D0CF"/>
      </a:lt1>
      <a:dk2>
        <a:srgbClr val="000000"/>
      </a:dk2>
      <a:lt2>
        <a:srgbClr val="FFFFFF"/>
      </a:lt2>
      <a:accent1>
        <a:srgbClr val="FF2712"/>
      </a:accent1>
      <a:accent2>
        <a:srgbClr val="333399"/>
      </a:accent2>
      <a:accent3>
        <a:srgbClr val="E5E4E4"/>
      </a:accent3>
      <a:accent4>
        <a:srgbClr val="262727"/>
      </a:accent4>
      <a:accent5>
        <a:srgbClr val="FFACAA"/>
      </a:accent5>
      <a:accent6>
        <a:srgbClr val="2D2D8A"/>
      </a:accent6>
      <a:hlink>
        <a:srgbClr val="009999"/>
      </a:hlink>
      <a:folHlink>
        <a:srgbClr val="99CC00"/>
      </a:folHlink>
    </a:clrScheme>
    <a:fontScheme name="Default - Title and Content">
      <a:majorFont>
        <a:latin typeface="Cochin"/>
        <a:ea typeface="ヒラギノ明朝 ProN W3"/>
        <a:cs typeface="ヒラギノ明朝 ProN W3"/>
      </a:majorFont>
      <a:minorFont>
        <a:latin typeface="Cochin"/>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 Title and Content">
  <a:themeElements>
    <a:clrScheme name="">
      <a:dk1>
        <a:srgbClr val="2E2F30"/>
      </a:dk1>
      <a:lt1>
        <a:srgbClr val="D1D0CF"/>
      </a:lt1>
      <a:dk2>
        <a:srgbClr val="000000"/>
      </a:dk2>
      <a:lt2>
        <a:srgbClr val="FFFFFF"/>
      </a:lt2>
      <a:accent1>
        <a:srgbClr val="FF2712"/>
      </a:accent1>
      <a:accent2>
        <a:srgbClr val="333399"/>
      </a:accent2>
      <a:accent3>
        <a:srgbClr val="E5E4E4"/>
      </a:accent3>
      <a:accent4>
        <a:srgbClr val="262727"/>
      </a:accent4>
      <a:accent5>
        <a:srgbClr val="FFACAA"/>
      </a:accent5>
      <a:accent6>
        <a:srgbClr val="2D2D8A"/>
      </a:accent6>
      <a:hlink>
        <a:srgbClr val="009999"/>
      </a:hlink>
      <a:folHlink>
        <a:srgbClr val="99CC00"/>
      </a:folHlink>
    </a:clrScheme>
    <a:fontScheme name="Default - Title and Content">
      <a:majorFont>
        <a:latin typeface="Cochin"/>
        <a:ea typeface="ヒラギノ明朝 ProN W3"/>
        <a:cs typeface="ヒラギノ明朝 ProN W3"/>
      </a:majorFont>
      <a:minorFont>
        <a:latin typeface="Cochin"/>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13251</TotalTime>
  <Pages>0</Pages>
  <Words>848</Words>
  <Characters>0</Characters>
  <Application>Microsoft Office PowerPoint</Application>
  <PresentationFormat>Custom</PresentationFormat>
  <Lines>0</Lines>
  <Paragraphs>68</Paragraphs>
  <Slides>9</Slides>
  <Notes>1</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Cochin</vt:lpstr>
      <vt:lpstr>Courier New</vt:lpstr>
      <vt:lpstr>Estrangelo Edessa</vt:lpstr>
      <vt:lpstr>Gill Sans</vt:lpstr>
      <vt:lpstr>Optima</vt:lpstr>
      <vt:lpstr>Times New Roman</vt:lpstr>
      <vt:lpstr>Type Embellishments One LET</vt:lpstr>
      <vt:lpstr>Wingdings</vt:lpstr>
      <vt:lpstr>ヒラギノ明朝 ProN W3</vt:lpstr>
      <vt:lpstr>ヒラギノ角ゴ ProN W3</vt:lpstr>
      <vt:lpstr>Default - Title and Content</vt:lpstr>
      <vt:lpstr>2_Default - Title and Content</vt:lpstr>
      <vt:lpstr>       </vt:lpstr>
      <vt:lpstr>PowerPoint Presentation</vt:lpstr>
      <vt:lpstr>TISA calls for a Cigarette Excise Duty Freeze – why? </vt:lpstr>
      <vt:lpstr>TISA calls for a Cigarette Excise Duty Freeze – why? </vt:lpstr>
      <vt:lpstr> MTBPS 2019 - Revenue Shortfall Concern</vt:lpstr>
      <vt:lpstr>Addressing National Treasury/SARS  responses to TISA proposals  </vt:lpstr>
      <vt:lpstr>Addressing National Treasury/SARS  responses to TISA proposals  </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Tobacco Institute of Southern Africa</dc:title>
  <dc:subject/>
  <dc:creator>Tim Hughes</dc:creator>
  <cp:keywords/>
  <dc:description/>
  <cp:lastModifiedBy>User</cp:lastModifiedBy>
  <cp:revision>392</cp:revision>
  <cp:lastPrinted>2015-08-27T12:36:44Z</cp:lastPrinted>
  <dcterms:created xsi:type="dcterms:W3CDTF">2015-03-12T11:43:00Z</dcterms:created>
  <dcterms:modified xsi:type="dcterms:W3CDTF">2019-11-06T06:27:57Z</dcterms:modified>
</cp:coreProperties>
</file>