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97" r:id="rId2"/>
    <p:sldId id="564" r:id="rId3"/>
    <p:sldId id="565" r:id="rId4"/>
    <p:sldId id="576" r:id="rId5"/>
    <p:sldId id="575" r:id="rId6"/>
    <p:sldId id="574" r:id="rId7"/>
    <p:sldId id="573" r:id="rId8"/>
    <p:sldId id="572" r:id="rId9"/>
    <p:sldId id="571" r:id="rId10"/>
    <p:sldId id="570" r:id="rId11"/>
    <p:sldId id="569" r:id="rId12"/>
    <p:sldId id="568" r:id="rId13"/>
    <p:sldId id="567" r:id="rId14"/>
    <p:sldId id="563" r:id="rId1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3F8AE4DC-F096-4A57-80EC-A1FCA9334F21}" type="datetimeFigureOut">
              <a:rPr lang="en-GB" smtClean="0"/>
              <a:t>05/11/2019</a:t>
            </a:fld>
            <a:endParaRPr lang="en-GB"/>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E4134FA3-B5B0-4C71-98ED-D94F1DD542EF}" type="slidenum">
              <a:rPr lang="en-GB" smtClean="0"/>
              <a:t>‹#›</a:t>
            </a:fld>
            <a:endParaRPr lang="en-GB"/>
          </a:p>
        </p:txBody>
      </p:sp>
    </p:spTree>
    <p:extLst>
      <p:ext uri="{BB962C8B-B14F-4D97-AF65-F5344CB8AC3E}">
        <p14:creationId xmlns:p14="http://schemas.microsoft.com/office/powerpoint/2010/main" val="1390319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98A8F90D-05B5-4288-8A8D-A7D24BC644DD}" type="datetimeFigureOut">
              <a:rPr lang="en-US" smtClean="0"/>
              <a:t>11/5/2019</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7C37360F-97E7-450A-BC06-8CBB8852ADC4}" type="slidenum">
              <a:rPr lang="en-US" smtClean="0"/>
              <a:t>‹#›</a:t>
            </a:fld>
            <a:endParaRPr lang="en-US"/>
          </a:p>
        </p:txBody>
      </p:sp>
    </p:spTree>
    <p:extLst>
      <p:ext uri="{BB962C8B-B14F-4D97-AF65-F5344CB8AC3E}">
        <p14:creationId xmlns:p14="http://schemas.microsoft.com/office/powerpoint/2010/main" val="350306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37360F-97E7-450A-BC06-8CBB8852ADC4}" type="slidenum">
              <a:rPr lang="en-US" smtClean="0"/>
              <a:t>1</a:t>
            </a:fld>
            <a:endParaRPr lang="en-US"/>
          </a:p>
        </p:txBody>
      </p:sp>
    </p:spTree>
    <p:extLst>
      <p:ext uri="{BB962C8B-B14F-4D97-AF65-F5344CB8AC3E}">
        <p14:creationId xmlns:p14="http://schemas.microsoft.com/office/powerpoint/2010/main" val="152347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E4DDE0-C15F-47A9-8B01-9E8EAA401AC5}"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4DDE0-C15F-47A9-8B01-9E8EAA401AC5}"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4DDE0-C15F-47A9-8B01-9E8EAA401AC5}"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Date Placeholder 2"/>
          <p:cNvSpPr>
            <a:spLocks noGrp="1"/>
          </p:cNvSpPr>
          <p:nvPr>
            <p:ph type="dt" sz="half" idx="10"/>
          </p:nvPr>
        </p:nvSpPr>
        <p:spPr>
          <a:xfrm>
            <a:off x="457200" y="6245225"/>
            <a:ext cx="2133600" cy="476250"/>
          </a:xfrm>
        </p:spPr>
        <p:txBody>
          <a:bodyPr/>
          <a:lstStyle>
            <a:lvl1pPr>
              <a:defRPr>
                <a:solidFill>
                  <a:srgbClr val="FFFFFF"/>
                </a:solidFill>
              </a:defRPr>
            </a:lvl1pPr>
          </a:lstStyle>
          <a:p>
            <a:fld id="{3CE4DDE0-C15F-47A9-8B01-9E8EAA401AC5}" type="datetimeFigureOut">
              <a:rPr lang="en-GB" smtClean="0"/>
              <a:t>05/11/2019</a:t>
            </a:fld>
            <a:endParaRPr lang="en-GB"/>
          </a:p>
        </p:txBody>
      </p:sp>
      <p:sp>
        <p:nvSpPr>
          <p:cNvPr id="4" name="Footer Placeholder 3"/>
          <p:cNvSpPr>
            <a:spLocks noGrp="1"/>
          </p:cNvSpPr>
          <p:nvPr>
            <p:ph type="ftr" sz="quarter" idx="11"/>
          </p:nvPr>
        </p:nvSpPr>
        <p:spPr>
          <a:xfrm>
            <a:off x="3124200" y="6245225"/>
            <a:ext cx="2895600" cy="476250"/>
          </a:xfrm>
        </p:spPr>
        <p:txBody>
          <a:bodyPr/>
          <a:lstStyle>
            <a:lvl1pPr>
              <a:defRPr>
                <a:solidFill>
                  <a:srgbClr val="FFFFFF"/>
                </a:solidFill>
              </a:defRPr>
            </a:lvl1pPr>
          </a:lstStyle>
          <a:p>
            <a:endParaRPr lang="en-GB"/>
          </a:p>
        </p:txBody>
      </p:sp>
      <p:sp>
        <p:nvSpPr>
          <p:cNvPr id="5" name="Slide Number Placeholder 4"/>
          <p:cNvSpPr>
            <a:spLocks noGrp="1"/>
          </p:cNvSpPr>
          <p:nvPr>
            <p:ph type="sldNum" sz="quarter" idx="12"/>
          </p:nvPr>
        </p:nvSpPr>
        <p:spPr>
          <a:xfrm>
            <a:off x="6553200" y="6245225"/>
            <a:ext cx="2133600" cy="476250"/>
          </a:xfrm>
        </p:spPr>
        <p:txBody>
          <a:bodyPr/>
          <a:lstStyle>
            <a:lvl1pPr>
              <a:defRPr>
                <a:solidFill>
                  <a:srgbClr val="FFFFFF"/>
                </a:solidFill>
              </a:defRPr>
            </a:lvl1pPr>
          </a:lstStyle>
          <a:p>
            <a:fld id="{DC87DB6B-EE3F-4731-A9E3-E5E0E4C77FB7}" type="slidenum">
              <a:rPr lang="en-GB" smtClean="0"/>
              <a:t>‹#›</a:t>
            </a:fld>
            <a:endParaRPr lang="en-GB"/>
          </a:p>
        </p:txBody>
      </p:sp>
    </p:spTree>
    <p:extLst>
      <p:ext uri="{BB962C8B-B14F-4D97-AF65-F5344CB8AC3E}">
        <p14:creationId xmlns:p14="http://schemas.microsoft.com/office/powerpoint/2010/main" val="396309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4DDE0-C15F-47A9-8B01-9E8EAA401AC5}"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4DDE0-C15F-47A9-8B01-9E8EAA401AC5}" type="datetimeFigureOut">
              <a:rPr lang="en-GB" smtClean="0"/>
              <a:t>05/11/2019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E4DDE0-C15F-47A9-8B01-9E8EAA401AC5}" type="datetimeFigureOut">
              <a:rPr lang="en-GB" smtClean="0"/>
              <a:t>05/11/2019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4DDE0-C15F-47A9-8B01-9E8EAA401AC5}" type="datetimeFigureOut">
              <a:rPr lang="en-GB" smtClean="0"/>
              <a:t>05/11/2019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E4DDE0-C15F-47A9-8B01-9E8EAA401AC5}" type="datetimeFigureOut">
              <a:rPr lang="en-GB" smtClean="0"/>
              <a:t>05/11/2019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4DDE0-C15F-47A9-8B01-9E8EAA401AC5}" type="datetimeFigureOut">
              <a:rPr lang="en-GB" smtClean="0"/>
              <a:t>05/11/2019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87DB6B-EE3F-4731-A9E3-E5E0E4C77F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4DDE0-C15F-47A9-8B01-9E8EAA401AC5}" type="datetimeFigureOut">
              <a:rPr lang="en-GB" smtClean="0"/>
              <a:t>05/11/2019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7DB6B-EE3F-4731-A9E3-E5E0E4C77FB7}"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E4DDE0-C15F-47A9-8B01-9E8EAA401AC5}" type="datetimeFigureOut">
              <a:rPr lang="en-GB" smtClean="0"/>
              <a:t>05/11/2019</a:t>
            </a:fld>
            <a:endParaRPr lang="en-GB"/>
          </a:p>
        </p:txBody>
      </p:sp>
      <p:sp>
        <p:nvSpPr>
          <p:cNvPr id="9" name="Slide Number Placeholder 8"/>
          <p:cNvSpPr>
            <a:spLocks noGrp="1"/>
          </p:cNvSpPr>
          <p:nvPr>
            <p:ph type="sldNum" sz="quarter" idx="11"/>
          </p:nvPr>
        </p:nvSpPr>
        <p:spPr/>
        <p:txBody>
          <a:bodyPr/>
          <a:lstStyle/>
          <a:p>
            <a:fld id="{DC87DB6B-EE3F-4731-A9E3-E5E0E4C77FB7}"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87DB6B-EE3F-4731-A9E3-E5E0E4C77FB7}"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E4DDE0-C15F-47A9-8B01-9E8EAA401AC5}" type="datetimeFigureOut">
              <a:rPr lang="en-GB" smtClean="0"/>
              <a:t>05/11/2019</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witter.com/RHAPnews" TargetMode="External"/><Relationship Id="rId2" Type="http://schemas.openxmlformats.org/officeDocument/2006/relationships/hyperlink" Target="http://www.rhap.org.za/" TargetMode="External"/><Relationship Id="rId1" Type="http://schemas.openxmlformats.org/officeDocument/2006/relationships/slideLayout" Target="../slideLayouts/slideLayout2.xml"/><Relationship Id="rId4" Type="http://schemas.openxmlformats.org/officeDocument/2006/relationships/hyperlink" Target="https://www.facebook.com/pages/Rural-Health-Advocacy-Project/4925571353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16832"/>
            <a:ext cx="7772400" cy="1224136"/>
          </a:xfrm>
        </p:spPr>
        <p:txBody>
          <a:bodyPr>
            <a:normAutofit fontScale="90000"/>
          </a:bodyPr>
          <a:lstStyle/>
          <a:p>
            <a:r>
              <a:rPr lang="en-ZA" sz="4000" dirty="0" smtClean="0"/>
              <a:t/>
            </a:r>
            <a:br>
              <a:rPr lang="en-ZA" sz="4000" dirty="0" smtClean="0"/>
            </a:br>
            <a:r>
              <a:rPr lang="en-ZA" sz="3100" dirty="0"/>
              <a:t>A GENDERED ANALYSIS OF THE </a:t>
            </a:r>
            <a:br>
              <a:rPr lang="en-ZA" sz="3100" dirty="0"/>
            </a:br>
            <a:r>
              <a:rPr lang="en-ZA" sz="3100" dirty="0"/>
              <a:t>MEDIUM TERM BUDGET POLICY STATEMENT </a:t>
            </a:r>
            <a:br>
              <a:rPr lang="en-ZA" sz="3100" dirty="0"/>
            </a:br>
            <a:r>
              <a:rPr lang="en-ZA" sz="3100" dirty="0"/>
              <a:t>WITH A FOCUS ON RURAL HEALTH </a:t>
            </a:r>
            <a:endParaRPr lang="en-GB" b="1" dirty="0"/>
          </a:p>
        </p:txBody>
      </p:sp>
      <p:sp>
        <p:nvSpPr>
          <p:cNvPr id="3" name="Subtitle 2"/>
          <p:cNvSpPr>
            <a:spLocks noGrp="1"/>
          </p:cNvSpPr>
          <p:nvPr>
            <p:ph type="subTitle" idx="1"/>
          </p:nvPr>
        </p:nvSpPr>
        <p:spPr>
          <a:xfrm>
            <a:off x="467544" y="4437112"/>
            <a:ext cx="7560840" cy="1440160"/>
          </a:xfrm>
        </p:spPr>
        <p:txBody>
          <a:bodyPr>
            <a:normAutofit fontScale="70000" lnSpcReduction="20000"/>
          </a:bodyPr>
          <a:lstStyle/>
          <a:p>
            <a:endParaRPr lang="en-GB" sz="2400" b="1" i="1" dirty="0" smtClean="0">
              <a:solidFill>
                <a:schemeClr val="bg2"/>
              </a:solidFill>
            </a:endParaRPr>
          </a:p>
          <a:p>
            <a:r>
              <a:rPr lang="en-ZA" sz="2400" b="1" i="1" dirty="0">
                <a:solidFill>
                  <a:schemeClr val="bg2"/>
                </a:solidFill>
              </a:rPr>
              <a:t>SUBMISSION BY THE RURAL HEALTH ADVOCACY PROJECT </a:t>
            </a:r>
          </a:p>
          <a:p>
            <a:r>
              <a:rPr lang="en-ZA" sz="2400" b="1" i="1" dirty="0">
                <a:solidFill>
                  <a:schemeClr val="bg2"/>
                </a:solidFill>
              </a:rPr>
              <a:t>TO THE SELECT AND STANDING COMMITTEES ON FINANCE </a:t>
            </a:r>
          </a:p>
          <a:p>
            <a:endParaRPr lang="en-GB" sz="2400" b="1" i="1" dirty="0" smtClean="0">
              <a:solidFill>
                <a:schemeClr val="bg2"/>
              </a:solidFill>
            </a:endParaRPr>
          </a:p>
          <a:p>
            <a:r>
              <a:rPr lang="en-GB" sz="2400" b="1" i="1" dirty="0" smtClean="0">
                <a:solidFill>
                  <a:schemeClr val="bg2"/>
                </a:solidFill>
              </a:rPr>
              <a:t>RUSSELL RENSBURG </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3888432" cy="1368152"/>
          </a:xfrm>
          <a:prstGeom prst="rect">
            <a:avLst/>
          </a:prstGeom>
        </p:spPr>
      </p:pic>
    </p:spTree>
    <p:extLst>
      <p:ext uri="{BB962C8B-B14F-4D97-AF65-F5344CB8AC3E}">
        <p14:creationId xmlns:p14="http://schemas.microsoft.com/office/powerpoint/2010/main" val="382887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ANALYSIS OF THE ADJUSTED BUDGET FOR HEALTH VOTE </a:t>
            </a:r>
          </a:p>
        </p:txBody>
      </p:sp>
      <p:sp>
        <p:nvSpPr>
          <p:cNvPr id="3" name="Content Placeholder 2"/>
          <p:cNvSpPr>
            <a:spLocks noGrp="1"/>
          </p:cNvSpPr>
          <p:nvPr>
            <p:ph idx="1"/>
          </p:nvPr>
        </p:nvSpPr>
        <p:spPr/>
        <p:txBody>
          <a:bodyPr>
            <a:normAutofit lnSpcReduction="10000"/>
          </a:bodyPr>
          <a:lstStyle/>
          <a:p>
            <a:r>
              <a:rPr lang="en-ZA" u="sng" dirty="0"/>
              <a:t>Declared underspending </a:t>
            </a:r>
          </a:p>
          <a:p>
            <a:r>
              <a:rPr lang="en-ZA" dirty="0"/>
              <a:t>It is noted that R346 million was declared unspent in the 2019/20 Adjusted Budget for health. </a:t>
            </a:r>
          </a:p>
          <a:p>
            <a:r>
              <a:rPr lang="en-ZA" dirty="0"/>
              <a:t>R89,3 million was rolled over. The R89.3 million roll over was for medical equipment in Limpopo. R8.8 million was shifted between votes. </a:t>
            </a:r>
          </a:p>
          <a:p>
            <a:r>
              <a:rPr lang="en-ZA" dirty="0"/>
              <a:t>The underspending declared in Programme 3: Communicable and Non-communicable diseases is particularly concerning. Sub programmes dealing with HIV, AIDS and STIs, Tuberculosis Management, Women’s Maternal and Reproductive Health, Child, Youth and School Health and Health Promotion and Nutrition will all be spending less money than initially allocated, now that it has been declared unspent and/or shifted/</a:t>
            </a:r>
            <a:r>
              <a:rPr lang="en-ZA" dirty="0" err="1"/>
              <a:t>vired</a:t>
            </a:r>
            <a:r>
              <a:rPr lang="en-ZA" dirty="0"/>
              <a:t> away from the sub programme.</a:t>
            </a:r>
          </a:p>
          <a:p>
            <a:endParaRPr lang="en-ZA" dirty="0"/>
          </a:p>
        </p:txBody>
      </p:sp>
    </p:spTree>
    <p:extLst>
      <p:ext uri="{BB962C8B-B14F-4D97-AF65-F5344CB8AC3E}">
        <p14:creationId xmlns:p14="http://schemas.microsoft.com/office/powerpoint/2010/main" val="990570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7620000" cy="5616624"/>
          </a:xfrm>
        </p:spPr>
        <p:txBody>
          <a:bodyPr>
            <a:normAutofit/>
          </a:bodyPr>
          <a:lstStyle/>
          <a:p>
            <a:r>
              <a:rPr lang="en-ZA" u="sng" dirty="0"/>
              <a:t>Performance</a:t>
            </a:r>
            <a:r>
              <a:rPr lang="en-ZA" dirty="0"/>
              <a:t> </a:t>
            </a:r>
          </a:p>
          <a:p>
            <a:r>
              <a:rPr lang="en-ZA" dirty="0"/>
              <a:t>In assessing performance, RHAP has examined more than the performance indicators supplied in the Adjusted Budget, but has also referred to South Africa’s Sustainable Development Goal (SDG) report for 2019. </a:t>
            </a:r>
          </a:p>
          <a:p>
            <a:r>
              <a:rPr lang="en-ZA" dirty="0"/>
              <a:t>SDG 3 is “Ensure healthy lives and promote well-being for all at all ages”. It seeks to ensure health and well-being for all, at every stage of life. The Goal addresses all major health priorities, including reproductive, maternal and child health; communicable, non-communicable and environmental diseases; universal health coverage; and access for all to safe, effective, quality and affordable medicines and vaccines. </a:t>
            </a:r>
          </a:p>
          <a:p>
            <a:r>
              <a:rPr lang="en-ZA" dirty="0"/>
              <a:t>It also calls for more research and development, increased health financing, and strengthened capacity of all countries in health risk reduction and management (UN, 2019). </a:t>
            </a:r>
          </a:p>
          <a:p>
            <a:endParaRPr lang="en-ZA" dirty="0"/>
          </a:p>
        </p:txBody>
      </p:sp>
    </p:spTree>
    <p:extLst>
      <p:ext uri="{BB962C8B-B14F-4D97-AF65-F5344CB8AC3E}">
        <p14:creationId xmlns:p14="http://schemas.microsoft.com/office/powerpoint/2010/main" val="302365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MITIGATING THE EFFECTS OF AUSTERITY </a:t>
            </a:r>
          </a:p>
        </p:txBody>
      </p:sp>
      <p:sp>
        <p:nvSpPr>
          <p:cNvPr id="3" name="Content Placeholder 2"/>
          <p:cNvSpPr>
            <a:spLocks noGrp="1"/>
          </p:cNvSpPr>
          <p:nvPr>
            <p:ph idx="1"/>
          </p:nvPr>
        </p:nvSpPr>
        <p:spPr/>
        <p:txBody>
          <a:bodyPr>
            <a:normAutofit fontScale="92500"/>
          </a:bodyPr>
          <a:lstStyle/>
          <a:p>
            <a:r>
              <a:rPr lang="en-ZA" dirty="0"/>
              <a:t>RHAP is particularly concerned that the revenue raising proposals and harsh austerity measures in the form of spending cuts will exacerbate poverty and inequality and retard job creation and economic growth. </a:t>
            </a:r>
          </a:p>
          <a:p>
            <a:r>
              <a:rPr lang="en-ZA" dirty="0"/>
              <a:t>Any cut in health expenditure is gender negative, because women are the biggest users of the health care system and in the majority of cases, serve as primary caregivers to dependents, both children and relatives. </a:t>
            </a:r>
          </a:p>
          <a:p>
            <a:r>
              <a:rPr lang="en-ZA" dirty="0"/>
              <a:t>For the provision of health care in rural contexts, carefully considered budgets are essential to ensuring sufficient resources are available to deliver on activities and meet objectives.</a:t>
            </a:r>
          </a:p>
          <a:p>
            <a:r>
              <a:rPr lang="en-ZA" dirty="0"/>
              <a:t>To mitigate the effects of austerity, we advocate that departments and National Treasury need to rural-proof budgets before they are finalized.</a:t>
            </a:r>
          </a:p>
          <a:p>
            <a:endParaRPr lang="en-ZA" dirty="0"/>
          </a:p>
        </p:txBody>
      </p:sp>
    </p:spTree>
    <p:extLst>
      <p:ext uri="{BB962C8B-B14F-4D97-AF65-F5344CB8AC3E}">
        <p14:creationId xmlns:p14="http://schemas.microsoft.com/office/powerpoint/2010/main" val="214541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RECOMMENDATIONS</a:t>
            </a:r>
          </a:p>
        </p:txBody>
      </p:sp>
      <p:sp>
        <p:nvSpPr>
          <p:cNvPr id="3" name="Content Placeholder 2"/>
          <p:cNvSpPr>
            <a:spLocks noGrp="1"/>
          </p:cNvSpPr>
          <p:nvPr>
            <p:ph idx="1"/>
          </p:nvPr>
        </p:nvSpPr>
        <p:spPr/>
        <p:txBody>
          <a:bodyPr/>
          <a:lstStyle/>
          <a:p>
            <a:r>
              <a:rPr lang="en-ZA" dirty="0"/>
              <a:t>That the Finance Committees consider taking a lead on reigniting the Women’s Budget Initiative that prepared women and children’s budgets. </a:t>
            </a:r>
          </a:p>
          <a:p>
            <a:r>
              <a:rPr lang="en-ZA" dirty="0"/>
              <a:t>In order to mitigate the effects of austerity on people living in rural settings, particularly women, we recommend a rural adjuster is included in budgeting guidelines that National Treasury issues to Provinces. </a:t>
            </a:r>
          </a:p>
          <a:p>
            <a:r>
              <a:rPr lang="en-ZA" dirty="0"/>
              <a:t>Request a presentation on the District Health Coordination model, particularly to seek clarity on how the procurement mechanism will be transparent and accountable. </a:t>
            </a:r>
          </a:p>
          <a:p>
            <a:endParaRPr lang="en-ZA" dirty="0"/>
          </a:p>
        </p:txBody>
      </p:sp>
    </p:spTree>
    <p:extLst>
      <p:ext uri="{BB962C8B-B14F-4D97-AF65-F5344CB8AC3E}">
        <p14:creationId xmlns:p14="http://schemas.microsoft.com/office/powerpoint/2010/main" val="105552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1092"/>
            <a:ext cx="8229600" cy="5595072"/>
          </a:xfrm>
        </p:spPr>
        <p:txBody>
          <a:bodyPr/>
          <a:lstStyle/>
          <a:p>
            <a:pPr marL="0" indent="0">
              <a:buFontTx/>
              <a:buNone/>
              <a:defRPr/>
            </a:pPr>
            <a:r>
              <a:rPr lang="en-US" sz="3600" b="1" dirty="0" smtClean="0">
                <a:solidFill>
                  <a:schemeClr val="accent1"/>
                </a:solidFill>
              </a:rPr>
              <a:t>RURAL HEALTH ADVOCACY PROJECT</a:t>
            </a:r>
          </a:p>
          <a:p>
            <a:pPr marL="0" indent="0">
              <a:buFontTx/>
              <a:buNone/>
              <a:defRPr/>
            </a:pPr>
            <a:endParaRPr lang="en-US" sz="2400" dirty="0" smtClean="0">
              <a:solidFill>
                <a:schemeClr val="accent1"/>
              </a:solidFill>
            </a:endParaRPr>
          </a:p>
          <a:p>
            <a:pPr marL="0" indent="0">
              <a:buFontTx/>
              <a:buNone/>
              <a:defRPr/>
            </a:pPr>
            <a:r>
              <a:rPr lang="en-US" sz="2400" dirty="0" smtClean="0"/>
              <a:t>Russell </a:t>
            </a:r>
            <a:r>
              <a:rPr lang="en-US" sz="2400" dirty="0" err="1" smtClean="0"/>
              <a:t>Rensburg</a:t>
            </a:r>
            <a:endParaRPr lang="en-US" sz="2400" dirty="0"/>
          </a:p>
          <a:p>
            <a:r>
              <a:rPr lang="ro-RO" dirty="0" smtClean="0"/>
              <a:t>Email: </a:t>
            </a:r>
            <a:r>
              <a:rPr lang="en-ZA" dirty="0" smtClean="0"/>
              <a:t>Russell@rhap.org.za</a:t>
            </a:r>
            <a:endParaRPr lang="ro-RO" dirty="0" smtClean="0"/>
          </a:p>
          <a:p>
            <a:r>
              <a:rPr lang="ro-RO" dirty="0" smtClean="0"/>
              <a:t>Web</a:t>
            </a:r>
            <a:r>
              <a:rPr lang="ro-RO" dirty="0"/>
              <a:t>: </a:t>
            </a:r>
            <a:r>
              <a:rPr lang="ro-RO" u="sng" dirty="0">
                <a:hlinkClick r:id="rId2"/>
              </a:rPr>
              <a:t>www.rhap.org.za </a:t>
            </a:r>
          </a:p>
          <a:p>
            <a:r>
              <a:rPr lang="ro-RO" u="sng" dirty="0">
                <a:hlinkClick r:id="rId3"/>
              </a:rPr>
              <a:t>Twitter: RHAPnews </a:t>
            </a:r>
          </a:p>
          <a:p>
            <a:r>
              <a:rPr lang="ro-RO" u="sng" dirty="0">
                <a:hlinkClick r:id="rId4"/>
              </a:rPr>
              <a:t>Facebook: Rural Health Advocacy Project</a:t>
            </a:r>
            <a:endParaRPr lang="en-US" dirty="0"/>
          </a:p>
          <a:p>
            <a:pPr marL="0" indent="0">
              <a:buNone/>
            </a:pPr>
            <a:endParaRPr lang="en-US" dirty="0"/>
          </a:p>
        </p:txBody>
      </p:sp>
    </p:spTree>
    <p:extLst>
      <p:ext uri="{BB962C8B-B14F-4D97-AF65-F5344CB8AC3E}">
        <p14:creationId xmlns:p14="http://schemas.microsoft.com/office/powerpoint/2010/main" val="403829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ACKNOWLEDGING THE CHALLENGES </a:t>
            </a:r>
          </a:p>
        </p:txBody>
      </p:sp>
      <p:sp>
        <p:nvSpPr>
          <p:cNvPr id="3" name="Content Placeholder 2"/>
          <p:cNvSpPr>
            <a:spLocks noGrp="1"/>
          </p:cNvSpPr>
          <p:nvPr>
            <p:ph idx="1"/>
          </p:nvPr>
        </p:nvSpPr>
        <p:spPr>
          <a:xfrm>
            <a:off x="457200" y="1556792"/>
            <a:ext cx="7620000" cy="5184576"/>
          </a:xfrm>
        </p:spPr>
        <p:txBody>
          <a:bodyPr>
            <a:normAutofit fontScale="92500"/>
          </a:bodyPr>
          <a:lstStyle/>
          <a:p>
            <a:r>
              <a:rPr lang="en-ZA" dirty="0"/>
              <a:t>South Africa's GDP growth trend has continued to decline, which Treasury attributed to multiple factors, including policy uncertainty, electricity supply shocks, lower investment levels, inefficient. State Owned Company investments and poor education outcomes. </a:t>
            </a:r>
          </a:p>
          <a:p>
            <a:r>
              <a:rPr lang="en-ZA" dirty="0"/>
              <a:t>There was an acknowledgement that the worsening fiscal position is threatening the government's ability to maintain existing levels of service provision and infrastructure investment. </a:t>
            </a:r>
          </a:p>
          <a:p>
            <a:r>
              <a:rPr lang="en-ZA" dirty="0" err="1"/>
              <a:t>StatsSA</a:t>
            </a:r>
            <a:r>
              <a:rPr lang="en-ZA" dirty="0"/>
              <a:t> identified persistent high levels of unemployment, low quality of education provided especially to black South Africans, inadequate and poorly located infrastructure, South Africa’s resource-intensive and therefore environmentally unsustainable growth path, an ‘ailing’ public health system, an inefficient public service, corruption and a lack of social cohesion as the main challenges that face South Africa. </a:t>
            </a:r>
          </a:p>
          <a:p>
            <a:r>
              <a:rPr lang="en-ZA" dirty="0"/>
              <a:t>Through our work, Rural Health Advocacy Project aims to contribute to creating a more equitable, healthier future. </a:t>
            </a:r>
          </a:p>
        </p:txBody>
      </p:sp>
    </p:spTree>
    <p:extLst>
      <p:ext uri="{BB962C8B-B14F-4D97-AF65-F5344CB8AC3E}">
        <p14:creationId xmlns:p14="http://schemas.microsoft.com/office/powerpoint/2010/main" val="403353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DEMOGRAPHICS AND RURAL POVERTY </a:t>
            </a:r>
          </a:p>
        </p:txBody>
      </p:sp>
      <p:sp>
        <p:nvSpPr>
          <p:cNvPr id="3" name="Content Placeholder 2"/>
          <p:cNvSpPr>
            <a:spLocks noGrp="1"/>
          </p:cNvSpPr>
          <p:nvPr>
            <p:ph idx="1"/>
          </p:nvPr>
        </p:nvSpPr>
        <p:spPr>
          <a:xfrm>
            <a:off x="457200" y="1600200"/>
            <a:ext cx="7620000" cy="5141168"/>
          </a:xfrm>
        </p:spPr>
        <p:txBody>
          <a:bodyPr>
            <a:normAutofit fontScale="92500" lnSpcReduction="20000"/>
          </a:bodyPr>
          <a:lstStyle/>
          <a:p>
            <a:r>
              <a:rPr lang="en-ZA" dirty="0"/>
              <a:t>Approximately half of South Africans live below the upper-bound poverty line (of R992 per person per month); and of these, 52 per cent are women. In addition, more than one out of every five adults were living below the food poverty line (of R441 per person per month) in 2015. </a:t>
            </a:r>
          </a:p>
          <a:p>
            <a:r>
              <a:rPr lang="en-ZA" dirty="0"/>
              <a:t>Statistics South Africa’s findings show that across all age cohorts, the poverty headcount is higher for females than males. The findings also reveal that poverty was more concentrated among young adults, especially females. </a:t>
            </a:r>
          </a:p>
          <a:p>
            <a:r>
              <a:rPr lang="en-ZA" dirty="0"/>
              <a:t>There is a gendered dimension to poverty in that it affects women more acutely than it affects men and its incidence is highest in traditional rural settlements.</a:t>
            </a:r>
          </a:p>
          <a:p>
            <a:r>
              <a:rPr lang="en-ZA" dirty="0"/>
              <a:t>Men having a higher expenditure on average compared to women. </a:t>
            </a:r>
          </a:p>
          <a:p>
            <a:r>
              <a:rPr lang="en-ZA" dirty="0"/>
              <a:t>In the 10 years from 2008 to 2018, the unemployment rate has increased from 21,5% to almost 28,0%. The results of the Quarterly Labour Force Survey (QLFS) for the second quarter of 2019, showed that unemployment is worsening, with the official unemployment rate being 29% or 6,7 million unemployed </a:t>
            </a:r>
            <a:r>
              <a:rPr lang="en-ZA" dirty="0" smtClean="0"/>
              <a:t>persons.</a:t>
            </a:r>
            <a:endParaRPr lang="en-ZA" dirty="0"/>
          </a:p>
        </p:txBody>
      </p:sp>
    </p:spTree>
    <p:extLst>
      <p:ext uri="{BB962C8B-B14F-4D97-AF65-F5344CB8AC3E}">
        <p14:creationId xmlns:p14="http://schemas.microsoft.com/office/powerpoint/2010/main" val="3213976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480720"/>
          </a:xfrm>
        </p:spPr>
        <p:txBody>
          <a:bodyPr/>
          <a:lstStyle/>
          <a:p>
            <a:r>
              <a:rPr lang="en-ZA" dirty="0"/>
              <a:t>Of the 20,4 million young people aged 15-34 years, 40,3% were not in employment, education or training (NEET). </a:t>
            </a:r>
          </a:p>
          <a:p>
            <a:r>
              <a:rPr lang="en-ZA" dirty="0"/>
              <a:t>Statistics South Africa outlines that 57,4% of the unemployed are those with an education level of less than matric (Statistics South Africa, 2017). Here the relationship between poor quality educational outcomes and unemployment can be evidenced. </a:t>
            </a:r>
          </a:p>
          <a:p>
            <a:r>
              <a:rPr lang="en-ZA" dirty="0"/>
              <a:t>With a higher working-age ratio than dependency ratio, the country should be able to harness the skills and talents of its youthful population to improve their economic prospects. For South Africa’s rural youth the situation is even more dire with few paths to employment and above average dependency ratios.</a:t>
            </a:r>
          </a:p>
          <a:p>
            <a:r>
              <a:rPr lang="en-ZA" dirty="0"/>
              <a:t>The triple challenges of poverty, inequality and unemployment in South Africa are widely acknowledged. Addressing these trends that are continuing to worsen is imperative. </a:t>
            </a:r>
          </a:p>
          <a:p>
            <a:endParaRPr lang="en-ZA" dirty="0"/>
          </a:p>
        </p:txBody>
      </p:sp>
    </p:spTree>
    <p:extLst>
      <p:ext uri="{BB962C8B-B14F-4D97-AF65-F5344CB8AC3E}">
        <p14:creationId xmlns:p14="http://schemas.microsoft.com/office/powerpoint/2010/main" val="3510972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620000" cy="1143000"/>
          </a:xfrm>
        </p:spPr>
        <p:txBody>
          <a:bodyPr/>
          <a:lstStyle/>
          <a:p>
            <a:r>
              <a:rPr lang="en-ZA" sz="2800" dirty="0"/>
              <a:t>HEALTH SECTOR AS AN EMPLOYMENT CREATOR AND CATALYST FOR INCLUSIVE GROWTH </a:t>
            </a:r>
          </a:p>
        </p:txBody>
      </p:sp>
      <p:sp>
        <p:nvSpPr>
          <p:cNvPr id="3" name="Content Placeholder 2"/>
          <p:cNvSpPr>
            <a:spLocks noGrp="1"/>
          </p:cNvSpPr>
          <p:nvPr>
            <p:ph idx="1"/>
          </p:nvPr>
        </p:nvSpPr>
        <p:spPr/>
        <p:txBody>
          <a:bodyPr>
            <a:normAutofit fontScale="92500" lnSpcReduction="10000"/>
          </a:bodyPr>
          <a:lstStyle/>
          <a:p>
            <a:r>
              <a:rPr lang="en-ZA" dirty="0"/>
              <a:t>Despite identifying systemic barriers such as dynamics of the labour market, structural problems of the economy and the education system, the authors of the </a:t>
            </a:r>
            <a:r>
              <a:rPr lang="en-ZA" dirty="0" err="1"/>
              <a:t>Siyakha</a:t>
            </a:r>
            <a:r>
              <a:rPr lang="en-ZA" dirty="0"/>
              <a:t> Youth Assets study see youth agency as part of the solution.</a:t>
            </a:r>
          </a:p>
          <a:p>
            <a:r>
              <a:rPr lang="en-ZA" dirty="0"/>
              <a:t>The Medium Term Budget Policy Statement indicated that the average nominal growth in spending on health over the medium term is 7%. Despite the tough economic and fiscal circumstances, the increase in health care spending offers some opportunities.</a:t>
            </a:r>
          </a:p>
          <a:p>
            <a:r>
              <a:rPr lang="en-ZA" dirty="0"/>
              <a:t>Health spending has a role to play as a catalyst for inclusive growth. Ensuring that South Africans are healthy means that as a nation we will be better placed to participate in the global economy and prosper. The health sector can be a pathway to employment for youth. </a:t>
            </a:r>
          </a:p>
          <a:p>
            <a:r>
              <a:rPr lang="en-ZA" dirty="0"/>
              <a:t>RHAP recommends that the Jobs Fund could consider a funding round that focuses on women’s employment with the health sector as one of the sectors featured in the funding window. </a:t>
            </a:r>
          </a:p>
          <a:p>
            <a:endParaRPr lang="en-ZA" dirty="0"/>
          </a:p>
        </p:txBody>
      </p:sp>
    </p:spTree>
    <p:extLst>
      <p:ext uri="{BB962C8B-B14F-4D97-AF65-F5344CB8AC3E}">
        <p14:creationId xmlns:p14="http://schemas.microsoft.com/office/powerpoint/2010/main" val="385336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RURAL-PROOFING THE BUDGET </a:t>
            </a:r>
          </a:p>
        </p:txBody>
      </p:sp>
      <p:sp>
        <p:nvSpPr>
          <p:cNvPr id="3" name="Content Placeholder 2"/>
          <p:cNvSpPr>
            <a:spLocks noGrp="1"/>
          </p:cNvSpPr>
          <p:nvPr>
            <p:ph idx="1"/>
          </p:nvPr>
        </p:nvSpPr>
        <p:spPr>
          <a:xfrm>
            <a:off x="457200" y="1628800"/>
            <a:ext cx="7620000" cy="4800600"/>
          </a:xfrm>
        </p:spPr>
        <p:txBody>
          <a:bodyPr/>
          <a:lstStyle/>
          <a:p>
            <a:r>
              <a:rPr lang="en-ZA" dirty="0"/>
              <a:t>Rural-proofing of budgets means ensuring that policy changes that affect rural areas and communities are funded equitably and account for the higher costs of implementation in rural areas due to the lower economies of scale.</a:t>
            </a:r>
          </a:p>
          <a:p>
            <a:r>
              <a:rPr lang="en-ZA" dirty="0"/>
              <a:t>The implementation of the National Health Insurance as a policy change in the health sector offers some potential for rural-proofing by creating work opportunities while simultaneously ensuring that rural populations gain equal access to services when compared to those living in cities.</a:t>
            </a:r>
          </a:p>
          <a:p>
            <a:endParaRPr lang="en-ZA" dirty="0"/>
          </a:p>
        </p:txBody>
      </p:sp>
    </p:spTree>
    <p:extLst>
      <p:ext uri="{BB962C8B-B14F-4D97-AF65-F5344CB8AC3E}">
        <p14:creationId xmlns:p14="http://schemas.microsoft.com/office/powerpoint/2010/main" val="114555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WHY A GENDER RESPONSIVE BUDGETING LENS </a:t>
            </a:r>
          </a:p>
        </p:txBody>
      </p:sp>
      <p:sp>
        <p:nvSpPr>
          <p:cNvPr id="3" name="Content Placeholder 2"/>
          <p:cNvSpPr>
            <a:spLocks noGrp="1"/>
          </p:cNvSpPr>
          <p:nvPr>
            <p:ph idx="1"/>
          </p:nvPr>
        </p:nvSpPr>
        <p:spPr/>
        <p:txBody>
          <a:bodyPr>
            <a:normAutofit fontScale="92500" lnSpcReduction="10000"/>
          </a:bodyPr>
          <a:lstStyle/>
          <a:p>
            <a:r>
              <a:rPr lang="en-ZA" dirty="0" smtClean="0"/>
              <a:t>A Gender </a:t>
            </a:r>
            <a:r>
              <a:rPr lang="en-ZA" dirty="0"/>
              <a:t>Responsive Planning and Budgeting Summit was held in Gauteng.</a:t>
            </a:r>
          </a:p>
          <a:p>
            <a:r>
              <a:rPr lang="en-ZA" dirty="0"/>
              <a:t>The summit declaration affirmed that “gender-responsive planning, budgeting, monitoring and evaluation and gender auditing is a critical country intervention to improve the quality of life of women and girls in South Africa”. </a:t>
            </a:r>
          </a:p>
          <a:p>
            <a:r>
              <a:rPr lang="en-ZA" dirty="0"/>
              <a:t>Gender Budgeting is not about designing separate budgets for women, rather as UN Women outlines, it seeks to ensure that the collection and allocation of public resources is carried out in ways that are effective and contribute to advancing gender equality and women’s empowerment (Unwomen.org.au, 2019). </a:t>
            </a:r>
          </a:p>
          <a:p>
            <a:r>
              <a:rPr lang="en-ZA" dirty="0" err="1"/>
              <a:t>Stotsky</a:t>
            </a:r>
            <a:r>
              <a:rPr lang="en-ZA" dirty="0"/>
              <a:t> (2016) highlights “Gender budgeting is an approach to budgeting that can improve it, when fiscal policies and administrative procedures are structured to address gender inequality … When properly done, one can say that gender budgeting is good budgeting”.</a:t>
            </a:r>
          </a:p>
        </p:txBody>
      </p:sp>
    </p:spTree>
    <p:extLst>
      <p:ext uri="{BB962C8B-B14F-4D97-AF65-F5344CB8AC3E}">
        <p14:creationId xmlns:p14="http://schemas.microsoft.com/office/powerpoint/2010/main" val="222320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FISCAL FRAMEWORK </a:t>
            </a:r>
          </a:p>
        </p:txBody>
      </p:sp>
      <p:sp>
        <p:nvSpPr>
          <p:cNvPr id="3" name="Content Placeholder 2"/>
          <p:cNvSpPr>
            <a:spLocks noGrp="1"/>
          </p:cNvSpPr>
          <p:nvPr>
            <p:ph idx="1"/>
          </p:nvPr>
        </p:nvSpPr>
        <p:spPr>
          <a:xfrm>
            <a:off x="457200" y="1417638"/>
            <a:ext cx="7620000" cy="4800600"/>
          </a:xfrm>
        </p:spPr>
        <p:txBody>
          <a:bodyPr>
            <a:normAutofit fontScale="92500" lnSpcReduction="20000"/>
          </a:bodyPr>
          <a:lstStyle/>
          <a:p>
            <a:r>
              <a:rPr lang="en-ZA" dirty="0"/>
              <a:t>The Medium-Term Budget Policy Statement is an expression of government's fiscal and budget policy position for the Medium Term Expenditure period. </a:t>
            </a:r>
          </a:p>
          <a:p>
            <a:r>
              <a:rPr lang="en-ZA" dirty="0"/>
              <a:t>We note that economic growth estimates are lower than expected and revenue projections have consequently been reduced sharply. And that Treasury has highlighted mounting spending pressures led by the public service wage bill and state-owned companies in crisis. </a:t>
            </a:r>
          </a:p>
          <a:p>
            <a:r>
              <a:rPr lang="en-ZA" dirty="0"/>
              <a:t>RHAP is not convinced that the path that Treasury proposes to restore the public finances to a sustainable position is the best one. Whereas concerns about public debt levels were central in the MTBPS 2019 messaging, we think that job creation did not receive sufficient attention. </a:t>
            </a:r>
          </a:p>
          <a:p>
            <a:r>
              <a:rPr lang="en-ZA" dirty="0"/>
              <a:t>To generate more tax revenue, we advocate that there is a need to boost employment, improve the enabling environment for businesses and focus on social stimulus. </a:t>
            </a:r>
          </a:p>
          <a:p>
            <a:r>
              <a:rPr lang="en-ZA" dirty="0"/>
              <a:t>Instead of looking at social spending as a leakage, it needs to be reframed as an investment in our future. Through effective spending in the health sector, health can be an enabler. </a:t>
            </a:r>
          </a:p>
          <a:p>
            <a:endParaRPr lang="en-ZA" dirty="0"/>
          </a:p>
        </p:txBody>
      </p:sp>
    </p:spTree>
    <p:extLst>
      <p:ext uri="{BB962C8B-B14F-4D97-AF65-F5344CB8AC3E}">
        <p14:creationId xmlns:p14="http://schemas.microsoft.com/office/powerpoint/2010/main" val="3775521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REVENUE</a:t>
            </a:r>
          </a:p>
        </p:txBody>
      </p:sp>
      <p:sp>
        <p:nvSpPr>
          <p:cNvPr id="3" name="Content Placeholder 2"/>
          <p:cNvSpPr>
            <a:spLocks noGrp="1"/>
          </p:cNvSpPr>
          <p:nvPr>
            <p:ph idx="1"/>
          </p:nvPr>
        </p:nvSpPr>
        <p:spPr>
          <a:xfrm>
            <a:off x="457200" y="1417638"/>
            <a:ext cx="7620000" cy="4800600"/>
          </a:xfrm>
        </p:spPr>
        <p:txBody>
          <a:bodyPr>
            <a:normAutofit fontScale="92500" lnSpcReduction="10000"/>
          </a:bodyPr>
          <a:lstStyle/>
          <a:p>
            <a:r>
              <a:rPr lang="en-ZA" dirty="0"/>
              <a:t>The revenue forecast was revised to an expected R1.37 trillion this year, which is R53 billion, or 4 per cent, less than initially expected. </a:t>
            </a:r>
          </a:p>
          <a:p>
            <a:r>
              <a:rPr lang="en-ZA" dirty="0"/>
              <a:t>In December 2018, a SA-TIED research study estimated that South Africa loses about 7 billion ZAR a year due to profit shifting by multinational corporations; amounting to about 4% of total current corporate income tax receipts. </a:t>
            </a:r>
          </a:p>
          <a:p>
            <a:r>
              <a:rPr lang="en-ZA" dirty="0"/>
              <a:t>A key finding of the study is that it suggests that 98% of the tax loss is associated with profit-shifting by the biggest 10% of multinational corporations. </a:t>
            </a:r>
          </a:p>
          <a:p>
            <a:r>
              <a:rPr lang="en-ZA" dirty="0"/>
              <a:t>When corporations are not good tax citizens, the implications of the revenue loss are most keenly felt by those in the population who rely on government services that are being affected by spending cuts. As the demographics show, poverty impacts on rural women disproportionately. The effects of austerity are particularly tough for women in rural areas</a:t>
            </a:r>
          </a:p>
        </p:txBody>
      </p:sp>
    </p:spTree>
    <p:extLst>
      <p:ext uri="{BB962C8B-B14F-4D97-AF65-F5344CB8AC3E}">
        <p14:creationId xmlns:p14="http://schemas.microsoft.com/office/powerpoint/2010/main" val="3794615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vocacy in Health Lecture 20 April 2015 - FHD">
  <a:themeElements>
    <a:clrScheme name="Custom 8">
      <a:dk1>
        <a:srgbClr val="666666"/>
      </a:dk1>
      <a:lt1>
        <a:srgbClr val="FFFFFF"/>
      </a:lt1>
      <a:dk2>
        <a:srgbClr val="FF0000"/>
      </a:dk2>
      <a:lt2>
        <a:srgbClr val="191919"/>
      </a:lt2>
      <a:accent1>
        <a:srgbClr val="008000"/>
      </a:accent1>
      <a:accent2>
        <a:srgbClr val="CCCCCC"/>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Advocacy in Health Lecture 20 April 2015 - FHD.thmx</Template>
  <TotalTime>18454</TotalTime>
  <Words>1737</Words>
  <Application>Microsoft Office PowerPoint</Application>
  <PresentationFormat>On-screen Show (4:3)</PresentationFormat>
  <Paragraphs>71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Advocacy in Health Lecture 20 April 2015 - FHD</vt:lpstr>
      <vt:lpstr> A GENDERED ANALYSIS OF THE  MEDIUM TERM BUDGET POLICY STATEMENT  WITH A FOCUS ON RURAL HEALTH </vt:lpstr>
      <vt:lpstr>ACKNOWLEDGING THE CHALLENGES </vt:lpstr>
      <vt:lpstr>DEMOGRAPHICS AND RURAL POVERTY </vt:lpstr>
      <vt:lpstr>PowerPoint Presentation</vt:lpstr>
      <vt:lpstr>HEALTH SECTOR AS AN EMPLOYMENT CREATOR AND CATALYST FOR INCLUSIVE GROWTH </vt:lpstr>
      <vt:lpstr>RURAL-PROOFING THE BUDGET </vt:lpstr>
      <vt:lpstr>WHY A GENDER RESPONSIVE BUDGETING LENS </vt:lpstr>
      <vt:lpstr>FISCAL FRAMEWORK </vt:lpstr>
      <vt:lpstr>REVENUE</vt:lpstr>
      <vt:lpstr>ANALYSIS OF THE ADJUSTED BUDGET FOR HEALTH VOTE </vt:lpstr>
      <vt:lpstr>PowerPoint Presentation</vt:lpstr>
      <vt:lpstr>MITIGATING THE EFFECTS OF AUSTERITY </vt:lpstr>
      <vt:lpstr>RECOMMENDATIONS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Prinitha Pillay</dc:creator>
  <cp:lastModifiedBy>Cassandra</cp:lastModifiedBy>
  <cp:revision>243</cp:revision>
  <cp:lastPrinted>2017-11-09T12:55:23Z</cp:lastPrinted>
  <dcterms:created xsi:type="dcterms:W3CDTF">2014-07-11T12:43:24Z</dcterms:created>
  <dcterms:modified xsi:type="dcterms:W3CDTF">2019-11-05T13:06:27Z</dcterms:modified>
</cp:coreProperties>
</file>