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36"/>
  </p:notesMasterIdLst>
  <p:handoutMasterIdLst>
    <p:handoutMasterId r:id="rId37"/>
  </p:handoutMasterIdLst>
  <p:sldIdLst>
    <p:sldId id="303" r:id="rId3"/>
    <p:sldId id="320" r:id="rId4"/>
    <p:sldId id="331" r:id="rId5"/>
    <p:sldId id="406" r:id="rId6"/>
    <p:sldId id="429" r:id="rId7"/>
    <p:sldId id="407" r:id="rId8"/>
    <p:sldId id="408" r:id="rId9"/>
    <p:sldId id="409" r:id="rId10"/>
    <p:sldId id="410" r:id="rId11"/>
    <p:sldId id="411" r:id="rId12"/>
    <p:sldId id="412" r:id="rId13"/>
    <p:sldId id="413" r:id="rId14"/>
    <p:sldId id="414" r:id="rId15"/>
    <p:sldId id="415" r:id="rId16"/>
    <p:sldId id="416" r:id="rId17"/>
    <p:sldId id="417" r:id="rId18"/>
    <p:sldId id="418" r:id="rId19"/>
    <p:sldId id="419" r:id="rId20"/>
    <p:sldId id="421" r:id="rId21"/>
    <p:sldId id="422" r:id="rId22"/>
    <p:sldId id="434" r:id="rId23"/>
    <p:sldId id="423" r:id="rId24"/>
    <p:sldId id="424" r:id="rId25"/>
    <p:sldId id="425" r:id="rId26"/>
    <p:sldId id="426" r:id="rId27"/>
    <p:sldId id="427" r:id="rId28"/>
    <p:sldId id="428" r:id="rId29"/>
    <p:sldId id="398" r:id="rId30"/>
    <p:sldId id="430" r:id="rId31"/>
    <p:sldId id="431" r:id="rId32"/>
    <p:sldId id="432" r:id="rId33"/>
    <p:sldId id="433" r:id="rId34"/>
    <p:sldId id="397" r:id="rId3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4660"/>
  </p:normalViewPr>
  <p:slideViewPr>
    <p:cSldViewPr snapToGrid="0" snapToObjects="1">
      <p:cViewPr varScale="1">
        <p:scale>
          <a:sx n="105" d="100"/>
          <a:sy n="105" d="100"/>
        </p:scale>
        <p:origin x="-1482" y="-78"/>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F3296FD-4F2B-450B-8BA5-7689C490A4D8}" type="datetimeFigureOut">
              <a:rPr lang="en-ZA" smtClean="0"/>
              <a:pPr/>
              <a:t>2019/11/07</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54427BE-3DE0-4F25-9B26-D35802B06477}" type="slidenum">
              <a:rPr lang="en-ZA" smtClean="0"/>
              <a:pPr/>
              <a:t>‹#›</a:t>
            </a:fld>
            <a:endParaRPr lang="en-ZA"/>
          </a:p>
        </p:txBody>
      </p:sp>
    </p:spTree>
    <p:extLst>
      <p:ext uri="{BB962C8B-B14F-4D97-AF65-F5344CB8AC3E}">
        <p14:creationId xmlns:p14="http://schemas.microsoft.com/office/powerpoint/2010/main" xmlns="" val="110553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26CBEB9-3F73-48B1-B2A1-A7D05C24C558}" type="datetimeFigureOut">
              <a:rPr lang="en-ZA" smtClean="0"/>
              <a:pPr/>
              <a:t>2019/11/07</a:t>
            </a:fld>
            <a:endParaRPr lang="en-ZA"/>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23CF286-BC58-4210-8AB2-020C4EB69F8B}" type="slidenum">
              <a:rPr lang="en-ZA" smtClean="0"/>
              <a:pPr/>
              <a:t>‹#›</a:t>
            </a:fld>
            <a:endParaRPr lang="en-ZA"/>
          </a:p>
        </p:txBody>
      </p:sp>
    </p:spTree>
    <p:extLst>
      <p:ext uri="{BB962C8B-B14F-4D97-AF65-F5344CB8AC3E}">
        <p14:creationId xmlns:p14="http://schemas.microsoft.com/office/powerpoint/2010/main" xmlns="" val="41995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11/7/2019</a:t>
            </a:fld>
            <a:endParaRPr lang="en-US" dirty="0"/>
          </a:p>
        </p:txBody>
      </p:sp>
    </p:spTree>
    <p:extLst>
      <p:ext uri="{BB962C8B-B14F-4D97-AF65-F5344CB8AC3E}">
        <p14:creationId xmlns:p14="http://schemas.microsoft.com/office/powerpoint/2010/main" xmlns="" val="144165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11/7/2019</a:t>
            </a:fld>
            <a:endParaRPr lang="en-US" dirty="0"/>
          </a:p>
        </p:txBody>
      </p:sp>
    </p:spTree>
    <p:extLst>
      <p:ext uri="{BB962C8B-B14F-4D97-AF65-F5344CB8AC3E}">
        <p14:creationId xmlns:p14="http://schemas.microsoft.com/office/powerpoint/2010/main" xmlns="" val="22542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11/7/2019</a:t>
            </a:fld>
            <a:endParaRPr lang="en-US" dirty="0"/>
          </a:p>
        </p:txBody>
      </p:sp>
    </p:spTree>
    <p:extLst>
      <p:ext uri="{BB962C8B-B14F-4D97-AF65-F5344CB8AC3E}">
        <p14:creationId xmlns:p14="http://schemas.microsoft.com/office/powerpoint/2010/main" xmlns="" val="173943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11/7/2019</a:t>
            </a:fld>
            <a:endParaRPr lang="en-US" dirty="0"/>
          </a:p>
        </p:txBody>
      </p:sp>
    </p:spTree>
    <p:extLst>
      <p:ext uri="{BB962C8B-B14F-4D97-AF65-F5344CB8AC3E}">
        <p14:creationId xmlns:p14="http://schemas.microsoft.com/office/powerpoint/2010/main" xmlns="" val="2585308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11/7/2019</a:t>
            </a:fld>
            <a:endParaRPr lang="en-US" dirty="0"/>
          </a:p>
        </p:txBody>
      </p:sp>
    </p:spTree>
    <p:extLst>
      <p:ext uri="{BB962C8B-B14F-4D97-AF65-F5344CB8AC3E}">
        <p14:creationId xmlns:p14="http://schemas.microsoft.com/office/powerpoint/2010/main" xmlns="" val="1360878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11/7/2019</a:t>
            </a:fld>
            <a:endParaRPr lang="en-US" dirty="0"/>
          </a:p>
        </p:txBody>
      </p:sp>
    </p:spTree>
    <p:extLst>
      <p:ext uri="{BB962C8B-B14F-4D97-AF65-F5344CB8AC3E}">
        <p14:creationId xmlns:p14="http://schemas.microsoft.com/office/powerpoint/2010/main" xmlns="" val="3422860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11/7/2019</a:t>
            </a:fld>
            <a:endParaRPr lang="en-US" dirty="0"/>
          </a:p>
        </p:txBody>
      </p:sp>
    </p:spTree>
    <p:extLst>
      <p:ext uri="{BB962C8B-B14F-4D97-AF65-F5344CB8AC3E}">
        <p14:creationId xmlns:p14="http://schemas.microsoft.com/office/powerpoint/2010/main" xmlns="" val="20016581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archive:TWOTONE%20jhb%20WIP:1405%20NDA%20CI%20&amp;%20manual:DESIGNED%20CI%20ELEMENTS:1405%20NDA%20ppt:1405%20NDA%20ppt%20final%20main.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archive:TWOTONE%20jhb%20WIP:1405%20NDA%20CI%20&amp;%20manual:DESIGNED%20CI%20ELEMENTS:1405%20NDA%20ppt:1405%20NDA%20ppt%20final%20main.jpg" TargetMode="External"/><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rchive:TWOTONE jhb WIP:1405 NDA CI &amp; manual:DESIGNED CI ELEMENTS:1405 NDA ppt:1405 NDA ppt final main.jpg"/>
          <p:cNvPicPr>
            <a:picLocks noChangeAspect="1" noChangeArrowheads="1"/>
          </p:cNvPicPr>
          <p:nvPr/>
        </p:nvPicPr>
        <p:blipFill>
          <a:blip r:embed="rId2" r:link="rId3" cstate="print"/>
          <a:srcRect/>
          <a:stretch>
            <a:fillRect/>
          </a:stretch>
        </p:blipFill>
        <p:spPr bwMode="auto">
          <a:xfrm>
            <a:off x="0" y="0"/>
            <a:ext cx="9907720" cy="6859588"/>
          </a:xfrm>
          <a:prstGeom prst="rect">
            <a:avLst/>
          </a:prstGeom>
          <a:noFill/>
          <a:ln w="9525">
            <a:noFill/>
            <a:miter lim="800000"/>
            <a:headEnd/>
            <a:tailEnd/>
          </a:ln>
        </p:spPr>
      </p:pic>
      <p:sp>
        <p:nvSpPr>
          <p:cNvPr id="4130" name="Rectangle 34"/>
          <p:cNvSpPr>
            <a:spLocks noGrp="1" noChangeArrowheads="1"/>
          </p:cNvSpPr>
          <p:nvPr>
            <p:ph type="ctrTitle" sz="quarter"/>
          </p:nvPr>
        </p:nvSpPr>
        <p:spPr>
          <a:xfrm>
            <a:off x="990600" y="2667000"/>
            <a:ext cx="7264400" cy="947738"/>
          </a:xfrm>
        </p:spPr>
        <p:txBody>
          <a:bodyPr anchor="b"/>
          <a:lstStyle>
            <a:lvl1pPr algn="r">
              <a:defRPr sz="2800">
                <a:solidFill>
                  <a:schemeClr val="tx1"/>
                </a:solidFill>
              </a:defRPr>
            </a:lvl1pPr>
          </a:lstStyle>
          <a:p>
            <a:endParaRPr lang="en-US"/>
          </a:p>
        </p:txBody>
      </p:sp>
      <p:sp>
        <p:nvSpPr>
          <p:cNvPr id="4131" name="Rectangle 35"/>
          <p:cNvSpPr>
            <a:spLocks noGrp="1" noChangeArrowheads="1"/>
          </p:cNvSpPr>
          <p:nvPr>
            <p:ph type="subTitle" sz="quarter" idx="1"/>
          </p:nvPr>
        </p:nvSpPr>
        <p:spPr>
          <a:xfrm>
            <a:off x="990600" y="3848100"/>
            <a:ext cx="7264400" cy="1028700"/>
          </a:xfrm>
        </p:spPr>
        <p:txBody>
          <a:bodyPr/>
          <a:lstStyle>
            <a:lvl1pPr marL="0" indent="0" algn="r">
              <a:buFont typeface="Times" charset="0"/>
              <a:buNone/>
              <a:defRPr sz="1400">
                <a:solidFill>
                  <a:schemeClr val="accent1"/>
                </a:solidFill>
              </a:defRPr>
            </a:lvl1pPr>
          </a:lstStyle>
          <a:p>
            <a:r>
              <a:rPr lang="en-US"/>
              <a:t>Click to edit Master subtitle style</a:t>
            </a:r>
          </a:p>
        </p:txBody>
      </p:sp>
      <p:sp>
        <p:nvSpPr>
          <p:cNvPr id="5" name="Rectangle 36"/>
          <p:cNvSpPr>
            <a:spLocks noGrp="1" noChangeArrowheads="1"/>
          </p:cNvSpPr>
          <p:nvPr>
            <p:ph type="dt" sz="quarter" idx="10"/>
          </p:nvPr>
        </p:nvSpPr>
        <p:spPr>
          <a:xfrm>
            <a:off x="2063750" y="6248400"/>
            <a:ext cx="2063750" cy="457200"/>
          </a:xfrm>
        </p:spPr>
        <p:txBody>
          <a:bodyPr/>
          <a:lstStyle>
            <a:lvl1pPr>
              <a:defRPr>
                <a:solidFill>
                  <a:schemeClr val="tx2"/>
                </a:solidFill>
              </a:defRPr>
            </a:lvl1pPr>
          </a:lstStyle>
          <a:p>
            <a:fld id="{A33EB0D7-AC10-46D9-9FEF-1B418664B728}" type="datetime1">
              <a:rPr lang="en-US" smtClean="0"/>
              <a:pPr/>
              <a:t>11/7/2019</a:t>
            </a:fld>
            <a:endParaRPr lang="en-US"/>
          </a:p>
        </p:txBody>
      </p:sp>
      <p:sp>
        <p:nvSpPr>
          <p:cNvPr id="6" name="Rectangle 37"/>
          <p:cNvSpPr>
            <a:spLocks noGrp="1" noChangeArrowheads="1"/>
          </p:cNvSpPr>
          <p:nvPr>
            <p:ph type="ftr" sz="quarter" idx="11"/>
          </p:nvPr>
        </p:nvSpPr>
        <p:spPr>
          <a:xfrm>
            <a:off x="4540250" y="6248400"/>
            <a:ext cx="2889250" cy="457200"/>
          </a:xfrm>
        </p:spPr>
        <p:txBody>
          <a:bodyPr/>
          <a:lstStyle>
            <a:lvl1pPr>
              <a:defRPr>
                <a:solidFill>
                  <a:schemeClr val="tx2"/>
                </a:solidFill>
              </a:defRPr>
            </a:lvl1pPr>
          </a:lstStyle>
          <a:p>
            <a:endParaRPr lang="en-US"/>
          </a:p>
        </p:txBody>
      </p:sp>
      <p:sp>
        <p:nvSpPr>
          <p:cNvPr id="7" name="Rectangle 38"/>
          <p:cNvSpPr>
            <a:spLocks noGrp="1" noChangeArrowheads="1"/>
          </p:cNvSpPr>
          <p:nvPr>
            <p:ph type="sldNum" sz="quarter" idx="12"/>
          </p:nvPr>
        </p:nvSpPr>
        <p:spPr>
          <a:xfrm>
            <a:off x="7677150" y="6248400"/>
            <a:ext cx="1444625" cy="457200"/>
          </a:xfrm>
        </p:spPr>
        <p:txBody>
          <a:bodyPr/>
          <a:lstStyle>
            <a:lvl1pPr>
              <a:defRPr>
                <a:solidFill>
                  <a:schemeClr val="tx2"/>
                </a:solidFill>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88028820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fld id="{4420D433-2CCB-4AB1-A6AE-AA0BC79A606F}" type="datetime1">
              <a:rPr lang="en-US" smtClean="0"/>
              <a:pPr/>
              <a:t>11/7/2019</a:t>
            </a:fld>
            <a:endParaRPr lang="en-US"/>
          </a:p>
        </p:txBody>
      </p:sp>
      <p:sp>
        <p:nvSpPr>
          <p:cNvPr id="5" name="Rectangle 36"/>
          <p:cNvSpPr>
            <a:spLocks noGrp="1" noChangeArrowheads="1"/>
          </p:cNvSpPr>
          <p:nvPr>
            <p:ph type="ftr" sz="quarter" idx="11"/>
          </p:nvPr>
        </p:nvSpPr>
        <p:spPr>
          <a:ln/>
        </p:spPr>
        <p:txBody>
          <a:bodyPr/>
          <a:lstStyle>
            <a:lvl1pPr>
              <a:defRPr/>
            </a:lvl1pPr>
          </a:lstStyle>
          <a:p>
            <a:endParaRPr lang="en-US"/>
          </a:p>
        </p:txBody>
      </p:sp>
      <p:sp>
        <p:nvSpPr>
          <p:cNvPr id="6"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605196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3822" y="0"/>
            <a:ext cx="2084388" cy="56388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25501" y="0"/>
            <a:ext cx="6093222"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fld id="{407102D6-1458-4403-8D26-BD96F6F09B4E}" type="datetime1">
              <a:rPr lang="en-US" smtClean="0"/>
              <a:pPr/>
              <a:t>11/7/2019</a:t>
            </a:fld>
            <a:endParaRPr lang="en-US"/>
          </a:p>
        </p:txBody>
      </p:sp>
      <p:sp>
        <p:nvSpPr>
          <p:cNvPr id="5" name="Rectangle 36"/>
          <p:cNvSpPr>
            <a:spLocks noGrp="1" noChangeArrowheads="1"/>
          </p:cNvSpPr>
          <p:nvPr>
            <p:ph type="ftr" sz="quarter" idx="11"/>
          </p:nvPr>
        </p:nvSpPr>
        <p:spPr>
          <a:ln/>
        </p:spPr>
        <p:txBody>
          <a:bodyPr/>
          <a:lstStyle>
            <a:lvl1pPr>
              <a:defRPr/>
            </a:lvl1pPr>
          </a:lstStyle>
          <a:p>
            <a:endParaRPr lang="en-US"/>
          </a:p>
        </p:txBody>
      </p:sp>
      <p:sp>
        <p:nvSpPr>
          <p:cNvPr id="6"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54533145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rchive:TWOTONE jhb WIP:1405 NDA CI &amp; manual:DESIGNED CI ELEMENTS:1405 NDA ppt:1405 NDA ppt final main.jpg"/>
          <p:cNvPicPr>
            <a:picLocks noChangeAspect="1" noChangeArrowheads="1"/>
          </p:cNvPicPr>
          <p:nvPr/>
        </p:nvPicPr>
        <p:blipFill>
          <a:blip r:embed="rId2" r:link="rId3" cstate="print"/>
          <a:srcRect/>
          <a:stretch>
            <a:fillRect/>
          </a:stretch>
        </p:blipFill>
        <p:spPr bwMode="auto">
          <a:xfrm>
            <a:off x="0" y="0"/>
            <a:ext cx="9907720" cy="6859588"/>
          </a:xfrm>
          <a:prstGeom prst="rect">
            <a:avLst/>
          </a:prstGeom>
          <a:noFill/>
          <a:ln w="9525">
            <a:noFill/>
            <a:miter lim="800000"/>
            <a:headEnd/>
            <a:tailEnd/>
          </a:ln>
        </p:spPr>
      </p:pic>
      <p:sp>
        <p:nvSpPr>
          <p:cNvPr id="4130" name="Rectangle 34"/>
          <p:cNvSpPr>
            <a:spLocks noGrp="1" noChangeArrowheads="1"/>
          </p:cNvSpPr>
          <p:nvPr>
            <p:ph type="ctrTitle" sz="quarter"/>
          </p:nvPr>
        </p:nvSpPr>
        <p:spPr>
          <a:xfrm>
            <a:off x="990600" y="2667000"/>
            <a:ext cx="7264400" cy="947738"/>
          </a:xfrm>
        </p:spPr>
        <p:txBody>
          <a:bodyPr anchor="b"/>
          <a:lstStyle>
            <a:lvl1pPr algn="r">
              <a:defRPr sz="2800">
                <a:solidFill>
                  <a:schemeClr val="tx1"/>
                </a:solidFill>
              </a:defRPr>
            </a:lvl1pPr>
          </a:lstStyle>
          <a:p>
            <a:endParaRPr lang="en-US"/>
          </a:p>
        </p:txBody>
      </p:sp>
      <p:sp>
        <p:nvSpPr>
          <p:cNvPr id="4131" name="Rectangle 35"/>
          <p:cNvSpPr>
            <a:spLocks noGrp="1" noChangeArrowheads="1"/>
          </p:cNvSpPr>
          <p:nvPr>
            <p:ph type="subTitle" sz="quarter" idx="1"/>
          </p:nvPr>
        </p:nvSpPr>
        <p:spPr>
          <a:xfrm>
            <a:off x="990600" y="3848100"/>
            <a:ext cx="7264400" cy="1028700"/>
          </a:xfrm>
        </p:spPr>
        <p:txBody>
          <a:bodyPr/>
          <a:lstStyle>
            <a:lvl1pPr marL="0" indent="0" algn="r">
              <a:buFont typeface="Times" charset="0"/>
              <a:buNone/>
              <a:defRPr sz="1400">
                <a:solidFill>
                  <a:schemeClr val="accent1"/>
                </a:solidFill>
              </a:defRPr>
            </a:lvl1pPr>
          </a:lstStyle>
          <a:p>
            <a:r>
              <a:rPr lang="en-US"/>
              <a:t>Click to edit Master subtitle style</a:t>
            </a:r>
          </a:p>
        </p:txBody>
      </p:sp>
      <p:sp>
        <p:nvSpPr>
          <p:cNvPr id="5" name="Rectangle 36"/>
          <p:cNvSpPr>
            <a:spLocks noGrp="1" noChangeArrowheads="1"/>
          </p:cNvSpPr>
          <p:nvPr>
            <p:ph type="dt" sz="quarter" idx="10"/>
          </p:nvPr>
        </p:nvSpPr>
        <p:spPr>
          <a:xfrm>
            <a:off x="2063750" y="6248400"/>
            <a:ext cx="2063750" cy="457200"/>
          </a:xfrm>
        </p:spPr>
        <p:txBody>
          <a:bodyPr/>
          <a:lstStyle>
            <a:lvl1pPr>
              <a:defRPr>
                <a:solidFill>
                  <a:schemeClr val="tx2"/>
                </a:solidFill>
              </a:defRPr>
            </a:lvl1pPr>
          </a:lstStyle>
          <a:p>
            <a:fld id="{A33EB0D7-AC10-46D9-9FEF-1B418664B728}" type="datetime1">
              <a:rPr lang="en-US" smtClean="0"/>
              <a:pPr/>
              <a:t>11/7/2019</a:t>
            </a:fld>
            <a:endParaRPr lang="en-US"/>
          </a:p>
        </p:txBody>
      </p:sp>
      <p:sp>
        <p:nvSpPr>
          <p:cNvPr id="6" name="Rectangle 37"/>
          <p:cNvSpPr>
            <a:spLocks noGrp="1" noChangeArrowheads="1"/>
          </p:cNvSpPr>
          <p:nvPr>
            <p:ph type="ftr" sz="quarter" idx="11"/>
          </p:nvPr>
        </p:nvSpPr>
        <p:spPr>
          <a:xfrm>
            <a:off x="4540250" y="6248400"/>
            <a:ext cx="2889250" cy="457200"/>
          </a:xfrm>
        </p:spPr>
        <p:txBody>
          <a:bodyPr/>
          <a:lstStyle>
            <a:lvl1pPr>
              <a:defRPr>
                <a:solidFill>
                  <a:schemeClr val="tx2"/>
                </a:solidFill>
              </a:defRPr>
            </a:lvl1pPr>
          </a:lstStyle>
          <a:p>
            <a:endParaRPr lang="en-US"/>
          </a:p>
        </p:txBody>
      </p:sp>
      <p:sp>
        <p:nvSpPr>
          <p:cNvPr id="7" name="Rectangle 38"/>
          <p:cNvSpPr>
            <a:spLocks noGrp="1" noChangeArrowheads="1"/>
          </p:cNvSpPr>
          <p:nvPr>
            <p:ph type="sldNum" sz="quarter" idx="12"/>
          </p:nvPr>
        </p:nvSpPr>
        <p:spPr>
          <a:xfrm>
            <a:off x="7677150" y="6248400"/>
            <a:ext cx="1444625" cy="457200"/>
          </a:xfrm>
        </p:spPr>
        <p:txBody>
          <a:bodyPr/>
          <a:lstStyle>
            <a:lvl1pPr>
              <a:defRPr>
                <a:solidFill>
                  <a:schemeClr val="tx2"/>
                </a:solidFill>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29571473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fld id="{BF706330-06BF-4E22-B3C4-266B3865EE18}" type="datetime1">
              <a:rPr lang="en-US" smtClean="0"/>
              <a:pPr/>
              <a:t>11/7/2019</a:t>
            </a:fld>
            <a:endParaRPr lang="en-US"/>
          </a:p>
        </p:txBody>
      </p:sp>
      <p:sp>
        <p:nvSpPr>
          <p:cNvPr id="5" name="Rectangle 36"/>
          <p:cNvSpPr>
            <a:spLocks noGrp="1" noChangeArrowheads="1"/>
          </p:cNvSpPr>
          <p:nvPr>
            <p:ph type="ftr" sz="quarter" idx="11"/>
          </p:nvPr>
        </p:nvSpPr>
        <p:spPr>
          <a:ln/>
        </p:spPr>
        <p:txBody>
          <a:bodyPr/>
          <a:lstStyle>
            <a:lvl1pPr>
              <a:defRPr/>
            </a:lvl1pPr>
          </a:lstStyle>
          <a:p>
            <a:endParaRPr lang="en-US"/>
          </a:p>
        </p:txBody>
      </p:sp>
      <p:sp>
        <p:nvSpPr>
          <p:cNvPr id="6"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8121333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dt" sz="half" idx="10"/>
          </p:nvPr>
        </p:nvSpPr>
        <p:spPr>
          <a:ln/>
        </p:spPr>
        <p:txBody>
          <a:bodyPr/>
          <a:lstStyle>
            <a:lvl1pPr>
              <a:defRPr/>
            </a:lvl1pPr>
          </a:lstStyle>
          <a:p>
            <a:fld id="{F2821CB3-8710-47BA-BCE2-976C093513F0}" type="datetime1">
              <a:rPr lang="en-US" smtClean="0"/>
              <a:pPr/>
              <a:t>11/7/2019</a:t>
            </a:fld>
            <a:endParaRPr lang="en-US"/>
          </a:p>
        </p:txBody>
      </p:sp>
      <p:sp>
        <p:nvSpPr>
          <p:cNvPr id="5" name="Rectangle 36"/>
          <p:cNvSpPr>
            <a:spLocks noGrp="1" noChangeArrowheads="1"/>
          </p:cNvSpPr>
          <p:nvPr>
            <p:ph type="ftr" sz="quarter" idx="11"/>
          </p:nvPr>
        </p:nvSpPr>
        <p:spPr>
          <a:ln/>
        </p:spPr>
        <p:txBody>
          <a:bodyPr/>
          <a:lstStyle>
            <a:lvl1pPr>
              <a:defRPr/>
            </a:lvl1pPr>
          </a:lstStyle>
          <a:p>
            <a:endParaRPr lang="en-US"/>
          </a:p>
        </p:txBody>
      </p:sp>
      <p:sp>
        <p:nvSpPr>
          <p:cNvPr id="6"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74319218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25500" y="1524000"/>
            <a:ext cx="408794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78546" y="1524000"/>
            <a:ext cx="408966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35"/>
          <p:cNvSpPr>
            <a:spLocks noGrp="1" noChangeArrowheads="1"/>
          </p:cNvSpPr>
          <p:nvPr>
            <p:ph type="dt" sz="half" idx="10"/>
          </p:nvPr>
        </p:nvSpPr>
        <p:spPr>
          <a:ln/>
        </p:spPr>
        <p:txBody>
          <a:bodyPr/>
          <a:lstStyle>
            <a:lvl1pPr>
              <a:defRPr/>
            </a:lvl1pPr>
          </a:lstStyle>
          <a:p>
            <a:fld id="{7FE360E0-F008-48DC-B489-3ACA16AF539A}" type="datetime1">
              <a:rPr lang="en-US" smtClean="0"/>
              <a:pPr/>
              <a:t>11/7/2019</a:t>
            </a:fld>
            <a:endParaRPr lang="en-US"/>
          </a:p>
        </p:txBody>
      </p:sp>
      <p:sp>
        <p:nvSpPr>
          <p:cNvPr id="6" name="Rectangle 36"/>
          <p:cNvSpPr>
            <a:spLocks noGrp="1" noChangeArrowheads="1"/>
          </p:cNvSpPr>
          <p:nvPr>
            <p:ph type="ftr" sz="quarter" idx="11"/>
          </p:nvPr>
        </p:nvSpPr>
        <p:spPr>
          <a:ln/>
        </p:spPr>
        <p:txBody>
          <a:bodyPr/>
          <a:lstStyle>
            <a:lvl1pPr>
              <a:defRPr/>
            </a:lvl1pPr>
          </a:lstStyle>
          <a:p>
            <a:endParaRPr lang="en-US"/>
          </a:p>
        </p:txBody>
      </p:sp>
      <p:sp>
        <p:nvSpPr>
          <p:cNvPr id="7"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25588166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35"/>
          <p:cNvSpPr>
            <a:spLocks noGrp="1" noChangeArrowheads="1"/>
          </p:cNvSpPr>
          <p:nvPr>
            <p:ph type="dt" sz="half" idx="10"/>
          </p:nvPr>
        </p:nvSpPr>
        <p:spPr>
          <a:ln/>
        </p:spPr>
        <p:txBody>
          <a:bodyPr/>
          <a:lstStyle>
            <a:lvl1pPr>
              <a:defRPr/>
            </a:lvl1pPr>
          </a:lstStyle>
          <a:p>
            <a:fld id="{FEAF827E-D167-41DE-926B-850BA4C911C2}" type="datetime1">
              <a:rPr lang="en-US" smtClean="0"/>
              <a:pPr/>
              <a:t>11/7/2019</a:t>
            </a:fld>
            <a:endParaRPr lang="en-US"/>
          </a:p>
        </p:txBody>
      </p:sp>
      <p:sp>
        <p:nvSpPr>
          <p:cNvPr id="8" name="Rectangle 36"/>
          <p:cNvSpPr>
            <a:spLocks noGrp="1" noChangeArrowheads="1"/>
          </p:cNvSpPr>
          <p:nvPr>
            <p:ph type="ftr" sz="quarter" idx="11"/>
          </p:nvPr>
        </p:nvSpPr>
        <p:spPr>
          <a:ln/>
        </p:spPr>
        <p:txBody>
          <a:bodyPr/>
          <a:lstStyle>
            <a:lvl1pPr>
              <a:defRPr/>
            </a:lvl1pPr>
          </a:lstStyle>
          <a:p>
            <a:endParaRPr lang="en-US"/>
          </a:p>
        </p:txBody>
      </p:sp>
      <p:sp>
        <p:nvSpPr>
          <p:cNvPr id="9"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55162167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35"/>
          <p:cNvSpPr>
            <a:spLocks noGrp="1" noChangeArrowheads="1"/>
          </p:cNvSpPr>
          <p:nvPr>
            <p:ph type="dt" sz="half" idx="10"/>
          </p:nvPr>
        </p:nvSpPr>
        <p:spPr>
          <a:ln/>
        </p:spPr>
        <p:txBody>
          <a:bodyPr/>
          <a:lstStyle>
            <a:lvl1pPr>
              <a:defRPr/>
            </a:lvl1pPr>
          </a:lstStyle>
          <a:p>
            <a:fld id="{261408D0-30D1-4533-932B-B7BDADBC3C58}" type="datetime1">
              <a:rPr lang="en-US" smtClean="0"/>
              <a:pPr/>
              <a:t>11/7/2019</a:t>
            </a:fld>
            <a:endParaRPr lang="en-US"/>
          </a:p>
        </p:txBody>
      </p:sp>
      <p:sp>
        <p:nvSpPr>
          <p:cNvPr id="4" name="Rectangle 36"/>
          <p:cNvSpPr>
            <a:spLocks noGrp="1" noChangeArrowheads="1"/>
          </p:cNvSpPr>
          <p:nvPr>
            <p:ph type="ftr" sz="quarter" idx="11"/>
          </p:nvPr>
        </p:nvSpPr>
        <p:spPr>
          <a:ln/>
        </p:spPr>
        <p:txBody>
          <a:bodyPr/>
          <a:lstStyle>
            <a:lvl1pPr>
              <a:defRPr/>
            </a:lvl1pPr>
          </a:lstStyle>
          <a:p>
            <a:endParaRPr lang="en-US"/>
          </a:p>
        </p:txBody>
      </p:sp>
      <p:sp>
        <p:nvSpPr>
          <p:cNvPr id="5"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16844440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fld id="{70BC15CE-EFF5-43D2-8E87-0707C701A26C}" type="datetime1">
              <a:rPr lang="en-US" smtClean="0"/>
              <a:pPr/>
              <a:t>11/7/2019</a:t>
            </a:fld>
            <a:endParaRPr lang="en-US"/>
          </a:p>
        </p:txBody>
      </p:sp>
      <p:sp>
        <p:nvSpPr>
          <p:cNvPr id="3" name="Rectangle 36"/>
          <p:cNvSpPr>
            <a:spLocks noGrp="1" noChangeArrowheads="1"/>
          </p:cNvSpPr>
          <p:nvPr>
            <p:ph type="ftr" sz="quarter" idx="11"/>
          </p:nvPr>
        </p:nvSpPr>
        <p:spPr>
          <a:ln/>
        </p:spPr>
        <p:txBody>
          <a:bodyPr/>
          <a:lstStyle>
            <a:lvl1pPr>
              <a:defRPr/>
            </a:lvl1pPr>
          </a:lstStyle>
          <a:p>
            <a:endParaRPr lang="en-US"/>
          </a:p>
        </p:txBody>
      </p:sp>
      <p:sp>
        <p:nvSpPr>
          <p:cNvPr id="4"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20623847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fld id="{F794CE69-56E0-4D2F-81F0-BEEDE7AE977E}" type="datetime1">
              <a:rPr lang="en-US" smtClean="0"/>
              <a:pPr/>
              <a:t>11/7/2019</a:t>
            </a:fld>
            <a:endParaRPr lang="en-US"/>
          </a:p>
        </p:txBody>
      </p:sp>
      <p:sp>
        <p:nvSpPr>
          <p:cNvPr id="6" name="Rectangle 36"/>
          <p:cNvSpPr>
            <a:spLocks noGrp="1" noChangeArrowheads="1"/>
          </p:cNvSpPr>
          <p:nvPr>
            <p:ph type="ftr" sz="quarter" idx="11"/>
          </p:nvPr>
        </p:nvSpPr>
        <p:spPr>
          <a:ln/>
        </p:spPr>
        <p:txBody>
          <a:bodyPr/>
          <a:lstStyle>
            <a:lvl1pPr>
              <a:defRPr/>
            </a:lvl1pPr>
          </a:lstStyle>
          <a:p>
            <a:endParaRPr lang="en-US"/>
          </a:p>
        </p:txBody>
      </p:sp>
      <p:sp>
        <p:nvSpPr>
          <p:cNvPr id="7"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79113026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fld id="{BF706330-06BF-4E22-B3C4-266B3865EE18}" type="datetime1">
              <a:rPr lang="en-US" smtClean="0"/>
              <a:pPr/>
              <a:t>11/7/2019</a:t>
            </a:fld>
            <a:endParaRPr lang="en-US"/>
          </a:p>
        </p:txBody>
      </p:sp>
      <p:sp>
        <p:nvSpPr>
          <p:cNvPr id="5" name="Rectangle 36"/>
          <p:cNvSpPr>
            <a:spLocks noGrp="1" noChangeArrowheads="1"/>
          </p:cNvSpPr>
          <p:nvPr>
            <p:ph type="ftr" sz="quarter" idx="11"/>
          </p:nvPr>
        </p:nvSpPr>
        <p:spPr>
          <a:ln/>
        </p:spPr>
        <p:txBody>
          <a:bodyPr/>
          <a:lstStyle>
            <a:lvl1pPr>
              <a:defRPr/>
            </a:lvl1pPr>
          </a:lstStyle>
          <a:p>
            <a:endParaRPr lang="en-US"/>
          </a:p>
        </p:txBody>
      </p:sp>
      <p:sp>
        <p:nvSpPr>
          <p:cNvPr id="6"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71075004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fld id="{5FC4ABF1-91D9-49D9-B125-4EAA858D76A4}" type="datetime1">
              <a:rPr lang="en-US" smtClean="0"/>
              <a:pPr/>
              <a:t>11/7/2019</a:t>
            </a:fld>
            <a:endParaRPr lang="en-US"/>
          </a:p>
        </p:txBody>
      </p:sp>
      <p:sp>
        <p:nvSpPr>
          <p:cNvPr id="6" name="Rectangle 36"/>
          <p:cNvSpPr>
            <a:spLocks noGrp="1" noChangeArrowheads="1"/>
          </p:cNvSpPr>
          <p:nvPr>
            <p:ph type="ftr" sz="quarter" idx="11"/>
          </p:nvPr>
        </p:nvSpPr>
        <p:spPr>
          <a:ln/>
        </p:spPr>
        <p:txBody>
          <a:bodyPr/>
          <a:lstStyle>
            <a:lvl1pPr>
              <a:defRPr/>
            </a:lvl1pPr>
          </a:lstStyle>
          <a:p>
            <a:endParaRPr lang="en-US"/>
          </a:p>
        </p:txBody>
      </p:sp>
      <p:sp>
        <p:nvSpPr>
          <p:cNvPr id="7"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9941059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fld id="{4420D433-2CCB-4AB1-A6AE-AA0BC79A606F}" type="datetime1">
              <a:rPr lang="en-US" smtClean="0"/>
              <a:pPr/>
              <a:t>11/7/2019</a:t>
            </a:fld>
            <a:endParaRPr lang="en-US"/>
          </a:p>
        </p:txBody>
      </p:sp>
      <p:sp>
        <p:nvSpPr>
          <p:cNvPr id="5" name="Rectangle 36"/>
          <p:cNvSpPr>
            <a:spLocks noGrp="1" noChangeArrowheads="1"/>
          </p:cNvSpPr>
          <p:nvPr>
            <p:ph type="ftr" sz="quarter" idx="11"/>
          </p:nvPr>
        </p:nvSpPr>
        <p:spPr>
          <a:ln/>
        </p:spPr>
        <p:txBody>
          <a:bodyPr/>
          <a:lstStyle>
            <a:lvl1pPr>
              <a:defRPr/>
            </a:lvl1pPr>
          </a:lstStyle>
          <a:p>
            <a:endParaRPr lang="en-US"/>
          </a:p>
        </p:txBody>
      </p:sp>
      <p:sp>
        <p:nvSpPr>
          <p:cNvPr id="6"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7392544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3822" y="0"/>
            <a:ext cx="2084388" cy="56388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25501" y="0"/>
            <a:ext cx="6093222"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fld id="{407102D6-1458-4403-8D26-BD96F6F09B4E}" type="datetime1">
              <a:rPr lang="en-US" smtClean="0"/>
              <a:pPr/>
              <a:t>11/7/2019</a:t>
            </a:fld>
            <a:endParaRPr lang="en-US"/>
          </a:p>
        </p:txBody>
      </p:sp>
      <p:sp>
        <p:nvSpPr>
          <p:cNvPr id="5" name="Rectangle 36"/>
          <p:cNvSpPr>
            <a:spLocks noGrp="1" noChangeArrowheads="1"/>
          </p:cNvSpPr>
          <p:nvPr>
            <p:ph type="ftr" sz="quarter" idx="11"/>
          </p:nvPr>
        </p:nvSpPr>
        <p:spPr>
          <a:ln/>
        </p:spPr>
        <p:txBody>
          <a:bodyPr/>
          <a:lstStyle>
            <a:lvl1pPr>
              <a:defRPr/>
            </a:lvl1pPr>
          </a:lstStyle>
          <a:p>
            <a:endParaRPr lang="en-US"/>
          </a:p>
        </p:txBody>
      </p:sp>
      <p:sp>
        <p:nvSpPr>
          <p:cNvPr id="6"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32282178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dt" sz="half" idx="10"/>
          </p:nvPr>
        </p:nvSpPr>
        <p:spPr>
          <a:ln/>
        </p:spPr>
        <p:txBody>
          <a:bodyPr/>
          <a:lstStyle>
            <a:lvl1pPr>
              <a:defRPr/>
            </a:lvl1pPr>
          </a:lstStyle>
          <a:p>
            <a:fld id="{F2821CB3-8710-47BA-BCE2-976C093513F0}" type="datetime1">
              <a:rPr lang="en-US" smtClean="0"/>
              <a:pPr/>
              <a:t>11/7/2019</a:t>
            </a:fld>
            <a:endParaRPr lang="en-US"/>
          </a:p>
        </p:txBody>
      </p:sp>
      <p:sp>
        <p:nvSpPr>
          <p:cNvPr id="5" name="Rectangle 36"/>
          <p:cNvSpPr>
            <a:spLocks noGrp="1" noChangeArrowheads="1"/>
          </p:cNvSpPr>
          <p:nvPr>
            <p:ph type="ftr" sz="quarter" idx="11"/>
          </p:nvPr>
        </p:nvSpPr>
        <p:spPr>
          <a:ln/>
        </p:spPr>
        <p:txBody>
          <a:bodyPr/>
          <a:lstStyle>
            <a:lvl1pPr>
              <a:defRPr/>
            </a:lvl1pPr>
          </a:lstStyle>
          <a:p>
            <a:endParaRPr lang="en-US"/>
          </a:p>
        </p:txBody>
      </p:sp>
      <p:sp>
        <p:nvSpPr>
          <p:cNvPr id="6"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97670357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25500" y="1524000"/>
            <a:ext cx="408794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78546" y="1524000"/>
            <a:ext cx="408966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35"/>
          <p:cNvSpPr>
            <a:spLocks noGrp="1" noChangeArrowheads="1"/>
          </p:cNvSpPr>
          <p:nvPr>
            <p:ph type="dt" sz="half" idx="10"/>
          </p:nvPr>
        </p:nvSpPr>
        <p:spPr>
          <a:ln/>
        </p:spPr>
        <p:txBody>
          <a:bodyPr/>
          <a:lstStyle>
            <a:lvl1pPr>
              <a:defRPr/>
            </a:lvl1pPr>
          </a:lstStyle>
          <a:p>
            <a:fld id="{7FE360E0-F008-48DC-B489-3ACA16AF539A}" type="datetime1">
              <a:rPr lang="en-US" smtClean="0"/>
              <a:pPr/>
              <a:t>11/7/2019</a:t>
            </a:fld>
            <a:endParaRPr lang="en-US"/>
          </a:p>
        </p:txBody>
      </p:sp>
      <p:sp>
        <p:nvSpPr>
          <p:cNvPr id="6" name="Rectangle 36"/>
          <p:cNvSpPr>
            <a:spLocks noGrp="1" noChangeArrowheads="1"/>
          </p:cNvSpPr>
          <p:nvPr>
            <p:ph type="ftr" sz="quarter" idx="11"/>
          </p:nvPr>
        </p:nvSpPr>
        <p:spPr>
          <a:ln/>
        </p:spPr>
        <p:txBody>
          <a:bodyPr/>
          <a:lstStyle>
            <a:lvl1pPr>
              <a:defRPr/>
            </a:lvl1pPr>
          </a:lstStyle>
          <a:p>
            <a:endParaRPr lang="en-US"/>
          </a:p>
        </p:txBody>
      </p:sp>
      <p:sp>
        <p:nvSpPr>
          <p:cNvPr id="7"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37559122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35"/>
          <p:cNvSpPr>
            <a:spLocks noGrp="1" noChangeArrowheads="1"/>
          </p:cNvSpPr>
          <p:nvPr>
            <p:ph type="dt" sz="half" idx="10"/>
          </p:nvPr>
        </p:nvSpPr>
        <p:spPr>
          <a:ln/>
        </p:spPr>
        <p:txBody>
          <a:bodyPr/>
          <a:lstStyle>
            <a:lvl1pPr>
              <a:defRPr/>
            </a:lvl1pPr>
          </a:lstStyle>
          <a:p>
            <a:fld id="{FEAF827E-D167-41DE-926B-850BA4C911C2}" type="datetime1">
              <a:rPr lang="en-US" smtClean="0"/>
              <a:pPr/>
              <a:t>11/7/2019</a:t>
            </a:fld>
            <a:endParaRPr lang="en-US"/>
          </a:p>
        </p:txBody>
      </p:sp>
      <p:sp>
        <p:nvSpPr>
          <p:cNvPr id="8" name="Rectangle 36"/>
          <p:cNvSpPr>
            <a:spLocks noGrp="1" noChangeArrowheads="1"/>
          </p:cNvSpPr>
          <p:nvPr>
            <p:ph type="ftr" sz="quarter" idx="11"/>
          </p:nvPr>
        </p:nvSpPr>
        <p:spPr>
          <a:ln/>
        </p:spPr>
        <p:txBody>
          <a:bodyPr/>
          <a:lstStyle>
            <a:lvl1pPr>
              <a:defRPr/>
            </a:lvl1pPr>
          </a:lstStyle>
          <a:p>
            <a:endParaRPr lang="en-US"/>
          </a:p>
        </p:txBody>
      </p:sp>
      <p:sp>
        <p:nvSpPr>
          <p:cNvPr id="9"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49889077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35"/>
          <p:cNvSpPr>
            <a:spLocks noGrp="1" noChangeArrowheads="1"/>
          </p:cNvSpPr>
          <p:nvPr>
            <p:ph type="dt" sz="half" idx="10"/>
          </p:nvPr>
        </p:nvSpPr>
        <p:spPr>
          <a:ln/>
        </p:spPr>
        <p:txBody>
          <a:bodyPr/>
          <a:lstStyle>
            <a:lvl1pPr>
              <a:defRPr/>
            </a:lvl1pPr>
          </a:lstStyle>
          <a:p>
            <a:fld id="{261408D0-30D1-4533-932B-B7BDADBC3C58}" type="datetime1">
              <a:rPr lang="en-US" smtClean="0"/>
              <a:pPr/>
              <a:t>11/7/2019</a:t>
            </a:fld>
            <a:endParaRPr lang="en-US"/>
          </a:p>
        </p:txBody>
      </p:sp>
      <p:sp>
        <p:nvSpPr>
          <p:cNvPr id="4" name="Rectangle 36"/>
          <p:cNvSpPr>
            <a:spLocks noGrp="1" noChangeArrowheads="1"/>
          </p:cNvSpPr>
          <p:nvPr>
            <p:ph type="ftr" sz="quarter" idx="11"/>
          </p:nvPr>
        </p:nvSpPr>
        <p:spPr>
          <a:ln/>
        </p:spPr>
        <p:txBody>
          <a:bodyPr/>
          <a:lstStyle>
            <a:lvl1pPr>
              <a:defRPr/>
            </a:lvl1pPr>
          </a:lstStyle>
          <a:p>
            <a:endParaRPr lang="en-US"/>
          </a:p>
        </p:txBody>
      </p:sp>
      <p:sp>
        <p:nvSpPr>
          <p:cNvPr id="5"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4445846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fld id="{70BC15CE-EFF5-43D2-8E87-0707C701A26C}" type="datetime1">
              <a:rPr lang="en-US" smtClean="0"/>
              <a:pPr/>
              <a:t>11/7/2019</a:t>
            </a:fld>
            <a:endParaRPr lang="en-US"/>
          </a:p>
        </p:txBody>
      </p:sp>
      <p:sp>
        <p:nvSpPr>
          <p:cNvPr id="3" name="Rectangle 36"/>
          <p:cNvSpPr>
            <a:spLocks noGrp="1" noChangeArrowheads="1"/>
          </p:cNvSpPr>
          <p:nvPr>
            <p:ph type="ftr" sz="quarter" idx="11"/>
          </p:nvPr>
        </p:nvSpPr>
        <p:spPr>
          <a:ln/>
        </p:spPr>
        <p:txBody>
          <a:bodyPr/>
          <a:lstStyle>
            <a:lvl1pPr>
              <a:defRPr/>
            </a:lvl1pPr>
          </a:lstStyle>
          <a:p>
            <a:endParaRPr lang="en-US"/>
          </a:p>
        </p:txBody>
      </p:sp>
      <p:sp>
        <p:nvSpPr>
          <p:cNvPr id="4"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14071696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fld id="{F794CE69-56E0-4D2F-81F0-BEEDE7AE977E}" type="datetime1">
              <a:rPr lang="en-US" smtClean="0"/>
              <a:pPr/>
              <a:t>11/7/2019</a:t>
            </a:fld>
            <a:endParaRPr lang="en-US"/>
          </a:p>
        </p:txBody>
      </p:sp>
      <p:sp>
        <p:nvSpPr>
          <p:cNvPr id="6" name="Rectangle 36"/>
          <p:cNvSpPr>
            <a:spLocks noGrp="1" noChangeArrowheads="1"/>
          </p:cNvSpPr>
          <p:nvPr>
            <p:ph type="ftr" sz="quarter" idx="11"/>
          </p:nvPr>
        </p:nvSpPr>
        <p:spPr>
          <a:ln/>
        </p:spPr>
        <p:txBody>
          <a:bodyPr/>
          <a:lstStyle>
            <a:lvl1pPr>
              <a:defRPr/>
            </a:lvl1pPr>
          </a:lstStyle>
          <a:p>
            <a:endParaRPr lang="en-US"/>
          </a:p>
        </p:txBody>
      </p:sp>
      <p:sp>
        <p:nvSpPr>
          <p:cNvPr id="7"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93485376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dt" sz="half" idx="10"/>
          </p:nvPr>
        </p:nvSpPr>
        <p:spPr>
          <a:ln/>
        </p:spPr>
        <p:txBody>
          <a:bodyPr/>
          <a:lstStyle>
            <a:lvl1pPr>
              <a:defRPr/>
            </a:lvl1pPr>
          </a:lstStyle>
          <a:p>
            <a:fld id="{5FC4ABF1-91D9-49D9-B125-4EAA858D76A4}" type="datetime1">
              <a:rPr lang="en-US" smtClean="0"/>
              <a:pPr/>
              <a:t>11/7/2019</a:t>
            </a:fld>
            <a:endParaRPr lang="en-US"/>
          </a:p>
        </p:txBody>
      </p:sp>
      <p:sp>
        <p:nvSpPr>
          <p:cNvPr id="6" name="Rectangle 36"/>
          <p:cNvSpPr>
            <a:spLocks noGrp="1" noChangeArrowheads="1"/>
          </p:cNvSpPr>
          <p:nvPr>
            <p:ph type="ftr" sz="quarter" idx="11"/>
          </p:nvPr>
        </p:nvSpPr>
        <p:spPr>
          <a:ln/>
        </p:spPr>
        <p:txBody>
          <a:bodyPr/>
          <a:lstStyle>
            <a:lvl1pPr>
              <a:defRPr/>
            </a:lvl1pPr>
          </a:lstStyle>
          <a:p>
            <a:endParaRPr lang="en-US"/>
          </a:p>
        </p:txBody>
      </p:sp>
      <p:sp>
        <p:nvSpPr>
          <p:cNvPr id="7" name="Rectangle 37"/>
          <p:cNvSpPr>
            <a:spLocks noGrp="1" noChangeArrowheads="1"/>
          </p:cNvSpPr>
          <p:nvPr>
            <p:ph type="sldNum" sz="quarter" idx="12"/>
          </p:nvPr>
        </p:nvSpPr>
        <p:spPr>
          <a:ln/>
        </p:spPr>
        <p:txBody>
          <a:bodyPr/>
          <a:lstStyle>
            <a:lvl1pPr>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50828580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archive:TWOTONE%20jhb%20WIP:1405%20NDA%20CI%20&amp;%20manual:DESIGNED%20CI%20ELEMENTS:1405%20NDA%20ppt:NDA%201-02.jp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archive:TWOTONE%20jhb%20WIP:1405%20NDA%20CI%20&amp;%20manual:DESIGNED%20CI%20ELEMENTS:1405%20NDA%20ppt:NDA%201-0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53" descr="archive:TWOTONE jhb WIP:1405 NDA CI &amp; manual:DESIGNED CI ELEMENTS:1405 NDA ppt:NDA 1-02.jpg"/>
          <p:cNvPicPr>
            <a:picLocks noChangeAspect="1" noChangeArrowheads="1"/>
          </p:cNvPicPr>
          <p:nvPr/>
        </p:nvPicPr>
        <p:blipFill>
          <a:blip r:embed="rId13" r:link="rId14" cstate="print"/>
          <a:srcRect/>
          <a:stretch>
            <a:fillRect/>
          </a:stretch>
        </p:blipFill>
        <p:spPr bwMode="auto">
          <a:xfrm>
            <a:off x="-1720" y="1"/>
            <a:ext cx="9907720" cy="815975"/>
          </a:xfrm>
          <a:prstGeom prst="rect">
            <a:avLst/>
          </a:prstGeom>
          <a:noFill/>
          <a:ln w="9525">
            <a:noFill/>
            <a:miter lim="800000"/>
            <a:headEnd/>
            <a:tailEnd/>
          </a:ln>
        </p:spPr>
      </p:pic>
      <p:sp>
        <p:nvSpPr>
          <p:cNvPr id="3107" name="Rectangle 35"/>
          <p:cNvSpPr>
            <a:spLocks noGrp="1" noChangeArrowheads="1"/>
          </p:cNvSpPr>
          <p:nvPr>
            <p:ph type="dt" sz="half" idx="2"/>
          </p:nvPr>
        </p:nvSpPr>
        <p:spPr bwMode="auto">
          <a:xfrm>
            <a:off x="779066" y="6248400"/>
            <a:ext cx="206375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000">
                <a:latin typeface="+mn-lt"/>
              </a:defRPr>
            </a:lvl1pPr>
          </a:lstStyle>
          <a:p>
            <a:fld id="{CD0F4D73-BB46-4C6D-AF90-E686FFF67093}" type="datetime1">
              <a:rPr lang="en-US" smtClean="0"/>
              <a:pPr/>
              <a:t>11/7/2019</a:t>
            </a:fld>
            <a:endParaRPr lang="en-US"/>
          </a:p>
        </p:txBody>
      </p:sp>
      <p:sp>
        <p:nvSpPr>
          <p:cNvPr id="3108" name="Rectangle 36"/>
          <p:cNvSpPr>
            <a:spLocks noGrp="1" noChangeArrowheads="1"/>
          </p:cNvSpPr>
          <p:nvPr>
            <p:ph type="ftr" sz="quarter" idx="3"/>
          </p:nvPr>
        </p:nvSpPr>
        <p:spPr bwMode="auto">
          <a:xfrm>
            <a:off x="3386270" y="6248400"/>
            <a:ext cx="31369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000">
                <a:latin typeface="+mn-lt"/>
              </a:defRPr>
            </a:lvl1pPr>
          </a:lstStyle>
          <a:p>
            <a:endParaRPr lang="en-US"/>
          </a:p>
        </p:txBody>
      </p:sp>
      <p:sp>
        <p:nvSpPr>
          <p:cNvPr id="3109" name="Rectangle 37"/>
          <p:cNvSpPr>
            <a:spLocks noGrp="1" noChangeArrowheads="1"/>
          </p:cNvSpPr>
          <p:nvPr>
            <p:ph type="sldNum" sz="quarter" idx="4"/>
          </p:nvPr>
        </p:nvSpPr>
        <p:spPr bwMode="auto">
          <a:xfrm>
            <a:off x="7058025" y="6248400"/>
            <a:ext cx="206375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latin typeface="+mn-lt"/>
              </a:defRPr>
            </a:lvl1pPr>
          </a:lstStyle>
          <a:p>
            <a:fld id="{E6EDE458-FE5D-A943-8B68-DF1632607E4A}" type="slidenum">
              <a:rPr lang="en-US" smtClean="0"/>
              <a:pPr/>
              <a:t>‹#›</a:t>
            </a:fld>
            <a:endParaRPr lang="en-US" dirty="0"/>
          </a:p>
        </p:txBody>
      </p:sp>
      <p:sp>
        <p:nvSpPr>
          <p:cNvPr id="2054" name="Rectangle 38"/>
          <p:cNvSpPr>
            <a:spLocks noGrp="1" noChangeArrowheads="1"/>
          </p:cNvSpPr>
          <p:nvPr>
            <p:ph type="body" idx="1"/>
          </p:nvPr>
        </p:nvSpPr>
        <p:spPr bwMode="auto">
          <a:xfrm>
            <a:off x="825501" y="1524000"/>
            <a:ext cx="834271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5" name="Rectangle 34"/>
          <p:cNvSpPr>
            <a:spLocks noGrp="1" noChangeArrowheads="1"/>
          </p:cNvSpPr>
          <p:nvPr>
            <p:ph type="title"/>
          </p:nvPr>
        </p:nvSpPr>
        <p:spPr bwMode="auto">
          <a:xfrm>
            <a:off x="825501" y="0"/>
            <a:ext cx="8301435"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xmlns="" val="306420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53" descr="archive:TWOTONE jhb WIP:1405 NDA CI &amp; manual:DESIGNED CI ELEMENTS:1405 NDA ppt:NDA 1-02.jpg"/>
          <p:cNvPicPr>
            <a:picLocks noChangeAspect="1" noChangeArrowheads="1"/>
          </p:cNvPicPr>
          <p:nvPr/>
        </p:nvPicPr>
        <p:blipFill>
          <a:blip r:embed="rId13" r:link="rId14" cstate="print"/>
          <a:srcRect/>
          <a:stretch>
            <a:fillRect/>
          </a:stretch>
        </p:blipFill>
        <p:spPr bwMode="auto">
          <a:xfrm>
            <a:off x="-1720" y="1"/>
            <a:ext cx="9907720" cy="815975"/>
          </a:xfrm>
          <a:prstGeom prst="rect">
            <a:avLst/>
          </a:prstGeom>
          <a:noFill/>
          <a:ln w="9525">
            <a:noFill/>
            <a:miter lim="800000"/>
            <a:headEnd/>
            <a:tailEnd/>
          </a:ln>
        </p:spPr>
      </p:pic>
      <p:sp>
        <p:nvSpPr>
          <p:cNvPr id="3107" name="Rectangle 35"/>
          <p:cNvSpPr>
            <a:spLocks noGrp="1" noChangeArrowheads="1"/>
          </p:cNvSpPr>
          <p:nvPr>
            <p:ph type="dt" sz="half" idx="2"/>
          </p:nvPr>
        </p:nvSpPr>
        <p:spPr bwMode="auto">
          <a:xfrm>
            <a:off x="779066" y="6248400"/>
            <a:ext cx="206375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000">
                <a:latin typeface="+mn-lt"/>
              </a:defRPr>
            </a:lvl1pPr>
          </a:lstStyle>
          <a:p>
            <a:fld id="{CD0F4D73-BB46-4C6D-AF90-E686FFF67093}" type="datetime1">
              <a:rPr lang="en-US" smtClean="0"/>
              <a:pPr/>
              <a:t>11/7/2019</a:t>
            </a:fld>
            <a:endParaRPr lang="en-US"/>
          </a:p>
        </p:txBody>
      </p:sp>
      <p:sp>
        <p:nvSpPr>
          <p:cNvPr id="3108" name="Rectangle 36"/>
          <p:cNvSpPr>
            <a:spLocks noGrp="1" noChangeArrowheads="1"/>
          </p:cNvSpPr>
          <p:nvPr>
            <p:ph type="ftr" sz="quarter" idx="3"/>
          </p:nvPr>
        </p:nvSpPr>
        <p:spPr bwMode="auto">
          <a:xfrm>
            <a:off x="3386270" y="6248400"/>
            <a:ext cx="31369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000">
                <a:latin typeface="+mn-lt"/>
              </a:defRPr>
            </a:lvl1pPr>
          </a:lstStyle>
          <a:p>
            <a:endParaRPr lang="en-US"/>
          </a:p>
        </p:txBody>
      </p:sp>
      <p:sp>
        <p:nvSpPr>
          <p:cNvPr id="3109" name="Rectangle 37"/>
          <p:cNvSpPr>
            <a:spLocks noGrp="1" noChangeArrowheads="1"/>
          </p:cNvSpPr>
          <p:nvPr>
            <p:ph type="sldNum" sz="quarter" idx="4"/>
          </p:nvPr>
        </p:nvSpPr>
        <p:spPr bwMode="auto">
          <a:xfrm>
            <a:off x="7058025" y="6248400"/>
            <a:ext cx="206375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latin typeface="+mn-lt"/>
              </a:defRPr>
            </a:lvl1pPr>
          </a:lstStyle>
          <a:p>
            <a:fld id="{E6EDE458-FE5D-A943-8B68-DF1632607E4A}" type="slidenum">
              <a:rPr lang="en-US" smtClean="0"/>
              <a:pPr/>
              <a:t>‹#›</a:t>
            </a:fld>
            <a:endParaRPr lang="en-US" dirty="0"/>
          </a:p>
        </p:txBody>
      </p:sp>
      <p:sp>
        <p:nvSpPr>
          <p:cNvPr id="2054" name="Rectangle 38"/>
          <p:cNvSpPr>
            <a:spLocks noGrp="1" noChangeArrowheads="1"/>
          </p:cNvSpPr>
          <p:nvPr>
            <p:ph type="body" idx="1"/>
          </p:nvPr>
        </p:nvSpPr>
        <p:spPr bwMode="auto">
          <a:xfrm>
            <a:off x="825501" y="1524000"/>
            <a:ext cx="834271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5" name="Rectangle 34"/>
          <p:cNvSpPr>
            <a:spLocks noGrp="1" noChangeArrowheads="1"/>
          </p:cNvSpPr>
          <p:nvPr>
            <p:ph type="title"/>
          </p:nvPr>
        </p:nvSpPr>
        <p:spPr bwMode="auto">
          <a:xfrm>
            <a:off x="825501" y="0"/>
            <a:ext cx="8301435"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xmlns="" val="24121805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0" fontAlgn="base" hangingPunct="0">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fontAlgn="base">
        <a:spcBef>
          <a:spcPct val="20000"/>
        </a:spcBef>
        <a:spcAft>
          <a:spcPct val="0"/>
        </a:spcAft>
        <a:buClr>
          <a:schemeClr val="accent2"/>
        </a:buClr>
        <a:buSzPct val="95000"/>
        <a:buFont typeface="Times"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83578" y="1814448"/>
            <a:ext cx="7693268" cy="3346637"/>
          </a:xfrm>
        </p:spPr>
        <p:txBody>
          <a:bodyPr>
            <a:normAutofit/>
          </a:bodyPr>
          <a:lstStyle/>
          <a:p>
            <a:pPr algn="ctr"/>
            <a:r>
              <a:rPr lang="en-ZA" sz="2400" b="1" dirty="0" smtClean="0">
                <a:latin typeface="Arial" panose="020B0604020202020204" pitchFamily="34" charset="0"/>
                <a:cs typeface="Arial" panose="020B0604020202020204" pitchFamily="34" charset="0"/>
              </a:rPr>
              <a:t>Presentation to the Portfolio Committee on Social Development</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
            </a:r>
            <a:br>
              <a:rPr lang="en-ZA" sz="2400" b="1" dirty="0" smtClean="0">
                <a:latin typeface="Arial" panose="020B0604020202020204" pitchFamily="34" charset="0"/>
                <a:cs typeface="Arial" panose="020B0604020202020204" pitchFamily="34"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NDA BRRR AND AUDIT ACTION PLAN</a:t>
            </a:r>
            <a:br>
              <a:rPr lang="en-ZA" sz="2400" b="1" dirty="0" smtClean="0">
                <a:latin typeface="Arial" panose="020B0604020202020204" pitchFamily="34" charset="0"/>
                <a:cs typeface="Arial" panose="020B0604020202020204" pitchFamily="34" charset="0"/>
              </a:rPr>
            </a:b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
            </a:r>
            <a:br>
              <a:rPr lang="en-ZA" sz="2400" b="1" dirty="0" smtClean="0">
                <a:latin typeface="Arial" panose="020B0604020202020204" pitchFamily="34" charset="0"/>
                <a:cs typeface="Arial" panose="020B0604020202020204" pitchFamily="34" charset="0"/>
              </a:rPr>
            </a:br>
            <a:r>
              <a:rPr lang="en-ZA" sz="2400" b="1" smtClean="0">
                <a:latin typeface="Arial" panose="020B0604020202020204" pitchFamily="34" charset="0"/>
                <a:cs typeface="Arial" panose="020B0604020202020204" pitchFamily="34" charset="0"/>
              </a:rPr>
              <a:t>06 November </a:t>
            </a:r>
            <a:r>
              <a:rPr lang="en-ZA" sz="2400" b="1" dirty="0" smtClean="0">
                <a:latin typeface="Arial" panose="020B0604020202020204" pitchFamily="34" charset="0"/>
                <a:cs typeface="Arial" panose="020B0604020202020204" pitchFamily="34" charset="0"/>
              </a:rPr>
              <a:t>2019</a:t>
            </a:r>
            <a:endParaRPr lang="en-US" sz="12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E6EDE458-FE5D-A943-8B68-DF1632607E4A}" type="slidenum">
              <a:rPr lang="en-US" smtClean="0"/>
              <a:pPr/>
              <a:t>1</a:t>
            </a:fld>
            <a:endParaRPr lang="en-US"/>
          </a:p>
        </p:txBody>
      </p:sp>
    </p:spTree>
    <p:extLst>
      <p:ext uri="{BB962C8B-B14F-4D97-AF65-F5344CB8AC3E}">
        <p14:creationId xmlns:p14="http://schemas.microsoft.com/office/powerpoint/2010/main" xmlns="" val="135120439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9" y="0"/>
            <a:ext cx="7705725" cy="838200"/>
          </a:xfrm>
        </p:spPr>
        <p:txBody>
          <a:bodyPr/>
          <a:lstStyle/>
          <a:p>
            <a:r>
              <a:rPr lang="en-ZA" b="1" dirty="0" smtClean="0"/>
              <a:t>SUMMARY </a:t>
            </a:r>
            <a:r>
              <a:rPr lang="en-ZA" b="1" dirty="0"/>
              <a:t>OF FINDINGS ON </a:t>
            </a:r>
            <a:r>
              <a:rPr lang="en-ZA" b="1" dirty="0" smtClean="0"/>
              <a:t>ASSETS (PROPERTY PLANT &amp; EQUIPMENT </a:t>
            </a:r>
            <a:endParaRPr lang="en-US" dirty="0"/>
          </a:p>
        </p:txBody>
      </p:sp>
      <p:sp>
        <p:nvSpPr>
          <p:cNvPr id="3" name="Content Placeholder 2"/>
          <p:cNvSpPr>
            <a:spLocks noGrp="1"/>
          </p:cNvSpPr>
          <p:nvPr>
            <p:ph idx="1"/>
          </p:nvPr>
        </p:nvSpPr>
        <p:spPr>
          <a:xfrm>
            <a:off x="560512" y="980728"/>
            <a:ext cx="8784976" cy="5877272"/>
          </a:xfrm>
        </p:spPr>
        <p:txBody>
          <a:bodyPr/>
          <a:lstStyle/>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Deficiencies in useful lives assessment of assets conducted by management </a:t>
            </a:r>
          </a:p>
          <a:p>
            <a:pPr>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No evidence that </a:t>
            </a:r>
            <a:r>
              <a:rPr lang="en-US" sz="2000" dirty="0" smtClean="0">
                <a:latin typeface="Arial" panose="020B0604020202020204" pitchFamily="34" charset="0"/>
                <a:cs typeface="Arial" panose="020B0604020202020204" pitchFamily="34" charset="0"/>
              </a:rPr>
              <a:t>useful </a:t>
            </a:r>
            <a:r>
              <a:rPr lang="en-US" sz="2000" dirty="0">
                <a:latin typeface="Arial" panose="020B0604020202020204" pitchFamily="34" charset="0"/>
                <a:cs typeface="Arial" panose="020B0604020202020204" pitchFamily="34" charset="0"/>
              </a:rPr>
              <a:t>lives assessment conducted by management was in line with requirements of paragraph 17.57 of GRAP 17.</a:t>
            </a:r>
          </a:p>
          <a:p>
            <a:pPr>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Useful lives assessment process and criterion applied not documented by management.</a:t>
            </a: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Deficiencies in impairment assessment of assets conducted by management :</a:t>
            </a:r>
          </a:p>
          <a:p>
            <a:pPr>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No evidence that impairment assessment was conducted in compliance with GRAP 21.23 were considered by management.</a:t>
            </a:r>
          </a:p>
          <a:p>
            <a:pPr>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The process and criterion used are not well documented.</a:t>
            </a:r>
          </a:p>
          <a:p>
            <a:pPr marL="0" indent="0">
              <a:lnSpc>
                <a:spcPct val="150000"/>
              </a:lnSpc>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10</a:t>
            </a:fld>
            <a:endParaRPr lang="en-US" dirty="0"/>
          </a:p>
        </p:txBody>
      </p:sp>
    </p:spTree>
    <p:extLst>
      <p:ext uri="{BB962C8B-B14F-4D97-AF65-F5344CB8AC3E}">
        <p14:creationId xmlns:p14="http://schemas.microsoft.com/office/powerpoint/2010/main" xmlns="" val="36687803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9" y="0"/>
            <a:ext cx="7705725" cy="838200"/>
          </a:xfrm>
        </p:spPr>
        <p:txBody>
          <a:bodyPr/>
          <a:lstStyle/>
          <a:p>
            <a:r>
              <a:rPr lang="en-ZA" b="1" dirty="0" smtClean="0"/>
              <a:t>SUMMARY </a:t>
            </a:r>
            <a:r>
              <a:rPr lang="en-ZA" b="1" dirty="0"/>
              <a:t>OF FINDINGS ON </a:t>
            </a:r>
            <a:r>
              <a:rPr lang="en-ZA" b="1" dirty="0" smtClean="0"/>
              <a:t>ASSETS (PROPERTY PLANT &amp; EQUIPMENT </a:t>
            </a:r>
            <a:endParaRPr lang="en-US" dirty="0"/>
          </a:p>
        </p:txBody>
      </p:sp>
      <p:sp>
        <p:nvSpPr>
          <p:cNvPr id="3" name="Content Placeholder 2"/>
          <p:cNvSpPr>
            <a:spLocks noGrp="1"/>
          </p:cNvSpPr>
          <p:nvPr>
            <p:ph idx="1"/>
          </p:nvPr>
        </p:nvSpPr>
        <p:spPr>
          <a:xfrm>
            <a:off x="560512" y="980728"/>
            <a:ext cx="8784976" cy="5877272"/>
          </a:xfrm>
        </p:spPr>
        <p:txBody>
          <a:bodyPr/>
          <a:lstStyle/>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The Fixed assets register included </a:t>
            </a:r>
            <a:r>
              <a:rPr lang="en-US" sz="2000" dirty="0" smtClean="0">
                <a:latin typeface="Arial" panose="020B0604020202020204" pitchFamily="34" charset="0"/>
                <a:cs typeface="Arial" panose="020B0604020202020204" pitchFamily="34" charset="0"/>
              </a:rPr>
              <a:t>assets </a:t>
            </a:r>
            <a:r>
              <a:rPr lang="en-US" sz="2000" dirty="0">
                <a:latin typeface="Arial" panose="020B0604020202020204" pitchFamily="34" charset="0"/>
                <a:cs typeface="Arial" panose="020B0604020202020204" pitchFamily="34" charset="0"/>
              </a:rPr>
              <a:t>that could not be physically  verified  by auditors resulting in con compliance with paragraph 17.57 of GRAP 17.</a:t>
            </a:r>
          </a:p>
          <a:p>
            <a:pPr>
              <a:lnSpc>
                <a:spcPct val="15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 Assets not barcoded in compliance with Assets Management policy.</a:t>
            </a:r>
          </a:p>
          <a:p>
            <a:pPr>
              <a:lnSpc>
                <a:spcPct val="15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Useful lives of assets on in line with Assets Management policy.</a:t>
            </a:r>
          </a:p>
          <a:p>
            <a:pPr>
              <a:lnSpc>
                <a:spcPct val="15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Assets valued at R1 in assets register and not at fair value as required by GRAP 17.</a:t>
            </a:r>
          </a:p>
          <a:p>
            <a:pPr>
              <a:lnSpc>
                <a:spcPct val="15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Assets moved from Head office to provincial offices without locations being updated in the register</a:t>
            </a:r>
          </a:p>
          <a:p>
            <a:pPr>
              <a:buFont typeface="Wingdings" panose="05000000000000000000" pitchFamily="2" charset="2"/>
              <a:buChar char="q"/>
            </a:pPr>
            <a:r>
              <a:rPr lang="en-US" sz="2000" b="1" dirty="0"/>
              <a:t>Key root cause of identified deficiencies:</a:t>
            </a:r>
          </a:p>
          <a:p>
            <a:pPr>
              <a:lnSpc>
                <a:spcPct val="150000"/>
              </a:lnSpc>
              <a:buFont typeface="Wingdings" panose="05000000000000000000" pitchFamily="2" charset="2"/>
              <a:buChar char="§"/>
            </a:pPr>
            <a:r>
              <a:rPr lang="en-US" sz="2000" dirty="0"/>
              <a:t>Lack of human personnel dedicated to </a:t>
            </a:r>
            <a:r>
              <a:rPr lang="en-US" sz="2000" dirty="0" smtClean="0"/>
              <a:t>asset </a:t>
            </a:r>
            <a:r>
              <a:rPr lang="en-US" sz="2000" dirty="0"/>
              <a:t>management.</a:t>
            </a:r>
          </a:p>
          <a:p>
            <a:pPr>
              <a:lnSpc>
                <a:spcPct val="150000"/>
              </a:lnSpc>
              <a:buFont typeface="Wingdings" panose="05000000000000000000" pitchFamily="2" charset="2"/>
              <a:buChar char="§"/>
            </a:pPr>
            <a:r>
              <a:rPr lang="en-US" sz="2000" dirty="0"/>
              <a:t>Use of manual processes in </a:t>
            </a:r>
            <a:r>
              <a:rPr lang="en-US" sz="2000" dirty="0" smtClean="0"/>
              <a:t>asset </a:t>
            </a:r>
            <a:r>
              <a:rPr lang="en-US" sz="2000" dirty="0"/>
              <a:t>management instead </a:t>
            </a:r>
            <a:r>
              <a:rPr lang="en-US" sz="2000" dirty="0" smtClean="0"/>
              <a:t>of an automated tool - (FAM </a:t>
            </a:r>
            <a:r>
              <a:rPr lang="en-US" sz="2000" dirty="0"/>
              <a:t>– verification tool) </a:t>
            </a:r>
            <a:endParaRPr lang="en-US"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marL="0" indent="0">
              <a:lnSpc>
                <a:spcPct val="150000"/>
              </a:lnSpc>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11</a:t>
            </a:fld>
            <a:endParaRPr lang="en-US" dirty="0"/>
          </a:p>
        </p:txBody>
      </p:sp>
    </p:spTree>
    <p:extLst>
      <p:ext uri="{BB962C8B-B14F-4D97-AF65-F5344CB8AC3E}">
        <p14:creationId xmlns:p14="http://schemas.microsoft.com/office/powerpoint/2010/main" xmlns="" val="268786967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569" y="0"/>
            <a:ext cx="7741295" cy="838200"/>
          </a:xfrm>
        </p:spPr>
        <p:txBody>
          <a:bodyPr/>
          <a:lstStyle/>
          <a:p>
            <a:r>
              <a:rPr lang="en-ZA" b="1" dirty="0" smtClean="0"/>
              <a:t>CORRECTIVE </a:t>
            </a:r>
            <a:r>
              <a:rPr lang="en-ZA" b="1" dirty="0"/>
              <a:t>ACTIONS TO ADDRESS </a:t>
            </a:r>
            <a:r>
              <a:rPr lang="en-ZA" b="1" dirty="0" smtClean="0"/>
              <a:t>FINDINGS ON ASSETS (PPE)</a:t>
            </a:r>
            <a:endParaRPr lang="en-US" dirty="0"/>
          </a:p>
        </p:txBody>
      </p:sp>
      <p:sp>
        <p:nvSpPr>
          <p:cNvPr id="3" name="Content Placeholder 2"/>
          <p:cNvSpPr>
            <a:spLocks noGrp="1"/>
          </p:cNvSpPr>
          <p:nvPr>
            <p:ph idx="1"/>
          </p:nvPr>
        </p:nvSpPr>
        <p:spPr>
          <a:xfrm>
            <a:off x="488504" y="838200"/>
            <a:ext cx="8928992" cy="6019800"/>
          </a:xfrm>
        </p:spPr>
        <p:txBody>
          <a:bodyPr/>
          <a:lstStyle/>
          <a:p>
            <a:pPr>
              <a:buFont typeface="Wingdings" panose="05000000000000000000" pitchFamily="2" charset="2"/>
              <a:buChar char="q"/>
            </a:pPr>
            <a:r>
              <a:rPr lang="en-US" sz="1700" b="1" dirty="0">
                <a:latin typeface="Arial" panose="020B0604020202020204" pitchFamily="34" charset="0"/>
                <a:cs typeface="Arial" panose="020B0604020202020204" pitchFamily="34" charset="0"/>
              </a:rPr>
              <a:t>Conduct a clean up of the Asset Register by end of December 2019</a:t>
            </a:r>
            <a:r>
              <a:rPr lang="en-US" sz="1700" dirty="0">
                <a:latin typeface="Arial" panose="020B0604020202020204" pitchFamily="34" charset="0"/>
                <a:cs typeface="Arial" panose="020B0604020202020204" pitchFamily="34" charset="0"/>
              </a:rPr>
              <a:t>.</a:t>
            </a:r>
          </a:p>
          <a:p>
            <a:pPr algn="just">
              <a:lnSpc>
                <a:spcPct val="150000"/>
              </a:lnSpc>
              <a:buFont typeface="Arial" panose="020B0604020202020204" pitchFamily="34" charset="0"/>
              <a:buChar char="•"/>
            </a:pPr>
            <a:r>
              <a:rPr lang="en-US" sz="1700" dirty="0">
                <a:latin typeface="Arial" panose="020B0604020202020204" pitchFamily="34" charset="0"/>
                <a:cs typeface="Arial" panose="020B0604020202020204" pitchFamily="34" charset="0"/>
              </a:rPr>
              <a:t>Detailed verification of assets in Five (5) provincial offices have been </a:t>
            </a:r>
            <a:r>
              <a:rPr lang="en-US" sz="1700" dirty="0" smtClean="0">
                <a:latin typeface="Arial" panose="020B0604020202020204" pitchFamily="34" charset="0"/>
                <a:cs typeface="Arial" panose="020B0604020202020204" pitchFamily="34" charset="0"/>
              </a:rPr>
              <a:t>concluded </a:t>
            </a:r>
            <a:r>
              <a:rPr lang="en-US" sz="1700" dirty="0">
                <a:latin typeface="Arial" panose="020B0604020202020204" pitchFamily="34" charset="0"/>
                <a:cs typeface="Arial" panose="020B0604020202020204" pitchFamily="34" charset="0"/>
              </a:rPr>
              <a:t>and remaining Five offices will be completed by end of October 2019.</a:t>
            </a:r>
          </a:p>
          <a:p>
            <a:pPr algn="just">
              <a:lnSpc>
                <a:spcPct val="150000"/>
              </a:lnSpc>
              <a:buFont typeface="Arial" panose="020B0604020202020204" pitchFamily="34" charset="0"/>
              <a:buChar char="•"/>
            </a:pPr>
            <a:r>
              <a:rPr lang="en-US" sz="1700" dirty="0">
                <a:latin typeface="Arial" panose="020B0604020202020204" pitchFamily="34" charset="0"/>
                <a:cs typeface="Arial" panose="020B0604020202020204" pitchFamily="34" charset="0"/>
              </a:rPr>
              <a:t>New revamped register completed by end of December 2019.</a:t>
            </a:r>
          </a:p>
          <a:p>
            <a:pPr algn="just">
              <a:lnSpc>
                <a:spcPct val="150000"/>
              </a:lnSpc>
              <a:buFont typeface="Arial" panose="020B0604020202020204" pitchFamily="34" charset="0"/>
              <a:buChar char="•"/>
            </a:pPr>
            <a:r>
              <a:rPr lang="en-US" sz="1700" dirty="0">
                <a:latin typeface="Arial" panose="020B0604020202020204" pitchFamily="34" charset="0"/>
                <a:cs typeface="Arial" panose="020B0604020202020204" pitchFamily="34" charset="0"/>
              </a:rPr>
              <a:t>All Assets without barcode – </a:t>
            </a:r>
            <a:r>
              <a:rPr lang="en-US" sz="1700" dirty="0" smtClean="0">
                <a:latin typeface="Arial" panose="020B0604020202020204" pitchFamily="34" charset="0"/>
                <a:cs typeface="Arial" panose="020B0604020202020204" pitchFamily="34" charset="0"/>
              </a:rPr>
              <a:t>re-barcoded by January 2020</a:t>
            </a:r>
            <a:endParaRPr lang="en-US" sz="1700" dirty="0">
              <a:latin typeface="Arial" panose="020B0604020202020204" pitchFamily="34" charset="0"/>
              <a:cs typeface="Arial" panose="020B0604020202020204" pitchFamily="34" charset="0"/>
            </a:endParaRPr>
          </a:p>
          <a:p>
            <a:pPr algn="just">
              <a:lnSpc>
                <a:spcPct val="150000"/>
              </a:lnSpc>
              <a:buFont typeface="Arial" panose="020B0604020202020204" pitchFamily="34" charset="0"/>
              <a:buChar char="•"/>
            </a:pPr>
            <a:r>
              <a:rPr lang="en-US" sz="1700" dirty="0">
                <a:latin typeface="Arial" panose="020B0604020202020204" pitchFamily="34" charset="0"/>
                <a:cs typeface="Arial" panose="020B0604020202020204" pitchFamily="34" charset="0"/>
              </a:rPr>
              <a:t>Employ services of audit firm to assist with useful lives and impairment assessment </a:t>
            </a:r>
            <a:r>
              <a:rPr lang="en-US" sz="1700" dirty="0" smtClean="0">
                <a:latin typeface="Arial" panose="020B0604020202020204" pitchFamily="34" charset="0"/>
                <a:cs typeface="Arial" panose="020B0604020202020204" pitchFamily="34" charset="0"/>
              </a:rPr>
              <a:t>and </a:t>
            </a:r>
            <a:r>
              <a:rPr lang="en-US" sz="1700" dirty="0">
                <a:latin typeface="Arial" panose="020B0604020202020204" pitchFamily="34" charset="0"/>
                <a:cs typeface="Arial" panose="020B0604020202020204" pitchFamily="34" charset="0"/>
              </a:rPr>
              <a:t>required accounting adjustments by end of Feb 2020</a:t>
            </a:r>
          </a:p>
          <a:p>
            <a:pPr algn="just">
              <a:lnSpc>
                <a:spcPct val="150000"/>
              </a:lnSpc>
              <a:buFont typeface="Wingdings" panose="05000000000000000000" pitchFamily="2" charset="2"/>
              <a:buChar char="q"/>
            </a:pPr>
            <a:r>
              <a:rPr lang="en-US" sz="1700" b="1" dirty="0">
                <a:latin typeface="Arial" panose="020B0604020202020204" pitchFamily="34" charset="0"/>
                <a:cs typeface="Arial" panose="020B0604020202020204" pitchFamily="34" charset="0"/>
              </a:rPr>
              <a:t>Implement Automation of  Fixed Assets verification process by end of January 2019 (FAM module)</a:t>
            </a:r>
            <a:r>
              <a:rPr lang="en-US" sz="1700" dirty="0">
                <a:latin typeface="Arial" panose="020B0604020202020204" pitchFamily="34" charset="0"/>
                <a:cs typeface="Arial" panose="020B0604020202020204" pitchFamily="34" charset="0"/>
              </a:rPr>
              <a:t>.</a:t>
            </a:r>
          </a:p>
          <a:p>
            <a:pPr algn="just">
              <a:lnSpc>
                <a:spcPct val="150000"/>
              </a:lnSpc>
              <a:buFont typeface="Arial" panose="020B0604020202020204" pitchFamily="34" charset="0"/>
              <a:buChar char="•"/>
            </a:pPr>
            <a:r>
              <a:rPr lang="en-US" sz="1700" dirty="0">
                <a:latin typeface="Arial" panose="020B0604020202020204" pitchFamily="34" charset="0"/>
                <a:cs typeface="Arial" panose="020B0604020202020204" pitchFamily="34" charset="0"/>
              </a:rPr>
              <a:t>Take on the revised asset register into FAM system </a:t>
            </a:r>
            <a:r>
              <a:rPr lang="en-US" sz="1700" dirty="0" smtClean="0">
                <a:latin typeface="Arial" panose="020B0604020202020204" pitchFamily="34" charset="0"/>
                <a:cs typeface="Arial" panose="020B0604020202020204" pitchFamily="34" charset="0"/>
              </a:rPr>
              <a:t>and use </a:t>
            </a:r>
            <a:r>
              <a:rPr lang="en-US" sz="1700" dirty="0">
                <a:latin typeface="Arial" panose="020B0604020202020204" pitchFamily="34" charset="0"/>
                <a:cs typeface="Arial" panose="020B0604020202020204" pitchFamily="34" charset="0"/>
              </a:rPr>
              <a:t>FAM system to conduct verification in March 2020</a:t>
            </a:r>
          </a:p>
          <a:p>
            <a:pPr algn="just">
              <a:lnSpc>
                <a:spcPct val="150000"/>
              </a:lnSpc>
              <a:buFont typeface="Wingdings" panose="05000000000000000000" pitchFamily="2" charset="2"/>
              <a:buChar char="q"/>
            </a:pPr>
            <a:r>
              <a:rPr lang="en-US" sz="1700" b="1" dirty="0">
                <a:latin typeface="Arial" panose="020B0604020202020204" pitchFamily="34" charset="0"/>
                <a:cs typeface="Arial" panose="020B0604020202020204" pitchFamily="34" charset="0"/>
              </a:rPr>
              <a:t>Capacitate the Asset management function</a:t>
            </a:r>
            <a:r>
              <a:rPr lang="en-US" sz="1700" dirty="0">
                <a:latin typeface="Arial" panose="020B0604020202020204" pitchFamily="34" charset="0"/>
                <a:cs typeface="Arial" panose="020B0604020202020204" pitchFamily="34" charset="0"/>
              </a:rPr>
              <a:t>.</a:t>
            </a:r>
          </a:p>
          <a:p>
            <a:pPr algn="just">
              <a:lnSpc>
                <a:spcPct val="150000"/>
              </a:lnSpc>
              <a:buFont typeface="Arial" panose="020B0604020202020204" pitchFamily="34" charset="0"/>
              <a:buChar char="•"/>
            </a:pPr>
            <a:r>
              <a:rPr lang="en-US" sz="1700" dirty="0">
                <a:latin typeface="Arial" panose="020B0604020202020204" pitchFamily="34" charset="0"/>
                <a:cs typeface="Arial" panose="020B0604020202020204" pitchFamily="34" charset="0"/>
              </a:rPr>
              <a:t>Employ personnel to perform the Asset management function by end of </a:t>
            </a:r>
            <a:r>
              <a:rPr lang="en-US" sz="1700" dirty="0" smtClean="0">
                <a:latin typeface="Arial" panose="020B0604020202020204" pitchFamily="34" charset="0"/>
                <a:cs typeface="Arial" panose="020B0604020202020204" pitchFamily="34" charset="0"/>
              </a:rPr>
              <a:t>February 2020.</a:t>
            </a:r>
            <a:endParaRPr lang="en-US" sz="17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marL="0" indent="0">
              <a:lnSpc>
                <a:spcPct val="150000"/>
              </a:lnSpc>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US" dirty="0" smtClean="0"/>
              <a:t> </a:t>
            </a:r>
            <a:fld id="{56AA2101-C1C2-4057-8262-EB528C86E1AF}" type="slidenum">
              <a:rPr lang="en-US" smtClean="0"/>
              <a:pPr>
                <a:defRPr/>
              </a:pPr>
              <a:t>12</a:t>
            </a:fld>
            <a:endParaRPr lang="en-US" dirty="0"/>
          </a:p>
        </p:txBody>
      </p:sp>
    </p:spTree>
    <p:extLst>
      <p:ext uri="{BB962C8B-B14F-4D97-AF65-F5344CB8AC3E}">
        <p14:creationId xmlns:p14="http://schemas.microsoft.com/office/powerpoint/2010/main" xmlns="" val="372270180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9" y="0"/>
            <a:ext cx="7705725" cy="838200"/>
          </a:xfrm>
        </p:spPr>
        <p:txBody>
          <a:bodyPr/>
          <a:lstStyle/>
          <a:p>
            <a:r>
              <a:rPr lang="en-ZA" b="1" dirty="0" smtClean="0"/>
              <a:t>AUDIT FINDINGS – ACCOUNTING DEFICIENCIES AND RECORD KEEPING</a:t>
            </a:r>
            <a:endParaRPr lang="en-US" dirty="0"/>
          </a:p>
        </p:txBody>
      </p:sp>
      <p:sp>
        <p:nvSpPr>
          <p:cNvPr id="3" name="Content Placeholder 2"/>
          <p:cNvSpPr>
            <a:spLocks noGrp="1"/>
          </p:cNvSpPr>
          <p:nvPr>
            <p:ph idx="1"/>
          </p:nvPr>
        </p:nvSpPr>
        <p:spPr>
          <a:xfrm>
            <a:off x="488504" y="838200"/>
            <a:ext cx="8928992" cy="5867400"/>
          </a:xfrm>
        </p:spPr>
        <p:txBody>
          <a:bodyPr/>
          <a:lstStyle/>
          <a:p>
            <a:pPr algn="just">
              <a:buFont typeface="Wingdings" panose="05000000000000000000" pitchFamily="2" charset="2"/>
              <a:buChar char="q"/>
            </a:pPr>
            <a:r>
              <a:rPr lang="en-US" sz="2000" b="1" dirty="0">
                <a:latin typeface="Arial" panose="020B0604020202020204" pitchFamily="34" charset="0"/>
                <a:cs typeface="Arial" panose="020B0604020202020204" pitchFamily="34" charset="0"/>
              </a:rPr>
              <a:t>Income statement items not accounted for in compliance with GRAP Standards :</a:t>
            </a:r>
          </a:p>
          <a:p>
            <a:pPr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Deferred income not recognized in accordance with conditions of the funding agreement.</a:t>
            </a:r>
          </a:p>
          <a:p>
            <a:pPr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Management fees not recognized in accordance with Accounting Policy and GRAP standards.</a:t>
            </a:r>
          </a:p>
          <a:p>
            <a:pPr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Accounting policy for management fees not in compliance with GRAP standards.</a:t>
            </a:r>
          </a:p>
          <a:p>
            <a:pPr algn="just">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Journals processed not supported with adequate supporting documents </a:t>
            </a:r>
          </a:p>
          <a:p>
            <a:pPr algn="just">
              <a:lnSpc>
                <a:spcPct val="150000"/>
              </a:lnSpc>
              <a:buFont typeface="Wingdings" panose="05000000000000000000" pitchFamily="2" charset="2"/>
              <a:buChar char="q"/>
            </a:pPr>
            <a:r>
              <a:rPr lang="en-US" sz="2000" b="1" dirty="0"/>
              <a:t>Key root cause of identified deficiencies:</a:t>
            </a:r>
          </a:p>
          <a:p>
            <a:pPr algn="just">
              <a:buFont typeface="Arial" panose="020B0604020202020204" pitchFamily="34" charset="0"/>
              <a:buChar char="•"/>
            </a:pPr>
            <a:r>
              <a:rPr lang="en-US" sz="2000" dirty="0"/>
              <a:t>Inadequate segregation and review process due to loss of key personnel </a:t>
            </a:r>
          </a:p>
          <a:p>
            <a:pPr algn="just">
              <a:buFont typeface="Arial" panose="020B0604020202020204" pitchFamily="34" charset="0"/>
              <a:buChar char="•"/>
            </a:pPr>
            <a:r>
              <a:rPr lang="en-US" sz="2000" dirty="0"/>
              <a:t>Processes and structure in the unit not reviewed to meet challenges of ever changing environment</a:t>
            </a:r>
          </a:p>
          <a:p>
            <a:pPr algn="just">
              <a:lnSpc>
                <a:spcPct val="150000"/>
              </a:lnSpc>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endParaRPr lang="en-US" sz="2000" b="1"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endParaRPr lang="en-US" sz="2000" dirty="0">
              <a:latin typeface="Arial" panose="020B0604020202020204" pitchFamily="34" charset="0"/>
              <a:cs typeface="Arial" panose="020B0604020202020204" pitchFamily="34" charset="0"/>
            </a:endParaRPr>
          </a:p>
          <a:p>
            <a:pPr marL="0" indent="0">
              <a:lnSpc>
                <a:spcPct val="150000"/>
              </a:lnSpc>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13</a:t>
            </a:fld>
            <a:endParaRPr lang="en-US" dirty="0"/>
          </a:p>
        </p:txBody>
      </p:sp>
    </p:spTree>
    <p:extLst>
      <p:ext uri="{BB962C8B-B14F-4D97-AF65-F5344CB8AC3E}">
        <p14:creationId xmlns:p14="http://schemas.microsoft.com/office/powerpoint/2010/main" xmlns="" val="399736021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0"/>
            <a:ext cx="8245350" cy="838200"/>
          </a:xfrm>
        </p:spPr>
        <p:txBody>
          <a:bodyPr/>
          <a:lstStyle/>
          <a:p>
            <a:r>
              <a:rPr lang="en-ZA" b="1" dirty="0" smtClean="0"/>
              <a:t>CORRECTIVE ACTION TO ADDRESS -  ACCOUNTING AND RECORD KEEPING DEFICIENCIES</a:t>
            </a:r>
            <a:endParaRPr lang="en-US" dirty="0"/>
          </a:p>
        </p:txBody>
      </p:sp>
      <p:sp>
        <p:nvSpPr>
          <p:cNvPr id="3" name="Content Placeholder 2"/>
          <p:cNvSpPr>
            <a:spLocks noGrp="1"/>
          </p:cNvSpPr>
          <p:nvPr>
            <p:ph idx="1"/>
          </p:nvPr>
        </p:nvSpPr>
        <p:spPr>
          <a:xfrm>
            <a:off x="488504" y="980728"/>
            <a:ext cx="8928992" cy="5400600"/>
          </a:xfrm>
        </p:spPr>
        <p:txBody>
          <a:bodyPr/>
          <a:lstStyle/>
          <a:p>
            <a:pPr>
              <a:buFont typeface="Wingdings" panose="05000000000000000000" pitchFamily="2" charset="2"/>
              <a:buChar char="q"/>
            </a:pPr>
            <a:r>
              <a:rPr lang="en-US" sz="2000" b="1" dirty="0"/>
              <a:t>Fully Capacitate the Finance unit with requisite skills and personnel </a:t>
            </a:r>
            <a:r>
              <a:rPr lang="en-US" sz="2000" dirty="0"/>
              <a:t>.</a:t>
            </a:r>
          </a:p>
          <a:p>
            <a:pPr algn="just">
              <a:lnSpc>
                <a:spcPct val="200000"/>
              </a:lnSpc>
              <a:buFont typeface="Arial" panose="020B0604020202020204" pitchFamily="34" charset="0"/>
              <a:buChar char="•"/>
            </a:pPr>
            <a:r>
              <a:rPr lang="en-US" sz="2000" dirty="0"/>
              <a:t>Fill key vacant posts to restore </a:t>
            </a:r>
            <a:r>
              <a:rPr lang="en-US" sz="2000" b="1" dirty="0"/>
              <a:t>segregation</a:t>
            </a:r>
            <a:r>
              <a:rPr lang="en-US" sz="2000" dirty="0"/>
              <a:t> of duties and enhance </a:t>
            </a:r>
            <a:r>
              <a:rPr lang="en-US" sz="2000" b="1" dirty="0"/>
              <a:t>review and quality control  processes.</a:t>
            </a:r>
            <a:r>
              <a:rPr lang="en-US" sz="2000" dirty="0"/>
              <a:t> </a:t>
            </a:r>
            <a:r>
              <a:rPr lang="en-US" sz="2000" dirty="0" smtClean="0"/>
              <a:t>Recruitment process to fill vacant CFO  post  concluded in October. </a:t>
            </a:r>
            <a:endParaRPr lang="en-US" sz="2000" dirty="0"/>
          </a:p>
          <a:p>
            <a:pPr algn="just">
              <a:lnSpc>
                <a:spcPct val="150000"/>
              </a:lnSpc>
              <a:buFont typeface="Arial" panose="020B0604020202020204" pitchFamily="34" charset="0"/>
              <a:buChar char="•"/>
            </a:pPr>
            <a:r>
              <a:rPr lang="en-US" sz="2000" dirty="0"/>
              <a:t>Finance staff to attend the GRAP refresher course in February </a:t>
            </a:r>
            <a:r>
              <a:rPr lang="en-US" sz="2000" dirty="0" smtClean="0"/>
              <a:t>2020 </a:t>
            </a:r>
            <a:r>
              <a:rPr lang="en-US" sz="2000" dirty="0"/>
              <a:t>to remain current with latest changes in Standards. To include in PDP of finance staff</a:t>
            </a:r>
          </a:p>
          <a:p>
            <a:pPr algn="just">
              <a:lnSpc>
                <a:spcPct val="150000"/>
              </a:lnSpc>
              <a:buFont typeface="Arial" panose="020B0604020202020204" pitchFamily="34" charset="0"/>
              <a:buChar char="•"/>
            </a:pPr>
            <a:r>
              <a:rPr lang="en-US" sz="2000" dirty="0"/>
              <a:t>An analysis of current processes and structure of the unit is being undertaken by </a:t>
            </a:r>
            <a:r>
              <a:rPr lang="en-US" sz="2000" dirty="0" smtClean="0"/>
              <a:t>management. This </a:t>
            </a:r>
            <a:r>
              <a:rPr lang="en-US" sz="2000" dirty="0"/>
              <a:t>analysis will be submitted to newly appointed CFO for final input and implementation by end of December 2019.</a:t>
            </a:r>
          </a:p>
          <a:p>
            <a:pPr marL="0" indent="0">
              <a:lnSpc>
                <a:spcPct val="150000"/>
              </a:lnSpc>
              <a:buNone/>
            </a:pPr>
            <a:r>
              <a:rPr lang="en-US" sz="2000" dirty="0"/>
              <a:t> </a:t>
            </a:r>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14</a:t>
            </a:fld>
            <a:endParaRPr lang="en-US" dirty="0"/>
          </a:p>
        </p:txBody>
      </p:sp>
    </p:spTree>
    <p:extLst>
      <p:ext uri="{BB962C8B-B14F-4D97-AF65-F5344CB8AC3E}">
        <p14:creationId xmlns:p14="http://schemas.microsoft.com/office/powerpoint/2010/main" xmlns="" val="262492894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0"/>
            <a:ext cx="8245350" cy="838200"/>
          </a:xfrm>
        </p:spPr>
        <p:txBody>
          <a:bodyPr/>
          <a:lstStyle/>
          <a:p>
            <a:r>
              <a:rPr lang="en-ZA" b="1" dirty="0" smtClean="0"/>
              <a:t>AUDIT FINDINGS ON REVIEW OF POLICIES IN LINE WITH CHANGES IN REGULATIONS. </a:t>
            </a:r>
            <a:endParaRPr lang="en-US" dirty="0"/>
          </a:p>
        </p:txBody>
      </p:sp>
      <p:sp>
        <p:nvSpPr>
          <p:cNvPr id="3" name="Content Placeholder 2"/>
          <p:cNvSpPr>
            <a:spLocks noGrp="1"/>
          </p:cNvSpPr>
          <p:nvPr>
            <p:ph idx="1"/>
          </p:nvPr>
        </p:nvSpPr>
        <p:spPr>
          <a:xfrm>
            <a:off x="488504" y="980728"/>
            <a:ext cx="8928992" cy="5400600"/>
          </a:xfrm>
        </p:spPr>
        <p:txBody>
          <a:bodyPr/>
          <a:lstStyle/>
          <a:p>
            <a:pPr>
              <a:buFont typeface="Wingdings" panose="05000000000000000000" pitchFamily="2" charset="2"/>
              <a:buChar char="q"/>
            </a:pPr>
            <a:r>
              <a:rPr lang="en-GB" b="1" dirty="0"/>
              <a:t>Policies are not regularly reviewed and updated to align them with </a:t>
            </a:r>
            <a:r>
              <a:rPr lang="en-GB" b="1" dirty="0" smtClean="0"/>
              <a:t>changes in laws </a:t>
            </a:r>
            <a:r>
              <a:rPr lang="en-GB" b="1" dirty="0"/>
              <a:t>and regulations</a:t>
            </a:r>
            <a:endParaRPr lang="en-US" b="1" dirty="0"/>
          </a:p>
          <a:p>
            <a:pPr algn="just">
              <a:buFont typeface="Arial" panose="020B0604020202020204" pitchFamily="34" charset="0"/>
              <a:buChar char="•"/>
            </a:pPr>
            <a:r>
              <a:rPr lang="en-US" sz="2000" dirty="0"/>
              <a:t>Leave policy not updated by 31 March </a:t>
            </a:r>
            <a:r>
              <a:rPr lang="en-US" sz="2000" dirty="0" smtClean="0"/>
              <a:t>2019 in </a:t>
            </a:r>
            <a:r>
              <a:rPr lang="en-US" sz="2000" dirty="0"/>
              <a:t>line with changes in Basic Conditions of Employment Act (BCEA) that came into effect on 1 January 2019.</a:t>
            </a:r>
          </a:p>
          <a:p>
            <a:pPr marL="0" indent="0" algn="just">
              <a:buNone/>
            </a:pPr>
            <a:endParaRPr lang="en-US" sz="2000" dirty="0"/>
          </a:p>
          <a:p>
            <a:pPr algn="just">
              <a:buFont typeface="Arial" panose="020B0604020202020204" pitchFamily="34" charset="0"/>
              <a:buChar char="•"/>
            </a:pPr>
            <a:r>
              <a:rPr lang="en-US" sz="2000" dirty="0"/>
              <a:t>Supply Chain Management policy not updated by 31 March 2019 in line with introduction of National Treasury Instruction Note 1 of 18/19 that came into effect on 1 December 2018.</a:t>
            </a:r>
          </a:p>
          <a:p>
            <a:pPr algn="just">
              <a:lnSpc>
                <a:spcPct val="150000"/>
              </a:lnSpc>
              <a:buFont typeface="Arial" panose="020B0604020202020204" pitchFamily="34" charset="0"/>
              <a:buChar char="•"/>
            </a:pPr>
            <a:endParaRPr lang="en-US" sz="2000" dirty="0"/>
          </a:p>
          <a:p>
            <a:pPr algn="just">
              <a:lnSpc>
                <a:spcPct val="150000"/>
              </a:lnSpc>
              <a:buFont typeface="Wingdings" panose="05000000000000000000" pitchFamily="2" charset="2"/>
              <a:buChar char="v"/>
            </a:pPr>
            <a:r>
              <a:rPr lang="en-US" sz="2000" b="1" dirty="0"/>
              <a:t>ROOT CAUSE OF IDENTIFIED SHORTCOMINGS: </a:t>
            </a:r>
          </a:p>
          <a:p>
            <a:pPr algn="just">
              <a:lnSpc>
                <a:spcPct val="150000"/>
              </a:lnSpc>
              <a:buFont typeface="Wingdings" panose="05000000000000000000" pitchFamily="2" charset="2"/>
              <a:buChar char="§"/>
            </a:pPr>
            <a:r>
              <a:rPr lang="en-US" sz="2000" dirty="0"/>
              <a:t>Date of issue of changes in legislation or Instruction Note not allowing for full process drafting of policy amendment, consultation and approval by Board.</a:t>
            </a:r>
          </a:p>
          <a:p>
            <a:pPr algn="just">
              <a:lnSpc>
                <a:spcPct val="150000"/>
              </a:lnSpc>
              <a:buFont typeface="Wingdings" panose="05000000000000000000" pitchFamily="2" charset="2"/>
              <a:buChar char="v"/>
            </a:pPr>
            <a:endParaRPr lang="en-US" sz="2000" b="1" dirty="0"/>
          </a:p>
          <a:p>
            <a:pPr algn="just">
              <a:lnSpc>
                <a:spcPct val="150000"/>
              </a:lnSpc>
              <a:buFont typeface="Arial" panose="020B0604020202020204" pitchFamily="34" charset="0"/>
              <a:buChar char="•"/>
            </a:pPr>
            <a:endParaRPr lang="en-US" sz="2000" dirty="0"/>
          </a:p>
          <a:p>
            <a:pPr algn="just">
              <a:lnSpc>
                <a:spcPct val="150000"/>
              </a:lnSpc>
              <a:buFont typeface="Arial" panose="020B0604020202020204" pitchFamily="34" charset="0"/>
              <a:buChar char="•"/>
            </a:pPr>
            <a:endParaRPr lang="en-US" sz="2000" dirty="0"/>
          </a:p>
          <a:p>
            <a:pPr marL="0" indent="0">
              <a:lnSpc>
                <a:spcPct val="150000"/>
              </a:lnSpc>
              <a:buNone/>
            </a:pPr>
            <a:r>
              <a:rPr lang="en-US" sz="2000" dirty="0"/>
              <a:t> </a:t>
            </a:r>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15</a:t>
            </a:fld>
            <a:endParaRPr lang="en-US" dirty="0"/>
          </a:p>
        </p:txBody>
      </p:sp>
    </p:spTree>
    <p:extLst>
      <p:ext uri="{BB962C8B-B14F-4D97-AF65-F5344CB8AC3E}">
        <p14:creationId xmlns:p14="http://schemas.microsoft.com/office/powerpoint/2010/main" xmlns="" val="5337772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1" y="0"/>
            <a:ext cx="8173344" cy="838200"/>
          </a:xfrm>
        </p:spPr>
        <p:txBody>
          <a:bodyPr/>
          <a:lstStyle/>
          <a:p>
            <a:r>
              <a:rPr lang="en-ZA" b="1" dirty="0" smtClean="0"/>
              <a:t>CORRECTIVE MEASURES TO ADDRESS FINDING – POLICY REVIEW</a:t>
            </a:r>
            <a:endParaRPr lang="en-US" dirty="0"/>
          </a:p>
        </p:txBody>
      </p:sp>
      <p:sp>
        <p:nvSpPr>
          <p:cNvPr id="3" name="Content Placeholder 2"/>
          <p:cNvSpPr>
            <a:spLocks noGrp="1"/>
          </p:cNvSpPr>
          <p:nvPr>
            <p:ph idx="1"/>
          </p:nvPr>
        </p:nvSpPr>
        <p:spPr>
          <a:xfrm>
            <a:off x="632520" y="980728"/>
            <a:ext cx="8640960" cy="5724872"/>
          </a:xfrm>
        </p:spPr>
        <p:txBody>
          <a:bodyPr/>
          <a:lstStyle/>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Management </a:t>
            </a:r>
            <a:r>
              <a:rPr lang="en-US" sz="2000" dirty="0">
                <a:latin typeface="Arial" panose="020B0604020202020204" pitchFamily="34" charset="0"/>
                <a:cs typeface="Arial" panose="020B0604020202020204" pitchFamily="34" charset="0"/>
              </a:rPr>
              <a:t>will issue directives signed by CEO to give effect to implementation of changes  in laws and regulations while the  policy review  processes are </a:t>
            </a:r>
            <a:r>
              <a:rPr lang="en-US" sz="2000" dirty="0" smtClean="0">
                <a:latin typeface="Arial" panose="020B0604020202020204" pitchFamily="34" charset="0"/>
                <a:cs typeface="Arial" panose="020B0604020202020204" pitchFamily="34" charset="0"/>
              </a:rPr>
              <a:t>underway</a:t>
            </a:r>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Leave Policy has been reviewed ,consulted with staff and will be tabled at EXCO by beginning of November for recommendation to board </a:t>
            </a:r>
            <a:r>
              <a:rPr lang="en-US" sz="2000" dirty="0" smtClean="0">
                <a:latin typeface="Arial" panose="020B0604020202020204" pitchFamily="34" charset="0"/>
                <a:cs typeface="Arial" panose="020B0604020202020204" pitchFamily="34" charset="0"/>
              </a:rPr>
              <a:t>and </a:t>
            </a:r>
            <a:r>
              <a:rPr lang="en-US" sz="2000" dirty="0">
                <a:latin typeface="Arial" panose="020B0604020202020204" pitchFamily="34" charset="0"/>
                <a:cs typeface="Arial" panose="020B0604020202020204" pitchFamily="34" charset="0"/>
              </a:rPr>
              <a:t>HR sub-committee for approval. The policy  will be submitted to Board and its committees  by end of the third Quarter of 2019/2020 for approval.</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Supply Chain Management policy will be reviewed and submitted to board </a:t>
            </a:r>
            <a:r>
              <a:rPr lang="en-US" sz="2000" dirty="0" smtClean="0">
                <a:latin typeface="Arial" panose="020B0604020202020204" pitchFamily="34" charset="0"/>
                <a:cs typeface="Arial" panose="020B0604020202020204" pitchFamily="34" charset="0"/>
              </a:rPr>
              <a:t>and </a:t>
            </a:r>
            <a:r>
              <a:rPr lang="en-US" sz="2000" dirty="0">
                <a:latin typeface="Arial" panose="020B0604020202020204" pitchFamily="34" charset="0"/>
                <a:cs typeface="Arial" panose="020B0604020202020204" pitchFamily="34" charset="0"/>
              </a:rPr>
              <a:t>its sub-committees by end </a:t>
            </a:r>
            <a:r>
              <a:rPr lang="en-US" sz="2000" dirty="0" smtClean="0">
                <a:latin typeface="Arial" panose="020B0604020202020204" pitchFamily="34" charset="0"/>
                <a:cs typeface="Arial" panose="020B0604020202020204" pitchFamily="34" charset="0"/>
              </a:rPr>
              <a:t>of the third </a:t>
            </a:r>
            <a:r>
              <a:rPr lang="en-US" sz="2000" dirty="0">
                <a:latin typeface="Arial" panose="020B0604020202020204" pitchFamily="34" charset="0"/>
                <a:cs typeface="Arial" panose="020B0604020202020204" pitchFamily="34" charset="0"/>
              </a:rPr>
              <a:t>quarter. </a:t>
            </a:r>
          </a:p>
          <a:p>
            <a:pPr marL="0" indent="0">
              <a:buNone/>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16</a:t>
            </a:fld>
            <a:endParaRPr lang="en-US" dirty="0"/>
          </a:p>
        </p:txBody>
      </p:sp>
    </p:spTree>
    <p:extLst>
      <p:ext uri="{BB962C8B-B14F-4D97-AF65-F5344CB8AC3E}">
        <p14:creationId xmlns:p14="http://schemas.microsoft.com/office/powerpoint/2010/main" xmlns="" val="205370706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561" y="0"/>
            <a:ext cx="7813303" cy="838200"/>
          </a:xfrm>
        </p:spPr>
        <p:txBody>
          <a:bodyPr/>
          <a:lstStyle/>
          <a:p>
            <a:r>
              <a:rPr lang="en-US" b="1" dirty="0" smtClean="0">
                <a:latin typeface="Arial" panose="020B0604020202020204" pitchFamily="34" charset="0"/>
                <a:cs typeface="Arial" panose="020B0604020202020204" pitchFamily="34" charset="0"/>
              </a:rPr>
              <a:t>FINDING </a:t>
            </a:r>
            <a:r>
              <a:rPr lang="en-US" b="1" dirty="0">
                <a:latin typeface="Arial" panose="020B0604020202020204" pitchFamily="34" charset="0"/>
                <a:cs typeface="Arial" panose="020B0604020202020204" pitchFamily="34" charset="0"/>
              </a:rPr>
              <a:t>ON HUMAN RESOURCE AND DEVELOPMENT (HRM&amp;D) </a:t>
            </a:r>
            <a:r>
              <a:rPr lang="en-US" b="1" dirty="0" smtClean="0">
                <a:latin typeface="Arial" panose="020B0604020202020204" pitchFamily="34" charset="0"/>
                <a:cs typeface="Arial" panose="020B0604020202020204" pitchFamily="34" charset="0"/>
              </a:rPr>
              <a:t>STRATEGY</a:t>
            </a:r>
            <a:endParaRPr lang="en-US" dirty="0"/>
          </a:p>
        </p:txBody>
      </p:sp>
      <p:sp>
        <p:nvSpPr>
          <p:cNvPr id="3" name="Content Placeholder 2"/>
          <p:cNvSpPr>
            <a:spLocks noGrp="1"/>
          </p:cNvSpPr>
          <p:nvPr>
            <p:ph idx="1"/>
          </p:nvPr>
        </p:nvSpPr>
        <p:spPr>
          <a:xfrm>
            <a:off x="632520" y="980728"/>
            <a:ext cx="8640960" cy="4658072"/>
          </a:xfrm>
        </p:spPr>
        <p:txBody>
          <a:bodyPr/>
          <a:lstStyle/>
          <a:p>
            <a:pPr>
              <a:buFont typeface="Wingdings" panose="05000000000000000000" pitchFamily="2" charset="2"/>
              <a:buChar char="q"/>
            </a:pPr>
            <a:r>
              <a:rPr lang="en-ZA" sz="2000" dirty="0" smtClean="0"/>
              <a:t>HRM&amp;D </a:t>
            </a:r>
            <a:r>
              <a:rPr lang="en-ZA" sz="2000" dirty="0"/>
              <a:t>Strategy and Plan not approved and implemented at end of 2018/19 financial year.</a:t>
            </a:r>
          </a:p>
          <a:p>
            <a:pPr>
              <a:buFont typeface="Wingdings" panose="05000000000000000000" pitchFamily="2" charset="2"/>
              <a:buChar char="q"/>
            </a:pPr>
            <a:endParaRPr lang="en-US" sz="2000" b="1" dirty="0" smtClean="0"/>
          </a:p>
          <a:p>
            <a:pPr>
              <a:buFont typeface="Wingdings" panose="05000000000000000000" pitchFamily="2" charset="2"/>
              <a:buChar char="q"/>
            </a:pPr>
            <a:r>
              <a:rPr lang="en-US" sz="2000" b="1" dirty="0" smtClean="0"/>
              <a:t>ROOT </a:t>
            </a:r>
            <a:r>
              <a:rPr lang="en-US" sz="2000" b="1" dirty="0"/>
              <a:t>CAUSE OF IDENTIFIED SHORTCOMINGS:</a:t>
            </a:r>
          </a:p>
          <a:p>
            <a:pPr>
              <a:lnSpc>
                <a:spcPct val="150000"/>
              </a:lnSpc>
              <a:buFont typeface="Wingdings" panose="05000000000000000000" pitchFamily="2" charset="2"/>
              <a:buChar char="§"/>
            </a:pPr>
            <a:r>
              <a:rPr lang="en-ZA" dirty="0" smtClean="0"/>
              <a:t>Strategy development and consultation process took longer than planned, resulting in strategy being  completed at end of quarter 3.</a:t>
            </a:r>
          </a:p>
          <a:p>
            <a:pPr>
              <a:lnSpc>
                <a:spcPct val="150000"/>
              </a:lnSpc>
              <a:buFont typeface="Wingdings" panose="05000000000000000000" pitchFamily="2" charset="2"/>
              <a:buChar char="§"/>
            </a:pPr>
            <a:r>
              <a:rPr lang="en-ZA" dirty="0" smtClean="0"/>
              <a:t>Strategy </a:t>
            </a:r>
            <a:r>
              <a:rPr lang="en-ZA" dirty="0"/>
              <a:t>completed at end of quarter 3 not approved by board in quarter four due to end of term of the </a:t>
            </a:r>
            <a:r>
              <a:rPr lang="en-ZA" dirty="0" smtClean="0"/>
              <a:t>board at beginning of quarter 4 of 2018/19</a:t>
            </a:r>
          </a:p>
          <a:p>
            <a:pPr>
              <a:lnSpc>
                <a:spcPct val="150000"/>
              </a:lnSpc>
              <a:buFont typeface="Wingdings" panose="05000000000000000000" pitchFamily="2" charset="2"/>
              <a:buChar char="§"/>
            </a:pPr>
            <a:endParaRPr lang="en-ZA" dirty="0" smtClean="0"/>
          </a:p>
          <a:p>
            <a:pPr>
              <a:lnSpc>
                <a:spcPct val="150000"/>
              </a:lnSpc>
              <a:buFont typeface="Wingdings" panose="05000000000000000000" pitchFamily="2" charset="2"/>
              <a:buChar char="v"/>
            </a:pPr>
            <a:r>
              <a:rPr lang="en-ZA" b="1" dirty="0"/>
              <a:t>CORRECTIVE MEASURES TO ADDRESS FINDING – POLICY REVIEW.</a:t>
            </a:r>
          </a:p>
          <a:p>
            <a:pPr>
              <a:lnSpc>
                <a:spcPct val="150000"/>
              </a:lnSpc>
            </a:pPr>
            <a:r>
              <a:rPr lang="en-ZA" dirty="0"/>
              <a:t>The HRM&amp;D Strategy will be submitted to Board and its Sub-committee for consideration and approval by quarter three </a:t>
            </a:r>
            <a:r>
              <a:rPr lang="en-ZA" dirty="0" smtClean="0"/>
              <a:t>of </a:t>
            </a:r>
            <a:r>
              <a:rPr lang="en-ZA" dirty="0"/>
              <a:t>the current financial year.  </a:t>
            </a:r>
          </a:p>
          <a:p>
            <a:pPr>
              <a:lnSpc>
                <a:spcPct val="150000"/>
              </a:lnSpc>
              <a:buFont typeface="Wingdings" panose="05000000000000000000" pitchFamily="2" charset="2"/>
              <a:buChar char="§"/>
            </a:pPr>
            <a:endParaRPr lang="en-ZA" dirty="0">
              <a:solidFill>
                <a:srgbClr val="FF0000"/>
              </a:solidFill>
            </a:endParaRPr>
          </a:p>
          <a:p>
            <a:pPr>
              <a:lnSpc>
                <a:spcPct val="150000"/>
              </a:lnSpc>
              <a:buFont typeface="Wingdings" panose="05000000000000000000" pitchFamily="2" charset="2"/>
              <a:buChar char="§"/>
            </a:pPr>
            <a:endParaRPr lang="en-US" dirty="0"/>
          </a:p>
          <a:p>
            <a:pPr>
              <a:lnSpc>
                <a:spcPct val="150000"/>
              </a:lnSpc>
              <a:buFont typeface="Wingdings" panose="05000000000000000000" pitchFamily="2" charset="2"/>
              <a:buChar char="q"/>
            </a:pPr>
            <a:endParaRPr lang="en-US" sz="2000" b="1" dirty="0"/>
          </a:p>
          <a:p>
            <a:pPr>
              <a:buFont typeface="Wingdings" panose="05000000000000000000" pitchFamily="2" charset="2"/>
              <a:buChar char="q"/>
            </a:pPr>
            <a:endParaRPr lang="en-US" sz="2000" b="1" dirty="0"/>
          </a:p>
          <a:p>
            <a:endParaRPr lang="en-US" sz="2000" b="1"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17</a:t>
            </a:fld>
            <a:endParaRPr lang="en-US" dirty="0"/>
          </a:p>
        </p:txBody>
      </p:sp>
    </p:spTree>
    <p:extLst>
      <p:ext uri="{BB962C8B-B14F-4D97-AF65-F5344CB8AC3E}">
        <p14:creationId xmlns:p14="http://schemas.microsoft.com/office/powerpoint/2010/main" xmlns="" val="318379425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9" y="0"/>
            <a:ext cx="7705725" cy="838200"/>
          </a:xfrm>
        </p:spPr>
        <p:txBody>
          <a:bodyPr/>
          <a:lstStyle/>
          <a:p>
            <a:r>
              <a:rPr lang="en-US" b="1" dirty="0" smtClean="0">
                <a:latin typeface="Arial" panose="020B0604020202020204" pitchFamily="34" charset="0"/>
                <a:cs typeface="Arial" panose="020B0604020202020204" pitchFamily="34" charset="0"/>
              </a:rPr>
              <a:t>FINDING : SUPPLY CHAIN AND CONTRACT MANAGEMENENT</a:t>
            </a:r>
            <a:endParaRPr lang="en-US" dirty="0"/>
          </a:p>
        </p:txBody>
      </p:sp>
      <p:sp>
        <p:nvSpPr>
          <p:cNvPr id="3" name="Content Placeholder 2"/>
          <p:cNvSpPr>
            <a:spLocks noGrp="1"/>
          </p:cNvSpPr>
          <p:nvPr>
            <p:ph idx="1"/>
          </p:nvPr>
        </p:nvSpPr>
        <p:spPr>
          <a:xfrm>
            <a:off x="632520" y="980728"/>
            <a:ext cx="8640960" cy="5724872"/>
          </a:xfrm>
        </p:spPr>
        <p:txBody>
          <a:bodyPr/>
          <a:lstStyle/>
          <a:p>
            <a:pPr>
              <a:lnSpc>
                <a:spcPct val="150000"/>
              </a:lnSpc>
              <a:buFont typeface="Wingdings" panose="05000000000000000000" pitchFamily="2" charset="2"/>
              <a:buChar char="§"/>
            </a:pPr>
            <a:r>
              <a:rPr lang="en-US" dirty="0" smtClean="0"/>
              <a:t>Goods procured from suppliers whose director(s</a:t>
            </a:r>
            <a:r>
              <a:rPr lang="en-US" dirty="0"/>
              <a:t>) </a:t>
            </a:r>
            <a:r>
              <a:rPr lang="en-US" dirty="0" smtClean="0"/>
              <a:t>failed to  disclose they are in </a:t>
            </a:r>
            <a:r>
              <a:rPr lang="en-US" dirty="0"/>
              <a:t>the employ of the State </a:t>
            </a:r>
            <a:r>
              <a:rPr lang="en-US" dirty="0" smtClean="0"/>
              <a:t>in the SBD </a:t>
            </a:r>
            <a:r>
              <a:rPr lang="en-US" dirty="0"/>
              <a:t>4 form, without evidence </a:t>
            </a:r>
            <a:r>
              <a:rPr lang="en-US" dirty="0" smtClean="0"/>
              <a:t>of  obtaining approval to conduct  </a:t>
            </a:r>
            <a:r>
              <a:rPr lang="en-US" dirty="0"/>
              <a:t>remunerative work </a:t>
            </a:r>
            <a:r>
              <a:rPr lang="en-US" dirty="0" smtClean="0"/>
              <a:t> </a:t>
            </a:r>
            <a:r>
              <a:rPr lang="en-US" dirty="0"/>
              <a:t>required by  </a:t>
            </a:r>
            <a:r>
              <a:rPr lang="en-US" dirty="0" smtClean="0"/>
              <a:t>Practice </a:t>
            </a:r>
            <a:r>
              <a:rPr lang="en-US" dirty="0"/>
              <a:t>note number 7 of </a:t>
            </a:r>
            <a:r>
              <a:rPr lang="en-US" dirty="0" smtClean="0"/>
              <a:t>2009/2010. </a:t>
            </a:r>
          </a:p>
          <a:p>
            <a:pPr>
              <a:lnSpc>
                <a:spcPct val="150000"/>
              </a:lnSpc>
              <a:buFont typeface="Wingdings" panose="05000000000000000000" pitchFamily="2" charset="2"/>
              <a:buChar char="§"/>
            </a:pPr>
            <a:r>
              <a:rPr lang="en-US" dirty="0"/>
              <a:t>Payment above R 500 000 made to the supplier for </a:t>
            </a:r>
            <a:r>
              <a:rPr lang="en-US" dirty="0" smtClean="0"/>
              <a:t>legal </a:t>
            </a:r>
            <a:r>
              <a:rPr lang="en-US" dirty="0"/>
              <a:t>service without following competitive bidding process</a:t>
            </a:r>
            <a:r>
              <a:rPr lang="en-US" dirty="0" smtClean="0"/>
              <a:t>.</a:t>
            </a:r>
          </a:p>
          <a:p>
            <a:pPr>
              <a:lnSpc>
                <a:spcPct val="150000"/>
              </a:lnSpc>
              <a:buFont typeface="Wingdings" panose="05000000000000000000" pitchFamily="2" charset="2"/>
              <a:buChar char="§"/>
            </a:pPr>
            <a:r>
              <a:rPr lang="en-US" dirty="0" smtClean="0"/>
              <a:t>Furniture procured without evidence of declaration of local content to DTI on SBD </a:t>
            </a:r>
            <a:r>
              <a:rPr lang="en-US" dirty="0"/>
              <a:t>6.2 as required by Practice note number 7 of 2009/2010 and PFMA</a:t>
            </a:r>
            <a:r>
              <a:rPr lang="en-US" dirty="0" smtClean="0"/>
              <a:t>.</a:t>
            </a:r>
          </a:p>
          <a:p>
            <a:pPr>
              <a:lnSpc>
                <a:spcPct val="150000"/>
              </a:lnSpc>
              <a:buFont typeface="Wingdings" panose="05000000000000000000" pitchFamily="2" charset="2"/>
              <a:buChar char="§"/>
            </a:pPr>
            <a:r>
              <a:rPr lang="en-US" dirty="0" smtClean="0"/>
              <a:t>Supplier contract  extension  </a:t>
            </a:r>
            <a:r>
              <a:rPr lang="en-US" dirty="0"/>
              <a:t>not approved by the National </a:t>
            </a:r>
            <a:r>
              <a:rPr lang="en-US" dirty="0" smtClean="0"/>
              <a:t>Treasury in accordance with  National Treasury Instruction </a:t>
            </a:r>
            <a:r>
              <a:rPr lang="en-US" dirty="0"/>
              <a:t>note 3 of 2016/17 </a:t>
            </a:r>
            <a:r>
              <a:rPr lang="en-US" dirty="0" smtClean="0"/>
              <a:t>.</a:t>
            </a:r>
          </a:p>
          <a:p>
            <a:pPr>
              <a:lnSpc>
                <a:spcPct val="150000"/>
              </a:lnSpc>
              <a:buFont typeface="Wingdings" panose="05000000000000000000" pitchFamily="2" charset="2"/>
              <a:buChar char="§"/>
            </a:pPr>
            <a:r>
              <a:rPr lang="en-US" dirty="0" smtClean="0"/>
              <a:t>Procurement </a:t>
            </a:r>
            <a:r>
              <a:rPr lang="en-US" dirty="0"/>
              <a:t>plan </a:t>
            </a:r>
            <a:r>
              <a:rPr lang="en-US" dirty="0" smtClean="0"/>
              <a:t>submitted to National Treasury on 4</a:t>
            </a:r>
            <a:r>
              <a:rPr lang="en-US" baseline="30000" dirty="0" smtClean="0"/>
              <a:t>th</a:t>
            </a:r>
            <a:r>
              <a:rPr lang="en-US" dirty="0" smtClean="0"/>
              <a:t> of April 2018 and not on 31 March per PFMA.</a:t>
            </a:r>
          </a:p>
          <a:p>
            <a:pPr>
              <a:lnSpc>
                <a:spcPct val="150000"/>
              </a:lnSpc>
              <a:buFont typeface="Wingdings" panose="05000000000000000000" pitchFamily="2" charset="2"/>
              <a:buChar char="§"/>
            </a:pPr>
            <a:r>
              <a:rPr lang="en-US" dirty="0" smtClean="0"/>
              <a:t>Non compliance with </a:t>
            </a:r>
            <a:r>
              <a:rPr lang="en-US" dirty="0"/>
              <a:t>section 13G (1) of the B-BBEE Act and section 12(2) of the B-BBEE </a:t>
            </a:r>
            <a:r>
              <a:rPr lang="en-US" dirty="0" smtClean="0"/>
              <a:t>Regulations in Annual Financial Statements</a:t>
            </a:r>
          </a:p>
          <a:p>
            <a:pPr>
              <a:lnSpc>
                <a:spcPct val="150000"/>
              </a:lnSpc>
              <a:buFont typeface="Wingdings" panose="05000000000000000000" pitchFamily="2" charset="2"/>
              <a:buChar char="§"/>
            </a:pPr>
            <a:endParaRPr lang="en-US" dirty="0" smtClean="0"/>
          </a:p>
          <a:p>
            <a:pPr>
              <a:lnSpc>
                <a:spcPct val="150000"/>
              </a:lnSpc>
              <a:buFont typeface="Wingdings" panose="05000000000000000000" pitchFamily="2" charset="2"/>
              <a:buChar char="§"/>
            </a:pPr>
            <a:endParaRPr lang="en-US" dirty="0"/>
          </a:p>
          <a:p>
            <a:pPr>
              <a:lnSpc>
                <a:spcPct val="150000"/>
              </a:lnSpc>
              <a:buFont typeface="Wingdings" panose="05000000000000000000" pitchFamily="2" charset="2"/>
              <a:buChar char="§"/>
            </a:pPr>
            <a:endParaRPr lang="en-US" dirty="0" smtClean="0"/>
          </a:p>
          <a:p>
            <a:pPr>
              <a:lnSpc>
                <a:spcPct val="150000"/>
              </a:lnSpc>
              <a:buFont typeface="Wingdings" panose="05000000000000000000" pitchFamily="2" charset="2"/>
              <a:buChar char="§"/>
            </a:pPr>
            <a:endParaRPr lang="en-US" dirty="0"/>
          </a:p>
          <a:p>
            <a:pPr>
              <a:lnSpc>
                <a:spcPct val="150000"/>
              </a:lnSpc>
              <a:buFont typeface="Wingdings" panose="05000000000000000000" pitchFamily="2" charset="2"/>
              <a:buChar char="§"/>
            </a:pPr>
            <a:endParaRPr lang="en-US" dirty="0"/>
          </a:p>
          <a:p>
            <a:pPr>
              <a:lnSpc>
                <a:spcPct val="150000"/>
              </a:lnSpc>
              <a:buFont typeface="Wingdings" panose="05000000000000000000" pitchFamily="2" charset="2"/>
              <a:buChar char="q"/>
            </a:pPr>
            <a:endParaRPr lang="en-US" sz="2000" b="1" dirty="0"/>
          </a:p>
          <a:p>
            <a:pPr>
              <a:buFont typeface="Wingdings" panose="05000000000000000000" pitchFamily="2" charset="2"/>
              <a:buChar char="q"/>
            </a:pPr>
            <a:endParaRPr lang="en-US" sz="2000" b="1" dirty="0"/>
          </a:p>
          <a:p>
            <a:endParaRPr lang="en-US" sz="2000" b="1"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No</a:t>
            </a:r>
          </a:p>
        </p:txBody>
      </p:sp>
      <p:sp>
        <p:nvSpPr>
          <p:cNvPr id="4" name="Date Placeholder 3"/>
          <p:cNvSpPr>
            <a:spLocks noGrp="1"/>
          </p:cNvSpPr>
          <p:nvPr>
            <p:ph type="dt" sz="half" idx="10"/>
          </p:nvPr>
        </p:nvSpPr>
        <p:spPr/>
        <p:txBody>
          <a:bodyPr/>
          <a:lstStyle/>
          <a:p>
            <a:pPr>
              <a:defRPr/>
            </a:pPr>
            <a:r>
              <a:rPr lang="en-US" dirty="0" smtClean="0"/>
              <a:t> </a:t>
            </a: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18</a:t>
            </a:fld>
            <a:endParaRPr lang="en-US" dirty="0"/>
          </a:p>
        </p:txBody>
      </p:sp>
    </p:spTree>
    <p:extLst>
      <p:ext uri="{BB962C8B-B14F-4D97-AF65-F5344CB8AC3E}">
        <p14:creationId xmlns:p14="http://schemas.microsoft.com/office/powerpoint/2010/main" xmlns="" val="214991281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561" y="0"/>
            <a:ext cx="7813303" cy="838200"/>
          </a:xfrm>
        </p:spPr>
        <p:txBody>
          <a:bodyPr/>
          <a:lstStyle/>
          <a:p>
            <a:r>
              <a:rPr lang="en-ZA" b="1" dirty="0" smtClean="0"/>
              <a:t>ACTION PLANS TO ADDRESS </a:t>
            </a:r>
            <a:r>
              <a:rPr lang="en-US" b="1" dirty="0" smtClean="0">
                <a:latin typeface="Arial" panose="020B0604020202020204" pitchFamily="34" charset="0"/>
                <a:cs typeface="Arial" panose="020B0604020202020204" pitchFamily="34" charset="0"/>
              </a:rPr>
              <a:t>: SUPPLY CHAIN AND CONTRACT MANAGEMENT FINDINGS</a:t>
            </a:r>
            <a:endParaRPr lang="en-US" dirty="0"/>
          </a:p>
        </p:txBody>
      </p:sp>
      <p:sp>
        <p:nvSpPr>
          <p:cNvPr id="3" name="Content Placeholder 2"/>
          <p:cNvSpPr>
            <a:spLocks noGrp="1"/>
          </p:cNvSpPr>
          <p:nvPr>
            <p:ph idx="1"/>
          </p:nvPr>
        </p:nvSpPr>
        <p:spPr>
          <a:xfrm>
            <a:off x="632520" y="980728"/>
            <a:ext cx="8892480" cy="5867400"/>
          </a:xfrm>
        </p:spPr>
        <p:txBody>
          <a:bodyPr/>
          <a:lstStyle/>
          <a:p>
            <a:pPr>
              <a:buFont typeface="Wingdings" panose="05000000000000000000" pitchFamily="2" charset="2"/>
              <a:buChar char="q"/>
            </a:pPr>
            <a:r>
              <a:rPr lang="en-US" b="1" dirty="0"/>
              <a:t>ROOT CAUSE OF IDENTIFIED SHORTCOMINGS</a:t>
            </a:r>
            <a:r>
              <a:rPr lang="en-US" b="1" dirty="0" smtClean="0"/>
              <a:t>:</a:t>
            </a:r>
          </a:p>
          <a:p>
            <a:pPr>
              <a:lnSpc>
                <a:spcPct val="150000"/>
              </a:lnSpc>
              <a:buFont typeface="Wingdings" panose="05000000000000000000" pitchFamily="2" charset="2"/>
              <a:buChar char="§"/>
            </a:pPr>
            <a:r>
              <a:rPr lang="en-US" dirty="0" smtClean="0"/>
              <a:t>Inadequate segregation of duties in SCM due to insufficient human personnel</a:t>
            </a:r>
          </a:p>
          <a:p>
            <a:pPr>
              <a:lnSpc>
                <a:spcPct val="150000"/>
              </a:lnSpc>
              <a:buFont typeface="Wingdings" panose="05000000000000000000" pitchFamily="2" charset="2"/>
              <a:buChar char="§"/>
            </a:pPr>
            <a:r>
              <a:rPr lang="en-US" dirty="0" smtClean="0"/>
              <a:t>SCM processes and systems not reviewed to meet demands of new NDA operating model and changing compliance environment.</a:t>
            </a:r>
          </a:p>
          <a:p>
            <a:pPr>
              <a:lnSpc>
                <a:spcPct val="150000"/>
              </a:lnSpc>
              <a:buFont typeface="Wingdings" panose="05000000000000000000" pitchFamily="2" charset="2"/>
              <a:buChar char="§"/>
            </a:pPr>
            <a:r>
              <a:rPr lang="en-US" dirty="0" smtClean="0"/>
              <a:t>Delayed approval of detailed organizational budget</a:t>
            </a:r>
          </a:p>
          <a:p>
            <a:pPr marL="0" indent="0">
              <a:lnSpc>
                <a:spcPct val="150000"/>
              </a:lnSpc>
              <a:buNone/>
            </a:pPr>
            <a:endParaRPr lang="en-US" dirty="0" smtClean="0"/>
          </a:p>
          <a:p>
            <a:pPr>
              <a:lnSpc>
                <a:spcPct val="150000"/>
              </a:lnSpc>
              <a:buFont typeface="Wingdings" panose="05000000000000000000" pitchFamily="2" charset="2"/>
              <a:buChar char="q"/>
            </a:pPr>
            <a:r>
              <a:rPr lang="en-US" b="1" dirty="0" smtClean="0"/>
              <a:t>ACTION PLANS TO ADDRESS SCM FINDINGS</a:t>
            </a:r>
          </a:p>
          <a:p>
            <a:pPr>
              <a:lnSpc>
                <a:spcPct val="150000"/>
              </a:lnSpc>
              <a:buFont typeface="Wingdings" panose="05000000000000000000" pitchFamily="2" charset="2"/>
              <a:buChar char="§"/>
            </a:pPr>
            <a:r>
              <a:rPr lang="en-US" dirty="0" smtClean="0"/>
              <a:t>Conduct detailed review of SCM systems, processes and capacity to determine if adequate to meet business demands and ever changing regulatory environment by end of Quarter three and implement in quarter four. </a:t>
            </a:r>
          </a:p>
          <a:p>
            <a:pPr>
              <a:lnSpc>
                <a:spcPct val="150000"/>
              </a:lnSpc>
              <a:buFont typeface="Wingdings" panose="05000000000000000000" pitchFamily="2" charset="2"/>
              <a:buChar char="§"/>
            </a:pPr>
            <a:r>
              <a:rPr lang="en-US" dirty="0" smtClean="0"/>
              <a:t>Daily operational checklists were revised in August 2019 to address shortcomings identified by AG.</a:t>
            </a:r>
          </a:p>
          <a:p>
            <a:pPr>
              <a:buFont typeface="Wingdings" panose="05000000000000000000" pitchFamily="2" charset="2"/>
              <a:buChar char="§"/>
            </a:pPr>
            <a:r>
              <a:rPr lang="en-US" dirty="0"/>
              <a:t>Conduct </a:t>
            </a:r>
            <a:r>
              <a:rPr lang="en-US" dirty="0" smtClean="0"/>
              <a:t>bi- annual SCM awareness </a:t>
            </a:r>
            <a:r>
              <a:rPr lang="en-US" dirty="0"/>
              <a:t>workshops across NDA </a:t>
            </a:r>
            <a:r>
              <a:rPr lang="en-US" dirty="0" smtClean="0"/>
              <a:t>offices to improve compliance by end of March 2019</a:t>
            </a: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
        <p:nvSpPr>
          <p:cNvPr id="4" name="Date Placeholder 3"/>
          <p:cNvSpPr>
            <a:spLocks noGrp="1"/>
          </p:cNvSpPr>
          <p:nvPr>
            <p:ph type="dt" sz="half" idx="10"/>
          </p:nvPr>
        </p:nvSpPr>
        <p:spPr/>
        <p:txBody>
          <a:bodyPr/>
          <a:lstStyle/>
          <a:p>
            <a:pPr>
              <a:defRPr/>
            </a:pPr>
            <a:endParaRPr lang="en-US" dirty="0" smtClean="0"/>
          </a:p>
          <a:p>
            <a:pPr>
              <a:defRPr/>
            </a:pPr>
            <a:endParaRPr lang="en-US" dirty="0"/>
          </a:p>
        </p:txBody>
      </p:sp>
      <p:sp>
        <p:nvSpPr>
          <p:cNvPr id="5" name="Slide Number Placeholder 4"/>
          <p:cNvSpPr>
            <a:spLocks noGrp="1"/>
          </p:cNvSpPr>
          <p:nvPr>
            <p:ph type="sldNum" sz="quarter" idx="12"/>
          </p:nvPr>
        </p:nvSpPr>
        <p:spPr>
          <a:xfrm>
            <a:off x="6896100" y="6597352"/>
            <a:ext cx="2521396" cy="250776"/>
          </a:xfrm>
        </p:spPr>
        <p:txBody>
          <a:bodyPr/>
          <a:lstStyle/>
          <a:p>
            <a:pPr>
              <a:defRPr/>
            </a:pPr>
            <a:fld id="{56AA2101-C1C2-4057-8262-EB528C86E1AF}" type="slidenum">
              <a:rPr lang="en-US" smtClean="0"/>
              <a:pPr>
                <a:defRPr/>
              </a:pPr>
              <a:t>19</a:t>
            </a:fld>
            <a:endParaRPr lang="en-US" dirty="0"/>
          </a:p>
        </p:txBody>
      </p:sp>
    </p:spTree>
    <p:extLst>
      <p:ext uri="{BB962C8B-B14F-4D97-AF65-F5344CB8AC3E}">
        <p14:creationId xmlns:p14="http://schemas.microsoft.com/office/powerpoint/2010/main" xmlns="" val="26071888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3" y="789941"/>
            <a:ext cx="9644062" cy="4753609"/>
          </a:xfrm>
        </p:spPr>
        <p:txBody>
          <a:bodyPr>
            <a:noAutofit/>
          </a:bodyPr>
          <a:lstStyle/>
          <a:p>
            <a:pPr marL="0" indent="0">
              <a:buNone/>
              <a:defRPr/>
            </a:pPr>
            <a:endParaRPr lang="en-US" sz="2400" dirty="0" smtClean="0">
              <a:latin typeface="Arial" panose="020B0604020202020204" pitchFamily="34" charset="0"/>
              <a:ea typeface="ヒラギノ角ゴ Pro W3" pitchFamily="1" charset="-128"/>
              <a:cs typeface="Arial" panose="020B0604020202020204" pitchFamily="34" charset="0"/>
            </a:endParaRPr>
          </a:p>
          <a:p>
            <a:pPr marL="0" indent="0">
              <a:buNone/>
              <a:defRPr/>
            </a:pPr>
            <a:r>
              <a:rPr lang="en-US" sz="2400" dirty="0" smtClean="0">
                <a:latin typeface="Arial" panose="020B0604020202020204" pitchFamily="34" charset="0"/>
                <a:ea typeface="ヒラギノ角ゴ Pro W3" pitchFamily="1" charset="-128"/>
                <a:cs typeface="Arial" panose="020B0604020202020204" pitchFamily="34" charset="0"/>
              </a:rPr>
              <a:t>To </a:t>
            </a:r>
            <a:r>
              <a:rPr lang="en-US" sz="2400" dirty="0">
                <a:latin typeface="Arial" panose="020B0604020202020204" pitchFamily="34" charset="0"/>
                <a:ea typeface="ヒラギノ角ゴ Pro W3" pitchFamily="1" charset="-128"/>
                <a:cs typeface="Arial" panose="020B0604020202020204" pitchFamily="34" charset="0"/>
              </a:rPr>
              <a:t>inform the  Portfolio Committee of </a:t>
            </a:r>
            <a:r>
              <a:rPr lang="en-US" sz="2400" dirty="0" smtClean="0">
                <a:latin typeface="Arial" panose="020B0604020202020204" pitchFamily="34" charset="0"/>
                <a:ea typeface="ヒラギノ角ゴ Pro W3" pitchFamily="1" charset="-128"/>
                <a:cs typeface="Arial" panose="020B0604020202020204" pitchFamily="34" charset="0"/>
              </a:rPr>
              <a:t>the NDA’s Action Plans to respond to:</a:t>
            </a:r>
          </a:p>
          <a:p>
            <a:pPr marL="0" indent="0">
              <a:buNone/>
              <a:defRPr/>
            </a:pPr>
            <a:r>
              <a:rPr lang="en-US" sz="2400" dirty="0" smtClean="0">
                <a:latin typeface="Arial" panose="020B0604020202020204" pitchFamily="34" charset="0"/>
                <a:ea typeface="ヒラギノ角ゴ Pro W3" pitchFamily="1" charset="-128"/>
                <a:cs typeface="Arial" panose="020B0604020202020204" pitchFamily="34" charset="0"/>
              </a:rPr>
              <a:t> </a:t>
            </a:r>
          </a:p>
          <a:p>
            <a:pPr lvl="1">
              <a:defRPr/>
            </a:pPr>
            <a:r>
              <a:rPr lang="en-US" sz="2200" dirty="0" smtClean="0">
                <a:latin typeface="Arial" panose="020B0604020202020204" pitchFamily="34" charset="0"/>
                <a:ea typeface="ヒラギノ角ゴ Pro W3" pitchFamily="1" charset="-128"/>
                <a:cs typeface="Arial" panose="020B0604020202020204" pitchFamily="34" charset="0"/>
              </a:rPr>
              <a:t>The Auditor General’s audit findings for 2018/19 annual report</a:t>
            </a:r>
          </a:p>
          <a:p>
            <a:pPr lvl="1">
              <a:defRPr/>
            </a:pPr>
            <a:endParaRPr lang="en-US" sz="2200" dirty="0" smtClean="0">
              <a:latin typeface="Arial" panose="020B0604020202020204" pitchFamily="34" charset="0"/>
              <a:ea typeface="ヒラギノ角ゴ Pro W3" pitchFamily="1" charset="-128"/>
              <a:cs typeface="Arial" panose="020B0604020202020204" pitchFamily="34" charset="0"/>
            </a:endParaRPr>
          </a:p>
          <a:p>
            <a:pPr lvl="1">
              <a:defRPr/>
            </a:pPr>
            <a:endParaRPr lang="en-US" sz="2200" dirty="0" smtClean="0">
              <a:latin typeface="Arial" panose="020B0604020202020204" pitchFamily="34" charset="0"/>
              <a:ea typeface="ヒラギノ角ゴ Pro W3" pitchFamily="1" charset="-128"/>
              <a:cs typeface="Arial" panose="020B0604020202020204" pitchFamily="34" charset="0"/>
            </a:endParaRPr>
          </a:p>
          <a:p>
            <a:pPr lvl="1">
              <a:defRPr/>
            </a:pPr>
            <a:r>
              <a:rPr lang="en-US" sz="2200" dirty="0" smtClean="0">
                <a:latin typeface="Arial" panose="020B0604020202020204" pitchFamily="34" charset="0"/>
                <a:ea typeface="ヒラギノ角ゴ Pro W3" pitchFamily="1" charset="-128"/>
                <a:cs typeface="Arial" panose="020B0604020202020204" pitchFamily="34" charset="0"/>
              </a:rPr>
              <a:t>The Budgetary Review and Recommendation Report</a:t>
            </a:r>
          </a:p>
          <a:p>
            <a:pPr marL="342900" lvl="1" indent="-342900">
              <a:buFont typeface="Arial"/>
              <a:buChar char="•"/>
              <a:defRPr/>
            </a:pPr>
            <a:endParaRPr lang="en-US" sz="2400" dirty="0">
              <a:latin typeface="Arial" panose="020B0604020202020204" pitchFamily="34" charset="0"/>
              <a:ea typeface="ヒラギノ角ゴ Pro W3" pitchFamily="1" charset="-128"/>
              <a:cs typeface="Arial" panose="020B0604020202020204" pitchFamily="34" charset="0"/>
            </a:endParaRPr>
          </a:p>
        </p:txBody>
      </p:sp>
      <p:sp>
        <p:nvSpPr>
          <p:cNvPr id="6" name="Slide Number Placeholder 5"/>
          <p:cNvSpPr>
            <a:spLocks noGrp="1"/>
          </p:cNvSpPr>
          <p:nvPr>
            <p:ph type="sldNum" sz="quarter" idx="12"/>
          </p:nvPr>
        </p:nvSpPr>
        <p:spPr/>
        <p:txBody>
          <a:bodyPr/>
          <a:lstStyle/>
          <a:p>
            <a:fld id="{E6EDE458-FE5D-A943-8B68-DF1632607E4A}" type="slidenum">
              <a:rPr lang="en-US" smtClean="0"/>
              <a:pPr/>
              <a:t>2</a:t>
            </a:fld>
            <a:endParaRPr lang="en-US" dirty="0"/>
          </a:p>
        </p:txBody>
      </p:sp>
      <p:sp>
        <p:nvSpPr>
          <p:cNvPr id="4" name="Title 3"/>
          <p:cNvSpPr>
            <a:spLocks noGrp="1"/>
          </p:cNvSpPr>
          <p:nvPr>
            <p:ph type="title"/>
          </p:nvPr>
        </p:nvSpPr>
        <p:spPr>
          <a:xfrm>
            <a:off x="624255" y="0"/>
            <a:ext cx="8502682" cy="838200"/>
          </a:xfrm>
        </p:spPr>
        <p:txBody>
          <a:bodyPr/>
          <a:lstStyle/>
          <a:p>
            <a:r>
              <a:rPr lang="en-US" b="1" dirty="0" smtClean="0"/>
              <a:t>PURPOSE</a:t>
            </a:r>
            <a:endParaRPr lang="en-ZA" b="1" dirty="0"/>
          </a:p>
        </p:txBody>
      </p:sp>
    </p:spTree>
    <p:extLst>
      <p:ext uri="{BB962C8B-B14F-4D97-AF65-F5344CB8AC3E}">
        <p14:creationId xmlns:p14="http://schemas.microsoft.com/office/powerpoint/2010/main" xmlns="" val="37704672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561" y="0"/>
            <a:ext cx="7813303" cy="838200"/>
          </a:xfrm>
        </p:spPr>
        <p:txBody>
          <a:bodyPr/>
          <a:lstStyle/>
          <a:p>
            <a:r>
              <a:rPr lang="en-ZA" b="1" dirty="0" smtClean="0"/>
              <a:t>FINDINGS : GOVERNANCE </a:t>
            </a:r>
            <a:endParaRPr lang="en-US" dirty="0"/>
          </a:p>
        </p:txBody>
      </p:sp>
      <p:sp>
        <p:nvSpPr>
          <p:cNvPr id="3" name="Content Placeholder 2"/>
          <p:cNvSpPr>
            <a:spLocks noGrp="1"/>
          </p:cNvSpPr>
          <p:nvPr>
            <p:ph idx="1"/>
          </p:nvPr>
        </p:nvSpPr>
        <p:spPr>
          <a:xfrm>
            <a:off x="632520" y="975946"/>
            <a:ext cx="8640960" cy="5872182"/>
          </a:xfrm>
        </p:spPr>
        <p:txBody>
          <a:bodyPr/>
          <a:lstStyle/>
          <a:p>
            <a:pPr>
              <a:lnSpc>
                <a:spcPct val="150000"/>
              </a:lnSpc>
              <a:buFont typeface="Wingdings" panose="05000000000000000000" pitchFamily="2" charset="2"/>
              <a:buChar char="§"/>
            </a:pPr>
            <a:r>
              <a:rPr lang="en-US" dirty="0" smtClean="0"/>
              <a:t>No Board and Audit committee in place for fourth quarter of 2018/19 financial year</a:t>
            </a:r>
          </a:p>
          <a:p>
            <a:pPr>
              <a:lnSpc>
                <a:spcPct val="150000"/>
              </a:lnSpc>
              <a:buFont typeface="Wingdings" panose="05000000000000000000" pitchFamily="2" charset="2"/>
              <a:buChar char="§"/>
            </a:pPr>
            <a:r>
              <a:rPr lang="en-US" dirty="0" smtClean="0"/>
              <a:t>Materiality and Significance Framework not approved by Executive Authority.</a:t>
            </a:r>
          </a:p>
          <a:p>
            <a:pPr>
              <a:lnSpc>
                <a:spcPct val="150000"/>
              </a:lnSpc>
              <a:buFont typeface="Wingdings" panose="05000000000000000000" pitchFamily="2" charset="2"/>
              <a:buChar char="§"/>
            </a:pPr>
            <a:r>
              <a:rPr lang="en-US" dirty="0" smtClean="0"/>
              <a:t>Half yearly budget review not approved by Accounting Authority </a:t>
            </a:r>
          </a:p>
          <a:p>
            <a:pPr>
              <a:lnSpc>
                <a:spcPct val="150000"/>
              </a:lnSpc>
              <a:buFont typeface="Wingdings" panose="05000000000000000000" pitchFamily="2" charset="2"/>
              <a:buChar char="§"/>
            </a:pPr>
            <a:r>
              <a:rPr lang="en-US" dirty="0" smtClean="0"/>
              <a:t>No declaration of Financial interest by member of Accounting Authority</a:t>
            </a:r>
          </a:p>
          <a:p>
            <a:pPr>
              <a:lnSpc>
                <a:spcPct val="150000"/>
              </a:lnSpc>
              <a:buFont typeface="Wingdings" panose="05000000000000000000" pitchFamily="2" charset="2"/>
              <a:buChar char="§"/>
            </a:pPr>
            <a:r>
              <a:rPr lang="en-US" dirty="0" smtClean="0"/>
              <a:t>Budget and Investment committee not operational to perform its governance functions.</a:t>
            </a:r>
          </a:p>
          <a:p>
            <a:pPr marL="0" indent="0">
              <a:lnSpc>
                <a:spcPct val="150000"/>
              </a:lnSpc>
              <a:buNone/>
            </a:pPr>
            <a:endParaRPr lang="en-US" dirty="0" smtClean="0"/>
          </a:p>
          <a:p>
            <a:pPr>
              <a:lnSpc>
                <a:spcPct val="150000"/>
              </a:lnSpc>
              <a:buFont typeface="Wingdings" panose="05000000000000000000" pitchFamily="2" charset="2"/>
              <a:buChar char="q"/>
            </a:pPr>
            <a:r>
              <a:rPr lang="en-US" b="1" dirty="0" smtClean="0"/>
              <a:t>ROOT CAUSES </a:t>
            </a:r>
            <a:r>
              <a:rPr lang="en-US" b="1" dirty="0"/>
              <a:t>OF IDENTIFIED SHORTCOMINGS:</a:t>
            </a:r>
          </a:p>
          <a:p>
            <a:pPr>
              <a:lnSpc>
                <a:spcPct val="150000"/>
              </a:lnSpc>
              <a:buFont typeface="Wingdings" panose="05000000000000000000" pitchFamily="2" charset="2"/>
              <a:buChar char="§"/>
            </a:pPr>
            <a:r>
              <a:rPr lang="en-US" dirty="0"/>
              <a:t>Appointment of Board not </a:t>
            </a:r>
            <a:r>
              <a:rPr lang="en-US" dirty="0" smtClean="0"/>
              <a:t>the </a:t>
            </a:r>
            <a:r>
              <a:rPr lang="en-US" dirty="0"/>
              <a:t>competence of management.</a:t>
            </a:r>
          </a:p>
          <a:p>
            <a:pPr>
              <a:lnSpc>
                <a:spcPct val="150000"/>
              </a:lnSpc>
              <a:buFont typeface="Wingdings" panose="05000000000000000000" pitchFamily="2" charset="2"/>
              <a:buChar char="§"/>
            </a:pPr>
            <a:r>
              <a:rPr lang="en-US" dirty="0"/>
              <a:t>Poor monitoring of compliance checklist.</a:t>
            </a:r>
          </a:p>
          <a:p>
            <a:pPr>
              <a:lnSpc>
                <a:spcPct val="150000"/>
              </a:lnSpc>
              <a:buFont typeface="Wingdings" panose="05000000000000000000" pitchFamily="2" charset="2"/>
              <a:buChar char="§"/>
            </a:pPr>
            <a:r>
              <a:rPr lang="en-US" dirty="0"/>
              <a:t>No checklist for onboarding of </a:t>
            </a:r>
            <a:r>
              <a:rPr lang="en-US" dirty="0" smtClean="0"/>
              <a:t>Board </a:t>
            </a:r>
            <a:r>
              <a:rPr lang="en-US" dirty="0"/>
              <a:t>members</a:t>
            </a:r>
          </a:p>
          <a:p>
            <a:pPr>
              <a:lnSpc>
                <a:spcPct val="150000"/>
              </a:lnSpc>
              <a:buFont typeface="Wingdings" panose="05000000000000000000" pitchFamily="2" charset="2"/>
              <a:buChar char="§"/>
            </a:pPr>
            <a:endParaRPr lang="en-US" dirty="0" smtClean="0"/>
          </a:p>
          <a:p>
            <a:pPr marL="0" indent="0">
              <a:lnSpc>
                <a:spcPct val="150000"/>
              </a:lnSpc>
              <a:buNone/>
            </a:pP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
        <p:nvSpPr>
          <p:cNvPr id="4" name="Date Placeholder 3"/>
          <p:cNvSpPr>
            <a:spLocks noGrp="1"/>
          </p:cNvSpPr>
          <p:nvPr>
            <p:ph type="dt" sz="half" idx="10"/>
          </p:nvPr>
        </p:nvSpPr>
        <p:spPr/>
        <p:txBody>
          <a:bodyPr/>
          <a:lstStyle/>
          <a:p>
            <a:pPr>
              <a:defRPr/>
            </a:pPr>
            <a:endParaRPr lang="en-US" dirty="0" smtClean="0"/>
          </a:p>
          <a:p>
            <a:pPr>
              <a:defRPr/>
            </a:pPr>
            <a:endParaRPr lang="en-US" dirty="0"/>
          </a:p>
        </p:txBody>
      </p:sp>
      <p:sp>
        <p:nvSpPr>
          <p:cNvPr id="5" name="Slide Number Placeholder 4"/>
          <p:cNvSpPr>
            <a:spLocks noGrp="1"/>
          </p:cNvSpPr>
          <p:nvPr>
            <p:ph type="sldNum" sz="quarter" idx="12"/>
          </p:nvPr>
        </p:nvSpPr>
        <p:spPr>
          <a:xfrm>
            <a:off x="6896100" y="6597352"/>
            <a:ext cx="2521396" cy="250776"/>
          </a:xfrm>
        </p:spPr>
        <p:txBody>
          <a:bodyPr/>
          <a:lstStyle/>
          <a:p>
            <a:pPr>
              <a:defRPr/>
            </a:pPr>
            <a:fld id="{56AA2101-C1C2-4057-8262-EB528C86E1AF}" type="slidenum">
              <a:rPr lang="en-US" smtClean="0"/>
              <a:pPr>
                <a:defRPr/>
              </a:pPr>
              <a:t>20</a:t>
            </a:fld>
            <a:endParaRPr lang="en-US" dirty="0"/>
          </a:p>
        </p:txBody>
      </p:sp>
    </p:spTree>
    <p:extLst>
      <p:ext uri="{BB962C8B-B14F-4D97-AF65-F5344CB8AC3E}">
        <p14:creationId xmlns:p14="http://schemas.microsoft.com/office/powerpoint/2010/main" xmlns="" val="181038055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561" y="0"/>
            <a:ext cx="7813303" cy="838200"/>
          </a:xfrm>
        </p:spPr>
        <p:txBody>
          <a:bodyPr/>
          <a:lstStyle/>
          <a:p>
            <a:r>
              <a:rPr lang="en-ZA" b="1" dirty="0" smtClean="0"/>
              <a:t>ACTION PLANS : GOVERNANCE</a:t>
            </a:r>
            <a:endParaRPr lang="en-US" dirty="0"/>
          </a:p>
        </p:txBody>
      </p:sp>
      <p:sp>
        <p:nvSpPr>
          <p:cNvPr id="3" name="Content Placeholder 2"/>
          <p:cNvSpPr>
            <a:spLocks noGrp="1"/>
          </p:cNvSpPr>
          <p:nvPr>
            <p:ph idx="1"/>
          </p:nvPr>
        </p:nvSpPr>
        <p:spPr>
          <a:xfrm>
            <a:off x="632520" y="1396181"/>
            <a:ext cx="8892480" cy="5374958"/>
          </a:xfrm>
        </p:spPr>
        <p:txBody>
          <a:bodyPr/>
          <a:lstStyle/>
          <a:p>
            <a:pPr>
              <a:lnSpc>
                <a:spcPct val="150000"/>
              </a:lnSpc>
              <a:buFont typeface="Wingdings" panose="05000000000000000000" pitchFamily="2" charset="2"/>
              <a:buChar char="q"/>
            </a:pPr>
            <a:r>
              <a:rPr lang="en-US" b="1" dirty="0" smtClean="0"/>
              <a:t>ACTION PLANS TO ADDRESS GOVERNANCE FINDINGS</a:t>
            </a:r>
          </a:p>
          <a:p>
            <a:pPr>
              <a:lnSpc>
                <a:spcPct val="150000"/>
              </a:lnSpc>
              <a:buFont typeface="Wingdings" panose="05000000000000000000" pitchFamily="2" charset="2"/>
              <a:buChar char="§"/>
            </a:pPr>
            <a:r>
              <a:rPr lang="en-US" dirty="0" smtClean="0"/>
              <a:t>The monitoring controls have been strengthened to ensure all members declare their financial interests as per the defined timelines</a:t>
            </a:r>
          </a:p>
          <a:p>
            <a:pPr>
              <a:lnSpc>
                <a:spcPct val="150000"/>
              </a:lnSpc>
              <a:buFont typeface="Wingdings" panose="05000000000000000000" pitchFamily="2" charset="2"/>
              <a:buChar char="§"/>
            </a:pPr>
            <a:endParaRPr lang="en-US" dirty="0" smtClean="0"/>
          </a:p>
          <a:p>
            <a:pPr>
              <a:lnSpc>
                <a:spcPct val="150000"/>
              </a:lnSpc>
              <a:buFont typeface="Wingdings" panose="05000000000000000000" pitchFamily="2" charset="2"/>
              <a:buChar char="§"/>
            </a:pPr>
            <a:r>
              <a:rPr lang="en-US" dirty="0" smtClean="0"/>
              <a:t>The NDA contracted the Institute of Directors to onboard the Board members</a:t>
            </a:r>
          </a:p>
          <a:p>
            <a:pPr>
              <a:lnSpc>
                <a:spcPct val="150000"/>
              </a:lnSpc>
              <a:buFont typeface="Wingdings" panose="05000000000000000000" pitchFamily="2" charset="2"/>
              <a:buChar char="§"/>
            </a:pPr>
            <a:endParaRPr lang="en-US" dirty="0" smtClean="0"/>
          </a:p>
          <a:p>
            <a:pPr>
              <a:lnSpc>
                <a:spcPct val="150000"/>
              </a:lnSpc>
              <a:buFont typeface="Wingdings" panose="05000000000000000000" pitchFamily="2" charset="2"/>
              <a:buChar char="§"/>
            </a:pPr>
            <a:r>
              <a:rPr lang="en-US" dirty="0" smtClean="0"/>
              <a:t>The NDA has already started engaging the department on the initiation of the process for the appointment of the Board  </a:t>
            </a:r>
          </a:p>
          <a:p>
            <a:pPr>
              <a:lnSpc>
                <a:spcPct val="150000"/>
              </a:lnSpc>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
        <p:nvSpPr>
          <p:cNvPr id="4" name="Date Placeholder 3"/>
          <p:cNvSpPr>
            <a:spLocks noGrp="1"/>
          </p:cNvSpPr>
          <p:nvPr>
            <p:ph type="dt" sz="half" idx="10"/>
          </p:nvPr>
        </p:nvSpPr>
        <p:spPr/>
        <p:txBody>
          <a:bodyPr/>
          <a:lstStyle/>
          <a:p>
            <a:pPr>
              <a:defRPr/>
            </a:pPr>
            <a:endParaRPr lang="en-US" dirty="0" smtClean="0"/>
          </a:p>
          <a:p>
            <a:pPr>
              <a:defRPr/>
            </a:pPr>
            <a:endParaRPr lang="en-US" dirty="0"/>
          </a:p>
        </p:txBody>
      </p:sp>
      <p:sp>
        <p:nvSpPr>
          <p:cNvPr id="5" name="Slide Number Placeholder 4"/>
          <p:cNvSpPr>
            <a:spLocks noGrp="1"/>
          </p:cNvSpPr>
          <p:nvPr>
            <p:ph type="sldNum" sz="quarter" idx="12"/>
          </p:nvPr>
        </p:nvSpPr>
        <p:spPr>
          <a:xfrm>
            <a:off x="6896100" y="6597352"/>
            <a:ext cx="2521396" cy="250776"/>
          </a:xfrm>
        </p:spPr>
        <p:txBody>
          <a:bodyPr/>
          <a:lstStyle/>
          <a:p>
            <a:pPr>
              <a:defRPr/>
            </a:pPr>
            <a:fld id="{56AA2101-C1C2-4057-8262-EB528C86E1AF}" type="slidenum">
              <a:rPr lang="en-US" smtClean="0"/>
              <a:pPr>
                <a:defRPr/>
              </a:pPr>
              <a:t>21</a:t>
            </a:fld>
            <a:endParaRPr lang="en-US" dirty="0"/>
          </a:p>
        </p:txBody>
      </p:sp>
    </p:spTree>
    <p:extLst>
      <p:ext uri="{BB962C8B-B14F-4D97-AF65-F5344CB8AC3E}">
        <p14:creationId xmlns:p14="http://schemas.microsoft.com/office/powerpoint/2010/main" xmlns="" val="237299769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512" y="123092"/>
            <a:ext cx="7813303" cy="838200"/>
          </a:xfrm>
        </p:spPr>
        <p:txBody>
          <a:bodyPr/>
          <a:lstStyle/>
          <a:p>
            <a:r>
              <a:rPr lang="en-US" b="1" dirty="0" smtClean="0"/>
              <a:t>AUDIT FINDINGS ON  : PETTY CASH</a:t>
            </a:r>
            <a:r>
              <a:rPr lang="en-US" b="1" dirty="0"/>
              <a:t/>
            </a:r>
            <a:br>
              <a:rPr lang="en-US" b="1" dirty="0"/>
            </a:br>
            <a:endParaRPr lang="en-US" dirty="0"/>
          </a:p>
        </p:txBody>
      </p:sp>
      <p:sp>
        <p:nvSpPr>
          <p:cNvPr id="3" name="Content Placeholder 2"/>
          <p:cNvSpPr>
            <a:spLocks noGrp="1"/>
          </p:cNvSpPr>
          <p:nvPr>
            <p:ph idx="1"/>
          </p:nvPr>
        </p:nvSpPr>
        <p:spPr>
          <a:xfrm>
            <a:off x="560512" y="838200"/>
            <a:ext cx="8712968" cy="5759152"/>
          </a:xfrm>
        </p:spPr>
        <p:txBody>
          <a:bodyPr/>
          <a:lstStyle/>
          <a:p>
            <a:pPr>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Petty cash transaction for renewal of vehicle license (R 1 840) exceeding allowable transaction limit per policy.</a:t>
            </a:r>
          </a:p>
          <a:p>
            <a:pPr>
              <a:lnSpc>
                <a:spcPct val="150000"/>
              </a:lnSpc>
              <a:buFont typeface="Wingdings" panose="05000000000000000000" pitchFamily="2" charset="2"/>
              <a:buChar char="§"/>
            </a:pPr>
            <a:r>
              <a:rPr lang="en-US" sz="2000" dirty="0">
                <a:latin typeface="Arial" panose="020B0604020202020204" pitchFamily="34" charset="0"/>
                <a:cs typeface="Arial" panose="020B0604020202020204" pitchFamily="34" charset="0"/>
              </a:rPr>
              <a:t>Petty cash at National office not kept in safe or lockable cabinet.</a:t>
            </a:r>
          </a:p>
          <a:p>
            <a:pPr marL="0" indent="0">
              <a:lnSpc>
                <a:spcPct val="150000"/>
              </a:lnSpc>
              <a:buNone/>
            </a:pPr>
            <a:endParaRPr lang="en-US"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r>
              <a:rPr lang="en-US" b="1" dirty="0" smtClean="0"/>
              <a:t>ROOT </a:t>
            </a:r>
            <a:r>
              <a:rPr lang="en-US" b="1" dirty="0"/>
              <a:t>CAUSE OF IDENTIFIED </a:t>
            </a:r>
            <a:r>
              <a:rPr lang="en-US" b="1" dirty="0" smtClean="0"/>
              <a:t>FINDINGS:</a:t>
            </a:r>
          </a:p>
          <a:p>
            <a:pPr>
              <a:lnSpc>
                <a:spcPct val="150000"/>
              </a:lnSpc>
              <a:buFont typeface="Wingdings" panose="05000000000000000000" pitchFamily="2" charset="2"/>
              <a:buChar char="§"/>
            </a:pPr>
            <a:r>
              <a:rPr lang="en-US" dirty="0" smtClean="0"/>
              <a:t>Lack of monitoring of Petty cash  controls.</a:t>
            </a:r>
          </a:p>
          <a:p>
            <a:pPr>
              <a:lnSpc>
                <a:spcPct val="150000"/>
              </a:lnSpc>
              <a:buFont typeface="Wingdings" panose="05000000000000000000" pitchFamily="2" charset="2"/>
              <a:buChar char="§"/>
            </a:pPr>
            <a:endParaRPr lang="en-US" dirty="0"/>
          </a:p>
          <a:p>
            <a:pPr>
              <a:lnSpc>
                <a:spcPct val="150000"/>
              </a:lnSpc>
              <a:buFont typeface="Wingdings" panose="05000000000000000000" pitchFamily="2" charset="2"/>
              <a:buChar char="v"/>
            </a:pPr>
            <a:r>
              <a:rPr lang="en-US" b="1" dirty="0" smtClean="0"/>
              <a:t>ACTION PLANS TO ADDRESS SHORTCOMINGS</a:t>
            </a:r>
          </a:p>
          <a:p>
            <a:pPr>
              <a:lnSpc>
                <a:spcPct val="150000"/>
              </a:lnSpc>
              <a:buFont typeface="Wingdings" panose="05000000000000000000" pitchFamily="2" charset="2"/>
              <a:buChar char="§"/>
            </a:pPr>
            <a:r>
              <a:rPr lang="en-US" dirty="0" smtClean="0"/>
              <a:t>All Petty cash transactions  above R 500 to be approved by Finance Manager with effect from October 2019</a:t>
            </a:r>
          </a:p>
          <a:p>
            <a:pPr>
              <a:lnSpc>
                <a:spcPct val="150000"/>
              </a:lnSpc>
              <a:buFont typeface="Wingdings" panose="05000000000000000000" pitchFamily="2" charset="2"/>
              <a:buChar char="§"/>
            </a:pPr>
            <a:r>
              <a:rPr lang="en-US" dirty="0" smtClean="0"/>
              <a:t>Petty cash policy to be reviewed by end of third quarter of 2019 to address thresholds and allow for approval of exceptions by CFO. </a:t>
            </a:r>
          </a:p>
          <a:p>
            <a:pPr>
              <a:lnSpc>
                <a:spcPct val="150000"/>
              </a:lnSpc>
              <a:buFont typeface="Wingdings" panose="05000000000000000000" pitchFamily="2" charset="2"/>
              <a:buChar char="§"/>
            </a:pPr>
            <a:endParaRPr lang="en-US" b="1" dirty="0"/>
          </a:p>
          <a:p>
            <a:pPr>
              <a:lnSpc>
                <a:spcPct val="150000"/>
              </a:lnSpc>
              <a:buFont typeface="Wingdings" panose="05000000000000000000" pitchFamily="2" charset="2"/>
              <a:buChar char="v"/>
            </a:pPr>
            <a:endParaRPr lang="en-US" b="1" dirty="0"/>
          </a:p>
          <a:p>
            <a:pPr>
              <a:lnSpc>
                <a:spcPct val="150000"/>
              </a:lnSpc>
              <a:buFont typeface="Wingdings" panose="05000000000000000000" pitchFamily="2" charset="2"/>
              <a:buChar char="q"/>
            </a:pPr>
            <a:endParaRPr lang="en-US" b="1" dirty="0"/>
          </a:p>
          <a:p>
            <a:pPr>
              <a:lnSpc>
                <a:spcPct val="150000"/>
              </a:lnSpc>
              <a:buFont typeface="Wingdings" panose="05000000000000000000" pitchFamily="2" charset="2"/>
              <a:buChar char="§"/>
            </a:pPr>
            <a:endParaRPr lang="en-US"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22</a:t>
            </a:fld>
            <a:endParaRPr lang="en-US" dirty="0"/>
          </a:p>
        </p:txBody>
      </p:sp>
    </p:spTree>
    <p:extLst>
      <p:ext uri="{BB962C8B-B14F-4D97-AF65-F5344CB8AC3E}">
        <p14:creationId xmlns:p14="http://schemas.microsoft.com/office/powerpoint/2010/main" xmlns="" val="397398828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561" y="0"/>
            <a:ext cx="7813303" cy="838200"/>
          </a:xfrm>
        </p:spPr>
        <p:txBody>
          <a:bodyPr/>
          <a:lstStyle/>
          <a:p>
            <a:r>
              <a:rPr lang="en-ZA" b="1" dirty="0" smtClean="0"/>
              <a:t>FINDINGS ON ICT GOVERNANCE</a:t>
            </a:r>
            <a:endParaRPr lang="en-ZA"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23</a:t>
            </a:fld>
            <a:endParaRPr lang="en-US" dirty="0"/>
          </a:p>
        </p:txBody>
      </p:sp>
      <p:sp>
        <p:nvSpPr>
          <p:cNvPr id="3" name="Content Placeholder 2"/>
          <p:cNvSpPr>
            <a:spLocks noGrp="1"/>
          </p:cNvSpPr>
          <p:nvPr>
            <p:ph idx="1"/>
          </p:nvPr>
        </p:nvSpPr>
        <p:spPr>
          <a:xfrm>
            <a:off x="560512" y="838200"/>
            <a:ext cx="8856984" cy="5867400"/>
          </a:xfrm>
        </p:spPr>
        <p:txBody>
          <a:bodyPr/>
          <a:lstStyle/>
          <a:p>
            <a:pPr>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Outdated ICT policies still in draft and therefore not approved. The policies presents risk of non alignment to current business strategies and related activities and may resulting in enforcement challenges.</a:t>
            </a:r>
          </a:p>
          <a:p>
            <a:pPr>
              <a:lnSpc>
                <a:spcPct val="150000"/>
              </a:lnSpc>
              <a:buFont typeface="Wingdings" panose="05000000000000000000" pitchFamily="2" charset="2"/>
              <a:buChar char="§"/>
            </a:pPr>
            <a:r>
              <a:rPr lang="en-US" sz="1600" dirty="0" smtClean="0">
                <a:latin typeface="Arial" panose="020B0604020202020204" pitchFamily="34" charset="0"/>
                <a:cs typeface="Arial" panose="020B0604020202020204" pitchFamily="34" charset="0"/>
              </a:rPr>
              <a:t>Out-Dated </a:t>
            </a:r>
            <a:r>
              <a:rPr lang="en-US" sz="1600" dirty="0">
                <a:latin typeface="Arial" panose="020B0604020202020204" pitchFamily="34" charset="0"/>
                <a:cs typeface="Arial" panose="020B0604020202020204" pitchFamily="34" charset="0"/>
              </a:rPr>
              <a:t>Service Level Agreements. </a:t>
            </a:r>
          </a:p>
          <a:p>
            <a:pPr>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Lack of system administrator and user access reviews on  payroll and  CSO database systems.</a:t>
            </a:r>
          </a:p>
          <a:p>
            <a:pPr>
              <a:lnSpc>
                <a:spcPct val="150000"/>
              </a:lnSpc>
              <a:buFont typeface="Wingdings" panose="05000000000000000000" pitchFamily="2" charset="2"/>
              <a:buChar char="§"/>
            </a:pPr>
            <a:r>
              <a:rPr lang="en-US" sz="1600" dirty="0">
                <a:latin typeface="Arial" panose="020B0604020202020204" pitchFamily="34" charset="0"/>
                <a:cs typeface="Arial" panose="020B0604020202020204" pitchFamily="34" charset="0"/>
              </a:rPr>
              <a:t>Use of default accounts by system administrators to perform administrative roles on financial system( Great Plains). Management will not be able to identify and manage unauthorised users and access to  the financial systems and or its databases.</a:t>
            </a:r>
          </a:p>
          <a:p>
            <a:pPr>
              <a:lnSpc>
                <a:spcPct val="150000"/>
              </a:lnSpc>
              <a:buFont typeface="Wingdings" panose="05000000000000000000" pitchFamily="2" charset="2"/>
              <a:buChar char="v"/>
            </a:pPr>
            <a:r>
              <a:rPr lang="en-US" sz="1600" b="1" dirty="0">
                <a:latin typeface="Arial" panose="020B0604020202020204" pitchFamily="34" charset="0"/>
                <a:cs typeface="Arial" panose="020B0604020202020204" pitchFamily="34" charset="0"/>
              </a:rPr>
              <a:t>ROOT CAUSE OF IDENTIFIED FINDINGS:</a:t>
            </a:r>
          </a:p>
          <a:p>
            <a:pPr>
              <a:lnSpc>
                <a:spcPct val="150000"/>
              </a:lnSpc>
              <a:buFont typeface="Wingdings" panose="05000000000000000000" pitchFamily="2" charset="2"/>
              <a:buChar char="q"/>
            </a:pPr>
            <a:r>
              <a:rPr lang="en-US" sz="1600" dirty="0">
                <a:latin typeface="Arial" panose="020B0604020202020204" pitchFamily="34" charset="0"/>
                <a:cs typeface="Arial" panose="020B0604020202020204" pitchFamily="34" charset="0"/>
              </a:rPr>
              <a:t>Management did not present the ICT policies for approval by the board.</a:t>
            </a:r>
          </a:p>
          <a:p>
            <a:pPr>
              <a:lnSpc>
                <a:spcPct val="150000"/>
              </a:lnSpc>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v"/>
            </a:pPr>
            <a:r>
              <a:rPr lang="en-US" sz="1600" b="1" dirty="0">
                <a:latin typeface="Arial" panose="020B0604020202020204" pitchFamily="34" charset="0"/>
                <a:cs typeface="Arial" panose="020B0604020202020204" pitchFamily="34" charset="0"/>
              </a:rPr>
              <a:t>ACTION PLANS TO ADDRESS SHORTCOMINGS</a:t>
            </a:r>
          </a:p>
          <a:p>
            <a:pPr>
              <a:lnSpc>
                <a:spcPct val="150000"/>
              </a:lnSpc>
              <a:buFont typeface="Wingdings" panose="05000000000000000000" pitchFamily="2" charset="2"/>
              <a:buChar char="q"/>
            </a:pPr>
            <a:r>
              <a:rPr lang="en-US" sz="1600" dirty="0">
                <a:latin typeface="Arial" panose="020B0604020202020204" pitchFamily="34" charset="0"/>
                <a:cs typeface="Arial" panose="020B0604020202020204" pitchFamily="34" charset="0"/>
              </a:rPr>
              <a:t>The final draft ICT Policies will be presented to Board and its sub-committee for consideration and approval by quarter 3 of the current financial year. </a:t>
            </a:r>
          </a:p>
          <a:p>
            <a:pPr>
              <a:lnSpc>
                <a:spcPct val="150000"/>
              </a:lnSpc>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marL="0" indent="0">
              <a:buNone/>
            </a:pPr>
            <a:endParaRPr lang="en-US" b="1" dirty="0"/>
          </a:p>
          <a:p>
            <a:pPr marL="0" indent="0">
              <a:buNone/>
            </a:pPr>
            <a:endParaRPr lang="en-US" b="1" dirty="0" smtClean="0"/>
          </a:p>
          <a:p>
            <a:pPr marL="0" indent="0">
              <a:buNone/>
            </a:pPr>
            <a:r>
              <a:rPr lang="en-US" b="1" dirty="0" smtClean="0"/>
              <a:t>`</a:t>
            </a:r>
            <a:endParaRPr lang="en-ZA" b="1" dirty="0"/>
          </a:p>
        </p:txBody>
      </p:sp>
    </p:spTree>
    <p:extLst>
      <p:ext uri="{BB962C8B-B14F-4D97-AF65-F5344CB8AC3E}">
        <p14:creationId xmlns:p14="http://schemas.microsoft.com/office/powerpoint/2010/main" xmlns="" val="23643771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553" y="0"/>
            <a:ext cx="7885311" cy="838200"/>
          </a:xfrm>
        </p:spPr>
        <p:txBody>
          <a:bodyPr/>
          <a:lstStyle/>
          <a:p>
            <a:r>
              <a:rPr lang="en-ZA" b="1" dirty="0" smtClean="0"/>
              <a:t>FINDINGS ON </a:t>
            </a:r>
            <a:r>
              <a:rPr lang="en-ZA" b="1" dirty="0"/>
              <a:t>PERFORMANCE INFORMATION</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24</a:t>
            </a:fld>
            <a:endParaRPr lang="en-US" dirty="0"/>
          </a:p>
        </p:txBody>
      </p:sp>
      <p:sp>
        <p:nvSpPr>
          <p:cNvPr id="3" name="Content Placeholder 2"/>
          <p:cNvSpPr>
            <a:spLocks noGrp="1"/>
          </p:cNvSpPr>
          <p:nvPr>
            <p:ph idx="1"/>
          </p:nvPr>
        </p:nvSpPr>
        <p:spPr>
          <a:xfrm>
            <a:off x="632520" y="980728"/>
            <a:ext cx="8712968" cy="5724872"/>
          </a:xfrm>
        </p:spPr>
        <p:txBody>
          <a:bodyPr/>
          <a:lstStyle/>
          <a:p>
            <a:r>
              <a:rPr lang="en-GB" sz="2000" dirty="0">
                <a:latin typeface="Arial" panose="020B0604020202020204" pitchFamily="34" charset="0"/>
                <a:cs typeface="Arial" panose="020B0604020202020204" pitchFamily="34" charset="0"/>
              </a:rPr>
              <a:t>Performance indicators not well defined </a:t>
            </a:r>
            <a:endParaRPr lang="en-ZA" sz="2000" dirty="0">
              <a:latin typeface="Arial" panose="020B0604020202020204" pitchFamily="34" charset="0"/>
              <a:cs typeface="Arial" panose="020B0604020202020204" pitchFamily="34" charset="0"/>
            </a:endParaRP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Misstatements between supporting evidence and reported achievement in the Annual Performance Report (APR)</a:t>
            </a:r>
            <a:endParaRPr lang="en-ZA"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Insufficient audit evidence obtained</a:t>
            </a:r>
          </a:p>
          <a:p>
            <a:pPr lvl="1"/>
            <a:endParaRPr lang="en-GB" sz="2000" dirty="0">
              <a:latin typeface="Arial" panose="020B0604020202020204" pitchFamily="34" charset="0"/>
              <a:ea typeface="+mn-ea"/>
              <a:cs typeface="Arial" panose="020B0604020202020204" pitchFamily="34" charset="0"/>
            </a:endParaRPr>
          </a:p>
          <a:p>
            <a:r>
              <a:rPr lang="en-GB" sz="2000" dirty="0">
                <a:latin typeface="Arial" panose="020B0604020202020204" pitchFamily="34" charset="0"/>
                <a:cs typeface="Arial" panose="020B0604020202020204" pitchFamily="34" charset="0"/>
              </a:rPr>
              <a:t>Inconsistency between Annual Performance Plan and Annual Performance Report</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Discrepancies between supporting schedules and reported performance achievement</a:t>
            </a:r>
            <a:endParaRPr lang="en-ZA" sz="2000" b="1" dirty="0"/>
          </a:p>
          <a:p>
            <a:endParaRPr lang="en-ZA"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Reason for all variances not disclosed in the annual performance report</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4417980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553" y="0"/>
            <a:ext cx="7885311" cy="838200"/>
          </a:xfrm>
        </p:spPr>
        <p:txBody>
          <a:bodyPr/>
          <a:lstStyle/>
          <a:p>
            <a:r>
              <a:rPr lang="en-US" b="1" dirty="0" smtClean="0"/>
              <a:t>ROOT CAUSES FOR FINDINGS ON PERFORMANCE INFORMATION</a:t>
            </a:r>
            <a:endParaRPr lang="en-ZA" b="1" dirty="0"/>
          </a:p>
        </p:txBody>
      </p:sp>
      <p:sp>
        <p:nvSpPr>
          <p:cNvPr id="3" name="Content Placeholder 2"/>
          <p:cNvSpPr>
            <a:spLocks noGrp="1"/>
          </p:cNvSpPr>
          <p:nvPr>
            <p:ph idx="1"/>
          </p:nvPr>
        </p:nvSpPr>
        <p:spPr>
          <a:xfrm>
            <a:off x="920553" y="1124744"/>
            <a:ext cx="7923411" cy="4514056"/>
          </a:xfrm>
        </p:spPr>
        <p:txBody>
          <a:bodyPr/>
          <a:lstStyle/>
          <a:p>
            <a:pPr marL="0" indent="0">
              <a:buNone/>
            </a:pPr>
            <a:endParaRPr lang="en-ZA" dirty="0" smtClean="0"/>
          </a:p>
          <a:p>
            <a:r>
              <a:rPr lang="en-US" sz="2000" dirty="0"/>
              <a:t>Lack of review of the Technical Indicator Descriptor to ensure that the indicators are clear and unambiguous.</a:t>
            </a:r>
            <a:endParaRPr lang="en-ZA" sz="2000" dirty="0"/>
          </a:p>
          <a:p>
            <a:pPr lvl="0"/>
            <a:endParaRPr lang="en-ZA" sz="2000" dirty="0"/>
          </a:p>
          <a:p>
            <a:pPr lvl="0"/>
            <a:r>
              <a:rPr lang="en-ZA" sz="2000" dirty="0"/>
              <a:t>Lack of effective and adequate systems and processes for verification of performance information to facilitate the accuracy performance information reported in the annual performance report.</a:t>
            </a:r>
          </a:p>
          <a:p>
            <a:pPr lvl="0"/>
            <a:endParaRPr lang="en-ZA" sz="2000" dirty="0"/>
          </a:p>
          <a:p>
            <a:pPr lvl="0"/>
            <a:r>
              <a:rPr lang="en-US" sz="2000" dirty="0"/>
              <a:t>No system for proper record keeping to appropriately validate the numbers reported.</a:t>
            </a:r>
          </a:p>
          <a:p>
            <a:endParaRPr lang="en-US" sz="2000" dirty="0"/>
          </a:p>
          <a:p>
            <a:r>
              <a:rPr lang="en-ZA" sz="2000" dirty="0"/>
              <a:t>Non-substantiation of reasons for variances with sufficient Portfolio of Evidence. </a:t>
            </a:r>
          </a:p>
          <a:p>
            <a:pPr lvl="0"/>
            <a:endParaRPr lang="en-ZA" dirty="0"/>
          </a:p>
          <a:p>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25</a:t>
            </a:fld>
            <a:endParaRPr lang="en-US" dirty="0"/>
          </a:p>
        </p:txBody>
      </p:sp>
    </p:spTree>
    <p:extLst>
      <p:ext uri="{BB962C8B-B14F-4D97-AF65-F5344CB8AC3E}">
        <p14:creationId xmlns:p14="http://schemas.microsoft.com/office/powerpoint/2010/main" xmlns="" val="371988236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553" y="0"/>
            <a:ext cx="7885311" cy="838200"/>
          </a:xfrm>
        </p:spPr>
        <p:txBody>
          <a:bodyPr/>
          <a:lstStyle/>
          <a:p>
            <a:r>
              <a:rPr lang="en-ZA" b="1" dirty="0" smtClean="0"/>
              <a:t>CORRECTIVE </a:t>
            </a:r>
            <a:r>
              <a:rPr lang="en-ZA" b="1" dirty="0"/>
              <a:t>ACTIONS TO ADDRESS </a:t>
            </a:r>
            <a:r>
              <a:rPr lang="en-ZA" b="1" dirty="0" smtClean="0"/>
              <a:t>FINDINGS ON PERFORMANCE INFORMATION</a:t>
            </a:r>
            <a:endParaRPr lang="en-US" dirty="0"/>
          </a:p>
        </p:txBody>
      </p:sp>
      <p:sp>
        <p:nvSpPr>
          <p:cNvPr id="3" name="Content Placeholder 2"/>
          <p:cNvSpPr>
            <a:spLocks noGrp="1"/>
          </p:cNvSpPr>
          <p:nvPr>
            <p:ph idx="1"/>
          </p:nvPr>
        </p:nvSpPr>
        <p:spPr>
          <a:xfrm>
            <a:off x="488503" y="1052736"/>
            <a:ext cx="9245431" cy="5805264"/>
          </a:xfrm>
        </p:spPr>
        <p:txBody>
          <a:bodyPr/>
          <a:lstStyle/>
          <a:p>
            <a:r>
              <a:rPr lang="en-US" sz="1900" dirty="0">
                <a:latin typeface="Arial" panose="020B0604020202020204" pitchFamily="34" charset="0"/>
                <a:cs typeface="Arial" panose="020B0604020202020204" pitchFamily="34" charset="0"/>
              </a:rPr>
              <a:t>The process for review and clarification of areas of ambiguity for all KPIs has started and the resultant document will be finalized </a:t>
            </a:r>
            <a:r>
              <a:rPr lang="en-US" sz="1900" dirty="0" smtClean="0">
                <a:latin typeface="Arial" panose="020B0604020202020204" pitchFamily="34" charset="0"/>
                <a:cs typeface="Arial" panose="020B0604020202020204" pitchFamily="34" charset="0"/>
              </a:rPr>
              <a:t>by end of November </a:t>
            </a:r>
          </a:p>
          <a:p>
            <a:endParaRPr lang="en-US" sz="1900" b="1" dirty="0">
              <a:latin typeface="Arial" panose="020B0604020202020204" pitchFamily="34" charset="0"/>
              <a:cs typeface="Arial" panose="020B0604020202020204" pitchFamily="34" charset="0"/>
            </a:endParaRPr>
          </a:p>
          <a:p>
            <a:r>
              <a:rPr lang="en-US" sz="1900" b="1" dirty="0" smtClean="0">
                <a:latin typeface="Arial" panose="020B0604020202020204" pitchFamily="34" charset="0"/>
                <a:cs typeface="Arial" panose="020B0604020202020204" pitchFamily="34" charset="0"/>
              </a:rPr>
              <a:t>Revised APP to be re-tabled to the Portfolio Committee by end of November</a:t>
            </a:r>
            <a:r>
              <a:rPr lang="en-US" sz="1900" dirty="0" smtClean="0">
                <a:latin typeface="Arial" panose="020B0604020202020204" pitchFamily="34" charset="0"/>
                <a:cs typeface="Arial" panose="020B0604020202020204" pitchFamily="34" charset="0"/>
              </a:rPr>
              <a:t>  </a:t>
            </a:r>
            <a:endParaRPr lang="en-ZA" sz="1900" dirty="0">
              <a:latin typeface="Arial" panose="020B0604020202020204" pitchFamily="34" charset="0"/>
              <a:cs typeface="Arial" panose="020B0604020202020204" pitchFamily="34" charset="0"/>
            </a:endParaRPr>
          </a:p>
          <a:p>
            <a:pPr lvl="0"/>
            <a:endParaRPr lang="en-GB" sz="1900" dirty="0">
              <a:latin typeface="Arial" panose="020B0604020202020204" pitchFamily="34" charset="0"/>
              <a:cs typeface="Arial" panose="020B0604020202020204" pitchFamily="34" charset="0"/>
            </a:endParaRPr>
          </a:p>
          <a:p>
            <a:pPr lvl="0"/>
            <a:r>
              <a:rPr lang="en-GB" sz="1900" dirty="0">
                <a:latin typeface="Arial" panose="020B0604020202020204" pitchFamily="34" charset="0"/>
                <a:cs typeface="Arial" panose="020B0604020202020204" pitchFamily="34" charset="0"/>
              </a:rPr>
              <a:t>The lack of alignment between the Business processes, CSO Manual and the TID has contributed largely to the reported variance. The Business processes for each KPI are being revised to reflect the CSO Manual and TID </a:t>
            </a:r>
            <a:r>
              <a:rPr lang="en-GB" sz="1900" dirty="0" smtClean="0">
                <a:latin typeface="Arial" panose="020B0604020202020204" pitchFamily="34" charset="0"/>
                <a:cs typeface="Arial" panose="020B0604020202020204" pitchFamily="34" charset="0"/>
              </a:rPr>
              <a:t>requirements and the revised business processes will be concluded by December 2019.</a:t>
            </a:r>
            <a:endParaRPr lang="en-GB" sz="1900" dirty="0">
              <a:latin typeface="Arial" panose="020B0604020202020204" pitchFamily="34" charset="0"/>
              <a:cs typeface="Arial" panose="020B0604020202020204" pitchFamily="34" charset="0"/>
            </a:endParaRPr>
          </a:p>
          <a:p>
            <a:pPr lvl="0"/>
            <a:endParaRPr lang="en-GB" sz="1900" dirty="0">
              <a:latin typeface="Arial" panose="020B0604020202020204" pitchFamily="34" charset="0"/>
              <a:cs typeface="Arial" panose="020B0604020202020204" pitchFamily="34" charset="0"/>
            </a:endParaRPr>
          </a:p>
          <a:p>
            <a:pPr lvl="0"/>
            <a:r>
              <a:rPr lang="en-GB" sz="1900" dirty="0">
                <a:latin typeface="Arial" panose="020B0604020202020204" pitchFamily="34" charset="0"/>
                <a:cs typeface="Arial" panose="020B0604020202020204" pitchFamily="34" charset="0"/>
              </a:rPr>
              <a:t>The reporting system for proper recording of performance information has been concluded and will be in use from November. This system will ensure timely collection and retrieval of information for reporting from the third quarter going forward. </a:t>
            </a:r>
          </a:p>
          <a:p>
            <a:pPr lvl="0"/>
            <a:endParaRPr lang="en-GB" sz="1900" dirty="0">
              <a:latin typeface="Arial" panose="020B0604020202020204" pitchFamily="34" charset="0"/>
              <a:cs typeface="Arial" panose="020B0604020202020204" pitchFamily="34" charset="0"/>
            </a:endParaRPr>
          </a:p>
          <a:p>
            <a:pPr lvl="0"/>
            <a:r>
              <a:rPr lang="en-GB" sz="1900" dirty="0">
                <a:latin typeface="Arial" panose="020B0604020202020204" pitchFamily="34" charset="0"/>
                <a:cs typeface="Arial" panose="020B0604020202020204" pitchFamily="34" charset="0"/>
              </a:rPr>
              <a:t>Systems for quarterly reporting have been improved to collect and verify the authenticity of reported variances against requisite evidence.  </a:t>
            </a:r>
          </a:p>
          <a:p>
            <a:pPr lvl="0"/>
            <a:endParaRPr lang="en-GB" sz="2000" dirty="0">
              <a:latin typeface="Arial" panose="020B0604020202020204" pitchFamily="34" charset="0"/>
              <a:cs typeface="Arial" panose="020B0604020202020204" pitchFamily="34" charset="0"/>
            </a:endParaRPr>
          </a:p>
          <a:p>
            <a:pPr lvl="0"/>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p>
          <a:p>
            <a:pPr marL="0" indent="0">
              <a:buNone/>
            </a:pPr>
            <a:endParaRPr lang="en-US" sz="2000" dirty="0"/>
          </a:p>
        </p:txBody>
      </p:sp>
      <p:sp>
        <p:nvSpPr>
          <p:cNvPr id="5" name="Slide Number Placeholder 4"/>
          <p:cNvSpPr>
            <a:spLocks noGrp="1"/>
          </p:cNvSpPr>
          <p:nvPr>
            <p:ph type="sldNum" sz="quarter" idx="12"/>
          </p:nvPr>
        </p:nvSpPr>
        <p:spPr/>
        <p:txBody>
          <a:bodyPr/>
          <a:lstStyle/>
          <a:p>
            <a:pPr>
              <a:defRPr/>
            </a:pPr>
            <a:r>
              <a:rPr lang="en-US" dirty="0" smtClean="0"/>
              <a:t> </a:t>
            </a:r>
            <a:fld id="{56AA2101-C1C2-4057-8262-EB528C86E1AF}" type="slidenum">
              <a:rPr lang="en-US" smtClean="0"/>
              <a:pPr>
                <a:defRPr/>
              </a:pPr>
              <a:t>26</a:t>
            </a:fld>
            <a:endParaRPr lang="en-US" dirty="0"/>
          </a:p>
        </p:txBody>
      </p:sp>
    </p:spTree>
    <p:extLst>
      <p:ext uri="{BB962C8B-B14F-4D97-AF65-F5344CB8AC3E}">
        <p14:creationId xmlns:p14="http://schemas.microsoft.com/office/powerpoint/2010/main" xmlns="" val="245197996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FINDINGS: GRANT FUNDING TO CSOs</a:t>
            </a:r>
            <a:endParaRPr lang="en-US" b="1" dirty="0"/>
          </a:p>
        </p:txBody>
      </p:sp>
      <p:sp>
        <p:nvSpPr>
          <p:cNvPr id="3" name="Content Placeholder 2"/>
          <p:cNvSpPr>
            <a:spLocks noGrp="1"/>
          </p:cNvSpPr>
          <p:nvPr>
            <p:ph idx="1"/>
          </p:nvPr>
        </p:nvSpPr>
        <p:spPr>
          <a:xfrm>
            <a:off x="704528" y="838200"/>
            <a:ext cx="8712968" cy="5543128"/>
          </a:xfrm>
        </p:spPr>
        <p:txBody>
          <a:bodyPr/>
          <a:lstStyle/>
          <a:p>
            <a:pPr>
              <a:buFont typeface="Wingdings" panose="05000000000000000000" pitchFamily="2" charset="2"/>
              <a:buChar char="§"/>
            </a:pPr>
            <a:r>
              <a:rPr lang="en-US" sz="2000" dirty="0">
                <a:latin typeface="Arial" panose="020B0604020202020204" pitchFamily="34" charset="0"/>
                <a:cs typeface="Arial" panose="020B0604020202020204" pitchFamily="34" charset="0"/>
              </a:rPr>
              <a:t>AG could not obtain audit evidence that funding provided to three (3) funded CSOs was spent for the purposes for which it was intended as per the funding agreements with those CSOs. </a:t>
            </a:r>
          </a:p>
          <a:p>
            <a:pPr>
              <a:lnSpc>
                <a:spcPct val="150000"/>
              </a:lnSpc>
              <a:buFont typeface="Wingdings" panose="05000000000000000000" pitchFamily="2" charset="2"/>
              <a:buChar char="q"/>
            </a:pPr>
            <a:r>
              <a:rPr lang="en-US" sz="2000" b="1" dirty="0"/>
              <a:t>ROOT CAUSE OF IDENTIFIED FINDINGS:</a:t>
            </a:r>
          </a:p>
          <a:p>
            <a:pPr>
              <a:lnSpc>
                <a:spcPct val="150000"/>
              </a:lnSpc>
              <a:tabLst>
                <a:tab pos="400050" algn="l"/>
              </a:tabLst>
            </a:pPr>
            <a:r>
              <a:rPr lang="en-US" sz="2000" dirty="0"/>
              <a:t>Poor book keeping and financial management skills within CSOs. </a:t>
            </a:r>
          </a:p>
          <a:p>
            <a:pPr>
              <a:lnSpc>
                <a:spcPct val="150000"/>
              </a:lnSpc>
              <a:tabLst>
                <a:tab pos="400050" algn="l"/>
              </a:tabLst>
            </a:pPr>
            <a:r>
              <a:rPr lang="en-US" sz="2000" dirty="0"/>
              <a:t>Poor project monitoring and reporting systems within the NDA.</a:t>
            </a:r>
          </a:p>
          <a:p>
            <a:pPr>
              <a:lnSpc>
                <a:spcPct val="150000"/>
              </a:lnSpc>
              <a:buFont typeface="Wingdings" panose="05000000000000000000" pitchFamily="2" charset="2"/>
              <a:buChar char="q"/>
            </a:pPr>
            <a:r>
              <a:rPr lang="en-US" sz="2000" b="1" dirty="0">
                <a:latin typeface="Arial" panose="020B0604020202020204" pitchFamily="34" charset="0"/>
                <a:cs typeface="Arial" panose="020B0604020202020204" pitchFamily="34" charset="0"/>
              </a:rPr>
              <a:t>ACTION PLANS TO ADDRESS SHORTCOMINGS</a:t>
            </a:r>
          </a:p>
          <a:p>
            <a:r>
              <a:rPr lang="en-US" dirty="0" smtClean="0"/>
              <a:t>Establishment of partnerships with accredited business management training and incubation institutions to capacitate and support CSOs by 31 March 2020</a:t>
            </a:r>
          </a:p>
          <a:p>
            <a:r>
              <a:rPr lang="en-US" dirty="0" smtClean="0"/>
              <a:t>Development and implementation of project monitoring and reporting plans and systems to assist in early detection of non-compliance by CSOs</a:t>
            </a:r>
            <a:r>
              <a:rPr lang="en-US" dirty="0"/>
              <a:t> </a:t>
            </a:r>
            <a:r>
              <a:rPr lang="en-US" dirty="0" smtClean="0"/>
              <a:t>on a Monthly basis</a:t>
            </a:r>
          </a:p>
          <a:p>
            <a:r>
              <a:rPr lang="en-US" dirty="0" smtClean="0"/>
              <a:t>Inclusion of project monitoring and reporting KPA on performance contracts of development practitioners and managers by 31 December 2019</a:t>
            </a:r>
          </a:p>
          <a:p>
            <a:r>
              <a:rPr lang="en-US" dirty="0" smtClean="0"/>
              <a:t>Review Grant Funding Policy</a:t>
            </a:r>
            <a:r>
              <a:rPr lang="en-US" dirty="0"/>
              <a:t> </a:t>
            </a:r>
            <a:r>
              <a:rPr lang="en-US" dirty="0" smtClean="0"/>
              <a:t>by 31 March 2020    </a:t>
            </a:r>
            <a:endParaRPr lang="en-US" dirty="0"/>
          </a:p>
          <a:p>
            <a:pPr marL="0" indent="0">
              <a:lnSpc>
                <a:spcPct val="150000"/>
              </a:lnSpc>
              <a:buNone/>
            </a:pPr>
            <a:endParaRPr lang="en-US" dirty="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27</a:t>
            </a:fld>
            <a:endParaRPr lang="en-US" dirty="0"/>
          </a:p>
        </p:txBody>
      </p:sp>
    </p:spTree>
    <p:extLst>
      <p:ext uri="{BB962C8B-B14F-4D97-AF65-F5344CB8AC3E}">
        <p14:creationId xmlns:p14="http://schemas.microsoft.com/office/powerpoint/2010/main" xmlns="" val="14431198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sz="quarter" idx="1"/>
          </p:nvPr>
        </p:nvSpPr>
        <p:spPr>
          <a:xfrm>
            <a:off x="-201749" y="1100138"/>
            <a:ext cx="9649097" cy="5029200"/>
          </a:xfrm>
        </p:spPr>
        <p:txBody>
          <a:bodyPr>
            <a:normAutofit/>
          </a:bodyPr>
          <a:lstStyle/>
          <a:p>
            <a:pPr algn="l"/>
            <a:endParaRPr lang="en-US" sz="1400" b="1" dirty="0" smtClean="0">
              <a:solidFill>
                <a:schemeClr val="tx1"/>
              </a:solidFill>
              <a:latin typeface="Arial" panose="020B0604020202020204" pitchFamily="34" charset="0"/>
              <a:cs typeface="Arial" panose="020B0604020202020204" pitchFamily="34" charset="0"/>
            </a:endParaRPr>
          </a:p>
          <a:p>
            <a:pPr algn="l"/>
            <a:r>
              <a:rPr lang="en-US" sz="1400" b="1" dirty="0">
                <a:solidFill>
                  <a:schemeClr val="tx1"/>
                </a:solidFill>
                <a:latin typeface="Arial" panose="020B0604020202020204" pitchFamily="34" charset="0"/>
                <a:cs typeface="Arial" panose="020B0604020202020204" pitchFamily="34" charset="0"/>
              </a:rPr>
              <a:t> </a:t>
            </a:r>
            <a:r>
              <a:rPr lang="en-US" sz="1400" b="1" dirty="0" smtClean="0">
                <a:solidFill>
                  <a:schemeClr val="tx1"/>
                </a:solidFill>
                <a:latin typeface="Arial" panose="020B0604020202020204" pitchFamily="34" charset="0"/>
                <a:cs typeface="Arial" panose="020B0604020202020204" pitchFamily="34" charset="0"/>
              </a:rPr>
              <a:t> </a:t>
            </a:r>
          </a:p>
          <a:p>
            <a:pPr algn="l"/>
            <a:endParaRPr lang="en-US" sz="1400" b="1" dirty="0">
              <a:solidFill>
                <a:schemeClr val="tx1"/>
              </a:solidFill>
              <a:latin typeface="Arial" panose="020B0604020202020204" pitchFamily="34" charset="0"/>
              <a:cs typeface="Arial" panose="020B0604020202020204" pitchFamily="34" charset="0"/>
            </a:endParaRPr>
          </a:p>
          <a:p>
            <a:endParaRPr lang="en-US" sz="1400" b="1" dirty="0" smtClean="0">
              <a:solidFill>
                <a:schemeClr val="tx1"/>
              </a:solidFill>
              <a:latin typeface="Arial" panose="020B0604020202020204" pitchFamily="34" charset="0"/>
              <a:cs typeface="Arial" panose="020B0604020202020204" pitchFamily="34" charset="0"/>
            </a:endParaRPr>
          </a:p>
          <a:p>
            <a:endParaRPr lang="en-US" sz="1400" b="1" dirty="0">
              <a:solidFill>
                <a:schemeClr val="tx1"/>
              </a:solidFill>
              <a:latin typeface="Arial" panose="020B0604020202020204" pitchFamily="34" charset="0"/>
              <a:cs typeface="Arial" panose="020B0604020202020204" pitchFamily="34" charset="0"/>
            </a:endParaRPr>
          </a:p>
          <a:p>
            <a:endParaRPr lang="en-US" sz="1400" b="1" dirty="0" smtClean="0">
              <a:solidFill>
                <a:schemeClr val="tx1"/>
              </a:solidFill>
              <a:latin typeface="Arial" panose="020B0604020202020204" pitchFamily="34" charset="0"/>
              <a:cs typeface="Arial" panose="020B0604020202020204" pitchFamily="34" charset="0"/>
            </a:endParaRPr>
          </a:p>
          <a:p>
            <a:pPr algn="ctr"/>
            <a:r>
              <a:rPr lang="en-US" sz="4400" b="1" dirty="0" smtClean="0">
                <a:solidFill>
                  <a:schemeClr val="tx1"/>
                </a:solidFill>
                <a:latin typeface="Arial Black" panose="020B0A04020102020204" pitchFamily="34" charset="0"/>
                <a:cs typeface="Arial" panose="020B0604020202020204" pitchFamily="34" charset="0"/>
              </a:rPr>
              <a:t>Part B: Action Plan to respond to the BRRR</a:t>
            </a:r>
            <a:endParaRPr lang="en-US" sz="1400" b="1" dirty="0">
              <a:solidFill>
                <a:schemeClr val="tx1"/>
              </a:solidFill>
              <a:latin typeface="Arial" panose="020B0604020202020204" pitchFamily="34" charset="0"/>
              <a:cs typeface="Arial" panose="020B0604020202020204" pitchFamily="34" charset="0"/>
            </a:endParaRPr>
          </a:p>
          <a:p>
            <a:pPr algn="l"/>
            <a:endParaRPr lang="en-US" sz="1400" b="1" dirty="0">
              <a:solidFill>
                <a:schemeClr val="tx1"/>
              </a:solidFill>
              <a:latin typeface="Arial" panose="020B0604020202020204" pitchFamily="34" charset="0"/>
              <a:cs typeface="Arial" panose="020B0604020202020204" pitchFamily="34" charset="0"/>
            </a:endParaRPr>
          </a:p>
          <a:p>
            <a:pPr algn="l"/>
            <a:r>
              <a:rPr lang="en-US" sz="1400" b="1" dirty="0" smtClean="0">
                <a:solidFill>
                  <a:schemeClr val="tx1"/>
                </a:solidFill>
                <a:latin typeface="Arial" panose="020B0604020202020204" pitchFamily="34" charset="0"/>
                <a:cs typeface="Arial" panose="020B0604020202020204" pitchFamily="34" charset="0"/>
              </a:rPr>
              <a:t> </a:t>
            </a:r>
          </a:p>
          <a:p>
            <a:pPr algn="l"/>
            <a:endParaRPr lang="en-US" sz="1400" b="1" dirty="0" smtClean="0">
              <a:solidFill>
                <a:schemeClr val="tx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6EDE458-FE5D-A943-8B68-DF1632607E4A}" type="slidenum">
              <a:rPr lang="en-US" smtClean="0"/>
              <a:pPr/>
              <a:t>28</a:t>
            </a:fld>
            <a:endParaRPr lang="en-US"/>
          </a:p>
        </p:txBody>
      </p:sp>
      <p:sp>
        <p:nvSpPr>
          <p:cNvPr id="4" name="TextBox 3"/>
          <p:cNvSpPr txBox="1"/>
          <p:nvPr/>
        </p:nvSpPr>
        <p:spPr>
          <a:xfrm>
            <a:off x="3683725" y="0"/>
            <a:ext cx="6522720" cy="369332"/>
          </a:xfrm>
          <a:prstGeom prst="rect">
            <a:avLst/>
          </a:prstGeom>
          <a:noFill/>
        </p:spPr>
        <p:txBody>
          <a:bodyPr wrap="square" rtlCol="0">
            <a:spAutoFit/>
          </a:bodyPr>
          <a:lstStyle/>
          <a:p>
            <a:endParaRPr lang="en-US" dirty="0">
              <a:solidFill>
                <a:prstClr val="black"/>
              </a:solidFill>
            </a:endParaRPr>
          </a:p>
        </p:txBody>
      </p:sp>
      <p:sp>
        <p:nvSpPr>
          <p:cNvPr id="6" name="Rectangle 1"/>
          <p:cNvSpPr>
            <a:spLocks noChangeArrowheads="1"/>
          </p:cNvSpPr>
          <p:nvPr/>
        </p:nvSpPr>
        <p:spPr bwMode="auto">
          <a:xfrm>
            <a:off x="604203" y="1466219"/>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1100" b="1" dirty="0" smtClean="0">
                <a:solidFill>
                  <a:srgbClr val="000000"/>
                </a:solidFill>
                <a:ea typeface="Calibri" panose="020F0502020204030204" pitchFamily="34" charset="0"/>
                <a:cs typeface="Calibri" panose="020F0502020204030204" pitchFamily="34" charset="0"/>
              </a:rPr>
              <a:t> </a:t>
            </a:r>
            <a:endParaRPr lang="en-US" altLang="en-US" dirty="0" smtClean="0">
              <a:solidFill>
                <a:prstClr val="black"/>
              </a:solidFill>
            </a:endParaRPr>
          </a:p>
        </p:txBody>
      </p:sp>
    </p:spTree>
    <p:extLst>
      <p:ext uri="{BB962C8B-B14F-4D97-AF65-F5344CB8AC3E}">
        <p14:creationId xmlns:p14="http://schemas.microsoft.com/office/powerpoint/2010/main" xmlns="" val="3733821904"/>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529" y="0"/>
            <a:ext cx="8422408" cy="838200"/>
          </a:xfrm>
        </p:spPr>
        <p:txBody>
          <a:bodyPr/>
          <a:lstStyle/>
          <a:p>
            <a:r>
              <a:rPr lang="en-US" b="1" dirty="0" smtClean="0"/>
              <a:t>GOVERNANCE</a:t>
            </a:r>
            <a:endParaRPr lang="en-US" b="1" dirty="0"/>
          </a:p>
        </p:txBody>
      </p:sp>
      <p:sp>
        <p:nvSpPr>
          <p:cNvPr id="3" name="Content Placeholder 2"/>
          <p:cNvSpPr>
            <a:spLocks noGrp="1"/>
          </p:cNvSpPr>
          <p:nvPr>
            <p:ph idx="1"/>
          </p:nvPr>
        </p:nvSpPr>
        <p:spPr>
          <a:xfrm>
            <a:off x="704528" y="838200"/>
            <a:ext cx="8712968" cy="5543128"/>
          </a:xfrm>
        </p:spPr>
        <p:txBody>
          <a:bodyPr/>
          <a:lstStyle/>
          <a:p>
            <a:pPr lvl="0"/>
            <a:endParaRPr lang="en-GB" b="1" i="1" dirty="0" smtClean="0"/>
          </a:p>
          <a:p>
            <a:pPr marL="0" lvl="0" indent="0">
              <a:buNone/>
            </a:pPr>
            <a:r>
              <a:rPr lang="en-GB" sz="2000" b="1" i="1" u="sng" dirty="0" smtClean="0"/>
              <a:t>RECOMMENDATION 1</a:t>
            </a:r>
            <a:endParaRPr lang="en-ZA" sz="2000" u="sng" dirty="0"/>
          </a:p>
          <a:p>
            <a:pPr marL="0" indent="0">
              <a:buNone/>
            </a:pPr>
            <a:endParaRPr lang="en-GB" sz="2000" i="1" dirty="0" smtClean="0"/>
          </a:p>
          <a:p>
            <a:pPr marL="0" indent="0">
              <a:buNone/>
            </a:pPr>
            <a:r>
              <a:rPr lang="en-GB" sz="2000" i="1" dirty="0" smtClean="0"/>
              <a:t>The </a:t>
            </a:r>
            <a:r>
              <a:rPr lang="en-GB" sz="2000" i="1" dirty="0"/>
              <a:t>Minister must ensure that the NDA strengthens the implementation of leadership control as was highlighted as an area of concern by the Auditor General</a:t>
            </a:r>
            <a:r>
              <a:rPr lang="en-ZA" sz="2000" b="1" dirty="0"/>
              <a:t>.</a:t>
            </a:r>
            <a:endParaRPr lang="en-ZA" sz="2000" dirty="0"/>
          </a:p>
          <a:p>
            <a:pPr marL="0" indent="0">
              <a:buNone/>
            </a:pPr>
            <a:r>
              <a:rPr lang="en-ZA" sz="2000" b="1" dirty="0"/>
              <a:t> </a:t>
            </a:r>
            <a:endParaRPr lang="en-ZA" sz="2000" dirty="0"/>
          </a:p>
          <a:p>
            <a:pPr marL="0" indent="0">
              <a:buNone/>
            </a:pPr>
            <a:r>
              <a:rPr lang="en-ZA" sz="2000" b="1" u="sng" dirty="0"/>
              <a:t>PROGRESS:</a:t>
            </a:r>
            <a:endParaRPr lang="en-ZA" sz="2000" u="sng" dirty="0"/>
          </a:p>
          <a:p>
            <a:pPr marL="0" indent="0">
              <a:buNone/>
            </a:pPr>
            <a:endParaRPr lang="en-GB" sz="2000" dirty="0" smtClean="0"/>
          </a:p>
          <a:p>
            <a:pPr marL="0" indent="0">
              <a:buNone/>
            </a:pPr>
            <a:r>
              <a:rPr lang="en-GB" sz="2000" dirty="0" smtClean="0"/>
              <a:t>The </a:t>
            </a:r>
            <a:r>
              <a:rPr lang="en-GB" sz="2000" dirty="0"/>
              <a:t>Board has been appointed effective 01 April 2019. </a:t>
            </a:r>
            <a:r>
              <a:rPr lang="en-GB" sz="2000" dirty="0" smtClean="0"/>
              <a:t>There </a:t>
            </a:r>
            <a:r>
              <a:rPr lang="en-GB" sz="2000" dirty="0"/>
              <a:t>is only one vacant position at the office of Chief Financial Officer at an Executive level. The progress towards filling the vacant position is at an advanced stage as the interviews have already been conducted and the only recruitment aspect outstanding for finalisation of the process is the competency assessment results of the top candidates.</a:t>
            </a:r>
            <a:endParaRPr lang="en-ZA" sz="2000" dirty="0"/>
          </a:p>
          <a:p>
            <a:pPr marL="0" indent="0">
              <a:lnSpc>
                <a:spcPct val="150000"/>
              </a:lnSpc>
              <a:buNone/>
            </a:pPr>
            <a:endParaRPr lang="en-US" dirty="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29</a:t>
            </a:fld>
            <a:endParaRPr lang="en-US" dirty="0"/>
          </a:p>
        </p:txBody>
      </p:sp>
    </p:spTree>
    <p:extLst>
      <p:ext uri="{BB962C8B-B14F-4D97-AF65-F5344CB8AC3E}">
        <p14:creationId xmlns:p14="http://schemas.microsoft.com/office/powerpoint/2010/main" xmlns="" val="28871382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sz="quarter" idx="1"/>
          </p:nvPr>
        </p:nvSpPr>
        <p:spPr>
          <a:xfrm>
            <a:off x="0" y="1230923"/>
            <a:ext cx="9649097" cy="5029200"/>
          </a:xfrm>
        </p:spPr>
        <p:txBody>
          <a:bodyPr>
            <a:normAutofit/>
          </a:bodyPr>
          <a:lstStyle/>
          <a:p>
            <a:pPr algn="l"/>
            <a:endParaRPr lang="en-US" sz="1400" b="1" dirty="0" smtClean="0">
              <a:solidFill>
                <a:schemeClr val="tx1"/>
              </a:solidFill>
              <a:latin typeface="Arial" panose="020B0604020202020204" pitchFamily="34" charset="0"/>
              <a:cs typeface="Arial" panose="020B0604020202020204" pitchFamily="34" charset="0"/>
            </a:endParaRPr>
          </a:p>
          <a:p>
            <a:pPr algn="l"/>
            <a:r>
              <a:rPr lang="en-US" sz="1400" b="1" dirty="0">
                <a:solidFill>
                  <a:schemeClr val="tx1"/>
                </a:solidFill>
                <a:latin typeface="Arial" panose="020B0604020202020204" pitchFamily="34" charset="0"/>
                <a:cs typeface="Arial" panose="020B0604020202020204" pitchFamily="34" charset="0"/>
              </a:rPr>
              <a:t> </a:t>
            </a:r>
            <a:r>
              <a:rPr lang="en-US" sz="1400" b="1" dirty="0" smtClean="0">
                <a:solidFill>
                  <a:schemeClr val="tx1"/>
                </a:solidFill>
                <a:latin typeface="Arial" panose="020B0604020202020204" pitchFamily="34" charset="0"/>
                <a:cs typeface="Arial" panose="020B0604020202020204" pitchFamily="34" charset="0"/>
              </a:rPr>
              <a:t> </a:t>
            </a:r>
          </a:p>
          <a:p>
            <a:pPr algn="l"/>
            <a:endParaRPr lang="en-US" sz="1400" b="1" dirty="0">
              <a:solidFill>
                <a:schemeClr val="tx1"/>
              </a:solidFill>
              <a:latin typeface="Arial" panose="020B0604020202020204" pitchFamily="34" charset="0"/>
              <a:cs typeface="Arial" panose="020B0604020202020204" pitchFamily="34" charset="0"/>
            </a:endParaRPr>
          </a:p>
          <a:p>
            <a:endParaRPr lang="en-US" sz="1400" b="1" dirty="0" smtClean="0">
              <a:solidFill>
                <a:schemeClr val="tx1"/>
              </a:solidFill>
              <a:latin typeface="Arial" panose="020B0604020202020204" pitchFamily="34" charset="0"/>
              <a:cs typeface="Arial" panose="020B0604020202020204" pitchFamily="34" charset="0"/>
            </a:endParaRPr>
          </a:p>
          <a:p>
            <a:endParaRPr lang="en-US" sz="1400" b="1" dirty="0">
              <a:solidFill>
                <a:schemeClr val="tx1"/>
              </a:solidFill>
              <a:latin typeface="Arial" panose="020B0604020202020204" pitchFamily="34" charset="0"/>
              <a:cs typeface="Arial" panose="020B0604020202020204" pitchFamily="34" charset="0"/>
            </a:endParaRPr>
          </a:p>
          <a:p>
            <a:endParaRPr lang="en-US" sz="1400" b="1" dirty="0" smtClean="0">
              <a:solidFill>
                <a:schemeClr val="tx1"/>
              </a:solidFill>
              <a:latin typeface="Arial" panose="020B0604020202020204" pitchFamily="34" charset="0"/>
              <a:cs typeface="Arial" panose="020B0604020202020204" pitchFamily="34" charset="0"/>
            </a:endParaRPr>
          </a:p>
          <a:p>
            <a:r>
              <a:rPr lang="en-US" sz="4400" b="1" dirty="0" smtClean="0">
                <a:solidFill>
                  <a:schemeClr val="tx1"/>
                </a:solidFill>
                <a:latin typeface="Arial Black" panose="020B0A04020102020204" pitchFamily="34" charset="0"/>
                <a:cs typeface="Arial" panose="020B0604020202020204" pitchFamily="34" charset="0"/>
              </a:rPr>
              <a:t>Part A: Action Plan to respond to the 2018/19 Audit Findings</a:t>
            </a:r>
            <a:endParaRPr lang="en-US" sz="1400" b="1" dirty="0">
              <a:solidFill>
                <a:schemeClr val="tx1"/>
              </a:solidFill>
              <a:latin typeface="Arial" panose="020B0604020202020204" pitchFamily="34" charset="0"/>
              <a:cs typeface="Arial" panose="020B0604020202020204" pitchFamily="34" charset="0"/>
            </a:endParaRPr>
          </a:p>
          <a:p>
            <a:pPr algn="l"/>
            <a:endParaRPr lang="en-US" sz="1400" b="1" dirty="0">
              <a:solidFill>
                <a:schemeClr val="tx1"/>
              </a:solidFill>
              <a:latin typeface="Arial" panose="020B0604020202020204" pitchFamily="34" charset="0"/>
              <a:cs typeface="Arial" panose="020B0604020202020204" pitchFamily="34" charset="0"/>
            </a:endParaRPr>
          </a:p>
          <a:p>
            <a:pPr algn="l"/>
            <a:r>
              <a:rPr lang="en-US" sz="1400" b="1" dirty="0" smtClean="0">
                <a:solidFill>
                  <a:schemeClr val="tx1"/>
                </a:solidFill>
                <a:latin typeface="Arial" panose="020B0604020202020204" pitchFamily="34" charset="0"/>
                <a:cs typeface="Arial" panose="020B0604020202020204" pitchFamily="34" charset="0"/>
              </a:rPr>
              <a:t> </a:t>
            </a:r>
          </a:p>
          <a:p>
            <a:pPr algn="l"/>
            <a:endParaRPr lang="en-US" sz="1400" b="1" dirty="0" smtClean="0">
              <a:solidFill>
                <a:schemeClr val="tx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6EDE458-FE5D-A943-8B68-DF1632607E4A}" type="slidenum">
              <a:rPr lang="en-US" smtClean="0"/>
              <a:pPr/>
              <a:t>3</a:t>
            </a:fld>
            <a:endParaRPr lang="en-US"/>
          </a:p>
        </p:txBody>
      </p:sp>
      <p:sp>
        <p:nvSpPr>
          <p:cNvPr id="4" name="TextBox 3"/>
          <p:cNvSpPr txBox="1"/>
          <p:nvPr/>
        </p:nvSpPr>
        <p:spPr>
          <a:xfrm>
            <a:off x="3683725" y="0"/>
            <a:ext cx="6522720" cy="369332"/>
          </a:xfrm>
          <a:prstGeom prst="rect">
            <a:avLst/>
          </a:prstGeom>
          <a:noFill/>
        </p:spPr>
        <p:txBody>
          <a:bodyPr wrap="square" rtlCol="0">
            <a:spAutoFit/>
          </a:bodyPr>
          <a:lstStyle/>
          <a:p>
            <a:endParaRPr lang="en-US" dirty="0">
              <a:solidFill>
                <a:prstClr val="black"/>
              </a:solidFill>
            </a:endParaRPr>
          </a:p>
        </p:txBody>
      </p:sp>
      <p:sp>
        <p:nvSpPr>
          <p:cNvPr id="6" name="Rectangle 1"/>
          <p:cNvSpPr>
            <a:spLocks noChangeArrowheads="1"/>
          </p:cNvSpPr>
          <p:nvPr/>
        </p:nvSpPr>
        <p:spPr bwMode="auto">
          <a:xfrm>
            <a:off x="604203" y="1466219"/>
            <a:ext cx="223138"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1100" b="1" dirty="0" smtClean="0">
                <a:solidFill>
                  <a:srgbClr val="000000"/>
                </a:solidFill>
                <a:ea typeface="Calibri" panose="020F0502020204030204" pitchFamily="34" charset="0"/>
                <a:cs typeface="Calibri" panose="020F0502020204030204" pitchFamily="34" charset="0"/>
              </a:rPr>
              <a:t> </a:t>
            </a:r>
            <a:endParaRPr lang="en-US" altLang="en-US" dirty="0" smtClean="0">
              <a:solidFill>
                <a:prstClr val="black"/>
              </a:solidFill>
            </a:endParaRPr>
          </a:p>
        </p:txBody>
      </p:sp>
    </p:spTree>
    <p:extLst>
      <p:ext uri="{BB962C8B-B14F-4D97-AF65-F5344CB8AC3E}">
        <p14:creationId xmlns:p14="http://schemas.microsoft.com/office/powerpoint/2010/main" xmlns="" val="246734837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529" y="0"/>
            <a:ext cx="8422408" cy="838200"/>
          </a:xfrm>
        </p:spPr>
        <p:txBody>
          <a:bodyPr/>
          <a:lstStyle/>
          <a:p>
            <a:r>
              <a:rPr lang="en-US" b="1" dirty="0" smtClean="0"/>
              <a:t>GOVERNANCE</a:t>
            </a:r>
            <a:endParaRPr lang="en-US" b="1" dirty="0"/>
          </a:p>
        </p:txBody>
      </p:sp>
      <p:sp>
        <p:nvSpPr>
          <p:cNvPr id="3" name="Content Placeholder 2"/>
          <p:cNvSpPr>
            <a:spLocks noGrp="1"/>
          </p:cNvSpPr>
          <p:nvPr>
            <p:ph idx="1"/>
          </p:nvPr>
        </p:nvSpPr>
        <p:spPr>
          <a:xfrm>
            <a:off x="386862" y="914400"/>
            <a:ext cx="9030634" cy="5466928"/>
          </a:xfrm>
        </p:spPr>
        <p:txBody>
          <a:bodyPr/>
          <a:lstStyle/>
          <a:p>
            <a:pPr marL="0" lvl="0" indent="0">
              <a:buNone/>
            </a:pPr>
            <a:r>
              <a:rPr lang="en-GB" sz="1600" b="1" i="1" u="sng" dirty="0" smtClean="0"/>
              <a:t>RECOMMENDATION 2</a:t>
            </a:r>
            <a:endParaRPr lang="en-ZA" sz="1600" u="sng" dirty="0"/>
          </a:p>
          <a:p>
            <a:pPr marL="0" indent="0">
              <a:buNone/>
            </a:pPr>
            <a:r>
              <a:rPr lang="en-GB" sz="1600" i="1" dirty="0"/>
              <a:t>The Minister must ensure that the NDA puts mechanisms in place to address the regression in the internal controls relating to financial and performance management in record keeping, as well as performance reporting and compliance with regulations. These mechanisms should be reported to Parliament as part of the progress report on the implementation of the recommendations of this report.</a:t>
            </a:r>
            <a:endParaRPr lang="en-ZA" sz="1600" dirty="0"/>
          </a:p>
          <a:p>
            <a:pPr marL="0" indent="0">
              <a:buNone/>
            </a:pPr>
            <a:r>
              <a:rPr lang="en-ZA" sz="1600" b="1" dirty="0"/>
              <a:t> </a:t>
            </a:r>
            <a:endParaRPr lang="en-ZA" sz="1600" dirty="0"/>
          </a:p>
          <a:p>
            <a:pPr marL="0" indent="0">
              <a:buNone/>
            </a:pPr>
            <a:r>
              <a:rPr lang="en-ZA" sz="1600" b="1" u="sng" dirty="0"/>
              <a:t>PROGRESS</a:t>
            </a:r>
            <a:r>
              <a:rPr lang="en-ZA" sz="1600" b="1" u="sng" dirty="0" smtClean="0"/>
              <a:t>:</a:t>
            </a:r>
          </a:p>
          <a:p>
            <a:pPr marL="0" indent="0">
              <a:buNone/>
            </a:pPr>
            <a:endParaRPr lang="en-ZA" sz="1600" u="sng" dirty="0"/>
          </a:p>
          <a:p>
            <a:r>
              <a:rPr lang="en-GB" sz="1600" dirty="0"/>
              <a:t>The Risk Management function within the NDA has been strengthened through the appointment of the Risk Manager. </a:t>
            </a:r>
            <a:endParaRPr lang="en-GB" sz="1600" dirty="0" smtClean="0"/>
          </a:p>
          <a:p>
            <a:endParaRPr lang="en-GB" sz="1600" dirty="0" smtClean="0"/>
          </a:p>
          <a:p>
            <a:r>
              <a:rPr lang="en-GB" sz="1600" dirty="0" smtClean="0"/>
              <a:t>Regular </a:t>
            </a:r>
            <a:r>
              <a:rPr lang="en-GB" sz="1600" dirty="0"/>
              <a:t>risk management and internal audit reports are prepared for consideration at management level. </a:t>
            </a:r>
            <a:endParaRPr lang="en-GB" sz="1600" dirty="0" smtClean="0"/>
          </a:p>
          <a:p>
            <a:endParaRPr lang="en-GB" sz="1600" dirty="0" smtClean="0"/>
          </a:p>
          <a:p>
            <a:r>
              <a:rPr lang="en-GB" sz="1600" dirty="0" smtClean="0"/>
              <a:t>Risks </a:t>
            </a:r>
            <a:r>
              <a:rPr lang="en-GB" sz="1600" dirty="0"/>
              <a:t>relating to performance information will be addressed once the new IT system that is at an advanced stage of development is operationalised. </a:t>
            </a:r>
            <a:endParaRPr lang="en-GB" sz="1600" dirty="0" smtClean="0"/>
          </a:p>
          <a:p>
            <a:endParaRPr lang="en-GB" sz="1600" dirty="0" smtClean="0"/>
          </a:p>
          <a:p>
            <a:r>
              <a:rPr lang="en-GB" sz="1600" dirty="0" smtClean="0"/>
              <a:t>The NDA </a:t>
            </a:r>
            <a:r>
              <a:rPr lang="en-GB" sz="1600" dirty="0"/>
              <a:t>will strengthen accountability linked to the financial and performance management through the performance contracting process.</a:t>
            </a:r>
            <a:endParaRPr lang="en-ZA" sz="1600" dirty="0"/>
          </a:p>
          <a:p>
            <a:pPr marL="0" indent="0">
              <a:lnSpc>
                <a:spcPct val="150000"/>
              </a:lnSpc>
              <a:buNone/>
            </a:pPr>
            <a:endParaRPr lang="en-US" dirty="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30</a:t>
            </a:fld>
            <a:endParaRPr lang="en-US" dirty="0"/>
          </a:p>
        </p:txBody>
      </p:sp>
    </p:spTree>
    <p:extLst>
      <p:ext uri="{BB962C8B-B14F-4D97-AF65-F5344CB8AC3E}">
        <p14:creationId xmlns:p14="http://schemas.microsoft.com/office/powerpoint/2010/main" xmlns="" val="52804872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529" y="0"/>
            <a:ext cx="8422408" cy="838200"/>
          </a:xfrm>
        </p:spPr>
        <p:txBody>
          <a:bodyPr/>
          <a:lstStyle/>
          <a:p>
            <a:r>
              <a:rPr lang="en-US" b="1" dirty="0" smtClean="0"/>
              <a:t>GOVERNANCE</a:t>
            </a:r>
            <a:endParaRPr lang="en-US" b="1" dirty="0"/>
          </a:p>
        </p:txBody>
      </p:sp>
      <p:sp>
        <p:nvSpPr>
          <p:cNvPr id="3" name="Content Placeholder 2"/>
          <p:cNvSpPr>
            <a:spLocks noGrp="1"/>
          </p:cNvSpPr>
          <p:nvPr>
            <p:ph idx="1"/>
          </p:nvPr>
        </p:nvSpPr>
        <p:spPr>
          <a:xfrm>
            <a:off x="704528" y="838200"/>
            <a:ext cx="8712968" cy="5543128"/>
          </a:xfrm>
        </p:spPr>
        <p:txBody>
          <a:bodyPr/>
          <a:lstStyle/>
          <a:p>
            <a:pPr lvl="0"/>
            <a:endParaRPr lang="en-GB" b="1" i="1" dirty="0" smtClean="0"/>
          </a:p>
          <a:p>
            <a:pPr marL="0" lvl="0" indent="0">
              <a:buNone/>
            </a:pPr>
            <a:r>
              <a:rPr lang="en-GB" sz="2000" b="1" i="1" u="sng" dirty="0" smtClean="0"/>
              <a:t>RECOMMENDATION 3</a:t>
            </a:r>
          </a:p>
          <a:p>
            <a:pPr marL="0" lvl="0" indent="0">
              <a:buNone/>
            </a:pPr>
            <a:endParaRPr lang="en-ZA" sz="2000" dirty="0"/>
          </a:p>
          <a:p>
            <a:pPr marL="0" indent="0">
              <a:buNone/>
            </a:pPr>
            <a:r>
              <a:rPr lang="en-GB" sz="2000" i="1" dirty="0"/>
              <a:t>The Minister must ensure that the NDA improves on its oversight responsibility over the preparation of financial statements, implementation of Human Resource Management, actions plans and policies and procedures.</a:t>
            </a:r>
            <a:endParaRPr lang="en-ZA" sz="2000" dirty="0"/>
          </a:p>
          <a:p>
            <a:pPr marL="0" indent="0">
              <a:buNone/>
            </a:pPr>
            <a:r>
              <a:rPr lang="en-GB" sz="2000" b="1" dirty="0"/>
              <a:t> </a:t>
            </a:r>
            <a:endParaRPr lang="en-ZA" sz="2000" dirty="0"/>
          </a:p>
          <a:p>
            <a:pPr marL="0" indent="0">
              <a:buNone/>
            </a:pPr>
            <a:r>
              <a:rPr lang="en-GB" sz="2000" b="1" u="sng" dirty="0" smtClean="0"/>
              <a:t>PROGRESS</a:t>
            </a:r>
          </a:p>
          <a:p>
            <a:pPr marL="0" indent="0">
              <a:buNone/>
            </a:pPr>
            <a:endParaRPr lang="en-ZA" sz="2000" dirty="0"/>
          </a:p>
          <a:p>
            <a:pPr marL="0" indent="0">
              <a:buNone/>
            </a:pPr>
            <a:r>
              <a:rPr lang="en-GB" sz="2000" dirty="0"/>
              <a:t>The Agency has reviewed some of its financial management and human resources policies and procedures to ensure and enhance the oversight functions of the Minister over the Agency.</a:t>
            </a:r>
            <a:r>
              <a:rPr lang="en-GB" dirty="0"/>
              <a:t> </a:t>
            </a:r>
            <a:endParaRPr lang="en-ZA" dirty="0"/>
          </a:p>
          <a:p>
            <a:pPr marL="0" indent="0">
              <a:lnSpc>
                <a:spcPct val="150000"/>
              </a:lnSpc>
              <a:buNone/>
            </a:pPr>
            <a:endParaRPr lang="en-US" dirty="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31</a:t>
            </a:fld>
            <a:endParaRPr lang="en-US" dirty="0"/>
          </a:p>
        </p:txBody>
      </p:sp>
    </p:spTree>
    <p:extLst>
      <p:ext uri="{BB962C8B-B14F-4D97-AF65-F5344CB8AC3E}">
        <p14:creationId xmlns:p14="http://schemas.microsoft.com/office/powerpoint/2010/main" xmlns="" val="12085498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085" y="0"/>
            <a:ext cx="8537851" cy="838200"/>
          </a:xfrm>
        </p:spPr>
        <p:txBody>
          <a:bodyPr/>
          <a:lstStyle/>
          <a:p>
            <a:r>
              <a:rPr lang="en-US" b="1" dirty="0" smtClean="0"/>
              <a:t>EXPENDITURE</a:t>
            </a:r>
            <a:endParaRPr lang="en-ZA" b="1" dirty="0"/>
          </a:p>
        </p:txBody>
      </p:sp>
      <p:sp>
        <p:nvSpPr>
          <p:cNvPr id="3" name="Content Placeholder 2"/>
          <p:cNvSpPr>
            <a:spLocks noGrp="1"/>
          </p:cNvSpPr>
          <p:nvPr>
            <p:ph idx="1"/>
          </p:nvPr>
        </p:nvSpPr>
        <p:spPr>
          <a:xfrm>
            <a:off x="589085" y="984738"/>
            <a:ext cx="8579126" cy="5263662"/>
          </a:xfrm>
        </p:spPr>
        <p:txBody>
          <a:bodyPr/>
          <a:lstStyle/>
          <a:p>
            <a:pPr marL="0" lvl="0" indent="0" algn="just">
              <a:buNone/>
            </a:pPr>
            <a:r>
              <a:rPr lang="en-GB" sz="1600" b="1" i="1" u="sng" dirty="0" smtClean="0"/>
              <a:t>RECOMMENDATION 4</a:t>
            </a:r>
            <a:endParaRPr lang="en-ZA" sz="1600" b="1" u="sng" dirty="0"/>
          </a:p>
          <a:p>
            <a:pPr marL="0" indent="0" algn="just">
              <a:buNone/>
            </a:pPr>
            <a:r>
              <a:rPr lang="en-GB" sz="1600" i="1" dirty="0"/>
              <a:t>The Minister must ensure that the NDA take steps to prevent irregular expenditure by ensuring that officials follow all the bidding processes. The NDA should develop policies and regulations.</a:t>
            </a:r>
            <a:endParaRPr lang="en-ZA" sz="1600" dirty="0"/>
          </a:p>
          <a:p>
            <a:pPr marL="0" indent="0" algn="just">
              <a:buNone/>
            </a:pPr>
            <a:r>
              <a:rPr lang="en-GB" sz="1600" i="1" dirty="0"/>
              <a:t> </a:t>
            </a:r>
            <a:endParaRPr lang="en-ZA" sz="1600" dirty="0"/>
          </a:p>
          <a:p>
            <a:pPr marL="0" indent="0" algn="just">
              <a:buNone/>
            </a:pPr>
            <a:r>
              <a:rPr lang="en-GB" sz="1600" b="1" dirty="0"/>
              <a:t>PROGRESS </a:t>
            </a:r>
            <a:endParaRPr lang="en-GB" sz="1600" b="1" dirty="0" smtClean="0"/>
          </a:p>
          <a:p>
            <a:pPr marL="0" indent="0" algn="just">
              <a:buNone/>
            </a:pPr>
            <a:endParaRPr lang="en-ZA" sz="1600" dirty="0"/>
          </a:p>
          <a:p>
            <a:pPr algn="just"/>
            <a:r>
              <a:rPr lang="en-GB" sz="1600" dirty="0"/>
              <a:t>The Agency has reviewed and revised its SCM policies to align to National Treasury regulations and SCM framework to prevent unnecessary irregular expenditure due to noncompliance. </a:t>
            </a:r>
            <a:endParaRPr lang="en-GB" sz="1600" dirty="0" smtClean="0"/>
          </a:p>
          <a:p>
            <a:pPr algn="just"/>
            <a:endParaRPr lang="en-GB" sz="1600" dirty="0" smtClean="0"/>
          </a:p>
          <a:p>
            <a:pPr algn="just"/>
            <a:r>
              <a:rPr lang="en-GB" sz="1600" dirty="0" smtClean="0"/>
              <a:t>SCM </a:t>
            </a:r>
            <a:r>
              <a:rPr lang="en-GB" sz="1600" dirty="0"/>
              <a:t>officials have been trained on SCM to improve their understanding of regulations and compliance requirements. </a:t>
            </a:r>
            <a:endParaRPr lang="en-GB" sz="1600" dirty="0" smtClean="0"/>
          </a:p>
          <a:p>
            <a:pPr algn="just"/>
            <a:endParaRPr lang="en-GB" sz="1600" dirty="0" smtClean="0"/>
          </a:p>
          <a:p>
            <a:pPr algn="just"/>
            <a:r>
              <a:rPr lang="en-GB" sz="1600" dirty="0" smtClean="0"/>
              <a:t>The </a:t>
            </a:r>
            <a:r>
              <a:rPr lang="en-GB" sz="1600" dirty="0"/>
              <a:t>appointment of an independent investigator through the transversal agreement with NT is in progress, </a:t>
            </a:r>
            <a:r>
              <a:rPr lang="en-GB" sz="1600" dirty="0" smtClean="0"/>
              <a:t>the investigator will </a:t>
            </a:r>
            <a:r>
              <a:rPr lang="en-GB" sz="1600" dirty="0"/>
              <a:t>investigate all reported cases of expenditure irregularities in SCM processes as recommended by National Treasury.  </a:t>
            </a:r>
            <a:endParaRPr lang="en-GB" sz="1600" dirty="0" smtClean="0"/>
          </a:p>
          <a:p>
            <a:pPr algn="just"/>
            <a:endParaRPr lang="en-GB" sz="1600" dirty="0" smtClean="0"/>
          </a:p>
          <a:p>
            <a:pPr algn="just"/>
            <a:r>
              <a:rPr lang="en-GB" sz="1600" dirty="0" smtClean="0"/>
              <a:t>This </a:t>
            </a:r>
            <a:r>
              <a:rPr lang="en-GB" sz="1600" dirty="0"/>
              <a:t>process will strengthen the NDA capacity to manage and implement corrective measures that aim at response to irregular expenditure and noncompliance related risks as well as provide a framework that allows the NDA to implement consequence management</a:t>
            </a:r>
            <a:r>
              <a:rPr lang="en-GB" sz="1600" dirty="0" smtClean="0"/>
              <a:t>.</a:t>
            </a:r>
            <a:endParaRPr lang="en-ZA" sz="1600" dirty="0"/>
          </a:p>
        </p:txBody>
      </p:sp>
      <p:sp>
        <p:nvSpPr>
          <p:cNvPr id="4" name="Slide Number Placeholder 3"/>
          <p:cNvSpPr>
            <a:spLocks noGrp="1"/>
          </p:cNvSpPr>
          <p:nvPr>
            <p:ph type="sldNum" sz="quarter" idx="12"/>
          </p:nvPr>
        </p:nvSpPr>
        <p:spPr/>
        <p:txBody>
          <a:bodyPr/>
          <a:lstStyle/>
          <a:p>
            <a:fld id="{E6EDE458-FE5D-A943-8B68-DF1632607E4A}" type="slidenum">
              <a:rPr lang="en-US" smtClean="0"/>
              <a:pPr/>
              <a:t>32</a:t>
            </a:fld>
            <a:endParaRPr lang="en-US"/>
          </a:p>
        </p:txBody>
      </p:sp>
    </p:spTree>
    <p:extLst>
      <p:ext uri="{BB962C8B-B14F-4D97-AF65-F5344CB8AC3E}">
        <p14:creationId xmlns:p14="http://schemas.microsoft.com/office/powerpoint/2010/main" xmlns="" val="37382915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lgn="ctr">
              <a:buNone/>
            </a:pPr>
            <a:endParaRPr lang="en-US" sz="7200" dirty="0" smtClean="0">
              <a:solidFill>
                <a:schemeClr val="bg1"/>
              </a:solidFill>
            </a:endParaRPr>
          </a:p>
          <a:p>
            <a:pPr marL="0" indent="0" algn="ctr">
              <a:buNone/>
            </a:pPr>
            <a:r>
              <a:rPr lang="en-US" sz="7200" dirty="0" smtClean="0">
                <a:solidFill>
                  <a:schemeClr val="bg1"/>
                </a:solidFill>
              </a:rPr>
              <a:t>THANK YOU</a:t>
            </a:r>
            <a:endParaRPr lang="en-ZA" sz="7200" dirty="0">
              <a:solidFill>
                <a:schemeClr val="bg1"/>
              </a:solidFill>
            </a:endParaRPr>
          </a:p>
        </p:txBody>
      </p:sp>
      <p:sp>
        <p:nvSpPr>
          <p:cNvPr id="52227"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954">
                <a:solidFill>
                  <a:schemeClr val="tx1"/>
                </a:solidFill>
                <a:latin typeface="Times New Roman" panose="02020603050405020304" pitchFamily="18" charset="0"/>
                <a:ea typeface="ヒラギノ角ゴ Pro W3" pitchFamily="1" charset="-128"/>
              </a:defRPr>
            </a:lvl1pPr>
            <a:lvl2pPr marL="685817" indent="-263776">
              <a:spcBef>
                <a:spcPct val="20000"/>
              </a:spcBef>
              <a:buChar char="–"/>
              <a:defRPr sz="2585">
                <a:solidFill>
                  <a:schemeClr val="tx1"/>
                </a:solidFill>
                <a:latin typeface="Times New Roman" panose="02020603050405020304" pitchFamily="18" charset="0"/>
                <a:ea typeface="ヒラギノ角ゴ Pro W3" pitchFamily="1" charset="-128"/>
              </a:defRPr>
            </a:lvl2pPr>
            <a:lvl3pPr marL="1055103" indent="-211021">
              <a:spcBef>
                <a:spcPct val="20000"/>
              </a:spcBef>
              <a:buChar char="•"/>
              <a:defRPr sz="2215">
                <a:solidFill>
                  <a:schemeClr val="tx1"/>
                </a:solidFill>
                <a:latin typeface="Times New Roman" panose="02020603050405020304" pitchFamily="18" charset="0"/>
                <a:ea typeface="ヒラギノ角ゴ Pro W3" pitchFamily="1" charset="-128"/>
              </a:defRPr>
            </a:lvl3pPr>
            <a:lvl4pPr marL="1477145" indent="-211021">
              <a:spcBef>
                <a:spcPct val="20000"/>
              </a:spcBef>
              <a:buChar char="–"/>
              <a:defRPr sz="1846">
                <a:solidFill>
                  <a:schemeClr val="tx1"/>
                </a:solidFill>
                <a:latin typeface="Times New Roman" panose="02020603050405020304" pitchFamily="18" charset="0"/>
                <a:ea typeface="ヒラギノ角ゴ Pro W3" pitchFamily="1" charset="-128"/>
              </a:defRPr>
            </a:lvl4pPr>
            <a:lvl5pPr marL="1899186" indent="-211021">
              <a:spcBef>
                <a:spcPct val="20000"/>
              </a:spcBef>
              <a:buChar char="»"/>
              <a:defRPr sz="1846">
                <a:solidFill>
                  <a:schemeClr val="tx1"/>
                </a:solidFill>
                <a:latin typeface="Times New Roman" panose="02020603050405020304" pitchFamily="18" charset="0"/>
                <a:ea typeface="ヒラギノ角ゴ Pro W3" pitchFamily="1" charset="-128"/>
              </a:defRPr>
            </a:lvl5pPr>
            <a:lvl6pPr marL="2321227"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pitchFamily="1" charset="-128"/>
              </a:defRPr>
            </a:lvl6pPr>
            <a:lvl7pPr marL="2743269"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pitchFamily="1" charset="-128"/>
              </a:defRPr>
            </a:lvl7pPr>
            <a:lvl8pPr marL="3165310"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pitchFamily="1" charset="-128"/>
              </a:defRPr>
            </a:lvl8pPr>
            <a:lvl9pPr marL="3587351"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pitchFamily="1" charset="-128"/>
              </a:defRPr>
            </a:lvl9pPr>
          </a:lstStyle>
          <a:p>
            <a:pPr>
              <a:spcBef>
                <a:spcPct val="0"/>
              </a:spcBef>
              <a:buFontTx/>
              <a:buNone/>
            </a:pPr>
            <a:fld id="{55802C83-81D1-481A-98EA-77A2C7F12B3E}" type="slidenum">
              <a:rPr lang="en-US" altLang="en-US" sz="1000">
                <a:solidFill>
                  <a:prstClr val="black"/>
                </a:solidFill>
                <a:latin typeface="+mj-lt"/>
              </a:rPr>
              <a:pPr>
                <a:spcBef>
                  <a:spcPct val="0"/>
                </a:spcBef>
                <a:buFontTx/>
                <a:buNone/>
              </a:pPr>
              <a:t>33</a:t>
            </a:fld>
            <a:endParaRPr lang="en-US" altLang="en-US" sz="1000" dirty="0">
              <a:solidFill>
                <a:prstClr val="black"/>
              </a:solidFill>
              <a:latin typeface="+mj-lt"/>
            </a:endParaRPr>
          </a:p>
        </p:txBody>
      </p:sp>
    </p:spTree>
    <p:extLst>
      <p:ext uri="{BB962C8B-B14F-4D97-AF65-F5344CB8AC3E}">
        <p14:creationId xmlns:p14="http://schemas.microsoft.com/office/powerpoint/2010/main" xmlns="" val="394959382"/>
      </p:ext>
    </p:extLst>
  </p:cSld>
  <p:clrMapOvr>
    <a:overrideClrMapping bg1="lt1" tx1="dk1" bg2="lt2" tx2="dk2" accent1="accent1" accent2="accent2" accent3="accent3" accent4="accent4" accent5="accent5" accent6="accent6" hlink="hlink" folHlink="folHlink"/>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1" y="0"/>
            <a:ext cx="8494416" cy="838200"/>
          </a:xfrm>
        </p:spPr>
        <p:txBody>
          <a:bodyPr/>
          <a:lstStyle/>
          <a:p>
            <a:r>
              <a:rPr lang="en-US" b="1" dirty="0" smtClean="0"/>
              <a:t>OVERALL AUDIT OUTCOMES  2018/19 FY</a:t>
            </a:r>
            <a:endParaRPr lang="en-ZA"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4</a:t>
            </a:fld>
            <a:endParaRPr lang="en-US" dirty="0"/>
          </a:p>
        </p:txBody>
      </p:sp>
      <p:sp>
        <p:nvSpPr>
          <p:cNvPr id="3" name="Content Placeholder 2"/>
          <p:cNvSpPr>
            <a:spLocks noGrp="1"/>
          </p:cNvSpPr>
          <p:nvPr>
            <p:ph idx="1"/>
          </p:nvPr>
        </p:nvSpPr>
        <p:spPr>
          <a:xfrm>
            <a:off x="632520" y="838200"/>
            <a:ext cx="8712968" cy="5867400"/>
          </a:xfrm>
        </p:spPr>
        <p:txBody>
          <a:bodyPr/>
          <a:lstStyle/>
          <a:p>
            <a:pPr algn="just">
              <a:buFont typeface="Wingdings" panose="05000000000000000000" pitchFamily="2" charset="2"/>
              <a:buChar char="q"/>
            </a:pPr>
            <a:r>
              <a:rPr lang="en-US" sz="2400" dirty="0"/>
              <a:t>The AG issues two opinions based on the two key aspects;  Annual Financial Statements  and  Performance Information</a:t>
            </a:r>
            <a:r>
              <a:rPr lang="en-US" sz="2800" dirty="0"/>
              <a:t>. </a:t>
            </a:r>
          </a:p>
          <a:p>
            <a:pPr marL="0" indent="0" algn="just">
              <a:buNone/>
            </a:pPr>
            <a:endParaRPr lang="en-US" sz="2800" dirty="0"/>
          </a:p>
          <a:p>
            <a:pPr>
              <a:buFont typeface="Wingdings" panose="05000000000000000000" pitchFamily="2" charset="2"/>
              <a:buChar char="v"/>
            </a:pPr>
            <a:r>
              <a:rPr lang="en-US" sz="2400" b="1" u="sng" dirty="0">
                <a:latin typeface="+mj-lt"/>
              </a:rPr>
              <a:t>Opinion on  Audit of Annual Financial Statement</a:t>
            </a:r>
            <a:r>
              <a:rPr lang="en-US" sz="2400" u="sng" dirty="0">
                <a:latin typeface="+mj-lt"/>
              </a:rPr>
              <a:t>s</a:t>
            </a:r>
            <a:r>
              <a:rPr lang="en-US" sz="2800" dirty="0">
                <a:latin typeface="+mj-lt"/>
              </a:rPr>
              <a:t>:</a:t>
            </a:r>
          </a:p>
          <a:p>
            <a:pPr>
              <a:buFont typeface="Wingdings" panose="05000000000000000000" pitchFamily="2" charset="2"/>
              <a:buChar char="ü"/>
            </a:pPr>
            <a:r>
              <a:rPr lang="en-US" sz="2800" dirty="0">
                <a:latin typeface="+mj-lt"/>
              </a:rPr>
              <a:t> </a:t>
            </a:r>
            <a:r>
              <a:rPr lang="en-US" sz="2800" b="1" dirty="0">
                <a:latin typeface="+mj-lt"/>
              </a:rPr>
              <a:t>unqualified</a:t>
            </a:r>
            <a:r>
              <a:rPr lang="en-US" sz="2800" dirty="0">
                <a:latin typeface="+mj-lt"/>
              </a:rPr>
              <a:t> audit opinion  with findings was expressed on the audit of  Annual Financial Statements.</a:t>
            </a:r>
          </a:p>
          <a:p>
            <a:pPr marL="0" indent="0">
              <a:buNone/>
            </a:pPr>
            <a:endParaRPr lang="en-US" sz="2400" dirty="0">
              <a:latin typeface="+mj-lt"/>
            </a:endParaRPr>
          </a:p>
          <a:p>
            <a:pPr>
              <a:buFont typeface="Wingdings" panose="05000000000000000000" pitchFamily="2" charset="2"/>
              <a:buChar char="v"/>
            </a:pPr>
            <a:r>
              <a:rPr lang="en-US" sz="2400" dirty="0">
                <a:latin typeface="+mj-lt"/>
              </a:rPr>
              <a:t> </a:t>
            </a:r>
            <a:r>
              <a:rPr lang="en-US" sz="2800" b="1" u="sng" dirty="0">
                <a:latin typeface="+mj-lt"/>
              </a:rPr>
              <a:t>Opinion on Audit of Performance Information</a:t>
            </a:r>
            <a:r>
              <a:rPr lang="en-US" sz="2800" u="sng" dirty="0">
                <a:latin typeface="+mj-lt"/>
              </a:rPr>
              <a:t>:</a:t>
            </a:r>
          </a:p>
          <a:p>
            <a:pPr>
              <a:buFont typeface="Wingdings" panose="05000000000000000000" pitchFamily="2" charset="2"/>
              <a:buChar char="ü"/>
            </a:pPr>
            <a:r>
              <a:rPr lang="en-US" sz="2800" dirty="0">
                <a:latin typeface="+mj-lt"/>
              </a:rPr>
              <a:t>A </a:t>
            </a:r>
            <a:r>
              <a:rPr lang="en-US" sz="2800" b="1" dirty="0">
                <a:latin typeface="+mj-lt"/>
              </a:rPr>
              <a:t>disclaimer of opinion</a:t>
            </a:r>
            <a:r>
              <a:rPr lang="en-US" sz="2800" dirty="0">
                <a:latin typeface="+mj-lt"/>
              </a:rPr>
              <a:t> was  expressed on the audit of Performance Information</a:t>
            </a:r>
          </a:p>
          <a:p>
            <a:pPr marL="0" indent="0">
              <a:buNone/>
            </a:pPr>
            <a:endParaRPr lang="en-US" dirty="0" smtClean="0"/>
          </a:p>
          <a:p>
            <a:pPr marL="0" indent="0">
              <a:buNone/>
            </a:pPr>
            <a:endParaRPr lang="en-US" b="1" dirty="0"/>
          </a:p>
          <a:p>
            <a:pPr marL="0" indent="0">
              <a:buNone/>
            </a:pPr>
            <a:endParaRPr lang="en-US" b="1" dirty="0"/>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a:t>
            </a:r>
            <a:endParaRPr lang="en-ZA" b="1" dirty="0"/>
          </a:p>
        </p:txBody>
      </p:sp>
    </p:spTree>
    <p:extLst>
      <p:ext uri="{BB962C8B-B14F-4D97-AF65-F5344CB8AC3E}">
        <p14:creationId xmlns:p14="http://schemas.microsoft.com/office/powerpoint/2010/main" xmlns="" val="74388497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339"/>
            <a:ext cx="8915400" cy="629602"/>
          </a:xfrm>
        </p:spPr>
        <p:txBody>
          <a:bodyPr>
            <a:normAutofit/>
          </a:bodyPr>
          <a:lstStyle/>
          <a:p>
            <a:r>
              <a:rPr lang="en-GB" altLang="en-US" b="1" dirty="0" smtClean="0">
                <a:solidFill>
                  <a:schemeClr val="bg1"/>
                </a:solidFill>
                <a:cs typeface="Arial" panose="020B0604020202020204" pitchFamily="34" charset="0"/>
              </a:rPr>
              <a:t>AUDITOR GENERAL RECOMMENDATIONS</a:t>
            </a:r>
            <a:endParaRPr lang="en-GB" altLang="en-US" b="1" dirty="0">
              <a:solidFill>
                <a:schemeClr val="bg1"/>
              </a:solidFill>
              <a:cs typeface="Arial" panose="020B0604020202020204" pitchFamily="34" charset="0"/>
            </a:endParaRPr>
          </a:p>
        </p:txBody>
      </p:sp>
      <p:sp>
        <p:nvSpPr>
          <p:cNvPr id="3" name="Content Placeholder 2"/>
          <p:cNvSpPr>
            <a:spLocks noGrp="1"/>
          </p:cNvSpPr>
          <p:nvPr>
            <p:ph idx="1"/>
          </p:nvPr>
        </p:nvSpPr>
        <p:spPr>
          <a:xfrm>
            <a:off x="609599" y="930618"/>
            <a:ext cx="8666285" cy="4753609"/>
          </a:xfrm>
        </p:spPr>
        <p:txBody>
          <a:bodyPr>
            <a:noAutofit/>
          </a:bodyPr>
          <a:lstStyle/>
          <a:p>
            <a:pPr>
              <a:buFontTx/>
              <a:buNone/>
            </a:pPr>
            <a:r>
              <a:rPr lang="en-GB" altLang="en-US" sz="2000" dirty="0" smtClean="0">
                <a:latin typeface="Arial" panose="020B0604020202020204" pitchFamily="34" charset="0"/>
                <a:ea typeface="ヒラギノ角ゴ Pro W3" pitchFamily="1" charset="-128"/>
                <a:cs typeface="Arial" panose="020B0604020202020204" pitchFamily="34" charset="0"/>
              </a:rPr>
              <a:t>The following are AGSA’s recommendations applicable to NDA based on the 2018/19 audit opinion</a:t>
            </a:r>
          </a:p>
          <a:p>
            <a:pPr>
              <a:buFontTx/>
              <a:buNone/>
            </a:pPr>
            <a:endParaRPr lang="en-GB" altLang="en-US" sz="2000" dirty="0" smtClean="0">
              <a:latin typeface="Arial" panose="020B0604020202020204" pitchFamily="34" charset="0"/>
              <a:ea typeface="ヒラギノ角ゴ Pro W3" pitchFamily="1" charset="-128"/>
              <a:cs typeface="Arial" panose="020B0604020202020204" pitchFamily="34" charset="0"/>
            </a:endParaRPr>
          </a:p>
          <a:p>
            <a:pPr algn="just">
              <a:defRPr/>
            </a:pPr>
            <a:r>
              <a:rPr lang="en-ZA" sz="2000" b="1" dirty="0" smtClean="0">
                <a:latin typeface="Arial" panose="020B0604020202020204" pitchFamily="34" charset="0"/>
                <a:ea typeface="ヒラギノ角ゴ Pro W3" pitchFamily="1" charset="-128"/>
                <a:cs typeface="Arial" panose="020B0604020202020204" pitchFamily="34" charset="0"/>
              </a:rPr>
              <a:t>R1:</a:t>
            </a:r>
            <a:r>
              <a:rPr lang="en-ZA" sz="2000" dirty="0" smtClean="0">
                <a:latin typeface="Arial" panose="020B0604020202020204" pitchFamily="34" charset="0"/>
                <a:ea typeface="ヒラギノ角ゴ Pro W3" pitchFamily="1" charset="-128"/>
                <a:cs typeface="Arial" panose="020B0604020202020204" pitchFamily="34" charset="0"/>
              </a:rPr>
              <a:t> Appropriate </a:t>
            </a:r>
            <a:r>
              <a:rPr lang="en-ZA" sz="2000" dirty="0">
                <a:latin typeface="Arial" panose="020B0604020202020204" pitchFamily="34" charset="0"/>
                <a:ea typeface="ヒラギノ角ゴ Pro W3" pitchFamily="1" charset="-128"/>
                <a:cs typeface="Arial" panose="020B0604020202020204" pitchFamily="34" charset="0"/>
              </a:rPr>
              <a:t>action must be taken to ensure that vacancies in key positions are filled within the portfolio</a:t>
            </a:r>
            <a:r>
              <a:rPr lang="en-ZA" sz="2000" dirty="0" smtClean="0">
                <a:latin typeface="Arial" panose="020B0604020202020204" pitchFamily="34" charset="0"/>
                <a:ea typeface="ヒラギノ角ゴ Pro W3" pitchFamily="1" charset="-128"/>
                <a:cs typeface="Arial" panose="020B0604020202020204" pitchFamily="34" charset="0"/>
              </a:rPr>
              <a:t>.</a:t>
            </a:r>
          </a:p>
          <a:p>
            <a:pPr algn="just">
              <a:defRPr/>
            </a:pPr>
            <a:endParaRPr lang="en-ZA" sz="2000" dirty="0">
              <a:latin typeface="Arial" panose="020B0604020202020204" pitchFamily="34" charset="0"/>
              <a:ea typeface="ヒラギノ角ゴ Pro W3" pitchFamily="1" charset="-128"/>
              <a:cs typeface="Arial" panose="020B0604020202020204" pitchFamily="34" charset="0"/>
            </a:endParaRPr>
          </a:p>
          <a:p>
            <a:pPr algn="just">
              <a:defRPr/>
            </a:pPr>
            <a:r>
              <a:rPr lang="en-ZA" sz="2000" b="1" dirty="0" smtClean="0">
                <a:latin typeface="Arial" panose="020B0604020202020204" pitchFamily="34" charset="0"/>
                <a:ea typeface="ヒラギノ角ゴ Pro W3" pitchFamily="1" charset="-128"/>
                <a:cs typeface="Arial" panose="020B0604020202020204" pitchFamily="34" charset="0"/>
              </a:rPr>
              <a:t>R2:</a:t>
            </a:r>
            <a:r>
              <a:rPr lang="en-ZA" sz="2000" dirty="0" smtClean="0">
                <a:latin typeface="Arial" panose="020B0604020202020204" pitchFamily="34" charset="0"/>
                <a:ea typeface="ヒラギノ角ゴ Pro W3" pitchFamily="1" charset="-128"/>
                <a:cs typeface="Arial" panose="020B0604020202020204" pitchFamily="34" charset="0"/>
              </a:rPr>
              <a:t> Internal </a:t>
            </a:r>
            <a:r>
              <a:rPr lang="en-ZA" sz="2000" dirty="0">
                <a:latin typeface="Arial" panose="020B0604020202020204" pitchFamily="34" charset="0"/>
                <a:ea typeface="ヒラギノ角ゴ Pro W3" pitchFamily="1" charset="-128"/>
                <a:cs typeface="Arial" panose="020B0604020202020204" pitchFamily="34" charset="0"/>
              </a:rPr>
              <a:t>controls over the monitoring of compliance with all applicable legislation, policies and directives must be strengthened to prevent non-compliance.</a:t>
            </a:r>
          </a:p>
          <a:p>
            <a:pPr algn="just">
              <a:defRPr/>
            </a:pPr>
            <a:endParaRPr lang="en-ZA" sz="2000" b="1" dirty="0" smtClean="0">
              <a:latin typeface="Arial" panose="020B0604020202020204" pitchFamily="34" charset="0"/>
              <a:ea typeface="ヒラギノ角ゴ Pro W3" pitchFamily="1" charset="-128"/>
              <a:cs typeface="Arial" panose="020B0604020202020204" pitchFamily="34" charset="0"/>
            </a:endParaRPr>
          </a:p>
          <a:p>
            <a:pPr algn="just">
              <a:defRPr/>
            </a:pPr>
            <a:r>
              <a:rPr lang="en-ZA" sz="2000" b="1" dirty="0" smtClean="0">
                <a:latin typeface="Arial" panose="020B0604020202020204" pitchFamily="34" charset="0"/>
                <a:ea typeface="ヒラギノ角ゴ Pro W3" pitchFamily="1" charset="-128"/>
                <a:cs typeface="Arial" panose="020B0604020202020204" pitchFamily="34" charset="0"/>
              </a:rPr>
              <a:t>R3:</a:t>
            </a:r>
            <a:r>
              <a:rPr lang="en-ZA" sz="2000" dirty="0" smtClean="0">
                <a:latin typeface="Arial" panose="020B0604020202020204" pitchFamily="34" charset="0"/>
                <a:ea typeface="ヒラギノ角ゴ Pro W3" pitchFamily="1" charset="-128"/>
                <a:cs typeface="Arial" panose="020B0604020202020204" pitchFamily="34" charset="0"/>
              </a:rPr>
              <a:t> Audit </a:t>
            </a:r>
            <a:r>
              <a:rPr lang="en-ZA" sz="2000" dirty="0">
                <a:latin typeface="Arial" panose="020B0604020202020204" pitchFamily="34" charset="0"/>
                <a:ea typeface="ヒラギノ角ゴ Pro W3" pitchFamily="1" charset="-128"/>
                <a:cs typeface="Arial" panose="020B0604020202020204" pitchFamily="34" charset="0"/>
              </a:rPr>
              <a:t>action plans must be implemented and should be monitored quarterly to support financial management and governance.</a:t>
            </a:r>
          </a:p>
          <a:p>
            <a:pPr algn="just">
              <a:defRPr/>
            </a:pPr>
            <a:endParaRPr lang="en-ZA" sz="2000" b="1" dirty="0" smtClean="0">
              <a:latin typeface="Arial" panose="020B0604020202020204" pitchFamily="34" charset="0"/>
              <a:ea typeface="ヒラギノ角ゴ Pro W3" pitchFamily="1" charset="-128"/>
              <a:cs typeface="Arial" panose="020B0604020202020204" pitchFamily="34" charset="0"/>
            </a:endParaRPr>
          </a:p>
          <a:p>
            <a:pPr algn="just">
              <a:defRPr/>
            </a:pPr>
            <a:r>
              <a:rPr lang="en-ZA" sz="2000" b="1" dirty="0" smtClean="0">
                <a:latin typeface="Arial" panose="020B0604020202020204" pitchFamily="34" charset="0"/>
                <a:ea typeface="ヒラギノ角ゴ Pro W3" pitchFamily="1" charset="-128"/>
                <a:cs typeface="Arial" panose="020B0604020202020204" pitchFamily="34" charset="0"/>
              </a:rPr>
              <a:t>R5:</a:t>
            </a:r>
            <a:r>
              <a:rPr lang="en-ZA" sz="2000" dirty="0" smtClean="0">
                <a:latin typeface="Arial" panose="020B0604020202020204" pitchFamily="34" charset="0"/>
                <a:ea typeface="ヒラギノ角ゴ Pro W3" pitchFamily="1" charset="-128"/>
                <a:cs typeface="Arial" panose="020B0604020202020204" pitchFamily="34" charset="0"/>
              </a:rPr>
              <a:t> Structures </a:t>
            </a:r>
            <a:r>
              <a:rPr lang="en-ZA" sz="2000" dirty="0">
                <a:latin typeface="Arial" panose="020B0604020202020204" pitchFamily="34" charset="0"/>
                <a:ea typeface="ヒラギノ角ゴ Pro W3" pitchFamily="1" charset="-128"/>
                <a:cs typeface="Arial" panose="020B0604020202020204" pitchFamily="34" charset="0"/>
              </a:rPr>
              <a:t>should be put in place to manage consequences and should be enhanced to ensure that all cases are dealt timeously to prevent long-outstanding cases at </a:t>
            </a:r>
            <a:r>
              <a:rPr lang="en-ZA" sz="2000" dirty="0" smtClean="0">
                <a:latin typeface="Arial" panose="020B0604020202020204" pitchFamily="34" charset="0"/>
                <a:ea typeface="ヒラギノ角ゴ Pro W3" pitchFamily="1" charset="-128"/>
                <a:cs typeface="Arial" panose="020B0604020202020204" pitchFamily="34" charset="0"/>
              </a:rPr>
              <a:t>SASSA </a:t>
            </a:r>
            <a:r>
              <a:rPr lang="en-ZA" sz="2000" dirty="0">
                <a:latin typeface="Arial" panose="020B0604020202020204" pitchFamily="34" charset="0"/>
                <a:ea typeface="ヒラギノ角ゴ Pro W3" pitchFamily="1" charset="-128"/>
                <a:cs typeface="Arial" panose="020B0604020202020204" pitchFamily="34" charset="0"/>
              </a:rPr>
              <a:t>and the NDA.</a:t>
            </a:r>
          </a:p>
          <a:p>
            <a:pPr>
              <a:buFontTx/>
              <a:buNone/>
            </a:pPr>
            <a:endParaRPr lang="en-GB" altLang="en-US" sz="1800" dirty="0">
              <a:latin typeface="Arial" panose="020B0604020202020204" pitchFamily="34" charset="0"/>
              <a:ea typeface="ヒラギノ角ゴ Pro W3" pitchFamily="1" charset="-128"/>
              <a:cs typeface="Arial" panose="020B0604020202020204" pitchFamily="34" charset="0"/>
            </a:endParaRPr>
          </a:p>
        </p:txBody>
      </p:sp>
      <p:sp>
        <p:nvSpPr>
          <p:cNvPr id="6" name="Slide Number Placeholder 5"/>
          <p:cNvSpPr>
            <a:spLocks noGrp="1"/>
          </p:cNvSpPr>
          <p:nvPr>
            <p:ph type="sldNum" sz="quarter" idx="12"/>
          </p:nvPr>
        </p:nvSpPr>
        <p:spPr/>
        <p:txBody>
          <a:bodyPr/>
          <a:lstStyle/>
          <a:p>
            <a:fld id="{E6EDE458-FE5D-A943-8B68-DF1632607E4A}" type="slidenum">
              <a:rPr lang="en-US" smtClean="0">
                <a:latin typeface="+mj-lt"/>
              </a:rPr>
              <a:pPr/>
              <a:t>5</a:t>
            </a:fld>
            <a:endParaRPr lang="en-US" dirty="0">
              <a:latin typeface="+mj-lt"/>
            </a:endParaRPr>
          </a:p>
        </p:txBody>
      </p:sp>
    </p:spTree>
    <p:extLst>
      <p:ext uri="{BB962C8B-B14F-4D97-AF65-F5344CB8AC3E}">
        <p14:creationId xmlns:p14="http://schemas.microsoft.com/office/powerpoint/2010/main" xmlns="" val="16576710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561" y="0"/>
            <a:ext cx="7813303" cy="838200"/>
          </a:xfrm>
        </p:spPr>
        <p:txBody>
          <a:bodyPr/>
          <a:lstStyle/>
          <a:p>
            <a:r>
              <a:rPr lang="en-ZA" b="1" dirty="0" smtClean="0"/>
              <a:t>SUMMARY OF FINDINGS ON ANNUAL </a:t>
            </a:r>
            <a:r>
              <a:rPr lang="en-ZA" b="1" dirty="0"/>
              <a:t>FINANCIAL STATEMENTS </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6</a:t>
            </a:fld>
            <a:endParaRPr lang="en-US" dirty="0"/>
          </a:p>
        </p:txBody>
      </p:sp>
      <p:sp>
        <p:nvSpPr>
          <p:cNvPr id="3" name="Content Placeholder 2"/>
          <p:cNvSpPr>
            <a:spLocks noGrp="1"/>
          </p:cNvSpPr>
          <p:nvPr>
            <p:ph idx="1"/>
          </p:nvPr>
        </p:nvSpPr>
        <p:spPr>
          <a:xfrm>
            <a:off x="704528" y="838200"/>
            <a:ext cx="8712968" cy="6019800"/>
          </a:xfrm>
        </p:spPr>
        <p:txBody>
          <a:bodyPr/>
          <a:lstStyle/>
          <a:p>
            <a:pPr>
              <a:lnSpc>
                <a:spcPct val="150000"/>
              </a:lnSpc>
              <a:buFont typeface="Arial" panose="020B0604020202020204" pitchFamily="34" charset="0"/>
              <a:buChar char="•"/>
            </a:pPr>
            <a:r>
              <a:rPr lang="en-ZA" sz="2400" dirty="0" smtClean="0"/>
              <a:t>Annual Financial Statements (AFS) and supporting schedules not submitted  to AG by 31 May per PFMA.</a:t>
            </a:r>
          </a:p>
          <a:p>
            <a:pPr>
              <a:lnSpc>
                <a:spcPct val="150000"/>
              </a:lnSpc>
              <a:buFont typeface="Arial" panose="020B0604020202020204" pitchFamily="34" charset="0"/>
              <a:buChar char="•"/>
            </a:pPr>
            <a:r>
              <a:rPr lang="en-ZA" sz="2400" dirty="0" smtClean="0">
                <a:latin typeface="Arial" panose="020B0604020202020204" pitchFamily="34" charset="0"/>
                <a:cs typeface="Arial" panose="020B0604020202020204" pitchFamily="34" charset="0"/>
              </a:rPr>
              <a:t>Disclosures in the AFS not compliant with GRAP Standards.</a:t>
            </a:r>
          </a:p>
          <a:p>
            <a:pPr>
              <a:lnSpc>
                <a:spcPct val="150000"/>
              </a:lnSpc>
              <a:buFont typeface="Arial" panose="020B0604020202020204" pitchFamily="34" charset="0"/>
              <a:buChar char="•"/>
            </a:pPr>
            <a:r>
              <a:rPr lang="en-ZA" sz="2400" dirty="0" smtClean="0">
                <a:latin typeface="Arial" panose="020B0604020202020204" pitchFamily="34" charset="0"/>
                <a:cs typeface="Arial" panose="020B0604020202020204" pitchFamily="34" charset="0"/>
              </a:rPr>
              <a:t>Inadequate disclosure of Accounting Policies for major  balance sheet and income statement balances.</a:t>
            </a:r>
          </a:p>
          <a:p>
            <a:pPr>
              <a:lnSpc>
                <a:spcPct val="150000"/>
              </a:lnSpc>
              <a:buFont typeface="Arial" panose="020B0604020202020204" pitchFamily="34" charset="0"/>
              <a:buChar char="•"/>
            </a:pPr>
            <a:r>
              <a:rPr lang="en-ZA" sz="2400" dirty="0" smtClean="0">
                <a:latin typeface="Arial" panose="020B0604020202020204" pitchFamily="34" charset="0"/>
                <a:cs typeface="Arial" panose="020B0604020202020204" pitchFamily="34" charset="0"/>
              </a:rPr>
              <a:t>Discrepancies between supporting schedules and AFS </a:t>
            </a:r>
          </a:p>
          <a:p>
            <a:pPr>
              <a:lnSpc>
                <a:spcPct val="150000"/>
              </a:lnSpc>
              <a:buFont typeface="Wingdings" panose="05000000000000000000" pitchFamily="2" charset="2"/>
              <a:buChar char="v"/>
            </a:pPr>
            <a:r>
              <a:rPr lang="en-US" sz="2400" b="1" dirty="0" smtClean="0"/>
              <a:t>Key root cause of  identified deficiencies:</a:t>
            </a:r>
          </a:p>
          <a:p>
            <a:pPr algn="just">
              <a:buFont typeface="Arial" panose="020B0604020202020204" pitchFamily="34" charset="0"/>
              <a:buChar char="•"/>
            </a:pPr>
            <a:r>
              <a:rPr lang="en-US" sz="2400" dirty="0" smtClean="0"/>
              <a:t>Loss </a:t>
            </a:r>
            <a:r>
              <a:rPr lang="en-US" sz="2400" dirty="0"/>
              <a:t>of key personnel in the fourth quarter of the year             (CFO  and Financial Accountant) </a:t>
            </a:r>
          </a:p>
          <a:p>
            <a:pPr algn="just">
              <a:buFont typeface="Arial" panose="020B0604020202020204" pitchFamily="34" charset="0"/>
              <a:buChar char="•"/>
            </a:pPr>
            <a:r>
              <a:rPr lang="en-US" sz="2400" dirty="0"/>
              <a:t>Processes and structure in the unit not reviewed to meet challenges of ever changing environment</a:t>
            </a: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US" sz="2400" dirty="0">
              <a:solidFill>
                <a:srgbClr val="000000"/>
              </a:solidFill>
            </a:endParaRPr>
          </a:p>
          <a:p>
            <a:pPr marL="0" indent="0">
              <a:buNone/>
            </a:pPr>
            <a:endParaRPr lang="en-US" sz="2400" dirty="0">
              <a:solidFill>
                <a:srgbClr val="000000"/>
              </a:solidFill>
            </a:endParaRPr>
          </a:p>
          <a:p>
            <a:pPr marL="0" indent="0">
              <a:buNone/>
            </a:pPr>
            <a:endParaRPr lang="en-US" b="1" dirty="0"/>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a:t>
            </a:r>
            <a:endParaRPr lang="en-ZA" b="1" dirty="0"/>
          </a:p>
        </p:txBody>
      </p:sp>
    </p:spTree>
    <p:extLst>
      <p:ext uri="{BB962C8B-B14F-4D97-AF65-F5344CB8AC3E}">
        <p14:creationId xmlns:p14="http://schemas.microsoft.com/office/powerpoint/2010/main" xmlns="" val="10777224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569" y="0"/>
            <a:ext cx="7741295" cy="838200"/>
          </a:xfrm>
        </p:spPr>
        <p:txBody>
          <a:bodyPr/>
          <a:lstStyle/>
          <a:p>
            <a:r>
              <a:rPr lang="en-ZA" b="1" dirty="0" smtClean="0"/>
              <a:t>CORRECTIVE ACTIONS TO ADDRESS FINANCIAL STATEMENTS FINDINGS</a:t>
            </a:r>
            <a:endParaRPr lang="en-ZA"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7</a:t>
            </a:fld>
            <a:endParaRPr lang="en-US" dirty="0"/>
          </a:p>
        </p:txBody>
      </p:sp>
      <p:sp>
        <p:nvSpPr>
          <p:cNvPr id="3" name="Content Placeholder 2"/>
          <p:cNvSpPr>
            <a:spLocks noGrp="1"/>
          </p:cNvSpPr>
          <p:nvPr>
            <p:ph idx="1"/>
          </p:nvPr>
        </p:nvSpPr>
        <p:spPr>
          <a:xfrm>
            <a:off x="632520" y="838200"/>
            <a:ext cx="8712968" cy="6019800"/>
          </a:xfrm>
        </p:spPr>
        <p:txBody>
          <a:bodyPr/>
          <a:lstStyle/>
          <a:p>
            <a:pPr>
              <a:buFont typeface="Wingdings" panose="05000000000000000000" pitchFamily="2" charset="2"/>
              <a:buChar char="q"/>
            </a:pPr>
            <a:r>
              <a:rPr lang="en-US" sz="2400" b="1" dirty="0"/>
              <a:t>Fully Capacitate the Finance unit with requisite skills and personnel </a:t>
            </a:r>
            <a:r>
              <a:rPr lang="en-US" sz="2400" dirty="0"/>
              <a:t>.</a:t>
            </a:r>
          </a:p>
          <a:p>
            <a:pPr>
              <a:lnSpc>
                <a:spcPct val="150000"/>
              </a:lnSpc>
              <a:buFont typeface="Arial" panose="020B0604020202020204" pitchFamily="34" charset="0"/>
              <a:buChar char="•"/>
            </a:pPr>
            <a:r>
              <a:rPr lang="en-US" sz="2400" dirty="0"/>
              <a:t>The process to fill vacant position of CFO was concluded in October, the CFO will resume duty in November 2019.</a:t>
            </a:r>
          </a:p>
          <a:p>
            <a:pPr>
              <a:lnSpc>
                <a:spcPct val="150000"/>
              </a:lnSpc>
              <a:buFont typeface="Arial" panose="020B0604020202020204" pitchFamily="34" charset="0"/>
              <a:buChar char="•"/>
            </a:pPr>
            <a:r>
              <a:rPr lang="en-US" sz="2400" dirty="0"/>
              <a:t>An analysis of current processes and structure of the unit is being undertaken by management .This analysis will be submitted to newly appointed CFO for final input and implementation by end of December 2019.</a:t>
            </a:r>
          </a:p>
          <a:p>
            <a:pPr>
              <a:lnSpc>
                <a:spcPct val="150000"/>
              </a:lnSpc>
              <a:buFont typeface="Arial" panose="020B0604020202020204" pitchFamily="34" charset="0"/>
              <a:buChar char="•"/>
            </a:pPr>
            <a:r>
              <a:rPr lang="en-US" sz="2400" dirty="0"/>
              <a:t>Personnel in finance will attend the GRAP refresher course in February 2019 to remain current with latest changes in Standards</a:t>
            </a:r>
          </a:p>
          <a:p>
            <a:pPr algn="just">
              <a:buFont typeface="Wingdings" panose="05000000000000000000" pitchFamily="2" charset="2"/>
              <a:buChar char="v"/>
            </a:pPr>
            <a:endParaRPr lang="en-US" sz="2400" b="1" dirty="0">
              <a:solidFill>
                <a:srgbClr val="000000"/>
              </a:solidFill>
            </a:endParaRPr>
          </a:p>
          <a:p>
            <a:pPr algn="just">
              <a:buFont typeface="Wingdings" panose="05000000000000000000" pitchFamily="2" charset="2"/>
              <a:buChar char="§"/>
            </a:pPr>
            <a:endParaRPr lang="en-US" sz="2400" b="1"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ZA" sz="2400" dirty="0">
              <a:solidFill>
                <a:srgbClr val="000000"/>
              </a:solidFill>
            </a:endParaRPr>
          </a:p>
          <a:p>
            <a:pPr algn="just">
              <a:buFont typeface="Wingdings" panose="05000000000000000000" pitchFamily="2" charset="2"/>
              <a:buChar char="§"/>
            </a:pPr>
            <a:endParaRPr lang="en-US" sz="2400" dirty="0">
              <a:solidFill>
                <a:srgbClr val="000000"/>
              </a:solidFill>
            </a:endParaRPr>
          </a:p>
          <a:p>
            <a:pPr marL="0" indent="0">
              <a:buNone/>
            </a:pPr>
            <a:endParaRPr lang="en-US" sz="2400" dirty="0">
              <a:solidFill>
                <a:srgbClr val="000000"/>
              </a:solidFill>
            </a:endParaRPr>
          </a:p>
          <a:p>
            <a:pPr marL="0" indent="0">
              <a:buNone/>
            </a:pPr>
            <a:endParaRPr lang="en-US" b="1" dirty="0"/>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a:t>
            </a:r>
            <a:endParaRPr lang="en-ZA" b="1" dirty="0"/>
          </a:p>
        </p:txBody>
      </p:sp>
    </p:spTree>
    <p:extLst>
      <p:ext uri="{BB962C8B-B14F-4D97-AF65-F5344CB8AC3E}">
        <p14:creationId xmlns:p14="http://schemas.microsoft.com/office/powerpoint/2010/main" xmlns="" val="392545421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1" y="0"/>
            <a:ext cx="8173344" cy="838200"/>
          </a:xfrm>
        </p:spPr>
        <p:txBody>
          <a:bodyPr/>
          <a:lstStyle/>
          <a:p>
            <a:r>
              <a:rPr lang="en-US" b="1" dirty="0" smtClean="0"/>
              <a:t>FINDINGS ON EXPENDITURE MANAGEMENT AND  CONSEQUENCE MANAGEMENT</a:t>
            </a:r>
            <a:endParaRPr lang="en-ZA"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8</a:t>
            </a:fld>
            <a:endParaRPr lang="en-US" dirty="0"/>
          </a:p>
        </p:txBody>
      </p:sp>
      <p:sp>
        <p:nvSpPr>
          <p:cNvPr id="3" name="Content Placeholder 2"/>
          <p:cNvSpPr>
            <a:spLocks noGrp="1"/>
          </p:cNvSpPr>
          <p:nvPr>
            <p:ph idx="1"/>
          </p:nvPr>
        </p:nvSpPr>
        <p:spPr>
          <a:xfrm>
            <a:off x="632520" y="838200"/>
            <a:ext cx="8712968" cy="5867400"/>
          </a:xfrm>
        </p:spPr>
        <p:txBody>
          <a:bodyPr/>
          <a:lstStyle/>
          <a:p>
            <a:pPr>
              <a:lnSpc>
                <a:spcPct val="150000"/>
              </a:lnSpc>
              <a:buFont typeface="Arial" panose="020B0604020202020204" pitchFamily="34" charset="0"/>
              <a:buChar char="•"/>
            </a:pPr>
            <a:r>
              <a:rPr lang="en-US" sz="2400" dirty="0"/>
              <a:t>Nine (9) instances of irregular expenditure identified in the previous year re-occurred in 2018/19 financial year. </a:t>
            </a:r>
          </a:p>
          <a:p>
            <a:pPr>
              <a:lnSpc>
                <a:spcPct val="150000"/>
              </a:lnSpc>
              <a:buFont typeface="Arial" panose="020B0604020202020204" pitchFamily="34" charset="0"/>
              <a:buChar char="•"/>
            </a:pPr>
            <a:r>
              <a:rPr lang="en-US" sz="2400" dirty="0"/>
              <a:t>No disciplinary steps taken against officials who permitted irregular, fruitless and wasteful expenditure as required by section 51(1)(e)(iii) of PFMA. </a:t>
            </a:r>
          </a:p>
          <a:p>
            <a:pPr>
              <a:buFont typeface="Arial" panose="020B0604020202020204" pitchFamily="34" charset="0"/>
              <a:buChar char="•"/>
            </a:pPr>
            <a:endParaRPr lang="en-US" sz="2400" dirty="0"/>
          </a:p>
          <a:p>
            <a:pPr>
              <a:buFont typeface="Wingdings" panose="05000000000000000000" pitchFamily="2" charset="2"/>
              <a:buChar char="q"/>
            </a:pPr>
            <a:r>
              <a:rPr lang="en-US" sz="2400" b="1" dirty="0"/>
              <a:t>Key root cause of identified deficiencies:</a:t>
            </a:r>
          </a:p>
          <a:p>
            <a:pPr>
              <a:lnSpc>
                <a:spcPct val="150000"/>
              </a:lnSpc>
              <a:buFont typeface="Wingdings" panose="05000000000000000000" pitchFamily="2" charset="2"/>
              <a:buChar char="§"/>
            </a:pPr>
            <a:r>
              <a:rPr lang="en-US" sz="2400" dirty="0"/>
              <a:t>Investigations not conducted in </a:t>
            </a:r>
            <a:r>
              <a:rPr lang="en-US" sz="2400" dirty="0" smtClean="0"/>
              <a:t>2018/19 financial year.</a:t>
            </a:r>
            <a:endParaRPr lang="en-US" sz="2400" dirty="0"/>
          </a:p>
          <a:p>
            <a:pPr>
              <a:lnSpc>
                <a:spcPct val="150000"/>
              </a:lnSpc>
              <a:buFont typeface="Wingdings" panose="05000000000000000000" pitchFamily="2" charset="2"/>
              <a:buChar char="§"/>
            </a:pPr>
            <a:r>
              <a:rPr lang="en-US" sz="2400" dirty="0"/>
              <a:t>SCM awareness workshops not conducted to educate staff on changes and implications of changes on NDA processes.</a:t>
            </a:r>
          </a:p>
          <a:p>
            <a:pPr>
              <a:buFont typeface="Wingdings" panose="05000000000000000000" pitchFamily="2" charset="2"/>
              <a:buChar char="§"/>
            </a:pPr>
            <a:endParaRPr lang="en-US" sz="2400" dirty="0"/>
          </a:p>
          <a:p>
            <a:pPr>
              <a:buFont typeface="Wingdings" panose="05000000000000000000" pitchFamily="2" charset="2"/>
              <a:buChar char="§"/>
            </a:pPr>
            <a:endParaRPr lang="en-US" sz="2400" b="1" dirty="0"/>
          </a:p>
          <a:p>
            <a:pPr>
              <a:buFont typeface="Wingdings" panose="05000000000000000000" pitchFamily="2" charset="2"/>
              <a:buChar char="q"/>
            </a:pPr>
            <a:endParaRPr lang="en-US" sz="2400" b="1"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a:t>
            </a:r>
            <a:endParaRPr lang="en-ZA" b="1" dirty="0"/>
          </a:p>
        </p:txBody>
      </p:sp>
    </p:spTree>
    <p:extLst>
      <p:ext uri="{BB962C8B-B14F-4D97-AF65-F5344CB8AC3E}">
        <p14:creationId xmlns:p14="http://schemas.microsoft.com/office/powerpoint/2010/main" xmlns="" val="84188035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569" y="0"/>
            <a:ext cx="7741295" cy="838200"/>
          </a:xfrm>
        </p:spPr>
        <p:txBody>
          <a:bodyPr/>
          <a:lstStyle/>
          <a:p>
            <a:r>
              <a:rPr lang="en-US" sz="2000" b="1" dirty="0"/>
              <a:t>CORRECTIVE  ACTIONS   -  EXPENDITURE MANAGEMENT AND  CONSEQUENCE MANAGEMENT FINDINGS</a:t>
            </a:r>
            <a:endParaRPr lang="en-ZA" sz="20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9</a:t>
            </a:fld>
            <a:endParaRPr lang="en-US" dirty="0"/>
          </a:p>
        </p:txBody>
      </p:sp>
      <p:sp>
        <p:nvSpPr>
          <p:cNvPr id="3" name="Content Placeholder 2"/>
          <p:cNvSpPr>
            <a:spLocks noGrp="1"/>
          </p:cNvSpPr>
          <p:nvPr>
            <p:ph idx="1"/>
          </p:nvPr>
        </p:nvSpPr>
        <p:spPr>
          <a:xfrm>
            <a:off x="632520" y="1004046"/>
            <a:ext cx="8712968" cy="5701553"/>
          </a:xfrm>
        </p:spPr>
        <p:txBody>
          <a:bodyPr/>
          <a:lstStyle/>
          <a:p>
            <a:pPr>
              <a:lnSpc>
                <a:spcPct val="150000"/>
              </a:lnSpc>
              <a:buFont typeface="Arial" panose="020B0604020202020204" pitchFamily="34" charset="0"/>
              <a:buChar char="•"/>
            </a:pPr>
            <a:r>
              <a:rPr lang="en-US" sz="2300" dirty="0"/>
              <a:t>Process to procure services of independent  provider to investigate reported cases till 2019 being finalised. </a:t>
            </a:r>
            <a:endParaRPr lang="en-US" sz="2300" dirty="0" smtClean="0"/>
          </a:p>
          <a:p>
            <a:pPr>
              <a:lnSpc>
                <a:spcPct val="150000"/>
              </a:lnSpc>
              <a:buFont typeface="Arial" panose="020B0604020202020204" pitchFamily="34" charset="0"/>
              <a:buChar char="•"/>
            </a:pPr>
            <a:endParaRPr lang="en-US" sz="2300" dirty="0"/>
          </a:p>
          <a:p>
            <a:pPr>
              <a:lnSpc>
                <a:spcPct val="150000"/>
              </a:lnSpc>
              <a:buFont typeface="Arial" panose="020B0604020202020204" pitchFamily="34" charset="0"/>
              <a:buChar char="•"/>
            </a:pPr>
            <a:r>
              <a:rPr lang="en-US" sz="2300" dirty="0"/>
              <a:t>Investigations to be concluded by end of February 2020 PFMA.</a:t>
            </a:r>
          </a:p>
          <a:p>
            <a:pPr>
              <a:lnSpc>
                <a:spcPct val="150000"/>
              </a:lnSpc>
              <a:buFont typeface="Arial" panose="020B0604020202020204" pitchFamily="34" charset="0"/>
              <a:buChar char="•"/>
            </a:pPr>
            <a:endParaRPr lang="en-US" sz="2300" dirty="0" smtClean="0"/>
          </a:p>
          <a:p>
            <a:pPr>
              <a:lnSpc>
                <a:spcPct val="150000"/>
              </a:lnSpc>
              <a:buFont typeface="Arial" panose="020B0604020202020204" pitchFamily="34" charset="0"/>
              <a:buChar char="•"/>
            </a:pPr>
            <a:r>
              <a:rPr lang="en-US" sz="2300" dirty="0" smtClean="0"/>
              <a:t>Condonation </a:t>
            </a:r>
            <a:r>
              <a:rPr lang="en-US" sz="2300" dirty="0"/>
              <a:t>of Irregular expenditure submitted to National Treasury by end of February 2020. </a:t>
            </a:r>
          </a:p>
          <a:p>
            <a:pPr>
              <a:buFont typeface="Wingdings" panose="05000000000000000000" pitchFamily="2" charset="2"/>
              <a:buChar char="§"/>
            </a:pPr>
            <a:endParaRPr lang="en-US" sz="2300" dirty="0" smtClean="0"/>
          </a:p>
          <a:p>
            <a:pPr>
              <a:buFont typeface="Wingdings" panose="05000000000000000000" pitchFamily="2" charset="2"/>
              <a:buChar char="§"/>
            </a:pPr>
            <a:r>
              <a:rPr lang="en-US" sz="2300" dirty="0" smtClean="0"/>
              <a:t>Conduct </a:t>
            </a:r>
            <a:r>
              <a:rPr lang="en-US" sz="2300" dirty="0"/>
              <a:t>bi-annual </a:t>
            </a:r>
            <a:r>
              <a:rPr lang="en-US" sz="2300" dirty="0" smtClean="0"/>
              <a:t>SCM </a:t>
            </a:r>
            <a:r>
              <a:rPr lang="en-US" sz="2300" dirty="0"/>
              <a:t>awareness workshops across NDA offices</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a:t>
            </a:r>
            <a:endParaRPr lang="en-ZA" b="1" dirty="0"/>
          </a:p>
        </p:txBody>
      </p:sp>
    </p:spTree>
    <p:extLst>
      <p:ext uri="{BB962C8B-B14F-4D97-AF65-F5344CB8AC3E}">
        <p14:creationId xmlns:p14="http://schemas.microsoft.com/office/powerpoint/2010/main" xmlns="" val="244651336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
  <a:themeElements>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zure">
  <a:themeElements>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themeOverride>
</file>

<file path=ppt/theme/themeOverride2.xml><?xml version="1.0" encoding="utf-8"?>
<a:themeOverride xmlns:a="http://schemas.openxmlformats.org/drawingml/2006/main">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themeOverride>
</file>

<file path=ppt/theme/themeOverride3.xml><?xml version="1.0" encoding="utf-8"?>
<a:themeOverride xmlns:a="http://schemas.openxmlformats.org/drawingml/2006/main">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themeOverride>
</file>

<file path=ppt/theme/themeOverride4.xml><?xml version="1.0" encoding="utf-8"?>
<a:themeOverride xmlns:a="http://schemas.openxmlformats.org/drawingml/2006/main">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themeOverride>
</file>

<file path=ppt/theme/themeOverride5.xml><?xml version="1.0" encoding="utf-8"?>
<a:themeOverride xmlns:a="http://schemas.openxmlformats.org/drawingml/2006/main">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
  <TotalTime>2584</TotalTime>
  <Words>2826</Words>
  <Application>Microsoft Office PowerPoint</Application>
  <PresentationFormat>A4 Paper (210x297 mm)</PresentationFormat>
  <Paragraphs>469</Paragraphs>
  <Slides>33</Slides>
  <Notes>7</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Azure</vt:lpstr>
      <vt:lpstr>1_Azure</vt:lpstr>
      <vt:lpstr>Presentation to the Portfolio Committee on Social Development   NDA BRRR AND AUDIT ACTION PLAN   06 November 2019</vt:lpstr>
      <vt:lpstr>PURPOSE</vt:lpstr>
      <vt:lpstr>  </vt:lpstr>
      <vt:lpstr>OVERALL AUDIT OUTCOMES  2018/19 FY</vt:lpstr>
      <vt:lpstr>AUDITOR GENERAL RECOMMENDATIONS</vt:lpstr>
      <vt:lpstr>SUMMARY OF FINDINGS ON ANNUAL FINANCIAL STATEMENTS </vt:lpstr>
      <vt:lpstr>CORRECTIVE ACTIONS TO ADDRESS FINANCIAL STATEMENTS FINDINGS</vt:lpstr>
      <vt:lpstr>FINDINGS ON EXPENDITURE MANAGEMENT AND  CONSEQUENCE MANAGEMENT</vt:lpstr>
      <vt:lpstr>CORRECTIVE  ACTIONS   -  EXPENDITURE MANAGEMENT AND  CONSEQUENCE MANAGEMENT FINDINGS</vt:lpstr>
      <vt:lpstr>SUMMARY OF FINDINGS ON ASSETS (PROPERTY PLANT &amp; EQUIPMENT </vt:lpstr>
      <vt:lpstr>SUMMARY OF FINDINGS ON ASSETS (PROPERTY PLANT &amp; EQUIPMENT </vt:lpstr>
      <vt:lpstr>CORRECTIVE ACTIONS TO ADDRESS FINDINGS ON ASSETS (PPE)</vt:lpstr>
      <vt:lpstr>AUDIT FINDINGS – ACCOUNTING DEFICIENCIES AND RECORD KEEPING</vt:lpstr>
      <vt:lpstr>CORRECTIVE ACTION TO ADDRESS -  ACCOUNTING AND RECORD KEEPING DEFICIENCIES</vt:lpstr>
      <vt:lpstr>AUDIT FINDINGS ON REVIEW OF POLICIES IN LINE WITH CHANGES IN REGULATIONS. </vt:lpstr>
      <vt:lpstr>CORRECTIVE MEASURES TO ADDRESS FINDING – POLICY REVIEW</vt:lpstr>
      <vt:lpstr>FINDING ON HUMAN RESOURCE AND DEVELOPMENT (HRM&amp;D) STRATEGY</vt:lpstr>
      <vt:lpstr>FINDING : SUPPLY CHAIN AND CONTRACT MANAGEMENENT</vt:lpstr>
      <vt:lpstr>ACTION PLANS TO ADDRESS : SUPPLY CHAIN AND CONTRACT MANAGEMENT FINDINGS</vt:lpstr>
      <vt:lpstr>FINDINGS : GOVERNANCE </vt:lpstr>
      <vt:lpstr>ACTION PLANS : GOVERNANCE</vt:lpstr>
      <vt:lpstr>AUDIT FINDINGS ON  : PETTY CASH </vt:lpstr>
      <vt:lpstr>FINDINGS ON ICT GOVERNANCE</vt:lpstr>
      <vt:lpstr>FINDINGS ON PERFORMANCE INFORMATION</vt:lpstr>
      <vt:lpstr>ROOT CAUSES FOR FINDINGS ON PERFORMANCE INFORMATION</vt:lpstr>
      <vt:lpstr>CORRECTIVE ACTIONS TO ADDRESS FINDINGS ON PERFORMANCE INFORMATION</vt:lpstr>
      <vt:lpstr>FINDINGS: GRANT FUNDING TO CSOs</vt:lpstr>
      <vt:lpstr>  </vt:lpstr>
      <vt:lpstr>GOVERNANCE</vt:lpstr>
      <vt:lpstr>GOVERNANCE</vt:lpstr>
      <vt:lpstr>GOVERNANCE</vt:lpstr>
      <vt:lpstr>EXPENDITURE</vt:lpstr>
      <vt:lpstr>Slide 33</vt:lpstr>
    </vt:vector>
  </TitlesOfParts>
  <Company>DSD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PUMZA</cp:lastModifiedBy>
  <cp:revision>405</cp:revision>
  <cp:lastPrinted>2019-10-29T10:38:45Z</cp:lastPrinted>
  <dcterms:created xsi:type="dcterms:W3CDTF">2017-04-24T13:16:48Z</dcterms:created>
  <dcterms:modified xsi:type="dcterms:W3CDTF">2019-11-07T09:56:03Z</dcterms:modified>
</cp:coreProperties>
</file>