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5"/>
  </p:notesMasterIdLst>
  <p:sldIdLst>
    <p:sldId id="256" r:id="rId2"/>
    <p:sldId id="271" r:id="rId3"/>
    <p:sldId id="272" r:id="rId4"/>
    <p:sldId id="273" r:id="rId5"/>
    <p:sldId id="274" r:id="rId6"/>
    <p:sldId id="260" r:id="rId7"/>
    <p:sldId id="278" r:id="rId8"/>
    <p:sldId id="259" r:id="rId9"/>
    <p:sldId id="277" r:id="rId10"/>
    <p:sldId id="279" r:id="rId11"/>
    <p:sldId id="281" r:id="rId12"/>
    <p:sldId id="280" r:id="rId13"/>
    <p:sldId id="282" r:id="rId14"/>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67257" autoAdjust="0"/>
  </p:normalViewPr>
  <p:slideViewPr>
    <p:cSldViewPr snapToGrid="0" snapToObjects="1">
      <p:cViewPr>
        <p:scale>
          <a:sx n="75" d="100"/>
          <a:sy n="75" d="100"/>
        </p:scale>
        <p:origin x="-2454" y="-132"/>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4" y="0"/>
            <a:ext cx="2971800" cy="458788"/>
          </a:xfrm>
          <a:prstGeom prst="rect">
            <a:avLst/>
          </a:prstGeom>
        </p:spPr>
        <p:txBody>
          <a:bodyPr vert="horz" lIns="91440" tIns="45720" rIns="91440" bIns="45720" rtlCol="0"/>
          <a:lstStyle>
            <a:lvl1pPr algn="r">
              <a:defRPr sz="1200"/>
            </a:lvl1pPr>
          </a:lstStyle>
          <a:p>
            <a:fld id="{5CA423C6-752A-4750-B977-65396D46682A}" type="datetimeFigureOut">
              <a:rPr lang="en-GB" smtClean="0"/>
              <a:pPr/>
              <a:t>12/11/2019</a:t>
            </a:fld>
            <a:endParaRPr lang="en-GB" dirty="0"/>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1"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4"/>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4" y="8685214"/>
            <a:ext cx="2971800" cy="458787"/>
          </a:xfrm>
          <a:prstGeom prst="rect">
            <a:avLst/>
          </a:prstGeom>
        </p:spPr>
        <p:txBody>
          <a:bodyPr vert="horz" lIns="91440" tIns="45720" rIns="91440" bIns="45720" rtlCol="0" anchor="b"/>
          <a:lstStyle>
            <a:lvl1pPr algn="r">
              <a:defRPr sz="1200"/>
            </a:lvl1pPr>
          </a:lstStyle>
          <a:p>
            <a:fld id="{2B5E636E-5096-4378-AE56-0D045EBDE46B}" type="slidenum">
              <a:rPr lang="en-GB" smtClean="0"/>
              <a:pPr/>
              <a:t>‹#›</a:t>
            </a:fld>
            <a:endParaRPr lang="en-GB" dirty="0"/>
          </a:p>
        </p:txBody>
      </p:sp>
    </p:spTree>
    <p:extLst>
      <p:ext uri="{BB962C8B-B14F-4D97-AF65-F5344CB8AC3E}">
        <p14:creationId xmlns:p14="http://schemas.microsoft.com/office/powerpoint/2010/main" xmlns="" val="114867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pPr/>
              <a:t>1</a:t>
            </a:fld>
            <a:endParaRPr lang="en-GB" dirty="0"/>
          </a:p>
        </p:txBody>
      </p:sp>
    </p:spTree>
    <p:extLst>
      <p:ext uri="{BB962C8B-B14F-4D97-AF65-F5344CB8AC3E}">
        <p14:creationId xmlns:p14="http://schemas.microsoft.com/office/powerpoint/2010/main" xmlns="" val="39847177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smtClean="0"/>
              <a:t>Note: Subsection (1) of section 25 deals with deprivation, not expropriation. Issues of compensation only affects expropriation. No amendment</a:t>
            </a:r>
            <a:r>
              <a:rPr lang="en-ZA" sz="1200" baseline="0" dirty="0" smtClean="0"/>
              <a:t> is thus required iro subsection (1).</a:t>
            </a:r>
            <a:endParaRPr lang="en-ZA" sz="1200" dirty="0" smtClean="0"/>
          </a:p>
          <a:p>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pPr/>
              <a:t>10</a:t>
            </a:fld>
            <a:endParaRPr lang="en-GB" dirty="0"/>
          </a:p>
        </p:txBody>
      </p:sp>
    </p:spTree>
    <p:extLst>
      <p:ext uri="{BB962C8B-B14F-4D97-AF65-F5344CB8AC3E}">
        <p14:creationId xmlns:p14="http://schemas.microsoft.com/office/powerpoint/2010/main" xmlns="" val="3870141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The wording could also be:</a:t>
            </a:r>
          </a:p>
          <a:p>
            <a:endParaRPr lang="en-ZA"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a:t>
            </a:r>
            <a:r>
              <a:rPr lang="en-US" sz="1200" i="0" kern="1200" dirty="0" smtClean="0">
                <a:solidFill>
                  <a:schemeClr val="tx1"/>
                </a:solidFill>
                <a:effectLst/>
                <a:latin typeface="+mn-lt"/>
                <a:ea typeface="+mn-ea"/>
                <a:cs typeface="+mn-cs"/>
              </a:rPr>
              <a:t>(2)</a:t>
            </a:r>
            <a:r>
              <a:rPr lang="en-US" sz="1200" i="1" kern="1200" dirty="0" smtClean="0">
                <a:solidFill>
                  <a:schemeClr val="tx1"/>
                </a:solidFill>
                <a:effectLst/>
                <a:latin typeface="+mn-lt"/>
                <a:ea typeface="+mn-ea"/>
                <a:cs typeface="+mn-cs"/>
              </a:rPr>
              <a:t>(b)	</a:t>
            </a:r>
            <a:r>
              <a:rPr lang="en-US" sz="1200" kern="1200" dirty="0" smtClean="0">
                <a:solidFill>
                  <a:schemeClr val="tx1"/>
                </a:solidFill>
                <a:effectLst/>
                <a:latin typeface="+mn-lt"/>
                <a:ea typeface="+mn-ea"/>
                <a:cs typeface="+mn-cs"/>
              </a:rPr>
              <a:t>subject to compensation, the amount of which and the time and manner of payment of which have either been agreed to by those affected or decided or approved by a court</a:t>
            </a:r>
            <a:r>
              <a:rPr lang="en-US" sz="1200" u="sng" kern="1200" dirty="0" smtClean="0">
                <a:solidFill>
                  <a:schemeClr val="tx1"/>
                </a:solidFill>
                <a:effectLst/>
                <a:latin typeface="+mn-lt"/>
                <a:ea typeface="+mn-ea"/>
                <a:cs typeface="+mn-cs"/>
              </a:rPr>
              <a:t>: Provided that a court may determine that no compensation is payable in the event of expropriation of land for the purposes of subsection (4)</a:t>
            </a:r>
            <a:r>
              <a:rPr lang="en-US" sz="1200" i="1" u="sng" kern="1200" dirty="0" smtClean="0">
                <a:solidFill>
                  <a:schemeClr val="tx1"/>
                </a:solidFill>
                <a:effectLst/>
                <a:latin typeface="+mn-lt"/>
                <a:ea typeface="+mn-ea"/>
                <a:cs typeface="+mn-cs"/>
              </a:rPr>
              <a:t>(a)</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endParaRPr lang="en-ZA" dirty="0" smtClean="0"/>
          </a:p>
          <a:p>
            <a:endParaRPr lang="en-ZA" dirty="0" smtClean="0"/>
          </a:p>
          <a:p>
            <a:r>
              <a:rPr lang="en-US" sz="1200" kern="1200" dirty="0" smtClean="0">
                <a:solidFill>
                  <a:schemeClr val="tx1"/>
                </a:solidFill>
                <a:effectLst/>
                <a:latin typeface="+mn-lt"/>
                <a:ea typeface="+mn-ea"/>
                <a:cs typeface="+mn-cs"/>
              </a:rPr>
              <a:t>‘‘</a:t>
            </a:r>
            <a:r>
              <a:rPr lang="en-US" sz="1200" u="sng" kern="1200" dirty="0" smtClean="0">
                <a:solidFill>
                  <a:schemeClr val="tx1"/>
                </a:solidFill>
                <a:effectLst/>
                <a:latin typeface="+mn-lt"/>
                <a:ea typeface="+mn-ea"/>
                <a:cs typeface="+mn-cs"/>
              </a:rPr>
              <a:t>(4A) Notwithstanding the requirement for compensation contemplated in subsections (2), (3) and (4), land may for the purpose of achieving land reform in order to redress the results of past racial discrimination, be expropriated without the payment of any compensation.</a:t>
            </a:r>
            <a:r>
              <a:rPr lang="en-US" sz="1200" u="none" kern="1200" dirty="0" smtClean="0">
                <a:solidFill>
                  <a:schemeClr val="tx1"/>
                </a:solidFill>
                <a:effectLst/>
                <a:latin typeface="+mn-lt"/>
                <a:ea typeface="+mn-ea"/>
                <a:cs typeface="+mn-cs"/>
              </a:rPr>
              <a:t>’’</a:t>
            </a:r>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pPr/>
              <a:t>11</a:t>
            </a:fld>
            <a:endParaRPr lang="en-GB" dirty="0"/>
          </a:p>
        </p:txBody>
      </p:sp>
    </p:spTree>
    <p:extLst>
      <p:ext uri="{BB962C8B-B14F-4D97-AF65-F5344CB8AC3E}">
        <p14:creationId xmlns:p14="http://schemas.microsoft.com/office/powerpoint/2010/main" xmlns="" val="26320731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u="sng" dirty="0" smtClean="0"/>
              <a:t>Presidential panel</a:t>
            </a:r>
            <a:r>
              <a:rPr lang="en-ZA" u="sng" baseline="0" dirty="0" smtClean="0"/>
              <a:t> report: </a:t>
            </a:r>
          </a:p>
          <a:p>
            <a:pPr algn="just"/>
            <a:r>
              <a:rPr lang="en-ZA" u="sng" baseline="0" dirty="0" smtClean="0"/>
              <a:t>p </a:t>
            </a:r>
            <a:r>
              <a:rPr lang="en-ZA" u="sng" dirty="0" smtClean="0"/>
              <a:t>iv (Foreword) </a:t>
            </a:r>
            <a:r>
              <a:rPr lang="en-ZA" dirty="0" smtClean="0"/>
              <a:t>Presidential panel: The current framing of section 25 is compensation-centric:</a:t>
            </a:r>
            <a:r>
              <a:rPr lang="en-ZA" baseline="0" dirty="0" smtClean="0"/>
              <a:t> </a:t>
            </a:r>
            <a:r>
              <a:rPr lang="en-ZA" dirty="0" smtClean="0"/>
              <a:t>The current Expropriation Act, 1975 (Act No 63 of 1975) provides for market based compensation contrary to section 25(3). Expropriation as a concept is imported from foreign and international law that does not separate compensation </a:t>
            </a:r>
            <a:r>
              <a:rPr lang="en-GB" dirty="0" smtClean="0"/>
              <a:t>from expropriation</a:t>
            </a:r>
            <a:endParaRPr lang="en-ZA" u="sng" baseline="0" dirty="0" smtClean="0"/>
          </a:p>
          <a:p>
            <a:r>
              <a:rPr lang="en-ZA" u="sng" baseline="0" dirty="0" smtClean="0"/>
              <a:t>P71 </a:t>
            </a:r>
            <a:r>
              <a:rPr lang="en-ZA" sz="1200" b="0" i="0" u="none" strike="noStrike" kern="1200" baseline="0" dirty="0" smtClean="0">
                <a:solidFill>
                  <a:schemeClr val="tx1"/>
                </a:solidFill>
                <a:latin typeface="+mn-lt"/>
                <a:ea typeface="+mn-ea"/>
                <a:cs typeface="+mn-cs"/>
              </a:rPr>
              <a:t>It is also important to reiterate that whilst section 25 of the Constitution requires that compensation must be paid, it provides guidelines and those issues that must be taken into account in arriving to an amount of compensation that is just and equitable. Compensation should therefore not be determined purely on the basis of market value. The Supreme Court of Appeal, in </a:t>
            </a:r>
            <a:r>
              <a:rPr lang="en-ZA" sz="1200" b="0" i="1" u="none" strike="noStrike" kern="1200" baseline="0" dirty="0" smtClean="0">
                <a:solidFill>
                  <a:schemeClr val="tx1"/>
                </a:solidFill>
                <a:latin typeface="+mn-lt"/>
                <a:ea typeface="+mn-ea"/>
                <a:cs typeface="+mn-cs"/>
              </a:rPr>
              <a:t>Haakdoornbult Boerdery CC and others v Mphela and others </a:t>
            </a:r>
            <a:r>
              <a:rPr lang="en-ZA" sz="1200" b="0" i="0" u="none" strike="noStrike" kern="1200" baseline="0" dirty="0" smtClean="0">
                <a:solidFill>
                  <a:schemeClr val="tx1"/>
                </a:solidFill>
                <a:latin typeface="+mn-lt"/>
                <a:ea typeface="+mn-ea"/>
                <a:cs typeface="+mn-cs"/>
              </a:rPr>
              <a:t>[2008] JOL 2007 (5) SA </a:t>
            </a:r>
            <a:r>
              <a:rPr lang="en-GB" sz="1200" b="0" i="0" u="none" strike="noStrike" kern="1200" baseline="0" dirty="0" smtClean="0">
                <a:solidFill>
                  <a:schemeClr val="tx1"/>
                </a:solidFill>
                <a:latin typeface="+mn-lt"/>
                <a:ea typeface="+mn-ea"/>
                <a:cs typeface="+mn-cs"/>
              </a:rPr>
              <a:t>596 held that –</a:t>
            </a:r>
          </a:p>
          <a:p>
            <a:r>
              <a:rPr lang="en-ZA" sz="1200" b="0" i="1" u="none" strike="noStrike" kern="1200" baseline="0" dirty="0" smtClean="0">
                <a:solidFill>
                  <a:schemeClr val="tx1"/>
                </a:solidFill>
                <a:latin typeface="+mn-lt"/>
                <a:ea typeface="+mn-ea"/>
                <a:cs typeface="+mn-cs"/>
              </a:rPr>
              <a:t>“Fair compensation is not always the same as the market value of the property taken, it is but one of the items which must be taken into when determining what would be fair </a:t>
            </a:r>
            <a:r>
              <a:rPr lang="en-GB" sz="1200" b="0" i="1" u="none" strike="noStrike" kern="1200" baseline="0" dirty="0" smtClean="0">
                <a:solidFill>
                  <a:schemeClr val="tx1"/>
                </a:solidFill>
                <a:latin typeface="+mn-lt"/>
                <a:ea typeface="+mn-ea"/>
                <a:cs typeface="+mn-cs"/>
              </a:rPr>
              <a:t>compensation.”</a:t>
            </a:r>
          </a:p>
          <a:p>
            <a:r>
              <a:rPr lang="en-ZA" sz="1200" b="0" i="1" u="sng" strike="noStrike" kern="1200" baseline="0" dirty="0" smtClean="0">
                <a:solidFill>
                  <a:schemeClr val="tx1"/>
                </a:solidFill>
                <a:latin typeface="+mn-lt"/>
                <a:ea typeface="+mn-ea"/>
                <a:cs typeface="+mn-cs"/>
              </a:rPr>
              <a:t>P72: “…</a:t>
            </a:r>
            <a:r>
              <a:rPr lang="en-GB" dirty="0" smtClean="0"/>
              <a:t>inserting a new section </a:t>
            </a:r>
            <a:r>
              <a:rPr lang="en-ZA" dirty="0" smtClean="0"/>
              <a:t>25(2)(c) which may read as follows: </a:t>
            </a:r>
            <a:r>
              <a:rPr lang="en-GB" i="1" dirty="0" smtClean="0"/>
              <a:t>“(c)Parliament must enact legislation determining instances that warrant expropriation without compensation </a:t>
            </a:r>
            <a:r>
              <a:rPr lang="en-ZA" i="1" dirty="0" smtClean="0"/>
              <a:t>for purposes of land reform envisaged </a:t>
            </a:r>
            <a:r>
              <a:rPr lang="en-GB" i="1" dirty="0" smtClean="0"/>
              <a:t>in section 25(8).”</a:t>
            </a:r>
            <a:endParaRPr lang="en-ZA" sz="1200" b="0" i="1" u="sng" strike="noStrike" kern="1200" baseline="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pPr/>
              <a:t>12</a:t>
            </a:fld>
            <a:endParaRPr lang="en-GB" dirty="0"/>
          </a:p>
        </p:txBody>
      </p:sp>
    </p:spTree>
    <p:extLst>
      <p:ext uri="{BB962C8B-B14F-4D97-AF65-F5344CB8AC3E}">
        <p14:creationId xmlns:p14="http://schemas.microsoft.com/office/powerpoint/2010/main" xmlns="" val="3065464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smtClean="0"/>
          </a:p>
        </p:txBody>
      </p:sp>
      <p:sp>
        <p:nvSpPr>
          <p:cNvPr id="4" name="Slide Number Placeholder 3"/>
          <p:cNvSpPr>
            <a:spLocks noGrp="1"/>
          </p:cNvSpPr>
          <p:nvPr>
            <p:ph type="sldNum" sz="quarter" idx="10"/>
          </p:nvPr>
        </p:nvSpPr>
        <p:spPr/>
        <p:txBody>
          <a:bodyPr/>
          <a:lstStyle/>
          <a:p>
            <a:fld id="{2B5E636E-5096-4378-AE56-0D045EBDE46B}" type="slidenum">
              <a:rPr lang="en-GB" smtClean="0"/>
              <a:pPr/>
              <a:t>2</a:t>
            </a:fld>
            <a:endParaRPr lang="en-GB" dirty="0"/>
          </a:p>
        </p:txBody>
      </p:sp>
    </p:spTree>
    <p:extLst>
      <p:ext uri="{BB962C8B-B14F-4D97-AF65-F5344CB8AC3E}">
        <p14:creationId xmlns:p14="http://schemas.microsoft.com/office/powerpoint/2010/main" xmlns="" val="2569705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pPr/>
              <a:t>3</a:t>
            </a:fld>
            <a:endParaRPr lang="en-GB" dirty="0"/>
          </a:p>
        </p:txBody>
      </p:sp>
    </p:spTree>
    <p:extLst>
      <p:ext uri="{BB962C8B-B14F-4D97-AF65-F5344CB8AC3E}">
        <p14:creationId xmlns:p14="http://schemas.microsoft.com/office/powerpoint/2010/main" xmlns="" val="587393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smtClean="0"/>
              <a:t>CRC mandate:</a:t>
            </a:r>
            <a:r>
              <a:rPr lang="en-ZA" baseline="0" dirty="0" smtClean="0"/>
              <a:t> “</a:t>
            </a:r>
            <a:r>
              <a:rPr lang="en-ZA" dirty="0" smtClean="0"/>
              <a:t>Review Section 25 of the Constitution and other clauses where necessary, to make it possible for the state to expropriate land, in the public interest without compensation, and propose the necessary constitutional amendments where necessary. In doing so, the Committee is expected to engage in a public participation process in order to get the views of all stakeholders about the necessity of, and mechanisms for expropriating land </a:t>
            </a:r>
            <a:r>
              <a:rPr lang="en-GB" dirty="0" smtClean="0"/>
              <a:t>without compensation”</a:t>
            </a:r>
          </a:p>
          <a:p>
            <a:endParaRPr lang="en-ZA" dirty="0" smtClean="0"/>
          </a:p>
          <a:p>
            <a:r>
              <a:rPr lang="en-ZA" dirty="0" smtClean="0"/>
              <a:t>CRC</a:t>
            </a:r>
            <a:r>
              <a:rPr lang="en-ZA" baseline="0" dirty="0" smtClean="0"/>
              <a:t> consultation process:</a:t>
            </a:r>
            <a:endParaRPr lang="en-ZA"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solidFill>
                  <a:schemeClr val="tx1"/>
                </a:solidFill>
                <a:effectLst/>
                <a:latin typeface="+mn-lt"/>
                <a:ea typeface="+mn-ea"/>
                <a:cs typeface="+mn-cs"/>
              </a:rPr>
              <a:t>In refining its programme adopted as a framework guiding execution of its mandate, the committee agreed that it will seriously consider widening the extensiveness of the consultation process by ensuring that the public hearings on the constitutional amendment of s25 will be as comprehensive as is reasonably possible.  Parliament has capacitated this committee to ensure the involvement and participation of all South Africans are taken into account in drafting this constitutional amendment. Divergent views were expressed in the process of reviewing section 25 which provide useful indicators to precisely which subsections, and aspects of s25 may require the Ad Hoc Committee’s focused attention and these are listed in the CRC’s report.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solidFill>
                  <a:schemeClr val="tx1"/>
                </a:solidFill>
                <a:effectLst/>
                <a:latin typeface="+mn-lt"/>
                <a:ea typeface="+mn-ea"/>
                <a:cs typeface="+mn-cs"/>
              </a:rPr>
              <a:t>Herein follows a list of divergent views from the CRC report, within the argument for the amendment of s25 to ensure expropriation without compensation:</a:t>
            </a:r>
            <a:endParaRPr lang="en-GB"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tx1"/>
                </a:solidFill>
                <a:effectLst/>
                <a:latin typeface="+mn-lt"/>
                <a:ea typeface="+mn-ea"/>
                <a:cs typeface="+mn-cs"/>
              </a:rPr>
              <a:t>One view stated that the whole of s25 was an impediment to the expropriation of land without compensation. Therefore it was necessary to amend s25 of the Constitution. Proponents of this view pointed out that s25(1), 25(2)(b) and 25(3) were part of the problem because they protected “illegitimate” property rights acquired under the colonial and apartheid regimes. In addition, the argument was that the 1913 cut-off period for restoration of land rights in Section 25(7) was arbitrary and necessitated an amendment.</a:t>
            </a:r>
            <a:endParaRPr lang="en-GB"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tx1"/>
                </a:solidFill>
                <a:effectLst/>
                <a:latin typeface="+mn-lt"/>
                <a:ea typeface="+mn-ea"/>
                <a:cs typeface="+mn-cs"/>
              </a:rPr>
              <a:t>Another view stated that under certain prescribed circumstances, the Constitution in its current form already allowed for expropriation of land with zero compensation (or below the market-value). Along this argument, s25 did not guarantee property rights in absolute terms. The argument referred to s25(2)(a) which states that property may be expropriated only in terms of law of general application for public purpose or in the public interest (defined to include the nation’s commitment to land reform).</a:t>
            </a:r>
            <a:endParaRPr lang="en-GB"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tx1"/>
                </a:solidFill>
                <a:effectLst/>
                <a:latin typeface="+mn-lt"/>
                <a:ea typeface="+mn-ea"/>
                <a:cs typeface="+mn-cs"/>
              </a:rPr>
              <a:t>Another perspective also cautioned that legislation introduced and passed by Parliament in relation the property clause had to be in line with the provisions of the Constitution. </a:t>
            </a:r>
            <a:endParaRPr lang="en-GB"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tx1"/>
                </a:solidFill>
                <a:effectLst/>
                <a:latin typeface="+mn-lt"/>
                <a:ea typeface="+mn-ea"/>
                <a:cs typeface="+mn-cs"/>
              </a:rPr>
              <a:t>A view was expressed that s25(3) that deals with just and equitable compensation, provides for the determination of compensation and the time and manner of compensation. Thus, there is flexibility and options on how this could be done. </a:t>
            </a:r>
            <a:endParaRPr lang="en-GB"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tx1"/>
                </a:solidFill>
                <a:effectLst/>
                <a:latin typeface="+mn-lt"/>
                <a:ea typeface="+mn-ea"/>
                <a:cs typeface="+mn-cs"/>
              </a:rPr>
              <a:t>Section 25(4) defines public interest to include land reform, and any forms of reform to bring about equitable access to all natural resources of this country. No person should be arbitrarily denied access to land and other natural resources of the country. Proponents of the argument stressed for the need to balance the protectionist s25(1) – (3) and the transformative clauses of the Constitution. This balance is critical in determining requirements and decision making for expropriation of land whether it is means of compensation or not.</a:t>
            </a:r>
            <a:endParaRPr lang="en-GB"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tx1"/>
                </a:solidFill>
                <a:effectLst/>
                <a:latin typeface="+mn-lt"/>
                <a:ea typeface="+mn-ea"/>
                <a:cs typeface="+mn-cs"/>
              </a:rPr>
              <a:t>A view was expressed that except for legislative measures to accelerate expropriation without compensation, government institutions required further guidance through regulation and practice notes to ensure the proper implementation of legislation and provisions of s25. It suggested for the development of an interpretation framework for the whole of s25 of the Constitution to guide government with its practical implementation.</a:t>
            </a:r>
            <a:endParaRPr lang="en-GB"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tx1"/>
                </a:solidFill>
                <a:effectLst/>
                <a:latin typeface="+mn-lt"/>
                <a:ea typeface="+mn-ea"/>
                <a:cs typeface="+mn-cs"/>
              </a:rPr>
              <a:t>A point was made in relation to s25(6) which provides for traditional communities to restitution of property. Section 25 (6) states that a person or community whose tenure of land is legally insecure as a result of past racially discriminatory laws or practices, is entitled, to the extent provided by an Act of Parliament, either to tenure which is legally secure or to comparable redress. The argument was that the 13% of communal land and its natural resources under the custodianship of traditional leaders must not be expropriated.</a:t>
            </a:r>
            <a:endParaRPr lang="en-GB" sz="1200" kern="1200" dirty="0" smtClean="0">
              <a:solidFill>
                <a:schemeClr val="tx1"/>
              </a:solidFill>
              <a:effectLst/>
              <a:latin typeface="+mn-lt"/>
              <a:ea typeface="+mn-ea"/>
              <a:cs typeface="+mn-cs"/>
            </a:endParaRPr>
          </a:p>
          <a:p>
            <a:endParaRPr lang="en-ZA" dirty="0" smtClean="0"/>
          </a:p>
          <a:p>
            <a:r>
              <a:rPr lang="en-ZA" dirty="0" smtClean="0"/>
              <a:t>CRC recommendation: “</a:t>
            </a:r>
            <a:r>
              <a:rPr lang="en-ZA" sz="1200" b="0" i="0" u="none" strike="noStrike" kern="1200" baseline="0" dirty="0" smtClean="0">
                <a:solidFill>
                  <a:schemeClr val="tx1"/>
                </a:solidFill>
                <a:latin typeface="+mn-lt"/>
                <a:ea typeface="+mn-ea"/>
                <a:cs typeface="+mn-cs"/>
              </a:rPr>
              <a:t>Having taken all these into account, the Joint constitutional review </a:t>
            </a:r>
            <a:r>
              <a:rPr lang="en-GB" sz="1200" b="0" i="0" u="none" strike="noStrike" kern="1200" baseline="0" dirty="0" smtClean="0">
                <a:solidFill>
                  <a:schemeClr val="tx1"/>
                </a:solidFill>
                <a:latin typeface="+mn-lt"/>
                <a:ea typeface="+mn-ea"/>
                <a:cs typeface="+mn-cs"/>
              </a:rPr>
              <a:t>Committee recommends:</a:t>
            </a:r>
          </a:p>
          <a:p>
            <a:r>
              <a:rPr lang="en-ZA" sz="1200" b="0" i="0" u="none" strike="noStrike" kern="1200" baseline="0" dirty="0" smtClean="0">
                <a:solidFill>
                  <a:schemeClr val="tx1"/>
                </a:solidFill>
                <a:latin typeface="+mn-lt"/>
                <a:ea typeface="+mn-ea"/>
                <a:cs typeface="+mn-cs"/>
              </a:rPr>
              <a:t>a. That Section 25 of the Constitution must be amended to make explicit that which is implicit in the Constitution, with regards to Expropriation of Land without Compensation, as a legitimate option for Land Reform, so as to address the historic wrongs caused by the arbitrary dispossession of land, and in so doing ensure equitable access to land and further empower the majority of South Africans to be productive participants in ownership, food security and agricultural reform programs.</a:t>
            </a:r>
          </a:p>
          <a:p>
            <a:r>
              <a:rPr lang="en-ZA" sz="1200" b="0" i="0" u="none" strike="noStrike" kern="1200" baseline="0" dirty="0" smtClean="0">
                <a:solidFill>
                  <a:schemeClr val="tx1"/>
                </a:solidFill>
                <a:latin typeface="+mn-lt"/>
                <a:ea typeface="+mn-ea"/>
                <a:cs typeface="+mn-cs"/>
              </a:rPr>
              <a:t>b. That Parliament must urgently establish a mechanism to effect the necessary amendment to the relevant part of Section 25 of the Constitution.</a:t>
            </a:r>
          </a:p>
          <a:p>
            <a:r>
              <a:rPr lang="en-ZA" sz="1200" b="0" i="0" u="none" strike="noStrike" kern="1200" baseline="0" dirty="0" smtClean="0">
                <a:solidFill>
                  <a:schemeClr val="tx1"/>
                </a:solidFill>
                <a:latin typeface="+mn-lt"/>
                <a:ea typeface="+mn-ea"/>
                <a:cs typeface="+mn-cs"/>
              </a:rPr>
              <a:t>c. Parliament must table, process and pass a Constitutional Amendment Bill before the end of the 5th Democratic Parliament in order to allow for </a:t>
            </a:r>
            <a:r>
              <a:rPr lang="en-GB" sz="1200" b="0" i="0" u="none" strike="noStrike" kern="1200" baseline="0" dirty="0" smtClean="0">
                <a:solidFill>
                  <a:schemeClr val="tx1"/>
                </a:solidFill>
                <a:latin typeface="+mn-lt"/>
                <a:ea typeface="+mn-ea"/>
                <a:cs typeface="+mn-cs"/>
              </a:rPr>
              <a:t>expropriation without compensation.</a:t>
            </a:r>
            <a:r>
              <a:rPr lang="en-ZA" sz="1200" b="0" i="0" u="none" strike="noStrike" kern="1200" baseline="0" dirty="0" smtClean="0">
                <a:solidFill>
                  <a:schemeClr val="tx1"/>
                </a:solidFill>
                <a:latin typeface="+mn-lt"/>
                <a:ea typeface="+mn-ea"/>
                <a:cs typeface="+mn-cs"/>
              </a:rPr>
              <a:t>”</a:t>
            </a:r>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pPr/>
              <a:t>4</a:t>
            </a:fld>
            <a:endParaRPr lang="en-GB" dirty="0"/>
          </a:p>
        </p:txBody>
      </p:sp>
    </p:spTree>
    <p:extLst>
      <p:ext uri="{BB962C8B-B14F-4D97-AF65-F5344CB8AC3E}">
        <p14:creationId xmlns:p14="http://schemas.microsoft.com/office/powerpoint/2010/main" xmlns="" val="3156006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smtClean="0"/>
              <a:t>Parliamentary media release:</a:t>
            </a:r>
          </a:p>
          <a:p>
            <a:endParaRPr lang="en-ZA"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NATIONAL ASSEMBLY ESTABLISHES COMMITTEE TO AMEND SECTION 25 OF THE CONSTITUTION</a:t>
            </a:r>
            <a:r>
              <a:rPr lang="en-GB" sz="1200" kern="1200" dirty="0" smtClean="0">
                <a:solidFill>
                  <a:schemeClr val="tx1"/>
                </a:solidFill>
                <a:effectLst/>
                <a:latin typeface="+mn-lt"/>
                <a:ea typeface="+mn-ea"/>
                <a:cs typeface="+mn-cs"/>
              </a:rPr>
              <a:t/>
            </a:r>
            <a:br>
              <a:rPr lang="en-GB" sz="1200" kern="1200" dirty="0" smtClean="0">
                <a:solidFill>
                  <a:schemeClr val="tx1"/>
                </a:solidFill>
                <a:effectLst/>
                <a:latin typeface="+mn-lt"/>
                <a:ea typeface="+mn-ea"/>
                <a:cs typeface="+mn-cs"/>
              </a:rPr>
            </a:br>
            <a:r>
              <a:rPr lang="en-GB" sz="1200" b="1" kern="1200" dirty="0" smtClean="0">
                <a:solidFill>
                  <a:schemeClr val="tx1"/>
                </a:solidFill>
                <a:effectLst/>
                <a:latin typeface="+mn-lt"/>
                <a:ea typeface="+mn-ea"/>
                <a:cs typeface="+mn-cs"/>
              </a:rPr>
              <a:t>Parliament, Thursday 25 July 2019 –</a:t>
            </a:r>
            <a:r>
              <a:rPr lang="en-GB" sz="1200" kern="1200" dirty="0" smtClean="0">
                <a:solidFill>
                  <a:schemeClr val="tx1"/>
                </a:solidFill>
                <a:effectLst/>
                <a:latin typeface="+mn-lt"/>
                <a:ea typeface="+mn-ea"/>
                <a:cs typeface="+mn-cs"/>
              </a:rPr>
              <a:t> The National Assembly plenary sitting today agreed to establish a multiparty ad hoc committee to initiate and introduce legislation amending section 25 of the Constitution.</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The committee would report to the National Assembly by 31 March 2020 and would be composed of 11 voting members and 14 non-voting members.</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Voting members would be drawn from the African National Congress (6), the Democratic Alliance (2), the Economic Freedom Fighters (1) and other parties (2).  The 14 non-voting members of the National Assembly, would be African National Congress (2), Democratic Alliance (1), Economic Freedom Fighters (1) and other parties (10). The ad hoc committee would have the general powers of parliamentary committees, as contained in Rule 167 of the National Assembly Rules.</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The fifth democratic Parliament agreed to establish such a committee. However, the committee could not complete its task by the time the fifth democratic Parliament was dissolved and it was recommended that the sixth Parliament should conclude the matter.</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The decision to establish such an ad hoc committee followed Parliament’s adoption of the report of the Constitutional Review Committee on review of section 25 of the Constitution in December 2018.</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The report recommended that Parliament amends section 25 of the Constitution to make explicit that which is implicit in the Constitution, regarding expropriation of land without compensation, as a legitimate option for land reform, to address the historic wrongs caused by arbitrary dispossession of land, and in so doing ensure equitable access to land and further empower the majority of South Africans to be productive participants in ownership, food security and agricultural reform programs. </a:t>
            </a:r>
            <a:br>
              <a:rPr lang="en-GB" sz="1200" kern="1200" dirty="0" smtClean="0">
                <a:solidFill>
                  <a:schemeClr val="tx1"/>
                </a:solidFill>
                <a:effectLst/>
                <a:latin typeface="+mn-lt"/>
                <a:ea typeface="+mn-ea"/>
                <a:cs typeface="+mn-cs"/>
              </a:rPr>
            </a:br>
            <a:r>
              <a:rPr lang="en-GB" sz="1200" b="1" kern="1200" dirty="0" smtClean="0">
                <a:solidFill>
                  <a:schemeClr val="tx1"/>
                </a:solidFill>
                <a:effectLst/>
                <a:latin typeface="+mn-lt"/>
                <a:ea typeface="+mn-ea"/>
                <a:cs typeface="+mn-cs"/>
              </a:rPr>
              <a:t>ISSUED BY THE PARLIAMENT OF THE REPUBLIC OF SOUTH AFRICA</a:t>
            </a:r>
            <a:br>
              <a:rPr lang="en-GB" sz="1200" b="1" kern="1200" dirty="0" smtClean="0">
                <a:solidFill>
                  <a:schemeClr val="tx1"/>
                </a:solidFill>
                <a:effectLst/>
                <a:latin typeface="+mn-lt"/>
                <a:ea typeface="+mn-ea"/>
                <a:cs typeface="+mn-cs"/>
              </a:rPr>
            </a:br>
            <a:endParaRPr lang="en-GB"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MINUTES OF PROCEEDINGS </a:t>
            </a:r>
            <a:r>
              <a:rPr lang="en-GB" sz="1200" kern="1200" dirty="0" smtClean="0">
                <a:solidFill>
                  <a:schemeClr val="tx1"/>
                </a:solidFill>
                <a:effectLst/>
                <a:latin typeface="+mn-lt"/>
                <a:ea typeface="+mn-ea"/>
                <a:cs typeface="+mn-cs"/>
              </a:rPr>
              <a:t>OF </a:t>
            </a:r>
            <a:r>
              <a:rPr lang="en-GB" sz="1200" b="1" kern="1200" dirty="0" smtClean="0">
                <a:solidFill>
                  <a:schemeClr val="tx1"/>
                </a:solidFill>
                <a:effectLst/>
                <a:latin typeface="+mn-lt"/>
                <a:ea typeface="+mn-ea"/>
                <a:cs typeface="+mn-cs"/>
              </a:rPr>
              <a:t>NATIONAL ASSEMBLY</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____________</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THURSDAY, 25 JULY 2019</a:t>
            </a:r>
          </a:p>
          <a:p>
            <a:r>
              <a:rPr lang="en-GB" sz="1200" kern="1200" dirty="0" smtClean="0">
                <a:solidFill>
                  <a:schemeClr val="tx1"/>
                </a:solidFill>
                <a:effectLst/>
                <a:latin typeface="+mn-lt"/>
                <a:ea typeface="+mn-ea"/>
                <a:cs typeface="+mn-cs"/>
              </a:rPr>
              <a:t>MINUTES: NATIONAL ASSEMBLY NO 8 – 2019</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1. The House met at 14:00.</a:t>
            </a:r>
          </a:p>
          <a:p>
            <a:r>
              <a:rPr lang="en-GB" sz="1200" kern="1200" dirty="0" smtClean="0">
                <a:solidFill>
                  <a:schemeClr val="tx1"/>
                </a:solidFill>
                <a:effectLst/>
                <a:latin typeface="+mn-lt"/>
                <a:ea typeface="+mn-ea"/>
                <a:cs typeface="+mn-cs"/>
              </a:rPr>
              <a:t>2. The Speaker took the Chair and requested members to observe a moment of silence for prayer or meditation.</a:t>
            </a:r>
          </a:p>
          <a:p>
            <a:r>
              <a:rPr lang="en-GB" sz="1200" kern="1200" dirty="0" smtClean="0">
                <a:solidFill>
                  <a:schemeClr val="tx1"/>
                </a:solidFill>
                <a:effectLst/>
                <a:latin typeface="+mn-lt"/>
                <a:ea typeface="+mn-ea"/>
                <a:cs typeface="+mn-cs"/>
              </a:rPr>
              <a:t>3. [14:01] Questions – Deputy President.</a:t>
            </a:r>
          </a:p>
          <a:p>
            <a:r>
              <a:rPr lang="en-GB" sz="1200" kern="1200" dirty="0" smtClean="0">
                <a:solidFill>
                  <a:schemeClr val="tx1"/>
                </a:solidFill>
                <a:effectLst/>
                <a:latin typeface="+mn-lt"/>
                <a:ea typeface="+mn-ea"/>
                <a:cs typeface="+mn-cs"/>
              </a:rPr>
              <a:t>4. [16:00] The Chief Whip of the Majority Party moved: That the House –</a:t>
            </a:r>
          </a:p>
          <a:p>
            <a:r>
              <a:rPr lang="en-GB" sz="1200" kern="1200" dirty="0" smtClean="0">
                <a:solidFill>
                  <a:schemeClr val="tx1"/>
                </a:solidFill>
                <a:effectLst/>
                <a:latin typeface="+mn-lt"/>
                <a:ea typeface="+mn-ea"/>
                <a:cs typeface="+mn-cs"/>
              </a:rPr>
              <a:t>(1) notes that in the Fifth Parliament the report of Constitutional Review Committee on Review of section 25 of the Constitution, 1996 (</a:t>
            </a:r>
            <a:r>
              <a:rPr lang="en-GB" sz="1200" i="1" kern="1200" dirty="0" smtClean="0">
                <a:solidFill>
                  <a:schemeClr val="tx1"/>
                </a:solidFill>
                <a:effectLst/>
                <a:latin typeface="+mn-lt"/>
                <a:ea typeface="+mn-ea"/>
                <a:cs typeface="+mn-cs"/>
              </a:rPr>
              <a:t>ATC, 15 November 2018, p 4</a:t>
            </a:r>
            <a:r>
              <a:rPr lang="en-GB" sz="1200" kern="1200" dirty="0" smtClean="0">
                <a:solidFill>
                  <a:schemeClr val="tx1"/>
                </a:solidFill>
                <a:effectLst/>
                <a:latin typeface="+mn-lt"/>
                <a:ea typeface="+mn-ea"/>
                <a:cs typeface="+mn-cs"/>
              </a:rPr>
              <a:t>) was adopted by the Assembly and the Council on 4 and 5 December 2018 respectively, recommending that Parliament –</a:t>
            </a:r>
          </a:p>
          <a:p>
            <a:r>
              <a:rPr lang="en-GB" sz="1200" kern="1200" dirty="0" smtClean="0">
                <a:solidFill>
                  <a:schemeClr val="tx1"/>
                </a:solidFill>
                <a:effectLst/>
                <a:latin typeface="+mn-lt"/>
                <a:ea typeface="+mn-ea"/>
                <a:cs typeface="+mn-cs"/>
              </a:rPr>
              <a:t>(a) amends section 25 of the Constitution to make explicit that which is implicit in the  Constitution, with regards to expropriation of land without compensation, as a legitimate option for land reform, so as to address the historic wrongs caused by the arbitrary dispossession of land, and in so doing ensure equitable access to land and further empower the majority of South Africans to be productive participants in ownership, food security and agricultural reform programs; and</a:t>
            </a:r>
          </a:p>
          <a:p>
            <a:r>
              <a:rPr lang="en-GB" sz="1200" kern="1200" dirty="0" smtClean="0">
                <a:solidFill>
                  <a:schemeClr val="tx1"/>
                </a:solidFill>
                <a:effectLst/>
                <a:latin typeface="+mn-lt"/>
                <a:ea typeface="+mn-ea"/>
                <a:cs typeface="+mn-cs"/>
              </a:rPr>
              <a:t>(b) urgently establish a mechanism to effect the necessary amendment to the relevant part of section 25 of the Constitution;</a:t>
            </a:r>
          </a:p>
          <a:p>
            <a:r>
              <a:rPr lang="en-GB" sz="1200" kern="1200" dirty="0" smtClean="0">
                <a:solidFill>
                  <a:schemeClr val="tx1"/>
                </a:solidFill>
                <a:effectLst/>
                <a:latin typeface="+mn-lt"/>
                <a:ea typeface="+mn-ea"/>
                <a:cs typeface="+mn-cs"/>
              </a:rPr>
              <a:t>(2) further notes that an </a:t>
            </a:r>
            <a:r>
              <a:rPr lang="en-GB" sz="1200" i="1" kern="1200" dirty="0" smtClean="0">
                <a:solidFill>
                  <a:schemeClr val="tx1"/>
                </a:solidFill>
                <a:effectLst/>
                <a:latin typeface="+mn-lt"/>
                <a:ea typeface="+mn-ea"/>
                <a:cs typeface="+mn-cs"/>
              </a:rPr>
              <a:t>ad hoc </a:t>
            </a:r>
            <a:r>
              <a:rPr lang="en-GB" sz="1200" kern="1200" dirty="0" smtClean="0">
                <a:solidFill>
                  <a:schemeClr val="tx1"/>
                </a:solidFill>
                <a:effectLst/>
                <a:latin typeface="+mn-lt"/>
                <a:ea typeface="+mn-ea"/>
                <a:cs typeface="+mn-cs"/>
              </a:rPr>
              <a:t>committee was established to this effect but could not complete its task by the time of dissolution of the Fifth Parliament and that it recommended that the matter be concluded in the Sixth Parliament (</a:t>
            </a:r>
            <a:r>
              <a:rPr lang="en-GB" sz="1200" i="1" kern="1200" dirty="0" smtClean="0">
                <a:solidFill>
                  <a:schemeClr val="tx1"/>
                </a:solidFill>
                <a:effectLst/>
                <a:latin typeface="+mn-lt"/>
                <a:ea typeface="+mn-ea"/>
                <a:cs typeface="+mn-cs"/>
              </a:rPr>
              <a:t>ATC, 15 March 2019, p 92</a:t>
            </a:r>
            <a:r>
              <a:rPr lang="en-GB" sz="1200" kern="1200" dirty="0" smtClean="0">
                <a:solidFill>
                  <a:schemeClr val="tx1"/>
                </a:solidFill>
                <a:effectLst/>
                <a:latin typeface="+mn-lt"/>
                <a:ea typeface="+mn-ea"/>
                <a:cs typeface="+mn-cs"/>
              </a:rPr>
              <a:t>);</a:t>
            </a:r>
          </a:p>
          <a:p>
            <a:r>
              <a:rPr lang="en-GB" sz="1200" kern="1200" dirty="0" smtClean="0">
                <a:solidFill>
                  <a:schemeClr val="tx1"/>
                </a:solidFill>
                <a:effectLst/>
                <a:latin typeface="+mn-lt"/>
                <a:ea typeface="+mn-ea"/>
                <a:cs typeface="+mn-cs"/>
              </a:rPr>
              <a:t>(3) establishes an </a:t>
            </a:r>
            <a:r>
              <a:rPr lang="en-GB" sz="1200" i="1" kern="1200" dirty="0" smtClean="0">
                <a:solidFill>
                  <a:schemeClr val="tx1"/>
                </a:solidFill>
                <a:effectLst/>
                <a:latin typeface="+mn-lt"/>
                <a:ea typeface="+mn-ea"/>
                <a:cs typeface="+mn-cs"/>
              </a:rPr>
              <a:t>ad hoc </a:t>
            </a:r>
            <a:r>
              <a:rPr lang="en-GB" sz="1200" kern="1200" dirty="0" smtClean="0">
                <a:solidFill>
                  <a:schemeClr val="tx1"/>
                </a:solidFill>
                <a:effectLst/>
                <a:latin typeface="+mn-lt"/>
                <a:ea typeface="+mn-ea"/>
                <a:cs typeface="+mn-cs"/>
              </a:rPr>
              <a:t>committee in terms of Rule 253 to – </a:t>
            </a:r>
          </a:p>
          <a:p>
            <a:r>
              <a:rPr lang="en-GB" sz="1200" kern="1200" dirty="0" smtClean="0">
                <a:solidFill>
                  <a:schemeClr val="tx1"/>
                </a:solidFill>
                <a:effectLst/>
                <a:latin typeface="+mn-lt"/>
                <a:ea typeface="+mn-ea"/>
                <a:cs typeface="+mn-cs"/>
              </a:rPr>
              <a:t>(a) initiate and introduce legislation amending section 25 of the Constitution;</a:t>
            </a:r>
          </a:p>
          <a:p>
            <a:r>
              <a:rPr lang="en-GB" sz="1200" kern="1200" dirty="0" smtClean="0">
                <a:solidFill>
                  <a:schemeClr val="tx1"/>
                </a:solidFill>
                <a:effectLst/>
                <a:latin typeface="+mn-lt"/>
                <a:ea typeface="+mn-ea"/>
                <a:cs typeface="+mn-cs"/>
              </a:rPr>
              <a:t>(b) have regard to the work done and recommendations as contained in the reports of the Constitutional Review Committee and the previous </a:t>
            </a:r>
            <a:r>
              <a:rPr lang="en-GB" sz="1200" i="1" kern="1200" dirty="0" smtClean="0">
                <a:solidFill>
                  <a:schemeClr val="tx1"/>
                </a:solidFill>
                <a:effectLst/>
                <a:latin typeface="+mn-lt"/>
                <a:ea typeface="+mn-ea"/>
                <a:cs typeface="+mn-cs"/>
              </a:rPr>
              <a:t>Ad Hoc </a:t>
            </a:r>
            <a:r>
              <a:rPr lang="en-GB" sz="1200" kern="1200" dirty="0" smtClean="0">
                <a:solidFill>
                  <a:schemeClr val="tx1"/>
                </a:solidFill>
                <a:effectLst/>
                <a:latin typeface="+mn-lt"/>
                <a:ea typeface="+mn-ea"/>
                <a:cs typeface="+mn-cs"/>
              </a:rPr>
              <a:t>Committee on Amendment of section 25 of the Constitution;</a:t>
            </a:r>
          </a:p>
          <a:p>
            <a:r>
              <a:rPr lang="en-GB" sz="1200" kern="1200" dirty="0" smtClean="0">
                <a:solidFill>
                  <a:schemeClr val="tx1"/>
                </a:solidFill>
                <a:effectLst/>
                <a:latin typeface="+mn-lt"/>
                <a:ea typeface="+mn-ea"/>
                <a:cs typeface="+mn-cs"/>
              </a:rPr>
              <a:t>(c) consist of 11 voting members of the Assembly, as follows:</a:t>
            </a:r>
          </a:p>
          <a:p>
            <a:r>
              <a:rPr lang="en-GB" sz="1200" kern="1200" dirty="0" smtClean="0">
                <a:solidFill>
                  <a:schemeClr val="tx1"/>
                </a:solidFill>
                <a:effectLst/>
                <a:latin typeface="+mn-lt"/>
                <a:ea typeface="+mn-ea"/>
                <a:cs typeface="+mn-cs"/>
              </a:rPr>
              <a:t>African National Congress 6, Democratic Alliance 2, Economic Freedom Fighters 1 and other parties 2; </a:t>
            </a:r>
          </a:p>
          <a:p>
            <a:r>
              <a:rPr lang="en-GB" sz="1200" kern="1200" dirty="0" smtClean="0">
                <a:solidFill>
                  <a:schemeClr val="tx1"/>
                </a:solidFill>
                <a:effectLst/>
                <a:latin typeface="+mn-lt"/>
                <a:ea typeface="+mn-ea"/>
                <a:cs typeface="+mn-cs"/>
              </a:rPr>
              <a:t>(d) further consist of 14 non-voting members of the Assembly, as follows: African National Congress 2, Democratic Alliance 1, Economic Freedom Fighters 1 and other parties 10; and</a:t>
            </a:r>
          </a:p>
          <a:p>
            <a:r>
              <a:rPr lang="en-GB" sz="1200" kern="1200" dirty="0" smtClean="0">
                <a:solidFill>
                  <a:schemeClr val="tx1"/>
                </a:solidFill>
                <a:effectLst/>
                <a:latin typeface="+mn-lt"/>
                <a:ea typeface="+mn-ea"/>
                <a:cs typeface="+mn-cs"/>
              </a:rPr>
              <a:t>(e) exercise those powers as set out in Rule 167 that may assist it in carrying out its task;</a:t>
            </a:r>
          </a:p>
          <a:p>
            <a:r>
              <a:rPr lang="en-GB" sz="1200" kern="1200" dirty="0" smtClean="0">
                <a:solidFill>
                  <a:schemeClr val="tx1"/>
                </a:solidFill>
                <a:effectLst/>
                <a:latin typeface="+mn-lt"/>
                <a:ea typeface="+mn-ea"/>
                <a:cs typeface="+mn-cs"/>
              </a:rPr>
              <a:t>(4) sets the deadline by which the Committee is to report as 31 March 2020.</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Declarations of vote made on behalf of the Democratic Alliance, Economic Freedom Fighters, Inkatha Freedom Party, Freedom Front Plus, African Christian Democratic Party, Good, National Freedom Party, Pan Africanist Congress of Azania, African Independent Congress and African National Congress.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Question put: That the motion as moved by the Chief Whip of the Majority Party be agreed to. Division demanded. The House divided.</a:t>
            </a:r>
          </a:p>
          <a:p>
            <a:r>
              <a:rPr lang="en-GB" sz="1200" kern="1200" dirty="0" smtClean="0">
                <a:solidFill>
                  <a:schemeClr val="tx1"/>
                </a:solidFill>
                <a:effectLst/>
                <a:latin typeface="+mn-lt"/>
                <a:ea typeface="+mn-ea"/>
                <a:cs typeface="+mn-cs"/>
              </a:rPr>
              <a:t>AYES - 189: Abraham, P N; Adams, R C; Adoons, N G; April, H G; Arries, L H; August, S N; Beukes, A J; Bilankulu, J H; Bilankulu, N K; Boroto, M G; Capa, N; Chabane, M S; Chabangu, M M; Chikunga, L S; Chirwa, N N; Creecy, B D; Dhlomo, S M; Dikgale, M C; Direko, D R; Dlamini, D D; Dlodlo, A; Dlulane, B N; Dunjwa, M L; Dyantyi, P P; Dyantyi, Q R; Gantsho, N; Gela, A; Gomba, M M; Gumbu, T T; Gumede, S N; Gungubele, M; Hadebe, B M; Hermans, J; Hermans, N L; Hlongo, A S; Hlongwa, B G; Jacobs, F; Jacobs, K L; James, T H; Jeffery, J H; Khalipha, T D; Khawula, M S; Kiviet, N; Kodwa, N G; Komane, R N; Koornhof, G W; Kubheka, N J; Kula, S M; Lamola, R O; Langa, T M; Legwase, T I; Lesoma, R M M; Letsie, W T; Lubengo, M L; Luzipo, S; Maake, J J; Mabiletsa, M D; Mabuza, D D; Madlingozi, B S; Mafanya, W T I; Mafu, N N; Magaxa, K E; Magwanishe, G; Mahlalela, A F; Mahlatsi, K D; Mahlaule, M G; Mahlo, N P; Mahumapelo, S O R; Majodina, P C P; Makhubela-Mashele, L S; Malatji, T ; Malinga, V T; Malomane, V P; Maluleke, B; Mamabolo, J B; Mananiso, J S; Maneli, B M; Manganye, J ; Mangcu, L N; Mantashe, P T; Maphatsoe, E R K; Mapulane, M P; Maseko-Jele, N H; Mashego, M R; Mashego-Dlamini, K C; Mashele, T V; Masiko, F A; Masondo, T S; Mathafa, O M; Mathale, C C; Mathebula, E F; Matiase, N S; Mbatha, S G N; Mbinqo-Gigaba, B P; Mbuyane, S H; McDonald, L E; Mchunu, T V B; Mdabe, S W; Mgweba, T ; Mjobo, L N; Mkhaliphi, H O; Mkhatshwa, N T; Mkhwanazi, J C N; Mlenzana, Z; Mmutle, T N; Moatshe, R M; Modise, P M P; Modise, T R; Moela, D L; Mofokeng, J M; Mohamed, H; Mohlala, M R; Mokause, M O; Mokgotho, S M; Mokoena, L G; Molala, L E; Molekwa, M A; Moloi, B E; Montwedi, M K; Moroatshehla, P R; Morolong, I K; Motaung, A; Motaung, N E; Moteka, P G; Motshekga, M S; Mpumza, G G; Mthembu, A H; Munyai, T B; Muthambi, A F; Mvana, N Q; Myeni, E T; Ndaba, C N; Ndlozi, M Q; Newhoudt-Druchen, W S; Ngwenya, D B; Nkabane, N P; Nkomo, Z; Nkosi, B S; Nkosi, D M; Nolutshungu, N J; Nontsele, M ; Ntobongwana, N; Ntombela, M L D; Ntshavheni, K P S; Ntuli, M M; Nyhontso, M; Nzuza, N B; Papo, A H M; Paulsen, M N; Peacock, N P; Peter, Z J; Peters, E D; Pilane-Majake, M C C; Qayiso, X S; Radebe, B A; Ramadwa, M M; Seabi, A M; Semenya, M R; Shabalala, N F; Shabalala, L F; Shaik Emam, A M; Sibiya, D P; Sindane, P; Siwisa, A M; Skosana, G J; Sokatsha, M S; Somyo, S S; Sonti, N P; Swarts, B; Tlhape, M M E; Tlhomelang, K B; Tlou, M M; Tolashe, G N; Tongwane, T M A; Tseke, G K; Tseki, M A; Tshabalala, J; Tshwete, B; van Schalkwyk, S R; Wolmarans, M J; Xaba, V C; Xaba-Ntshaba, P P; Xasa, F D; Xego, S T; Yabo, B S; Zibula, B T; Zulu, L D; Zuma, A S; Zungu, T R M.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NOES - 67: Abrahams, A L A; Basson, L J; Bergman, D; Boshoff, W J; Breedt, T; Brink, C; Buthelezi, E M; Cachalia, G K Y; Cebekhulu, R N; Clarke, M O; Cuthbert, M J; De Villiers, J N; George, D T; Gondwe, M M; Graham, S J; Groenewald, I M; Groenewald, P J; Hinana, N E; Hlengwa, M D; Hoosen, M H; Hunsinger, C H H; Ismail, H ; Jordaan, H; Joseph, D; Khanyile, T A; King, C V; Kohler, D; Kopane, S P; Kruger, H C C; Krumbock, G R; Lees, R A; Lotriet, A; Mabhena, T B; Majola, T R; Majozi, Z; Marais, E J; Marais, S J F; Mazzone, N W A; Mbabama, T M; Mbhele, Z N; Mc Gluwa, J J; Mey, P ; Mhlongo, T W; Mileham, K J; Mpambo-Sibhukwana, T G; Msimang, C T; Ngcobo, S; Ngcobo, S L; Ngwezi, X; Nxumalo, M N; Powell, E L; Roos, A C; Sarupen, A N; Seitlholo, I S; Shelembe, M L; Singh, N; Steenhuisen, J H;  Swart, S N; Tarabella Marchesi, N I; Terblanche, O S; Van Der Merwe, L L; Van Dyk, V; Van Minnen, B M; Van Staden, P A; Waters, M; Wessels, W W; Wilson, E R.</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Question agreed to.</a:t>
            </a:r>
          </a:p>
          <a:p>
            <a:r>
              <a:rPr lang="en-GB" sz="1200" kern="1200" dirty="0" smtClean="0">
                <a:solidFill>
                  <a:schemeClr val="tx1"/>
                </a:solidFill>
                <a:effectLst/>
                <a:latin typeface="+mn-lt"/>
                <a:ea typeface="+mn-ea"/>
                <a:cs typeface="+mn-cs"/>
              </a:rPr>
              <a:t>Motion accordingly agreed to.</a:t>
            </a:r>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pPr/>
              <a:t>5</a:t>
            </a:fld>
            <a:endParaRPr lang="en-GB" dirty="0"/>
          </a:p>
        </p:txBody>
      </p:sp>
    </p:spTree>
    <p:extLst>
      <p:ext uri="{BB962C8B-B14F-4D97-AF65-F5344CB8AC3E}">
        <p14:creationId xmlns:p14="http://schemas.microsoft.com/office/powerpoint/2010/main" xmlns="" val="1819114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pPr/>
              <a:t>6</a:t>
            </a:fld>
            <a:endParaRPr lang="en-GB" dirty="0"/>
          </a:p>
        </p:txBody>
      </p:sp>
    </p:spTree>
    <p:extLst>
      <p:ext uri="{BB962C8B-B14F-4D97-AF65-F5344CB8AC3E}">
        <p14:creationId xmlns:p14="http://schemas.microsoft.com/office/powerpoint/2010/main" xmlns="" val="2156402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pPr/>
              <a:t>7</a:t>
            </a:fld>
            <a:endParaRPr lang="en-GB" dirty="0"/>
          </a:p>
        </p:txBody>
      </p:sp>
    </p:spTree>
    <p:extLst>
      <p:ext uri="{BB962C8B-B14F-4D97-AF65-F5344CB8AC3E}">
        <p14:creationId xmlns:p14="http://schemas.microsoft.com/office/powerpoint/2010/main" xmlns="" val="3375727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Background</a:t>
            </a:r>
            <a:endParaRPr lang="en-GB"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200" b="1"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The Fifth Parliament’s Joint Committee on Constitutional Review (“CRC”) was mandated by a resolution of both Houses to review section 25 and propose constitutional amendments, in order to make it possible for the state to expropriate land, in the public interest, without compensation. On </a:t>
            </a:r>
            <a:r>
              <a:rPr lang="en-ZA" sz="1200" b="0" kern="1200" dirty="0" smtClean="0">
                <a:solidFill>
                  <a:schemeClr val="tx1"/>
                </a:solidFill>
                <a:effectLst/>
                <a:latin typeface="+mn-lt"/>
                <a:ea typeface="+mn-ea"/>
                <a:cs typeface="+mn-cs"/>
              </a:rPr>
              <a:t>15 November 2018 the CRC</a:t>
            </a:r>
            <a:r>
              <a:rPr lang="en-ZA" sz="1200" b="0" kern="1200" baseline="0" dirty="0" smtClean="0">
                <a:solidFill>
                  <a:schemeClr val="tx1"/>
                </a:solidFill>
                <a:effectLst/>
                <a:latin typeface="+mn-lt"/>
                <a:ea typeface="+mn-ea"/>
                <a:cs typeface="+mn-cs"/>
              </a:rPr>
              <a:t> recommended that</a:t>
            </a:r>
            <a:r>
              <a:rPr lang="en-ZA" sz="1200" b="0" kern="1200" dirty="0" smtClean="0">
                <a:solidFill>
                  <a:schemeClr val="tx1"/>
                </a:solidFill>
                <a:effectLst/>
                <a:latin typeface="+mn-lt"/>
                <a:ea typeface="+mn-ea"/>
                <a:cs typeface="+mn-cs"/>
              </a:rPr>
              <a:t> section 25 of the Constitution to be amended</a:t>
            </a:r>
            <a:r>
              <a:rPr lang="en-ZA" sz="1200" b="0" kern="1200" baseline="0" dirty="0" smtClean="0">
                <a:solidFill>
                  <a:schemeClr val="tx1"/>
                </a:solidFill>
                <a:effectLst/>
                <a:latin typeface="+mn-lt"/>
                <a:ea typeface="+mn-ea"/>
                <a:cs typeface="+mn-cs"/>
              </a:rPr>
              <a:t> to m</a:t>
            </a:r>
            <a:r>
              <a:rPr lang="en-ZA" sz="1200" b="0" kern="1200" dirty="0" smtClean="0">
                <a:solidFill>
                  <a:schemeClr val="tx1"/>
                </a:solidFill>
                <a:effectLst/>
                <a:latin typeface="+mn-lt"/>
                <a:ea typeface="+mn-ea"/>
                <a:cs typeface="+mn-cs"/>
              </a:rPr>
              <a:t>ake explicit that which is implicit in the Constitution.</a:t>
            </a: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On 6 December 2018, the National Assembly (NA) resolved that an Ad Hoc committee be established in terms of Rule 253, to initiate and introduce legislation amending section 25 of the Constitution.  This Committee</a:t>
            </a:r>
            <a:r>
              <a:rPr lang="en-US" sz="1200" b="0" kern="1200" baseline="0" dirty="0" smtClean="0">
                <a:solidFill>
                  <a:schemeClr val="tx1"/>
                </a:solidFill>
                <a:effectLst/>
                <a:latin typeface="+mn-lt"/>
                <a:ea typeface="+mn-ea"/>
                <a:cs typeface="+mn-cs"/>
              </a:rPr>
              <a:t> considered the views of a number of experts, as well as reports of various institutions. As the end of the term of the Fifth Parliament drew near, this Committee recommended that</a:t>
            </a:r>
            <a:r>
              <a:rPr lang="en-US" sz="1200" b="0" kern="1200" dirty="0" smtClean="0">
                <a:solidFill>
                  <a:schemeClr val="tx1"/>
                </a:solidFill>
                <a:effectLst/>
                <a:latin typeface="+mn-lt"/>
                <a:ea typeface="+mn-ea"/>
                <a:cs typeface="+mn-cs"/>
              </a:rPr>
              <a:t> the matter be concluded in the Sixth Parliament, having regard to the work done and recommendations of the Joint Committee on Constitutional Review and the Fifth Parliaments Ad Hoc Committee (the Committee) on the Amendment of section 25 of the Constitution. This recommendation</a:t>
            </a:r>
            <a:r>
              <a:rPr lang="en-US" sz="1200" b="0" kern="1200" baseline="0" dirty="0" smtClean="0">
                <a:solidFill>
                  <a:schemeClr val="tx1"/>
                </a:solidFill>
                <a:effectLst/>
                <a:latin typeface="+mn-lt"/>
                <a:ea typeface="+mn-ea"/>
                <a:cs typeface="+mn-cs"/>
              </a:rPr>
              <a:t> was adopted by the National Assembly.</a:t>
            </a:r>
            <a:endParaRPr lang="en-GB" sz="1200" b="1"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 </a:t>
            </a:r>
            <a:endParaRPr lang="en-GB" sz="1200" b="1"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Purpose of the workshop</a:t>
            </a:r>
            <a:endParaRPr lang="en-GB"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200" b="1"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The objective of the workshop is to allow the Ad Hoc Committee initial consultation and access to expert opinions, sharing various views in discussion on how the amendment to section 25 can be affected, in order to make explicit that which is implicit in the Constitution.  The workshop intends to enrich the Committee’s discussions and deliberations, in producing the Bill amending section 25 of the Constitution.  Parliament wants to hear and consider all the views on how to affect the amendments to section 25, and this workshop is an important consultation prior to finalization of the Bill.</a:t>
            </a:r>
            <a:endParaRPr lang="en-ZA" b="0" dirty="0" smtClean="0"/>
          </a:p>
          <a:p>
            <a:endParaRPr lang="en-ZA" b="1" dirty="0" smtClean="0"/>
          </a:p>
          <a:p>
            <a:r>
              <a:rPr lang="en-ZA" b="1" dirty="0" smtClean="0"/>
              <a:t>Format of the workshop</a:t>
            </a:r>
          </a:p>
          <a:p>
            <a:endParaRPr lang="en-ZA" dirty="0" smtClean="0"/>
          </a:p>
          <a:p>
            <a:r>
              <a:rPr lang="en-ZA" dirty="0" smtClean="0"/>
              <a:t>The Chairperson of the Ad Hoc Committee will welcome all attendees</a:t>
            </a:r>
            <a:r>
              <a:rPr lang="en-ZA" baseline="0" dirty="0" smtClean="0"/>
              <a:t> and will open the workshop. A facilitator will introduce a presentation by Parliament’s Constitutional and Legal Services Office, which presentation will explain the purpose and scope of the workshop. The presentation will comment on views received to date on </a:t>
            </a:r>
            <a:r>
              <a:rPr lang="en-ZA" b="1" u="sng" baseline="0" dirty="0" smtClean="0"/>
              <a:t>HOW</a:t>
            </a:r>
            <a:r>
              <a:rPr lang="en-ZA" b="1" u="none" baseline="0" dirty="0" smtClean="0"/>
              <a:t> </a:t>
            </a:r>
            <a:r>
              <a:rPr lang="en-ZA" b="0" u="none" baseline="0" dirty="0" smtClean="0"/>
              <a:t>the amendment to section 25 could be executed, thus opening this question up for discussion by all attendees.</a:t>
            </a:r>
            <a:endParaRPr lang="en-GB" dirty="0" smtClean="0"/>
          </a:p>
          <a:p>
            <a:endParaRPr lang="en-ZA" u="sng" baseline="0" dirty="0" smtClean="0"/>
          </a:p>
          <a:p>
            <a:endParaRPr lang="en-GB" u="sng" dirty="0"/>
          </a:p>
        </p:txBody>
      </p:sp>
      <p:sp>
        <p:nvSpPr>
          <p:cNvPr id="4" name="Slide Number Placeholder 3"/>
          <p:cNvSpPr>
            <a:spLocks noGrp="1"/>
          </p:cNvSpPr>
          <p:nvPr>
            <p:ph type="sldNum" sz="quarter" idx="10"/>
          </p:nvPr>
        </p:nvSpPr>
        <p:spPr/>
        <p:txBody>
          <a:bodyPr/>
          <a:lstStyle/>
          <a:p>
            <a:fld id="{2B5E636E-5096-4378-AE56-0D045EBDE46B}" type="slidenum">
              <a:rPr lang="en-GB" smtClean="0"/>
              <a:pPr/>
              <a:t>8</a:t>
            </a:fld>
            <a:endParaRPr lang="en-GB" dirty="0"/>
          </a:p>
        </p:txBody>
      </p:sp>
    </p:spTree>
    <p:extLst>
      <p:ext uri="{BB962C8B-B14F-4D97-AF65-F5344CB8AC3E}">
        <p14:creationId xmlns:p14="http://schemas.microsoft.com/office/powerpoint/2010/main" xmlns="" val="4027690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b="1" u="none" kern="1200" dirty="0" smtClean="0">
                <a:solidFill>
                  <a:schemeClr val="tx1"/>
                </a:solidFill>
                <a:effectLst/>
                <a:latin typeface="+mn-lt"/>
                <a:ea typeface="+mn-ea"/>
                <a:cs typeface="+mn-cs"/>
              </a:rPr>
              <a:t>Recommendations</a:t>
            </a:r>
            <a:r>
              <a:rPr lang="en-ZA" sz="1200" b="1" u="none" kern="1200" baseline="0" dirty="0" smtClean="0">
                <a:solidFill>
                  <a:schemeClr val="tx1"/>
                </a:solidFill>
                <a:effectLst/>
                <a:latin typeface="+mn-lt"/>
                <a:ea typeface="+mn-ea"/>
                <a:cs typeface="+mn-cs"/>
              </a:rPr>
              <a:t> from the High Level Panel iro land reform</a:t>
            </a:r>
            <a:endParaRPr lang="en-ZA" sz="1200" b="1" u="none" kern="1200" dirty="0" smtClean="0">
              <a:solidFill>
                <a:schemeClr val="tx1"/>
              </a:solidFill>
              <a:effectLst/>
              <a:latin typeface="+mn-lt"/>
              <a:ea typeface="+mn-ea"/>
              <a:cs typeface="+mn-cs"/>
            </a:endParaRPr>
          </a:p>
          <a:p>
            <a:endParaRPr lang="en-ZA" sz="1200" u="sng" kern="1200" dirty="0" smtClean="0">
              <a:solidFill>
                <a:schemeClr val="tx1"/>
              </a:solidFill>
              <a:effectLst/>
              <a:latin typeface="+mn-lt"/>
              <a:ea typeface="+mn-ea"/>
              <a:cs typeface="+mn-cs"/>
            </a:endParaRPr>
          </a:p>
          <a:p>
            <a:r>
              <a:rPr lang="en-ZA" sz="1200" u="sng" kern="1200" dirty="0" smtClean="0">
                <a:solidFill>
                  <a:schemeClr val="tx1"/>
                </a:solidFill>
                <a:effectLst/>
                <a:latin typeface="+mn-lt"/>
                <a:ea typeface="+mn-ea"/>
                <a:cs typeface="+mn-cs"/>
              </a:rPr>
              <a:t>List of Acts that are recommended for amendment: iro land reform:</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Restitution of Land Rights Act 22 of 1994</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Communal Property Associations Act 28 of 1996 </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Interim Protection of informal land Rights Act 31 of 1996</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Traditional Leadership and Governance Framework Act 41 of 2003 </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Mineral and Petroleum Resources Development Act 28 of 2002</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Ingonyama Trust Act 3KZ of 1994</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Extension of Security of Tenure Act</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Labour Tenants Act 62 of 1997</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Upgrading of Land Tenure Rights Act 112 of 1991</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Land Titles Adjustment Act 111 of 1993</a:t>
            </a:r>
            <a:endParaRPr lang="en-GB" sz="1200" kern="1200" dirty="0" smtClean="0">
              <a:solidFill>
                <a:schemeClr val="tx1"/>
              </a:solidFill>
              <a:effectLst/>
              <a:latin typeface="+mn-lt"/>
              <a:ea typeface="+mn-ea"/>
              <a:cs typeface="+mn-cs"/>
            </a:endParaRPr>
          </a:p>
          <a:p>
            <a:endParaRPr lang="en-ZA" sz="1200" u="sng" kern="1200" dirty="0" smtClean="0">
              <a:solidFill>
                <a:schemeClr val="tx1"/>
              </a:solidFill>
              <a:effectLst/>
              <a:latin typeface="+mn-lt"/>
              <a:ea typeface="+mn-ea"/>
              <a:cs typeface="+mn-cs"/>
            </a:endParaRPr>
          </a:p>
          <a:p>
            <a:r>
              <a:rPr lang="en-ZA" sz="1200" u="sng" kern="1200" dirty="0" smtClean="0">
                <a:solidFill>
                  <a:schemeClr val="tx1"/>
                </a:solidFill>
                <a:effectLst/>
                <a:latin typeface="+mn-lt"/>
                <a:ea typeface="+mn-ea"/>
                <a:cs typeface="+mn-cs"/>
              </a:rPr>
              <a:t>Proposed New Acts:</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Land Records Act</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Traditional Courts Bill B1 of 2017</a:t>
            </a:r>
            <a:endParaRPr lang="en-GB" sz="1200" kern="1200" dirty="0" smtClean="0">
              <a:solidFill>
                <a:schemeClr val="tx1"/>
              </a:solidFill>
              <a:effectLst/>
              <a:latin typeface="+mn-lt"/>
              <a:ea typeface="+mn-ea"/>
              <a:cs typeface="+mn-cs"/>
            </a:endParaRPr>
          </a:p>
          <a:p>
            <a:endParaRPr lang="en-ZA" sz="1200" u="sng" kern="1200" dirty="0" smtClean="0">
              <a:solidFill>
                <a:schemeClr val="tx1"/>
              </a:solidFill>
              <a:effectLst/>
              <a:latin typeface="+mn-lt"/>
              <a:ea typeface="+mn-ea"/>
              <a:cs typeface="+mn-cs"/>
            </a:endParaRPr>
          </a:p>
          <a:p>
            <a:r>
              <a:rPr lang="en-ZA" sz="1200" u="sng" kern="1200" dirty="0" smtClean="0">
                <a:solidFill>
                  <a:schemeClr val="tx1"/>
                </a:solidFill>
                <a:effectLst/>
                <a:latin typeface="+mn-lt"/>
                <a:ea typeface="+mn-ea"/>
                <a:cs typeface="+mn-cs"/>
              </a:rPr>
              <a:t>Bills that</a:t>
            </a:r>
            <a:r>
              <a:rPr lang="en-ZA" sz="1200" u="sng" kern="1200" baseline="0" dirty="0" smtClean="0">
                <a:solidFill>
                  <a:schemeClr val="tx1"/>
                </a:solidFill>
                <a:effectLst/>
                <a:latin typeface="+mn-lt"/>
                <a:ea typeface="+mn-ea"/>
                <a:cs typeface="+mn-cs"/>
              </a:rPr>
              <a:t> are (were) before committees of Parliament to be p</a:t>
            </a:r>
            <a:r>
              <a:rPr lang="en-ZA" sz="1200" u="sng" kern="1200" dirty="0" smtClean="0">
                <a:solidFill>
                  <a:schemeClr val="tx1"/>
                </a:solidFill>
                <a:effectLst/>
                <a:latin typeface="+mn-lt"/>
                <a:ea typeface="+mn-ea"/>
                <a:cs typeface="+mn-cs"/>
              </a:rPr>
              <a:t>ut on hold:</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Communal Property Associations Amendment Bill B12 of 2017</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Traditional Leadership and Governance Framework Amendment Bill 8 of 2017</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Traditional Khoi-San Leadership Bill 23 of 2015</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pPr/>
              <a:t>9</a:t>
            </a:fld>
            <a:endParaRPr lang="en-GB" dirty="0"/>
          </a:p>
        </p:txBody>
      </p:sp>
    </p:spTree>
    <p:extLst>
      <p:ext uri="{BB962C8B-B14F-4D97-AF65-F5344CB8AC3E}">
        <p14:creationId xmlns:p14="http://schemas.microsoft.com/office/powerpoint/2010/main" xmlns="" val="2922988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555995-F14F-498E-8DF6-819440535EE7}" type="datetime1">
              <a:rPr lang="en-US" smtClean="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15138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EB2992-7228-4E6E-8F12-3AB7DC497326}" type="datetime1">
              <a:rPr lang="en-US" smtClean="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37731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D4C552-6A5B-4BF1-BB55-2B7A7FF9C62A}" type="datetime1">
              <a:rPr lang="en-US" smtClean="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64666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2F1E1D-C516-4A49-A099-0CCB51BB930B}" type="datetime1">
              <a:rPr lang="en-US" smtClean="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1774419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A25E15-38DC-418C-B388-9DA420BC1D03}" type="datetime1">
              <a:rPr lang="en-US" smtClean="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56158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7E433E-9B5B-4F09-92D5-A0D66377F20D}" type="datetime1">
              <a:rPr lang="en-US" smtClean="0"/>
              <a:pPr/>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357827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D6E893-29D8-463B-8C06-58C06B15196D}" type="datetime1">
              <a:rPr lang="en-US" smtClean="0"/>
              <a:pPr/>
              <a:t>11/12/2019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1054328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4E7C2A7-1747-424D-ADA1-05BD21043047}" type="datetime1">
              <a:rPr lang="en-US" smtClean="0"/>
              <a:pPr/>
              <a:t>11/12/2019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121704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FC9DFC-5E16-4968-A00D-F46E8E375FEE}" type="datetime1">
              <a:rPr lang="en-US" smtClean="0"/>
              <a:pPr/>
              <a:t>11/12/2019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22971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001CF6-6DB6-4719-8042-A6D57C36E399}" type="datetime1">
              <a:rPr lang="en-US" smtClean="0"/>
              <a:pPr/>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1676007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F3FBB4-D9A2-44A7-81BA-394A1337B862}" type="datetime1">
              <a:rPr lang="en-US" smtClean="0"/>
              <a:pPr/>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113592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CF9801-F685-4BD3-95AB-768ABF9AD8A1}" type="datetime1">
              <a:rPr lang="en-US" smtClean="0"/>
              <a:pPr/>
              <a:t>11/12/2019</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709150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313" y="6038057"/>
            <a:ext cx="9394031" cy="634206"/>
          </a:xfrm>
        </p:spPr>
        <p:txBody>
          <a:bodyPr>
            <a:normAutofit fontScale="92500" lnSpcReduction="10000"/>
          </a:bodyPr>
          <a:lstStyle/>
          <a:p>
            <a:r>
              <a:rPr lang="en-US" sz="1800" dirty="0" smtClean="0">
                <a:solidFill>
                  <a:schemeClr val="bg1"/>
                </a:solidFill>
              </a:rPr>
              <a:t>Consultations on a </a:t>
            </a:r>
            <a:r>
              <a:rPr lang="en-US" sz="1800" dirty="0">
                <a:solidFill>
                  <a:schemeClr val="bg1"/>
                </a:solidFill>
              </a:rPr>
              <a:t>Committee Bill amending section 25 of the </a:t>
            </a:r>
            <a:r>
              <a:rPr lang="en-US" sz="1800" dirty="0" smtClean="0">
                <a:solidFill>
                  <a:schemeClr val="bg1"/>
                </a:solidFill>
              </a:rPr>
              <a:t>Constitution</a:t>
            </a:r>
          </a:p>
          <a:p>
            <a:r>
              <a:rPr lang="en-US" sz="1800" dirty="0">
                <a:solidFill>
                  <a:schemeClr val="bg1"/>
                </a:solidFill>
              </a:rPr>
              <a:t>Date: </a:t>
            </a:r>
            <a:r>
              <a:rPr lang="en-US" sz="1800" dirty="0" smtClean="0">
                <a:solidFill>
                  <a:schemeClr val="bg1"/>
                </a:solidFill>
              </a:rPr>
              <a:t>2019.11.06</a:t>
            </a:r>
            <a:endParaRPr lang="en-US" sz="1800" dirty="0">
              <a:solidFill>
                <a:schemeClr val="bg1"/>
              </a:solidFill>
            </a:endParaRPr>
          </a:p>
          <a:p>
            <a:endParaRPr lang="en-US" sz="1800" b="1" dirty="0">
              <a:latin typeface="Arial" charset="0"/>
              <a:ea typeface="Arial" charset="0"/>
              <a:cs typeface="Arial" charset="0"/>
            </a:endParaRPr>
          </a:p>
        </p:txBody>
      </p:sp>
    </p:spTree>
    <p:extLst>
      <p:ext uri="{BB962C8B-B14F-4D97-AF65-F5344CB8AC3E}">
        <p14:creationId xmlns:p14="http://schemas.microsoft.com/office/powerpoint/2010/main" xmlns="" val="654494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364" y="458991"/>
            <a:ext cx="9369467" cy="900002"/>
          </a:xfrm>
        </p:spPr>
        <p:txBody>
          <a:bodyPr>
            <a:normAutofit/>
          </a:bodyPr>
          <a:lstStyle/>
          <a:p>
            <a:r>
              <a:rPr lang="en-ZA" b="1" dirty="0" smtClean="0"/>
              <a:t>Views on amending section 25 (2)</a:t>
            </a:r>
            <a:endParaRPr lang="en-GB" b="1" dirty="0"/>
          </a:p>
        </p:txBody>
      </p:sp>
      <p:sp>
        <p:nvSpPr>
          <p:cNvPr id="3" name="Content Placeholder 2"/>
          <p:cNvSpPr>
            <a:spLocks noGrp="1"/>
          </p:cNvSpPr>
          <p:nvPr>
            <p:ph idx="1"/>
          </p:nvPr>
        </p:nvSpPr>
        <p:spPr>
          <a:xfrm>
            <a:off x="838200" y="1684433"/>
            <a:ext cx="8255000" cy="4854481"/>
          </a:xfrm>
        </p:spPr>
        <p:txBody>
          <a:bodyPr>
            <a:normAutofit/>
          </a:bodyPr>
          <a:lstStyle/>
          <a:p>
            <a:pPr algn="just"/>
            <a:r>
              <a:rPr lang="en-ZA" dirty="0" smtClean="0"/>
              <a:t>The </a:t>
            </a:r>
            <a:r>
              <a:rPr lang="en-ZA" dirty="0"/>
              <a:t>whole of </a:t>
            </a:r>
            <a:r>
              <a:rPr lang="en-ZA" dirty="0" smtClean="0"/>
              <a:t>section 25 </a:t>
            </a:r>
            <a:r>
              <a:rPr lang="en-ZA" dirty="0"/>
              <a:t>is an impediment to the expropriation of land without compensation. </a:t>
            </a:r>
          </a:p>
          <a:p>
            <a:pPr algn="just"/>
            <a:r>
              <a:rPr lang="en-ZA" dirty="0" smtClean="0"/>
              <a:t>Subsections </a:t>
            </a:r>
            <a:r>
              <a:rPr lang="en-ZA" dirty="0"/>
              <a:t>(1), (2)(b) and (3) protects “illegitimate” property rights acquired under the colonial and apartheid regimes.</a:t>
            </a:r>
          </a:p>
          <a:p>
            <a:pPr algn="just"/>
            <a:r>
              <a:rPr lang="en-ZA" dirty="0" smtClean="0"/>
              <a:t>Subsection (4</a:t>
            </a:r>
            <a:r>
              <a:rPr lang="en-ZA" dirty="0"/>
              <a:t>) defines public interest to include land </a:t>
            </a:r>
            <a:r>
              <a:rPr lang="en-ZA" dirty="0" smtClean="0"/>
              <a:t>reform: However, there is a </a:t>
            </a:r>
            <a:r>
              <a:rPr lang="en-ZA" dirty="0"/>
              <a:t>need to balance the protectionist </a:t>
            </a:r>
            <a:r>
              <a:rPr lang="en-ZA" dirty="0" smtClean="0"/>
              <a:t>subsections (1</a:t>
            </a:r>
            <a:r>
              <a:rPr lang="en-ZA" dirty="0"/>
              <a:t>) </a:t>
            </a:r>
            <a:r>
              <a:rPr lang="en-ZA" dirty="0" smtClean="0"/>
              <a:t>to </a:t>
            </a:r>
            <a:r>
              <a:rPr lang="en-ZA" dirty="0"/>
              <a:t>(3) </a:t>
            </a:r>
            <a:r>
              <a:rPr lang="en-ZA" dirty="0" smtClean="0"/>
              <a:t>against the </a:t>
            </a:r>
            <a:r>
              <a:rPr lang="en-ZA" dirty="0"/>
              <a:t>transformative clauses of the Constitution. </a:t>
            </a:r>
            <a:endParaRPr lang="en-ZA" dirty="0" smtClean="0"/>
          </a:p>
          <a:p>
            <a:pPr algn="just"/>
            <a:endParaRPr lang="en-ZA" dirty="0" smtClean="0"/>
          </a:p>
        </p:txBody>
      </p:sp>
      <p:sp>
        <p:nvSpPr>
          <p:cNvPr id="4" name="Slide Number Placeholder 3"/>
          <p:cNvSpPr>
            <a:spLocks noGrp="1"/>
          </p:cNvSpPr>
          <p:nvPr>
            <p:ph type="sldNum" sz="quarter" idx="12"/>
          </p:nvPr>
        </p:nvSpPr>
        <p:spPr/>
        <p:txBody>
          <a:bodyPr/>
          <a:lstStyle/>
          <a:p>
            <a:fld id="{D1B91D83-34EB-A744-81D0-D8E8519C4AE3}" type="slidenum">
              <a:rPr lang="en-US" smtClean="0"/>
              <a:pPr/>
              <a:t>10</a:t>
            </a:fld>
            <a:endParaRPr lang="en-US" dirty="0"/>
          </a:p>
        </p:txBody>
      </p:sp>
    </p:spTree>
    <p:extLst>
      <p:ext uri="{BB962C8B-B14F-4D97-AF65-F5344CB8AC3E}">
        <p14:creationId xmlns:p14="http://schemas.microsoft.com/office/powerpoint/2010/main" xmlns="" val="3207418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364" y="316413"/>
            <a:ext cx="9369467" cy="900002"/>
          </a:xfrm>
        </p:spPr>
        <p:txBody>
          <a:bodyPr>
            <a:normAutofit/>
          </a:bodyPr>
          <a:lstStyle/>
          <a:p>
            <a:r>
              <a:rPr lang="en-ZA" b="1" dirty="0" smtClean="0"/>
              <a:t>Views on amending section 25 (3)</a:t>
            </a:r>
            <a:endParaRPr lang="en-GB" b="1" dirty="0"/>
          </a:p>
        </p:txBody>
      </p:sp>
      <p:sp>
        <p:nvSpPr>
          <p:cNvPr id="3" name="Content Placeholder 2"/>
          <p:cNvSpPr>
            <a:spLocks noGrp="1"/>
          </p:cNvSpPr>
          <p:nvPr>
            <p:ph idx="1"/>
          </p:nvPr>
        </p:nvSpPr>
        <p:spPr>
          <a:xfrm>
            <a:off x="406401" y="1105142"/>
            <a:ext cx="9138430" cy="5362483"/>
          </a:xfrm>
        </p:spPr>
        <p:txBody>
          <a:bodyPr>
            <a:noAutofit/>
          </a:bodyPr>
          <a:lstStyle/>
          <a:p>
            <a:pPr marL="0" indent="0" algn="just">
              <a:spcBef>
                <a:spcPts val="0"/>
              </a:spcBef>
              <a:buNone/>
            </a:pPr>
            <a:r>
              <a:rPr lang="en-ZA" sz="2000" b="1" dirty="0" smtClean="0"/>
              <a:t>Examples of how the issue of compensation could be addressed:</a:t>
            </a:r>
          </a:p>
          <a:p>
            <a:pPr marL="0" indent="0" algn="just">
              <a:spcBef>
                <a:spcPts val="0"/>
              </a:spcBef>
              <a:buNone/>
            </a:pPr>
            <a:endParaRPr lang="en-ZA" sz="2000" b="1" dirty="0" smtClean="0"/>
          </a:p>
          <a:p>
            <a:pPr marL="0" indent="0" algn="just">
              <a:spcBef>
                <a:spcPts val="0"/>
              </a:spcBef>
              <a:buNone/>
            </a:pPr>
            <a:r>
              <a:rPr lang="en-ZA" sz="2000" b="1" dirty="0" smtClean="0"/>
              <a:t>Option 1: Amend subsections (2)(b) and (3):</a:t>
            </a:r>
          </a:p>
          <a:p>
            <a:pPr marL="901700" indent="-546100">
              <a:spcBef>
                <a:spcPts val="0"/>
              </a:spcBef>
              <a:buNone/>
            </a:pPr>
            <a:r>
              <a:rPr lang="en-US" sz="2000" i="1" dirty="0"/>
              <a:t>‘‘(b)	</a:t>
            </a:r>
            <a:r>
              <a:rPr lang="en-US" sz="2000" dirty="0"/>
              <a:t>subject to compensation, the amount of which and the time and manner of payment of which have either been agreed to by those affected or decided or approved by a court</a:t>
            </a:r>
            <a:r>
              <a:rPr lang="en-US" sz="2000" u="sng" dirty="0"/>
              <a:t>: Provided that a court may determine that no compensation is payable in the event of expropriation of land for the purposes of </a:t>
            </a:r>
            <a:r>
              <a:rPr lang="en-US" sz="2000" u="sng" dirty="0" smtClean="0"/>
              <a:t>land reform</a:t>
            </a:r>
            <a:r>
              <a:rPr lang="en-US" sz="2000" dirty="0" smtClean="0"/>
              <a:t>…</a:t>
            </a:r>
          </a:p>
          <a:p>
            <a:pPr marL="0" indent="355600">
              <a:spcBef>
                <a:spcPts val="0"/>
              </a:spcBef>
              <a:buNone/>
            </a:pPr>
            <a:r>
              <a:rPr lang="en-US" sz="2000" dirty="0" smtClean="0"/>
              <a:t>(3)	</a:t>
            </a:r>
            <a:r>
              <a:rPr lang="en-US" sz="2000" b="1" dirty="0" smtClean="0"/>
              <a:t>[</a:t>
            </a:r>
            <a:r>
              <a:rPr lang="en-US" sz="2000" b="1" dirty="0"/>
              <a:t>The]</a:t>
            </a:r>
            <a:r>
              <a:rPr lang="en-US" sz="2000" dirty="0"/>
              <a:t> </a:t>
            </a:r>
            <a:r>
              <a:rPr lang="en-US" sz="2000" u="sng" dirty="0"/>
              <a:t>Where compensation is payable, the</a:t>
            </a:r>
            <a:r>
              <a:rPr lang="en-US" sz="2000" dirty="0"/>
              <a:t> amount of the compensation and the time and manner of payment must be just and equitable, reflecting an equitable balance between the public interest and the interests of those affected, having regard to all relevant circumstances, including</a:t>
            </a:r>
            <a:r>
              <a:rPr lang="en-US" sz="2000" dirty="0" smtClean="0"/>
              <a:t>—’’</a:t>
            </a:r>
          </a:p>
          <a:p>
            <a:pPr marL="0" indent="0">
              <a:spcBef>
                <a:spcPts val="0"/>
              </a:spcBef>
              <a:buNone/>
            </a:pPr>
            <a:endParaRPr lang="en-US" sz="2000" dirty="0" smtClean="0"/>
          </a:p>
          <a:p>
            <a:pPr marL="0" indent="0">
              <a:spcBef>
                <a:spcPts val="0"/>
              </a:spcBef>
              <a:buNone/>
            </a:pPr>
            <a:r>
              <a:rPr lang="en-US" sz="2000" b="1" dirty="0" smtClean="0"/>
              <a:t>Option 2: Insert a new subsection:</a:t>
            </a:r>
          </a:p>
          <a:p>
            <a:pPr marL="0" indent="0">
              <a:spcBef>
                <a:spcPts val="0"/>
              </a:spcBef>
              <a:buNone/>
            </a:pPr>
            <a:r>
              <a:rPr lang="en-US" sz="2000" dirty="0"/>
              <a:t>‘‘</a:t>
            </a:r>
            <a:r>
              <a:rPr lang="en-US" sz="2000" u="sng" dirty="0"/>
              <a:t>(4A)	Notwithstanding the requirement for compensation contemplated in subsections (2), (3) and (4), land may be expropriated without the payment of any compensation as a legitimate option for land reform in order to redress the results of past racial discrimination</a:t>
            </a:r>
            <a:r>
              <a:rPr lang="en-US" sz="2000" u="sng" dirty="0" smtClean="0"/>
              <a:t>.</a:t>
            </a:r>
            <a:r>
              <a:rPr lang="en-US" sz="2000" dirty="0" smtClean="0"/>
              <a:t>’’.</a:t>
            </a:r>
            <a:endParaRPr lang="en-ZA" sz="2000"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11</a:t>
            </a:fld>
            <a:endParaRPr lang="en-US" dirty="0"/>
          </a:p>
        </p:txBody>
      </p:sp>
    </p:spTree>
    <p:extLst>
      <p:ext uri="{BB962C8B-B14F-4D97-AF65-F5344CB8AC3E}">
        <p14:creationId xmlns:p14="http://schemas.microsoft.com/office/powerpoint/2010/main" xmlns="" val="1977948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363" y="509834"/>
            <a:ext cx="9369467" cy="900002"/>
          </a:xfrm>
        </p:spPr>
        <p:txBody>
          <a:bodyPr>
            <a:normAutofit/>
          </a:bodyPr>
          <a:lstStyle/>
          <a:p>
            <a:r>
              <a:rPr lang="en-ZA" b="1" dirty="0" smtClean="0"/>
              <a:t>Views on amending section 25 (4)</a:t>
            </a:r>
            <a:endParaRPr lang="en-GB" b="1" dirty="0"/>
          </a:p>
        </p:txBody>
      </p:sp>
      <p:sp>
        <p:nvSpPr>
          <p:cNvPr id="3" name="Content Placeholder 2"/>
          <p:cNvSpPr>
            <a:spLocks noGrp="1"/>
          </p:cNvSpPr>
          <p:nvPr>
            <p:ph idx="1"/>
          </p:nvPr>
        </p:nvSpPr>
        <p:spPr>
          <a:xfrm>
            <a:off x="592171" y="1574801"/>
            <a:ext cx="8535850" cy="4515126"/>
          </a:xfrm>
        </p:spPr>
        <p:txBody>
          <a:bodyPr>
            <a:normAutofit/>
          </a:bodyPr>
          <a:lstStyle/>
          <a:p>
            <a:pPr algn="just"/>
            <a:r>
              <a:rPr lang="en-ZA" dirty="0" smtClean="0"/>
              <a:t>Presidential panel: The </a:t>
            </a:r>
            <a:r>
              <a:rPr lang="en-ZA" dirty="0"/>
              <a:t>current framing of </a:t>
            </a:r>
            <a:r>
              <a:rPr lang="en-ZA" dirty="0" smtClean="0"/>
              <a:t>section 25 is compensation-centric.</a:t>
            </a:r>
          </a:p>
          <a:p>
            <a:pPr lvl="1" algn="just"/>
            <a:r>
              <a:rPr lang="en-ZA" dirty="0" smtClean="0"/>
              <a:t>A new section could be included to require the development of enabling legislation to set out criteria for expropriation without compensation</a:t>
            </a:r>
            <a:r>
              <a:rPr lang="en-GB" dirty="0" smtClean="0"/>
              <a:t>.</a:t>
            </a:r>
          </a:p>
          <a:p>
            <a:pPr marL="457200" lvl="1" indent="0" algn="just">
              <a:buNone/>
            </a:pPr>
            <a:endParaRPr lang="en-GB" b="1" dirty="0"/>
          </a:p>
          <a:p>
            <a:pPr marL="177800" lvl="1" indent="0" algn="just">
              <a:buNone/>
            </a:pPr>
            <a:r>
              <a:rPr lang="en-ZA" b="1" dirty="0" smtClean="0"/>
              <a:t>Example of an enabling clause:</a:t>
            </a:r>
            <a:endParaRPr lang="en-ZA" b="1" dirty="0"/>
          </a:p>
          <a:p>
            <a:pPr marL="266700" indent="0" algn="just">
              <a:buNone/>
            </a:pPr>
            <a:r>
              <a:rPr lang="en-US" dirty="0"/>
              <a:t>‘‘</a:t>
            </a:r>
            <a:r>
              <a:rPr lang="en-US" u="sng" dirty="0"/>
              <a:t>(</a:t>
            </a:r>
            <a:r>
              <a:rPr lang="en-US" u="sng" dirty="0" smtClean="0"/>
              <a:t>4A) National </a:t>
            </a:r>
            <a:r>
              <a:rPr lang="en-US" u="sng" dirty="0"/>
              <a:t>legislation must set out the circumstances under which property may be expropriated without the payment of </a:t>
            </a:r>
            <a:r>
              <a:rPr lang="en-US" u="sng" dirty="0" smtClean="0"/>
              <a:t>compensation.</a:t>
            </a:r>
            <a:r>
              <a:rPr lang="en-US" dirty="0" smtClean="0"/>
              <a:t>’’</a:t>
            </a:r>
            <a:endParaRPr lang="en-GB" sz="2400"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12</a:t>
            </a:fld>
            <a:endParaRPr lang="en-US" dirty="0"/>
          </a:p>
        </p:txBody>
      </p:sp>
    </p:spTree>
    <p:extLst>
      <p:ext uri="{BB962C8B-B14F-4D97-AF65-F5344CB8AC3E}">
        <p14:creationId xmlns:p14="http://schemas.microsoft.com/office/powerpoint/2010/main" xmlns="" val="3614885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1B91D83-34EB-A744-81D0-D8E8519C4AE3}" type="slidenum">
              <a:rPr lang="en-US" smtClean="0"/>
              <a:pPr/>
              <a:t>13</a:t>
            </a:fld>
            <a:endParaRPr lang="en-US" dirty="0"/>
          </a:p>
        </p:txBody>
      </p:sp>
      <p:sp>
        <p:nvSpPr>
          <p:cNvPr id="3" name="Rectangle 2"/>
          <p:cNvSpPr/>
          <p:nvPr/>
        </p:nvSpPr>
        <p:spPr>
          <a:xfrm>
            <a:off x="4245114" y="2967335"/>
            <a:ext cx="1415773"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dirty="0" smtClean="0">
                <a:ln/>
                <a:solidFill>
                  <a:schemeClr val="accent3"/>
                </a:solidFill>
              </a:rPr>
              <a:t>END</a:t>
            </a:r>
            <a:endParaRPr lang="en-US" sz="5400" b="1" dirty="0">
              <a:ln/>
              <a:solidFill>
                <a:schemeClr val="accent3"/>
              </a:solidFill>
            </a:endParaRPr>
          </a:p>
        </p:txBody>
      </p:sp>
    </p:spTree>
    <p:extLst>
      <p:ext uri="{BB962C8B-B14F-4D97-AF65-F5344CB8AC3E}">
        <p14:creationId xmlns:p14="http://schemas.microsoft.com/office/powerpoint/2010/main" xmlns="" val="1376887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B91D83-34EB-A744-81D0-D8E8519C4AE3}" type="slidenum">
              <a:rPr lang="en-US" smtClean="0"/>
              <a:pPr/>
              <a:t>2</a:t>
            </a:fld>
            <a:endParaRPr lang="en-US" dirty="0"/>
          </a:p>
        </p:txBody>
      </p:sp>
      <p:sp>
        <p:nvSpPr>
          <p:cNvPr id="5" name="Rectangle 4"/>
          <p:cNvSpPr/>
          <p:nvPr/>
        </p:nvSpPr>
        <p:spPr>
          <a:xfrm>
            <a:off x="243191" y="1353309"/>
            <a:ext cx="9173183" cy="4770537"/>
          </a:xfrm>
          <a:prstGeom prst="rect">
            <a:avLst/>
          </a:prstGeom>
        </p:spPr>
        <p:txBody>
          <a:bodyPr wrap="square">
            <a:spAutoFit/>
          </a:bodyPr>
          <a:lstStyle/>
          <a:p>
            <a:pPr algn="just"/>
            <a:r>
              <a:rPr lang="en-ZA" sz="1600" b="1" dirty="0">
                <a:solidFill>
                  <a:srgbClr val="000000"/>
                </a:solidFill>
                <a:latin typeface="Verdana-Bold"/>
              </a:rPr>
              <a:t>25. Property.</a:t>
            </a:r>
            <a:r>
              <a:rPr lang="en-ZA" sz="1600" dirty="0">
                <a:solidFill>
                  <a:srgbClr val="000000"/>
                </a:solidFill>
                <a:latin typeface="Verdana" panose="020B0604030504040204" pitchFamily="34" charset="0"/>
              </a:rPr>
              <a:t>—(1) No one may be deprived of property except in terms </a:t>
            </a:r>
            <a:endParaRPr lang="en-ZA" sz="1600" dirty="0" smtClean="0">
              <a:solidFill>
                <a:srgbClr val="000000"/>
              </a:solidFill>
              <a:latin typeface="Verdana" panose="020B0604030504040204" pitchFamily="34" charset="0"/>
            </a:endParaRPr>
          </a:p>
          <a:p>
            <a:pPr algn="just"/>
            <a:r>
              <a:rPr lang="en-ZA" sz="1600" dirty="0" smtClean="0">
                <a:solidFill>
                  <a:srgbClr val="000000"/>
                </a:solidFill>
                <a:latin typeface="Verdana" panose="020B0604030504040204" pitchFamily="34" charset="0"/>
              </a:rPr>
              <a:t>of </a:t>
            </a:r>
            <a:r>
              <a:rPr lang="en-ZA" sz="1600" dirty="0">
                <a:solidFill>
                  <a:srgbClr val="000000"/>
                </a:solidFill>
                <a:latin typeface="Verdana" panose="020B0604030504040204" pitchFamily="34" charset="0"/>
              </a:rPr>
              <a:t>law </a:t>
            </a:r>
            <a:r>
              <a:rPr lang="en-ZA" sz="1600" dirty="0" smtClean="0">
                <a:solidFill>
                  <a:srgbClr val="000000"/>
                </a:solidFill>
                <a:latin typeface="Verdana" panose="020B0604030504040204" pitchFamily="34" charset="0"/>
              </a:rPr>
              <a:t>of </a:t>
            </a:r>
            <a:r>
              <a:rPr lang="en-ZA" sz="1600" dirty="0">
                <a:solidFill>
                  <a:srgbClr val="000000"/>
                </a:solidFill>
                <a:latin typeface="Verdana" panose="020B0604030504040204" pitchFamily="34" charset="0"/>
              </a:rPr>
              <a:t>general application, </a:t>
            </a:r>
            <a:r>
              <a:rPr lang="en-ZA" sz="1600" dirty="0" smtClean="0">
                <a:solidFill>
                  <a:srgbClr val="000000"/>
                </a:solidFill>
                <a:latin typeface="Verdana" panose="020B0604030504040204" pitchFamily="34" charset="0"/>
              </a:rPr>
              <a:t>and no law </a:t>
            </a:r>
            <a:r>
              <a:rPr lang="en-ZA" sz="1600" dirty="0">
                <a:solidFill>
                  <a:srgbClr val="000000"/>
                </a:solidFill>
                <a:latin typeface="Verdana" panose="020B0604030504040204" pitchFamily="34" charset="0"/>
              </a:rPr>
              <a:t>may permit arbitrary deprivation of property</a:t>
            </a:r>
            <a:r>
              <a:rPr lang="en-ZA" sz="1600" dirty="0" smtClean="0">
                <a:solidFill>
                  <a:srgbClr val="000000"/>
                </a:solidFill>
                <a:latin typeface="Verdana" panose="020B0604030504040204" pitchFamily="34" charset="0"/>
              </a:rPr>
              <a:t>.</a:t>
            </a:r>
          </a:p>
          <a:p>
            <a:pPr algn="just"/>
            <a:endParaRPr lang="en-ZA" sz="1600" dirty="0">
              <a:solidFill>
                <a:srgbClr val="000000"/>
              </a:solidFill>
              <a:latin typeface="Verdana" panose="020B0604030504040204" pitchFamily="34" charset="0"/>
            </a:endParaRPr>
          </a:p>
          <a:p>
            <a:pPr algn="just"/>
            <a:r>
              <a:rPr lang="en-ZA" sz="1600" dirty="0">
                <a:solidFill>
                  <a:srgbClr val="000000"/>
                </a:solidFill>
                <a:latin typeface="Verdana" panose="020B0604030504040204" pitchFamily="34" charset="0"/>
              </a:rPr>
              <a:t>(2) Property may be expropriated only in terms of law of general application—</a:t>
            </a:r>
          </a:p>
          <a:p>
            <a:pPr marL="719138" indent="-358775" algn="just"/>
            <a:r>
              <a:rPr lang="en-ZA" sz="1600" dirty="0">
                <a:solidFill>
                  <a:srgbClr val="000000"/>
                </a:solidFill>
                <a:latin typeface="Verdana" panose="020B0604030504040204" pitchFamily="34" charset="0"/>
              </a:rPr>
              <a:t>(</a:t>
            </a:r>
            <a:r>
              <a:rPr lang="en-ZA" sz="1600" i="1" dirty="0">
                <a:solidFill>
                  <a:srgbClr val="000000"/>
                </a:solidFill>
                <a:latin typeface="Verdana-Italic"/>
              </a:rPr>
              <a:t>a</a:t>
            </a:r>
            <a:r>
              <a:rPr lang="en-ZA" sz="1600" dirty="0">
                <a:solidFill>
                  <a:srgbClr val="000000"/>
                </a:solidFill>
                <a:latin typeface="Verdana" panose="020B0604030504040204" pitchFamily="34" charset="0"/>
              </a:rPr>
              <a:t>) </a:t>
            </a:r>
            <a:r>
              <a:rPr lang="en-ZA" sz="1600" dirty="0" smtClean="0">
                <a:solidFill>
                  <a:srgbClr val="000000"/>
                </a:solidFill>
                <a:latin typeface="Verdana" panose="020B0604030504040204" pitchFamily="34" charset="0"/>
              </a:rPr>
              <a:t>	for </a:t>
            </a:r>
            <a:r>
              <a:rPr lang="en-ZA" sz="1600" dirty="0">
                <a:solidFill>
                  <a:srgbClr val="000000"/>
                </a:solidFill>
                <a:latin typeface="Verdana" panose="020B0604030504040204" pitchFamily="34" charset="0"/>
              </a:rPr>
              <a:t>a public purpose or in the public interest; and</a:t>
            </a:r>
          </a:p>
          <a:p>
            <a:pPr marL="719138" indent="-358775" algn="just">
              <a:buAutoNum type="alphaLcParenBoth" startAt="2"/>
            </a:pPr>
            <a:r>
              <a:rPr lang="en-ZA" sz="1600" dirty="0" smtClean="0">
                <a:solidFill>
                  <a:srgbClr val="000000"/>
                </a:solidFill>
                <a:latin typeface="Verdana" panose="020B0604030504040204" pitchFamily="34" charset="0"/>
              </a:rPr>
              <a:t>   subject </a:t>
            </a:r>
            <a:r>
              <a:rPr lang="en-ZA" sz="1600" dirty="0">
                <a:solidFill>
                  <a:srgbClr val="000000"/>
                </a:solidFill>
                <a:latin typeface="Verdana" panose="020B0604030504040204" pitchFamily="34" charset="0"/>
              </a:rPr>
              <a:t>to compensation, the amount of which and the time and manner of </a:t>
            </a:r>
            <a:r>
              <a:rPr lang="en-ZA" sz="1600" dirty="0" smtClean="0">
                <a:solidFill>
                  <a:srgbClr val="000000"/>
                </a:solidFill>
                <a:latin typeface="Verdana" panose="020B0604030504040204" pitchFamily="34" charset="0"/>
              </a:rPr>
              <a:t>	payment </a:t>
            </a:r>
            <a:r>
              <a:rPr lang="en-ZA" sz="1600" dirty="0">
                <a:solidFill>
                  <a:srgbClr val="000000"/>
                </a:solidFill>
                <a:latin typeface="Verdana" panose="020B0604030504040204" pitchFamily="34" charset="0"/>
              </a:rPr>
              <a:t>of which </a:t>
            </a:r>
            <a:r>
              <a:rPr lang="en-ZA" sz="1600" dirty="0" smtClean="0">
                <a:solidFill>
                  <a:srgbClr val="000000"/>
                </a:solidFill>
                <a:latin typeface="Verdana" panose="020B0604030504040204" pitchFamily="34" charset="0"/>
              </a:rPr>
              <a:t>have either </a:t>
            </a:r>
            <a:r>
              <a:rPr lang="en-ZA" sz="1600" dirty="0">
                <a:solidFill>
                  <a:srgbClr val="000000"/>
                </a:solidFill>
                <a:latin typeface="Verdana" panose="020B0604030504040204" pitchFamily="34" charset="0"/>
              </a:rPr>
              <a:t>been agreed to by those affected or decided or </a:t>
            </a:r>
            <a:r>
              <a:rPr lang="en-ZA" sz="1600" dirty="0" smtClean="0">
                <a:solidFill>
                  <a:srgbClr val="000000"/>
                </a:solidFill>
                <a:latin typeface="Verdana" panose="020B0604030504040204" pitchFamily="34" charset="0"/>
              </a:rPr>
              <a:t>	approved </a:t>
            </a:r>
            <a:r>
              <a:rPr lang="en-ZA" sz="1600" dirty="0">
                <a:solidFill>
                  <a:srgbClr val="000000"/>
                </a:solidFill>
                <a:latin typeface="Verdana" panose="020B0604030504040204" pitchFamily="34" charset="0"/>
              </a:rPr>
              <a:t>by a court</a:t>
            </a:r>
            <a:r>
              <a:rPr lang="en-ZA" sz="1600" dirty="0" smtClean="0">
                <a:solidFill>
                  <a:srgbClr val="000000"/>
                </a:solidFill>
                <a:latin typeface="Verdana" panose="020B0604030504040204" pitchFamily="34" charset="0"/>
              </a:rPr>
              <a:t>.</a:t>
            </a:r>
          </a:p>
          <a:p>
            <a:pPr marL="360363" algn="just"/>
            <a:endParaRPr lang="en-ZA" sz="1600" dirty="0">
              <a:solidFill>
                <a:srgbClr val="000000"/>
              </a:solidFill>
              <a:latin typeface="Verdana" panose="020B0604030504040204" pitchFamily="34" charset="0"/>
            </a:endParaRPr>
          </a:p>
          <a:p>
            <a:pPr algn="just"/>
            <a:r>
              <a:rPr lang="en-ZA" sz="1600" dirty="0">
                <a:solidFill>
                  <a:srgbClr val="000000"/>
                </a:solidFill>
                <a:latin typeface="Verdana" panose="020B0604030504040204" pitchFamily="34" charset="0"/>
              </a:rPr>
              <a:t>(3) The amount of the compensation and the time and manner of payment must be just and </a:t>
            </a:r>
            <a:r>
              <a:rPr lang="en-ZA" sz="1600" dirty="0" smtClean="0">
                <a:solidFill>
                  <a:srgbClr val="000000"/>
                </a:solidFill>
                <a:latin typeface="Verdana" panose="020B0604030504040204" pitchFamily="34" charset="0"/>
              </a:rPr>
              <a:t>equitable, reflecting </a:t>
            </a:r>
            <a:r>
              <a:rPr lang="en-ZA" sz="1600" dirty="0">
                <a:solidFill>
                  <a:srgbClr val="000000"/>
                </a:solidFill>
                <a:latin typeface="Verdana" panose="020B0604030504040204" pitchFamily="34" charset="0"/>
              </a:rPr>
              <a:t>an equitable balance between the public interest and the interests of those affected, having regard to </a:t>
            </a:r>
            <a:r>
              <a:rPr lang="en-ZA" sz="1600" dirty="0" smtClean="0">
                <a:solidFill>
                  <a:srgbClr val="000000"/>
                </a:solidFill>
                <a:latin typeface="Verdana" panose="020B0604030504040204" pitchFamily="34" charset="0"/>
              </a:rPr>
              <a:t>all </a:t>
            </a:r>
            <a:r>
              <a:rPr lang="en-GB" sz="1600" dirty="0" smtClean="0">
                <a:solidFill>
                  <a:srgbClr val="000000"/>
                </a:solidFill>
                <a:latin typeface="Verdana" panose="020B0604030504040204" pitchFamily="34" charset="0"/>
              </a:rPr>
              <a:t>relevant </a:t>
            </a:r>
            <a:r>
              <a:rPr lang="en-GB" sz="1600" dirty="0">
                <a:solidFill>
                  <a:srgbClr val="000000"/>
                </a:solidFill>
                <a:latin typeface="Verdana" panose="020B0604030504040204" pitchFamily="34" charset="0"/>
              </a:rPr>
              <a:t>circumstances, including—</a:t>
            </a:r>
          </a:p>
          <a:p>
            <a:pPr marL="719138" indent="-358775" algn="just"/>
            <a:r>
              <a:rPr lang="en-ZA" sz="1600" dirty="0">
                <a:solidFill>
                  <a:srgbClr val="000000"/>
                </a:solidFill>
                <a:latin typeface="Verdana" panose="020B0604030504040204" pitchFamily="34" charset="0"/>
              </a:rPr>
              <a:t>(</a:t>
            </a:r>
            <a:r>
              <a:rPr lang="en-ZA" sz="1600" i="1" dirty="0">
                <a:solidFill>
                  <a:srgbClr val="000000"/>
                </a:solidFill>
                <a:latin typeface="Verdana-Italic"/>
              </a:rPr>
              <a:t>a</a:t>
            </a:r>
            <a:r>
              <a:rPr lang="en-ZA" sz="1600" dirty="0">
                <a:solidFill>
                  <a:srgbClr val="000000"/>
                </a:solidFill>
                <a:latin typeface="Verdana" panose="020B0604030504040204" pitchFamily="34" charset="0"/>
              </a:rPr>
              <a:t>) </a:t>
            </a:r>
            <a:r>
              <a:rPr lang="en-ZA" sz="1600" dirty="0" smtClean="0">
                <a:solidFill>
                  <a:srgbClr val="000000"/>
                </a:solidFill>
                <a:latin typeface="Verdana" panose="020B0604030504040204" pitchFamily="34" charset="0"/>
              </a:rPr>
              <a:t>	the </a:t>
            </a:r>
            <a:r>
              <a:rPr lang="en-ZA" sz="1600" dirty="0">
                <a:solidFill>
                  <a:srgbClr val="000000"/>
                </a:solidFill>
                <a:latin typeface="Verdana" panose="020B0604030504040204" pitchFamily="34" charset="0"/>
              </a:rPr>
              <a:t>current use of the property;</a:t>
            </a:r>
          </a:p>
          <a:p>
            <a:pPr marL="719138" indent="-358775" algn="just"/>
            <a:r>
              <a:rPr lang="en-ZA" sz="1600" dirty="0">
                <a:solidFill>
                  <a:srgbClr val="000000"/>
                </a:solidFill>
                <a:latin typeface="Verdana" panose="020B0604030504040204" pitchFamily="34" charset="0"/>
              </a:rPr>
              <a:t>(</a:t>
            </a:r>
            <a:r>
              <a:rPr lang="en-ZA" sz="1600" i="1" dirty="0">
                <a:solidFill>
                  <a:srgbClr val="000000"/>
                </a:solidFill>
                <a:latin typeface="Verdana-Italic"/>
              </a:rPr>
              <a:t>b</a:t>
            </a:r>
            <a:r>
              <a:rPr lang="en-ZA" sz="1600" dirty="0">
                <a:solidFill>
                  <a:srgbClr val="000000"/>
                </a:solidFill>
                <a:latin typeface="Verdana" panose="020B0604030504040204" pitchFamily="34" charset="0"/>
              </a:rPr>
              <a:t>) </a:t>
            </a:r>
            <a:r>
              <a:rPr lang="en-ZA" sz="1600" dirty="0" smtClean="0">
                <a:solidFill>
                  <a:srgbClr val="000000"/>
                </a:solidFill>
                <a:latin typeface="Verdana" panose="020B0604030504040204" pitchFamily="34" charset="0"/>
              </a:rPr>
              <a:t>	the </a:t>
            </a:r>
            <a:r>
              <a:rPr lang="en-ZA" sz="1600" dirty="0">
                <a:solidFill>
                  <a:srgbClr val="000000"/>
                </a:solidFill>
                <a:latin typeface="Verdana" panose="020B0604030504040204" pitchFamily="34" charset="0"/>
              </a:rPr>
              <a:t>history of the acquisition and use of the property;</a:t>
            </a:r>
          </a:p>
          <a:p>
            <a:pPr marL="719138" indent="-358775" algn="just"/>
            <a:r>
              <a:rPr lang="en-ZA" sz="1600" dirty="0">
                <a:solidFill>
                  <a:srgbClr val="000000"/>
                </a:solidFill>
                <a:latin typeface="Verdana" panose="020B0604030504040204" pitchFamily="34" charset="0"/>
              </a:rPr>
              <a:t>(</a:t>
            </a:r>
            <a:r>
              <a:rPr lang="en-ZA" sz="1600" i="1" dirty="0">
                <a:solidFill>
                  <a:srgbClr val="000000"/>
                </a:solidFill>
                <a:latin typeface="Verdana-Italic"/>
              </a:rPr>
              <a:t>c</a:t>
            </a:r>
            <a:r>
              <a:rPr lang="en-ZA" sz="1600" dirty="0">
                <a:solidFill>
                  <a:srgbClr val="000000"/>
                </a:solidFill>
                <a:latin typeface="Verdana" panose="020B0604030504040204" pitchFamily="34" charset="0"/>
              </a:rPr>
              <a:t>) </a:t>
            </a:r>
            <a:r>
              <a:rPr lang="en-ZA" sz="1600" dirty="0" smtClean="0">
                <a:solidFill>
                  <a:srgbClr val="000000"/>
                </a:solidFill>
                <a:latin typeface="Verdana" panose="020B0604030504040204" pitchFamily="34" charset="0"/>
              </a:rPr>
              <a:t>		the </a:t>
            </a:r>
            <a:r>
              <a:rPr lang="en-ZA" sz="1600" dirty="0">
                <a:solidFill>
                  <a:srgbClr val="000000"/>
                </a:solidFill>
                <a:latin typeface="Verdana" panose="020B0604030504040204" pitchFamily="34" charset="0"/>
              </a:rPr>
              <a:t>market value of the property;</a:t>
            </a:r>
          </a:p>
          <a:p>
            <a:pPr marL="719138" indent="-358775" algn="just"/>
            <a:r>
              <a:rPr lang="en-ZA" sz="1600" dirty="0">
                <a:solidFill>
                  <a:srgbClr val="000000"/>
                </a:solidFill>
                <a:latin typeface="Verdana" panose="020B0604030504040204" pitchFamily="34" charset="0"/>
              </a:rPr>
              <a:t>(</a:t>
            </a:r>
            <a:r>
              <a:rPr lang="en-ZA" sz="1600" i="1" dirty="0">
                <a:solidFill>
                  <a:srgbClr val="000000"/>
                </a:solidFill>
                <a:latin typeface="Verdana-Italic"/>
              </a:rPr>
              <a:t>d</a:t>
            </a:r>
            <a:r>
              <a:rPr lang="en-ZA" sz="1600" dirty="0">
                <a:solidFill>
                  <a:srgbClr val="000000"/>
                </a:solidFill>
                <a:latin typeface="Verdana" panose="020B0604030504040204" pitchFamily="34" charset="0"/>
              </a:rPr>
              <a:t>) </a:t>
            </a:r>
            <a:r>
              <a:rPr lang="en-ZA" sz="1600" dirty="0" smtClean="0">
                <a:solidFill>
                  <a:srgbClr val="000000"/>
                </a:solidFill>
                <a:latin typeface="Verdana" panose="020B0604030504040204" pitchFamily="34" charset="0"/>
              </a:rPr>
              <a:t>	the </a:t>
            </a:r>
            <a:r>
              <a:rPr lang="en-ZA" sz="1600" dirty="0">
                <a:solidFill>
                  <a:srgbClr val="000000"/>
                </a:solidFill>
                <a:latin typeface="Verdana" panose="020B0604030504040204" pitchFamily="34" charset="0"/>
              </a:rPr>
              <a:t>extent of direct state investment and subsidy in the acquisition and </a:t>
            </a:r>
            <a:r>
              <a:rPr lang="en-ZA" sz="1600" dirty="0" smtClean="0">
                <a:solidFill>
                  <a:srgbClr val="000000"/>
                </a:solidFill>
                <a:latin typeface="Verdana" panose="020B0604030504040204" pitchFamily="34" charset="0"/>
              </a:rPr>
              <a:t>	beneficial capital improvement </a:t>
            </a:r>
            <a:r>
              <a:rPr lang="en-ZA" sz="1600" dirty="0">
                <a:solidFill>
                  <a:srgbClr val="000000"/>
                </a:solidFill>
                <a:latin typeface="Verdana" panose="020B0604030504040204" pitchFamily="34" charset="0"/>
              </a:rPr>
              <a:t>of the property; and</a:t>
            </a:r>
          </a:p>
          <a:p>
            <a:pPr marL="719138" indent="-358775" algn="just">
              <a:buAutoNum type="alphaLcParenBoth" startAt="5"/>
            </a:pPr>
            <a:r>
              <a:rPr lang="en-ZA" sz="1600" dirty="0" smtClean="0">
                <a:solidFill>
                  <a:srgbClr val="000000"/>
                </a:solidFill>
                <a:latin typeface="Verdana" panose="020B0604030504040204" pitchFamily="34" charset="0"/>
              </a:rPr>
              <a:t>   the </a:t>
            </a:r>
            <a:r>
              <a:rPr lang="en-ZA" sz="1600" dirty="0">
                <a:solidFill>
                  <a:srgbClr val="000000"/>
                </a:solidFill>
                <a:latin typeface="Verdana" panose="020B0604030504040204" pitchFamily="34" charset="0"/>
              </a:rPr>
              <a:t>purpose of the expropriation</a:t>
            </a:r>
            <a:r>
              <a:rPr lang="en-ZA" sz="1600" dirty="0" smtClean="0">
                <a:solidFill>
                  <a:srgbClr val="000000"/>
                </a:solidFill>
                <a:latin typeface="Verdana" panose="020B0604030504040204" pitchFamily="34" charset="0"/>
              </a:rPr>
              <a:t>.</a:t>
            </a:r>
          </a:p>
          <a:p>
            <a:pPr marL="719138" indent="-358775" algn="just">
              <a:buAutoNum type="alphaLcParenBoth" startAt="5"/>
            </a:pPr>
            <a:endParaRPr lang="en-ZA" sz="1600" dirty="0">
              <a:solidFill>
                <a:srgbClr val="000000"/>
              </a:solidFill>
              <a:latin typeface="Verdana" panose="020B0604030504040204" pitchFamily="34" charset="0"/>
            </a:endParaRPr>
          </a:p>
        </p:txBody>
      </p:sp>
      <p:sp>
        <p:nvSpPr>
          <p:cNvPr id="6" name="TextBox 5"/>
          <p:cNvSpPr txBox="1"/>
          <p:nvPr/>
        </p:nvSpPr>
        <p:spPr>
          <a:xfrm>
            <a:off x="243191" y="352248"/>
            <a:ext cx="3948068" cy="769441"/>
          </a:xfrm>
          <a:prstGeom prst="rect">
            <a:avLst/>
          </a:prstGeom>
          <a:noFill/>
        </p:spPr>
        <p:txBody>
          <a:bodyPr wrap="none" rtlCol="0">
            <a:spAutoFit/>
          </a:bodyPr>
          <a:lstStyle/>
          <a:p>
            <a:r>
              <a:rPr lang="en-ZA" sz="4400" dirty="0" smtClean="0">
                <a:latin typeface="+mj-lt"/>
              </a:rPr>
              <a:t>The Constitution</a:t>
            </a:r>
            <a:endParaRPr lang="en-GB" sz="4400" dirty="0">
              <a:latin typeface="+mj-lt"/>
            </a:endParaRPr>
          </a:p>
        </p:txBody>
      </p:sp>
    </p:spTree>
    <p:extLst>
      <p:ext uri="{BB962C8B-B14F-4D97-AF65-F5344CB8AC3E}">
        <p14:creationId xmlns:p14="http://schemas.microsoft.com/office/powerpoint/2010/main" xmlns="" val="1184604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B91D83-34EB-A744-81D0-D8E8519C4AE3}" type="slidenum">
              <a:rPr lang="en-US" smtClean="0"/>
              <a:pPr/>
              <a:t>3</a:t>
            </a:fld>
            <a:endParaRPr lang="en-US" dirty="0"/>
          </a:p>
        </p:txBody>
      </p:sp>
      <p:sp>
        <p:nvSpPr>
          <p:cNvPr id="5" name="Rectangle 4"/>
          <p:cNvSpPr/>
          <p:nvPr/>
        </p:nvSpPr>
        <p:spPr>
          <a:xfrm>
            <a:off x="243191" y="363915"/>
            <a:ext cx="9173183" cy="6494085"/>
          </a:xfrm>
          <a:prstGeom prst="rect">
            <a:avLst/>
          </a:prstGeom>
        </p:spPr>
        <p:txBody>
          <a:bodyPr wrap="square">
            <a:spAutoFit/>
          </a:bodyPr>
          <a:lstStyle/>
          <a:p>
            <a:pPr algn="just"/>
            <a:r>
              <a:rPr lang="en-ZA" sz="1600" b="1" dirty="0">
                <a:solidFill>
                  <a:srgbClr val="000000"/>
                </a:solidFill>
                <a:latin typeface="Verdana-Bold"/>
              </a:rPr>
              <a:t>25. </a:t>
            </a:r>
            <a:r>
              <a:rPr lang="en-ZA" sz="1600" b="1" dirty="0" smtClean="0">
                <a:solidFill>
                  <a:srgbClr val="000000"/>
                </a:solidFill>
                <a:latin typeface="Verdana-Bold"/>
              </a:rPr>
              <a:t>Property (continued)</a:t>
            </a:r>
          </a:p>
          <a:p>
            <a:pPr algn="just"/>
            <a:r>
              <a:rPr lang="en-ZA" sz="1600" dirty="0">
                <a:solidFill>
                  <a:srgbClr val="000000"/>
                </a:solidFill>
                <a:latin typeface="Verdana" panose="020B0604030504040204" pitchFamily="34" charset="0"/>
              </a:rPr>
              <a:t>(4) For the purposes of this section—</a:t>
            </a:r>
          </a:p>
          <a:p>
            <a:pPr algn="just"/>
            <a:r>
              <a:rPr lang="en-ZA" sz="1600" dirty="0">
                <a:solidFill>
                  <a:srgbClr val="000000"/>
                </a:solidFill>
                <a:latin typeface="Verdana" panose="020B0604030504040204" pitchFamily="34" charset="0"/>
              </a:rPr>
              <a:t>(a) 	the public interest includes the nation’s commitment to land reform, and to 	reforms to bring about equitable access to all South Africa’s natural resources; 	and</a:t>
            </a:r>
          </a:p>
          <a:p>
            <a:pPr marL="342900" indent="-342900" algn="just">
              <a:buAutoNum type="alphaLcParenBoth" startAt="2"/>
            </a:pPr>
            <a:r>
              <a:rPr lang="en-ZA" sz="1600" dirty="0" smtClean="0">
                <a:solidFill>
                  <a:srgbClr val="000000"/>
                </a:solidFill>
                <a:latin typeface="Verdana" panose="020B0604030504040204" pitchFamily="34" charset="0"/>
              </a:rPr>
              <a:t>        property </a:t>
            </a:r>
            <a:r>
              <a:rPr lang="en-ZA" sz="1600" dirty="0">
                <a:solidFill>
                  <a:srgbClr val="000000"/>
                </a:solidFill>
                <a:latin typeface="Verdana" panose="020B0604030504040204" pitchFamily="34" charset="0"/>
              </a:rPr>
              <a:t>is not limited to </a:t>
            </a:r>
            <a:r>
              <a:rPr lang="en-ZA" sz="1600" dirty="0" smtClean="0">
                <a:solidFill>
                  <a:srgbClr val="000000"/>
                </a:solidFill>
                <a:latin typeface="Verdana" panose="020B0604030504040204" pitchFamily="34" charset="0"/>
              </a:rPr>
              <a:t>land</a:t>
            </a:r>
          </a:p>
          <a:p>
            <a:pPr algn="just"/>
            <a:endParaRPr lang="en-ZA" sz="1600" dirty="0">
              <a:solidFill>
                <a:srgbClr val="000000"/>
              </a:solidFill>
              <a:latin typeface="Verdana" panose="020B0604030504040204" pitchFamily="34" charset="0"/>
            </a:endParaRPr>
          </a:p>
          <a:p>
            <a:pPr algn="just"/>
            <a:r>
              <a:rPr lang="en-ZA" sz="1600" dirty="0">
                <a:solidFill>
                  <a:srgbClr val="000000"/>
                </a:solidFill>
                <a:latin typeface="Verdana" panose="020B0604030504040204" pitchFamily="34" charset="0"/>
              </a:rPr>
              <a:t>(5) The state must take reasonable legislative and other measures, within its available resources, to </a:t>
            </a:r>
            <a:r>
              <a:rPr lang="en-ZA" sz="1600" dirty="0" smtClean="0">
                <a:solidFill>
                  <a:srgbClr val="000000"/>
                </a:solidFill>
                <a:latin typeface="Verdana" panose="020B0604030504040204" pitchFamily="34" charset="0"/>
              </a:rPr>
              <a:t>foster conditions </a:t>
            </a:r>
            <a:r>
              <a:rPr lang="en-ZA" sz="1600" dirty="0">
                <a:solidFill>
                  <a:srgbClr val="000000"/>
                </a:solidFill>
                <a:latin typeface="Verdana" panose="020B0604030504040204" pitchFamily="34" charset="0"/>
              </a:rPr>
              <a:t>which enable citizens to gain access to land on an equitable basis</a:t>
            </a:r>
            <a:r>
              <a:rPr lang="en-ZA" sz="1600" dirty="0" smtClean="0">
                <a:solidFill>
                  <a:srgbClr val="000000"/>
                </a:solidFill>
                <a:latin typeface="Verdana" panose="020B0604030504040204" pitchFamily="34" charset="0"/>
              </a:rPr>
              <a:t>.</a:t>
            </a:r>
          </a:p>
          <a:p>
            <a:pPr algn="just"/>
            <a:endParaRPr lang="en-ZA" sz="1600" dirty="0">
              <a:solidFill>
                <a:srgbClr val="000000"/>
              </a:solidFill>
              <a:latin typeface="Verdana" panose="020B0604030504040204" pitchFamily="34" charset="0"/>
            </a:endParaRPr>
          </a:p>
          <a:p>
            <a:pPr algn="just"/>
            <a:r>
              <a:rPr lang="en-ZA" sz="1600" dirty="0">
                <a:solidFill>
                  <a:srgbClr val="000000"/>
                </a:solidFill>
                <a:latin typeface="Verdana" panose="020B0604030504040204" pitchFamily="34" charset="0"/>
              </a:rPr>
              <a:t>(6) A person or community whose tenure of land is legally insecure as a result of past racially </a:t>
            </a:r>
            <a:r>
              <a:rPr lang="en-ZA" sz="1600" dirty="0" smtClean="0">
                <a:solidFill>
                  <a:srgbClr val="000000"/>
                </a:solidFill>
                <a:latin typeface="Verdana" panose="020B0604030504040204" pitchFamily="34" charset="0"/>
              </a:rPr>
              <a:t>discriminatory laws </a:t>
            </a:r>
            <a:r>
              <a:rPr lang="en-ZA" sz="1600" dirty="0">
                <a:solidFill>
                  <a:srgbClr val="000000"/>
                </a:solidFill>
                <a:latin typeface="Verdana" panose="020B0604030504040204" pitchFamily="34" charset="0"/>
              </a:rPr>
              <a:t>or practices is entitled, to the extent provided by an Act of Parliament, either to tenure which is legally </a:t>
            </a:r>
            <a:r>
              <a:rPr lang="en-ZA" sz="1600" dirty="0" smtClean="0">
                <a:solidFill>
                  <a:srgbClr val="000000"/>
                </a:solidFill>
                <a:latin typeface="Verdana" panose="020B0604030504040204" pitchFamily="34" charset="0"/>
              </a:rPr>
              <a:t>secure </a:t>
            </a:r>
            <a:r>
              <a:rPr lang="en-GB" sz="1600" dirty="0" smtClean="0">
                <a:solidFill>
                  <a:srgbClr val="000000"/>
                </a:solidFill>
                <a:latin typeface="Verdana" panose="020B0604030504040204" pitchFamily="34" charset="0"/>
              </a:rPr>
              <a:t>or </a:t>
            </a:r>
            <a:r>
              <a:rPr lang="en-GB" sz="1600" dirty="0">
                <a:solidFill>
                  <a:srgbClr val="000000"/>
                </a:solidFill>
                <a:latin typeface="Verdana" panose="020B0604030504040204" pitchFamily="34" charset="0"/>
              </a:rPr>
              <a:t>to comparable redress</a:t>
            </a:r>
            <a:r>
              <a:rPr lang="en-GB" sz="1600" dirty="0" smtClean="0">
                <a:solidFill>
                  <a:srgbClr val="000000"/>
                </a:solidFill>
                <a:latin typeface="Verdana" panose="020B0604030504040204" pitchFamily="34" charset="0"/>
              </a:rPr>
              <a:t>.</a:t>
            </a:r>
          </a:p>
          <a:p>
            <a:pPr algn="just"/>
            <a:endParaRPr lang="en-GB" sz="1600" dirty="0">
              <a:solidFill>
                <a:srgbClr val="000000"/>
              </a:solidFill>
              <a:latin typeface="Verdana" panose="020B0604030504040204" pitchFamily="34" charset="0"/>
            </a:endParaRPr>
          </a:p>
          <a:p>
            <a:pPr algn="just"/>
            <a:r>
              <a:rPr lang="en-ZA" sz="1600" dirty="0">
                <a:solidFill>
                  <a:srgbClr val="000000"/>
                </a:solidFill>
                <a:latin typeface="Verdana" panose="020B0604030504040204" pitchFamily="34" charset="0"/>
              </a:rPr>
              <a:t>(7) A person or community dispossessed of property after 19 June 1913 as a result of past racially</a:t>
            </a:r>
          </a:p>
          <a:p>
            <a:pPr algn="just"/>
            <a:r>
              <a:rPr lang="en-ZA" sz="1600" dirty="0">
                <a:solidFill>
                  <a:srgbClr val="000000"/>
                </a:solidFill>
                <a:latin typeface="Verdana" panose="020B0604030504040204" pitchFamily="34" charset="0"/>
              </a:rPr>
              <a:t>discriminatory laws or practices is entitled, to the extent provided by an Act of Parliament, either to restitution </a:t>
            </a:r>
            <a:r>
              <a:rPr lang="en-ZA" sz="1600" dirty="0" smtClean="0">
                <a:solidFill>
                  <a:srgbClr val="000000"/>
                </a:solidFill>
                <a:latin typeface="Verdana" panose="020B0604030504040204" pitchFamily="34" charset="0"/>
              </a:rPr>
              <a:t>of that </a:t>
            </a:r>
            <a:r>
              <a:rPr lang="en-ZA" sz="1600" dirty="0">
                <a:solidFill>
                  <a:srgbClr val="000000"/>
                </a:solidFill>
                <a:latin typeface="Verdana" panose="020B0604030504040204" pitchFamily="34" charset="0"/>
              </a:rPr>
              <a:t>property or to equitable redress</a:t>
            </a:r>
            <a:r>
              <a:rPr lang="en-ZA" sz="1600" dirty="0" smtClean="0">
                <a:solidFill>
                  <a:srgbClr val="000000"/>
                </a:solidFill>
                <a:latin typeface="Verdana" panose="020B0604030504040204" pitchFamily="34" charset="0"/>
              </a:rPr>
              <a:t>.</a:t>
            </a:r>
          </a:p>
          <a:p>
            <a:pPr algn="just"/>
            <a:endParaRPr lang="en-ZA" sz="1600" dirty="0">
              <a:solidFill>
                <a:srgbClr val="000000"/>
              </a:solidFill>
              <a:latin typeface="Verdana" panose="020B0604030504040204" pitchFamily="34" charset="0"/>
            </a:endParaRPr>
          </a:p>
          <a:p>
            <a:pPr algn="just"/>
            <a:r>
              <a:rPr lang="en-ZA" sz="1600" dirty="0">
                <a:solidFill>
                  <a:srgbClr val="000000"/>
                </a:solidFill>
                <a:latin typeface="Verdana" panose="020B0604030504040204" pitchFamily="34" charset="0"/>
              </a:rPr>
              <a:t>(8) No provision of this section may impede the state from taking legislative and other measures to </a:t>
            </a:r>
            <a:r>
              <a:rPr lang="en-ZA" sz="1600" dirty="0" smtClean="0">
                <a:solidFill>
                  <a:srgbClr val="000000"/>
                </a:solidFill>
                <a:latin typeface="Verdana" panose="020B0604030504040204" pitchFamily="34" charset="0"/>
              </a:rPr>
              <a:t>achieve land</a:t>
            </a:r>
            <a:r>
              <a:rPr lang="en-ZA" sz="1600" dirty="0">
                <a:solidFill>
                  <a:srgbClr val="000000"/>
                </a:solidFill>
                <a:latin typeface="Verdana" panose="020B0604030504040204" pitchFamily="34" charset="0"/>
              </a:rPr>
              <a:t>, water and related reform, in order to redress the results of past racial discrimination, provided that </a:t>
            </a:r>
            <a:r>
              <a:rPr lang="en-ZA" sz="1600" dirty="0" smtClean="0">
                <a:latin typeface="Verdana" panose="020B0604030504040204" pitchFamily="34" charset="0"/>
              </a:rPr>
              <a:t>any departure </a:t>
            </a:r>
            <a:r>
              <a:rPr lang="en-ZA" sz="1600" dirty="0">
                <a:latin typeface="Verdana" panose="020B0604030504040204" pitchFamily="34" charset="0"/>
              </a:rPr>
              <a:t>from the provisions of this section is in accordance with the provisions of section 36 (1</a:t>
            </a:r>
            <a:r>
              <a:rPr lang="en-ZA" sz="1600" dirty="0" smtClean="0">
                <a:latin typeface="Verdana" panose="020B0604030504040204" pitchFamily="34" charset="0"/>
              </a:rPr>
              <a:t>).</a:t>
            </a:r>
          </a:p>
          <a:p>
            <a:pPr algn="just"/>
            <a:endParaRPr lang="en-ZA" sz="1600" dirty="0">
              <a:latin typeface="Verdana" panose="020B0604030504040204" pitchFamily="34" charset="0"/>
            </a:endParaRPr>
          </a:p>
          <a:p>
            <a:pPr algn="just"/>
            <a:r>
              <a:rPr lang="en-ZA" sz="1600" dirty="0">
                <a:latin typeface="Verdana" panose="020B0604030504040204" pitchFamily="34" charset="0"/>
              </a:rPr>
              <a:t>(9) Parliament must enact the legislation referred to in subsection (6).</a:t>
            </a:r>
            <a:endParaRPr lang="en-GB" sz="1600" dirty="0"/>
          </a:p>
        </p:txBody>
      </p:sp>
    </p:spTree>
    <p:extLst>
      <p:ext uri="{BB962C8B-B14F-4D97-AF65-F5344CB8AC3E}">
        <p14:creationId xmlns:p14="http://schemas.microsoft.com/office/powerpoint/2010/main" xmlns="" val="4043137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297" y="258044"/>
            <a:ext cx="8543925" cy="798008"/>
          </a:xfrm>
        </p:spPr>
        <p:txBody>
          <a:bodyPr/>
          <a:lstStyle/>
          <a:p>
            <a:r>
              <a:rPr lang="en-ZA" b="1" dirty="0" smtClean="0"/>
              <a:t>Process in the Fifth Parliament</a:t>
            </a:r>
            <a:endParaRPr lang="en-GB" b="1" dirty="0"/>
          </a:p>
        </p:txBody>
      </p:sp>
      <p:sp>
        <p:nvSpPr>
          <p:cNvPr id="3" name="Content Placeholder 2"/>
          <p:cNvSpPr>
            <a:spLocks noGrp="1"/>
          </p:cNvSpPr>
          <p:nvPr>
            <p:ph idx="1"/>
          </p:nvPr>
        </p:nvSpPr>
        <p:spPr>
          <a:xfrm>
            <a:off x="262615" y="1195708"/>
            <a:ext cx="9250903" cy="5525769"/>
          </a:xfrm>
        </p:spPr>
        <p:txBody>
          <a:bodyPr>
            <a:normAutofit lnSpcReduction="10000"/>
          </a:bodyPr>
          <a:lstStyle/>
          <a:p>
            <a:r>
              <a:rPr lang="en-ZA" u="sng" dirty="0" smtClean="0"/>
              <a:t>The Constitutional Review Committee </a:t>
            </a:r>
          </a:p>
          <a:p>
            <a:pPr marL="538163" lvl="1" indent="-363538" algn="just"/>
            <a:r>
              <a:rPr lang="en-ZA" dirty="0" smtClean="0"/>
              <a:t>Mandated by resolution of both Houses to review section 25 and propose constitutional amendments</a:t>
            </a:r>
          </a:p>
          <a:p>
            <a:pPr marL="538163" lvl="1" indent="-363538" algn="just"/>
            <a:r>
              <a:rPr lang="en-ZA" dirty="0" smtClean="0"/>
              <a:t>Make possible for the state to expropriate land, in the public interest, without compensation.</a:t>
            </a:r>
            <a:endParaRPr lang="en-GB" dirty="0"/>
          </a:p>
          <a:p>
            <a:pPr marL="538163" lvl="1" indent="-363538" algn="just"/>
            <a:r>
              <a:rPr lang="en-ZA" b="1" dirty="0" smtClean="0"/>
              <a:t>15 November 2018 </a:t>
            </a:r>
            <a:r>
              <a:rPr lang="en-ZA" dirty="0" smtClean="0"/>
              <a:t>recommendation - section </a:t>
            </a:r>
            <a:r>
              <a:rPr lang="en-ZA" dirty="0"/>
              <a:t>25 of the Constitution </a:t>
            </a:r>
            <a:r>
              <a:rPr lang="en-ZA" dirty="0" smtClean="0"/>
              <a:t>to be amended.</a:t>
            </a:r>
          </a:p>
          <a:p>
            <a:pPr marL="538163" lvl="1" indent="-363538" algn="just"/>
            <a:r>
              <a:rPr lang="en-ZA" dirty="0" smtClean="0"/>
              <a:t>Make </a:t>
            </a:r>
            <a:r>
              <a:rPr lang="en-ZA" dirty="0"/>
              <a:t>explicit that which is implicit in the </a:t>
            </a:r>
            <a:r>
              <a:rPr lang="en-ZA" dirty="0" smtClean="0"/>
              <a:t>Constitution</a:t>
            </a:r>
          </a:p>
          <a:p>
            <a:pPr marL="174625" lvl="1" indent="0" algn="just">
              <a:buNone/>
            </a:pPr>
            <a:endParaRPr lang="en-ZA" dirty="0"/>
          </a:p>
          <a:p>
            <a:pPr marL="174625" lvl="1" indent="0" algn="just">
              <a:buNone/>
            </a:pPr>
            <a:r>
              <a:rPr lang="en-ZA" u="sng" dirty="0" smtClean="0"/>
              <a:t>Ad Hoc Committee</a:t>
            </a:r>
          </a:p>
          <a:p>
            <a:pPr marL="174625" lvl="1" indent="0" algn="just">
              <a:buNone/>
            </a:pPr>
            <a:r>
              <a:rPr lang="en-ZA" dirty="0" smtClean="0"/>
              <a:t>NA resolved:</a:t>
            </a:r>
          </a:p>
          <a:p>
            <a:pPr marL="538163" lvl="1" indent="-363538" algn="just"/>
            <a:r>
              <a:rPr lang="en-ZA" b="1" dirty="0" smtClean="0"/>
              <a:t>06 December 2018 </a:t>
            </a:r>
            <a:r>
              <a:rPr lang="en-ZA" dirty="0" smtClean="0"/>
              <a:t>that </a:t>
            </a:r>
            <a:r>
              <a:rPr lang="en-ZA" dirty="0"/>
              <a:t>an </a:t>
            </a:r>
            <a:r>
              <a:rPr lang="en-ZA" i="1" dirty="0"/>
              <a:t>ad hoc </a:t>
            </a:r>
            <a:r>
              <a:rPr lang="en-ZA" dirty="0"/>
              <a:t>committee be established in terms of Rule 253, the committee </a:t>
            </a:r>
            <a:r>
              <a:rPr lang="en-ZA" dirty="0" smtClean="0"/>
              <a:t>to:</a:t>
            </a:r>
          </a:p>
          <a:p>
            <a:pPr marL="631825" lvl="2" indent="0" algn="just">
              <a:buNone/>
            </a:pPr>
            <a:r>
              <a:rPr lang="en-ZA" dirty="0" smtClean="0"/>
              <a:t> </a:t>
            </a:r>
            <a:r>
              <a:rPr lang="en-ZA" i="1" dirty="0"/>
              <a:t>“(a) initiate and introduce legislation amending section 25 of the </a:t>
            </a:r>
            <a:r>
              <a:rPr lang="en-ZA" i="1" dirty="0" smtClean="0"/>
              <a:t>Constitution”</a:t>
            </a:r>
          </a:p>
          <a:p>
            <a:pPr marL="538163" lvl="1" indent="-363538" algn="just"/>
            <a:r>
              <a:rPr lang="en-GB" b="1" dirty="0" smtClean="0"/>
              <a:t>15 March 2019 </a:t>
            </a:r>
            <a:r>
              <a:rPr lang="en-GB" dirty="0" smtClean="0"/>
              <a:t>recommended </a:t>
            </a:r>
            <a:r>
              <a:rPr lang="en-GB" dirty="0"/>
              <a:t>that the matter be concluded in the Sixth </a:t>
            </a:r>
            <a:r>
              <a:rPr lang="en-GB" dirty="0" smtClean="0"/>
              <a:t>Parliament.</a:t>
            </a:r>
            <a:endParaRPr lang="en-GB"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4</a:t>
            </a:fld>
            <a:endParaRPr lang="en-US" dirty="0"/>
          </a:p>
        </p:txBody>
      </p:sp>
    </p:spTree>
    <p:extLst>
      <p:ext uri="{BB962C8B-B14F-4D97-AF65-F5344CB8AC3E}">
        <p14:creationId xmlns:p14="http://schemas.microsoft.com/office/powerpoint/2010/main" xmlns="" val="1770210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627" y="317036"/>
            <a:ext cx="8543925" cy="925054"/>
          </a:xfrm>
        </p:spPr>
        <p:txBody>
          <a:bodyPr>
            <a:normAutofit/>
          </a:bodyPr>
          <a:lstStyle/>
          <a:p>
            <a:r>
              <a:rPr lang="en-ZA" b="1" dirty="0" smtClean="0"/>
              <a:t>Process in the Sixth Parliament</a:t>
            </a:r>
            <a:endParaRPr lang="en-GB" b="1" dirty="0"/>
          </a:p>
        </p:txBody>
      </p:sp>
      <p:sp>
        <p:nvSpPr>
          <p:cNvPr id="3" name="Content Placeholder 2"/>
          <p:cNvSpPr>
            <a:spLocks noGrp="1"/>
          </p:cNvSpPr>
          <p:nvPr>
            <p:ph idx="1"/>
          </p:nvPr>
        </p:nvSpPr>
        <p:spPr>
          <a:xfrm>
            <a:off x="367888" y="1242090"/>
            <a:ext cx="9176945" cy="5141327"/>
          </a:xfrm>
        </p:spPr>
        <p:txBody>
          <a:bodyPr>
            <a:normAutofit fontScale="92500" lnSpcReduction="20000"/>
          </a:bodyPr>
          <a:lstStyle/>
          <a:p>
            <a:pPr marL="0" lvl="0" indent="0" algn="just">
              <a:buNone/>
              <a:defRPr/>
            </a:pPr>
            <a:r>
              <a:rPr lang="en-ZA" b="1" dirty="0"/>
              <a:t>NA resolution</a:t>
            </a:r>
            <a:r>
              <a:rPr lang="en-ZA" dirty="0"/>
              <a:t> of </a:t>
            </a:r>
            <a:r>
              <a:rPr lang="en-ZA" b="1" dirty="0"/>
              <a:t>25 July 2019</a:t>
            </a:r>
            <a:r>
              <a:rPr lang="en-ZA" dirty="0"/>
              <a:t>:</a:t>
            </a:r>
          </a:p>
          <a:p>
            <a:pPr marL="0" lvl="0" indent="0" algn="just">
              <a:buNone/>
              <a:defRPr/>
            </a:pPr>
            <a:r>
              <a:rPr lang="en-ZA" dirty="0"/>
              <a:t>“</a:t>
            </a:r>
            <a:r>
              <a:rPr lang="en-ZA" dirty="0">
                <a:solidFill>
                  <a:schemeClr val="dk1"/>
                </a:solidFill>
              </a:rPr>
              <a:t>4. [16:00] The Chief Whip of the Majority Party moved: That the House </a:t>
            </a:r>
            <a:r>
              <a:rPr lang="en-ZA" dirty="0" smtClean="0">
                <a:solidFill>
                  <a:schemeClr val="dk1"/>
                </a:solidFill>
              </a:rPr>
              <a:t>– …</a:t>
            </a:r>
            <a:endParaRPr lang="en-ZA" dirty="0">
              <a:solidFill>
                <a:schemeClr val="dk1"/>
              </a:solidFill>
            </a:endParaRPr>
          </a:p>
          <a:p>
            <a:pPr marL="0" indent="0">
              <a:buNone/>
            </a:pPr>
            <a:r>
              <a:rPr lang="en-ZA" dirty="0">
                <a:solidFill>
                  <a:schemeClr val="dk1"/>
                </a:solidFill>
              </a:rPr>
              <a:t>(3) establishes an </a:t>
            </a:r>
            <a:r>
              <a:rPr lang="en-ZA" i="1" dirty="0">
                <a:solidFill>
                  <a:schemeClr val="dk1"/>
                </a:solidFill>
              </a:rPr>
              <a:t>ad hoc </a:t>
            </a:r>
            <a:r>
              <a:rPr lang="en-ZA" dirty="0">
                <a:solidFill>
                  <a:schemeClr val="dk1"/>
                </a:solidFill>
              </a:rPr>
              <a:t>committee in terms of Rule 253 to–</a:t>
            </a:r>
          </a:p>
          <a:p>
            <a:pPr marL="357188" indent="-357188">
              <a:buNone/>
            </a:pPr>
            <a:r>
              <a:rPr lang="en-ZA" dirty="0">
                <a:solidFill>
                  <a:schemeClr val="dk1"/>
                </a:solidFill>
              </a:rPr>
              <a:t>(a) initiate and introduce legislation amending section 25 of the </a:t>
            </a:r>
            <a:r>
              <a:rPr lang="en-GB" dirty="0">
                <a:solidFill>
                  <a:schemeClr val="dk1"/>
                </a:solidFill>
              </a:rPr>
              <a:t>Constitution;</a:t>
            </a:r>
          </a:p>
          <a:p>
            <a:pPr marL="357188" indent="-357188">
              <a:buNone/>
            </a:pPr>
            <a:r>
              <a:rPr lang="en-ZA" dirty="0">
                <a:solidFill>
                  <a:schemeClr val="dk1"/>
                </a:solidFill>
              </a:rPr>
              <a:t>(b) have regard to the work done and recommendations as contained in the reports of the Constitutional Review Committee and the previous </a:t>
            </a:r>
            <a:r>
              <a:rPr lang="en-ZA" i="1" dirty="0">
                <a:solidFill>
                  <a:schemeClr val="dk1"/>
                </a:solidFill>
              </a:rPr>
              <a:t>Ad Hoc </a:t>
            </a:r>
            <a:r>
              <a:rPr lang="en-ZA" dirty="0">
                <a:solidFill>
                  <a:schemeClr val="dk1"/>
                </a:solidFill>
              </a:rPr>
              <a:t>Committee on Amendment of section 25 of the Constitution; …; and</a:t>
            </a:r>
          </a:p>
          <a:p>
            <a:pPr marL="357188" indent="-357188">
              <a:buNone/>
            </a:pPr>
            <a:r>
              <a:rPr lang="en-ZA" dirty="0">
                <a:solidFill>
                  <a:schemeClr val="dk1"/>
                </a:solidFill>
              </a:rPr>
              <a:t>(e) exercise those powers as set out in Rule 167 that may assist it in carrying out its task;”</a:t>
            </a:r>
            <a:endParaRPr lang="en-ZA" dirty="0"/>
          </a:p>
          <a:p>
            <a:pPr lvl="0" algn="just">
              <a:defRPr/>
            </a:pPr>
            <a:endParaRPr lang="en-ZA" dirty="0"/>
          </a:p>
          <a:p>
            <a:pPr marL="0" lvl="0" indent="0" algn="just">
              <a:buNone/>
              <a:defRPr/>
            </a:pPr>
            <a:r>
              <a:rPr lang="en-ZA" dirty="0"/>
              <a:t>(MINUTES OF PROCEEDINGS OF NATIONAL ASSEMBLY pp 70 – 71: “</a:t>
            </a:r>
            <a:r>
              <a:rPr lang="en-GB" dirty="0"/>
              <a:t>Question agreed to. Motion accordingly agreed to</a:t>
            </a:r>
            <a:r>
              <a:rPr lang="en-ZA" dirty="0"/>
              <a:t>)</a:t>
            </a:r>
          </a:p>
          <a:p>
            <a:endParaRPr lang="en-GB"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5</a:t>
            </a:fld>
            <a:endParaRPr lang="en-US" dirty="0"/>
          </a:p>
        </p:txBody>
      </p:sp>
    </p:spTree>
    <p:extLst>
      <p:ext uri="{BB962C8B-B14F-4D97-AF65-F5344CB8AC3E}">
        <p14:creationId xmlns:p14="http://schemas.microsoft.com/office/powerpoint/2010/main" xmlns="" val="4119372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79" y="260067"/>
            <a:ext cx="9176084" cy="1143000"/>
          </a:xfrm>
        </p:spPr>
        <p:txBody>
          <a:bodyPr>
            <a:noAutofit/>
          </a:bodyPr>
          <a:lstStyle/>
          <a:p>
            <a:r>
              <a:rPr lang="en-ZA" b="1" dirty="0" smtClean="0"/>
              <a:t>The policy that arises from the mandate</a:t>
            </a:r>
            <a:endParaRPr lang="en-GB" b="1" dirty="0"/>
          </a:p>
        </p:txBody>
      </p:sp>
      <p:sp>
        <p:nvSpPr>
          <p:cNvPr id="3" name="Content Placeholder 2"/>
          <p:cNvSpPr>
            <a:spLocks noGrp="1"/>
          </p:cNvSpPr>
          <p:nvPr>
            <p:ph idx="1"/>
          </p:nvPr>
        </p:nvSpPr>
        <p:spPr>
          <a:xfrm>
            <a:off x="238627" y="1733194"/>
            <a:ext cx="9435460" cy="4608242"/>
          </a:xfrm>
        </p:spPr>
        <p:txBody>
          <a:bodyPr>
            <a:noAutofit/>
          </a:bodyPr>
          <a:lstStyle/>
          <a:p>
            <a:pPr marL="0" indent="0">
              <a:buNone/>
            </a:pPr>
            <a:r>
              <a:rPr lang="en-ZA" sz="2400" dirty="0" smtClean="0"/>
              <a:t>From the NA resolution of </a:t>
            </a:r>
            <a:r>
              <a:rPr lang="en-ZA" sz="2400" b="1" dirty="0" smtClean="0"/>
              <a:t>25 July 2019</a:t>
            </a:r>
            <a:r>
              <a:rPr lang="en-ZA" sz="2400" dirty="0" smtClean="0"/>
              <a:t>: “</a:t>
            </a:r>
            <a:r>
              <a:rPr lang="en-ZA" sz="2400" dirty="0" smtClean="0">
                <a:solidFill>
                  <a:schemeClr val="dk1"/>
                </a:solidFill>
              </a:rPr>
              <a:t>That the House –</a:t>
            </a:r>
          </a:p>
          <a:p>
            <a:r>
              <a:rPr lang="en-ZA" sz="2400" dirty="0" smtClean="0"/>
              <a:t>notes that in the Fifth Parliament the report of Constitutional Review Committee on Review of section 25 of the Constitution, 1996 (</a:t>
            </a:r>
            <a:r>
              <a:rPr lang="en-ZA" sz="2400" i="1" dirty="0" smtClean="0"/>
              <a:t>ATC, 15 November 2018, p 4</a:t>
            </a:r>
            <a:r>
              <a:rPr lang="en-ZA" sz="2400" dirty="0" smtClean="0"/>
              <a:t>) was adopted by the Assembly and the Council on 4 and 5 December 2018 respectively, recommending that </a:t>
            </a:r>
            <a:r>
              <a:rPr lang="en-GB" sz="2400" dirty="0" smtClean="0"/>
              <a:t>Parliament –</a:t>
            </a:r>
          </a:p>
          <a:p>
            <a:pPr marL="542925" indent="-341313">
              <a:buAutoNum type="alphaLcParenBoth"/>
            </a:pPr>
            <a:r>
              <a:rPr lang="en-ZA" sz="2400" b="1" dirty="0" smtClean="0"/>
              <a:t>amends section 25 of the Constitution to make explicit that which is implicit in the Constitution, with regards to expropriation of land without compensation, as a legitimate option for land reform, </a:t>
            </a:r>
            <a:r>
              <a:rPr lang="en-ZA" sz="2400" dirty="0" smtClean="0"/>
              <a:t>so as to address the historic wrongs caused by the arbitrary dispossession of land, and in so doing ensure equitable access to land and further empower the majority of South Africans to be productive participants in ownership, food security and agricultural reform programs.” </a:t>
            </a:r>
            <a:r>
              <a:rPr lang="en-ZA" sz="2400" i="1" dirty="0" smtClean="0"/>
              <a:t>(own emphasis)</a:t>
            </a:r>
            <a:endParaRPr lang="en-GB" sz="2400" i="1" dirty="0" smtClean="0"/>
          </a:p>
        </p:txBody>
      </p:sp>
      <p:sp>
        <p:nvSpPr>
          <p:cNvPr id="4" name="Slide Number Placeholder 3"/>
          <p:cNvSpPr>
            <a:spLocks noGrp="1"/>
          </p:cNvSpPr>
          <p:nvPr>
            <p:ph type="sldNum" sz="quarter" idx="12"/>
          </p:nvPr>
        </p:nvSpPr>
        <p:spPr/>
        <p:txBody>
          <a:bodyPr/>
          <a:lstStyle/>
          <a:p>
            <a:fld id="{D0FC67B8-CC4D-F143-A441-7A1B88FDA60D}" type="slidenum">
              <a:rPr lang="en-US" smtClean="0"/>
              <a:pPr/>
              <a:t>6</a:t>
            </a:fld>
            <a:endParaRPr lang="en-US" dirty="0"/>
          </a:p>
        </p:txBody>
      </p:sp>
    </p:spTree>
    <p:extLst>
      <p:ext uri="{BB962C8B-B14F-4D97-AF65-F5344CB8AC3E}">
        <p14:creationId xmlns:p14="http://schemas.microsoft.com/office/powerpoint/2010/main" xmlns="" val="3633431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79" y="260067"/>
            <a:ext cx="9176084" cy="1143000"/>
          </a:xfrm>
        </p:spPr>
        <p:txBody>
          <a:bodyPr>
            <a:noAutofit/>
          </a:bodyPr>
          <a:lstStyle/>
          <a:p>
            <a:r>
              <a:rPr lang="en-ZA" b="1" dirty="0" smtClean="0"/>
              <a:t>The policy that arises from the mandate</a:t>
            </a:r>
            <a:endParaRPr lang="en-GB" b="1" dirty="0"/>
          </a:p>
        </p:txBody>
      </p:sp>
      <p:sp>
        <p:nvSpPr>
          <p:cNvPr id="3" name="Content Placeholder 2"/>
          <p:cNvSpPr>
            <a:spLocks noGrp="1"/>
          </p:cNvSpPr>
          <p:nvPr>
            <p:ph idx="1"/>
          </p:nvPr>
        </p:nvSpPr>
        <p:spPr>
          <a:xfrm>
            <a:off x="808383" y="1777239"/>
            <a:ext cx="8097078" cy="4204940"/>
          </a:xfrm>
        </p:spPr>
        <p:txBody>
          <a:bodyPr>
            <a:noAutofit/>
          </a:bodyPr>
          <a:lstStyle/>
          <a:p>
            <a:pPr marL="0" indent="0">
              <a:buNone/>
            </a:pPr>
            <a:endParaRPr lang="en-ZA" b="1" u="sng" dirty="0" smtClean="0"/>
          </a:p>
          <a:p>
            <a:pPr marL="0" indent="0">
              <a:buNone/>
            </a:pPr>
            <a:r>
              <a:rPr lang="en-ZA" b="1" u="sng" dirty="0" smtClean="0"/>
              <a:t>The Policy statement that thus informs Bill is :</a:t>
            </a:r>
          </a:p>
          <a:p>
            <a:pPr>
              <a:buFontTx/>
              <a:buChar char="-"/>
            </a:pPr>
            <a:r>
              <a:rPr lang="en-ZA" dirty="0" smtClean="0"/>
              <a:t>Amend section 25 of the Constitution;</a:t>
            </a:r>
          </a:p>
          <a:p>
            <a:pPr>
              <a:buFontTx/>
              <a:buChar char="-"/>
            </a:pPr>
            <a:r>
              <a:rPr lang="en-ZA" dirty="0" smtClean="0"/>
              <a:t>Make explicit that which is implicit in the Constitution namely that “Expropriation of land without compensation is a legitimate option for land reform”</a:t>
            </a:r>
            <a:r>
              <a:rPr lang="en-ZA" sz="2100" dirty="0" smtClean="0"/>
              <a:t>.</a:t>
            </a:r>
          </a:p>
        </p:txBody>
      </p:sp>
      <p:sp>
        <p:nvSpPr>
          <p:cNvPr id="4" name="Slide Number Placeholder 3"/>
          <p:cNvSpPr>
            <a:spLocks noGrp="1"/>
          </p:cNvSpPr>
          <p:nvPr>
            <p:ph type="sldNum" sz="quarter" idx="12"/>
          </p:nvPr>
        </p:nvSpPr>
        <p:spPr/>
        <p:txBody>
          <a:bodyPr/>
          <a:lstStyle/>
          <a:p>
            <a:fld id="{D0FC67B8-CC4D-F143-A441-7A1B88FDA60D}" type="slidenum">
              <a:rPr lang="en-US" smtClean="0"/>
              <a:pPr/>
              <a:t>7</a:t>
            </a:fld>
            <a:endParaRPr lang="en-US" dirty="0"/>
          </a:p>
        </p:txBody>
      </p:sp>
    </p:spTree>
    <p:extLst>
      <p:ext uri="{BB962C8B-B14F-4D97-AF65-F5344CB8AC3E}">
        <p14:creationId xmlns:p14="http://schemas.microsoft.com/office/powerpoint/2010/main" xmlns="" val="3125870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0FC67B8-CC4D-F143-A441-7A1B88FDA60D}" type="slidenum">
              <a:rPr lang="en-US" smtClean="0"/>
              <a:pPr/>
              <a:t>8</a:t>
            </a:fld>
            <a:endParaRPr lang="en-US" dirty="0"/>
          </a:p>
        </p:txBody>
      </p:sp>
      <p:sp>
        <p:nvSpPr>
          <p:cNvPr id="5" name="TextBox 4"/>
          <p:cNvSpPr txBox="1"/>
          <p:nvPr/>
        </p:nvSpPr>
        <p:spPr>
          <a:xfrm>
            <a:off x="304799" y="300330"/>
            <a:ext cx="5882508" cy="769441"/>
          </a:xfrm>
          <a:prstGeom prst="rect">
            <a:avLst/>
          </a:prstGeom>
          <a:noFill/>
        </p:spPr>
        <p:txBody>
          <a:bodyPr wrap="none" rtlCol="0">
            <a:spAutoFit/>
          </a:bodyPr>
          <a:lstStyle/>
          <a:p>
            <a:r>
              <a:rPr lang="en-ZA" sz="4400" b="1" dirty="0" smtClean="0">
                <a:latin typeface="+mj-lt"/>
              </a:rPr>
              <a:t>Consultations - Workshop</a:t>
            </a:r>
            <a:endParaRPr lang="en-GB" sz="4400" b="1" dirty="0">
              <a:latin typeface="+mj-lt"/>
            </a:endParaRPr>
          </a:p>
        </p:txBody>
      </p:sp>
      <p:sp>
        <p:nvSpPr>
          <p:cNvPr id="8" name="Rectangle 7"/>
          <p:cNvSpPr/>
          <p:nvPr/>
        </p:nvSpPr>
        <p:spPr>
          <a:xfrm>
            <a:off x="662610" y="1110681"/>
            <a:ext cx="8706678" cy="5632311"/>
          </a:xfrm>
          <a:prstGeom prst="rect">
            <a:avLst/>
          </a:prstGeom>
        </p:spPr>
        <p:txBody>
          <a:bodyPr wrap="square">
            <a:spAutoFit/>
          </a:bodyPr>
          <a:lstStyle/>
          <a:p>
            <a:pPr lvl="0">
              <a:defRPr/>
            </a:pPr>
            <a:r>
              <a:rPr lang="en-ZA" sz="2400" dirty="0" smtClean="0">
                <a:solidFill>
                  <a:schemeClr val="dk1"/>
                </a:solidFill>
              </a:rPr>
              <a:t>The relevant powers of the Ad Hoc Committee (NA Rule 167):</a:t>
            </a:r>
          </a:p>
          <a:p>
            <a:pPr lvl="0">
              <a:defRPr/>
            </a:pPr>
            <a:r>
              <a:rPr lang="en-ZA" sz="2400" dirty="0" smtClean="0">
                <a:solidFill>
                  <a:schemeClr val="dk1"/>
                </a:solidFill>
              </a:rPr>
              <a:t>“For </a:t>
            </a:r>
            <a:r>
              <a:rPr lang="en-ZA" sz="2400" dirty="0">
                <a:solidFill>
                  <a:schemeClr val="dk1"/>
                </a:solidFill>
              </a:rPr>
              <a:t>the purposes of performing its functions a committee </a:t>
            </a:r>
            <a:r>
              <a:rPr lang="en-ZA" sz="2400" dirty="0" smtClean="0">
                <a:solidFill>
                  <a:schemeClr val="dk1"/>
                </a:solidFill>
              </a:rPr>
              <a:t>may…—</a:t>
            </a:r>
          </a:p>
          <a:p>
            <a:r>
              <a:rPr lang="en-ZA" sz="2400" dirty="0" smtClean="0">
                <a:solidFill>
                  <a:schemeClr val="dk1"/>
                </a:solidFill>
              </a:rPr>
              <a:t>(</a:t>
            </a:r>
            <a:r>
              <a:rPr lang="en-ZA" sz="2400" dirty="0">
                <a:solidFill>
                  <a:schemeClr val="dk1"/>
                </a:solidFill>
              </a:rPr>
              <a:t>b) receive petitions, representations or submissions from interested  </a:t>
            </a:r>
            <a:r>
              <a:rPr lang="en-ZA" sz="2400" dirty="0" smtClean="0">
                <a:solidFill>
                  <a:schemeClr val="dk1"/>
                </a:solidFill>
              </a:rPr>
              <a:t>   </a:t>
            </a:r>
          </a:p>
          <a:p>
            <a:r>
              <a:rPr lang="en-ZA" sz="2400" dirty="0">
                <a:solidFill>
                  <a:schemeClr val="dk1"/>
                </a:solidFill>
              </a:rPr>
              <a:t> </a:t>
            </a:r>
            <a:r>
              <a:rPr lang="en-ZA" sz="2400" dirty="0" smtClean="0">
                <a:solidFill>
                  <a:schemeClr val="dk1"/>
                </a:solidFill>
              </a:rPr>
              <a:t>     persons </a:t>
            </a:r>
            <a:r>
              <a:rPr lang="en-ZA" sz="2400" dirty="0">
                <a:solidFill>
                  <a:schemeClr val="dk1"/>
                </a:solidFill>
              </a:rPr>
              <a:t>or institutions; </a:t>
            </a:r>
          </a:p>
          <a:p>
            <a:r>
              <a:rPr lang="en-ZA" sz="2400" dirty="0">
                <a:solidFill>
                  <a:schemeClr val="dk1"/>
                </a:solidFill>
              </a:rPr>
              <a:t>(c) permit oral evidence on petitions, representations, submissions and </a:t>
            </a:r>
            <a:endParaRPr lang="en-ZA" sz="2400" dirty="0" smtClean="0">
              <a:solidFill>
                <a:schemeClr val="dk1"/>
              </a:solidFill>
            </a:endParaRPr>
          </a:p>
          <a:p>
            <a:r>
              <a:rPr lang="en-ZA" sz="2400" dirty="0">
                <a:solidFill>
                  <a:schemeClr val="dk1"/>
                </a:solidFill>
              </a:rPr>
              <a:t> </a:t>
            </a:r>
            <a:r>
              <a:rPr lang="en-ZA" sz="2400" dirty="0" smtClean="0">
                <a:solidFill>
                  <a:schemeClr val="dk1"/>
                </a:solidFill>
              </a:rPr>
              <a:t>     any </a:t>
            </a:r>
            <a:r>
              <a:rPr lang="en-ZA" sz="2400" dirty="0">
                <a:solidFill>
                  <a:schemeClr val="dk1"/>
                </a:solidFill>
              </a:rPr>
              <a:t>other matter before the committee; </a:t>
            </a:r>
          </a:p>
          <a:p>
            <a:r>
              <a:rPr lang="en-GB" sz="2400" dirty="0">
                <a:solidFill>
                  <a:schemeClr val="dk1"/>
                </a:solidFill>
              </a:rPr>
              <a:t>(d) conduct public hearings</a:t>
            </a:r>
            <a:r>
              <a:rPr lang="en-GB" sz="2400" dirty="0" smtClean="0">
                <a:solidFill>
                  <a:schemeClr val="dk1"/>
                </a:solidFill>
              </a:rPr>
              <a:t>;</a:t>
            </a:r>
            <a:r>
              <a:rPr lang="en-ZA" sz="2400" dirty="0" smtClean="0">
                <a:solidFill>
                  <a:schemeClr val="dk1"/>
                </a:solidFill>
              </a:rPr>
              <a:t>”</a:t>
            </a:r>
          </a:p>
          <a:p>
            <a:endParaRPr lang="en-ZA" sz="2400" dirty="0">
              <a:solidFill>
                <a:schemeClr val="dk1"/>
              </a:solidFill>
            </a:endParaRPr>
          </a:p>
          <a:p>
            <a:pPr marL="342900" indent="-342900">
              <a:buFont typeface="Arial" panose="020B0604020202020204" pitchFamily="34" charset="0"/>
              <a:buChar char="•"/>
            </a:pPr>
            <a:endParaRPr lang="en-ZA" sz="2400" dirty="0" smtClean="0"/>
          </a:p>
          <a:p>
            <a:pPr marL="342900" indent="-342900">
              <a:buFont typeface="Arial" panose="020B0604020202020204" pitchFamily="34" charset="0"/>
              <a:buChar char="•"/>
            </a:pPr>
            <a:r>
              <a:rPr lang="en-ZA" sz="2400" dirty="0" smtClean="0"/>
              <a:t>Differing views </a:t>
            </a:r>
            <a:r>
              <a:rPr lang="en-ZA" sz="2400" dirty="0"/>
              <a:t>on how </a:t>
            </a:r>
            <a:r>
              <a:rPr lang="en-ZA" sz="2400" dirty="0" smtClean="0"/>
              <a:t>to affect the amendment </a:t>
            </a:r>
            <a:endParaRPr lang="en-ZA" sz="2400" dirty="0"/>
          </a:p>
          <a:p>
            <a:pPr marL="342900" indent="-342900">
              <a:buFont typeface="Arial" panose="020B0604020202020204" pitchFamily="34" charset="0"/>
              <a:buChar char="•"/>
            </a:pPr>
            <a:r>
              <a:rPr lang="en-ZA" sz="2400" dirty="0" smtClean="0"/>
              <a:t>Parliament </a:t>
            </a:r>
            <a:r>
              <a:rPr lang="en-ZA" sz="2400" dirty="0"/>
              <a:t>wants to </a:t>
            </a:r>
            <a:r>
              <a:rPr lang="en-ZA" sz="2400" dirty="0" smtClean="0"/>
              <a:t>hear </a:t>
            </a:r>
            <a:r>
              <a:rPr lang="en-ZA" sz="2400" dirty="0"/>
              <a:t>all the views </a:t>
            </a:r>
            <a:endParaRPr lang="en-ZA" sz="2400" dirty="0" smtClean="0"/>
          </a:p>
          <a:p>
            <a:pPr marL="342900" indent="-342900">
              <a:buFont typeface="Arial" panose="020B0604020202020204" pitchFamily="34" charset="0"/>
              <a:buChar char="•"/>
            </a:pPr>
            <a:r>
              <a:rPr lang="en-ZA" sz="2400" dirty="0" smtClean="0"/>
              <a:t>When drafting the Bill all </a:t>
            </a:r>
            <a:r>
              <a:rPr lang="en-ZA" sz="2400" dirty="0"/>
              <a:t>the views </a:t>
            </a:r>
            <a:r>
              <a:rPr lang="en-ZA" sz="2400" dirty="0" smtClean="0"/>
              <a:t>will be considered </a:t>
            </a:r>
            <a:endParaRPr lang="en-ZA" sz="2400" dirty="0"/>
          </a:p>
          <a:p>
            <a:pPr marL="342900" indent="-342900">
              <a:buFont typeface="Arial" panose="020B0604020202020204" pitchFamily="34" charset="0"/>
              <a:buChar char="•"/>
            </a:pPr>
            <a:r>
              <a:rPr lang="en-ZA" sz="2400" dirty="0" smtClean="0"/>
              <a:t>This workshop is </a:t>
            </a:r>
            <a:r>
              <a:rPr lang="en-ZA" sz="2400" dirty="0"/>
              <a:t>an important consultation prior to finalisation of the Bill </a:t>
            </a:r>
          </a:p>
        </p:txBody>
      </p:sp>
    </p:spTree>
    <p:extLst>
      <p:ext uri="{BB962C8B-B14F-4D97-AF65-F5344CB8AC3E}">
        <p14:creationId xmlns:p14="http://schemas.microsoft.com/office/powerpoint/2010/main" xmlns="" val="4279116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363" y="476662"/>
            <a:ext cx="9369467" cy="900002"/>
          </a:xfrm>
        </p:spPr>
        <p:txBody>
          <a:bodyPr>
            <a:normAutofit/>
          </a:bodyPr>
          <a:lstStyle/>
          <a:p>
            <a:r>
              <a:rPr lang="en-ZA" b="1" dirty="0" smtClean="0"/>
              <a:t>Views on amending section 25 (1)</a:t>
            </a:r>
            <a:endParaRPr lang="en-GB" b="1" dirty="0"/>
          </a:p>
        </p:txBody>
      </p:sp>
      <p:sp>
        <p:nvSpPr>
          <p:cNvPr id="3" name="Content Placeholder 2"/>
          <p:cNvSpPr>
            <a:spLocks noGrp="1"/>
          </p:cNvSpPr>
          <p:nvPr>
            <p:ph idx="1"/>
          </p:nvPr>
        </p:nvSpPr>
        <p:spPr>
          <a:xfrm>
            <a:off x="692287" y="1669274"/>
            <a:ext cx="8335618" cy="4730242"/>
          </a:xfrm>
        </p:spPr>
        <p:txBody>
          <a:bodyPr>
            <a:normAutofit/>
          </a:bodyPr>
          <a:lstStyle/>
          <a:p>
            <a:pPr algn="just"/>
            <a:r>
              <a:rPr lang="en-ZA" dirty="0"/>
              <a:t>Subsection (3) deals with just and equitable compensation and thus allows for flexibility (compensation need not be market related). </a:t>
            </a:r>
            <a:endParaRPr lang="en-ZA" dirty="0" smtClean="0"/>
          </a:p>
          <a:p>
            <a:pPr lvl="1" algn="just"/>
            <a:r>
              <a:rPr lang="en-ZA" dirty="0" smtClean="0"/>
              <a:t>I.e. It is not necessary to amend section 25 – but the mandate of the committee requires that </a:t>
            </a:r>
            <a:r>
              <a:rPr lang="en-ZA" u="sng" dirty="0" smtClean="0"/>
              <a:t>what is implicit must be made explicit</a:t>
            </a:r>
            <a:r>
              <a:rPr lang="en-ZA" dirty="0" smtClean="0"/>
              <a:t>.</a:t>
            </a:r>
          </a:p>
          <a:p>
            <a:pPr algn="just"/>
            <a:endParaRPr lang="en-ZA" dirty="0"/>
          </a:p>
          <a:p>
            <a:pPr algn="just"/>
            <a:r>
              <a:rPr lang="en-ZA" dirty="0" smtClean="0"/>
              <a:t>High </a:t>
            </a:r>
            <a:r>
              <a:rPr lang="en-ZA" dirty="0"/>
              <a:t>Level Panel: </a:t>
            </a:r>
            <a:r>
              <a:rPr lang="en-ZA" dirty="0" smtClean="0"/>
              <a:t>“Effective </a:t>
            </a:r>
            <a:r>
              <a:rPr lang="en-ZA" dirty="0"/>
              <a:t>land reform requires a suite of laws</a:t>
            </a:r>
            <a:r>
              <a:rPr lang="en-ZA" dirty="0" smtClean="0"/>
              <a:t>.”</a:t>
            </a:r>
          </a:p>
          <a:p>
            <a:pPr lvl="1" algn="just"/>
            <a:r>
              <a:rPr lang="en-ZA" dirty="0" smtClean="0"/>
              <a:t>Section 25 provides the </a:t>
            </a:r>
            <a:r>
              <a:rPr lang="en-ZA" u="sng" dirty="0" smtClean="0"/>
              <a:t>framework</a:t>
            </a:r>
            <a:r>
              <a:rPr lang="en-ZA" dirty="0" smtClean="0"/>
              <a:t> and must enable this suite of laws.</a:t>
            </a:r>
          </a:p>
          <a:p>
            <a:pPr algn="just"/>
            <a:endParaRPr lang="en-ZA" dirty="0" smtClean="0"/>
          </a:p>
          <a:p>
            <a:pPr algn="just"/>
            <a:endParaRPr lang="en-GB" dirty="0" smtClean="0"/>
          </a:p>
        </p:txBody>
      </p:sp>
      <p:sp>
        <p:nvSpPr>
          <p:cNvPr id="4" name="Slide Number Placeholder 3"/>
          <p:cNvSpPr>
            <a:spLocks noGrp="1"/>
          </p:cNvSpPr>
          <p:nvPr>
            <p:ph type="sldNum" sz="quarter" idx="12"/>
          </p:nvPr>
        </p:nvSpPr>
        <p:spPr/>
        <p:txBody>
          <a:bodyPr/>
          <a:lstStyle/>
          <a:p>
            <a:fld id="{D1B91D83-34EB-A744-81D0-D8E8519C4AE3}" type="slidenum">
              <a:rPr lang="en-US" smtClean="0"/>
              <a:pPr/>
              <a:t>9</a:t>
            </a:fld>
            <a:endParaRPr lang="en-US" dirty="0"/>
          </a:p>
        </p:txBody>
      </p:sp>
    </p:spTree>
    <p:extLst>
      <p:ext uri="{BB962C8B-B14F-4D97-AF65-F5344CB8AC3E}">
        <p14:creationId xmlns:p14="http://schemas.microsoft.com/office/powerpoint/2010/main" xmlns="" val="11988621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4373</TotalTime>
  <Words>1541</Words>
  <Application>Microsoft Office PowerPoint</Application>
  <PresentationFormat>A4 Paper (210x297 mm)</PresentationFormat>
  <Paragraphs>226</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Process in the Fifth Parliament</vt:lpstr>
      <vt:lpstr>Process in the Sixth Parliament</vt:lpstr>
      <vt:lpstr>The policy that arises from the mandate</vt:lpstr>
      <vt:lpstr>The policy that arises from the mandate</vt:lpstr>
      <vt:lpstr>Slide 8</vt:lpstr>
      <vt:lpstr>Views on amending section 25 (1)</vt:lpstr>
      <vt:lpstr>Views on amending section 25 (2)</vt:lpstr>
      <vt:lpstr>Views on amending section 25 (3)</vt:lpstr>
      <vt:lpstr>Views on amending section 25 (4)</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PUMZA</cp:lastModifiedBy>
  <cp:revision>85</cp:revision>
  <cp:lastPrinted>2019-11-05T06:22:38Z</cp:lastPrinted>
  <dcterms:created xsi:type="dcterms:W3CDTF">2019-05-28T17:07:42Z</dcterms:created>
  <dcterms:modified xsi:type="dcterms:W3CDTF">2019-11-12T08:52:12Z</dcterms:modified>
</cp:coreProperties>
</file>