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22"/>
  </p:notesMasterIdLst>
  <p:sldIdLst>
    <p:sldId id="256" r:id="rId3"/>
    <p:sldId id="257" r:id="rId4"/>
    <p:sldId id="371" r:id="rId5"/>
    <p:sldId id="391" r:id="rId6"/>
    <p:sldId id="369" r:id="rId7"/>
    <p:sldId id="362" r:id="rId8"/>
    <p:sldId id="392" r:id="rId9"/>
    <p:sldId id="396" r:id="rId10"/>
    <p:sldId id="397" r:id="rId11"/>
    <p:sldId id="398" r:id="rId12"/>
    <p:sldId id="370" r:id="rId13"/>
    <p:sldId id="360" r:id="rId14"/>
    <p:sldId id="382" r:id="rId15"/>
    <p:sldId id="387" r:id="rId16"/>
    <p:sldId id="399" r:id="rId17"/>
    <p:sldId id="400" r:id="rId18"/>
    <p:sldId id="401" r:id="rId19"/>
    <p:sldId id="402" r:id="rId20"/>
    <p:sldId id="368" r:id="rId21"/>
  </p:sldIdLst>
  <p:sldSz cx="9906000" cy="6858000" type="A4"/>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290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6600"/>
    <a:srgbClr val="996633"/>
    <a:srgbClr val="663300"/>
    <a:srgbClr val="EBD28D"/>
    <a:srgbClr val="E4C46A"/>
    <a:srgbClr val="FAF7D2"/>
    <a:srgbClr val="DDDDDD"/>
    <a:srgbClr val="336600"/>
    <a:srgbClr val="808000"/>
    <a:srgbClr val="B2B2B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3237" autoAdjust="0"/>
  </p:normalViewPr>
  <p:slideViewPr>
    <p:cSldViewPr>
      <p:cViewPr varScale="1">
        <p:scale>
          <a:sx n="69" d="100"/>
          <a:sy n="69" d="100"/>
        </p:scale>
        <p:origin x="-114" y="-468"/>
      </p:cViewPr>
      <p:guideLst>
        <p:guide orient="horz" pos="2160"/>
        <p:guide pos="3120"/>
      </p:guideLst>
    </p:cSldViewPr>
  </p:slideViewPr>
  <p:outlineViewPr>
    <p:cViewPr>
      <p:scale>
        <a:sx n="33" d="100"/>
        <a:sy n="33" d="100"/>
      </p:scale>
      <p:origin x="0" y="13242"/>
    </p:cViewPr>
  </p:outlineViewPr>
  <p:notesTextViewPr>
    <p:cViewPr>
      <p:scale>
        <a:sx n="100" d="100"/>
        <a:sy n="100" d="100"/>
      </p:scale>
      <p:origin x="0" y="0"/>
    </p:cViewPr>
  </p:notesTextViewPr>
  <p:sorterViewPr>
    <p:cViewPr>
      <p:scale>
        <a:sx n="100" d="100"/>
        <a:sy n="100" d="100"/>
      </p:scale>
      <p:origin x="0" y="5290"/>
    </p:cViewPr>
  </p:sorterViewPr>
  <p:notesViewPr>
    <p:cSldViewPr>
      <p:cViewPr varScale="1">
        <p:scale>
          <a:sx n="57" d="100"/>
          <a:sy n="57" d="100"/>
        </p:scale>
        <p:origin x="-2741" y="-86"/>
      </p:cViewPr>
      <p:guideLst>
        <p:guide orient="horz" pos="290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Office_Excel_Worksheet1.xlsx"/><Relationship Id="rId1" Type="http://schemas.openxmlformats.org/officeDocument/2006/relationships/image" Target="../media/image2.jpeg"/><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image" Target="../media/image2.jpeg"/><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tx>
            <c:strRef>
              <c:f>Sheet1!$B$1</c:f>
              <c:strCache>
                <c:ptCount val="1"/>
                <c:pt idx="0">
                  <c:v>Column1</c:v>
                </c:pt>
              </c:strCache>
            </c:strRef>
          </c:tx>
          <c:dPt>
            <c:idx val="0"/>
            <c:explosion val="11"/>
            <c:spPr>
              <a:solidFill>
                <a:schemeClr val="accent1"/>
              </a:solidFill>
              <a:ln w="19050">
                <a:solidFill>
                  <a:schemeClr val="lt1"/>
                </a:solidFill>
              </a:ln>
              <a:effectLst/>
            </c:spPr>
          </c:dPt>
          <c:dPt>
            <c:idx val="1"/>
            <c:explosion val="14"/>
            <c:spPr>
              <a:solidFill>
                <a:schemeClr val="accent2"/>
              </a:solidFill>
              <a:ln w="19050">
                <a:solidFill>
                  <a:schemeClr val="lt1"/>
                </a:solidFill>
              </a:ln>
              <a:effectLst/>
            </c:spPr>
          </c:dPt>
          <c:dPt>
            <c:idx val="2"/>
            <c:explosion val="6"/>
            <c:spPr>
              <a:solidFill>
                <a:schemeClr val="accent3"/>
              </a:solidFill>
              <a:ln w="19050">
                <a:solidFill>
                  <a:schemeClr val="lt1"/>
                </a:solidFill>
              </a:ln>
              <a:effectLst/>
            </c:spPr>
          </c:dPt>
          <c:dPt>
            <c:idx val="3"/>
            <c:explosion val="4"/>
            <c:spPr>
              <a:solidFill>
                <a:schemeClr val="accent4"/>
              </a:solidFill>
              <a:ln w="19050">
                <a:solidFill>
                  <a:schemeClr val="lt1"/>
                </a:solidFill>
              </a:ln>
              <a:effectLst/>
            </c:spPr>
          </c:dPt>
          <c:dPt>
            <c:idx val="4"/>
            <c:explosion val="7"/>
            <c:spPr>
              <a:solidFill>
                <a:schemeClr val="accent5"/>
              </a:solidFill>
              <a:ln w="19050">
                <a:solidFill>
                  <a:schemeClr val="lt1"/>
                </a:solidFill>
              </a:ln>
              <a:effectLst/>
            </c:spPr>
          </c:dPt>
          <c:dLbls>
            <c:dLbl>
              <c:idx val="0"/>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sz="1100" dirty="0" smtClean="0">
                        <a:latin typeface="+mn-lt"/>
                        <a:cs typeface="Arial" panose="020B0604020202020204" pitchFamily="34" charset="0"/>
                      </a:rPr>
                      <a:t>Budget</a:t>
                    </a:r>
                    <a:r>
                      <a:rPr lang="en-US" sz="1100" baseline="0" dirty="0" smtClean="0">
                        <a:latin typeface="+mn-lt"/>
                        <a:cs typeface="Arial" panose="020B0604020202020204" pitchFamily="34" charset="0"/>
                      </a:rPr>
                      <a:t> allocation </a:t>
                    </a:r>
                  </a:p>
                  <a:p>
                    <a:pPr>
                      <a:defRPr sz="1100" b="0" i="0" u="none" strike="noStrike" kern="1200" baseline="0">
                        <a:solidFill>
                          <a:schemeClr val="tx1">
                            <a:lumMod val="75000"/>
                            <a:lumOff val="25000"/>
                          </a:schemeClr>
                        </a:solidFill>
                        <a:latin typeface="+mn-lt"/>
                        <a:ea typeface="+mn-ea"/>
                        <a:cs typeface="+mn-cs"/>
                      </a:defRPr>
                    </a:pPr>
                    <a:r>
                      <a:rPr lang="en-US" sz="1100" baseline="0" dirty="0" smtClean="0">
                        <a:latin typeface="+mn-lt"/>
                        <a:cs typeface="Arial" panose="020B0604020202020204" pitchFamily="34" charset="0"/>
                      </a:rPr>
                      <a:t>R 5 148 000</a:t>
                    </a:r>
                    <a:endParaRPr lang="en-US" sz="1100" dirty="0">
                      <a:latin typeface="+mn-lt"/>
                      <a:cs typeface="Arial" panose="020B0604020202020204" pitchFamily="34" charset="0"/>
                    </a:endParaRPr>
                  </a:p>
                </c:rich>
              </c:tx>
              <c:spPr>
                <a:noFill/>
                <a:ln>
                  <a:noFill/>
                </a:ln>
                <a:effectLst/>
              </c:spPr>
              <c:dLblPos val="bestFit"/>
              <c:showVal val="1"/>
              <c:extLst>
                <c:ext xmlns:c15="http://schemas.microsoft.com/office/drawing/2012/chart" uri="{CE6537A1-D6FC-4f65-9D91-7224C49458BB}">
                  <c15:layout/>
                </c:ext>
              </c:extLst>
            </c:dLbl>
            <c:dLbl>
              <c:idx val="1"/>
              <c:layout>
                <c:manualLayout>
                  <c:x val="5.7762134571888203E-2"/>
                  <c:y val="0"/>
                </c:manualLayout>
              </c:layout>
              <c:tx>
                <c:rich>
                  <a:bodyPr rot="0" spcFirstLastPara="1" vertOverflow="ellipsis" vert="horz" wrap="square" lIns="38100" tIns="19050" rIns="38100" bIns="19050" anchor="ctr" anchorCtr="1">
                    <a:spAutoFit/>
                  </a:bodyPr>
                  <a:lstStyle/>
                  <a:p>
                    <a:pPr>
                      <a:lnSpc>
                        <a:spcPct val="150000"/>
                      </a:lnSpc>
                      <a:defRPr sz="1197" b="0" i="0" u="none" strike="noStrike" kern="1200" baseline="0">
                        <a:solidFill>
                          <a:schemeClr val="tx1">
                            <a:lumMod val="75000"/>
                            <a:lumOff val="25000"/>
                          </a:schemeClr>
                        </a:solidFill>
                        <a:latin typeface="+mn-lt"/>
                        <a:ea typeface="+mn-ea"/>
                        <a:cs typeface="+mn-cs"/>
                      </a:defRPr>
                    </a:pPr>
                    <a:r>
                      <a:rPr lang="en-US" sz="1100" b="1" dirty="0" smtClean="0">
                        <a:latin typeface="+mn-lt"/>
                        <a:cs typeface="Arial" panose="020B0604020202020204" pitchFamily="34" charset="0"/>
                      </a:rPr>
                      <a:t>Compensation of Employees</a:t>
                    </a:r>
                  </a:p>
                  <a:p>
                    <a:pPr>
                      <a:lnSpc>
                        <a:spcPct val="150000"/>
                      </a:lnSpc>
                      <a:defRPr sz="1197" b="0" i="0" u="none" strike="noStrike" kern="1200" baseline="0">
                        <a:solidFill>
                          <a:schemeClr val="tx1">
                            <a:lumMod val="75000"/>
                            <a:lumOff val="25000"/>
                          </a:schemeClr>
                        </a:solidFill>
                        <a:latin typeface="+mn-lt"/>
                        <a:ea typeface="+mn-ea"/>
                        <a:cs typeface="+mn-cs"/>
                      </a:defRPr>
                    </a:pPr>
                    <a:r>
                      <a:rPr lang="en-US" sz="1100" dirty="0" smtClean="0">
                        <a:latin typeface="+mn-lt"/>
                        <a:cs typeface="Arial" panose="020B0604020202020204" pitchFamily="34" charset="0"/>
                      </a:rPr>
                      <a:t>R 3 596 000</a:t>
                    </a:r>
                    <a:endParaRPr lang="en-US" sz="1100" dirty="0">
                      <a:latin typeface="+mn-lt"/>
                      <a:cs typeface="Arial" panose="020B0604020202020204" pitchFamily="34" charset="0"/>
                    </a:endParaRPr>
                  </a:p>
                </c:rich>
              </c:tx>
              <c:spPr>
                <a:noFill/>
                <a:ln>
                  <a:noFill/>
                </a:ln>
                <a:effectLst/>
              </c:spPr>
              <c:dLblPos val="bestFit"/>
              <c:showVal val="1"/>
              <c:extLst>
                <c:ext xmlns:c15="http://schemas.microsoft.com/office/drawing/2012/chart" uri="{CE6537A1-D6FC-4f65-9D91-7224C49458BB}">
                  <c15:layout/>
                </c:ext>
              </c:extLst>
            </c:dLbl>
            <c:dLbl>
              <c:idx val="2"/>
              <c:layout>
                <c:manualLayout>
                  <c:x val="-4.001420185380055E-2"/>
                  <c:y val="1.0760709970602975E-2"/>
                </c:manualLayout>
              </c:layout>
              <c:tx>
                <c:rich>
                  <a:bodyPr rot="0" spcFirstLastPara="1" vertOverflow="ellipsis" vert="horz" wrap="square" lIns="38100" tIns="19050" rIns="38100" bIns="19050" anchor="ctr" anchorCtr="1">
                    <a:spAutoFit/>
                  </a:bodyPr>
                  <a:lstStyle/>
                  <a:p>
                    <a:pPr>
                      <a:lnSpc>
                        <a:spcPct val="150000"/>
                      </a:lnSpc>
                      <a:defRPr sz="1197" b="0" i="0" u="none" strike="noStrike" kern="1200" baseline="0">
                        <a:solidFill>
                          <a:schemeClr val="tx1">
                            <a:lumMod val="75000"/>
                            <a:lumOff val="25000"/>
                          </a:schemeClr>
                        </a:solidFill>
                        <a:latin typeface="+mn-lt"/>
                        <a:ea typeface="+mn-ea"/>
                        <a:cs typeface="+mn-cs"/>
                      </a:defRPr>
                    </a:pPr>
                    <a:r>
                      <a:rPr lang="en-US" sz="1100" b="1" dirty="0" smtClean="0">
                        <a:latin typeface="+mn-lt"/>
                        <a:cs typeface="Arial" panose="020B0604020202020204" pitchFamily="34" charset="0"/>
                      </a:rPr>
                      <a:t>Goods and Services </a:t>
                    </a:r>
                  </a:p>
                  <a:p>
                    <a:pPr>
                      <a:lnSpc>
                        <a:spcPct val="150000"/>
                      </a:lnSpc>
                      <a:defRPr sz="1197" b="0" i="0" u="none" strike="noStrike" kern="1200" baseline="0">
                        <a:solidFill>
                          <a:schemeClr val="tx1">
                            <a:lumMod val="75000"/>
                            <a:lumOff val="25000"/>
                          </a:schemeClr>
                        </a:solidFill>
                        <a:latin typeface="+mn-lt"/>
                        <a:ea typeface="+mn-ea"/>
                        <a:cs typeface="+mn-cs"/>
                      </a:defRPr>
                    </a:pPr>
                    <a:r>
                      <a:rPr lang="en-US" sz="1100" dirty="0" smtClean="0">
                        <a:latin typeface="+mn-lt"/>
                        <a:cs typeface="Arial" panose="020B0604020202020204" pitchFamily="34" charset="0"/>
                      </a:rPr>
                      <a:t>R 1</a:t>
                    </a:r>
                    <a:r>
                      <a:rPr lang="en-US" sz="1100" baseline="0" dirty="0" smtClean="0">
                        <a:latin typeface="+mn-lt"/>
                        <a:cs typeface="Arial" panose="020B0604020202020204" pitchFamily="34" charset="0"/>
                      </a:rPr>
                      <a:t> 448 000</a:t>
                    </a:r>
                    <a:endParaRPr lang="en-US" sz="1100" dirty="0">
                      <a:latin typeface="+mn-lt"/>
                      <a:cs typeface="Arial" panose="020B0604020202020204" pitchFamily="34" charset="0"/>
                    </a:endParaRPr>
                  </a:p>
                </c:rich>
              </c:tx>
              <c:spPr>
                <a:noFill/>
                <a:ln>
                  <a:noFill/>
                </a:ln>
                <a:effectLst/>
              </c:spPr>
              <c:dLblPos val="bestFit"/>
              <c:showVal val="1"/>
              <c:extLst>
                <c:ext xmlns:c15="http://schemas.microsoft.com/office/drawing/2012/chart" uri="{CE6537A1-D6FC-4f65-9D91-7224C49458BB}">
                  <c15:layout/>
                </c:ext>
              </c:extLst>
            </c:dLbl>
            <c:dLbl>
              <c:idx val="3"/>
              <c:layout/>
              <c:tx>
                <c:rich>
                  <a:bodyPr rot="0" spcFirstLastPara="1" vertOverflow="ellipsis" vert="horz" wrap="square" lIns="38100" tIns="19050" rIns="38100" bIns="19050" anchor="ctr" anchorCtr="1">
                    <a:spAutoFit/>
                  </a:bodyPr>
                  <a:lstStyle/>
                  <a:p>
                    <a:pPr>
                      <a:lnSpc>
                        <a:spcPct val="150000"/>
                      </a:lnSpc>
                      <a:defRPr sz="1100" b="0" i="0" u="none" strike="noStrike" kern="1200" baseline="0">
                        <a:solidFill>
                          <a:schemeClr val="tx1">
                            <a:lumMod val="75000"/>
                            <a:lumOff val="25000"/>
                          </a:schemeClr>
                        </a:solidFill>
                        <a:latin typeface="+mj-lt"/>
                        <a:ea typeface="+mn-ea"/>
                        <a:cs typeface="+mn-cs"/>
                      </a:defRPr>
                    </a:pPr>
                    <a:r>
                      <a:rPr lang="en-US" sz="1100" b="1" dirty="0" smtClean="0">
                        <a:latin typeface="+mj-lt"/>
                        <a:cs typeface="Arial" panose="020B0604020202020204" pitchFamily="34" charset="0"/>
                      </a:rPr>
                      <a:t>Total Expenditure </a:t>
                    </a:r>
                  </a:p>
                  <a:p>
                    <a:pPr>
                      <a:lnSpc>
                        <a:spcPct val="150000"/>
                      </a:lnSpc>
                      <a:defRPr sz="1100" b="0" i="0" u="none" strike="noStrike" kern="1200" baseline="0">
                        <a:solidFill>
                          <a:schemeClr val="tx1">
                            <a:lumMod val="75000"/>
                            <a:lumOff val="25000"/>
                          </a:schemeClr>
                        </a:solidFill>
                        <a:latin typeface="+mj-lt"/>
                        <a:ea typeface="+mn-ea"/>
                        <a:cs typeface="+mn-cs"/>
                      </a:defRPr>
                    </a:pPr>
                    <a:r>
                      <a:rPr lang="en-US" sz="1100" dirty="0" smtClean="0">
                        <a:latin typeface="+mj-lt"/>
                        <a:cs typeface="Arial" panose="020B0604020202020204" pitchFamily="34" charset="0"/>
                      </a:rPr>
                      <a:t>R 3 855 754</a:t>
                    </a:r>
                    <a:endParaRPr lang="en-US" sz="1100" dirty="0">
                      <a:latin typeface="+mj-lt"/>
                      <a:cs typeface="Arial" panose="020B0604020202020204" pitchFamily="34" charset="0"/>
                    </a:endParaRPr>
                  </a:p>
                </c:rich>
              </c:tx>
              <c:spPr>
                <a:noFill/>
                <a:ln>
                  <a:noFill/>
                </a:ln>
                <a:effectLst/>
              </c:spPr>
              <c:dLblPos val="bestFit"/>
              <c:showVal val="1"/>
              <c:extLst>
                <c:ext xmlns:c15="http://schemas.microsoft.com/office/drawing/2012/chart" uri="{CE6537A1-D6FC-4f65-9D91-7224C49458BB}">
                  <c15:layout/>
                </c:ext>
              </c:extLst>
            </c:dLbl>
            <c:dLbl>
              <c:idx val="4"/>
              <c:layout/>
              <c:tx>
                <c:rich>
                  <a:bodyPr rot="0" spcFirstLastPara="1" vertOverflow="ellipsis" vert="horz" wrap="square" lIns="38100" tIns="19050" rIns="38100" bIns="19050" anchor="ctr" anchorCtr="1">
                    <a:spAutoFit/>
                  </a:bodyPr>
                  <a:lstStyle/>
                  <a:p>
                    <a:pPr>
                      <a:lnSpc>
                        <a:spcPct val="150000"/>
                      </a:lnSpc>
                      <a:defRPr sz="1100" b="0" i="0" u="none" strike="noStrike" kern="1200" baseline="0">
                        <a:solidFill>
                          <a:schemeClr val="tx1">
                            <a:lumMod val="75000"/>
                            <a:lumOff val="25000"/>
                          </a:schemeClr>
                        </a:solidFill>
                        <a:latin typeface="+mn-lt"/>
                        <a:ea typeface="+mn-ea"/>
                        <a:cs typeface="+mn-cs"/>
                      </a:defRPr>
                    </a:pPr>
                    <a:r>
                      <a:rPr lang="pt-BR" sz="1100" b="1" dirty="0" smtClean="0">
                        <a:latin typeface="+mn-lt"/>
                        <a:cs typeface="Arial" panose="020B0604020202020204" pitchFamily="34" charset="0"/>
                      </a:rPr>
                      <a:t>Savings</a:t>
                    </a:r>
                  </a:p>
                  <a:p>
                    <a:pPr>
                      <a:lnSpc>
                        <a:spcPct val="150000"/>
                      </a:lnSpc>
                      <a:defRPr sz="1100" b="0" i="0" u="none" strike="noStrike" kern="1200" baseline="0">
                        <a:solidFill>
                          <a:schemeClr val="tx1">
                            <a:lumMod val="75000"/>
                            <a:lumOff val="25000"/>
                          </a:schemeClr>
                        </a:solidFill>
                        <a:latin typeface="+mn-lt"/>
                        <a:ea typeface="+mn-ea"/>
                        <a:cs typeface="+mn-cs"/>
                      </a:defRPr>
                    </a:pPr>
                    <a:r>
                      <a:rPr lang="pt-BR" sz="1100" dirty="0" smtClean="0">
                        <a:latin typeface="+mn-lt"/>
                        <a:cs typeface="Arial" panose="020B0604020202020204" pitchFamily="34" charset="0"/>
                      </a:rPr>
                      <a:t>R</a:t>
                    </a:r>
                    <a:r>
                      <a:rPr lang="pt-BR" sz="1100" baseline="0" dirty="0" smtClean="0">
                        <a:latin typeface="+mn-lt"/>
                        <a:cs typeface="Arial" panose="020B0604020202020204" pitchFamily="34" charset="0"/>
                      </a:rPr>
                      <a:t> 1 610 246</a:t>
                    </a:r>
                    <a:endParaRPr lang="pt-BR" sz="1100" dirty="0">
                      <a:latin typeface="+mn-lt"/>
                      <a:cs typeface="Arial" panose="020B0604020202020204" pitchFamily="34" charset="0"/>
                    </a:endParaRPr>
                  </a:p>
                </c:rich>
              </c:tx>
              <c:spPr>
                <a:noFill/>
                <a:ln>
                  <a:noFill/>
                </a:ln>
                <a:effectLst/>
              </c:spPr>
              <c:dLblPos val="bestFit"/>
              <c:showVal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Val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Budget Allocation  </c:v>
                </c:pt>
                <c:pt idx="1">
                  <c:v>Compensation of Employees</c:v>
                </c:pt>
                <c:pt idx="2">
                  <c:v>Goods &amp; Services</c:v>
                </c:pt>
                <c:pt idx="3">
                  <c:v>Total Expenditure</c:v>
                </c:pt>
                <c:pt idx="4">
                  <c:v>Savings</c:v>
                </c:pt>
              </c:strCache>
            </c:strRef>
          </c:cat>
          <c:val>
            <c:numRef>
              <c:f>Sheet1!$B$2:$B$6</c:f>
              <c:numCache>
                <c:formatCode>General</c:formatCode>
                <c:ptCount val="5"/>
                <c:pt idx="0">
                  <c:v>4</c:v>
                </c:pt>
                <c:pt idx="1">
                  <c:v>2</c:v>
                </c:pt>
                <c:pt idx="2">
                  <c:v>1.1000000000000001</c:v>
                </c:pt>
                <c:pt idx="3">
                  <c:v>2.4</c:v>
                </c:pt>
                <c:pt idx="4">
                  <c:v>1.5</c:v>
                </c:pt>
              </c:numCache>
            </c:numRef>
          </c:val>
        </c:ser>
        <c:dLbls>
          <c:showVal val="1"/>
        </c:dLbls>
        <c:firstSliceAng val="0"/>
      </c:pieChart>
      <c:spPr>
        <a:noFill/>
        <a:ln>
          <a:noFill/>
        </a:ln>
        <a:effectLst/>
      </c:spPr>
    </c:plotArea>
    <c:legend>
      <c:legendPos val="b"/>
      <c:layout>
        <c:manualLayout>
          <c:xMode val="edge"/>
          <c:yMode val="edge"/>
          <c:x val="0.76795324497481299"/>
          <c:y val="0.15548680528409128"/>
          <c:w val="0.22207446895225058"/>
          <c:h val="0.55027961909332479"/>
        </c:manualLayout>
      </c:layout>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blipFill>
      <a:blip xmlns:r="http://schemas.openxmlformats.org/officeDocument/2006/relationships" r:embed="rId1"/>
      <a:tile tx="0" ty="0" sx="100000" sy="100000" flip="none" algn="tl"/>
    </a:blipFill>
    <a:ln w="9525" cap="flat" cmpd="sng" algn="ctr">
      <a:solidFill>
        <a:schemeClr val="tx1">
          <a:lumMod val="15000"/>
          <a:lumOff val="85000"/>
        </a:schemeClr>
      </a:solidFill>
      <a:round/>
    </a:ln>
    <a:effectLst/>
  </c:spPr>
  <c:txPr>
    <a:bodyPr/>
    <a:lstStyle/>
    <a:p>
      <a:pPr>
        <a:lnSpc>
          <a:spcPct val="150000"/>
        </a:lnSpc>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view3D>
      <c:rAngAx val="1"/>
    </c:view3D>
    <c:plotArea>
      <c:layout/>
      <c:bar3DChart>
        <c:barDir val="col"/>
        <c:grouping val="clustered"/>
        <c:ser>
          <c:idx val="0"/>
          <c:order val="0"/>
          <c:dLbls>
            <c:spPr>
              <a:noFill/>
              <a:ln>
                <a:noFill/>
              </a:ln>
              <a:effectLst/>
            </c:spPr>
            <c:txPr>
              <a:bodyPr/>
              <a:lstStyle/>
              <a:p>
                <a:pPr>
                  <a:defRPr b="1"/>
                </a:pPr>
                <a:endParaRPr lang="en-US"/>
              </a:p>
            </c:txPr>
            <c:showVal val="1"/>
            <c:extLst>
              <c:ext xmlns:c15="http://schemas.microsoft.com/office/drawing/2012/chart" uri="{CE6537A1-D6FC-4f65-9D91-7224C49458BB}">
                <c15:layout/>
                <c15:showLeaderLines val="0"/>
              </c:ext>
            </c:extLst>
          </c:dLbls>
          <c:cat>
            <c:strRef>
              <c:f>Sheet1!$B$2:$B$3</c:f>
              <c:strCache>
                <c:ptCount val="2"/>
                <c:pt idx="0">
                  <c:v>Complaints Received (S17L(4) of SAPS Act)</c:v>
                </c:pt>
                <c:pt idx="1">
                  <c:v>Complaints Finalised</c:v>
                </c:pt>
              </c:strCache>
            </c:strRef>
          </c:cat>
          <c:val>
            <c:numRef>
              <c:f>Sheet1!$C$2:$C$3</c:f>
              <c:numCache>
                <c:formatCode>General</c:formatCode>
                <c:ptCount val="2"/>
                <c:pt idx="0">
                  <c:v>32</c:v>
                </c:pt>
                <c:pt idx="1">
                  <c:v>24</c:v>
                </c:pt>
              </c:numCache>
            </c:numRef>
          </c:val>
        </c:ser>
        <c:dLbls/>
        <c:shape val="cylinder"/>
        <c:axId val="172933504"/>
        <c:axId val="172935040"/>
        <c:axId val="0"/>
      </c:bar3DChart>
      <c:catAx>
        <c:axId val="172933504"/>
        <c:scaling>
          <c:orientation val="minMax"/>
        </c:scaling>
        <c:axPos val="b"/>
        <c:numFmt formatCode="General" sourceLinked="0"/>
        <c:tickLblPos val="nextTo"/>
        <c:txPr>
          <a:bodyPr/>
          <a:lstStyle/>
          <a:p>
            <a:pPr>
              <a:defRPr sz="1200" b="1"/>
            </a:pPr>
            <a:endParaRPr lang="en-US"/>
          </a:p>
        </c:txPr>
        <c:crossAx val="172935040"/>
        <c:crosses val="autoZero"/>
        <c:auto val="1"/>
        <c:lblAlgn val="ctr"/>
        <c:lblOffset val="100"/>
      </c:catAx>
      <c:valAx>
        <c:axId val="172935040"/>
        <c:scaling>
          <c:orientation val="minMax"/>
        </c:scaling>
        <c:axPos val="l"/>
        <c:majorGridlines/>
        <c:numFmt formatCode="General" sourceLinked="1"/>
        <c:tickLblPos val="nextTo"/>
        <c:crossAx val="172933504"/>
        <c:crosses val="autoZero"/>
        <c:crossBetween val="between"/>
      </c:valAx>
    </c:plotArea>
    <c:plotVisOnly val="1"/>
    <c:dispBlanksAs val="gap"/>
  </c:chart>
  <c:spPr>
    <a:blipFill>
      <a:blip xmlns:r="http://schemas.openxmlformats.org/officeDocument/2006/relationships" r:embed="rId2"/>
      <a:tile tx="0" ty="0" sx="100000" sy="100000" flip="none" algn="tl"/>
    </a:blipFill>
  </c:spPr>
  <c:externalData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3"/>
            <a:ext cx="3038604" cy="462321"/>
          </a:xfrm>
          <a:prstGeom prst="rect">
            <a:avLst/>
          </a:prstGeom>
          <a:noFill/>
          <a:ln>
            <a:noFill/>
          </a:ln>
          <a:effectLst/>
          <a:extLst/>
        </p:spPr>
        <p:txBody>
          <a:bodyPr vert="horz" wrap="square" lIns="91411" tIns="45707" rIns="91411" bIns="45707" numCol="1" anchor="t" anchorCtr="0" compatLnSpc="1">
            <a:prstTxWarp prst="textNoShape">
              <a:avLst/>
            </a:prstTxWarp>
          </a:bodyPr>
          <a:lstStyle>
            <a:lvl1pPr>
              <a:defRPr sz="1200">
                <a:latin typeface="Arial" pitchFamily="34" charset="0"/>
              </a:defRPr>
            </a:lvl1pPr>
          </a:lstStyle>
          <a:p>
            <a:pPr>
              <a:defRPr/>
            </a:pPr>
            <a:endParaRPr lang="en-US" dirty="0"/>
          </a:p>
        </p:txBody>
      </p:sp>
      <p:sp>
        <p:nvSpPr>
          <p:cNvPr id="3075" name="Rectangle 3"/>
          <p:cNvSpPr>
            <a:spLocks noGrp="1" noChangeArrowheads="1"/>
          </p:cNvSpPr>
          <p:nvPr>
            <p:ph type="dt" idx="1"/>
          </p:nvPr>
        </p:nvSpPr>
        <p:spPr bwMode="auto">
          <a:xfrm>
            <a:off x="3970160" y="3"/>
            <a:ext cx="3038604" cy="462321"/>
          </a:xfrm>
          <a:prstGeom prst="rect">
            <a:avLst/>
          </a:prstGeom>
          <a:noFill/>
          <a:ln>
            <a:noFill/>
          </a:ln>
          <a:effectLst/>
          <a:extLst/>
        </p:spPr>
        <p:txBody>
          <a:bodyPr vert="horz" wrap="square" lIns="91411" tIns="45707" rIns="91411" bIns="45707" numCol="1" anchor="t" anchorCtr="0" compatLnSpc="1">
            <a:prstTxWarp prst="textNoShape">
              <a:avLst/>
            </a:prstTxWarp>
          </a:bodyPr>
          <a:lstStyle>
            <a:lvl1pPr algn="r">
              <a:defRPr sz="1200">
                <a:latin typeface="Arial" pitchFamily="34" charset="0"/>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003300" y="692150"/>
            <a:ext cx="5003800" cy="34639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0717" y="4386881"/>
            <a:ext cx="5608975" cy="4156455"/>
          </a:xfrm>
          <a:prstGeom prst="rect">
            <a:avLst/>
          </a:prstGeom>
          <a:noFill/>
          <a:ln>
            <a:noFill/>
          </a:ln>
          <a:effectLst/>
          <a:extLst/>
        </p:spPr>
        <p:txBody>
          <a:bodyPr vert="horz" wrap="square" lIns="91411" tIns="45707" rIns="91411" bIns="4570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72279"/>
            <a:ext cx="3038604" cy="462320"/>
          </a:xfrm>
          <a:prstGeom prst="rect">
            <a:avLst/>
          </a:prstGeom>
          <a:noFill/>
          <a:ln>
            <a:noFill/>
          </a:ln>
          <a:effectLst/>
          <a:extLst/>
        </p:spPr>
        <p:txBody>
          <a:bodyPr vert="horz" wrap="square" lIns="91411" tIns="45707" rIns="91411" bIns="45707" numCol="1" anchor="b" anchorCtr="0" compatLnSpc="1">
            <a:prstTxWarp prst="textNoShape">
              <a:avLst/>
            </a:prstTxWarp>
          </a:bodyPr>
          <a:lstStyle>
            <a:lvl1pPr>
              <a:defRPr sz="1200">
                <a:latin typeface="Arial" pitchFamily="34" charset="0"/>
              </a:defRPr>
            </a:lvl1pPr>
          </a:lstStyle>
          <a:p>
            <a:pPr>
              <a:defRPr/>
            </a:pPr>
            <a:endParaRPr lang="en-US" dirty="0"/>
          </a:p>
        </p:txBody>
      </p:sp>
      <p:sp>
        <p:nvSpPr>
          <p:cNvPr id="3079" name="Rectangle 7"/>
          <p:cNvSpPr>
            <a:spLocks noGrp="1" noChangeArrowheads="1"/>
          </p:cNvSpPr>
          <p:nvPr>
            <p:ph type="sldNum" sz="quarter" idx="5"/>
          </p:nvPr>
        </p:nvSpPr>
        <p:spPr bwMode="auto">
          <a:xfrm>
            <a:off x="3970160" y="8772279"/>
            <a:ext cx="3038604" cy="462320"/>
          </a:xfrm>
          <a:prstGeom prst="rect">
            <a:avLst/>
          </a:prstGeom>
          <a:noFill/>
          <a:ln>
            <a:noFill/>
          </a:ln>
          <a:effectLst/>
          <a:extLst/>
        </p:spPr>
        <p:txBody>
          <a:bodyPr vert="horz" wrap="square" lIns="91411" tIns="45707" rIns="91411" bIns="45707" numCol="1" anchor="b" anchorCtr="0" compatLnSpc="1">
            <a:prstTxWarp prst="textNoShape">
              <a:avLst/>
            </a:prstTxWarp>
          </a:bodyPr>
          <a:lstStyle>
            <a:lvl1pPr algn="r">
              <a:defRPr sz="1200">
                <a:latin typeface="Arial" pitchFamily="34" charset="0"/>
              </a:defRPr>
            </a:lvl1pPr>
          </a:lstStyle>
          <a:p>
            <a:pPr>
              <a:defRPr/>
            </a:pPr>
            <a:fld id="{34FC50C8-73C5-43E5-9690-AA3F9957148A}" type="slidenum">
              <a:rPr lang="en-US"/>
              <a:pPr>
                <a:defRPr/>
              </a:pPr>
              <a:t>‹#›</a:t>
            </a:fld>
            <a:endParaRPr lang="en-US" dirty="0"/>
          </a:p>
        </p:txBody>
      </p:sp>
    </p:spTree>
    <p:extLst>
      <p:ext uri="{BB962C8B-B14F-4D97-AF65-F5344CB8AC3E}">
        <p14:creationId xmlns:p14="http://schemas.microsoft.com/office/powerpoint/2010/main" xmlns="" val="2206019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568623" y="3645024"/>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5" name="Rectangle 6"/>
          <p:cNvSpPr>
            <a:spLocks noGrp="1" noChangeArrowheads="1"/>
          </p:cNvSpPr>
          <p:nvPr>
            <p:ph type="sldNum" sz="quarter" idx="11"/>
          </p:nvPr>
        </p:nvSpPr>
        <p:spPr>
          <a:ln/>
        </p:spPr>
        <p:txBody>
          <a:bodyPr/>
          <a:lstStyle>
            <a:lvl1pPr>
              <a:defRPr/>
            </a:lvl1pPr>
          </a:lstStyle>
          <a:p>
            <a:pPr>
              <a:defRPr/>
            </a:pPr>
            <a:fld id="{D7BE653A-26A6-423F-86B4-BF8B565E9E73}" type="slidenum">
              <a:rPr lang="en-US"/>
              <a:pPr>
                <a:defRPr/>
              </a:pPr>
              <a:t>‹#›</a:t>
            </a:fld>
            <a:endParaRPr lang="en-US" dirty="0"/>
          </a:p>
        </p:txBody>
      </p:sp>
      <p:sp>
        <p:nvSpPr>
          <p:cNvPr id="6" name="Rectangle 4"/>
          <p:cNvSpPr>
            <a:spLocks noGrp="1" noChangeArrowheads="1"/>
          </p:cNvSpPr>
          <p:nvPr>
            <p:ph type="dt" sz="half" idx="12"/>
          </p:nvPr>
        </p:nvSpPr>
        <p:spPr>
          <a:ln/>
        </p:spPr>
        <p:txBody>
          <a:bodyPr/>
          <a:lstStyle>
            <a:lvl1pPr>
              <a:defRPr/>
            </a:lvl1pPr>
          </a:lstStyle>
          <a:p>
            <a:pPr>
              <a:defRPr/>
            </a:pPr>
            <a:fld id="{683D47EE-2718-47CA-AC14-7524A60E384A}" type="datetime1">
              <a:rPr lang="en-US"/>
              <a:pPr>
                <a:defRPr/>
              </a:pPr>
              <a:t>11/6/2019</a:t>
            </a:fld>
            <a:endParaRPr lang="en-US" dirty="0"/>
          </a:p>
        </p:txBody>
      </p:sp>
      <p:sp>
        <p:nvSpPr>
          <p:cNvPr id="4" name="Rectangle 5"/>
          <p:cNvSpPr>
            <a:spLocks noGrp="1" noChangeArrowheads="1"/>
          </p:cNvSpPr>
          <p:nvPr>
            <p:ph type="ftr" sz="quarter" idx="10"/>
          </p:nvPr>
        </p:nvSpPr>
        <p:spPr>
          <a:xfrm>
            <a:off x="3440831" y="6525345"/>
            <a:ext cx="3136900" cy="216024"/>
          </a:xfrm>
          <a:prstGeom prst="rect">
            <a:avLst/>
          </a:prstGeom>
          <a:ln/>
        </p:spPr>
        <p:txBody>
          <a:bodyPr/>
          <a:lstStyle>
            <a:lvl1pPr algn="ctr">
              <a:defRPr sz="1200" b="1"/>
            </a:lvl1pPr>
          </a:lstStyle>
          <a:p>
            <a:pPr>
              <a:defRPr/>
            </a:pPr>
            <a:r>
              <a:rPr lang="en-US" dirty="0" smtClean="0"/>
              <a:t>OFFICE OF THE DPCI JUDGE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2" y="4800600"/>
            <a:ext cx="59436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941512"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941512"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3384550" y="6245225"/>
            <a:ext cx="31369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C45E934E-B132-47BE-8EB0-FA2D3FB57525}" type="slidenum">
              <a:rPr lang="en-US"/>
              <a:pPr>
                <a:defRPr/>
              </a:pPr>
              <a:t>‹#›</a:t>
            </a:fld>
            <a:endParaRPr lang="en-US" dirty="0"/>
          </a:p>
        </p:txBody>
      </p:sp>
      <p:sp>
        <p:nvSpPr>
          <p:cNvPr id="7" name="Rectangle 4"/>
          <p:cNvSpPr>
            <a:spLocks noGrp="1" noChangeArrowheads="1"/>
          </p:cNvSpPr>
          <p:nvPr>
            <p:ph type="dt" sz="half" idx="12"/>
          </p:nvPr>
        </p:nvSpPr>
        <p:spPr>
          <a:ln/>
        </p:spPr>
        <p:txBody>
          <a:bodyPr/>
          <a:lstStyle>
            <a:lvl1pPr>
              <a:defRPr/>
            </a:lvl1pPr>
          </a:lstStyle>
          <a:p>
            <a:pPr>
              <a:defRPr/>
            </a:pPr>
            <a:fld id="{1E98B2BB-252E-472F-9B65-427C8D6CCE6B}" type="datetime1">
              <a:rPr lang="en-US"/>
              <a:pPr>
                <a:defRPr/>
              </a:pPr>
              <a:t>11/6/2019</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ftr" sz="quarter" idx="10"/>
          </p:nvPr>
        </p:nvSpPr>
        <p:spPr>
          <a:xfrm>
            <a:off x="3384550" y="6245225"/>
            <a:ext cx="3136900" cy="4762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63AAF954-EEE6-4F9D-B7B2-AD9063644D45}" type="slidenum">
              <a:rPr lang="en-US"/>
              <a:pPr>
                <a:defRPr/>
              </a:pPr>
              <a:t>‹#›</a:t>
            </a:fld>
            <a:endParaRPr lang="en-US" dirty="0"/>
          </a:p>
        </p:txBody>
      </p:sp>
      <p:sp>
        <p:nvSpPr>
          <p:cNvPr id="6" name="Rectangle 4"/>
          <p:cNvSpPr>
            <a:spLocks noGrp="1" noChangeArrowheads="1"/>
          </p:cNvSpPr>
          <p:nvPr>
            <p:ph type="dt" sz="half" idx="12"/>
          </p:nvPr>
        </p:nvSpPr>
        <p:spPr>
          <a:ln/>
        </p:spPr>
        <p:txBody>
          <a:bodyPr/>
          <a:lstStyle>
            <a:lvl1pPr>
              <a:defRPr/>
            </a:lvl1pPr>
          </a:lstStyle>
          <a:p>
            <a:pPr>
              <a:defRPr/>
            </a:pPr>
            <a:fld id="{A5486ABA-C751-41F6-A166-A5ADA2FFED5A}" type="datetime1">
              <a:rPr lang="en-US"/>
              <a:pPr>
                <a:defRPr/>
              </a:pPr>
              <a:t>11/6/2019</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95300" y="274639"/>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ftr" sz="quarter" idx="10"/>
          </p:nvPr>
        </p:nvSpPr>
        <p:spPr>
          <a:xfrm>
            <a:off x="3384550" y="6245225"/>
            <a:ext cx="3136900" cy="4762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0E81C1E5-59F4-447F-8BDC-0519E9EF53F8}" type="slidenum">
              <a:rPr lang="en-US"/>
              <a:pPr>
                <a:defRPr/>
              </a:pPr>
              <a:t>‹#›</a:t>
            </a:fld>
            <a:endParaRPr lang="en-US" dirty="0"/>
          </a:p>
        </p:txBody>
      </p:sp>
      <p:sp>
        <p:nvSpPr>
          <p:cNvPr id="6" name="Rectangle 4"/>
          <p:cNvSpPr>
            <a:spLocks noGrp="1" noChangeArrowheads="1"/>
          </p:cNvSpPr>
          <p:nvPr>
            <p:ph type="dt" sz="half" idx="12"/>
          </p:nvPr>
        </p:nvSpPr>
        <p:spPr>
          <a:ln/>
        </p:spPr>
        <p:txBody>
          <a:bodyPr/>
          <a:lstStyle>
            <a:lvl1pPr>
              <a:defRPr/>
            </a:lvl1pPr>
          </a:lstStyle>
          <a:p>
            <a:pPr>
              <a:defRPr/>
            </a:pPr>
            <a:fld id="{715F205F-2631-446F-B236-F9E547BF27E0}" type="datetime1">
              <a:rPr lang="en-US"/>
              <a:pPr>
                <a:defRPr/>
              </a:pPr>
              <a:t>11/6/2019</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22D8CA57-9746-4617-8CD0-19693EFB6D0C}" type="datetimeFigureOut">
              <a:rPr lang="en-ZA"/>
              <a:pPr>
                <a:defRPr/>
              </a:pPr>
              <a:t>2019/11/06</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2EF7AD56-553F-45A6-8493-6F3CAF9ED1F8}" type="slidenum">
              <a:rPr lang="en-ZA"/>
              <a:pPr>
                <a:defRPr/>
              </a:pPr>
              <a:t>‹#›</a:t>
            </a:fld>
            <a:endParaRPr lang="en-Z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22D8CA57-9746-4617-8CD0-19693EFB6D0C}" type="datetimeFigureOut">
              <a:rPr lang="en-ZA"/>
              <a:pPr>
                <a:defRPr/>
              </a:pPr>
              <a:t>2019/11/06</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D43F4FAE-7EF0-4847-9F95-10271EB32511}" type="slidenum">
              <a:rPr lang="en-ZA"/>
              <a:pPr>
                <a:defRPr/>
              </a:pPr>
              <a:t>‹#›</a:t>
            </a:fld>
            <a:endParaRPr lang="en-ZA"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1"/>
            <a:ext cx="84201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82638" y="2906714"/>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2D8CA57-9746-4617-8CD0-19693EFB6D0C}" type="datetimeFigureOut">
              <a:rPr lang="en-ZA"/>
              <a:pPr>
                <a:defRPr/>
              </a:pPr>
              <a:t>2019/11/06</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B539FFD1-ADF6-4574-A73A-6D101A5F78A7}" type="slidenum">
              <a:rPr lang="en-ZA"/>
              <a:pPr>
                <a:defRPr/>
              </a:pPr>
              <a:t>‹#›</a:t>
            </a:fld>
            <a:endParaRPr lang="en-Z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95300" y="1600201"/>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029200" y="1600201"/>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fld id="{22D8CA57-9746-4617-8CD0-19693EFB6D0C}" type="datetimeFigureOut">
              <a:rPr lang="en-ZA"/>
              <a:pPr>
                <a:defRPr/>
              </a:pPr>
              <a:t>2019/11/06</a:t>
            </a:fld>
            <a:endParaRPr lang="en-ZA" dirty="0"/>
          </a:p>
        </p:txBody>
      </p:sp>
      <p:sp>
        <p:nvSpPr>
          <p:cNvPr id="6" name="Footer Placeholder 4"/>
          <p:cNvSpPr>
            <a:spLocks noGrp="1"/>
          </p:cNvSpPr>
          <p:nvPr>
            <p:ph type="ftr" sz="quarter" idx="11"/>
          </p:nvPr>
        </p:nvSpPr>
        <p:spPr/>
        <p:txBody>
          <a:bodyPr/>
          <a:lstStyle>
            <a:lvl1pPr>
              <a:defRPr/>
            </a:lvl1pPr>
          </a:lstStyle>
          <a:p>
            <a:pPr>
              <a:defRPr/>
            </a:pP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58812E2A-C539-464A-BBF8-414B2B55BBC6}" type="slidenum">
              <a:rPr lang="en-ZA"/>
              <a:pPr>
                <a:defRPr/>
              </a:pPr>
              <a:t>‹#›</a:t>
            </a:fld>
            <a:endParaRPr lang="en-Z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95301"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1"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fld id="{22D8CA57-9746-4617-8CD0-19693EFB6D0C}" type="datetimeFigureOut">
              <a:rPr lang="en-ZA"/>
              <a:pPr>
                <a:defRPr/>
              </a:pPr>
              <a:t>2019/11/06</a:t>
            </a:fld>
            <a:endParaRPr lang="en-ZA" dirty="0"/>
          </a:p>
        </p:txBody>
      </p:sp>
      <p:sp>
        <p:nvSpPr>
          <p:cNvPr id="8" name="Footer Placeholder 4"/>
          <p:cNvSpPr>
            <a:spLocks noGrp="1"/>
          </p:cNvSpPr>
          <p:nvPr>
            <p:ph type="ftr" sz="quarter" idx="11"/>
          </p:nvPr>
        </p:nvSpPr>
        <p:spPr/>
        <p:txBody>
          <a:bodyPr/>
          <a:lstStyle>
            <a:lvl1pPr>
              <a:defRPr/>
            </a:lvl1pPr>
          </a:lstStyle>
          <a:p>
            <a:pPr>
              <a:defRPr/>
            </a:pPr>
            <a:endParaRPr lang="en-ZA" dirty="0"/>
          </a:p>
        </p:txBody>
      </p:sp>
      <p:sp>
        <p:nvSpPr>
          <p:cNvPr id="9" name="Slide Number Placeholder 5"/>
          <p:cNvSpPr>
            <a:spLocks noGrp="1"/>
          </p:cNvSpPr>
          <p:nvPr>
            <p:ph type="sldNum" sz="quarter" idx="12"/>
          </p:nvPr>
        </p:nvSpPr>
        <p:spPr/>
        <p:txBody>
          <a:bodyPr/>
          <a:lstStyle>
            <a:lvl1pPr>
              <a:defRPr/>
            </a:lvl1pPr>
          </a:lstStyle>
          <a:p>
            <a:pPr>
              <a:defRPr/>
            </a:pPr>
            <a:fld id="{006B6EE3-3775-4F89-A910-46B07CBAC43B}" type="slidenum">
              <a:rPr lang="en-ZA"/>
              <a:pPr>
                <a:defRPr/>
              </a:pPr>
              <a:t>‹#›</a:t>
            </a:fld>
            <a:endParaRPr lang="en-ZA"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22D8CA57-9746-4617-8CD0-19693EFB6D0C}" type="datetimeFigureOut">
              <a:rPr lang="en-ZA"/>
              <a:pPr>
                <a:defRPr/>
              </a:pPr>
              <a:t>2019/11/06</a:t>
            </a:fld>
            <a:endParaRPr lang="en-ZA" dirty="0"/>
          </a:p>
        </p:txBody>
      </p:sp>
      <p:sp>
        <p:nvSpPr>
          <p:cNvPr id="4" name="Footer Placeholder 4"/>
          <p:cNvSpPr>
            <a:spLocks noGrp="1"/>
          </p:cNvSpPr>
          <p:nvPr>
            <p:ph type="ftr" sz="quarter" idx="11"/>
          </p:nvPr>
        </p:nvSpPr>
        <p:spPr/>
        <p:txBody>
          <a:bodyPr/>
          <a:lstStyle>
            <a:lvl1pPr>
              <a:defRPr/>
            </a:lvl1pPr>
          </a:lstStyle>
          <a:p>
            <a:pPr>
              <a:defRPr/>
            </a:pPr>
            <a:endParaRPr lang="en-ZA" dirty="0"/>
          </a:p>
        </p:txBody>
      </p:sp>
      <p:sp>
        <p:nvSpPr>
          <p:cNvPr id="5" name="Slide Number Placeholder 5"/>
          <p:cNvSpPr>
            <a:spLocks noGrp="1"/>
          </p:cNvSpPr>
          <p:nvPr>
            <p:ph type="sldNum" sz="quarter" idx="12"/>
          </p:nvPr>
        </p:nvSpPr>
        <p:spPr/>
        <p:txBody>
          <a:bodyPr/>
          <a:lstStyle>
            <a:lvl1pPr>
              <a:defRPr/>
            </a:lvl1pPr>
          </a:lstStyle>
          <a:p>
            <a:pPr>
              <a:defRPr/>
            </a:pPr>
            <a:fld id="{8D11C1C4-00BA-413B-B2E8-616E25F40F2B}" type="slidenum">
              <a:rPr lang="en-ZA"/>
              <a:pPr>
                <a:defRPr/>
              </a:pPr>
              <a:t>‹#›</a:t>
            </a:fld>
            <a:endParaRPr lang="en-ZA"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D8CA57-9746-4617-8CD0-19693EFB6D0C}" type="datetimeFigureOut">
              <a:rPr lang="en-ZA"/>
              <a:pPr>
                <a:defRPr/>
              </a:pPr>
              <a:t>2019/11/06</a:t>
            </a:fld>
            <a:endParaRPr lang="en-ZA" dirty="0"/>
          </a:p>
        </p:txBody>
      </p:sp>
      <p:sp>
        <p:nvSpPr>
          <p:cNvPr id="3" name="Footer Placeholder 4"/>
          <p:cNvSpPr>
            <a:spLocks noGrp="1"/>
          </p:cNvSpPr>
          <p:nvPr>
            <p:ph type="ftr" sz="quarter" idx="11"/>
          </p:nvPr>
        </p:nvSpPr>
        <p:spPr/>
        <p:txBody>
          <a:bodyPr/>
          <a:lstStyle>
            <a:lvl1pPr>
              <a:defRPr/>
            </a:lvl1pPr>
          </a:lstStyle>
          <a:p>
            <a:pPr>
              <a:defRPr/>
            </a:pPr>
            <a:endParaRPr lang="en-ZA" dirty="0"/>
          </a:p>
        </p:txBody>
      </p:sp>
      <p:sp>
        <p:nvSpPr>
          <p:cNvPr id="4" name="Slide Number Placeholder 5"/>
          <p:cNvSpPr>
            <a:spLocks noGrp="1"/>
          </p:cNvSpPr>
          <p:nvPr>
            <p:ph type="sldNum" sz="quarter" idx="12"/>
          </p:nvPr>
        </p:nvSpPr>
        <p:spPr/>
        <p:txBody>
          <a:bodyPr/>
          <a:lstStyle>
            <a:lvl1pPr>
              <a:defRPr/>
            </a:lvl1pPr>
          </a:lstStyle>
          <a:p>
            <a:pPr>
              <a:defRPr/>
            </a:pPr>
            <a:fld id="{819086CA-8E5C-4FB7-A781-861D1DC0FA30}" type="slidenum">
              <a:rPr lang="en-ZA"/>
              <a:pPr>
                <a:defRPr/>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5"/>
          <p:cNvSpPr>
            <a:spLocks noGrp="1" noChangeArrowheads="1"/>
          </p:cNvSpPr>
          <p:nvPr>
            <p:ph type="ftr" sz="quarter" idx="10"/>
          </p:nvPr>
        </p:nvSpPr>
        <p:spPr>
          <a:xfrm>
            <a:off x="3384550" y="6245225"/>
            <a:ext cx="3136900" cy="476250"/>
          </a:xfrm>
          <a:prstGeom prst="rect">
            <a:avLst/>
          </a:prstGeom>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AEBC92F2-B53B-488D-A436-AF252E8AE8FB}" type="slidenum">
              <a:rPr lang="en-US"/>
              <a:pPr>
                <a:defRPr/>
              </a:pPr>
              <a:t>‹#›</a:t>
            </a:fld>
            <a:endParaRPr lang="en-US" dirty="0"/>
          </a:p>
        </p:txBody>
      </p:sp>
      <p:sp>
        <p:nvSpPr>
          <p:cNvPr id="5" name="Rectangle 4"/>
          <p:cNvSpPr>
            <a:spLocks noGrp="1" noChangeArrowheads="1"/>
          </p:cNvSpPr>
          <p:nvPr>
            <p:ph type="dt" sz="half" idx="12"/>
          </p:nvPr>
        </p:nvSpPr>
        <p:spPr>
          <a:ln/>
        </p:spPr>
        <p:txBody>
          <a:bodyPr/>
          <a:lstStyle>
            <a:lvl1pPr>
              <a:defRPr/>
            </a:lvl1pPr>
          </a:lstStyle>
          <a:p>
            <a:pPr>
              <a:defRPr/>
            </a:pPr>
            <a:fld id="{80ACA4CA-639C-45C7-8945-B1D9AAA90B8F}" type="datetime1">
              <a:rPr lang="en-US"/>
              <a:pPr>
                <a:defRPr/>
              </a:pPr>
              <a:t>11/6/2019</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95300" y="1435101"/>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D8CA57-9746-4617-8CD0-19693EFB6D0C}" type="datetimeFigureOut">
              <a:rPr lang="en-ZA"/>
              <a:pPr>
                <a:defRPr/>
              </a:pPr>
              <a:t>2019/11/06</a:t>
            </a:fld>
            <a:endParaRPr lang="en-ZA" dirty="0"/>
          </a:p>
        </p:txBody>
      </p:sp>
      <p:sp>
        <p:nvSpPr>
          <p:cNvPr id="6" name="Footer Placeholder 4"/>
          <p:cNvSpPr>
            <a:spLocks noGrp="1"/>
          </p:cNvSpPr>
          <p:nvPr>
            <p:ph type="ftr" sz="quarter" idx="11"/>
          </p:nvPr>
        </p:nvSpPr>
        <p:spPr/>
        <p:txBody>
          <a:bodyPr/>
          <a:lstStyle>
            <a:lvl1pPr>
              <a:defRPr/>
            </a:lvl1pPr>
          </a:lstStyle>
          <a:p>
            <a:pPr>
              <a:defRPr/>
            </a:pP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C23C73CC-9C7C-492D-A15E-CC5A8DC0A98C}" type="slidenum">
              <a:rPr lang="en-ZA"/>
              <a:pPr>
                <a:defRPr/>
              </a:pPr>
              <a:t>‹#›</a:t>
            </a:fld>
            <a:endParaRPr lang="en-ZA"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2" y="4800600"/>
            <a:ext cx="59436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941512"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941512"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D8CA57-9746-4617-8CD0-19693EFB6D0C}" type="datetimeFigureOut">
              <a:rPr lang="en-ZA"/>
              <a:pPr>
                <a:defRPr/>
              </a:pPr>
              <a:t>2019/11/06</a:t>
            </a:fld>
            <a:endParaRPr lang="en-ZA" dirty="0"/>
          </a:p>
        </p:txBody>
      </p:sp>
      <p:sp>
        <p:nvSpPr>
          <p:cNvPr id="6" name="Footer Placeholder 4"/>
          <p:cNvSpPr>
            <a:spLocks noGrp="1"/>
          </p:cNvSpPr>
          <p:nvPr>
            <p:ph type="ftr" sz="quarter" idx="11"/>
          </p:nvPr>
        </p:nvSpPr>
        <p:spPr/>
        <p:txBody>
          <a:bodyPr/>
          <a:lstStyle>
            <a:lvl1pPr>
              <a:defRPr/>
            </a:lvl1pPr>
          </a:lstStyle>
          <a:p>
            <a:pPr>
              <a:defRPr/>
            </a:pP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B1A85FAE-AFBF-48A2-80B9-77B93387A37B}" type="slidenum">
              <a:rPr lang="en-ZA"/>
              <a:pPr>
                <a:defRPr/>
              </a:pPr>
              <a:t>‹#›</a:t>
            </a:fld>
            <a:endParaRPr lang="en-ZA"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22D8CA57-9746-4617-8CD0-19693EFB6D0C}" type="datetimeFigureOut">
              <a:rPr lang="en-ZA"/>
              <a:pPr>
                <a:defRPr/>
              </a:pPr>
              <a:t>2019/11/06</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2E9AA0DB-9ADC-46E1-96FC-17F2974253F8}" type="slidenum">
              <a:rPr lang="en-ZA"/>
              <a:pPr>
                <a:defRPr/>
              </a:pPr>
              <a:t>‹#›</a:t>
            </a:fld>
            <a:endParaRPr lang="en-ZA"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95300" y="274639"/>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22D8CA57-9746-4617-8CD0-19693EFB6D0C}" type="datetimeFigureOut">
              <a:rPr lang="en-ZA"/>
              <a:pPr>
                <a:defRPr/>
              </a:pPr>
              <a:t>2019/11/06</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3D2ADCF5-7736-4F4B-9C7D-54C5A2578DF3}" type="slidenum">
              <a:rPr lang="en-ZA"/>
              <a:pPr>
                <a:defRPr/>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8504" y="116633"/>
            <a:ext cx="8915400" cy="792088"/>
          </a:xfrm>
        </p:spPr>
        <p:txBody>
          <a:bodyPr/>
          <a:lstStyle>
            <a:lvl1pPr>
              <a:defRPr sz="3600"/>
            </a:lvl1pPr>
          </a:lstStyle>
          <a:p>
            <a:r>
              <a:rPr lang="en-US" smtClean="0"/>
              <a:t>Click to edit Master title style</a:t>
            </a:r>
            <a:endParaRPr lang="en-ZA"/>
          </a:p>
        </p:txBody>
      </p:sp>
      <p:sp>
        <p:nvSpPr>
          <p:cNvPr id="6" name="Rectangle 4"/>
          <p:cNvSpPr>
            <a:spLocks noGrp="1" noChangeArrowheads="1"/>
          </p:cNvSpPr>
          <p:nvPr>
            <p:ph type="dt" sz="half" idx="12"/>
          </p:nvPr>
        </p:nvSpPr>
        <p:spPr>
          <a:ln/>
        </p:spPr>
        <p:txBody>
          <a:bodyPr/>
          <a:lstStyle>
            <a:lvl1pPr>
              <a:defRPr/>
            </a:lvl1pPr>
          </a:lstStyle>
          <a:p>
            <a:pPr>
              <a:defRPr/>
            </a:pPr>
            <a:fld id="{9B83C706-461E-40FC-AA1E-305B85E1307D}" type="datetime1">
              <a:rPr lang="en-US"/>
              <a:pPr>
                <a:defRPr/>
              </a:pPr>
              <a:t>11/6/2019</a:t>
            </a:fld>
            <a:endParaRPr lang="en-US" dirty="0"/>
          </a:p>
        </p:txBody>
      </p:sp>
      <p:sp>
        <p:nvSpPr>
          <p:cNvPr id="7" name="Rectangle 4"/>
          <p:cNvSpPr txBox="1">
            <a:spLocks noChangeArrowheads="1"/>
          </p:cNvSpPr>
          <p:nvPr userDrawn="1"/>
        </p:nvSpPr>
        <p:spPr bwMode="auto">
          <a:xfrm>
            <a:off x="3656857" y="6510486"/>
            <a:ext cx="2592288" cy="288032"/>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t>OFFICE OF THE DPCI JUDGE</a:t>
            </a:r>
            <a:endParaRPr lang="en-US" sz="1200" b="1" dirty="0"/>
          </a:p>
        </p:txBody>
      </p:sp>
      <p:sp>
        <p:nvSpPr>
          <p:cNvPr id="5" name="Rectangle 6"/>
          <p:cNvSpPr>
            <a:spLocks noGrp="1" noChangeArrowheads="1"/>
          </p:cNvSpPr>
          <p:nvPr>
            <p:ph type="sldNum" sz="quarter" idx="11"/>
          </p:nvPr>
        </p:nvSpPr>
        <p:spPr>
          <a:ln/>
        </p:spPr>
        <p:txBody>
          <a:bodyPr/>
          <a:lstStyle>
            <a:lvl1pPr>
              <a:defRPr/>
            </a:lvl1pPr>
          </a:lstStyle>
          <a:p>
            <a:pPr>
              <a:defRPr/>
            </a:pPr>
            <a:fld id="{4BD999AD-5C1A-4126-863A-F9F2BB54779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1"/>
            <a:ext cx="84201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82638" y="2906714"/>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3384550" y="6245225"/>
            <a:ext cx="3136900" cy="4762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BC54710-8671-4194-8083-B5D04E8AA675}" type="slidenum">
              <a:rPr lang="en-US"/>
              <a:pPr>
                <a:defRPr/>
              </a:pPr>
              <a:t>‹#›</a:t>
            </a:fld>
            <a:endParaRPr lang="en-US" dirty="0"/>
          </a:p>
        </p:txBody>
      </p:sp>
      <p:sp>
        <p:nvSpPr>
          <p:cNvPr id="6" name="Rectangle 4"/>
          <p:cNvSpPr>
            <a:spLocks noGrp="1" noChangeArrowheads="1"/>
          </p:cNvSpPr>
          <p:nvPr>
            <p:ph type="dt" sz="half" idx="12"/>
          </p:nvPr>
        </p:nvSpPr>
        <p:spPr>
          <a:ln/>
        </p:spPr>
        <p:txBody>
          <a:bodyPr/>
          <a:lstStyle>
            <a:lvl1pPr>
              <a:defRPr/>
            </a:lvl1pPr>
          </a:lstStyle>
          <a:p>
            <a:pPr>
              <a:defRPr/>
            </a:pPr>
            <a:fld id="{ACE27545-FCA6-4C9A-89A5-A14876209F83}" type="datetime1">
              <a:rPr lang="en-US"/>
              <a:pPr>
                <a:defRPr/>
              </a:pPr>
              <a:t>11/6/2019</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95300" y="1600201"/>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029200" y="1600201"/>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ftr" sz="quarter" idx="10"/>
          </p:nvPr>
        </p:nvSpPr>
        <p:spPr>
          <a:xfrm>
            <a:off x="3384550" y="6245225"/>
            <a:ext cx="31369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A15230CA-FBA5-465C-91D3-02C376940C80}" type="slidenum">
              <a:rPr lang="en-US"/>
              <a:pPr>
                <a:defRPr/>
              </a:pPr>
              <a:t>‹#›</a:t>
            </a:fld>
            <a:endParaRPr lang="en-US" dirty="0"/>
          </a:p>
        </p:txBody>
      </p:sp>
      <p:sp>
        <p:nvSpPr>
          <p:cNvPr id="7" name="Rectangle 4"/>
          <p:cNvSpPr>
            <a:spLocks noGrp="1" noChangeArrowheads="1"/>
          </p:cNvSpPr>
          <p:nvPr>
            <p:ph type="dt" sz="half" idx="12"/>
          </p:nvPr>
        </p:nvSpPr>
        <p:spPr>
          <a:ln/>
        </p:spPr>
        <p:txBody>
          <a:bodyPr/>
          <a:lstStyle>
            <a:lvl1pPr>
              <a:defRPr/>
            </a:lvl1pPr>
          </a:lstStyle>
          <a:p>
            <a:pPr>
              <a:defRPr/>
            </a:pPr>
            <a:fld id="{3429FC3F-B2F8-4556-AEFD-DCAB6C759BAE}" type="datetime1">
              <a:rPr lang="en-US"/>
              <a:pPr>
                <a:defRPr/>
              </a:pPr>
              <a:t>11/6/2019</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95301"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1"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5"/>
          <p:cNvSpPr>
            <a:spLocks noGrp="1" noChangeArrowheads="1"/>
          </p:cNvSpPr>
          <p:nvPr>
            <p:ph type="ftr" sz="quarter" idx="10"/>
          </p:nvPr>
        </p:nvSpPr>
        <p:spPr>
          <a:xfrm>
            <a:off x="3384550" y="6245225"/>
            <a:ext cx="3136900" cy="476250"/>
          </a:xfrm>
          <a:prstGeom prst="rect">
            <a:avLst/>
          </a:prstGeom>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D7CC8B82-8EE3-4831-8957-3BF5F8D3F53B}" type="slidenum">
              <a:rPr lang="en-US"/>
              <a:pPr>
                <a:defRPr/>
              </a:pPr>
              <a:t>‹#›</a:t>
            </a:fld>
            <a:endParaRPr lang="en-US" dirty="0"/>
          </a:p>
        </p:txBody>
      </p:sp>
      <p:sp>
        <p:nvSpPr>
          <p:cNvPr id="9" name="Rectangle 4"/>
          <p:cNvSpPr>
            <a:spLocks noGrp="1" noChangeArrowheads="1"/>
          </p:cNvSpPr>
          <p:nvPr>
            <p:ph type="dt" sz="half" idx="12"/>
          </p:nvPr>
        </p:nvSpPr>
        <p:spPr>
          <a:ln/>
        </p:spPr>
        <p:txBody>
          <a:bodyPr/>
          <a:lstStyle>
            <a:lvl1pPr>
              <a:defRPr/>
            </a:lvl1pPr>
          </a:lstStyle>
          <a:p>
            <a:pPr>
              <a:defRPr/>
            </a:pPr>
            <a:fld id="{9B112C7E-0501-47A3-B51E-7EF8A1B0E079}" type="datetime1">
              <a:rPr lang="en-US"/>
              <a:pPr>
                <a:defRPr/>
              </a:pPr>
              <a:t>11/6/2019</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5"/>
          <p:cNvSpPr>
            <a:spLocks noGrp="1" noChangeArrowheads="1"/>
          </p:cNvSpPr>
          <p:nvPr>
            <p:ph type="ftr" sz="quarter" idx="10"/>
          </p:nvPr>
        </p:nvSpPr>
        <p:spPr>
          <a:xfrm>
            <a:off x="3384550" y="6245225"/>
            <a:ext cx="3136900" cy="476250"/>
          </a:xfrm>
          <a:prstGeom prst="rect">
            <a:avLst/>
          </a:prstGeom>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86AA4416-59B8-43CF-8C54-BC72CC172D40}" type="slidenum">
              <a:rPr lang="en-US"/>
              <a:pPr>
                <a:defRPr/>
              </a:pPr>
              <a:t>‹#›</a:t>
            </a:fld>
            <a:endParaRPr lang="en-US" dirty="0"/>
          </a:p>
        </p:txBody>
      </p:sp>
      <p:sp>
        <p:nvSpPr>
          <p:cNvPr id="5" name="Rectangle 4"/>
          <p:cNvSpPr>
            <a:spLocks noGrp="1" noChangeArrowheads="1"/>
          </p:cNvSpPr>
          <p:nvPr>
            <p:ph type="dt" sz="half" idx="12"/>
          </p:nvPr>
        </p:nvSpPr>
        <p:spPr>
          <a:ln/>
        </p:spPr>
        <p:txBody>
          <a:bodyPr/>
          <a:lstStyle>
            <a:lvl1pPr>
              <a:defRPr/>
            </a:lvl1pPr>
          </a:lstStyle>
          <a:p>
            <a:pPr>
              <a:defRPr/>
            </a:pPr>
            <a:fld id="{3D6FD774-3C05-4FBE-AD1A-BCBB67994655}" type="datetime1">
              <a:rPr lang="en-US"/>
              <a:pPr>
                <a:defRPr/>
              </a:pPr>
              <a:t>11/6/2019</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384550" y="6245225"/>
            <a:ext cx="3136900" cy="476250"/>
          </a:xfrm>
          <a:prstGeom prst="rect">
            <a:avLst/>
          </a:prstGeom>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5A4C0C2A-8E81-43B2-908D-EEF1A5066E9F}" type="slidenum">
              <a:rPr lang="en-US"/>
              <a:pPr>
                <a:defRPr/>
              </a:pPr>
              <a:t>‹#›</a:t>
            </a:fld>
            <a:endParaRPr lang="en-US" dirty="0"/>
          </a:p>
        </p:txBody>
      </p:sp>
      <p:sp>
        <p:nvSpPr>
          <p:cNvPr id="4" name="Rectangle 4"/>
          <p:cNvSpPr>
            <a:spLocks noGrp="1" noChangeArrowheads="1"/>
          </p:cNvSpPr>
          <p:nvPr>
            <p:ph type="dt" sz="half" idx="12"/>
          </p:nvPr>
        </p:nvSpPr>
        <p:spPr>
          <a:ln/>
        </p:spPr>
        <p:txBody>
          <a:bodyPr/>
          <a:lstStyle>
            <a:lvl1pPr>
              <a:defRPr/>
            </a:lvl1pPr>
          </a:lstStyle>
          <a:p>
            <a:pPr>
              <a:defRPr/>
            </a:pPr>
            <a:fld id="{8C1A6CBE-4FBD-451C-BCFB-40837E5875B6}" type="datetime1">
              <a:rPr lang="en-US"/>
              <a:pPr>
                <a:defRPr/>
              </a:pPr>
              <a:t>11/6/2019</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95300" y="1435101"/>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3384550" y="6245225"/>
            <a:ext cx="31369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8CA77EED-4A3E-4997-918A-4BA109BFE63C}" type="slidenum">
              <a:rPr lang="en-US"/>
              <a:pPr>
                <a:defRPr/>
              </a:pPr>
              <a:t>‹#›</a:t>
            </a:fld>
            <a:endParaRPr lang="en-US" dirty="0"/>
          </a:p>
        </p:txBody>
      </p:sp>
      <p:sp>
        <p:nvSpPr>
          <p:cNvPr id="7" name="Rectangle 4"/>
          <p:cNvSpPr>
            <a:spLocks noGrp="1" noChangeArrowheads="1"/>
          </p:cNvSpPr>
          <p:nvPr>
            <p:ph type="dt" sz="half" idx="12"/>
          </p:nvPr>
        </p:nvSpPr>
        <p:spPr>
          <a:ln/>
        </p:spPr>
        <p:txBody>
          <a:bodyPr/>
          <a:lstStyle>
            <a:lvl1pPr>
              <a:defRPr/>
            </a:lvl1pPr>
          </a:lstStyle>
          <a:p>
            <a:pPr>
              <a:defRPr/>
            </a:pPr>
            <a:fld id="{BFCED76C-3B18-4946-AD4D-154446F0A9F2}" type="datetime1">
              <a:rPr lang="en-US"/>
              <a:pPr>
                <a:defRPr/>
              </a:pPr>
              <a:t>11/6/2019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95300" y="1600201"/>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Rectangle 311"/>
          <p:cNvSpPr>
            <a:spLocks noChangeArrowheads="1"/>
          </p:cNvSpPr>
          <p:nvPr userDrawn="1"/>
        </p:nvSpPr>
        <p:spPr bwMode="auto">
          <a:xfrm>
            <a:off x="0" y="6477000"/>
            <a:ext cx="9906000" cy="381000"/>
          </a:xfrm>
          <a:prstGeom prst="rect">
            <a:avLst/>
          </a:prstGeom>
          <a:solidFill>
            <a:srgbClr val="C0C0C0"/>
          </a:solid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030" name="Rectangle 305"/>
          <p:cNvSpPr>
            <a:spLocks noChangeArrowheads="1"/>
          </p:cNvSpPr>
          <p:nvPr userDrawn="1"/>
        </p:nvSpPr>
        <p:spPr bwMode="auto">
          <a:xfrm>
            <a:off x="0" y="981075"/>
            <a:ext cx="9906000" cy="369888"/>
          </a:xfrm>
          <a:prstGeom prst="rect">
            <a:avLst/>
          </a:prstGeom>
          <a:solidFill>
            <a:srgbClr val="996633"/>
          </a:solid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031" name="AutoShape 309"/>
          <p:cNvSpPr>
            <a:spLocks noChangeArrowheads="1"/>
          </p:cNvSpPr>
          <p:nvPr userDrawn="1"/>
        </p:nvSpPr>
        <p:spPr bwMode="auto">
          <a:xfrm>
            <a:off x="8396288" y="1138239"/>
            <a:ext cx="660400" cy="485775"/>
          </a:xfrm>
          <a:prstGeom prst="chevron">
            <a:avLst>
              <a:gd name="adj" fmla="val 31375"/>
            </a:avLst>
          </a:prstGeom>
          <a:solidFill>
            <a:srgbClr val="E4E4E4"/>
          </a:solid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032" name="AutoShape 310"/>
          <p:cNvSpPr>
            <a:spLocks noChangeArrowheads="1"/>
          </p:cNvSpPr>
          <p:nvPr userDrawn="1"/>
        </p:nvSpPr>
        <p:spPr bwMode="auto">
          <a:xfrm>
            <a:off x="9126537" y="1138239"/>
            <a:ext cx="660400" cy="485775"/>
          </a:xfrm>
          <a:prstGeom prst="chevron">
            <a:avLst>
              <a:gd name="adj" fmla="val 31375"/>
            </a:avLst>
          </a:prstGeom>
          <a:solidFill>
            <a:srgbClr val="E4E4E4"/>
          </a:solid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033" name="AutoShape 309"/>
          <p:cNvSpPr>
            <a:spLocks noChangeArrowheads="1"/>
          </p:cNvSpPr>
          <p:nvPr userDrawn="1"/>
        </p:nvSpPr>
        <p:spPr bwMode="auto">
          <a:xfrm>
            <a:off x="7640637" y="1125539"/>
            <a:ext cx="660400" cy="485775"/>
          </a:xfrm>
          <a:prstGeom prst="chevron">
            <a:avLst>
              <a:gd name="adj" fmla="val 31375"/>
            </a:avLst>
          </a:prstGeom>
          <a:solidFill>
            <a:srgbClr val="E4E4E4"/>
          </a:solid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1034" name="Rectangle 224" descr="Small grid"/>
          <p:cNvSpPr>
            <a:spLocks noChangeArrowheads="1"/>
          </p:cNvSpPr>
          <p:nvPr userDrawn="1"/>
        </p:nvSpPr>
        <p:spPr bwMode="auto">
          <a:xfrm>
            <a:off x="0" y="1"/>
            <a:ext cx="9906000" cy="981075"/>
          </a:xfrm>
          <a:prstGeom prst="rect">
            <a:avLst/>
          </a:prstGeom>
          <a:pattFill prst="smGrid">
            <a:fgClr>
              <a:srgbClr val="E4E4E4"/>
            </a:fgClr>
            <a:bgClr>
              <a:schemeClr val="bg1"/>
            </a:bgClr>
          </a:pattFill>
          <a:ln w="9525">
            <a:noFill/>
            <a:miter lim="800000"/>
            <a:headEnd/>
            <a:tailEnd/>
          </a:ln>
          <a:effectLst>
            <a:prstShdw prst="shdw17" dist="17961" dir="2700000">
              <a:srgbClr val="898989"/>
            </a:prstShdw>
          </a:effectLst>
        </p:spPr>
        <p:txBody>
          <a:bodyPr wrap="none" anchor="ctr"/>
          <a:lstStyle/>
          <a:p>
            <a:endParaRPr lang="en-US" sz="2000" b="1" dirty="0">
              <a:solidFill>
                <a:schemeClr val="accent1"/>
              </a:solidFill>
              <a:latin typeface="Lucida Sans Unicode" pitchFamily="34" charset="0"/>
              <a:ea typeface="굴림" pitchFamily="34" charset="-127"/>
            </a:endParaRPr>
          </a:p>
        </p:txBody>
      </p:sp>
      <p:sp>
        <p:nvSpPr>
          <p:cNvPr id="3" name="Rectangle 6"/>
          <p:cNvSpPr>
            <a:spLocks noGrp="1" noChangeArrowheads="1"/>
          </p:cNvSpPr>
          <p:nvPr>
            <p:ph type="sldNum" sz="quarter" idx="4"/>
          </p:nvPr>
        </p:nvSpPr>
        <p:spPr bwMode="auto">
          <a:xfrm>
            <a:off x="7466013" y="6524625"/>
            <a:ext cx="23114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1">
                <a:latin typeface="Arial" pitchFamily="34" charset="0"/>
              </a:defRPr>
            </a:lvl1pPr>
          </a:lstStyle>
          <a:p>
            <a:pPr>
              <a:defRPr/>
            </a:pPr>
            <a:fld id="{11B4705A-96D1-4D86-809C-C44E979274E9}" type="slidenum">
              <a:rPr lang="en-US"/>
              <a:pPr>
                <a:defRPr/>
              </a:pPr>
              <a:t>‹#›</a:t>
            </a:fld>
            <a:endParaRPr lang="en-US" dirty="0"/>
          </a:p>
        </p:txBody>
      </p:sp>
      <p:sp>
        <p:nvSpPr>
          <p:cNvPr id="1028" name="Rectangle 4"/>
          <p:cNvSpPr>
            <a:spLocks noGrp="1" noChangeArrowheads="1"/>
          </p:cNvSpPr>
          <p:nvPr>
            <p:ph type="dt" sz="half" idx="2"/>
          </p:nvPr>
        </p:nvSpPr>
        <p:spPr bwMode="auto">
          <a:xfrm>
            <a:off x="415925" y="6524625"/>
            <a:ext cx="23114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fld id="{E6E624A3-C2F8-43C7-9434-283E44ACB3D7}" type="datetime1">
              <a:rPr lang="en-US"/>
              <a:pPr>
                <a:defRPr/>
              </a:pPr>
              <a:t>11/6/2019</a:t>
            </a:fld>
            <a:endParaRPr lang="en-US" dirty="0"/>
          </a:p>
        </p:txBody>
      </p:sp>
      <p:sp>
        <p:nvSpPr>
          <p:cNvPr id="15" name="Rectangle 5"/>
          <p:cNvSpPr>
            <a:spLocks noGrp="1" noChangeArrowheads="1"/>
          </p:cNvSpPr>
          <p:nvPr>
            <p:ph type="ftr" sz="quarter" idx="3"/>
          </p:nvPr>
        </p:nvSpPr>
        <p:spPr>
          <a:xfrm>
            <a:off x="3440831" y="6525345"/>
            <a:ext cx="3136900" cy="216024"/>
          </a:xfrm>
          <a:prstGeom prst="rect">
            <a:avLst/>
          </a:prstGeom>
          <a:ln/>
        </p:spPr>
        <p:txBody>
          <a:bodyPr/>
          <a:lstStyle>
            <a:lvl1pPr algn="ctr">
              <a:defRPr sz="1200" b="1"/>
            </a:lvl1pPr>
          </a:lstStyle>
          <a:p>
            <a:pPr>
              <a:defRPr/>
            </a:pPr>
            <a:r>
              <a:rPr lang="en-US" dirty="0" smtClean="0"/>
              <a:t>OFFICE OF THE DPCI JUDGE</a:t>
            </a:r>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2051" name="Text Placeholder 2"/>
          <p:cNvSpPr>
            <a:spLocks noGrp="1"/>
          </p:cNvSpPr>
          <p:nvPr>
            <p:ph type="body" idx="1"/>
          </p:nvPr>
        </p:nvSpPr>
        <p:spPr bwMode="auto">
          <a:xfrm>
            <a:off x="495300" y="1600201"/>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fld id="{22D8CA57-9746-4617-8CD0-19693EFB6D0C}" type="datetimeFigureOut">
              <a:rPr lang="en-ZA"/>
              <a:pPr>
                <a:defRPr/>
              </a:pPr>
              <a:t>2019/11/06</a:t>
            </a:fld>
            <a:endParaRPr lang="en-ZA"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en-ZA"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3B8547E3-BC63-4971-BD42-458554C6B059}"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42964" y="2130426"/>
            <a:ext cx="8494711" cy="1470025"/>
          </a:xfrm>
        </p:spPr>
        <p:txBody>
          <a:bodyPr/>
          <a:lstStyle/>
          <a:p>
            <a:pPr eaLnBrk="1" hangingPunct="1"/>
            <a:r>
              <a:rPr lang="en-US" dirty="0" smtClean="0"/>
              <a:t>   </a:t>
            </a:r>
          </a:p>
        </p:txBody>
      </p:sp>
      <p:sp>
        <p:nvSpPr>
          <p:cNvPr id="3075" name="Rectangle 3"/>
          <p:cNvSpPr>
            <a:spLocks noGrp="1" noChangeArrowheads="1"/>
          </p:cNvSpPr>
          <p:nvPr>
            <p:ph type="subTitle" idx="1"/>
          </p:nvPr>
        </p:nvSpPr>
        <p:spPr>
          <a:xfrm>
            <a:off x="1598613" y="3886200"/>
            <a:ext cx="6996112" cy="1752600"/>
          </a:xfrm>
        </p:spPr>
        <p:txBody>
          <a:bodyPr/>
          <a:lstStyle/>
          <a:p>
            <a:pPr eaLnBrk="1" hangingPunct="1"/>
            <a:endParaRPr lang="en-US" dirty="0" smtClean="0"/>
          </a:p>
        </p:txBody>
      </p:sp>
      <p:sp>
        <p:nvSpPr>
          <p:cNvPr id="3076" name="Rectangle 5"/>
          <p:cNvSpPr>
            <a:spLocks noChangeArrowheads="1"/>
          </p:cNvSpPr>
          <p:nvPr/>
        </p:nvSpPr>
        <p:spPr bwMode="auto">
          <a:xfrm>
            <a:off x="-807640" y="117383"/>
            <a:ext cx="9993312" cy="6840009"/>
          </a:xfrm>
          <a:prstGeom prst="rect">
            <a:avLst/>
          </a:prstGeom>
          <a:solidFill>
            <a:schemeClr val="bg1"/>
          </a:solidFill>
          <a:ln w="9525">
            <a:solidFill>
              <a:schemeClr val="tx1"/>
            </a:solidFill>
            <a:miter lim="800000"/>
            <a:headEnd/>
            <a:tailEnd/>
          </a:ln>
        </p:spPr>
        <p:txBody>
          <a:bodyPr wrap="none" anchor="ctr"/>
          <a:lstStyle/>
          <a:p>
            <a:endParaRPr lang="en-ZA" b="1" dirty="0" smtClean="0"/>
          </a:p>
          <a:p>
            <a:endParaRPr lang="en-ZA" b="1" dirty="0"/>
          </a:p>
          <a:p>
            <a:endParaRPr lang="en-ZA" b="1" dirty="0" smtClean="0"/>
          </a:p>
          <a:p>
            <a:endParaRPr lang="en-ZA" b="1" dirty="0"/>
          </a:p>
          <a:p>
            <a:endParaRPr lang="en-ZA" b="1" dirty="0" smtClean="0"/>
          </a:p>
          <a:p>
            <a:endParaRPr lang="en-ZA" b="1" dirty="0"/>
          </a:p>
          <a:p>
            <a:endParaRPr lang="en-ZA" b="1" dirty="0" smtClean="0"/>
          </a:p>
          <a:p>
            <a:endParaRPr lang="en-ZA" b="1" dirty="0"/>
          </a:p>
          <a:p>
            <a:endParaRPr lang="en-ZA" b="1" dirty="0" smtClean="0"/>
          </a:p>
          <a:p>
            <a:endParaRPr lang="en-ZA" b="1" dirty="0"/>
          </a:p>
          <a:p>
            <a:endParaRPr lang="en-ZA" b="1" dirty="0" smtClean="0"/>
          </a:p>
          <a:p>
            <a:endParaRPr lang="en-ZA" b="1" dirty="0"/>
          </a:p>
          <a:p>
            <a:endParaRPr lang="en-ZA" b="1" dirty="0" smtClean="0"/>
          </a:p>
          <a:p>
            <a:endParaRPr lang="en-ZA" b="1" dirty="0"/>
          </a:p>
          <a:p>
            <a:endParaRPr lang="en-ZA" b="1" dirty="0" smtClean="0"/>
          </a:p>
          <a:p>
            <a:endParaRPr lang="en-ZA" b="1" dirty="0" smtClean="0"/>
          </a:p>
          <a:p>
            <a:r>
              <a:rPr lang="en-ZA" b="1" dirty="0" smtClean="0"/>
              <a:t>				</a:t>
            </a:r>
          </a:p>
          <a:p>
            <a:endParaRPr lang="en-ZA" b="1" dirty="0"/>
          </a:p>
          <a:p>
            <a:endParaRPr lang="en-ZA" b="1" dirty="0"/>
          </a:p>
          <a:p>
            <a:endParaRPr lang="en-ZA" b="1" dirty="0" smtClean="0"/>
          </a:p>
          <a:p>
            <a:endParaRPr lang="en-ZA" b="1" dirty="0"/>
          </a:p>
          <a:p>
            <a:r>
              <a:rPr lang="en-ZA" b="1" dirty="0"/>
              <a:t>	</a:t>
            </a:r>
            <a:r>
              <a:rPr lang="en-ZA" b="1" dirty="0" smtClean="0"/>
              <a:t>		            </a:t>
            </a:r>
          </a:p>
          <a:p>
            <a:endParaRPr lang="en-ZA" b="1" dirty="0"/>
          </a:p>
          <a:p>
            <a:r>
              <a:rPr lang="en-ZA" b="1" dirty="0" smtClean="0"/>
              <a:t>				OFFICE </a:t>
            </a:r>
            <a:r>
              <a:rPr lang="en-ZA" b="1" dirty="0"/>
              <a:t>OF THE DPCI JUDGE </a:t>
            </a:r>
            <a:endParaRPr lang="en-ZA" dirty="0"/>
          </a:p>
          <a:p>
            <a:r>
              <a:rPr lang="en-ZA" b="1" dirty="0" smtClean="0"/>
              <a:t>		</a:t>
            </a:r>
            <a:r>
              <a:rPr lang="en-ZA" b="1" dirty="0"/>
              <a:t>	</a:t>
            </a:r>
            <a:r>
              <a:rPr lang="en-ZA" b="1" dirty="0" smtClean="0"/>
              <a:t>	REPUBLIC </a:t>
            </a:r>
            <a:r>
              <a:rPr lang="en-ZA" b="1" dirty="0"/>
              <a:t>OF SOUTH AFRICA</a:t>
            </a:r>
            <a:endParaRPr lang="en-ZA" dirty="0"/>
          </a:p>
        </p:txBody>
      </p:sp>
      <p:sp>
        <p:nvSpPr>
          <p:cNvPr id="3077" name="AutoShape 2808"/>
          <p:cNvSpPr>
            <a:spLocks noChangeArrowheads="1"/>
          </p:cNvSpPr>
          <p:nvPr/>
        </p:nvSpPr>
        <p:spPr bwMode="gray">
          <a:xfrm>
            <a:off x="637595" y="1069947"/>
            <a:ext cx="184731" cy="400110"/>
          </a:xfrm>
          <a:prstGeom prst="chevron">
            <a:avLst>
              <a:gd name="adj" fmla="val 50000"/>
            </a:avLst>
          </a:prstGeom>
          <a:noFill/>
          <a:ln w="9525">
            <a:noFill/>
            <a:miter lim="800000"/>
            <a:headEnd/>
            <a:tailEnd/>
          </a:ln>
        </p:spPr>
        <p:txBody>
          <a:bodyPr wrap="none" anchor="ctr">
            <a:spAutoFit/>
          </a:bodyP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3078" name="Rectangle 2784"/>
          <p:cNvSpPr>
            <a:spLocks noChangeArrowheads="1"/>
          </p:cNvSpPr>
          <p:nvPr/>
        </p:nvSpPr>
        <p:spPr bwMode="ltGray">
          <a:xfrm>
            <a:off x="2" y="3603626"/>
            <a:ext cx="9993312" cy="392113"/>
          </a:xfrm>
          <a:prstGeom prst="rect">
            <a:avLst/>
          </a:prstGeom>
          <a:solidFill>
            <a:srgbClr val="996633"/>
          </a:solid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3079" name="Rectangle 25" descr="Large grid"/>
          <p:cNvSpPr>
            <a:spLocks noChangeArrowheads="1"/>
          </p:cNvSpPr>
          <p:nvPr/>
        </p:nvSpPr>
        <p:spPr bwMode="auto">
          <a:xfrm>
            <a:off x="-427605" y="408782"/>
            <a:ext cx="9269037" cy="1728517"/>
          </a:xfrm>
          <a:prstGeom prst="rect">
            <a:avLst/>
          </a:prstGeom>
          <a:pattFill prst="lgGrid">
            <a:fgClr>
              <a:srgbClr val="E4E4E4"/>
            </a:fgClr>
            <a:bgClr>
              <a:schemeClr val="bg1"/>
            </a:bgClr>
          </a:pattFill>
          <a:ln w="9525">
            <a:noFill/>
            <a:miter lim="800000"/>
            <a:headEnd/>
            <a:tailEnd/>
          </a:ln>
          <a:effectLst>
            <a:prstShdw prst="shdw17" dist="17961" dir="2700000">
              <a:srgbClr val="003700"/>
            </a:prstShdw>
          </a:effectLst>
        </p:spPr>
        <p:txBody>
          <a:bodyPr wrap="none" anchor="ctr"/>
          <a:lstStyle/>
          <a:p>
            <a:endParaRPr lang="en-US" sz="2000" b="1" dirty="0">
              <a:solidFill>
                <a:schemeClr val="accent1"/>
              </a:solidFill>
              <a:latin typeface="Lucida Sans Unicode" pitchFamily="34" charset="0"/>
              <a:ea typeface="굴림" pitchFamily="34" charset="-127"/>
            </a:endParaRPr>
          </a:p>
        </p:txBody>
      </p:sp>
      <p:sp>
        <p:nvSpPr>
          <p:cNvPr id="3080" name="Rectangle 2787"/>
          <p:cNvSpPr>
            <a:spLocks noChangeArrowheads="1"/>
          </p:cNvSpPr>
          <p:nvPr/>
        </p:nvSpPr>
        <p:spPr bwMode="ltGray">
          <a:xfrm>
            <a:off x="-55805" y="3344799"/>
            <a:ext cx="9993312" cy="207962"/>
          </a:xfrm>
          <a:prstGeom prst="rect">
            <a:avLst/>
          </a:prstGeom>
          <a:solidFill>
            <a:srgbClr val="B2B2B2"/>
          </a:solid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grpSp>
        <p:nvGrpSpPr>
          <p:cNvPr id="3081" name="Group 2804"/>
          <p:cNvGrpSpPr>
            <a:grpSpLocks/>
          </p:cNvGrpSpPr>
          <p:nvPr/>
        </p:nvGrpSpPr>
        <p:grpSpPr bwMode="auto">
          <a:xfrm>
            <a:off x="636589" y="1549401"/>
            <a:ext cx="1844675" cy="1204913"/>
            <a:chOff x="329" y="681"/>
            <a:chExt cx="1063" cy="759"/>
          </a:xfrm>
          <a:solidFill>
            <a:srgbClr val="996633"/>
          </a:solidFill>
        </p:grpSpPr>
        <p:sp>
          <p:nvSpPr>
            <p:cNvPr id="3301" name="Rectangle 2795"/>
            <p:cNvSpPr>
              <a:spLocks noChangeArrowheads="1"/>
            </p:cNvSpPr>
            <p:nvPr/>
          </p:nvSpPr>
          <p:spPr bwMode="ltGray">
            <a:xfrm>
              <a:off x="329" y="681"/>
              <a:ext cx="103" cy="103"/>
            </a:xfrm>
            <a:prstGeom prst="rect">
              <a:avLst/>
            </a:prstGeom>
            <a:grp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3302" name="Rectangle 2796"/>
            <p:cNvSpPr>
              <a:spLocks noChangeArrowheads="1"/>
            </p:cNvSpPr>
            <p:nvPr/>
          </p:nvSpPr>
          <p:spPr bwMode="ltGray">
            <a:xfrm>
              <a:off x="569" y="870"/>
              <a:ext cx="103" cy="103"/>
            </a:xfrm>
            <a:prstGeom prst="rect">
              <a:avLst/>
            </a:prstGeom>
            <a:grp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3303" name="Rectangle 2797"/>
            <p:cNvSpPr>
              <a:spLocks noChangeArrowheads="1"/>
            </p:cNvSpPr>
            <p:nvPr/>
          </p:nvSpPr>
          <p:spPr bwMode="ltGray">
            <a:xfrm>
              <a:off x="912" y="767"/>
              <a:ext cx="102" cy="103"/>
            </a:xfrm>
            <a:prstGeom prst="rect">
              <a:avLst/>
            </a:prstGeom>
            <a:grp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3304" name="Rectangle 2798"/>
            <p:cNvSpPr>
              <a:spLocks noChangeArrowheads="1"/>
            </p:cNvSpPr>
            <p:nvPr/>
          </p:nvSpPr>
          <p:spPr bwMode="ltGray">
            <a:xfrm>
              <a:off x="809" y="1097"/>
              <a:ext cx="102" cy="103"/>
            </a:xfrm>
            <a:prstGeom prst="rect">
              <a:avLst/>
            </a:prstGeom>
            <a:grp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3305" name="Rectangle 2799"/>
            <p:cNvSpPr>
              <a:spLocks noChangeArrowheads="1"/>
            </p:cNvSpPr>
            <p:nvPr/>
          </p:nvSpPr>
          <p:spPr bwMode="ltGray">
            <a:xfrm>
              <a:off x="1049" y="1337"/>
              <a:ext cx="103" cy="103"/>
            </a:xfrm>
            <a:prstGeom prst="rect">
              <a:avLst/>
            </a:prstGeom>
            <a:grp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3306" name="Rectangle 2800"/>
            <p:cNvSpPr>
              <a:spLocks noChangeArrowheads="1"/>
            </p:cNvSpPr>
            <p:nvPr/>
          </p:nvSpPr>
          <p:spPr bwMode="ltGray">
            <a:xfrm>
              <a:off x="1289" y="1097"/>
              <a:ext cx="103" cy="103"/>
            </a:xfrm>
            <a:prstGeom prst="rect">
              <a:avLst/>
            </a:prstGeom>
            <a:grp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3307" name="Rectangle 2801"/>
            <p:cNvSpPr>
              <a:spLocks noChangeArrowheads="1"/>
            </p:cNvSpPr>
            <p:nvPr/>
          </p:nvSpPr>
          <p:spPr bwMode="ltGray">
            <a:xfrm>
              <a:off x="517" y="1284"/>
              <a:ext cx="102" cy="103"/>
            </a:xfrm>
            <a:prstGeom prst="rect">
              <a:avLst/>
            </a:prstGeom>
            <a:grp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grpSp>
      <p:grpSp>
        <p:nvGrpSpPr>
          <p:cNvPr id="3082" name="Group 2805"/>
          <p:cNvGrpSpPr>
            <a:grpSpLocks/>
          </p:cNvGrpSpPr>
          <p:nvPr/>
        </p:nvGrpSpPr>
        <p:grpSpPr bwMode="auto">
          <a:xfrm>
            <a:off x="5451476" y="3623742"/>
            <a:ext cx="3997325" cy="741362"/>
            <a:chOff x="3120" y="2430"/>
            <a:chExt cx="2304" cy="467"/>
          </a:xfrm>
        </p:grpSpPr>
        <p:sp>
          <p:nvSpPr>
            <p:cNvPr id="3297" name="AutoShape 2788"/>
            <p:cNvSpPr>
              <a:spLocks noChangeArrowheads="1"/>
            </p:cNvSpPr>
            <p:nvPr/>
          </p:nvSpPr>
          <p:spPr bwMode="auto">
            <a:xfrm>
              <a:off x="3120" y="2430"/>
              <a:ext cx="601" cy="467"/>
            </a:xfrm>
            <a:prstGeom prst="chevron">
              <a:avLst>
                <a:gd name="adj" fmla="val 32173"/>
              </a:avLst>
            </a:prstGeom>
            <a:solidFill>
              <a:schemeClr val="bg1"/>
            </a:solid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3298" name="AutoShape 2792"/>
            <p:cNvSpPr>
              <a:spLocks noChangeArrowheads="1"/>
            </p:cNvSpPr>
            <p:nvPr/>
          </p:nvSpPr>
          <p:spPr bwMode="auto">
            <a:xfrm>
              <a:off x="3690" y="2430"/>
              <a:ext cx="601" cy="467"/>
            </a:xfrm>
            <a:prstGeom prst="chevron">
              <a:avLst>
                <a:gd name="adj" fmla="val 32173"/>
              </a:avLst>
            </a:prstGeom>
            <a:solidFill>
              <a:schemeClr val="bg1"/>
            </a:solid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3299" name="AutoShape 2793"/>
            <p:cNvSpPr>
              <a:spLocks noChangeArrowheads="1"/>
            </p:cNvSpPr>
            <p:nvPr/>
          </p:nvSpPr>
          <p:spPr bwMode="auto">
            <a:xfrm>
              <a:off x="4247" y="2430"/>
              <a:ext cx="601" cy="467"/>
            </a:xfrm>
            <a:prstGeom prst="chevron">
              <a:avLst>
                <a:gd name="adj" fmla="val 32173"/>
              </a:avLst>
            </a:prstGeom>
            <a:solidFill>
              <a:schemeClr val="bg1"/>
            </a:solid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sp>
          <p:nvSpPr>
            <p:cNvPr id="3300" name="AutoShape 2794"/>
            <p:cNvSpPr>
              <a:spLocks noChangeArrowheads="1"/>
            </p:cNvSpPr>
            <p:nvPr/>
          </p:nvSpPr>
          <p:spPr bwMode="auto">
            <a:xfrm>
              <a:off x="4823" y="2430"/>
              <a:ext cx="601" cy="467"/>
            </a:xfrm>
            <a:prstGeom prst="chevron">
              <a:avLst>
                <a:gd name="adj" fmla="val 32173"/>
              </a:avLst>
            </a:prstGeom>
            <a:solidFill>
              <a:schemeClr val="bg1"/>
            </a:solidFill>
            <a:ln w="9525">
              <a:noFill/>
              <a:miter lim="800000"/>
              <a:headEnd/>
              <a:tailEnd/>
            </a:ln>
          </p:spPr>
          <p:txBody>
            <a:bodyPr wrap="none" anchor="ctr"/>
            <a:lstStyle/>
            <a:p>
              <a:pPr algn="r" eaLnBrk="0" hangingPunct="0"/>
              <a:endParaRPr lang="zh-CN" altLang="en-US" sz="2000" b="1">
                <a:solidFill>
                  <a:schemeClr val="accent1"/>
                </a:solidFill>
                <a:latin typeface="Lucida Sans Unicode" pitchFamily="34" charset="0"/>
                <a:ea typeface="굴림" pitchFamily="34" charset="-127"/>
              </a:endParaRPr>
            </a:p>
          </p:txBody>
        </p:sp>
      </p:grpSp>
      <p:sp>
        <p:nvSpPr>
          <p:cNvPr id="3085" name="Rectangle 1026"/>
          <p:cNvSpPr>
            <a:spLocks noChangeArrowheads="1"/>
          </p:cNvSpPr>
          <p:nvPr/>
        </p:nvSpPr>
        <p:spPr bwMode="black">
          <a:xfrm>
            <a:off x="415926" y="4510088"/>
            <a:ext cx="5905500" cy="863600"/>
          </a:xfrm>
          <a:prstGeom prst="rect">
            <a:avLst/>
          </a:prstGeom>
          <a:noFill/>
          <a:ln w="9525">
            <a:noFill/>
            <a:miter lim="800000"/>
            <a:headEnd/>
            <a:tailEnd/>
          </a:ln>
        </p:spPr>
        <p:txBody>
          <a:bodyPr/>
          <a:lstStyle/>
          <a:p>
            <a:pPr algn="ctr">
              <a:lnSpc>
                <a:spcPct val="80000"/>
              </a:lnSpc>
            </a:pPr>
            <a:r>
              <a:rPr lang="en-US" altLang="en-US" sz="2000" b="1" dirty="0">
                <a:solidFill>
                  <a:srgbClr val="000000"/>
                </a:solidFill>
                <a:ea typeface="Calibri" pitchFamily="34" charset="0"/>
                <a:cs typeface="Arial" charset="0"/>
              </a:rPr>
              <a:t/>
            </a:r>
            <a:br>
              <a:rPr lang="en-US" altLang="en-US" sz="2000" b="1" dirty="0">
                <a:solidFill>
                  <a:srgbClr val="000000"/>
                </a:solidFill>
                <a:ea typeface="Calibri" pitchFamily="34" charset="0"/>
                <a:cs typeface="Arial" charset="0"/>
              </a:rPr>
            </a:br>
            <a:endParaRPr lang="ko-KR" altLang="en-US" sz="2800" b="1">
              <a:solidFill>
                <a:srgbClr val="000000"/>
              </a:solidFill>
              <a:ea typeface="Calibri" pitchFamily="34" charset="0"/>
              <a:cs typeface="Arial" charset="0"/>
            </a:endParaRPr>
          </a:p>
        </p:txBody>
      </p:sp>
      <p:sp>
        <p:nvSpPr>
          <p:cNvPr id="3086" name="Rectangle 1026"/>
          <p:cNvSpPr>
            <a:spLocks noChangeArrowheads="1"/>
          </p:cNvSpPr>
          <p:nvPr/>
        </p:nvSpPr>
        <p:spPr bwMode="black">
          <a:xfrm>
            <a:off x="2720975" y="923925"/>
            <a:ext cx="7056438" cy="1568450"/>
          </a:xfrm>
          <a:prstGeom prst="rect">
            <a:avLst/>
          </a:prstGeom>
          <a:noFill/>
          <a:ln w="9525">
            <a:noFill/>
            <a:miter lim="800000"/>
            <a:headEnd/>
            <a:tailEnd/>
          </a:ln>
        </p:spPr>
        <p:txBody>
          <a:bodyPr/>
          <a:lstStyle/>
          <a:p>
            <a:pPr algn="ctr"/>
            <a:endParaRPr lang="ko-KR" altLang="en-US" sz="2000" b="1">
              <a:solidFill>
                <a:srgbClr val="000000"/>
              </a:solidFill>
              <a:ea typeface="Calibri" pitchFamily="34" charset="0"/>
              <a:cs typeface="Arial" charset="0"/>
            </a:endParaRPr>
          </a:p>
        </p:txBody>
      </p:sp>
      <p:sp>
        <p:nvSpPr>
          <p:cNvPr id="3087" name="TextBox 235"/>
          <p:cNvSpPr txBox="1">
            <a:spLocks noChangeArrowheads="1"/>
          </p:cNvSpPr>
          <p:nvPr/>
        </p:nvSpPr>
        <p:spPr bwMode="auto">
          <a:xfrm>
            <a:off x="415926" y="798087"/>
            <a:ext cx="8425506" cy="1200329"/>
          </a:xfrm>
          <a:prstGeom prst="rect">
            <a:avLst/>
          </a:prstGeom>
          <a:noFill/>
          <a:ln w="9525">
            <a:noFill/>
            <a:miter lim="800000"/>
            <a:headEnd/>
            <a:tailEnd/>
          </a:ln>
        </p:spPr>
        <p:txBody>
          <a:bodyPr wrap="square">
            <a:spAutoFit/>
          </a:bodyPr>
          <a:lstStyle/>
          <a:p>
            <a:pPr algn="just" eaLnBrk="0" hangingPunct="0"/>
            <a:r>
              <a:rPr lang="en-GB" b="1" dirty="0" smtClean="0">
                <a:latin typeface="+mj-lt"/>
                <a:cs typeface="Times New Roman" pitchFamily="18" charset="0"/>
              </a:rPr>
              <a:t>BRIEFING THE PORTFOLIO COMMITTEE ON POLICE ON THE SEVENTH  ANNUAL REPORT 2018/19 OF THE OFFICE OF THE DPCI JUDGE, COMPLAINTS MECHANISM, ESTABLISHED IN TERMS OF SECT 17L OF SAPS ACT NO:68 OF 1995,AS AMENDED, ON 06 NOVEMBER 2019</a:t>
            </a:r>
          </a:p>
        </p:txBody>
      </p:sp>
      <p:pic>
        <p:nvPicPr>
          <p:cNvPr id="26" name="Picture 25" descr="C:\Users\Majozi\AppData\Local\Microsoft\Windows\Temporary Internet Files\Content.Word\DPCI Judge Logo_FINAL.JPG"/>
          <p:cNvPicPr/>
          <p:nvPr/>
        </p:nvPicPr>
        <p:blipFill rotWithShape="1">
          <a:blip r:embed="rId2" cstate="print">
            <a:extLst>
              <a:ext uri="{28A0092B-C50C-407E-A947-70E740481C1C}">
                <a14:useLocalDpi xmlns:a14="http://schemas.microsoft.com/office/drawing/2010/main" xmlns="" val="0"/>
              </a:ext>
            </a:extLst>
          </a:blip>
          <a:srcRect l="6645" t="6921" r="-1375"/>
          <a:stretch/>
        </p:blipFill>
        <p:spPr bwMode="auto">
          <a:xfrm>
            <a:off x="2302523" y="4325937"/>
            <a:ext cx="4882725" cy="2055391"/>
          </a:xfrm>
          <a:prstGeom prst="rect">
            <a:avLst/>
          </a:prstGeom>
          <a:noFill/>
          <a:ln>
            <a:noFill/>
          </a:ln>
          <a:extLst>
            <a:ext uri="{53640926-AAD7-44D8-BBD7-CCE9431645EC}">
              <a14:shadowObscured xmlns:a14="http://schemas.microsoft.com/office/drawing/2010/main" xmlns=""/>
            </a:ext>
          </a:extLst>
        </p:spPr>
      </p:pic>
    </p:spTree>
  </p:cSld>
  <p:clrMapOvr>
    <a:masterClrMapping/>
  </p:clrMapOvr>
  <p:transition spd="slow">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smtClean="0"/>
              <a:t>Case Management System </a:t>
            </a:r>
            <a:r>
              <a:rPr lang="en-ZA" sz="2000" b="1" dirty="0" err="1" smtClean="0"/>
              <a:t>conti</a:t>
            </a:r>
            <a:r>
              <a:rPr lang="en-ZA" sz="2000" b="1" dirty="0" smtClean="0"/>
              <a:t>….</a:t>
            </a:r>
            <a:endParaRPr lang="en-ZA" sz="2000" b="1" dirty="0"/>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10</a:t>
            </a:fld>
            <a:endParaRPr lang="en-US" dirty="0"/>
          </a:p>
        </p:txBody>
      </p:sp>
      <p:sp>
        <p:nvSpPr>
          <p:cNvPr id="6" name="Rectangle 5"/>
          <p:cNvSpPr/>
          <p:nvPr/>
        </p:nvSpPr>
        <p:spPr>
          <a:xfrm>
            <a:off x="1064568" y="1700808"/>
            <a:ext cx="8352928" cy="1631216"/>
          </a:xfrm>
          <a:prstGeom prst="rect">
            <a:avLst/>
          </a:prstGeom>
        </p:spPr>
        <p:txBody>
          <a:bodyPr wrap="square">
            <a:spAutoFit/>
          </a:bodyPr>
          <a:lstStyle/>
          <a:p>
            <a:r>
              <a:rPr lang="en-ZA" sz="2000" b="1" i="1" dirty="0" smtClean="0">
                <a:solidFill>
                  <a:srgbClr val="FF0000"/>
                </a:solidFill>
              </a:rPr>
              <a:t>        </a:t>
            </a:r>
            <a:r>
              <a:rPr lang="en-ZA" sz="2000" b="1" dirty="0" smtClean="0">
                <a:solidFill>
                  <a:srgbClr val="FF0000"/>
                </a:solidFill>
              </a:rPr>
              <a:t>Graph 5: </a:t>
            </a:r>
            <a:r>
              <a:rPr lang="en-ZA" sz="2000" b="1" dirty="0" smtClean="0">
                <a:solidFill>
                  <a:srgbClr val="FF0000"/>
                </a:solidFill>
                <a:latin typeface="Arial"/>
                <a:ea typeface="Calibri"/>
              </a:rPr>
              <a:t>Nature </a:t>
            </a:r>
            <a:r>
              <a:rPr lang="en-ZA" sz="2000" b="1" dirty="0">
                <a:solidFill>
                  <a:srgbClr val="FF0000"/>
                </a:solidFill>
                <a:latin typeface="Arial"/>
                <a:ea typeface="Calibri"/>
              </a:rPr>
              <a:t>of complaints received falling </a:t>
            </a:r>
            <a:r>
              <a:rPr lang="en-ZA" sz="2000" b="1" dirty="0" smtClean="0">
                <a:solidFill>
                  <a:srgbClr val="FF0000"/>
                </a:solidFill>
                <a:latin typeface="Arial"/>
                <a:ea typeface="Calibri"/>
              </a:rPr>
              <a:t>outside</a:t>
            </a:r>
          </a:p>
          <a:p>
            <a:r>
              <a:rPr lang="en-ZA" sz="2000" b="1" dirty="0">
                <a:solidFill>
                  <a:srgbClr val="FF0000"/>
                </a:solidFill>
                <a:latin typeface="Arial"/>
                <a:ea typeface="Calibri"/>
              </a:rPr>
              <a:t> </a:t>
            </a:r>
            <a:r>
              <a:rPr lang="en-ZA" sz="2000" b="1" dirty="0" smtClean="0">
                <a:solidFill>
                  <a:srgbClr val="FF0000"/>
                </a:solidFill>
                <a:latin typeface="Arial"/>
                <a:ea typeface="Calibri"/>
              </a:rPr>
              <a:t>                       mandate</a:t>
            </a:r>
            <a:endParaRPr lang="en-ZA" sz="2000" b="1" i="1" dirty="0" smtClean="0">
              <a:solidFill>
                <a:srgbClr val="FF0000"/>
              </a:solidFill>
            </a:endParaRPr>
          </a:p>
          <a:p>
            <a:endParaRPr lang="en-ZA" b="1" i="1" dirty="0">
              <a:solidFill>
                <a:srgbClr val="FF0000"/>
              </a:solidFill>
            </a:endParaRPr>
          </a:p>
          <a:p>
            <a:endParaRPr lang="en-ZA" b="1" i="1" dirty="0" smtClean="0">
              <a:solidFill>
                <a:srgbClr val="FF0000"/>
              </a:solidFill>
            </a:endParaRPr>
          </a:p>
          <a:p>
            <a:endParaRPr lang="en-ZA" sz="2400" b="1" dirty="0"/>
          </a:p>
        </p:txBody>
      </p:sp>
      <p:sp>
        <p:nvSpPr>
          <p:cNvPr id="9" name="Rectangle 1"/>
          <p:cNvSpPr>
            <a:spLocks noChangeArrowheads="1"/>
          </p:cNvSpPr>
          <p:nvPr/>
        </p:nvSpPr>
        <p:spPr bwMode="auto">
          <a:xfrm>
            <a:off x="2773363" y="1600200"/>
            <a:ext cx="9906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Picture 7"/>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19212" y="2348880"/>
            <a:ext cx="7522220" cy="3888432"/>
          </a:xfrm>
          <a:prstGeom prst="rect">
            <a:avLst/>
          </a:prstGeom>
          <a:noFill/>
          <a:ln>
            <a:noFill/>
          </a:ln>
        </p:spPr>
      </p:pic>
    </p:spTree>
    <p:extLst>
      <p:ext uri="{BB962C8B-B14F-4D97-AF65-F5344CB8AC3E}">
        <p14:creationId xmlns:p14="http://schemas.microsoft.com/office/powerpoint/2010/main" xmlns="" val="1111002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sz="2000" b="1" dirty="0" smtClean="0">
                <a:solidFill>
                  <a:schemeClr val="tx1"/>
                </a:solidFill>
              </a:rPr>
              <a:t>Public Awareness Campaigns (Output)</a:t>
            </a:r>
            <a:endParaRPr lang="en-ZA" sz="2000" b="1" dirty="0">
              <a:solidFill>
                <a:schemeClr val="tx1"/>
              </a:solidFill>
            </a:endParaRPr>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11</a:t>
            </a:fld>
            <a:endParaRPr lang="en-US" dirty="0"/>
          </a:p>
        </p:txBody>
      </p:sp>
      <p:sp>
        <p:nvSpPr>
          <p:cNvPr id="7" name="Content Placeholder 6"/>
          <p:cNvSpPr>
            <a:spLocks noGrp="1"/>
          </p:cNvSpPr>
          <p:nvPr>
            <p:ph idx="4294967295"/>
          </p:nvPr>
        </p:nvSpPr>
        <p:spPr>
          <a:xfrm>
            <a:off x="200472" y="1700808"/>
            <a:ext cx="9576941" cy="4680421"/>
          </a:xfrm>
        </p:spPr>
        <p:txBody>
          <a:bodyPr/>
          <a:lstStyle/>
          <a:p>
            <a:pPr algn="just">
              <a:buFont typeface="Wingdings" pitchFamily="2" charset="2"/>
              <a:buChar char="§"/>
            </a:pPr>
            <a:r>
              <a:rPr lang="en-ZA" sz="2000" b="1" dirty="0" smtClean="0"/>
              <a:t>With regard to the awareness campaigns as required by s17L (15) of SAPS Act, we have conducted two (2) public awareness campaigns (public outreach programmes) for the financial year.</a:t>
            </a:r>
          </a:p>
          <a:p>
            <a:pPr algn="just">
              <a:buFont typeface="Wingdings" pitchFamily="2" charset="2"/>
              <a:buChar char="§"/>
            </a:pPr>
            <a:r>
              <a:rPr lang="en-ZA" sz="2000" b="1" dirty="0" smtClean="0"/>
              <a:t>We conducted two (2) separate Stakeholder Engagement Sessions. One with members of the Public in Durban (KZN) and the other at </a:t>
            </a:r>
            <a:r>
              <a:rPr lang="en-ZA" sz="2000" b="1" dirty="0" err="1" smtClean="0"/>
              <a:t>Phokeng</a:t>
            </a:r>
            <a:r>
              <a:rPr lang="en-ZA" sz="2000" b="1" dirty="0" smtClean="0"/>
              <a:t> in Rustenburg (North West). </a:t>
            </a:r>
          </a:p>
          <a:p>
            <a:pPr algn="just">
              <a:buFont typeface="Wingdings" pitchFamily="2" charset="2"/>
              <a:buChar char="§"/>
            </a:pPr>
            <a:r>
              <a:rPr lang="en-ZA" sz="2000" b="1" dirty="0" smtClean="0"/>
              <a:t>During these sessions we invited all our key stakeholders such as SAPS, Hawks, IPID, PSIRA, Firearms Appeal Board, Faith Based Organisations and Non-governmental organisations to make short interventions.</a:t>
            </a:r>
          </a:p>
          <a:p>
            <a:pPr algn="just">
              <a:buFont typeface="Wingdings" pitchFamily="2" charset="2"/>
              <a:buChar char="§"/>
            </a:pPr>
            <a:r>
              <a:rPr lang="en-ZA" sz="2000" b="1" dirty="0" smtClean="0"/>
              <a:t>The annual performance target is two stakeholder engagement sessions of conducting awareness campaigns. The output of 100% was achieved.</a:t>
            </a:r>
            <a:endParaRPr lang="en-ZA" sz="2000" b="1" dirty="0"/>
          </a:p>
          <a:p>
            <a:pPr marL="0" indent="0" algn="just">
              <a:buNone/>
            </a:pPr>
            <a:endParaRPr lang="en-ZA" sz="1800" b="1" dirty="0"/>
          </a:p>
          <a:p>
            <a:pPr marL="0" indent="0" algn="just">
              <a:buNone/>
            </a:pPr>
            <a:r>
              <a:rPr lang="en-ZA" sz="1800" b="1" dirty="0" smtClean="0"/>
              <a:t>    </a:t>
            </a:r>
            <a:endParaRPr lang="en-ZA" sz="1800" dirty="0"/>
          </a:p>
        </p:txBody>
      </p:sp>
    </p:spTree>
    <p:extLst>
      <p:ext uri="{BB962C8B-B14F-4D97-AF65-F5344CB8AC3E}">
        <p14:creationId xmlns:p14="http://schemas.microsoft.com/office/powerpoint/2010/main" xmlns="" val="3335071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0" y="78533"/>
            <a:ext cx="9906000" cy="792088"/>
          </a:xfrm>
        </p:spPr>
        <p:txBody>
          <a:bodyPr/>
          <a:lstStyle/>
          <a:p>
            <a:r>
              <a:rPr lang="en-ZA" sz="2000" b="1" dirty="0" smtClean="0">
                <a:solidFill>
                  <a:schemeClr val="tx1"/>
                </a:solidFill>
              </a:rPr>
              <a:t>Investigation of complaints (Output)</a:t>
            </a:r>
            <a:endParaRPr lang="en-ZA" sz="2000" b="1" dirty="0">
              <a:solidFill>
                <a:schemeClr val="tx1"/>
              </a:solidFill>
            </a:endParaRPr>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12</a:t>
            </a:fld>
            <a:endParaRPr lang="en-US" dirty="0"/>
          </a:p>
        </p:txBody>
      </p:sp>
      <p:sp>
        <p:nvSpPr>
          <p:cNvPr id="5" name="Content Placeholder 2"/>
          <p:cNvSpPr txBox="1">
            <a:spLocks/>
          </p:cNvSpPr>
          <p:nvPr/>
        </p:nvSpPr>
        <p:spPr bwMode="auto">
          <a:xfrm>
            <a:off x="272480" y="1804360"/>
            <a:ext cx="928903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buFont typeface="Wingdings" pitchFamily="2" charset="2"/>
              <a:buChar char="§"/>
              <a:defRPr/>
            </a:pPr>
            <a:r>
              <a:rPr lang="en-ZA" sz="2000" b="1" dirty="0" smtClean="0"/>
              <a:t>As far as investigations are concerned, we received a total of 88 complaints. 32 fell within the scope of our mandate whereas 56 fell outside the scope.</a:t>
            </a:r>
            <a:endParaRPr lang="en-ZA" sz="2000" b="1" dirty="0"/>
          </a:p>
          <a:p>
            <a:pPr algn="just">
              <a:buFont typeface="Wingdings" pitchFamily="2" charset="2"/>
              <a:buChar char="§"/>
              <a:defRPr/>
            </a:pPr>
            <a:r>
              <a:rPr lang="en-ZA" sz="2000" b="1" dirty="0" smtClean="0"/>
              <a:t>Of the 32 complaints falling within the scope of our mandate, the investigators completed 24 investigations (an output of 75%). However, a number of them still need to be signed off on by the DPCI Judge.</a:t>
            </a:r>
            <a:endParaRPr lang="en-ZA" sz="2000" b="1" dirty="0"/>
          </a:p>
          <a:p>
            <a:pPr algn="just">
              <a:buFont typeface="Wingdings" pitchFamily="2" charset="2"/>
              <a:buChar char="§"/>
              <a:defRPr/>
            </a:pPr>
            <a:r>
              <a:rPr lang="en-ZA" sz="2000" b="1" dirty="0" smtClean="0"/>
              <a:t>The complaints falling outside the scope of our mandate were 56 and were all finalised. The output was 100%.</a:t>
            </a:r>
            <a:endParaRPr lang="en-ZA" sz="2000" b="1" dirty="0"/>
          </a:p>
          <a:p>
            <a:pPr algn="just">
              <a:buFont typeface="Wingdings" pitchFamily="2" charset="2"/>
              <a:buChar char="§"/>
              <a:defRPr/>
            </a:pPr>
            <a:r>
              <a:rPr lang="en-ZA" sz="2000" b="1" dirty="0" smtClean="0"/>
              <a:t>The overall output of all finalised complaints was 90.1%.</a:t>
            </a:r>
          </a:p>
          <a:p>
            <a:pPr algn="just">
              <a:buFont typeface="Wingdings" pitchFamily="2" charset="2"/>
              <a:buChar char="§"/>
              <a:defRPr/>
            </a:pPr>
            <a:endParaRPr lang="en-ZA" sz="2000" b="1" dirty="0"/>
          </a:p>
          <a:p>
            <a:pPr lvl="0" algn="just" eaLnBrk="1" hangingPunct="1">
              <a:spcBef>
                <a:spcPct val="0"/>
              </a:spcBef>
              <a:buFont typeface="Wingdings" pitchFamily="2" charset="2"/>
              <a:buChar char="§"/>
            </a:pPr>
            <a:r>
              <a:rPr lang="en-ZA" sz="2000" b="1" dirty="0">
                <a:solidFill>
                  <a:srgbClr val="2F2B20"/>
                </a:solidFill>
                <a:latin typeface="Arial" charset="0"/>
              </a:rPr>
              <a:t>As far as the investigation of complaints of </a:t>
            </a:r>
            <a:r>
              <a:rPr lang="en-ZA" sz="2000" b="1" dirty="0" smtClean="0">
                <a:solidFill>
                  <a:srgbClr val="2F2B20"/>
                </a:solidFill>
                <a:latin typeface="Arial" charset="0"/>
              </a:rPr>
              <a:t>the previous </a:t>
            </a:r>
            <a:r>
              <a:rPr lang="en-ZA" sz="2000" b="1" dirty="0">
                <a:solidFill>
                  <a:srgbClr val="2F2B20"/>
                </a:solidFill>
                <a:latin typeface="Arial" charset="0"/>
              </a:rPr>
              <a:t>financial </a:t>
            </a:r>
            <a:r>
              <a:rPr lang="en-ZA" sz="2000" b="1" dirty="0" smtClean="0">
                <a:solidFill>
                  <a:srgbClr val="2F2B20"/>
                </a:solidFill>
                <a:latin typeface="Arial" charset="0"/>
              </a:rPr>
              <a:t>year is concerned, </a:t>
            </a:r>
            <a:r>
              <a:rPr lang="en-ZA" sz="2000" b="1" dirty="0">
                <a:solidFill>
                  <a:srgbClr val="2F2B20"/>
                </a:solidFill>
                <a:latin typeface="Arial" charset="0"/>
              </a:rPr>
              <a:t>we had </a:t>
            </a:r>
            <a:r>
              <a:rPr lang="en-ZA" sz="2000" b="1" dirty="0" smtClean="0">
                <a:solidFill>
                  <a:srgbClr val="2F2B20"/>
                </a:solidFill>
                <a:latin typeface="Arial" charset="0"/>
              </a:rPr>
              <a:t>8 complaints carried </a:t>
            </a:r>
            <a:r>
              <a:rPr lang="en-ZA" sz="2000" b="1" dirty="0">
                <a:solidFill>
                  <a:srgbClr val="2F2B20"/>
                </a:solidFill>
                <a:latin typeface="Arial" charset="0"/>
              </a:rPr>
              <a:t>over and </a:t>
            </a:r>
            <a:r>
              <a:rPr lang="en-ZA" sz="2000" b="1" dirty="0" smtClean="0">
                <a:solidFill>
                  <a:srgbClr val="2F2B20"/>
                </a:solidFill>
                <a:latin typeface="Arial" charset="0"/>
              </a:rPr>
              <a:t>all 8 were </a:t>
            </a:r>
            <a:r>
              <a:rPr lang="en-ZA" sz="2000" b="1" dirty="0">
                <a:solidFill>
                  <a:srgbClr val="2F2B20"/>
                </a:solidFill>
                <a:latin typeface="Arial" charset="0"/>
              </a:rPr>
              <a:t>finalised. The output was </a:t>
            </a:r>
            <a:r>
              <a:rPr lang="en-ZA" sz="2000" b="1" dirty="0" smtClean="0">
                <a:solidFill>
                  <a:srgbClr val="2F2B20"/>
                </a:solidFill>
                <a:latin typeface="Arial" charset="0"/>
              </a:rPr>
              <a:t>100% </a:t>
            </a:r>
            <a:r>
              <a:rPr lang="en-ZA" sz="2000" b="1" dirty="0">
                <a:solidFill>
                  <a:srgbClr val="2F2B20"/>
                </a:solidFill>
                <a:latin typeface="Arial" charset="0"/>
              </a:rPr>
              <a:t>exceeding the target of 50% as set out in the Annual Performance Plan.</a:t>
            </a:r>
          </a:p>
          <a:p>
            <a:pPr marL="0" indent="0" algn="just">
              <a:buNone/>
              <a:defRPr/>
            </a:pPr>
            <a:endParaRPr lang="en-ZA" sz="2400" b="1" dirty="0" smtClean="0"/>
          </a:p>
        </p:txBody>
      </p:sp>
    </p:spTree>
    <p:extLst>
      <p:ext uri="{BB962C8B-B14F-4D97-AF65-F5344CB8AC3E}">
        <p14:creationId xmlns:p14="http://schemas.microsoft.com/office/powerpoint/2010/main" xmlns="" val="2936434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13</a:t>
            </a:fld>
            <a:endParaRPr lang="en-US" dirty="0"/>
          </a:p>
        </p:txBody>
      </p:sp>
      <p:sp>
        <p:nvSpPr>
          <p:cNvPr id="5" name="Rectangle 4"/>
          <p:cNvSpPr/>
          <p:nvPr/>
        </p:nvSpPr>
        <p:spPr>
          <a:xfrm>
            <a:off x="488504" y="1536174"/>
            <a:ext cx="9361040" cy="2123658"/>
          </a:xfrm>
          <a:prstGeom prst="rect">
            <a:avLst/>
          </a:prstGeom>
        </p:spPr>
        <p:txBody>
          <a:bodyPr wrap="square">
            <a:spAutoFit/>
          </a:bodyPr>
          <a:lstStyle/>
          <a:p>
            <a:pPr lvl="0" algn="just">
              <a:defRPr/>
            </a:pPr>
            <a:endParaRPr lang="en-ZA" b="1" dirty="0" smtClean="0">
              <a:solidFill>
                <a:srgbClr val="2F2B20"/>
              </a:solidFill>
            </a:endParaRPr>
          </a:p>
          <a:p>
            <a:pPr lvl="0" algn="just">
              <a:defRPr/>
            </a:pPr>
            <a:r>
              <a:rPr lang="en-ZA" sz="2000" b="1" dirty="0" smtClean="0">
                <a:solidFill>
                  <a:srgbClr val="FF0000"/>
                </a:solidFill>
              </a:rPr>
              <a:t>                       Graph 6: Depicts complaints finalised</a:t>
            </a:r>
          </a:p>
          <a:p>
            <a:pPr lvl="0" algn="just">
              <a:defRPr/>
            </a:pPr>
            <a:endParaRPr lang="en-ZA" b="1" dirty="0">
              <a:solidFill>
                <a:srgbClr val="FF0000"/>
              </a:solidFill>
            </a:endParaRPr>
          </a:p>
          <a:p>
            <a:pPr lvl="0" algn="just">
              <a:defRPr/>
            </a:pPr>
            <a:endParaRPr lang="en-ZA" b="1" dirty="0" smtClean="0">
              <a:solidFill>
                <a:srgbClr val="FF0000"/>
              </a:solidFill>
            </a:endParaRPr>
          </a:p>
          <a:p>
            <a:pPr lvl="0" algn="just">
              <a:defRPr/>
            </a:pPr>
            <a:endParaRPr lang="en-ZA" b="1" dirty="0">
              <a:solidFill>
                <a:srgbClr val="FF0000"/>
              </a:solidFill>
            </a:endParaRPr>
          </a:p>
          <a:p>
            <a:pPr lvl="0" algn="just">
              <a:defRPr/>
            </a:pPr>
            <a:endParaRPr lang="en-ZA" b="1" dirty="0" smtClean="0">
              <a:solidFill>
                <a:srgbClr val="FF0000"/>
              </a:solidFill>
            </a:endParaRPr>
          </a:p>
          <a:p>
            <a:pPr lvl="0" algn="just">
              <a:defRPr/>
            </a:pPr>
            <a:r>
              <a:rPr lang="en-ZA" b="1" dirty="0" smtClean="0">
                <a:solidFill>
                  <a:srgbClr val="FF0000"/>
                </a:solidFill>
              </a:rPr>
              <a:t> </a:t>
            </a:r>
            <a:endParaRPr lang="en-ZA" b="1" dirty="0">
              <a:solidFill>
                <a:srgbClr val="FF0000"/>
              </a:solidFill>
            </a:endParaRPr>
          </a:p>
        </p:txBody>
      </p:sp>
      <p:sp>
        <p:nvSpPr>
          <p:cNvPr id="6" name="Title 5"/>
          <p:cNvSpPr>
            <a:spLocks noGrp="1"/>
          </p:cNvSpPr>
          <p:nvPr>
            <p:ph type="title"/>
          </p:nvPr>
        </p:nvSpPr>
        <p:spPr/>
        <p:txBody>
          <a:bodyPr/>
          <a:lstStyle/>
          <a:p>
            <a:r>
              <a:rPr lang="en-ZA" sz="2400" b="1" dirty="0" smtClean="0"/>
              <a:t>Investigation of complaints</a:t>
            </a:r>
            <a:endParaRPr lang="en-ZA" sz="2400" b="1" dirty="0"/>
          </a:p>
        </p:txBody>
      </p:sp>
      <p:graphicFrame>
        <p:nvGraphicFramePr>
          <p:cNvPr id="8" name="Chart 7"/>
          <p:cNvGraphicFramePr/>
          <p:nvPr>
            <p:extLst>
              <p:ext uri="{D42A27DB-BD31-4B8C-83A1-F6EECF244321}">
                <p14:modId xmlns:p14="http://schemas.microsoft.com/office/powerpoint/2010/main" xmlns="" val="2239335324"/>
              </p:ext>
            </p:extLst>
          </p:nvPr>
        </p:nvGraphicFramePr>
        <p:xfrm>
          <a:off x="2144688" y="2636912"/>
          <a:ext cx="6048672" cy="3240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768960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smtClean="0"/>
              <a:t>Trends </a:t>
            </a:r>
            <a:endParaRPr lang="en-ZA" sz="2000" b="1" dirty="0"/>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14</a:t>
            </a:fld>
            <a:endParaRPr lang="en-US" dirty="0"/>
          </a:p>
        </p:txBody>
      </p:sp>
      <p:sp>
        <p:nvSpPr>
          <p:cNvPr id="6" name="Rectangle 5"/>
          <p:cNvSpPr/>
          <p:nvPr/>
        </p:nvSpPr>
        <p:spPr>
          <a:xfrm>
            <a:off x="121668" y="1467196"/>
            <a:ext cx="9649072" cy="5262979"/>
          </a:xfrm>
          <a:prstGeom prst="rect">
            <a:avLst/>
          </a:prstGeom>
        </p:spPr>
        <p:txBody>
          <a:bodyPr wrap="square">
            <a:spAutoFit/>
          </a:bodyPr>
          <a:lstStyle/>
          <a:p>
            <a:pPr lvl="0" algn="just"/>
            <a:endParaRPr lang="en-ZA" b="1" dirty="0" smtClean="0">
              <a:solidFill>
                <a:srgbClr val="2F2B20"/>
              </a:solidFill>
            </a:endParaRPr>
          </a:p>
          <a:p>
            <a:pPr lvl="0" algn="just">
              <a:buFont typeface="Wingdings" pitchFamily="2" charset="2"/>
              <a:buChar char="§"/>
            </a:pPr>
            <a:r>
              <a:rPr lang="en-ZA" b="1" dirty="0" smtClean="0">
                <a:solidFill>
                  <a:srgbClr val="2F2B20"/>
                </a:solidFill>
              </a:rPr>
              <a:t> </a:t>
            </a:r>
            <a:r>
              <a:rPr lang="en-ZA" sz="2000" b="1" dirty="0" smtClean="0">
                <a:solidFill>
                  <a:srgbClr val="2F2B20"/>
                </a:solidFill>
              </a:rPr>
              <a:t>Analysis to observe trends and patterns arising from the investigated</a:t>
            </a:r>
          </a:p>
          <a:p>
            <a:pPr lvl="0" algn="just"/>
            <a:r>
              <a:rPr lang="en-ZA" sz="2000" b="1" dirty="0">
                <a:solidFill>
                  <a:srgbClr val="2F2B20"/>
                </a:solidFill>
              </a:rPr>
              <a:t> </a:t>
            </a:r>
            <a:r>
              <a:rPr lang="en-ZA" sz="2000" b="1" dirty="0" smtClean="0">
                <a:solidFill>
                  <a:srgbClr val="2F2B20"/>
                </a:solidFill>
              </a:rPr>
              <a:t> complaints is conducted in order to improve the efficiency and</a:t>
            </a:r>
          </a:p>
          <a:p>
            <a:pPr lvl="0" algn="just"/>
            <a:r>
              <a:rPr lang="en-ZA" sz="2000" b="1" dirty="0">
                <a:solidFill>
                  <a:srgbClr val="2F2B20"/>
                </a:solidFill>
              </a:rPr>
              <a:t> </a:t>
            </a:r>
            <a:r>
              <a:rPr lang="en-ZA" sz="2000" b="1" dirty="0" smtClean="0">
                <a:solidFill>
                  <a:srgbClr val="2F2B20"/>
                </a:solidFill>
              </a:rPr>
              <a:t> professionalism within the operations of the Hawks and the prompt</a:t>
            </a:r>
          </a:p>
          <a:p>
            <a:pPr lvl="0" algn="just"/>
            <a:r>
              <a:rPr lang="en-ZA" sz="2000" b="1" dirty="0">
                <a:solidFill>
                  <a:srgbClr val="2F2B20"/>
                </a:solidFill>
              </a:rPr>
              <a:t> </a:t>
            </a:r>
            <a:r>
              <a:rPr lang="en-ZA" sz="2000" b="1" dirty="0" smtClean="0">
                <a:solidFill>
                  <a:srgbClr val="2F2B20"/>
                </a:solidFill>
              </a:rPr>
              <a:t> adjudication of such complaints by the O/DPCI/J.</a:t>
            </a:r>
          </a:p>
          <a:p>
            <a:pPr lvl="0" algn="just"/>
            <a:endParaRPr lang="en-ZA" sz="2000" b="1" dirty="0">
              <a:solidFill>
                <a:srgbClr val="2F2B20"/>
              </a:solidFill>
            </a:endParaRPr>
          </a:p>
          <a:p>
            <a:pPr lvl="0" algn="just">
              <a:buFont typeface="Wingdings" pitchFamily="2" charset="2"/>
              <a:buChar char="§"/>
            </a:pPr>
            <a:r>
              <a:rPr lang="en-ZA" sz="2000" b="1" dirty="0">
                <a:solidFill>
                  <a:srgbClr val="2F2B20"/>
                </a:solidFill>
              </a:rPr>
              <a:t> </a:t>
            </a:r>
            <a:r>
              <a:rPr lang="en-ZA" sz="2000" b="1" dirty="0" smtClean="0">
                <a:solidFill>
                  <a:srgbClr val="2F2B20"/>
                </a:solidFill>
              </a:rPr>
              <a:t>During the investigations of the complaints it was observed that:</a:t>
            </a:r>
          </a:p>
          <a:p>
            <a:pPr lvl="0" algn="just"/>
            <a:endParaRPr lang="en-ZA" sz="2000" b="1" dirty="0">
              <a:solidFill>
                <a:srgbClr val="2F2B20"/>
              </a:solidFill>
            </a:endParaRPr>
          </a:p>
          <a:p>
            <a:pPr marL="285750" lvl="0" indent="-285750" algn="just">
              <a:buFont typeface="Wingdings" pitchFamily="2" charset="2"/>
              <a:buChar char="Ø"/>
            </a:pPr>
            <a:r>
              <a:rPr lang="en-ZA" sz="2000" b="1" dirty="0" smtClean="0">
                <a:solidFill>
                  <a:srgbClr val="2F2B20"/>
                </a:solidFill>
              </a:rPr>
              <a:t>The majority of complaints pertain to a demand that the Hawks ought to investigate cases more speedily and provide regular feedback of the status of their cases.</a:t>
            </a:r>
          </a:p>
          <a:p>
            <a:pPr lvl="0" algn="just"/>
            <a:endParaRPr lang="en-ZA" sz="2000" b="1" dirty="0">
              <a:solidFill>
                <a:srgbClr val="2F2B20"/>
              </a:solidFill>
            </a:endParaRPr>
          </a:p>
          <a:p>
            <a:pPr marL="285750" lvl="0" indent="-285750" algn="just">
              <a:buFont typeface="Wingdings" pitchFamily="2" charset="2"/>
              <a:buChar char="Ø"/>
            </a:pPr>
            <a:r>
              <a:rPr lang="en-ZA" sz="2000" b="1" dirty="0" smtClean="0">
                <a:solidFill>
                  <a:srgbClr val="2F2B20"/>
                </a:solidFill>
              </a:rPr>
              <a:t>There are instances where dockets in which politicians are suspected of involvement in criminal conduct   have been removed from the investigators under the guise that they  will be investigated by a Task Team in the National Office, but the investigations would then stagnate.</a:t>
            </a:r>
          </a:p>
          <a:p>
            <a:pPr marL="342900" lvl="0" indent="-342900" algn="just">
              <a:buFont typeface="Wingdings" pitchFamily="2" charset="2"/>
              <a:buChar char="§"/>
            </a:pPr>
            <a:endParaRPr lang="en-ZA" b="1" dirty="0">
              <a:solidFill>
                <a:srgbClr val="2F2B20"/>
              </a:solidFill>
            </a:endParaRPr>
          </a:p>
        </p:txBody>
      </p:sp>
    </p:spTree>
    <p:extLst>
      <p:ext uri="{BB962C8B-B14F-4D97-AF65-F5344CB8AC3E}">
        <p14:creationId xmlns:p14="http://schemas.microsoft.com/office/powerpoint/2010/main" xmlns="" val="3144689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smtClean="0"/>
              <a:t>Trends </a:t>
            </a:r>
            <a:r>
              <a:rPr lang="en-ZA" sz="2000" b="1" dirty="0" err="1" smtClean="0"/>
              <a:t>cont</a:t>
            </a:r>
            <a:r>
              <a:rPr lang="en-ZA" sz="2000" b="1" dirty="0" smtClean="0"/>
              <a:t>…… </a:t>
            </a:r>
            <a:endParaRPr lang="en-ZA" sz="2000" b="1" dirty="0"/>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15</a:t>
            </a:fld>
            <a:endParaRPr lang="en-US" dirty="0"/>
          </a:p>
        </p:txBody>
      </p:sp>
      <p:sp>
        <p:nvSpPr>
          <p:cNvPr id="6" name="Rectangle 5"/>
          <p:cNvSpPr/>
          <p:nvPr/>
        </p:nvSpPr>
        <p:spPr>
          <a:xfrm>
            <a:off x="128464" y="1720840"/>
            <a:ext cx="9649072" cy="2831544"/>
          </a:xfrm>
          <a:prstGeom prst="rect">
            <a:avLst/>
          </a:prstGeom>
        </p:spPr>
        <p:txBody>
          <a:bodyPr wrap="square">
            <a:spAutoFit/>
          </a:bodyPr>
          <a:lstStyle/>
          <a:p>
            <a:pPr lvl="0" algn="just"/>
            <a:endParaRPr lang="en-ZA" b="1" dirty="0" smtClean="0">
              <a:solidFill>
                <a:srgbClr val="2F2B20"/>
              </a:solidFill>
            </a:endParaRPr>
          </a:p>
          <a:p>
            <a:pPr lvl="0" algn="just">
              <a:buFont typeface="Wingdings" pitchFamily="2" charset="2"/>
              <a:buChar char="§"/>
            </a:pPr>
            <a:r>
              <a:rPr lang="en-ZA" b="1" dirty="0" smtClean="0">
                <a:solidFill>
                  <a:srgbClr val="2F2B20"/>
                </a:solidFill>
              </a:rPr>
              <a:t> </a:t>
            </a:r>
            <a:r>
              <a:rPr lang="en-ZA" sz="2000" b="1" dirty="0" smtClean="0">
                <a:solidFill>
                  <a:srgbClr val="2F2B20"/>
                </a:solidFill>
              </a:rPr>
              <a:t>Some members of the Hawks complained of victimisation by their superiors</a:t>
            </a:r>
          </a:p>
          <a:p>
            <a:pPr lvl="0" algn="just"/>
            <a:r>
              <a:rPr lang="en-ZA" sz="2000" b="1" dirty="0">
                <a:solidFill>
                  <a:srgbClr val="2F2B20"/>
                </a:solidFill>
              </a:rPr>
              <a:t> </a:t>
            </a:r>
            <a:r>
              <a:rPr lang="en-ZA" sz="2000" b="1" dirty="0" smtClean="0">
                <a:solidFill>
                  <a:srgbClr val="2F2B20"/>
                </a:solidFill>
              </a:rPr>
              <a:t>  and were sceptical of any safeguards that the Office of the DPCI Judge may</a:t>
            </a:r>
          </a:p>
          <a:p>
            <a:pPr lvl="0" algn="just"/>
            <a:r>
              <a:rPr lang="en-ZA" sz="2000" b="1" dirty="0">
                <a:solidFill>
                  <a:srgbClr val="2F2B20"/>
                </a:solidFill>
              </a:rPr>
              <a:t> </a:t>
            </a:r>
            <a:r>
              <a:rPr lang="en-ZA" sz="2000" b="1" dirty="0" smtClean="0">
                <a:solidFill>
                  <a:srgbClr val="2F2B20"/>
                </a:solidFill>
              </a:rPr>
              <a:t>  provide them. At present the O/DPCI/J lacks the know-how, the resources</a:t>
            </a:r>
          </a:p>
          <a:p>
            <a:pPr lvl="0" algn="just"/>
            <a:r>
              <a:rPr lang="en-ZA" sz="2000" b="1" dirty="0">
                <a:solidFill>
                  <a:srgbClr val="2F2B20"/>
                </a:solidFill>
              </a:rPr>
              <a:t> </a:t>
            </a:r>
            <a:r>
              <a:rPr lang="en-ZA" sz="2000" b="1" dirty="0" smtClean="0">
                <a:solidFill>
                  <a:srgbClr val="2F2B20"/>
                </a:solidFill>
              </a:rPr>
              <a:t>  and capacity to be of practical assistance to protect whistleblowers. As</a:t>
            </a:r>
          </a:p>
          <a:p>
            <a:pPr lvl="0" algn="just"/>
            <a:r>
              <a:rPr lang="en-ZA" sz="2000" b="1" dirty="0">
                <a:solidFill>
                  <a:srgbClr val="2F2B20"/>
                </a:solidFill>
              </a:rPr>
              <a:t> </a:t>
            </a:r>
            <a:r>
              <a:rPr lang="en-ZA" sz="2000" b="1" dirty="0" smtClean="0">
                <a:solidFill>
                  <a:srgbClr val="2F2B20"/>
                </a:solidFill>
              </a:rPr>
              <a:t>  envisaged in s17L(5)  and 8(c) of the SAPS Act the DPCI Judge may robe in</a:t>
            </a:r>
          </a:p>
          <a:p>
            <a:pPr lvl="0" algn="just"/>
            <a:r>
              <a:rPr lang="en-ZA" sz="2000" b="1" dirty="0">
                <a:solidFill>
                  <a:srgbClr val="2F2B20"/>
                </a:solidFill>
              </a:rPr>
              <a:t> </a:t>
            </a:r>
            <a:r>
              <a:rPr lang="en-ZA" sz="2000" b="1" dirty="0" smtClean="0">
                <a:solidFill>
                  <a:srgbClr val="2F2B20"/>
                </a:solidFill>
              </a:rPr>
              <a:t>  the assistance of the office bearers or directorates or institutions listed in</a:t>
            </a:r>
          </a:p>
          <a:p>
            <a:pPr lvl="0" algn="just"/>
            <a:r>
              <a:rPr lang="en-ZA" sz="2000" b="1" dirty="0">
                <a:solidFill>
                  <a:srgbClr val="2F2B20"/>
                </a:solidFill>
              </a:rPr>
              <a:t> </a:t>
            </a:r>
            <a:r>
              <a:rPr lang="en-ZA" sz="2000" b="1" dirty="0" smtClean="0">
                <a:solidFill>
                  <a:srgbClr val="2F2B20"/>
                </a:solidFill>
              </a:rPr>
              <a:t>  these subsections.</a:t>
            </a:r>
          </a:p>
          <a:p>
            <a:pPr marL="342900" lvl="0" indent="-342900" algn="just">
              <a:buFont typeface="Wingdings" pitchFamily="2" charset="2"/>
              <a:buChar char="§"/>
            </a:pPr>
            <a:endParaRPr lang="en-ZA" sz="2000" b="1" dirty="0">
              <a:solidFill>
                <a:srgbClr val="2F2B20"/>
              </a:solidFill>
            </a:endParaRPr>
          </a:p>
        </p:txBody>
      </p:sp>
    </p:spTree>
    <p:extLst>
      <p:ext uri="{BB962C8B-B14F-4D97-AF65-F5344CB8AC3E}">
        <p14:creationId xmlns:p14="http://schemas.microsoft.com/office/powerpoint/2010/main" xmlns="" val="99322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smtClean="0"/>
              <a:t>Recommendations</a:t>
            </a:r>
            <a:endParaRPr lang="en-ZA" sz="2000" b="1" dirty="0"/>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16</a:t>
            </a:fld>
            <a:endParaRPr lang="en-US" dirty="0"/>
          </a:p>
        </p:txBody>
      </p:sp>
      <p:sp>
        <p:nvSpPr>
          <p:cNvPr id="6" name="Rectangle 5"/>
          <p:cNvSpPr/>
          <p:nvPr/>
        </p:nvSpPr>
        <p:spPr>
          <a:xfrm>
            <a:off x="0" y="1412776"/>
            <a:ext cx="9777536" cy="4985980"/>
          </a:xfrm>
          <a:prstGeom prst="rect">
            <a:avLst/>
          </a:prstGeom>
        </p:spPr>
        <p:txBody>
          <a:bodyPr wrap="square">
            <a:spAutoFit/>
          </a:bodyPr>
          <a:lstStyle/>
          <a:p>
            <a:pPr lvl="0" algn="just"/>
            <a:endParaRPr lang="en-ZA" b="1" dirty="0" smtClean="0">
              <a:solidFill>
                <a:srgbClr val="2F2B20"/>
              </a:solidFill>
            </a:endParaRPr>
          </a:p>
          <a:p>
            <a:pPr lvl="0" algn="just">
              <a:buFont typeface="Wingdings" pitchFamily="2" charset="2"/>
              <a:buChar char="§"/>
            </a:pPr>
            <a:r>
              <a:rPr lang="en-ZA" b="1" dirty="0" smtClean="0">
                <a:solidFill>
                  <a:srgbClr val="2F2B20"/>
                </a:solidFill>
              </a:rPr>
              <a:t> </a:t>
            </a:r>
            <a:r>
              <a:rPr lang="en-ZA" sz="2000" b="1" dirty="0" smtClean="0">
                <a:solidFill>
                  <a:srgbClr val="2F2B20"/>
                </a:solidFill>
              </a:rPr>
              <a:t>That the Portfolio Committee of Police intervene to address the capacity</a:t>
            </a:r>
          </a:p>
          <a:p>
            <a:pPr lvl="0" algn="just"/>
            <a:r>
              <a:rPr lang="en-ZA" sz="2000" b="1" dirty="0">
                <a:solidFill>
                  <a:srgbClr val="2F2B20"/>
                </a:solidFill>
              </a:rPr>
              <a:t> </a:t>
            </a:r>
            <a:r>
              <a:rPr lang="en-ZA" sz="2000" b="1" dirty="0" smtClean="0">
                <a:solidFill>
                  <a:srgbClr val="2F2B20"/>
                </a:solidFill>
              </a:rPr>
              <a:t>  challenges of the O/DPCI/J and, as a matter of urgency, direct the Minister to</a:t>
            </a:r>
          </a:p>
          <a:p>
            <a:pPr lvl="0" algn="just"/>
            <a:r>
              <a:rPr lang="en-ZA" sz="2000" b="1" dirty="0">
                <a:solidFill>
                  <a:srgbClr val="2F2B20"/>
                </a:solidFill>
              </a:rPr>
              <a:t> </a:t>
            </a:r>
            <a:r>
              <a:rPr lang="en-ZA" sz="2000" b="1" dirty="0" smtClean="0">
                <a:solidFill>
                  <a:srgbClr val="2F2B20"/>
                </a:solidFill>
              </a:rPr>
              <a:t>  prioritize the creation of the posts of Chief Executive Officer (CEO); Chief</a:t>
            </a:r>
          </a:p>
          <a:p>
            <a:pPr lvl="0" algn="just"/>
            <a:r>
              <a:rPr lang="en-ZA" sz="2000" b="1" dirty="0">
                <a:solidFill>
                  <a:srgbClr val="2F2B20"/>
                </a:solidFill>
              </a:rPr>
              <a:t> </a:t>
            </a:r>
            <a:r>
              <a:rPr lang="en-ZA" sz="2000" b="1" dirty="0" smtClean="0">
                <a:solidFill>
                  <a:srgbClr val="2F2B20"/>
                </a:solidFill>
              </a:rPr>
              <a:t>  Financial Officer (CEO) and the Director Investigations. The CEO will mainly</a:t>
            </a:r>
          </a:p>
          <a:p>
            <a:pPr lvl="0" algn="just"/>
            <a:r>
              <a:rPr lang="en-ZA" sz="2000" b="1" dirty="0" smtClean="0">
                <a:solidFill>
                  <a:srgbClr val="2F2B20"/>
                </a:solidFill>
              </a:rPr>
              <a:t>   run, administer and manage the  Office whereas the CFO will manage the</a:t>
            </a:r>
          </a:p>
          <a:p>
            <a:pPr lvl="0" algn="just"/>
            <a:r>
              <a:rPr lang="en-ZA" sz="2000" b="1" dirty="0">
                <a:solidFill>
                  <a:srgbClr val="2F2B20"/>
                </a:solidFill>
              </a:rPr>
              <a:t> </a:t>
            </a:r>
            <a:r>
              <a:rPr lang="en-ZA" sz="2000" b="1" dirty="0" smtClean="0">
                <a:solidFill>
                  <a:srgbClr val="2F2B20"/>
                </a:solidFill>
              </a:rPr>
              <a:t>  finances of the Office.  The Director Investigations will coordinate the work of</a:t>
            </a:r>
          </a:p>
          <a:p>
            <a:pPr lvl="0" algn="just"/>
            <a:r>
              <a:rPr lang="en-ZA" sz="2000" b="1" dirty="0">
                <a:solidFill>
                  <a:srgbClr val="2F2B20"/>
                </a:solidFill>
              </a:rPr>
              <a:t> </a:t>
            </a:r>
            <a:r>
              <a:rPr lang="en-ZA" sz="2000" b="1" dirty="0" smtClean="0">
                <a:solidFill>
                  <a:srgbClr val="2F2B20"/>
                </a:solidFill>
              </a:rPr>
              <a:t>  the investigators of the O/DPCI/J and herself/himself investigate high profile</a:t>
            </a:r>
          </a:p>
          <a:p>
            <a:pPr lvl="0" algn="just"/>
            <a:r>
              <a:rPr lang="en-ZA" sz="2000" b="1" dirty="0">
                <a:solidFill>
                  <a:srgbClr val="2F2B20"/>
                </a:solidFill>
              </a:rPr>
              <a:t> </a:t>
            </a:r>
            <a:r>
              <a:rPr lang="en-ZA" sz="2000" b="1" dirty="0" smtClean="0">
                <a:solidFill>
                  <a:srgbClr val="2F2B20"/>
                </a:solidFill>
              </a:rPr>
              <a:t>  and complex cases.</a:t>
            </a:r>
          </a:p>
          <a:p>
            <a:pPr lvl="0" algn="just"/>
            <a:endParaRPr lang="en-ZA" sz="2000" b="1" dirty="0" smtClean="0">
              <a:solidFill>
                <a:srgbClr val="2F2B20"/>
              </a:solidFill>
            </a:endParaRPr>
          </a:p>
          <a:p>
            <a:pPr marL="285750" lvl="0" indent="-285750" algn="just">
              <a:buFont typeface="Wingdings" pitchFamily="2" charset="2"/>
              <a:buChar char="§"/>
            </a:pPr>
            <a:r>
              <a:rPr lang="en-ZA" sz="2000" b="1" dirty="0" smtClean="0">
                <a:solidFill>
                  <a:srgbClr val="2F2B20"/>
                </a:solidFill>
              </a:rPr>
              <a:t>Measures have to be put in place to ensure that the operational budget of the O/DPCI/J is properly ring-fenced. Section 17L(13) of SAPS Act requires that an Operational Annual Budget shall be prepared by the Secretary in consultation with the DPCI Judge provide under the budget of the Secretariat a budget for the specific and exclusive use of the official duties of the DPCI Judge and may not be used for any other purpose. </a:t>
            </a:r>
            <a:endParaRPr lang="en-ZA" b="1" dirty="0">
              <a:solidFill>
                <a:srgbClr val="2F2B20"/>
              </a:solidFill>
            </a:endParaRPr>
          </a:p>
        </p:txBody>
      </p:sp>
    </p:spTree>
    <p:extLst>
      <p:ext uri="{BB962C8B-B14F-4D97-AF65-F5344CB8AC3E}">
        <p14:creationId xmlns:p14="http://schemas.microsoft.com/office/powerpoint/2010/main" xmlns="" val="1953767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smtClean="0"/>
              <a:t>Recommendations cont….</a:t>
            </a:r>
            <a:endParaRPr lang="en-US" sz="2000" b="1" dirty="0"/>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endParaRPr lang="en-US" dirty="0"/>
          </a:p>
        </p:txBody>
      </p:sp>
      <p:sp>
        <p:nvSpPr>
          <p:cNvPr id="5" name="Rectangle 4"/>
          <p:cNvSpPr/>
          <p:nvPr/>
        </p:nvSpPr>
        <p:spPr>
          <a:xfrm>
            <a:off x="415925" y="1340768"/>
            <a:ext cx="9073579" cy="5324535"/>
          </a:xfrm>
          <a:prstGeom prst="rect">
            <a:avLst/>
          </a:prstGeom>
        </p:spPr>
        <p:txBody>
          <a:bodyPr wrap="square">
            <a:spAutoFit/>
          </a:bodyPr>
          <a:lstStyle/>
          <a:p>
            <a:pPr marL="342900" indent="-342900" algn="just">
              <a:buFont typeface="Wingdings" panose="05000000000000000000" pitchFamily="2" charset="2"/>
              <a:buChar char="§"/>
            </a:pPr>
            <a:r>
              <a:rPr lang="en-ZA" sz="2000" b="1" dirty="0">
                <a:solidFill>
                  <a:srgbClr val="2F2B20"/>
                </a:solidFill>
              </a:rPr>
              <a:t>The </a:t>
            </a:r>
            <a:r>
              <a:rPr lang="en-ZA" sz="2000" b="1" dirty="0" smtClean="0">
                <a:solidFill>
                  <a:srgbClr val="2F2B20"/>
                </a:solidFill>
              </a:rPr>
              <a:t>current allocation of the operational budget of the Office is based on the unacceptable historical  expenses rather than what the Office requires to enable the DPCI Judge to fulfil his functions and mandate and, going forward, implement the vision, mission and objectives of the Office of the DPCI Judge. This outdated approach must change.</a:t>
            </a:r>
          </a:p>
          <a:p>
            <a:pPr marL="342900" indent="-342900" algn="just">
              <a:buFont typeface="Wingdings" panose="05000000000000000000" pitchFamily="2" charset="2"/>
              <a:buChar char="§"/>
            </a:pPr>
            <a:endParaRPr lang="en-ZA" sz="2000" b="1" dirty="0">
              <a:solidFill>
                <a:srgbClr val="2F2B20"/>
              </a:solidFill>
            </a:endParaRPr>
          </a:p>
          <a:p>
            <a:pPr marL="342900" indent="-342900" algn="just">
              <a:buFont typeface="Wingdings" panose="05000000000000000000" pitchFamily="2" charset="2"/>
              <a:buChar char="§"/>
            </a:pPr>
            <a:r>
              <a:rPr lang="en-ZA" sz="2000" b="1" dirty="0" smtClean="0">
                <a:solidFill>
                  <a:srgbClr val="2F2B20"/>
                </a:solidFill>
              </a:rPr>
              <a:t>The Portfolio Committee is requested to enquire from the SAPS Minister why the establishment of the regional office of the DPCI Judge in KZN during the 2020/21 financial year to cover the coastal and the nearby provinces should not be expedited in order to take service to the people (</a:t>
            </a:r>
            <a:r>
              <a:rPr lang="en-ZA" sz="2000" b="1" dirty="0" err="1" smtClean="0">
                <a:solidFill>
                  <a:srgbClr val="2F2B20"/>
                </a:solidFill>
              </a:rPr>
              <a:t>Batho</a:t>
            </a:r>
            <a:r>
              <a:rPr lang="en-ZA" sz="2000" b="1" dirty="0" smtClean="0">
                <a:solidFill>
                  <a:srgbClr val="2F2B20"/>
                </a:solidFill>
              </a:rPr>
              <a:t>-Pele).</a:t>
            </a:r>
          </a:p>
          <a:p>
            <a:pPr marL="342900" indent="-342900" algn="just">
              <a:buFont typeface="Wingdings" panose="05000000000000000000" pitchFamily="2" charset="2"/>
              <a:buChar char="§"/>
            </a:pPr>
            <a:endParaRPr lang="en-ZA" sz="2000" b="1" dirty="0">
              <a:solidFill>
                <a:srgbClr val="2F2B20"/>
              </a:solidFill>
            </a:endParaRPr>
          </a:p>
          <a:p>
            <a:pPr marL="342900" indent="-342900" algn="just">
              <a:buFont typeface="Wingdings" panose="05000000000000000000" pitchFamily="2" charset="2"/>
              <a:buChar char="§"/>
            </a:pPr>
            <a:r>
              <a:rPr lang="en-ZA" sz="2000" b="1" dirty="0" smtClean="0">
                <a:solidFill>
                  <a:srgbClr val="2F2B20"/>
                </a:solidFill>
              </a:rPr>
              <a:t>The Portfolio Committee is urged to direct the Drafting Committee to  accelerate the process of amending s17L of SAPS Act to remedy certain defects or inadequacies in the legislation concerning the DPCI Judge’s mandate and ensure its independence: operationally, </a:t>
            </a:r>
            <a:endParaRPr lang="en-ZA" sz="2000" b="1" dirty="0">
              <a:solidFill>
                <a:srgbClr val="2F2B20"/>
              </a:solidFill>
            </a:endParaRPr>
          </a:p>
          <a:p>
            <a:pPr algn="just"/>
            <a:endParaRPr lang="en-US" sz="2000" dirty="0"/>
          </a:p>
        </p:txBody>
      </p:sp>
    </p:spTree>
    <p:extLst>
      <p:ext uri="{BB962C8B-B14F-4D97-AF65-F5344CB8AC3E}">
        <p14:creationId xmlns:p14="http://schemas.microsoft.com/office/powerpoint/2010/main" xmlns="" val="773072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smtClean="0"/>
              <a:t>Recommendations cont….</a:t>
            </a:r>
            <a:endParaRPr lang="en-US" sz="2000" b="1" dirty="0"/>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18</a:t>
            </a:fld>
            <a:endParaRPr lang="en-US" dirty="0"/>
          </a:p>
        </p:txBody>
      </p:sp>
      <p:sp>
        <p:nvSpPr>
          <p:cNvPr id="5" name="Rectangle 4"/>
          <p:cNvSpPr/>
          <p:nvPr/>
        </p:nvSpPr>
        <p:spPr>
          <a:xfrm>
            <a:off x="488504" y="1628800"/>
            <a:ext cx="9145016" cy="2862322"/>
          </a:xfrm>
          <a:prstGeom prst="rect">
            <a:avLst/>
          </a:prstGeom>
        </p:spPr>
        <p:txBody>
          <a:bodyPr wrap="square">
            <a:spAutoFit/>
          </a:bodyPr>
          <a:lstStyle/>
          <a:p>
            <a:pPr algn="just"/>
            <a:r>
              <a:rPr lang="en-ZA" sz="2000" b="1" dirty="0" smtClean="0">
                <a:solidFill>
                  <a:srgbClr val="2F2B20"/>
                </a:solidFill>
              </a:rPr>
              <a:t>       financially and structurally; and to enquire from both the CSPS</a:t>
            </a:r>
          </a:p>
          <a:p>
            <a:pPr algn="just"/>
            <a:r>
              <a:rPr lang="en-ZA" sz="2000" b="1" dirty="0">
                <a:solidFill>
                  <a:srgbClr val="2F2B20"/>
                </a:solidFill>
              </a:rPr>
              <a:t> </a:t>
            </a:r>
            <a:r>
              <a:rPr lang="en-ZA" sz="2000" b="1" dirty="0" smtClean="0">
                <a:solidFill>
                  <a:srgbClr val="2F2B20"/>
                </a:solidFill>
              </a:rPr>
              <a:t>      Secretary and the Minister how far the process has gone and when is</a:t>
            </a:r>
          </a:p>
          <a:p>
            <a:pPr algn="just"/>
            <a:r>
              <a:rPr lang="en-ZA" sz="2000" b="1" dirty="0">
                <a:solidFill>
                  <a:srgbClr val="2F2B20"/>
                </a:solidFill>
              </a:rPr>
              <a:t> </a:t>
            </a:r>
            <a:r>
              <a:rPr lang="en-ZA" sz="2000" b="1" dirty="0" smtClean="0">
                <a:solidFill>
                  <a:srgbClr val="2F2B20"/>
                </a:solidFill>
              </a:rPr>
              <a:t>      it anticipated to be completed.</a:t>
            </a:r>
          </a:p>
          <a:p>
            <a:pPr algn="just"/>
            <a:endParaRPr lang="en-ZA" sz="2000" b="1" dirty="0" smtClean="0">
              <a:solidFill>
                <a:srgbClr val="2F2B20"/>
              </a:solidFill>
            </a:endParaRPr>
          </a:p>
          <a:p>
            <a:pPr marL="342900" indent="-342900" algn="just">
              <a:buFont typeface="Wingdings" panose="05000000000000000000" pitchFamily="2" charset="2"/>
              <a:buChar char="§"/>
            </a:pPr>
            <a:r>
              <a:rPr lang="en-ZA" sz="2000" b="1" dirty="0" smtClean="0">
                <a:solidFill>
                  <a:srgbClr val="2F2B20"/>
                </a:solidFill>
              </a:rPr>
              <a:t>To enquire from the Minister and SAPS Secretary why the extension  and expansion of the Lease Agreement of and for the Office of the DPCI Judge in Pretoria (</a:t>
            </a:r>
            <a:r>
              <a:rPr lang="en-ZA" sz="2000" b="1" dirty="0" err="1" smtClean="0">
                <a:solidFill>
                  <a:srgbClr val="2F2B20"/>
                </a:solidFill>
              </a:rPr>
              <a:t>Protea</a:t>
            </a:r>
            <a:r>
              <a:rPr lang="en-ZA" sz="2000" b="1" dirty="0" smtClean="0">
                <a:solidFill>
                  <a:srgbClr val="2F2B20"/>
                </a:solidFill>
              </a:rPr>
              <a:t> Towers) is not being processed diligently or at all to forestall the potential eviction of the DPCI Judge and other functionaries from the leased premises.</a:t>
            </a:r>
            <a:endParaRPr lang="en-US" sz="2000" dirty="0"/>
          </a:p>
        </p:txBody>
      </p:sp>
    </p:spTree>
    <p:extLst>
      <p:ext uri="{BB962C8B-B14F-4D97-AF65-F5344CB8AC3E}">
        <p14:creationId xmlns:p14="http://schemas.microsoft.com/office/powerpoint/2010/main" xmlns="" val="2658850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sz="2000" b="1" dirty="0" smtClean="0"/>
              <a:t>END</a:t>
            </a:r>
            <a:endParaRPr lang="en-ZA" sz="2000" b="1" dirty="0"/>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19</a:t>
            </a:fld>
            <a:endParaRPr lang="en-US" dirty="0"/>
          </a:p>
        </p:txBody>
      </p:sp>
      <p:sp>
        <p:nvSpPr>
          <p:cNvPr id="6" name="Content Placeholder 5"/>
          <p:cNvSpPr>
            <a:spLocks noGrp="1"/>
          </p:cNvSpPr>
          <p:nvPr>
            <p:ph idx="4294967295"/>
          </p:nvPr>
        </p:nvSpPr>
        <p:spPr>
          <a:xfrm>
            <a:off x="0" y="1600200"/>
            <a:ext cx="9906000" cy="4525963"/>
          </a:xfrm>
        </p:spPr>
        <p:txBody>
          <a:bodyPr/>
          <a:lstStyle/>
          <a:p>
            <a:pPr marL="0" indent="0">
              <a:buNone/>
            </a:pPr>
            <a:endParaRPr lang="en-ZA" dirty="0" smtClean="0"/>
          </a:p>
          <a:p>
            <a:pPr marL="0" indent="0">
              <a:buNone/>
            </a:pPr>
            <a:r>
              <a:rPr lang="en-ZA" dirty="0" smtClean="0"/>
              <a:t>        </a:t>
            </a:r>
            <a:r>
              <a:rPr lang="en-ZA" dirty="0"/>
              <a:t>	</a:t>
            </a:r>
            <a:r>
              <a:rPr lang="en-ZA" dirty="0" smtClean="0"/>
              <a:t>	</a:t>
            </a:r>
            <a:r>
              <a:rPr lang="en-ZA" dirty="0"/>
              <a:t>	</a:t>
            </a:r>
            <a:endParaRPr lang="en-ZA" dirty="0" smtClean="0"/>
          </a:p>
          <a:p>
            <a:pPr marL="0" indent="0" algn="ctr">
              <a:buNone/>
            </a:pPr>
            <a:r>
              <a:rPr lang="en-ZA" sz="7200" b="1" dirty="0" smtClean="0">
                <a:latin typeface="Algerian" pitchFamily="82" charset="0"/>
              </a:rPr>
              <a:t>THANK YOU</a:t>
            </a:r>
          </a:p>
          <a:p>
            <a:pPr marL="0" indent="0" algn="ctr">
              <a:buNone/>
            </a:pPr>
            <a:endParaRPr lang="en-ZA" sz="6000" b="1" dirty="0"/>
          </a:p>
          <a:p>
            <a:pPr marL="0" indent="0" algn="ctr">
              <a:buNone/>
            </a:pPr>
            <a:endParaRPr lang="en-ZA" sz="6000" b="1" dirty="0" smtClean="0"/>
          </a:p>
          <a:p>
            <a:pPr marL="0" indent="0" algn="ctr">
              <a:buNone/>
            </a:pPr>
            <a:endParaRPr lang="en-ZA" sz="6000" b="1" dirty="0"/>
          </a:p>
        </p:txBody>
      </p:sp>
    </p:spTree>
    <p:extLst>
      <p:ext uri="{BB962C8B-B14F-4D97-AF65-F5344CB8AC3E}">
        <p14:creationId xmlns:p14="http://schemas.microsoft.com/office/powerpoint/2010/main" xmlns="" val="2565303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itle 1"/>
          <p:cNvSpPr>
            <a:spLocks noGrp="1"/>
          </p:cNvSpPr>
          <p:nvPr>
            <p:ph type="title"/>
          </p:nvPr>
        </p:nvSpPr>
        <p:spPr>
          <a:xfrm>
            <a:off x="495300" y="182680"/>
            <a:ext cx="8915400" cy="654032"/>
          </a:xfrm>
        </p:spPr>
        <p:txBody>
          <a:bodyPr/>
          <a:lstStyle/>
          <a:p>
            <a:r>
              <a:rPr lang="en-ZA" sz="2000" b="1" dirty="0" smtClean="0">
                <a:solidFill>
                  <a:schemeClr val="tx1"/>
                </a:solidFill>
              </a:rPr>
              <a:t>Table of contents</a:t>
            </a:r>
          </a:p>
        </p:txBody>
      </p:sp>
      <p:sp>
        <p:nvSpPr>
          <p:cNvPr id="4099" name="Date Placeholder 5"/>
          <p:cNvSpPr>
            <a:spLocks noGrp="1"/>
          </p:cNvSpPr>
          <p:nvPr>
            <p:ph type="dt" sz="half" idx="12"/>
          </p:nvPr>
        </p:nvSpPr>
        <p:spPr>
          <a:noFill/>
          <a:ln>
            <a:miter lim="800000"/>
            <a:headEnd/>
            <a:tailEnd/>
          </a:ln>
        </p:spPr>
        <p:txBody>
          <a:bodyPr/>
          <a:lstStyle/>
          <a:p>
            <a:fld id="{5B0AE54A-F62C-4A8E-8190-1AAE508679C5}" type="datetime1">
              <a:rPr lang="en-US" smtClean="0">
                <a:latin typeface="Arial" charset="0"/>
              </a:rPr>
              <a:pPr/>
              <a:t>11/6/2019</a:t>
            </a:fld>
            <a:endParaRPr lang="en-US" dirty="0" smtClean="0">
              <a:latin typeface="Arial" charset="0"/>
            </a:endParaRPr>
          </a:p>
        </p:txBody>
      </p:sp>
      <p:sp>
        <p:nvSpPr>
          <p:cNvPr id="4098" name="Slide Number Placeholder 4"/>
          <p:cNvSpPr>
            <a:spLocks noGrp="1"/>
          </p:cNvSpPr>
          <p:nvPr>
            <p:ph type="sldNum" sz="quarter" idx="11"/>
          </p:nvPr>
        </p:nvSpPr>
        <p:spPr>
          <a:noFill/>
          <a:ln>
            <a:miter lim="800000"/>
            <a:headEnd/>
            <a:tailEnd/>
          </a:ln>
        </p:spPr>
        <p:txBody>
          <a:bodyPr/>
          <a:lstStyle/>
          <a:p>
            <a:fld id="{3EADFF9A-1022-4681-BEEF-8CBBC526E7C5}" type="slidenum">
              <a:rPr lang="en-US" smtClean="0">
                <a:latin typeface="Arial" charset="0"/>
              </a:rPr>
              <a:pPr/>
              <a:t>2</a:t>
            </a:fld>
            <a:endParaRPr lang="en-US" dirty="0" smtClean="0">
              <a:latin typeface="Arial" charset="0"/>
            </a:endParaRPr>
          </a:p>
        </p:txBody>
      </p:sp>
      <p:sp>
        <p:nvSpPr>
          <p:cNvPr id="4100" name="Rectangle 3"/>
          <p:cNvSpPr>
            <a:spLocks noGrp="1" noChangeArrowheads="1"/>
          </p:cNvSpPr>
          <p:nvPr>
            <p:ph type="body" idx="4294967295"/>
          </p:nvPr>
        </p:nvSpPr>
        <p:spPr>
          <a:xfrm>
            <a:off x="0" y="1557338"/>
            <a:ext cx="9217025" cy="4751387"/>
          </a:xfrm>
        </p:spPr>
        <p:txBody>
          <a:bodyPr/>
          <a:lstStyle/>
          <a:p>
            <a:pPr marL="520700" eaLnBrk="1" hangingPunct="1">
              <a:spcBef>
                <a:spcPts val="0"/>
              </a:spcBef>
              <a:buFont typeface="Wingdings" pitchFamily="2" charset="2"/>
              <a:buChar char="§"/>
            </a:pPr>
            <a:endParaRPr lang="en-US" sz="1800" b="1" dirty="0" smtClean="0">
              <a:solidFill>
                <a:srgbClr val="000000"/>
              </a:solidFill>
              <a:ea typeface="Calibri" pitchFamily="34" charset="0"/>
              <a:cs typeface="Arial" pitchFamily="34" charset="0"/>
            </a:endParaRPr>
          </a:p>
          <a:p>
            <a:pPr marL="177800" indent="0" eaLnBrk="1" hangingPunct="1">
              <a:spcBef>
                <a:spcPts val="0"/>
              </a:spcBef>
              <a:buNone/>
            </a:pPr>
            <a:endParaRPr lang="en-US" sz="1800" b="1" dirty="0" smtClean="0">
              <a:solidFill>
                <a:srgbClr val="000000"/>
              </a:solidFill>
              <a:ea typeface="Calibri" pitchFamily="34" charset="0"/>
              <a:cs typeface="Arial" pitchFamily="34" charset="0"/>
            </a:endParaRPr>
          </a:p>
          <a:p>
            <a:pPr marL="177800" indent="0" eaLnBrk="1" hangingPunct="1">
              <a:spcBef>
                <a:spcPts val="0"/>
              </a:spcBef>
              <a:buNone/>
            </a:pPr>
            <a:r>
              <a:rPr lang="en-US" sz="1800" b="1" dirty="0" smtClean="0">
                <a:solidFill>
                  <a:srgbClr val="000000"/>
                </a:solidFill>
                <a:ea typeface="Calibri" pitchFamily="34" charset="0"/>
                <a:cs typeface="Arial" pitchFamily="34" charset="0"/>
              </a:rPr>
              <a:t>   Content                                                                                                             Pages</a:t>
            </a:r>
          </a:p>
          <a:p>
            <a:pPr marL="463550" indent="-285750" eaLnBrk="1" hangingPunct="1">
              <a:spcBef>
                <a:spcPts val="0"/>
              </a:spcBef>
              <a:buFont typeface="Wingdings" panose="05000000000000000000" pitchFamily="2" charset="2"/>
              <a:buChar char="§"/>
            </a:pPr>
            <a:r>
              <a:rPr lang="en-US" sz="1800" b="1" dirty="0" smtClean="0">
                <a:solidFill>
                  <a:srgbClr val="000000"/>
                </a:solidFill>
                <a:ea typeface="Calibri" pitchFamily="34" charset="0"/>
                <a:cs typeface="Arial" pitchFamily="34" charset="0"/>
              </a:rPr>
              <a:t>Table of content							 2</a:t>
            </a:r>
            <a:endParaRPr lang="en-US" sz="1800" b="1" dirty="0">
              <a:solidFill>
                <a:srgbClr val="000000"/>
              </a:solidFill>
              <a:ea typeface="Calibri" pitchFamily="34" charset="0"/>
              <a:cs typeface="Arial" pitchFamily="34" charset="0"/>
            </a:endParaRPr>
          </a:p>
          <a:p>
            <a:pPr marL="520700" eaLnBrk="1" hangingPunct="1">
              <a:spcBef>
                <a:spcPts val="0"/>
              </a:spcBef>
              <a:buFont typeface="Wingdings" pitchFamily="2" charset="2"/>
              <a:buChar char="§"/>
            </a:pPr>
            <a:r>
              <a:rPr lang="en-US" sz="1800" b="1" dirty="0" smtClean="0">
                <a:solidFill>
                  <a:srgbClr val="000000"/>
                </a:solidFill>
                <a:ea typeface="Calibri" pitchFamily="34" charset="0"/>
                <a:cs typeface="Arial" pitchFamily="34" charset="0"/>
              </a:rPr>
              <a:t>Introduction                                                                                                     3-4            </a:t>
            </a:r>
          </a:p>
          <a:p>
            <a:pPr marL="520700" eaLnBrk="1" hangingPunct="1">
              <a:spcBef>
                <a:spcPts val="0"/>
              </a:spcBef>
              <a:buFont typeface="Wingdings" pitchFamily="2" charset="2"/>
              <a:buChar char="§"/>
            </a:pPr>
            <a:r>
              <a:rPr lang="en-US" sz="1800" b="1" dirty="0" smtClean="0">
                <a:solidFill>
                  <a:srgbClr val="000000"/>
                </a:solidFill>
                <a:ea typeface="Calibri" pitchFamily="34" charset="0"/>
                <a:cs typeface="Arial" pitchFamily="34" charset="0"/>
              </a:rPr>
              <a:t>Operational Budget                                                                                         5           </a:t>
            </a:r>
          </a:p>
          <a:p>
            <a:pPr marL="520700" eaLnBrk="1" hangingPunct="1">
              <a:spcBef>
                <a:spcPts val="0"/>
              </a:spcBef>
              <a:buFont typeface="Wingdings" pitchFamily="2" charset="2"/>
              <a:buChar char="§"/>
            </a:pPr>
            <a:r>
              <a:rPr lang="en-US" sz="1800" b="1" dirty="0" smtClean="0">
                <a:solidFill>
                  <a:srgbClr val="000000"/>
                </a:solidFill>
                <a:ea typeface="Calibri" pitchFamily="34" charset="0"/>
                <a:cs typeface="Arial" pitchFamily="34" charset="0"/>
              </a:rPr>
              <a:t>Performance Targets Information</a:t>
            </a:r>
          </a:p>
          <a:p>
            <a:pPr marL="863600" lvl="1" eaLnBrk="1" hangingPunct="1">
              <a:spcBef>
                <a:spcPts val="0"/>
              </a:spcBef>
              <a:buFont typeface="Wingdings" pitchFamily="2" charset="2"/>
              <a:buChar char="q"/>
            </a:pPr>
            <a:r>
              <a:rPr lang="en-US" sz="1800" b="1" dirty="0" smtClean="0">
                <a:solidFill>
                  <a:srgbClr val="000000"/>
                </a:solidFill>
                <a:ea typeface="Calibri" pitchFamily="34" charset="0"/>
                <a:cs typeface="Arial" pitchFamily="34" charset="0"/>
              </a:rPr>
              <a:t>Case Management System                                                                        6-10      </a:t>
            </a:r>
          </a:p>
          <a:p>
            <a:pPr marL="863600" lvl="1" eaLnBrk="1" hangingPunct="1">
              <a:spcBef>
                <a:spcPts val="0"/>
              </a:spcBef>
              <a:buFont typeface="Wingdings" pitchFamily="2" charset="2"/>
              <a:buChar char="q"/>
            </a:pPr>
            <a:r>
              <a:rPr lang="en-US" sz="1800" b="1" dirty="0" smtClean="0">
                <a:solidFill>
                  <a:srgbClr val="000000"/>
                </a:solidFill>
                <a:ea typeface="Calibri" pitchFamily="34" charset="0"/>
                <a:cs typeface="Arial" pitchFamily="34" charset="0"/>
              </a:rPr>
              <a:t>Public Awareness Campaigns                                                                  11     </a:t>
            </a:r>
          </a:p>
          <a:p>
            <a:pPr marL="863600" lvl="1" eaLnBrk="1" hangingPunct="1">
              <a:spcBef>
                <a:spcPts val="0"/>
              </a:spcBef>
              <a:buFont typeface="Wingdings" pitchFamily="2" charset="2"/>
              <a:buChar char="q"/>
            </a:pPr>
            <a:r>
              <a:rPr lang="en-US" sz="1800" b="1" dirty="0" smtClean="0">
                <a:solidFill>
                  <a:srgbClr val="000000"/>
                </a:solidFill>
                <a:ea typeface="Calibri" pitchFamily="34" charset="0"/>
                <a:cs typeface="Arial" pitchFamily="34" charset="0"/>
              </a:rPr>
              <a:t>Investigation of complaints 					 12-13</a:t>
            </a:r>
          </a:p>
          <a:p>
            <a:pPr marL="463550" indent="-285750" eaLnBrk="1" hangingPunct="1">
              <a:spcBef>
                <a:spcPts val="0"/>
              </a:spcBef>
              <a:buFont typeface="Wingdings" pitchFamily="2" charset="2"/>
              <a:buChar char="§"/>
            </a:pPr>
            <a:r>
              <a:rPr lang="en-US" sz="1800" b="1" dirty="0" smtClean="0">
                <a:solidFill>
                  <a:srgbClr val="000000"/>
                </a:solidFill>
                <a:ea typeface="Calibri" pitchFamily="34" charset="0"/>
                <a:cs typeface="Arial" pitchFamily="34" charset="0"/>
              </a:rPr>
              <a:t>Trends                                                                                                               14-15 </a:t>
            </a:r>
          </a:p>
          <a:p>
            <a:pPr marL="463550" indent="-285750" eaLnBrk="1" hangingPunct="1">
              <a:spcBef>
                <a:spcPts val="0"/>
              </a:spcBef>
              <a:buFont typeface="Wingdings" pitchFamily="2" charset="2"/>
              <a:buChar char="§"/>
            </a:pPr>
            <a:r>
              <a:rPr lang="en-US" sz="1800" b="1" dirty="0" smtClean="0">
                <a:solidFill>
                  <a:srgbClr val="000000"/>
                </a:solidFill>
                <a:ea typeface="Calibri" pitchFamily="34" charset="0"/>
                <a:cs typeface="Arial" pitchFamily="34" charset="0"/>
              </a:rPr>
              <a:t>Recommendations	  					</a:t>
            </a:r>
            <a:r>
              <a:rPr lang="en-US" sz="1800" b="1" smtClean="0">
                <a:solidFill>
                  <a:srgbClr val="000000"/>
                </a:solidFill>
                <a:ea typeface="Calibri" pitchFamily="34" charset="0"/>
                <a:cs typeface="Arial" pitchFamily="34" charset="0"/>
              </a:rPr>
              <a:t>               16-18</a:t>
            </a:r>
            <a:endParaRPr lang="en-US" sz="1800" b="1" dirty="0" smtClean="0">
              <a:solidFill>
                <a:srgbClr val="000000"/>
              </a:solidFill>
              <a:ea typeface="Calibri" pitchFamily="34" charset="0"/>
              <a:cs typeface="Arial" pitchFamily="34" charset="0"/>
            </a:endParaRPr>
          </a:p>
          <a:p>
            <a:pPr marL="463550" indent="-285750" eaLnBrk="1" hangingPunct="1">
              <a:spcBef>
                <a:spcPts val="0"/>
              </a:spcBef>
              <a:buFont typeface="Wingdings" pitchFamily="2" charset="2"/>
              <a:buChar char="§"/>
            </a:pPr>
            <a:r>
              <a:rPr lang="en-US" sz="1800" b="1" dirty="0" smtClean="0">
                <a:solidFill>
                  <a:srgbClr val="000000"/>
                </a:solidFill>
                <a:ea typeface="Calibri" pitchFamily="34" charset="0"/>
                <a:cs typeface="Arial" pitchFamily="34" charset="0"/>
              </a:rPr>
              <a:t>End		                                                                                                      19																					</a:t>
            </a:r>
          </a:p>
          <a:p>
            <a:pPr marL="177800" indent="0" eaLnBrk="1" hangingPunct="1">
              <a:spcBef>
                <a:spcPts val="0"/>
              </a:spcBef>
              <a:buNone/>
            </a:pPr>
            <a:endParaRPr lang="en-US" sz="1800" b="1" dirty="0" smtClean="0">
              <a:solidFill>
                <a:srgbClr val="000000"/>
              </a:solidFill>
              <a:ea typeface="Calibri" pitchFamily="34" charset="0"/>
              <a:cs typeface="Arial" pitchFamily="34" charset="0"/>
            </a:endParaRPr>
          </a:p>
          <a:p>
            <a:pPr marL="177800" indent="0" eaLnBrk="1" hangingPunct="1">
              <a:spcBef>
                <a:spcPts val="0"/>
              </a:spcBef>
              <a:buNone/>
            </a:pPr>
            <a:endParaRPr lang="en-US" sz="1800" b="1" dirty="0">
              <a:solidFill>
                <a:srgbClr val="000000"/>
              </a:solidFill>
              <a:ea typeface="Calibri" pitchFamily="34" charset="0"/>
              <a:cs typeface="Arial" pitchFamily="34" charset="0"/>
            </a:endParaRPr>
          </a:p>
          <a:p>
            <a:pPr marL="177800" indent="0" eaLnBrk="1" hangingPunct="1">
              <a:spcBef>
                <a:spcPts val="0"/>
              </a:spcBef>
              <a:buNone/>
            </a:pPr>
            <a:endParaRPr lang="en-US" sz="1800" b="1" dirty="0" smtClean="0">
              <a:solidFill>
                <a:srgbClr val="000000"/>
              </a:solidFill>
              <a:ea typeface="Calibri" pitchFamily="34" charset="0"/>
              <a:cs typeface="Arial" pitchFamily="34" charset="0"/>
            </a:endParaRPr>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sz="2000" b="1" dirty="0" smtClean="0">
                <a:solidFill>
                  <a:schemeClr val="tx1"/>
                </a:solidFill>
              </a:rPr>
              <a:t>Introduction</a:t>
            </a:r>
            <a:endParaRPr lang="en-ZA" sz="2000" dirty="0">
              <a:solidFill>
                <a:schemeClr val="tx1"/>
              </a:solidFill>
            </a:endParaRPr>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3</a:t>
            </a:fld>
            <a:endParaRPr lang="en-US" dirty="0"/>
          </a:p>
        </p:txBody>
      </p:sp>
      <p:sp>
        <p:nvSpPr>
          <p:cNvPr id="6" name="Content Placeholder 5"/>
          <p:cNvSpPr>
            <a:spLocks noGrp="1"/>
          </p:cNvSpPr>
          <p:nvPr>
            <p:ph idx="4294967295"/>
          </p:nvPr>
        </p:nvSpPr>
        <p:spPr>
          <a:xfrm>
            <a:off x="630238" y="1413594"/>
            <a:ext cx="9275762" cy="5111750"/>
          </a:xfrm>
        </p:spPr>
        <p:txBody>
          <a:bodyPr/>
          <a:lstStyle/>
          <a:p>
            <a:pPr marL="342900" lvl="1" indent="-342900" algn="just">
              <a:buFont typeface="Wingdings" pitchFamily="2" charset="2"/>
              <a:buChar char="§"/>
            </a:pPr>
            <a:r>
              <a:rPr lang="en-ZA" sz="2000" b="1" dirty="0" smtClean="0"/>
              <a:t>The purpose is to brief the Portfolio Committee on Police on the Seventh Annual Report of the Office of the DPCI Judge on the Complaints Mechanism established in terms of s17L of the </a:t>
            </a:r>
            <a:r>
              <a:rPr lang="en-ZA" sz="2000" b="1" dirty="0"/>
              <a:t>SAPS </a:t>
            </a:r>
            <a:r>
              <a:rPr lang="en-ZA" sz="2000" b="1" dirty="0" smtClean="0"/>
              <a:t>Act. </a:t>
            </a:r>
          </a:p>
          <a:p>
            <a:pPr marL="0" lvl="1" indent="0" algn="just">
              <a:buNone/>
            </a:pPr>
            <a:endParaRPr lang="en-ZA" sz="2000" b="1" dirty="0" smtClean="0"/>
          </a:p>
          <a:p>
            <a:pPr lvl="0" algn="just">
              <a:buFont typeface="Wingdings" pitchFamily="2" charset="2"/>
              <a:buChar char="§"/>
            </a:pPr>
            <a:r>
              <a:rPr lang="en-ZA" sz="2000" b="1" dirty="0">
                <a:solidFill>
                  <a:srgbClr val="2F2B20"/>
                </a:solidFill>
              </a:rPr>
              <a:t>As the </a:t>
            </a:r>
            <a:r>
              <a:rPr lang="en-ZA" sz="2000" b="1" dirty="0" smtClean="0">
                <a:solidFill>
                  <a:srgbClr val="2F2B20"/>
                </a:solidFill>
              </a:rPr>
              <a:t>Head of the Office of DPCI Judge, </a:t>
            </a:r>
            <a:r>
              <a:rPr lang="en-ZA" sz="2000" b="1" dirty="0">
                <a:solidFill>
                  <a:srgbClr val="2F2B20"/>
                </a:solidFill>
              </a:rPr>
              <a:t>I </a:t>
            </a:r>
            <a:r>
              <a:rPr lang="en-ZA" sz="2000" b="1" dirty="0" smtClean="0">
                <a:solidFill>
                  <a:srgbClr val="2F2B20"/>
                </a:solidFill>
              </a:rPr>
              <a:t>dutifully brief you on the Seventh Annual </a:t>
            </a:r>
            <a:r>
              <a:rPr lang="en-ZA" sz="2000" b="1" dirty="0">
                <a:solidFill>
                  <a:srgbClr val="2F2B20"/>
                </a:solidFill>
              </a:rPr>
              <a:t>Report of my Office. The Report covers the period </a:t>
            </a:r>
            <a:r>
              <a:rPr lang="en-ZA" sz="2000" b="1" dirty="0" smtClean="0">
                <a:solidFill>
                  <a:srgbClr val="2F2B20"/>
                </a:solidFill>
              </a:rPr>
              <a:t>01 </a:t>
            </a:r>
            <a:r>
              <a:rPr lang="en-ZA" sz="2000" b="1" dirty="0">
                <a:solidFill>
                  <a:srgbClr val="2F2B20"/>
                </a:solidFill>
              </a:rPr>
              <a:t>April </a:t>
            </a:r>
            <a:r>
              <a:rPr lang="en-ZA" sz="2000" b="1" dirty="0" smtClean="0">
                <a:solidFill>
                  <a:srgbClr val="2F2B20"/>
                </a:solidFill>
              </a:rPr>
              <a:t>2018 </a:t>
            </a:r>
            <a:r>
              <a:rPr lang="en-ZA" sz="2000" b="1" dirty="0">
                <a:solidFill>
                  <a:srgbClr val="2F2B20"/>
                </a:solidFill>
              </a:rPr>
              <a:t>to 31 March </a:t>
            </a:r>
            <a:r>
              <a:rPr lang="en-ZA" sz="2000" b="1" dirty="0" smtClean="0">
                <a:solidFill>
                  <a:srgbClr val="2F2B20"/>
                </a:solidFill>
              </a:rPr>
              <a:t>2019. </a:t>
            </a:r>
          </a:p>
          <a:p>
            <a:pPr lvl="0" algn="just">
              <a:buFont typeface="Wingdings" pitchFamily="2" charset="2"/>
              <a:buChar char="§"/>
            </a:pPr>
            <a:endParaRPr lang="en-ZA" sz="2000" b="1" dirty="0">
              <a:solidFill>
                <a:srgbClr val="2F2B20"/>
              </a:solidFill>
            </a:endParaRPr>
          </a:p>
          <a:p>
            <a:pPr marL="355600" lvl="0" indent="-355600" algn="just">
              <a:buFont typeface="Wingdings" pitchFamily="2" charset="2"/>
              <a:buChar char="§"/>
              <a:defRPr/>
            </a:pPr>
            <a:r>
              <a:rPr lang="en-ZA" sz="2000" b="1" dirty="0" smtClean="0">
                <a:solidFill>
                  <a:srgbClr val="2F2B20"/>
                </a:solidFill>
              </a:rPr>
              <a:t>Our </a:t>
            </a:r>
            <a:r>
              <a:rPr lang="en-ZA" sz="2000" b="1" dirty="0">
                <a:solidFill>
                  <a:srgbClr val="2F2B20"/>
                </a:solidFill>
              </a:rPr>
              <a:t>Primary function is to provide oversight over the investigations conducted by the </a:t>
            </a:r>
            <a:r>
              <a:rPr lang="en-ZA" sz="2000" b="1" dirty="0" smtClean="0">
                <a:solidFill>
                  <a:srgbClr val="2F2B20"/>
                </a:solidFill>
              </a:rPr>
              <a:t>Directorate for Priority Crimes Investigation (Hawks). </a:t>
            </a:r>
            <a:r>
              <a:rPr lang="en-ZA" sz="2000" b="1" dirty="0">
                <a:solidFill>
                  <a:srgbClr val="2F2B20"/>
                </a:solidFill>
              </a:rPr>
              <a:t>We essentially investigate complaints </a:t>
            </a:r>
            <a:r>
              <a:rPr lang="en-ZA" sz="2000" b="1" dirty="0" smtClean="0">
                <a:solidFill>
                  <a:srgbClr val="2F2B20"/>
                </a:solidFill>
              </a:rPr>
              <a:t>by members of the public of a serious and unlawful infringement of their rights caused by members of the Hawks or complaints by members of the Hawks of any improper influence or interference, whether political or any other nature, exerted upon them regarding the conducting of an investigation.</a:t>
            </a:r>
            <a:endParaRPr lang="en-ZA" sz="2000" dirty="0" smtClean="0">
              <a:solidFill>
                <a:srgbClr val="2F2B20"/>
              </a:solidFill>
            </a:endParaRPr>
          </a:p>
          <a:p>
            <a:pPr marL="542925" lvl="0" indent="0" algn="just">
              <a:buNone/>
              <a:defRPr/>
            </a:pPr>
            <a:endParaRPr lang="en-ZA" sz="2000" dirty="0">
              <a:solidFill>
                <a:srgbClr val="2F2B20"/>
              </a:solidFill>
            </a:endParaRPr>
          </a:p>
          <a:p>
            <a:pPr marL="542925" lvl="0" indent="0" algn="just">
              <a:buNone/>
              <a:defRPr/>
            </a:pPr>
            <a:endParaRPr lang="en-ZA" sz="1800" dirty="0">
              <a:solidFill>
                <a:srgbClr val="2F2B20"/>
              </a:solidFill>
            </a:endParaRPr>
          </a:p>
          <a:p>
            <a:pPr lvl="0" algn="just">
              <a:buFont typeface="Wingdings" pitchFamily="2" charset="2"/>
              <a:buChar char="§"/>
            </a:pPr>
            <a:endParaRPr lang="en-ZA" sz="1800" dirty="0">
              <a:solidFill>
                <a:srgbClr val="2F2B20"/>
              </a:solidFill>
            </a:endParaRPr>
          </a:p>
          <a:p>
            <a:pPr marL="342900" lvl="1" indent="-342900" algn="just">
              <a:buFont typeface="Wingdings" pitchFamily="2" charset="2"/>
              <a:buChar char="§"/>
            </a:pPr>
            <a:endParaRPr lang="en-ZA" sz="2000" dirty="0"/>
          </a:p>
          <a:p>
            <a:pPr marL="0" lvl="1" indent="0" algn="just">
              <a:buNone/>
            </a:pPr>
            <a:endParaRPr lang="en-ZA" sz="2000" dirty="0" smtClean="0"/>
          </a:p>
          <a:p>
            <a:pPr marL="0" lvl="1" indent="0">
              <a:buNone/>
            </a:pPr>
            <a:endParaRPr lang="en-ZA" sz="2400" dirty="0"/>
          </a:p>
          <a:p>
            <a:pPr marL="0" lvl="1" indent="0">
              <a:buNone/>
            </a:pPr>
            <a:endParaRPr lang="en-ZA" sz="2400" dirty="0" smtClean="0"/>
          </a:p>
          <a:p>
            <a:pPr marL="0" lvl="1" indent="0">
              <a:buNone/>
            </a:pPr>
            <a:endParaRPr lang="en-ZA" sz="2400" dirty="0"/>
          </a:p>
          <a:p>
            <a:pPr marL="0" lvl="1" indent="0">
              <a:buNone/>
            </a:pPr>
            <a:endParaRPr lang="en-ZA" sz="2400" dirty="0" smtClean="0"/>
          </a:p>
        </p:txBody>
      </p:sp>
    </p:spTree>
    <p:extLst>
      <p:ext uri="{BB962C8B-B14F-4D97-AF65-F5344CB8AC3E}">
        <p14:creationId xmlns:p14="http://schemas.microsoft.com/office/powerpoint/2010/main" xmlns="" val="17086391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smtClean="0"/>
              <a:t>Introduction </a:t>
            </a:r>
            <a:r>
              <a:rPr lang="en-ZA" sz="2000" b="1" dirty="0" err="1" smtClean="0"/>
              <a:t>cont</a:t>
            </a:r>
            <a:r>
              <a:rPr lang="en-ZA" sz="2000" b="1" dirty="0" smtClean="0"/>
              <a:t>….</a:t>
            </a:r>
            <a:endParaRPr lang="en-ZA" sz="2000" b="1" dirty="0"/>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4</a:t>
            </a:fld>
            <a:endParaRPr lang="en-US" dirty="0"/>
          </a:p>
        </p:txBody>
      </p:sp>
      <p:sp>
        <p:nvSpPr>
          <p:cNvPr id="5" name="Rectangle 4"/>
          <p:cNvSpPr/>
          <p:nvPr/>
        </p:nvSpPr>
        <p:spPr>
          <a:xfrm>
            <a:off x="632520" y="1484784"/>
            <a:ext cx="8928992" cy="4062651"/>
          </a:xfrm>
          <a:prstGeom prst="rect">
            <a:avLst/>
          </a:prstGeom>
        </p:spPr>
        <p:txBody>
          <a:bodyPr wrap="square">
            <a:spAutoFit/>
          </a:bodyPr>
          <a:lstStyle/>
          <a:p>
            <a:pPr marL="355600" lvl="0" indent="-355600" algn="just">
              <a:buFont typeface="Wingdings" pitchFamily="2" charset="2"/>
              <a:buChar char="§"/>
              <a:defRPr/>
            </a:pPr>
            <a:endParaRPr lang="en-ZA" b="1" dirty="0" smtClean="0">
              <a:solidFill>
                <a:srgbClr val="2F2B20"/>
              </a:solidFill>
            </a:endParaRPr>
          </a:p>
          <a:p>
            <a:pPr marL="355600" lvl="0" indent="-355600" algn="just">
              <a:buFont typeface="Wingdings" pitchFamily="2" charset="2"/>
              <a:buChar char="§"/>
              <a:defRPr/>
            </a:pPr>
            <a:r>
              <a:rPr lang="en-ZA" sz="2000" b="1" dirty="0" smtClean="0">
                <a:solidFill>
                  <a:srgbClr val="2F2B20"/>
                </a:solidFill>
              </a:rPr>
              <a:t>Our additional objective is to ensure that the investigations conducted by the Hawks are human rights oriented, conducted within the confines of the law and safeguard the independence and integrity of their investigations against interference or improper influence whether of a political or any other nature.</a:t>
            </a:r>
          </a:p>
          <a:p>
            <a:pPr marL="355600" lvl="0" indent="-355600" algn="just">
              <a:buFont typeface="Wingdings" pitchFamily="2" charset="2"/>
              <a:buChar char="§"/>
              <a:defRPr/>
            </a:pPr>
            <a:endParaRPr lang="en-ZA" sz="2000" b="1" dirty="0">
              <a:solidFill>
                <a:srgbClr val="2F2B20"/>
              </a:solidFill>
            </a:endParaRPr>
          </a:p>
          <a:p>
            <a:pPr marL="355600" lvl="0" indent="-355600" algn="just">
              <a:buFont typeface="Wingdings" pitchFamily="2" charset="2"/>
              <a:buChar char="§"/>
              <a:defRPr/>
            </a:pPr>
            <a:r>
              <a:rPr lang="en-ZA" sz="2000" b="1" dirty="0" smtClean="0">
                <a:solidFill>
                  <a:srgbClr val="2F2B20"/>
                </a:solidFill>
              </a:rPr>
              <a:t>Notwithstanding its lack of capacity and limited resources the Office of the DPCI Judge strives for efficiency, professionalism and fairness in adjudicating complaints and does so without fear, favour or prejudice in order to strengthen our constitutional democracy. Hence our motto: “ Zero Tolerance for the Culture of Impunity”</a:t>
            </a:r>
          </a:p>
          <a:p>
            <a:pPr marL="355600" lvl="0" indent="-355600" algn="just">
              <a:buFont typeface="Wingdings" pitchFamily="2" charset="2"/>
              <a:buChar char="§"/>
              <a:defRPr/>
            </a:pPr>
            <a:endParaRPr lang="en-ZA" sz="2000" b="1" dirty="0">
              <a:solidFill>
                <a:srgbClr val="2F2B20"/>
              </a:solidFill>
            </a:endParaRPr>
          </a:p>
        </p:txBody>
      </p:sp>
    </p:spTree>
    <p:extLst>
      <p:ext uri="{BB962C8B-B14F-4D97-AF65-F5344CB8AC3E}">
        <p14:creationId xmlns:p14="http://schemas.microsoft.com/office/powerpoint/2010/main" xmlns="" val="637997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sz="2000" b="1" dirty="0" smtClean="0">
                <a:latin typeface="+mn-lt"/>
              </a:rPr>
              <a:t>Operational Budget </a:t>
            </a:r>
            <a:endParaRPr lang="en-ZA" sz="2000" b="1" dirty="0">
              <a:latin typeface="+mn-lt"/>
            </a:endParaRPr>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5</a:t>
            </a:fld>
            <a:endParaRPr lang="en-US" dirty="0"/>
          </a:p>
        </p:txBody>
      </p:sp>
      <p:sp>
        <p:nvSpPr>
          <p:cNvPr id="6" name="Content Placeholder 5"/>
          <p:cNvSpPr>
            <a:spLocks noGrp="1"/>
          </p:cNvSpPr>
          <p:nvPr>
            <p:ph idx="4294967295"/>
          </p:nvPr>
        </p:nvSpPr>
        <p:spPr>
          <a:xfrm>
            <a:off x="615950" y="1600200"/>
            <a:ext cx="9290050" cy="4525963"/>
          </a:xfrm>
        </p:spPr>
        <p:txBody>
          <a:bodyPr/>
          <a:lstStyle/>
          <a:p>
            <a:pPr algn="just">
              <a:buFont typeface="Wingdings" pitchFamily="2" charset="2"/>
              <a:buChar char="§"/>
            </a:pPr>
            <a:r>
              <a:rPr lang="en-ZA" sz="2000" b="1" dirty="0" smtClean="0"/>
              <a:t>The Annual Operational Budget for the year under review is R 5, 148 000.  </a:t>
            </a:r>
          </a:p>
          <a:p>
            <a:pPr marL="0" indent="0" algn="just">
              <a:buNone/>
            </a:pPr>
            <a:r>
              <a:rPr lang="en-ZA" sz="2000" dirty="0" smtClean="0"/>
              <a:t>                   </a:t>
            </a:r>
            <a:r>
              <a:rPr lang="en-ZA" sz="2000" b="1" dirty="0" smtClean="0">
                <a:solidFill>
                  <a:srgbClr val="FF0000"/>
                </a:solidFill>
              </a:rPr>
              <a:t>Graph 1 below depicts budget expenditure</a:t>
            </a:r>
          </a:p>
          <a:p>
            <a:pPr marL="0" indent="0" algn="just">
              <a:buNone/>
            </a:pPr>
            <a:endParaRPr lang="en-ZA" sz="1800" dirty="0" smtClean="0"/>
          </a:p>
          <a:p>
            <a:pPr marL="0" indent="0" algn="just">
              <a:buNone/>
            </a:pPr>
            <a:r>
              <a:rPr lang="en-ZA" sz="2400" b="1" dirty="0" smtClean="0"/>
              <a:t>     </a:t>
            </a:r>
            <a:endParaRPr lang="en-ZA" sz="2400" b="1" dirty="0"/>
          </a:p>
          <a:p>
            <a:pPr marL="0" indent="0" algn="just">
              <a:buNone/>
            </a:pPr>
            <a:endParaRPr lang="en-ZA" sz="2400" b="1" dirty="0" smtClean="0"/>
          </a:p>
          <a:p>
            <a:pPr marL="0" indent="0" algn="just">
              <a:buNone/>
            </a:pPr>
            <a:endParaRPr lang="en-ZA" sz="2400" b="1" dirty="0"/>
          </a:p>
          <a:p>
            <a:pPr marL="0" indent="0" algn="just">
              <a:buNone/>
            </a:pPr>
            <a:endParaRPr lang="en-ZA" sz="2400" b="1" dirty="0" smtClean="0"/>
          </a:p>
          <a:p>
            <a:pPr marL="0" indent="0" algn="just">
              <a:buNone/>
            </a:pPr>
            <a:endParaRPr lang="en-ZA" sz="2400" b="1" dirty="0"/>
          </a:p>
          <a:p>
            <a:pPr marL="0" indent="0" algn="just">
              <a:buNone/>
            </a:pPr>
            <a:endParaRPr lang="en-ZA" sz="2400" b="1" dirty="0" smtClean="0"/>
          </a:p>
          <a:p>
            <a:pPr marL="0" indent="0" algn="just">
              <a:buNone/>
            </a:pPr>
            <a:endParaRPr lang="en-ZA" sz="2400" dirty="0"/>
          </a:p>
          <a:p>
            <a:pPr>
              <a:buFont typeface="Wingdings" pitchFamily="2" charset="2"/>
              <a:buChar char="§"/>
            </a:pPr>
            <a:endParaRPr lang="en-ZA" sz="2400" dirty="0"/>
          </a:p>
        </p:txBody>
      </p:sp>
      <p:graphicFrame>
        <p:nvGraphicFramePr>
          <p:cNvPr id="8" name="Chart 7"/>
          <p:cNvGraphicFramePr/>
          <p:nvPr>
            <p:extLst>
              <p:ext uri="{D42A27DB-BD31-4B8C-83A1-F6EECF244321}">
                <p14:modId xmlns:p14="http://schemas.microsoft.com/office/powerpoint/2010/main" xmlns="" val="1545526881"/>
              </p:ext>
            </p:extLst>
          </p:nvPr>
        </p:nvGraphicFramePr>
        <p:xfrm>
          <a:off x="2087244" y="2780928"/>
          <a:ext cx="6034107" cy="36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09842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smtClean="0">
                <a:solidFill>
                  <a:schemeClr val="tx1"/>
                </a:solidFill>
              </a:rPr>
              <a:t>Case Management System (Output)</a:t>
            </a:r>
            <a:br>
              <a:rPr lang="en-ZA" sz="2000" b="1" dirty="0" smtClean="0">
                <a:solidFill>
                  <a:schemeClr val="tx1"/>
                </a:solidFill>
              </a:rPr>
            </a:br>
            <a:endParaRPr lang="en-ZA" sz="2000" b="1" dirty="0">
              <a:solidFill>
                <a:schemeClr val="tx1"/>
              </a:solidFill>
            </a:endParaRPr>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6</a:t>
            </a:fld>
            <a:endParaRPr lang="en-US" dirty="0"/>
          </a:p>
        </p:txBody>
      </p:sp>
      <p:sp>
        <p:nvSpPr>
          <p:cNvPr id="5" name="Content Placeholder 4"/>
          <p:cNvSpPr>
            <a:spLocks noGrp="1"/>
          </p:cNvSpPr>
          <p:nvPr>
            <p:ph idx="4294967295"/>
          </p:nvPr>
        </p:nvSpPr>
        <p:spPr>
          <a:xfrm>
            <a:off x="0" y="1557338"/>
            <a:ext cx="9345488" cy="4824412"/>
          </a:xfrm>
        </p:spPr>
        <p:txBody>
          <a:bodyPr/>
          <a:lstStyle/>
          <a:p>
            <a:pPr algn="just">
              <a:buFont typeface="Wingdings" pitchFamily="2" charset="2"/>
              <a:buChar char="§"/>
            </a:pPr>
            <a:r>
              <a:rPr lang="en-ZA" sz="2000" b="1" dirty="0" smtClean="0">
                <a:solidFill>
                  <a:srgbClr val="2F2B20"/>
                </a:solidFill>
              </a:rPr>
              <a:t>During the period under review 88 new </a:t>
            </a:r>
            <a:r>
              <a:rPr lang="en-ZA" sz="2000" b="1" dirty="0">
                <a:solidFill>
                  <a:srgbClr val="2F2B20"/>
                </a:solidFill>
              </a:rPr>
              <a:t>complaints were </a:t>
            </a:r>
            <a:r>
              <a:rPr lang="en-ZA" sz="2000" b="1" dirty="0" smtClean="0">
                <a:solidFill>
                  <a:srgbClr val="2F2B20"/>
                </a:solidFill>
              </a:rPr>
              <a:t>received, 32 fell within the scope of our mandate whereas 56 fell outside the scope of our mandate.</a:t>
            </a:r>
          </a:p>
          <a:p>
            <a:pPr marL="0" indent="0" algn="just">
              <a:buNone/>
            </a:pPr>
            <a:endParaRPr lang="en-ZA" sz="2000" b="1" dirty="0" smtClean="0">
              <a:solidFill>
                <a:srgbClr val="2F2B20"/>
              </a:solidFill>
            </a:endParaRPr>
          </a:p>
          <a:p>
            <a:pPr algn="just">
              <a:buFont typeface="Wingdings" pitchFamily="2" charset="2"/>
              <a:buChar char="§"/>
            </a:pPr>
            <a:r>
              <a:rPr lang="en-ZA" sz="2000" b="1" dirty="0" smtClean="0">
                <a:solidFill>
                  <a:srgbClr val="2F2B20"/>
                </a:solidFill>
              </a:rPr>
              <a:t>Of the 32 complaints falling within the scope of our mandate, 28 were from members of the public made in terms of s17L (4)(a) of SAPS Act whereas 4  were from members of the Hawks made in terms of s17L (4) (b) of SAPS Act.</a:t>
            </a:r>
          </a:p>
          <a:p>
            <a:pPr marL="0" indent="0" algn="just">
              <a:buNone/>
            </a:pPr>
            <a:endParaRPr lang="en-ZA" sz="2000" b="1" dirty="0" smtClean="0"/>
          </a:p>
          <a:p>
            <a:pPr algn="just">
              <a:buFont typeface="Wingdings" pitchFamily="2" charset="2"/>
              <a:buChar char="§"/>
            </a:pPr>
            <a:r>
              <a:rPr lang="en-ZA" sz="2000" b="1" dirty="0" smtClean="0"/>
              <a:t>All complaints were registered within 72 hours of receipt and allocated to investigators in compliance with the Annual Performance Plan. Both the manual and electronic registers were updated. The target is 80% and the output is 100%.</a:t>
            </a:r>
          </a:p>
          <a:p>
            <a:pPr marL="0" indent="0" algn="just">
              <a:buNone/>
            </a:pPr>
            <a:r>
              <a:rPr lang="en-ZA" sz="2000" i="1" dirty="0" smtClean="0">
                <a:solidFill>
                  <a:srgbClr val="FF0000"/>
                </a:solidFill>
              </a:rPr>
              <a:t>                                </a:t>
            </a:r>
            <a:endParaRPr lang="en-ZA" sz="2000" b="1" dirty="0"/>
          </a:p>
          <a:p>
            <a:pPr marL="0" indent="0" algn="just">
              <a:buNone/>
            </a:pPr>
            <a:endParaRPr lang="en-ZA" sz="2000" dirty="0"/>
          </a:p>
        </p:txBody>
      </p:sp>
    </p:spTree>
    <p:extLst>
      <p:ext uri="{BB962C8B-B14F-4D97-AF65-F5344CB8AC3E}">
        <p14:creationId xmlns:p14="http://schemas.microsoft.com/office/powerpoint/2010/main" xmlns="" val="3374737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smtClean="0"/>
              <a:t>Case Management System </a:t>
            </a:r>
            <a:r>
              <a:rPr lang="en-ZA" sz="2000" b="1" dirty="0" err="1" smtClean="0"/>
              <a:t>conti</a:t>
            </a:r>
            <a:r>
              <a:rPr lang="en-ZA" sz="2000" b="1" dirty="0" smtClean="0"/>
              <a:t>….</a:t>
            </a:r>
            <a:endParaRPr lang="en-ZA" sz="2000" b="1" dirty="0"/>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7</a:t>
            </a:fld>
            <a:endParaRPr lang="en-US" dirty="0"/>
          </a:p>
        </p:txBody>
      </p:sp>
      <p:sp>
        <p:nvSpPr>
          <p:cNvPr id="6" name="Rectangle 5"/>
          <p:cNvSpPr/>
          <p:nvPr/>
        </p:nvSpPr>
        <p:spPr>
          <a:xfrm>
            <a:off x="1064568" y="1700808"/>
            <a:ext cx="8352928" cy="1877437"/>
          </a:xfrm>
          <a:prstGeom prst="rect">
            <a:avLst/>
          </a:prstGeom>
        </p:spPr>
        <p:txBody>
          <a:bodyPr wrap="square">
            <a:spAutoFit/>
          </a:bodyPr>
          <a:lstStyle/>
          <a:p>
            <a:r>
              <a:rPr lang="en-ZA" sz="2000" b="1" i="1" dirty="0" smtClean="0">
                <a:solidFill>
                  <a:srgbClr val="FF0000"/>
                </a:solidFill>
              </a:rPr>
              <a:t>        </a:t>
            </a:r>
            <a:r>
              <a:rPr lang="en-ZA" sz="2000" b="1" dirty="0" smtClean="0">
                <a:solidFill>
                  <a:srgbClr val="FF0000"/>
                </a:solidFill>
              </a:rPr>
              <a:t>Graph 2: Breakdown of complaints received per  province</a:t>
            </a:r>
          </a:p>
          <a:p>
            <a:endParaRPr lang="en-ZA" b="1" i="1" dirty="0">
              <a:solidFill>
                <a:srgbClr val="FF0000"/>
              </a:solidFill>
            </a:endParaRPr>
          </a:p>
          <a:p>
            <a:endParaRPr lang="en-ZA" b="1" i="1" dirty="0" smtClean="0">
              <a:solidFill>
                <a:srgbClr val="FF0000"/>
              </a:solidFill>
            </a:endParaRPr>
          </a:p>
          <a:p>
            <a:endParaRPr lang="en-ZA" b="1" i="1" dirty="0">
              <a:solidFill>
                <a:srgbClr val="FF0000"/>
              </a:solidFill>
            </a:endParaRPr>
          </a:p>
          <a:p>
            <a:endParaRPr lang="en-ZA" b="1" i="1" dirty="0" smtClean="0">
              <a:solidFill>
                <a:srgbClr val="FF0000"/>
              </a:solidFill>
            </a:endParaRPr>
          </a:p>
          <a:p>
            <a:endParaRPr lang="en-ZA" sz="2400" b="1" dirty="0"/>
          </a:p>
        </p:txBody>
      </p:sp>
      <p:graphicFrame>
        <p:nvGraphicFramePr>
          <p:cNvPr id="5" name="Table 4"/>
          <p:cNvGraphicFramePr>
            <a:graphicFrameLocks noGrp="1"/>
          </p:cNvGraphicFramePr>
          <p:nvPr>
            <p:extLst>
              <p:ext uri="{D42A27DB-BD31-4B8C-83A1-F6EECF244321}">
                <p14:modId xmlns:p14="http://schemas.microsoft.com/office/powerpoint/2010/main" xmlns="" val="2141928251"/>
              </p:ext>
            </p:extLst>
          </p:nvPr>
        </p:nvGraphicFramePr>
        <p:xfrm>
          <a:off x="1640632" y="2308227"/>
          <a:ext cx="7056784" cy="4023360"/>
        </p:xfrm>
        <a:graphic>
          <a:graphicData uri="http://schemas.openxmlformats.org/drawingml/2006/table">
            <a:tbl>
              <a:tblPr firstRow="1" bandRow="1"/>
              <a:tblGrid>
                <a:gridCol w="2072450"/>
                <a:gridCol w="1808781"/>
                <a:gridCol w="1741904"/>
                <a:gridCol w="1433649"/>
              </a:tblGrid>
              <a:tr h="363736">
                <a:tc>
                  <a:txBody>
                    <a:bodyPr/>
                    <a:lstStyle/>
                    <a:p>
                      <a:pPr marL="0" marR="0">
                        <a:lnSpc>
                          <a:spcPct val="150000"/>
                        </a:lnSpc>
                        <a:spcBef>
                          <a:spcPts val="0"/>
                        </a:spcBef>
                        <a:spcAft>
                          <a:spcPts val="0"/>
                        </a:spcAft>
                      </a:pPr>
                      <a:r>
                        <a:rPr lang="en-ZA" sz="1200" b="1"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Provinces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9A57C"/>
                    </a:solidFill>
                  </a:tcPr>
                </a:tc>
                <a:tc>
                  <a:txBody>
                    <a:bodyPr/>
                    <a:lstStyle/>
                    <a:p>
                      <a:pPr marL="0" marR="0">
                        <a:lnSpc>
                          <a:spcPct val="150000"/>
                        </a:lnSpc>
                        <a:spcBef>
                          <a:spcPts val="0"/>
                        </a:spcBef>
                        <a:spcAft>
                          <a:spcPts val="0"/>
                        </a:spcAft>
                      </a:pPr>
                      <a:r>
                        <a:rPr lang="en-ZA" sz="1200" b="1"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Within mandate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9A57C"/>
                    </a:solidFill>
                  </a:tcPr>
                </a:tc>
                <a:tc>
                  <a:txBody>
                    <a:bodyPr/>
                    <a:lstStyle/>
                    <a:p>
                      <a:pPr marL="0" marR="0">
                        <a:lnSpc>
                          <a:spcPct val="150000"/>
                        </a:lnSpc>
                        <a:spcBef>
                          <a:spcPts val="0"/>
                        </a:spcBef>
                        <a:spcAft>
                          <a:spcPts val="0"/>
                        </a:spcAft>
                      </a:pPr>
                      <a:r>
                        <a:rPr lang="en-ZA" sz="1200" b="1" kern="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Outside mandate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9A57C"/>
                    </a:solidFill>
                  </a:tcPr>
                </a:tc>
                <a:tc>
                  <a:txBody>
                    <a:bodyPr/>
                    <a:lstStyle/>
                    <a:p>
                      <a:pPr marL="0" marR="0">
                        <a:lnSpc>
                          <a:spcPct val="150000"/>
                        </a:lnSpc>
                        <a:spcBef>
                          <a:spcPts val="0"/>
                        </a:spcBef>
                        <a:spcAft>
                          <a:spcPts val="0"/>
                        </a:spcAft>
                      </a:pPr>
                      <a:r>
                        <a:rPr lang="en-ZA" sz="1200" b="1" kern="12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9A57C"/>
                    </a:solidFill>
                  </a:tcPr>
                </a:tc>
              </a:tr>
              <a:tr h="363736">
                <a:tc>
                  <a:txBody>
                    <a:bodyPr/>
                    <a:lstStyle/>
                    <a:p>
                      <a:pPr marL="0" marR="0">
                        <a:lnSpc>
                          <a:spcPct val="150000"/>
                        </a:lnSpc>
                        <a:spcBef>
                          <a:spcPts val="0"/>
                        </a:spcBef>
                        <a:spcAft>
                          <a:spcPts val="0"/>
                        </a:spcAft>
                      </a:pPr>
                      <a:r>
                        <a:rPr lang="en-ZA" sz="1200" kern="1200">
                          <a:solidFill>
                            <a:srgbClr val="2F2B20"/>
                          </a:solidFill>
                          <a:effectLst/>
                          <a:latin typeface="Arial" panose="020B0604020202020204" pitchFamily="34" charset="0"/>
                          <a:ea typeface="Times New Roman" panose="02020603050405020304" pitchFamily="18" charset="0"/>
                          <a:cs typeface="Times New Roman" panose="02020603050405020304" pitchFamily="18" charset="0"/>
                        </a:rPr>
                        <a:t>Gauteng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14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 28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42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r>
              <a:tr h="363736">
                <a:tc>
                  <a:txBody>
                    <a:bodyPr/>
                    <a:lstStyle/>
                    <a:p>
                      <a:pPr marL="0" marR="0">
                        <a:lnSpc>
                          <a:spcPct val="150000"/>
                        </a:lnSpc>
                        <a:spcBef>
                          <a:spcPts val="0"/>
                        </a:spcBef>
                        <a:spcAft>
                          <a:spcPts val="0"/>
                        </a:spcAft>
                      </a:pPr>
                      <a:r>
                        <a:rPr lang="en-ZA" sz="1200" kern="1200">
                          <a:solidFill>
                            <a:srgbClr val="2F2B20"/>
                          </a:solidFill>
                          <a:effectLst/>
                          <a:latin typeface="Arial" panose="020B0604020202020204" pitchFamily="34" charset="0"/>
                          <a:ea typeface="Times New Roman" panose="02020603050405020304" pitchFamily="18" charset="0"/>
                          <a:cs typeface="Times New Roman" panose="02020603050405020304" pitchFamily="18" charset="0"/>
                        </a:rPr>
                        <a:t>KwaZulu-Natal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r>
              <a:tr h="363736">
                <a:tc>
                  <a:txBody>
                    <a:bodyPr/>
                    <a:lstStyle/>
                    <a:p>
                      <a:pPr marL="0" marR="0">
                        <a:lnSpc>
                          <a:spcPct val="150000"/>
                        </a:lnSpc>
                        <a:spcBef>
                          <a:spcPts val="0"/>
                        </a:spcBef>
                        <a:spcAft>
                          <a:spcPts val="0"/>
                        </a:spcAft>
                      </a:pPr>
                      <a:r>
                        <a:rPr lang="en-ZA" sz="1200" kern="1200">
                          <a:solidFill>
                            <a:srgbClr val="2F2B20"/>
                          </a:solidFill>
                          <a:effectLst/>
                          <a:latin typeface="Arial" panose="020B0604020202020204" pitchFamily="34" charset="0"/>
                          <a:ea typeface="Times New Roman" panose="02020603050405020304" pitchFamily="18" charset="0"/>
                          <a:cs typeface="Times New Roman" panose="02020603050405020304" pitchFamily="18" charset="0"/>
                        </a:rPr>
                        <a:t>Mpumalanga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r>
              <a:tr h="363736">
                <a:tc>
                  <a:txBody>
                    <a:bodyPr/>
                    <a:lstStyle/>
                    <a:p>
                      <a:pPr marL="0" marR="0">
                        <a:lnSpc>
                          <a:spcPct val="150000"/>
                        </a:lnSpc>
                        <a:spcBef>
                          <a:spcPts val="0"/>
                        </a:spcBef>
                        <a:spcAft>
                          <a:spcPts val="0"/>
                        </a:spcAft>
                      </a:pPr>
                      <a:r>
                        <a:rPr lang="en-ZA" sz="1200" kern="1200">
                          <a:solidFill>
                            <a:srgbClr val="2F2B20"/>
                          </a:solidFill>
                          <a:effectLst/>
                          <a:latin typeface="Arial" panose="020B0604020202020204" pitchFamily="34" charset="0"/>
                          <a:ea typeface="Times New Roman" panose="02020603050405020304" pitchFamily="18" charset="0"/>
                          <a:cs typeface="Times New Roman" panose="02020603050405020304" pitchFamily="18" charset="0"/>
                        </a:rPr>
                        <a:t>Western Cape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marL="0" marR="0">
                        <a:lnSpc>
                          <a:spcPct val="150000"/>
                        </a:lnSpc>
                        <a:spcBef>
                          <a:spcPts val="0"/>
                        </a:spcBef>
                        <a:spcAft>
                          <a:spcPts val="0"/>
                        </a:spcAft>
                      </a:pPr>
                      <a:r>
                        <a:rPr lang="en-ZA" sz="1200" dirty="0">
                          <a:effectLst/>
                          <a:latin typeface="Arial" panose="020B0604020202020204" pitchFamily="34" charset="0"/>
                          <a:ea typeface="Times New Roman" panose="02020603050405020304" pitchFamily="18" charset="0"/>
                          <a:cs typeface="Times New Roman" panose="02020603050405020304" pitchFamily="18" charset="0"/>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r>
              <a:tr h="363736">
                <a:tc>
                  <a:txBody>
                    <a:bodyPr/>
                    <a:lstStyle/>
                    <a:p>
                      <a:pPr marL="0" marR="0">
                        <a:lnSpc>
                          <a:spcPct val="150000"/>
                        </a:lnSpc>
                        <a:spcBef>
                          <a:spcPts val="0"/>
                        </a:spcBef>
                        <a:spcAft>
                          <a:spcPts val="0"/>
                        </a:spcAft>
                      </a:pPr>
                      <a:r>
                        <a:rPr lang="en-ZA" sz="1200" kern="1200">
                          <a:solidFill>
                            <a:srgbClr val="2F2B20"/>
                          </a:solidFill>
                          <a:effectLst/>
                          <a:latin typeface="Arial" panose="020B0604020202020204" pitchFamily="34" charset="0"/>
                          <a:ea typeface="Times New Roman" panose="02020603050405020304" pitchFamily="18" charset="0"/>
                          <a:cs typeface="Times New Roman" panose="02020603050405020304" pitchFamily="18" charset="0"/>
                        </a:rPr>
                        <a:t>Eastern Cape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r>
              <a:tr h="363736">
                <a:tc>
                  <a:txBody>
                    <a:bodyPr/>
                    <a:lstStyle/>
                    <a:p>
                      <a:pPr marL="0" marR="0">
                        <a:lnSpc>
                          <a:spcPct val="150000"/>
                        </a:lnSpc>
                        <a:spcBef>
                          <a:spcPts val="0"/>
                        </a:spcBef>
                        <a:spcAft>
                          <a:spcPts val="0"/>
                        </a:spcAft>
                      </a:pPr>
                      <a:r>
                        <a:rPr lang="en-ZA" sz="1200" kern="1200">
                          <a:solidFill>
                            <a:srgbClr val="2F2B20"/>
                          </a:solidFill>
                          <a:effectLst/>
                          <a:latin typeface="Arial" panose="020B0604020202020204" pitchFamily="34" charset="0"/>
                          <a:ea typeface="Times New Roman" panose="02020603050405020304" pitchFamily="18" charset="0"/>
                          <a:cs typeface="Times New Roman" panose="02020603050405020304" pitchFamily="18" charset="0"/>
                        </a:rPr>
                        <a:t>Free State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r>
              <a:tr h="363736">
                <a:tc>
                  <a:txBody>
                    <a:bodyPr/>
                    <a:lstStyle/>
                    <a:p>
                      <a:pPr marL="0" marR="0">
                        <a:lnSpc>
                          <a:spcPct val="150000"/>
                        </a:lnSpc>
                        <a:spcBef>
                          <a:spcPts val="0"/>
                        </a:spcBef>
                        <a:spcAft>
                          <a:spcPts val="0"/>
                        </a:spcAft>
                      </a:pPr>
                      <a:r>
                        <a:rPr lang="en-ZA" sz="1200" kern="1200">
                          <a:solidFill>
                            <a:srgbClr val="2F2B20"/>
                          </a:solidFill>
                          <a:effectLst/>
                          <a:latin typeface="Arial" panose="020B0604020202020204" pitchFamily="34" charset="0"/>
                          <a:ea typeface="Times New Roman" panose="02020603050405020304" pitchFamily="18" charset="0"/>
                          <a:cs typeface="Times New Roman" panose="02020603050405020304" pitchFamily="18" charset="0"/>
                        </a:rPr>
                        <a:t>Limpopo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r>
              <a:tr h="363736">
                <a:tc>
                  <a:txBody>
                    <a:bodyPr/>
                    <a:lstStyle/>
                    <a:p>
                      <a:pPr marL="0" marR="0">
                        <a:lnSpc>
                          <a:spcPct val="150000"/>
                        </a:lnSpc>
                        <a:spcBef>
                          <a:spcPts val="0"/>
                        </a:spcBef>
                        <a:spcAft>
                          <a:spcPts val="0"/>
                        </a:spcAft>
                      </a:pPr>
                      <a:r>
                        <a:rPr lang="en-ZA" sz="1200" kern="1200">
                          <a:solidFill>
                            <a:srgbClr val="2F2B20"/>
                          </a:solidFill>
                          <a:effectLst/>
                          <a:latin typeface="Arial" panose="020B0604020202020204" pitchFamily="34" charset="0"/>
                          <a:ea typeface="Times New Roman" panose="02020603050405020304" pitchFamily="18" charset="0"/>
                          <a:cs typeface="Times New Roman" panose="02020603050405020304" pitchFamily="18" charset="0"/>
                        </a:rPr>
                        <a:t>Northern Cape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r>
              <a:tr h="363736">
                <a:tc>
                  <a:txBody>
                    <a:bodyPr/>
                    <a:lstStyle/>
                    <a:p>
                      <a:pPr marL="0" marR="0">
                        <a:lnSpc>
                          <a:spcPct val="150000"/>
                        </a:lnSpc>
                        <a:spcBef>
                          <a:spcPts val="0"/>
                        </a:spcBef>
                        <a:spcAft>
                          <a:spcPts val="0"/>
                        </a:spcAft>
                      </a:pPr>
                      <a:r>
                        <a:rPr lang="en-ZA" sz="1200" kern="1200">
                          <a:solidFill>
                            <a:srgbClr val="2F2B20"/>
                          </a:solidFill>
                          <a:effectLst/>
                          <a:latin typeface="Arial" panose="020B0604020202020204" pitchFamily="34" charset="0"/>
                          <a:ea typeface="Times New Roman" panose="02020603050405020304" pitchFamily="18" charset="0"/>
                          <a:cs typeface="Times New Roman" panose="02020603050405020304" pitchFamily="18" charset="0"/>
                        </a:rPr>
                        <a:t>North West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tabLst>
                          <a:tab pos="988695" algn="ctr"/>
                        </a:tabLst>
                      </a:pPr>
                      <a:r>
                        <a:rPr lang="en-ZA" sz="1200">
                          <a:effectLst/>
                          <a:latin typeface="Arial" panose="020B0604020202020204" pitchFamily="34" charset="0"/>
                          <a:ea typeface="Times New Roman" panose="02020603050405020304" pitchFamily="18"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a:effectLst/>
                          <a:latin typeface="Arial" panose="020B060402020202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r>
              <a:tr h="363736">
                <a:tc>
                  <a:txBody>
                    <a:bodyPr/>
                    <a:lstStyle/>
                    <a:p>
                      <a:pPr marL="0" marR="0">
                        <a:lnSpc>
                          <a:spcPct val="150000"/>
                        </a:lnSpc>
                        <a:spcBef>
                          <a:spcPts val="0"/>
                        </a:spcBef>
                        <a:spcAft>
                          <a:spcPts val="0"/>
                        </a:spcAft>
                      </a:pPr>
                      <a:r>
                        <a:rPr lang="en-ZA" sz="1200" b="1" kern="1200">
                          <a:solidFill>
                            <a:srgbClr val="2F2B20"/>
                          </a:solidFill>
                          <a:effectLst/>
                          <a:latin typeface="Arial" panose="020B0604020202020204" pitchFamily="34" charset="0"/>
                          <a:ea typeface="Times New Roman" panose="02020603050405020304" pitchFamily="18" charset="0"/>
                          <a:cs typeface="Times New Roman" panose="02020603050405020304" pitchFamily="18" charset="0"/>
                        </a:rPr>
                        <a:t>Grand 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b="1">
                          <a:effectLst/>
                          <a:latin typeface="Arial" panose="020B0604020202020204" pitchFamily="34" charset="0"/>
                          <a:ea typeface="Times New Roman" panose="02020603050405020304" pitchFamily="18" charset="0"/>
                          <a:cs typeface="Times New Roman" panose="02020603050405020304" pitchFamily="18" charset="0"/>
                        </a:rPr>
                        <a:t>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b="1" kern="1200">
                          <a:solidFill>
                            <a:srgbClr val="2F2B20"/>
                          </a:solidFill>
                          <a:effectLst/>
                          <a:latin typeface="Arial" panose="020B0604020202020204" pitchFamily="34" charset="0"/>
                          <a:ea typeface="Times New Roman" panose="02020603050405020304" pitchFamily="18" charset="0"/>
                          <a:cs typeface="Times New Roman" panose="02020603050405020304" pitchFamily="18" charset="0"/>
                        </a:rPr>
                        <a:t>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marL="0" marR="0">
                        <a:lnSpc>
                          <a:spcPct val="150000"/>
                        </a:lnSpc>
                        <a:spcBef>
                          <a:spcPts val="0"/>
                        </a:spcBef>
                        <a:spcAft>
                          <a:spcPts val="0"/>
                        </a:spcAft>
                      </a:pPr>
                      <a:r>
                        <a:rPr lang="en-ZA" sz="1200" b="1" kern="1200" dirty="0">
                          <a:solidFill>
                            <a:srgbClr val="2F2B20"/>
                          </a:solidFill>
                          <a:effectLst/>
                          <a:latin typeface="Arial" panose="020B0604020202020204" pitchFamily="34" charset="0"/>
                          <a:ea typeface="Times New Roman" panose="02020603050405020304" pitchFamily="18" charset="0"/>
                          <a:cs typeface="Times New Roman" panose="02020603050405020304" pitchFamily="18" charset="0"/>
                        </a:rPr>
                        <a:t>88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r>
            </a:tbl>
          </a:graphicData>
        </a:graphic>
      </p:graphicFrame>
      <p:sp>
        <p:nvSpPr>
          <p:cNvPr id="8" name="Rectangle 1"/>
          <p:cNvSpPr>
            <a:spLocks noChangeArrowheads="1"/>
          </p:cNvSpPr>
          <p:nvPr/>
        </p:nvSpPr>
        <p:spPr bwMode="auto">
          <a:xfrm>
            <a:off x="2038350" y="1851025"/>
            <a:ext cx="9906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xmlns="" val="163247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smtClean="0"/>
              <a:t>Case Management System </a:t>
            </a:r>
            <a:r>
              <a:rPr lang="en-ZA" sz="2000" b="1" dirty="0" err="1" smtClean="0"/>
              <a:t>conti</a:t>
            </a:r>
            <a:r>
              <a:rPr lang="en-ZA" sz="2000" b="1" dirty="0" smtClean="0"/>
              <a:t>….</a:t>
            </a:r>
            <a:endParaRPr lang="en-ZA" sz="2000" b="1" dirty="0"/>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8</a:t>
            </a:fld>
            <a:endParaRPr lang="en-US" dirty="0"/>
          </a:p>
        </p:txBody>
      </p:sp>
      <p:sp>
        <p:nvSpPr>
          <p:cNvPr id="6" name="Rectangle 5"/>
          <p:cNvSpPr/>
          <p:nvPr/>
        </p:nvSpPr>
        <p:spPr>
          <a:xfrm>
            <a:off x="1064568" y="1700808"/>
            <a:ext cx="8352928" cy="1908215"/>
          </a:xfrm>
          <a:prstGeom prst="rect">
            <a:avLst/>
          </a:prstGeom>
        </p:spPr>
        <p:txBody>
          <a:bodyPr wrap="square">
            <a:spAutoFit/>
          </a:bodyPr>
          <a:lstStyle/>
          <a:p>
            <a:r>
              <a:rPr lang="en-ZA" b="1" i="1" dirty="0" smtClean="0">
                <a:solidFill>
                  <a:srgbClr val="FF0000"/>
                </a:solidFill>
              </a:rPr>
              <a:t>        </a:t>
            </a:r>
            <a:r>
              <a:rPr lang="en-ZA" sz="2000" b="1" dirty="0" smtClean="0">
                <a:solidFill>
                  <a:srgbClr val="FF0000"/>
                </a:solidFill>
              </a:rPr>
              <a:t>Graph 3: Categories of complaints received from members of   	          the public and members of the Hawks</a:t>
            </a:r>
            <a:endParaRPr lang="en-ZA" sz="2000" b="1" i="1" dirty="0">
              <a:solidFill>
                <a:srgbClr val="FF0000"/>
              </a:solidFill>
            </a:endParaRPr>
          </a:p>
          <a:p>
            <a:endParaRPr lang="en-ZA" b="1" i="1" dirty="0" smtClean="0">
              <a:solidFill>
                <a:srgbClr val="FF0000"/>
              </a:solidFill>
            </a:endParaRPr>
          </a:p>
          <a:p>
            <a:endParaRPr lang="en-ZA" b="1" i="1" dirty="0">
              <a:solidFill>
                <a:srgbClr val="FF0000"/>
              </a:solidFill>
            </a:endParaRPr>
          </a:p>
          <a:p>
            <a:endParaRPr lang="en-ZA" b="1" i="1" dirty="0" smtClean="0">
              <a:solidFill>
                <a:srgbClr val="FF0000"/>
              </a:solidFill>
            </a:endParaRPr>
          </a:p>
          <a:p>
            <a:endParaRPr lang="en-ZA" sz="2400" b="1" dirty="0"/>
          </a:p>
        </p:txBody>
      </p:sp>
      <p:graphicFrame>
        <p:nvGraphicFramePr>
          <p:cNvPr id="5" name="Table 4"/>
          <p:cNvGraphicFramePr>
            <a:graphicFrameLocks noGrp="1"/>
          </p:cNvGraphicFramePr>
          <p:nvPr>
            <p:extLst>
              <p:ext uri="{D42A27DB-BD31-4B8C-83A1-F6EECF244321}">
                <p14:modId xmlns:p14="http://schemas.microsoft.com/office/powerpoint/2010/main" xmlns="" val="2573446093"/>
              </p:ext>
            </p:extLst>
          </p:nvPr>
        </p:nvGraphicFramePr>
        <p:xfrm>
          <a:off x="1424608" y="2722848"/>
          <a:ext cx="7776864" cy="3204972"/>
        </p:xfrm>
        <a:graphic>
          <a:graphicData uri="http://schemas.openxmlformats.org/drawingml/2006/table">
            <a:tbl>
              <a:tblPr firstRow="1" bandRow="1"/>
              <a:tblGrid>
                <a:gridCol w="2683780"/>
                <a:gridCol w="1723109"/>
                <a:gridCol w="3369975"/>
              </a:tblGrid>
              <a:tr h="388878">
                <a:tc>
                  <a:txBody>
                    <a:bodyPr/>
                    <a:lstStyle/>
                    <a:p>
                      <a:pPr>
                        <a:lnSpc>
                          <a:spcPct val="115000"/>
                        </a:lnSpc>
                        <a:spcAft>
                          <a:spcPts val="0"/>
                        </a:spcAft>
                      </a:pPr>
                      <a:r>
                        <a:rPr lang="en-ZA" sz="1800" b="1" kern="1200" dirty="0">
                          <a:solidFill>
                            <a:srgbClr val="FFFFFF"/>
                          </a:solidFill>
                          <a:effectLst/>
                          <a:latin typeface="Arial"/>
                          <a:ea typeface="Times New Roman"/>
                          <a:cs typeface="Times New Roman"/>
                        </a:rPr>
                        <a:t>Complaints</a:t>
                      </a:r>
                      <a:endParaRPr lang="en-ZA" sz="1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9A57C"/>
                    </a:solidFill>
                  </a:tcPr>
                </a:tc>
                <a:tc>
                  <a:txBody>
                    <a:bodyPr/>
                    <a:lstStyle/>
                    <a:p>
                      <a:pPr>
                        <a:lnSpc>
                          <a:spcPct val="115000"/>
                        </a:lnSpc>
                        <a:spcAft>
                          <a:spcPts val="0"/>
                        </a:spcAft>
                      </a:pPr>
                      <a:r>
                        <a:rPr lang="en-ZA" sz="1800" b="1" kern="1200">
                          <a:solidFill>
                            <a:srgbClr val="FFFFFF"/>
                          </a:solidFill>
                          <a:effectLst/>
                          <a:latin typeface="Arial"/>
                          <a:ea typeface="Times New Roman"/>
                          <a:cs typeface="Times New Roman"/>
                        </a:rPr>
                        <a:t>Received</a:t>
                      </a:r>
                      <a:endParaRPr lang="en-ZA" sz="180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9A57C"/>
                    </a:solidFill>
                  </a:tcPr>
                </a:tc>
                <a:tc>
                  <a:txBody>
                    <a:bodyPr/>
                    <a:lstStyle/>
                    <a:p>
                      <a:pPr>
                        <a:lnSpc>
                          <a:spcPct val="115000"/>
                        </a:lnSpc>
                        <a:spcAft>
                          <a:spcPts val="0"/>
                        </a:spcAft>
                      </a:pPr>
                      <a:r>
                        <a:rPr lang="en-ZA" sz="1800" b="1" kern="1200">
                          <a:solidFill>
                            <a:srgbClr val="FFFFFF"/>
                          </a:solidFill>
                          <a:effectLst/>
                          <a:latin typeface="Arial"/>
                          <a:ea typeface="Times New Roman"/>
                          <a:cs typeface="Times New Roman"/>
                        </a:rPr>
                        <a:t>Type of complaints</a:t>
                      </a:r>
                      <a:endParaRPr lang="en-ZA" sz="180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9A57C"/>
                    </a:solidFill>
                  </a:tcPr>
                </a:tc>
              </a:tr>
              <a:tr h="965346">
                <a:tc>
                  <a:txBody>
                    <a:bodyPr/>
                    <a:lstStyle/>
                    <a:p>
                      <a:pPr>
                        <a:lnSpc>
                          <a:spcPct val="115000"/>
                        </a:lnSpc>
                        <a:spcAft>
                          <a:spcPts val="0"/>
                        </a:spcAft>
                      </a:pPr>
                      <a:r>
                        <a:rPr lang="en-ZA" sz="1800" kern="1200" dirty="0">
                          <a:solidFill>
                            <a:srgbClr val="2F2B20"/>
                          </a:solidFill>
                          <a:effectLst/>
                          <a:latin typeface="Arial"/>
                          <a:ea typeface="Times New Roman"/>
                          <a:cs typeface="Times New Roman"/>
                        </a:rPr>
                        <a:t>S17L (4)(a) SAPS Act</a:t>
                      </a:r>
                      <a:endParaRPr lang="en-ZA" sz="1800" dirty="0">
                        <a:effectLst/>
                        <a:latin typeface="Calibri"/>
                        <a:ea typeface="Calibri"/>
                        <a:cs typeface="Times New Roman"/>
                      </a:endParaRPr>
                    </a:p>
                    <a:p>
                      <a:pPr>
                        <a:lnSpc>
                          <a:spcPct val="115000"/>
                        </a:lnSpc>
                        <a:spcAft>
                          <a:spcPts val="0"/>
                        </a:spcAft>
                      </a:pPr>
                      <a:r>
                        <a:rPr lang="en-ZA" sz="1800" kern="1200" dirty="0">
                          <a:solidFill>
                            <a:srgbClr val="2F2B20"/>
                          </a:solidFill>
                          <a:effectLst/>
                          <a:latin typeface="Arial"/>
                          <a:ea typeface="Times New Roman"/>
                          <a:cs typeface="Times New Roman"/>
                        </a:rPr>
                        <a:t>(members of public)</a:t>
                      </a:r>
                      <a:endParaRPr lang="en-ZA" sz="1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a:lnSpc>
                          <a:spcPct val="115000"/>
                        </a:lnSpc>
                        <a:spcAft>
                          <a:spcPts val="0"/>
                        </a:spcAft>
                      </a:pPr>
                      <a:r>
                        <a:rPr lang="en-ZA" sz="1800" kern="1200" dirty="0" smtClean="0">
                          <a:solidFill>
                            <a:srgbClr val="2F2B20"/>
                          </a:solidFill>
                          <a:effectLst/>
                          <a:latin typeface="Arial"/>
                          <a:ea typeface="Times New Roman"/>
                          <a:cs typeface="Times New Roman"/>
                        </a:rPr>
                        <a:t>28</a:t>
                      </a:r>
                      <a:endParaRPr lang="en-ZA" sz="1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a:lnSpc>
                          <a:spcPct val="115000"/>
                        </a:lnSpc>
                        <a:spcAft>
                          <a:spcPts val="0"/>
                        </a:spcAft>
                      </a:pPr>
                      <a:r>
                        <a:rPr lang="en-ZA" sz="1800" kern="1200" dirty="0">
                          <a:solidFill>
                            <a:srgbClr val="2F2B20"/>
                          </a:solidFill>
                          <a:effectLst/>
                          <a:latin typeface="Arial"/>
                          <a:ea typeface="Times New Roman"/>
                          <a:cs typeface="Times New Roman"/>
                        </a:rPr>
                        <a:t>Alleged unlawful infringement of rights arising from investigation done by Hawks</a:t>
                      </a:r>
                      <a:endParaRPr lang="en-ZA" sz="1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r>
              <a:tr h="1119969">
                <a:tc>
                  <a:txBody>
                    <a:bodyPr/>
                    <a:lstStyle/>
                    <a:p>
                      <a:pPr>
                        <a:lnSpc>
                          <a:spcPct val="115000"/>
                        </a:lnSpc>
                        <a:spcAft>
                          <a:spcPts val="0"/>
                        </a:spcAft>
                      </a:pPr>
                      <a:r>
                        <a:rPr lang="en-ZA" sz="1800" kern="1200">
                          <a:solidFill>
                            <a:srgbClr val="2F2B20"/>
                          </a:solidFill>
                          <a:effectLst/>
                          <a:latin typeface="Arial"/>
                          <a:ea typeface="Times New Roman"/>
                          <a:cs typeface="Times New Roman"/>
                        </a:rPr>
                        <a:t>S17L (4)(b) SAPS Act (members of Hawks)</a:t>
                      </a:r>
                      <a:endParaRPr lang="en-ZA" sz="180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a:lnSpc>
                          <a:spcPct val="115000"/>
                        </a:lnSpc>
                        <a:spcAft>
                          <a:spcPts val="0"/>
                        </a:spcAft>
                      </a:pPr>
                      <a:r>
                        <a:rPr lang="en-ZA" sz="1800" kern="1200" dirty="0">
                          <a:solidFill>
                            <a:srgbClr val="2F2B20"/>
                          </a:solidFill>
                          <a:effectLst/>
                          <a:latin typeface="Arial"/>
                          <a:ea typeface="Calibri"/>
                          <a:cs typeface="Times New Roman"/>
                        </a:rPr>
                        <a:t>4</a:t>
                      </a:r>
                      <a:endParaRPr lang="en-ZA" sz="1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c>
                  <a:txBody>
                    <a:bodyPr/>
                    <a:lstStyle/>
                    <a:p>
                      <a:pPr>
                        <a:lnSpc>
                          <a:spcPct val="115000"/>
                        </a:lnSpc>
                        <a:spcAft>
                          <a:spcPts val="0"/>
                        </a:spcAft>
                      </a:pPr>
                      <a:r>
                        <a:rPr lang="en-ZA" sz="1800" kern="1200" dirty="0">
                          <a:solidFill>
                            <a:srgbClr val="2F2B20"/>
                          </a:solidFill>
                          <a:effectLst/>
                          <a:latin typeface="Arial"/>
                          <a:ea typeface="Times New Roman"/>
                          <a:cs typeface="Times New Roman"/>
                        </a:rPr>
                        <a:t>Alleged improper influence/interference with investigation done </a:t>
                      </a:r>
                      <a:r>
                        <a:rPr lang="en-ZA" sz="1800" kern="1200" dirty="0" smtClean="0">
                          <a:solidFill>
                            <a:srgbClr val="2F2B20"/>
                          </a:solidFill>
                          <a:effectLst/>
                          <a:latin typeface="Arial"/>
                          <a:ea typeface="Times New Roman"/>
                          <a:cs typeface="Times New Roman"/>
                        </a:rPr>
                        <a:t>by members </a:t>
                      </a:r>
                      <a:r>
                        <a:rPr lang="en-ZA" sz="1800" kern="1200" dirty="0">
                          <a:solidFill>
                            <a:srgbClr val="2F2B20"/>
                          </a:solidFill>
                          <a:effectLst/>
                          <a:latin typeface="Arial"/>
                          <a:ea typeface="Times New Roman"/>
                          <a:cs typeface="Times New Roman"/>
                        </a:rPr>
                        <a:t>of the Hawks</a:t>
                      </a:r>
                      <a:endParaRPr lang="en-ZA" sz="1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tr>
              <a:tr h="346102">
                <a:tc>
                  <a:txBody>
                    <a:bodyPr/>
                    <a:lstStyle/>
                    <a:p>
                      <a:pPr>
                        <a:lnSpc>
                          <a:spcPct val="115000"/>
                        </a:lnSpc>
                        <a:spcAft>
                          <a:spcPts val="0"/>
                        </a:spcAft>
                      </a:pPr>
                      <a:r>
                        <a:rPr lang="en-ZA" sz="1800" b="1" kern="1200" dirty="0">
                          <a:solidFill>
                            <a:srgbClr val="2F2B20"/>
                          </a:solidFill>
                          <a:effectLst/>
                          <a:latin typeface="Arial"/>
                          <a:ea typeface="Times New Roman"/>
                          <a:cs typeface="Times New Roman"/>
                        </a:rPr>
                        <a:t>Total</a:t>
                      </a:r>
                      <a:endParaRPr lang="en-ZA" sz="1800" b="1"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a:lnSpc>
                          <a:spcPct val="115000"/>
                        </a:lnSpc>
                        <a:spcAft>
                          <a:spcPts val="0"/>
                        </a:spcAft>
                      </a:pPr>
                      <a:r>
                        <a:rPr lang="en-ZA" sz="1800" b="1" kern="1200" dirty="0" smtClean="0">
                          <a:solidFill>
                            <a:srgbClr val="2F2B20"/>
                          </a:solidFill>
                          <a:effectLst/>
                          <a:latin typeface="Arial"/>
                          <a:ea typeface="Times New Roman"/>
                          <a:cs typeface="Times New Roman"/>
                        </a:rPr>
                        <a:t>32</a:t>
                      </a:r>
                      <a:endParaRPr lang="en-ZA" sz="1800" b="1"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c>
                  <a:txBody>
                    <a:bodyPr/>
                    <a:lstStyle/>
                    <a:p>
                      <a:pPr>
                        <a:lnSpc>
                          <a:spcPct val="115000"/>
                        </a:lnSpc>
                      </a:pPr>
                      <a:endParaRPr lang="en-ZA" sz="1800" dirty="0">
                        <a:effectLst/>
                        <a:latin typeface="Calibri"/>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tr>
            </a:tbl>
          </a:graphicData>
        </a:graphic>
      </p:graphicFrame>
    </p:spTree>
    <p:extLst>
      <p:ext uri="{BB962C8B-B14F-4D97-AF65-F5344CB8AC3E}">
        <p14:creationId xmlns:p14="http://schemas.microsoft.com/office/powerpoint/2010/main" xmlns="" val="2295902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smtClean="0"/>
              <a:t>Case Management System </a:t>
            </a:r>
            <a:r>
              <a:rPr lang="en-ZA" sz="2000" b="1" dirty="0" err="1" smtClean="0"/>
              <a:t>conti</a:t>
            </a:r>
            <a:r>
              <a:rPr lang="en-ZA" sz="2000" b="1" dirty="0" smtClean="0"/>
              <a:t>….</a:t>
            </a:r>
            <a:endParaRPr lang="en-ZA" sz="2000" b="1" dirty="0"/>
          </a:p>
        </p:txBody>
      </p:sp>
      <p:sp>
        <p:nvSpPr>
          <p:cNvPr id="3" name="Date Placeholder 2"/>
          <p:cNvSpPr>
            <a:spLocks noGrp="1"/>
          </p:cNvSpPr>
          <p:nvPr>
            <p:ph type="dt" sz="half" idx="12"/>
          </p:nvPr>
        </p:nvSpPr>
        <p:spPr/>
        <p:txBody>
          <a:bodyPr/>
          <a:lstStyle/>
          <a:p>
            <a:pPr>
              <a:defRPr/>
            </a:pPr>
            <a:fld id="{9B83C706-461E-40FC-AA1E-305B85E1307D}" type="datetime1">
              <a:rPr lang="en-US" smtClean="0"/>
              <a:pPr>
                <a:defRPr/>
              </a:pPr>
              <a:t>11/6/2019</a:t>
            </a:fld>
            <a:endParaRPr lang="en-US" dirty="0"/>
          </a:p>
        </p:txBody>
      </p:sp>
      <p:sp>
        <p:nvSpPr>
          <p:cNvPr id="4" name="Slide Number Placeholder 3"/>
          <p:cNvSpPr>
            <a:spLocks noGrp="1"/>
          </p:cNvSpPr>
          <p:nvPr>
            <p:ph type="sldNum" sz="quarter" idx="11"/>
          </p:nvPr>
        </p:nvSpPr>
        <p:spPr/>
        <p:txBody>
          <a:bodyPr/>
          <a:lstStyle/>
          <a:p>
            <a:pPr>
              <a:defRPr/>
            </a:pPr>
            <a:fld id="{4BD999AD-5C1A-4126-863A-F9F2BB547799}" type="slidenum">
              <a:rPr lang="en-US" smtClean="0"/>
              <a:pPr>
                <a:defRPr/>
              </a:pPr>
              <a:t>9</a:t>
            </a:fld>
            <a:endParaRPr lang="en-US" dirty="0"/>
          </a:p>
        </p:txBody>
      </p:sp>
      <p:sp>
        <p:nvSpPr>
          <p:cNvPr id="6" name="Rectangle 5"/>
          <p:cNvSpPr/>
          <p:nvPr/>
        </p:nvSpPr>
        <p:spPr>
          <a:xfrm>
            <a:off x="1064568" y="1700808"/>
            <a:ext cx="8352928" cy="1323439"/>
          </a:xfrm>
          <a:prstGeom prst="rect">
            <a:avLst/>
          </a:prstGeom>
        </p:spPr>
        <p:txBody>
          <a:bodyPr wrap="square">
            <a:spAutoFit/>
          </a:bodyPr>
          <a:lstStyle/>
          <a:p>
            <a:r>
              <a:rPr lang="en-ZA" b="1" i="1" dirty="0" smtClean="0">
                <a:solidFill>
                  <a:srgbClr val="FF0000"/>
                </a:solidFill>
              </a:rPr>
              <a:t>        </a:t>
            </a:r>
            <a:r>
              <a:rPr lang="en-ZA" sz="2000" b="1" dirty="0" smtClean="0">
                <a:solidFill>
                  <a:srgbClr val="FF0000"/>
                </a:solidFill>
              </a:rPr>
              <a:t>Graph 4: </a:t>
            </a:r>
            <a:r>
              <a:rPr lang="en-ZA" sz="2000" b="1" dirty="0" smtClean="0">
                <a:solidFill>
                  <a:srgbClr val="FF0000"/>
                </a:solidFill>
                <a:latin typeface="Arial"/>
                <a:ea typeface="Calibri"/>
              </a:rPr>
              <a:t>Nature </a:t>
            </a:r>
            <a:r>
              <a:rPr lang="en-ZA" sz="2000" b="1" dirty="0">
                <a:solidFill>
                  <a:srgbClr val="FF0000"/>
                </a:solidFill>
                <a:latin typeface="Arial"/>
                <a:ea typeface="Calibri"/>
              </a:rPr>
              <a:t>of complaints received falling within </a:t>
            </a:r>
            <a:r>
              <a:rPr lang="en-ZA" sz="2000" b="1" dirty="0" smtClean="0">
                <a:solidFill>
                  <a:srgbClr val="FF0000"/>
                </a:solidFill>
                <a:latin typeface="Arial"/>
                <a:ea typeface="Calibri"/>
              </a:rPr>
              <a:t>mandate</a:t>
            </a:r>
            <a:endParaRPr lang="en-ZA" sz="2000" b="1" i="1" dirty="0" smtClean="0">
              <a:solidFill>
                <a:srgbClr val="FF0000"/>
              </a:solidFill>
            </a:endParaRPr>
          </a:p>
          <a:p>
            <a:endParaRPr lang="en-ZA" b="1" i="1" dirty="0">
              <a:solidFill>
                <a:srgbClr val="FF0000"/>
              </a:solidFill>
            </a:endParaRPr>
          </a:p>
          <a:p>
            <a:endParaRPr lang="en-ZA" b="1" i="1" dirty="0" smtClean="0">
              <a:solidFill>
                <a:srgbClr val="FF0000"/>
              </a:solidFill>
            </a:endParaRPr>
          </a:p>
          <a:p>
            <a:endParaRPr lang="en-ZA" sz="2400" b="1" dirty="0"/>
          </a:p>
        </p:txBody>
      </p:sp>
      <p:pic>
        <p:nvPicPr>
          <p:cNvPr id="8" name="Picture 7"/>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4656" y="2204864"/>
            <a:ext cx="8640959" cy="4176465"/>
          </a:xfrm>
          <a:prstGeom prst="rect">
            <a:avLst/>
          </a:prstGeom>
          <a:noFill/>
          <a:ln>
            <a:noFill/>
          </a:ln>
        </p:spPr>
      </p:pic>
    </p:spTree>
    <p:extLst>
      <p:ext uri="{BB962C8B-B14F-4D97-AF65-F5344CB8AC3E}">
        <p14:creationId xmlns:p14="http://schemas.microsoft.com/office/powerpoint/2010/main" xmlns="" val="2594722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12979</TotalTime>
  <Words>1654</Words>
  <Application>Microsoft Office PowerPoint</Application>
  <PresentationFormat>A4 Paper (210x297 mm)</PresentationFormat>
  <Paragraphs>267</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Default Design</vt:lpstr>
      <vt:lpstr>Custom Design</vt:lpstr>
      <vt:lpstr>   </vt:lpstr>
      <vt:lpstr>Table of contents</vt:lpstr>
      <vt:lpstr>Introduction</vt:lpstr>
      <vt:lpstr>Introduction cont….</vt:lpstr>
      <vt:lpstr>Operational Budget </vt:lpstr>
      <vt:lpstr>Case Management System (Output) </vt:lpstr>
      <vt:lpstr>Case Management System conti….</vt:lpstr>
      <vt:lpstr>Case Management System conti….</vt:lpstr>
      <vt:lpstr>Case Management System conti….</vt:lpstr>
      <vt:lpstr>Case Management System conti….</vt:lpstr>
      <vt:lpstr>Public Awareness Campaigns (Output)</vt:lpstr>
      <vt:lpstr>Investigation of complaints (Output)</vt:lpstr>
      <vt:lpstr>Investigation of complaints</vt:lpstr>
      <vt:lpstr>Trends </vt:lpstr>
      <vt:lpstr>Trends cont…… </vt:lpstr>
      <vt:lpstr>Recommendations</vt:lpstr>
      <vt:lpstr>Recommendations cont….</vt:lpstr>
      <vt:lpstr>Recommendations cont….</vt:lpstr>
      <vt:lpstr>END</vt:lpstr>
    </vt:vector>
  </TitlesOfParts>
  <Company>SAPS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Hein Pretorius</dc:creator>
  <cp:lastModifiedBy>Windows User</cp:lastModifiedBy>
  <cp:revision>662</cp:revision>
  <cp:lastPrinted>2019-10-31T10:19:13Z</cp:lastPrinted>
  <dcterms:created xsi:type="dcterms:W3CDTF">2009-10-07T10:30:01Z</dcterms:created>
  <dcterms:modified xsi:type="dcterms:W3CDTF">2019-11-06T13:41:44Z</dcterms:modified>
</cp:coreProperties>
</file>