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2" r:id="rId3"/>
  </p:sldMasterIdLst>
  <p:notesMasterIdLst>
    <p:notesMasterId r:id="rId9"/>
  </p:notesMasterIdLst>
  <p:handoutMasterIdLst>
    <p:handoutMasterId r:id="rId10"/>
  </p:handoutMasterIdLst>
  <p:sldIdLst>
    <p:sldId id="480" r:id="rId4"/>
    <p:sldId id="9081" r:id="rId5"/>
    <p:sldId id="9082" r:id="rId6"/>
    <p:sldId id="9083" r:id="rId7"/>
    <p:sldId id="515" r:id="rId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29" userDrawn="1">
          <p15:clr>
            <a:srgbClr val="A4A3A4"/>
          </p15:clr>
        </p15:guide>
        <p15:guide id="4" pos="7151" userDrawn="1">
          <p15:clr>
            <a:srgbClr val="A4A3A4"/>
          </p15:clr>
        </p15:guide>
        <p15:guide id="5" pos="7401" userDrawn="1">
          <p15:clr>
            <a:srgbClr val="A4A3A4"/>
          </p15:clr>
        </p15:guide>
        <p15:guide id="7" orient="horz" pos="1797" userDrawn="1">
          <p15:clr>
            <a:srgbClr val="A4A3A4"/>
          </p15:clr>
        </p15:guide>
        <p15:guide id="9" pos="143" userDrawn="1">
          <p15:clr>
            <a:srgbClr val="A4A3A4"/>
          </p15:clr>
        </p15:guide>
        <p15:guide id="10" orient="horz" pos="1207" userDrawn="1">
          <p15:clr>
            <a:srgbClr val="A4A3A4"/>
          </p15:clr>
        </p15:guide>
        <p15:guide id="11" orient="horz" pos="1409" userDrawn="1">
          <p15:clr>
            <a:srgbClr val="A4A3A4"/>
          </p15:clr>
        </p15:guide>
        <p15:guide id="12" pos="279" userDrawn="1">
          <p15:clr>
            <a:srgbClr val="A4A3A4"/>
          </p15:clr>
        </p15:guide>
        <p15:guide id="13" pos="7537" userDrawn="1">
          <p15:clr>
            <a:srgbClr val="A4A3A4"/>
          </p15:clr>
        </p15:guide>
        <p15:guide id="14" orient="horz" pos="157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Brassinne" initials="SB" lastIdx="3" clrIdx="0">
    <p:extLst>
      <p:ext uri="{19B8F6BF-5375-455C-9EA6-DF929625EA0E}">
        <p15:presenceInfo xmlns:p15="http://schemas.microsoft.com/office/powerpoint/2012/main" userId="S-1-5-21-4100654559-430281245-1756809831-77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B6A9"/>
    <a:srgbClr val="F2F2F2"/>
    <a:srgbClr val="539CC8"/>
    <a:srgbClr val="2E058B"/>
    <a:srgbClr val="861F24"/>
    <a:srgbClr val="F03BA6"/>
    <a:srgbClr val="F685C8"/>
    <a:srgbClr val="413C3A"/>
    <a:srgbClr val="D1DCE5"/>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65" autoAdjust="0"/>
    <p:restoredTop sz="96238" autoAdjust="0"/>
  </p:normalViewPr>
  <p:slideViewPr>
    <p:cSldViewPr snapToGrid="0" showGuides="1">
      <p:cViewPr varScale="1">
        <p:scale>
          <a:sx n="72" d="100"/>
          <a:sy n="72" d="100"/>
        </p:scale>
        <p:origin x="696" y="66"/>
      </p:cViewPr>
      <p:guideLst>
        <p:guide orient="horz" pos="2160"/>
        <p:guide pos="3840"/>
        <p:guide pos="529"/>
        <p:guide pos="7151"/>
        <p:guide pos="7401"/>
        <p:guide orient="horz" pos="1797"/>
        <p:guide pos="143"/>
        <p:guide orient="horz" pos="1207"/>
        <p:guide orient="horz" pos="1409"/>
        <p:guide pos="279"/>
        <p:guide pos="7537"/>
        <p:guide orient="horz" pos="1570"/>
      </p:guideLst>
    </p:cSldViewPr>
  </p:slideViewPr>
  <p:notesTextViewPr>
    <p:cViewPr>
      <p:scale>
        <a:sx n="150" d="100"/>
        <a:sy n="150" d="100"/>
      </p:scale>
      <p:origin x="0" y="0"/>
    </p:cViewPr>
  </p:notesTextViewPr>
  <p:sorterViewPr>
    <p:cViewPr varScale="1">
      <p:scale>
        <a:sx n="1" d="1"/>
        <a:sy n="1" d="1"/>
      </p:scale>
      <p:origin x="0" y="0"/>
    </p:cViewPr>
  </p:sorterViewPr>
  <p:notesViewPr>
    <p:cSldViewPr snapToGrid="0">
      <p:cViewPr>
        <p:scale>
          <a:sx n="100" d="100"/>
          <a:sy n="100" d="100"/>
        </p:scale>
        <p:origin x="285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endParaRPr lang="en-GB" dirty="0"/>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576A1501-E758-4132-97BD-8741F7427E33}" type="slidenum">
              <a:rPr lang="en-GB" smtClean="0"/>
              <a:t>‹#›</a:t>
            </a:fld>
            <a:endParaRPr lang="en-GB"/>
          </a:p>
        </p:txBody>
      </p:sp>
    </p:spTree>
    <p:extLst>
      <p:ext uri="{BB962C8B-B14F-4D97-AF65-F5344CB8AC3E}">
        <p14:creationId xmlns:p14="http://schemas.microsoft.com/office/powerpoint/2010/main" val="1822791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135"/>
          </a:xfrm>
          <a:prstGeom prst="rect">
            <a:avLst/>
          </a:prstGeom>
        </p:spPr>
        <p:txBody>
          <a:bodyPr vert="horz" lIns="91440" tIns="45720" rIns="91440" bIns="45720" rtlCol="0"/>
          <a:lstStyle>
            <a:lvl1pPr algn="r">
              <a:defRPr sz="1200"/>
            </a:lvl1pPr>
          </a:lstStyle>
          <a:p>
            <a:fld id="{334142B1-41FA-452A-B581-49AEC6F543B1}" type="datetimeFigureOut">
              <a:rPr lang="en-GB" smtClean="0"/>
              <a:t>05/11/2019</a:t>
            </a:fld>
            <a:endParaRPr lang="en-GB"/>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2"/>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0092"/>
            <a:ext cx="2945659" cy="498134"/>
          </a:xfrm>
          <a:prstGeom prst="rect">
            <a:avLst/>
          </a:prstGeom>
        </p:spPr>
        <p:txBody>
          <a:bodyPr vert="horz" lIns="91440" tIns="45720" rIns="91440" bIns="45720" rtlCol="0" anchor="b"/>
          <a:lstStyle>
            <a:lvl1pPr algn="r">
              <a:defRPr sz="1200"/>
            </a:lvl1pPr>
          </a:lstStyle>
          <a:p>
            <a:fld id="{854D91C5-7068-4355-A6F6-F47324D4874B}" type="slidenum">
              <a:rPr lang="en-GB" smtClean="0"/>
              <a:t>‹#›</a:t>
            </a:fld>
            <a:endParaRPr lang="en-GB"/>
          </a:p>
        </p:txBody>
      </p:sp>
    </p:spTree>
    <p:extLst>
      <p:ext uri="{BB962C8B-B14F-4D97-AF65-F5344CB8AC3E}">
        <p14:creationId xmlns:p14="http://schemas.microsoft.com/office/powerpoint/2010/main" val="1318162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you were in South African in December we shared with you some of the challenges we faced in 2018 and our strategy to particularly address illicit trade. You will recall that we shared with you that our PR campaign and engagement strategy led to price increases by illicit traders. I will only focus on progress we have made since then with regards to two of those pillars, our AIT PR Campaign and our Third Party Engagements with Government</a:t>
            </a:r>
          </a:p>
          <a:p>
            <a:endParaRPr lang="en-GB" dirty="0"/>
          </a:p>
          <a:p>
            <a:r>
              <a:rPr lang="en-GB" dirty="0"/>
              <a:t>As we wound up our PR campaign in December, reflected on some of the valuable lessons we learnt from this sustained six month campaign. It was clear to us that research was at the heart of our successes in providing incontrovertible evidence to government and society of the problem and scale of illicit trade. We also took cognisance of the importance of PR, especially social media driven vs ABL campaigns were very effective. Accordingly we decided to continue with the research work with Ipsos as well as extending the services of our #</a:t>
            </a:r>
            <a:r>
              <a:rPr lang="en-GB" dirty="0" err="1"/>
              <a:t>TakeBackTheTax</a:t>
            </a:r>
            <a:r>
              <a:rPr lang="en-GB" dirty="0"/>
              <a:t> Ambassador, Yusuf </a:t>
            </a:r>
            <a:r>
              <a:rPr lang="en-GB" dirty="0" err="1"/>
              <a:t>Abramjee</a:t>
            </a:r>
            <a:endParaRPr lang="en-GB"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FA7793-6E12-4098-AFAE-E5035BA00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798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you were in South African in December we shared with you some of the challenges we faced in 2018 and our strategy to particularly address illicit trade. You will recall that we shared with you that our PR campaign and engagement strategy led to price increases by illicit traders. I will only focus on progress we have made since then with regards to two of those pillars, our AIT PR Campaign and our Third Party Engagements with Government</a:t>
            </a:r>
          </a:p>
          <a:p>
            <a:endParaRPr lang="en-GB" dirty="0"/>
          </a:p>
          <a:p>
            <a:r>
              <a:rPr lang="en-GB" dirty="0"/>
              <a:t>As we wound up our PR campaign in December, reflected on some of the valuable lessons we learnt from this sustained six month campaign. It was clear to us that research was at the heart of our successes in providing incontrovertible evidence to government and society of the problem and scale of illicit trade. We also took cognisance of the importance of PR, especially social media driven vs ABL campaigns were very effective. Accordingly we decided to continue with the research work with Ipsos as well as extending the services of our #</a:t>
            </a:r>
            <a:r>
              <a:rPr lang="en-GB" dirty="0" err="1"/>
              <a:t>TakeBackTheTax</a:t>
            </a:r>
            <a:r>
              <a:rPr lang="en-GB" dirty="0"/>
              <a:t> Ambassador, Yusuf </a:t>
            </a:r>
            <a:r>
              <a:rPr lang="en-GB" dirty="0" err="1"/>
              <a:t>Abramjee</a:t>
            </a:r>
            <a:endParaRPr lang="en-GB"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FA7793-6E12-4098-AFAE-E5035BA00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309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you were in South African in December we shared with you some of the challenges we faced in 2018 and our strategy to particularly address illicit trade. You will recall that we shared with you that our PR campaign and engagement strategy led to price increases by illicit traders. I will only focus on progress we have made since then with regards to two of those pillars, our AIT PR Campaign and our Third Party Engagements with Government</a:t>
            </a:r>
          </a:p>
          <a:p>
            <a:endParaRPr lang="en-GB" dirty="0"/>
          </a:p>
          <a:p>
            <a:r>
              <a:rPr lang="en-GB" dirty="0"/>
              <a:t>As we wound up our PR campaign in December, reflected on some of the valuable lessons we learnt from this sustained six month campaign. It was clear to us that research was at the heart of our successes in providing incontrovertible evidence to government and society of the problem and scale of illicit trade. We also took cognisance of the importance of PR, especially social media driven vs ABL campaigns were very effective. Accordingly we decided to continue with the research work with Ipsos as well as extending the services of our #</a:t>
            </a:r>
            <a:r>
              <a:rPr lang="en-GB" dirty="0" err="1"/>
              <a:t>TakeBackTheTax</a:t>
            </a:r>
            <a:r>
              <a:rPr lang="en-GB" dirty="0"/>
              <a:t> Ambassador, Yusuf </a:t>
            </a:r>
            <a:r>
              <a:rPr lang="en-GB" dirty="0" err="1"/>
              <a:t>Abramjee</a:t>
            </a:r>
            <a:endParaRPr lang="en-GB"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FA7793-6E12-4098-AFAE-E5035BA00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222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1_Title Slide">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8C049A-4B39-4228-913F-A1E9C241EA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3EA2A5-18A3-48B9-9AAC-80203A93ECC3}"/>
              </a:ext>
            </a:extLst>
          </p:cNvPr>
          <p:cNvSpPr>
            <a:spLocks noGrp="1"/>
          </p:cNvSpPr>
          <p:nvPr>
            <p:ph type="ctrTitle"/>
          </p:nvPr>
        </p:nvSpPr>
        <p:spPr>
          <a:xfrm>
            <a:off x="731838" y="894080"/>
            <a:ext cx="9107487" cy="1876399"/>
          </a:xfrm>
        </p:spPr>
        <p:txBody>
          <a:bodyPr anchor="b">
            <a:normAutofit/>
          </a:bodyPr>
          <a:lstStyle>
            <a:lvl1pPr algn="l">
              <a:defRPr sz="5400">
                <a:solidFill>
                  <a:schemeClr val="bg1"/>
                </a:solidFill>
                <a:effectLst>
                  <a:outerShdw blurRad="50800" dist="38100" dir="2700000" algn="tl" rotWithShape="0">
                    <a:prstClr val="black">
                      <a:alpha val="40000"/>
                    </a:prstClr>
                  </a:outerShdw>
                </a:effectLst>
                <a:latin typeface="+mj-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DC152C1-476C-4E71-9CDF-BBB4E1F0DB84}"/>
              </a:ext>
            </a:extLst>
          </p:cNvPr>
          <p:cNvSpPr>
            <a:spLocks noGrp="1"/>
          </p:cNvSpPr>
          <p:nvPr>
            <p:ph type="subTitle" idx="1" hasCustomPrompt="1"/>
          </p:nvPr>
        </p:nvSpPr>
        <p:spPr>
          <a:xfrm>
            <a:off x="731838" y="4008729"/>
            <a:ext cx="5088049" cy="610896"/>
          </a:xfrm>
        </p:spPr>
        <p:txBody>
          <a:bodyPr anchor="b" anchorCtr="0">
            <a:normAutofit/>
          </a:bodyPr>
          <a:lstStyle>
            <a:lvl1pPr marL="0" indent="0" algn="l">
              <a:buNone/>
              <a:defRPr sz="2400">
                <a:solidFill>
                  <a:schemeClr val="bg1"/>
                </a:solidFill>
                <a:effectLst>
                  <a:outerShdw blurRad="50800" dist="38100" dir="2700000" algn="tl" rotWithShape="0">
                    <a:prstClr val="black">
                      <a:alpha val="40000"/>
                    </a:prstClr>
                  </a:outerShdw>
                </a:effectLst>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endParaRPr lang="en-GB" dirty="0"/>
          </a:p>
        </p:txBody>
      </p:sp>
      <p:sp>
        <p:nvSpPr>
          <p:cNvPr id="4" name="Date Placeholder 3">
            <a:extLst>
              <a:ext uri="{FF2B5EF4-FFF2-40B4-BE49-F238E27FC236}">
                <a16:creationId xmlns:a16="http://schemas.microsoft.com/office/drawing/2014/main" id="{E5886EF0-8EB3-46AA-ACD4-74B522358E03}"/>
              </a:ext>
            </a:extLst>
          </p:cNvPr>
          <p:cNvSpPr>
            <a:spLocks noGrp="1"/>
          </p:cNvSpPr>
          <p:nvPr>
            <p:ph type="dt" sz="half" idx="10"/>
          </p:nvPr>
        </p:nvSpPr>
        <p:spPr/>
        <p:txBody>
          <a:bodyPr/>
          <a:lstStyle/>
          <a:p>
            <a:fld id="{E7F8ED18-D8DF-4D53-A8A5-5DC1B4C70BEC}" type="datetime1">
              <a:rPr lang="en-GB" smtClean="0"/>
              <a:t>05/11/2019</a:t>
            </a:fld>
            <a:endParaRPr lang="en-GB"/>
          </a:p>
        </p:txBody>
      </p:sp>
      <p:sp>
        <p:nvSpPr>
          <p:cNvPr id="5" name="Footer Placeholder 4">
            <a:extLst>
              <a:ext uri="{FF2B5EF4-FFF2-40B4-BE49-F238E27FC236}">
                <a16:creationId xmlns:a16="http://schemas.microsoft.com/office/drawing/2014/main" id="{49CBA2D4-39DC-4C6D-87A4-AC192912C6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320D30-57EC-418C-8D5E-2453287F56E6}"/>
              </a:ext>
            </a:extLst>
          </p:cNvPr>
          <p:cNvSpPr>
            <a:spLocks noGrp="1"/>
          </p:cNvSpPr>
          <p:nvPr>
            <p:ph type="sldNum" sz="quarter" idx="12"/>
          </p:nvPr>
        </p:nvSpPr>
        <p:spPr/>
        <p:txBody>
          <a:bodyPr/>
          <a:lstStyle/>
          <a:p>
            <a:fld id="{302E9779-FFBA-4791-B99C-579AF1DC7BD1}" type="slidenum">
              <a:rPr lang="en-GB" smtClean="0"/>
              <a:t>‹#›</a:t>
            </a:fld>
            <a:endParaRPr lang="en-GB"/>
          </a:p>
        </p:txBody>
      </p:sp>
      <p:sp>
        <p:nvSpPr>
          <p:cNvPr id="12" name="Text Placeholder 11">
            <a:extLst>
              <a:ext uri="{FF2B5EF4-FFF2-40B4-BE49-F238E27FC236}">
                <a16:creationId xmlns:a16="http://schemas.microsoft.com/office/drawing/2014/main" id="{2EFFA072-0920-40F8-9788-E33C3A7A6B19}"/>
              </a:ext>
            </a:extLst>
          </p:cNvPr>
          <p:cNvSpPr>
            <a:spLocks noGrp="1"/>
          </p:cNvSpPr>
          <p:nvPr>
            <p:ph type="body" sz="quarter" idx="13" hasCustomPrompt="1"/>
          </p:nvPr>
        </p:nvSpPr>
        <p:spPr>
          <a:xfrm>
            <a:off x="731838" y="4610100"/>
            <a:ext cx="5088049" cy="1108075"/>
          </a:xfrm>
        </p:spPr>
        <p:txBody>
          <a:bodyPr/>
          <a:lstStyle>
            <a:lvl1pPr marL="0" indent="0">
              <a:buNone/>
              <a:defRPr b="1">
                <a:solidFill>
                  <a:schemeClr val="bg1"/>
                </a:solidFill>
                <a:effectLst>
                  <a:outerShdw blurRad="50800" dist="38100" dir="2700000" algn="tl" rotWithShape="0">
                    <a:prstClr val="black">
                      <a:alpha val="40000"/>
                    </a:prstClr>
                  </a:outerShdw>
                </a:effectLs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Job title</a:t>
            </a:r>
            <a:endParaRPr lang="en-GB" dirty="0"/>
          </a:p>
        </p:txBody>
      </p:sp>
    </p:spTree>
    <p:extLst>
      <p:ext uri="{BB962C8B-B14F-4D97-AF65-F5344CB8AC3E}">
        <p14:creationId xmlns:p14="http://schemas.microsoft.com/office/powerpoint/2010/main" val="93407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A1460-7BDD-4143-A89C-8C5CFEE44316}"/>
              </a:ext>
            </a:extLst>
          </p:cNvPr>
          <p:cNvSpPr>
            <a:spLocks noGrp="1"/>
          </p:cNvSpPr>
          <p:nvPr>
            <p:ph type="dt" sz="half" idx="10"/>
          </p:nvPr>
        </p:nvSpPr>
        <p:spPr/>
        <p:txBody>
          <a:bodyPr/>
          <a:lstStyle/>
          <a:p>
            <a:fld id="{2B2E4A6D-791A-4DAA-AF93-BCE7391898B7}" type="datetime1">
              <a:rPr lang="en-GB" smtClean="0"/>
              <a:t>05/11/2019</a:t>
            </a:fld>
            <a:endParaRPr lang="en-GB"/>
          </a:p>
        </p:txBody>
      </p:sp>
      <p:sp>
        <p:nvSpPr>
          <p:cNvPr id="3" name="Footer Placeholder 2">
            <a:extLst>
              <a:ext uri="{FF2B5EF4-FFF2-40B4-BE49-F238E27FC236}">
                <a16:creationId xmlns:a16="http://schemas.microsoft.com/office/drawing/2014/main" id="{EF8DEBAD-8B33-4806-B6D2-F0AA7440A8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BF77A5-B8D8-4275-BA02-07B89E1306A1}"/>
              </a:ext>
            </a:extLst>
          </p:cNvPr>
          <p:cNvSpPr>
            <a:spLocks noGrp="1"/>
          </p:cNvSpPr>
          <p:nvPr>
            <p:ph type="sldNum" sz="quarter" idx="12"/>
          </p:nvPr>
        </p:nvSpPr>
        <p:spPr/>
        <p:txBody>
          <a:bodyPr/>
          <a:lstStyle/>
          <a:p>
            <a:fld id="{302E9779-FFBA-4791-B99C-579AF1DC7BD1}" type="slidenum">
              <a:rPr lang="en-GB" smtClean="0"/>
              <a:t>‹#›</a:t>
            </a:fld>
            <a:endParaRPr lang="en-GB"/>
          </a:p>
        </p:txBody>
      </p:sp>
    </p:spTree>
    <p:extLst>
      <p:ext uri="{BB962C8B-B14F-4D97-AF65-F5344CB8AC3E}">
        <p14:creationId xmlns:p14="http://schemas.microsoft.com/office/powerpoint/2010/main" val="79103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825507" y="1445349"/>
            <a:ext cx="10644100" cy="4176000"/>
          </a:xfrm>
        </p:spPr>
        <p:txBody>
          <a:bodyPr>
            <a:normAutofit/>
          </a:bodyPr>
          <a:lstStyle>
            <a:lvl1pPr>
              <a:lnSpc>
                <a:spcPts val="2000"/>
              </a:lnSpc>
              <a:spcBef>
                <a:spcPts val="1200"/>
              </a:spcBef>
              <a:defRPr sz="1600" spc="0" baseline="0"/>
            </a:lvl1pPr>
            <a:lvl2pPr marL="241222" indent="-241222">
              <a:lnSpc>
                <a:spcPts val="2000"/>
              </a:lnSpc>
              <a:defRPr sz="1600" spc="0" baseline="0"/>
            </a:lvl2pPr>
            <a:lvl3pPr marL="482444" indent="-241222">
              <a:lnSpc>
                <a:spcPts val="2000"/>
              </a:lnSpc>
              <a:defRPr sz="1600" spc="0" baseline="0"/>
            </a:lvl3pPr>
            <a:lvl4pPr marL="715202" indent="-232757">
              <a:lnSpc>
                <a:spcPts val="2000"/>
              </a:lnSpc>
              <a:defRPr sz="1600" spc="0" baseline="0"/>
            </a:lvl4pPr>
            <a:lvl5pPr marL="956423" indent="-241222">
              <a:lnSpc>
                <a:spcPts val="2000"/>
              </a:lnSpc>
              <a:defRPr sz="1600" spc="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4100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lver_Background Only LEft">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36885" y="266167"/>
            <a:ext cx="11582401" cy="1174492"/>
          </a:xfrm>
          <a:prstGeom prst="rect">
            <a:avLst/>
          </a:prstGeom>
        </p:spPr>
      </p:pic>
      <p:sp>
        <p:nvSpPr>
          <p:cNvPr id="9" name="Text Placeholder 10"/>
          <p:cNvSpPr>
            <a:spLocks noGrp="1"/>
          </p:cNvSpPr>
          <p:nvPr>
            <p:ph type="body" sz="quarter" idx="10" hasCustomPrompt="1"/>
          </p:nvPr>
        </p:nvSpPr>
        <p:spPr>
          <a:xfrm>
            <a:off x="458501" y="235528"/>
            <a:ext cx="6338540" cy="481648"/>
          </a:xfrm>
          <a:prstGeom prst="rect">
            <a:avLst/>
          </a:prstGeom>
        </p:spPr>
        <p:txBody>
          <a:bodyPr lIns="0" tIns="0" rIns="0" bIns="0"/>
          <a:lstStyle>
            <a:lvl1pPr marL="0" indent="0">
              <a:buNone/>
              <a:defRPr sz="3500" b="1" i="0" baseline="0">
                <a:solidFill>
                  <a:srgbClr val="AF2322"/>
                </a:solidFill>
                <a:latin typeface="Century Gothic" panose="020B0502020202020204" pitchFamily="34" charset="0"/>
                <a:ea typeface="Century Gothic" panose="020B0502020202020204" pitchFamily="34" charset="0"/>
                <a:cs typeface="Century Gothic" panose="020B0502020202020204" pitchFamily="34" charset="0"/>
              </a:defRPr>
            </a:lvl1pPr>
            <a:lvl2pPr>
              <a:defRPr b="1" i="0">
                <a:latin typeface="Franklin Gothic Heavy" charset="0"/>
                <a:ea typeface="Franklin Gothic Heavy" charset="0"/>
                <a:cs typeface="Franklin Gothic Heavy" charset="0"/>
              </a:defRPr>
            </a:lvl2pPr>
            <a:lvl3pPr>
              <a:defRPr b="1" i="0">
                <a:latin typeface="Franklin Gothic Heavy" charset="0"/>
                <a:ea typeface="Franklin Gothic Heavy" charset="0"/>
                <a:cs typeface="Franklin Gothic Heavy" charset="0"/>
              </a:defRPr>
            </a:lvl3pPr>
            <a:lvl4pPr>
              <a:defRPr b="1" i="0">
                <a:latin typeface="Franklin Gothic Heavy" charset="0"/>
                <a:ea typeface="Franklin Gothic Heavy" charset="0"/>
                <a:cs typeface="Franklin Gothic Heavy" charset="0"/>
              </a:defRPr>
            </a:lvl4pPr>
            <a:lvl5pPr>
              <a:defRPr b="1" i="0">
                <a:latin typeface="Franklin Gothic Heavy" charset="0"/>
                <a:ea typeface="Franklin Gothic Heavy" charset="0"/>
                <a:cs typeface="Franklin Gothic Heavy" charset="0"/>
              </a:defRPr>
            </a:lvl5pPr>
          </a:lstStyle>
          <a:p>
            <a:pPr lvl="0"/>
            <a:r>
              <a:rPr lang="en-GB" dirty="0"/>
              <a:t>HEADING</a:t>
            </a:r>
            <a:endParaRPr lang="en-US" dirty="0"/>
          </a:p>
        </p:txBody>
      </p:sp>
      <p:grpSp>
        <p:nvGrpSpPr>
          <p:cNvPr id="11" name="Group 10"/>
          <p:cNvGrpSpPr/>
          <p:nvPr userDrawn="1"/>
        </p:nvGrpSpPr>
        <p:grpSpPr>
          <a:xfrm>
            <a:off x="10581376" y="6274940"/>
            <a:ext cx="1177643" cy="326571"/>
            <a:chOff x="10572972" y="6285146"/>
            <a:chExt cx="1177643" cy="326571"/>
          </a:xfrm>
          <a:solidFill>
            <a:srgbClr val="5A5956"/>
          </a:solidFill>
        </p:grpSpPr>
        <p:sp>
          <p:nvSpPr>
            <p:cNvPr id="12" name="Oval 11"/>
            <p:cNvSpPr/>
            <p:nvPr userDrawn="1"/>
          </p:nvSpPr>
          <p:spPr>
            <a:xfrm>
              <a:off x="10572972" y="6285146"/>
              <a:ext cx="326571" cy="326571"/>
            </a:xfrm>
            <a:prstGeom prst="ellipse">
              <a:avLst/>
            </a:prstGeom>
            <a:solidFill>
              <a:srgbClr val="AF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p:cNvSpPr/>
            <p:nvPr userDrawn="1"/>
          </p:nvSpPr>
          <p:spPr>
            <a:xfrm>
              <a:off x="10998508" y="6285146"/>
              <a:ext cx="326571" cy="326571"/>
            </a:xfrm>
            <a:prstGeom prst="ellipse">
              <a:avLst/>
            </a:prstGeom>
            <a:solidFill>
              <a:srgbClr val="AF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Oval 18"/>
            <p:cNvSpPr/>
            <p:nvPr userDrawn="1"/>
          </p:nvSpPr>
          <p:spPr>
            <a:xfrm>
              <a:off x="11424044" y="6285146"/>
              <a:ext cx="326571" cy="326571"/>
            </a:xfrm>
            <a:prstGeom prst="ellipse">
              <a:avLst/>
            </a:prstGeom>
            <a:solidFill>
              <a:srgbClr val="AF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38738354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1253">
          <p15:clr>
            <a:srgbClr val="FBAE40"/>
          </p15:clr>
        </p15:guide>
        <p15:guide id="3" orient="horz" pos="3748">
          <p15:clr>
            <a:srgbClr val="FBAE40"/>
          </p15:clr>
        </p15:guide>
        <p15:guide id="4" pos="30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Title Only">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0628" name="think-cell Slide" r:id="rId5" imgW="470" imgH="469" progId="TCLayout.ActiveDocument.1">
                  <p:embed/>
                </p:oleObj>
              </mc:Choice>
              <mc:Fallback>
                <p:oleObj name="think-cell Slide" r:id="rId5" imgW="470" imgH="469" progId="TCLayout.ActiveDocument.1">
                  <p:embed/>
                  <p:pic>
                    <p:nvPicPr>
                      <p:cNvPr id="2" name="Object 1" hidden="1"/>
                      <p:cNvPicPr/>
                      <p:nvPr/>
                    </p:nvPicPr>
                    <p:blipFill>
                      <a:blip r:embed="rId6"/>
                      <a:stretch>
                        <a:fillRect/>
                      </a:stretch>
                    </p:blipFill>
                    <p:spPr>
                      <a:xfrm>
                        <a:off x="1589" y="1589"/>
                        <a:ext cx="1587" cy="1587"/>
                      </a:xfrm>
                      <a:prstGeom prst="rect">
                        <a:avLst/>
                      </a:prstGeom>
                    </p:spPr>
                  </p:pic>
                </p:oleObj>
              </mc:Fallback>
            </mc:AlternateContent>
          </a:graphicData>
        </a:graphic>
      </p:graphicFrame>
      <p:sp>
        <p:nvSpPr>
          <p:cNvPr id="6" name="Title 5"/>
          <p:cNvSpPr>
            <a:spLocks noGrp="1"/>
          </p:cNvSpPr>
          <p:nvPr>
            <p:ph type="title" hasCustomPrompt="1"/>
          </p:nvPr>
        </p:nvSpPr>
        <p:spPr>
          <a:xfrm>
            <a:off x="1018907" y="2866031"/>
            <a:ext cx="10515600" cy="800045"/>
          </a:xfrm>
          <a:prstGeom prst="rect">
            <a:avLst/>
          </a:prstGeom>
        </p:spPr>
        <p:txBody>
          <a:bodyPr/>
          <a:lstStyle>
            <a:lvl1pPr algn="ctr">
              <a:defRPr b="0" i="0">
                <a:solidFill>
                  <a:schemeClr val="bg1"/>
                </a:solidFill>
                <a:latin typeface="Gill Sans Light" charset="0"/>
                <a:ea typeface="Gill Sans Light" charset="0"/>
                <a:cs typeface="Gill Sans Light" charset="0"/>
              </a:defRPr>
            </a:lvl1pPr>
          </a:lstStyle>
          <a:p>
            <a:r>
              <a:rPr lang="en-US" dirty="0"/>
              <a:t>CLICK TO EDIT MASTER TITLE STYLE</a:t>
            </a:r>
          </a:p>
        </p:txBody>
      </p:sp>
    </p:spTree>
    <p:extLst>
      <p:ext uri="{BB962C8B-B14F-4D97-AF65-F5344CB8AC3E}">
        <p14:creationId xmlns:p14="http://schemas.microsoft.com/office/powerpoint/2010/main" val="414119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373807" y="172113"/>
            <a:ext cx="6687463" cy="522288"/>
          </a:xfrm>
          <a:prstGeom prst="rect">
            <a:avLst/>
          </a:prstGeom>
        </p:spPr>
        <p:txBody>
          <a:bodyPr>
            <a:normAutofit/>
          </a:bodyPr>
          <a:lstStyle>
            <a:lvl1pPr algn="r">
              <a:defRPr sz="2400" b="0" i="0">
                <a:solidFill>
                  <a:schemeClr val="bg1"/>
                </a:solidFill>
                <a:latin typeface="Gill Sans Light" charset="0"/>
                <a:ea typeface="Gill Sans Light" charset="0"/>
                <a:cs typeface="Gill Sans Light" charset="0"/>
              </a:defRPr>
            </a:lvl1pPr>
          </a:lstStyle>
          <a:p>
            <a:r>
              <a:rPr lang="en-US" dirty="0"/>
              <a:t>CLICK TO EDIT MASTER TITLE STYLE</a:t>
            </a:r>
          </a:p>
        </p:txBody>
      </p:sp>
      <p:sp>
        <p:nvSpPr>
          <p:cNvPr id="9" name="Text Placeholder 8"/>
          <p:cNvSpPr>
            <a:spLocks noGrp="1"/>
          </p:cNvSpPr>
          <p:nvPr>
            <p:ph type="body" sz="quarter" idx="10"/>
          </p:nvPr>
        </p:nvSpPr>
        <p:spPr>
          <a:xfrm>
            <a:off x="838200" y="1897063"/>
            <a:ext cx="10509251" cy="3860271"/>
          </a:xfrm>
          <a:prstGeom prst="rect">
            <a:avLst/>
          </a:prstGeom>
        </p:spPr>
        <p:txBody>
          <a:bodyPr/>
          <a:lstStyle>
            <a:lvl1pPr>
              <a:defRPr sz="2000" b="0" i="0">
                <a:solidFill>
                  <a:schemeClr val="bg2"/>
                </a:solidFill>
                <a:latin typeface="Gill Sans Light" charset="0"/>
                <a:ea typeface="Gill Sans Light" charset="0"/>
                <a:cs typeface="Gill Sans Light" charset="0"/>
              </a:defRPr>
            </a:lvl1pPr>
            <a:lvl2pPr>
              <a:defRPr sz="2000" b="0" i="0">
                <a:solidFill>
                  <a:schemeClr val="bg2"/>
                </a:solidFill>
                <a:latin typeface="Gill Sans Light" charset="0"/>
                <a:ea typeface="Gill Sans Light" charset="0"/>
                <a:cs typeface="Gill Sans Light" charset="0"/>
              </a:defRPr>
            </a:lvl2pPr>
            <a:lvl3pPr>
              <a:defRPr sz="1800" b="0" i="0">
                <a:solidFill>
                  <a:schemeClr val="bg2"/>
                </a:solidFill>
                <a:latin typeface="Gill Sans Light" charset="0"/>
                <a:ea typeface="Gill Sans Light" charset="0"/>
                <a:cs typeface="Gill Sans Light" charset="0"/>
              </a:defRPr>
            </a:lvl3pPr>
            <a:lvl4pPr>
              <a:defRPr sz="1600" b="0" i="0">
                <a:solidFill>
                  <a:schemeClr val="bg2"/>
                </a:solidFill>
                <a:latin typeface="Gill Sans Light" charset="0"/>
                <a:ea typeface="Gill Sans Light" charset="0"/>
                <a:cs typeface="Gill Sans Light" charset="0"/>
              </a:defRPr>
            </a:lvl4pPr>
            <a:lvl5pPr>
              <a:defRPr sz="1600" b="0" i="0">
                <a:solidFill>
                  <a:schemeClr val="bg2"/>
                </a:solidFill>
                <a:latin typeface="Gill Sans Light" charset="0"/>
                <a:ea typeface="Gill Sans Light" charset="0"/>
                <a:cs typeface="Gill Sans Light"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112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34FC-CC24-47BF-9124-89A997001B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E537C5-F470-4D5E-B806-ACAB5FA01BED}"/>
              </a:ext>
            </a:extLst>
          </p:cNvPr>
          <p:cNvSpPr>
            <a:spLocks noGrp="1"/>
          </p:cNvSpPr>
          <p:nvPr>
            <p:ph idx="1"/>
          </p:nvPr>
        </p:nvSpPr>
        <p:spPr>
          <a:xfrm>
            <a:off x="731839" y="1125538"/>
            <a:ext cx="10406808" cy="45354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1AF2045-1F44-4FF3-9EC4-CCBA2F87232C}"/>
              </a:ext>
            </a:extLst>
          </p:cNvPr>
          <p:cNvSpPr>
            <a:spLocks noGrp="1"/>
          </p:cNvSpPr>
          <p:nvPr>
            <p:ph type="dt" sz="half" idx="10"/>
          </p:nvPr>
        </p:nvSpPr>
        <p:spPr/>
        <p:txBody>
          <a:bodyPr/>
          <a:lstStyle/>
          <a:p>
            <a:fld id="{3CC64D57-4EDA-4646-B1E2-ECD21C47399C}" type="datetime1">
              <a:rPr lang="en-GB" smtClean="0"/>
              <a:t>05/11/2019</a:t>
            </a:fld>
            <a:endParaRPr lang="en-GB"/>
          </a:p>
        </p:txBody>
      </p:sp>
      <p:sp>
        <p:nvSpPr>
          <p:cNvPr id="5" name="Footer Placeholder 4">
            <a:extLst>
              <a:ext uri="{FF2B5EF4-FFF2-40B4-BE49-F238E27FC236}">
                <a16:creationId xmlns:a16="http://schemas.microsoft.com/office/drawing/2014/main" id="{848A3DDF-A997-4B13-B7BB-F5B2AB6963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F47134-9E6E-4413-8368-B6013815933C}"/>
              </a:ext>
            </a:extLst>
          </p:cNvPr>
          <p:cNvSpPr>
            <a:spLocks noGrp="1"/>
          </p:cNvSpPr>
          <p:nvPr>
            <p:ph type="sldNum" sz="quarter" idx="12"/>
          </p:nvPr>
        </p:nvSpPr>
        <p:spPr/>
        <p:txBody>
          <a:bodyPr/>
          <a:lstStyle/>
          <a:p>
            <a:fld id="{302E9779-FFBA-4791-B99C-579AF1DC7BD1}" type="slidenum">
              <a:rPr lang="en-GB" smtClean="0"/>
              <a:t>‹#›</a:t>
            </a:fld>
            <a:endParaRPr lang="en-GB"/>
          </a:p>
        </p:txBody>
      </p:sp>
    </p:spTree>
    <p:extLst>
      <p:ext uri="{BB962C8B-B14F-4D97-AF65-F5344CB8AC3E}">
        <p14:creationId xmlns:p14="http://schemas.microsoft.com/office/powerpoint/2010/main" val="300203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34FC-CC24-47BF-9124-89A997001B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E537C5-F470-4D5E-B806-ACAB5FA01BED}"/>
              </a:ext>
            </a:extLst>
          </p:cNvPr>
          <p:cNvSpPr>
            <a:spLocks noGrp="1"/>
          </p:cNvSpPr>
          <p:nvPr>
            <p:ph idx="1"/>
          </p:nvPr>
        </p:nvSpPr>
        <p:spPr>
          <a:xfrm>
            <a:off x="731839" y="1528128"/>
            <a:ext cx="10406808" cy="413289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1AF2045-1F44-4FF3-9EC4-CCBA2F87232C}"/>
              </a:ext>
            </a:extLst>
          </p:cNvPr>
          <p:cNvSpPr>
            <a:spLocks noGrp="1"/>
          </p:cNvSpPr>
          <p:nvPr>
            <p:ph type="dt" sz="half" idx="10"/>
          </p:nvPr>
        </p:nvSpPr>
        <p:spPr/>
        <p:txBody>
          <a:bodyPr/>
          <a:lstStyle/>
          <a:p>
            <a:fld id="{8ACFD1DF-27D0-4009-8589-568C4551B6E8}" type="datetime1">
              <a:rPr lang="en-GB" smtClean="0"/>
              <a:t>05/11/2019</a:t>
            </a:fld>
            <a:endParaRPr lang="en-GB"/>
          </a:p>
        </p:txBody>
      </p:sp>
      <p:sp>
        <p:nvSpPr>
          <p:cNvPr id="5" name="Footer Placeholder 4">
            <a:extLst>
              <a:ext uri="{FF2B5EF4-FFF2-40B4-BE49-F238E27FC236}">
                <a16:creationId xmlns:a16="http://schemas.microsoft.com/office/drawing/2014/main" id="{848A3DDF-A997-4B13-B7BB-F5B2AB6963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F47134-9E6E-4413-8368-B6013815933C}"/>
              </a:ext>
            </a:extLst>
          </p:cNvPr>
          <p:cNvSpPr>
            <a:spLocks noGrp="1"/>
          </p:cNvSpPr>
          <p:nvPr>
            <p:ph type="sldNum" sz="quarter" idx="12"/>
          </p:nvPr>
        </p:nvSpPr>
        <p:spPr/>
        <p:txBody>
          <a:bodyPr/>
          <a:lstStyle/>
          <a:p>
            <a:fld id="{302E9779-FFBA-4791-B99C-579AF1DC7BD1}" type="slidenum">
              <a:rPr lang="en-GB" smtClean="0"/>
              <a:t>‹#›</a:t>
            </a:fld>
            <a:endParaRPr lang="en-GB"/>
          </a:p>
        </p:txBody>
      </p:sp>
      <p:sp>
        <p:nvSpPr>
          <p:cNvPr id="9" name="Text Placeholder 8">
            <a:extLst>
              <a:ext uri="{FF2B5EF4-FFF2-40B4-BE49-F238E27FC236}">
                <a16:creationId xmlns:a16="http://schemas.microsoft.com/office/drawing/2014/main" id="{900A93D7-99A7-4BEF-88F4-4B26E6E88CEE}"/>
              </a:ext>
            </a:extLst>
          </p:cNvPr>
          <p:cNvSpPr>
            <a:spLocks noGrp="1"/>
          </p:cNvSpPr>
          <p:nvPr>
            <p:ph type="body" sz="quarter" idx="13" hasCustomPrompt="1"/>
          </p:nvPr>
        </p:nvSpPr>
        <p:spPr>
          <a:xfrm>
            <a:off x="731838" y="1136968"/>
            <a:ext cx="10406062" cy="354012"/>
          </a:xfrm>
        </p:spPr>
        <p:txBody>
          <a:bodyPr anchor="b" anchorCtr="0"/>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subheading</a:t>
            </a:r>
            <a:endParaRPr lang="en-GB" dirty="0"/>
          </a:p>
        </p:txBody>
      </p:sp>
    </p:spTree>
    <p:extLst>
      <p:ext uri="{BB962C8B-B14F-4D97-AF65-F5344CB8AC3E}">
        <p14:creationId xmlns:p14="http://schemas.microsoft.com/office/powerpoint/2010/main" val="173871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34FC-CC24-47BF-9124-89A997001B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E537C5-F470-4D5E-B806-ACAB5FA01BED}"/>
              </a:ext>
            </a:extLst>
          </p:cNvPr>
          <p:cNvSpPr>
            <a:spLocks noGrp="1"/>
          </p:cNvSpPr>
          <p:nvPr>
            <p:ph idx="1"/>
          </p:nvPr>
        </p:nvSpPr>
        <p:spPr>
          <a:xfrm>
            <a:off x="731839" y="1125540"/>
            <a:ext cx="5154611" cy="45354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1AF2045-1F44-4FF3-9EC4-CCBA2F87232C}"/>
              </a:ext>
            </a:extLst>
          </p:cNvPr>
          <p:cNvSpPr>
            <a:spLocks noGrp="1"/>
          </p:cNvSpPr>
          <p:nvPr>
            <p:ph type="dt" sz="half" idx="10"/>
          </p:nvPr>
        </p:nvSpPr>
        <p:spPr/>
        <p:txBody>
          <a:bodyPr/>
          <a:lstStyle/>
          <a:p>
            <a:fld id="{39AF4A2E-A404-4BAD-9B57-7B8C39FDBEC1}" type="datetime1">
              <a:rPr lang="en-GB" smtClean="0"/>
              <a:t>05/11/2019</a:t>
            </a:fld>
            <a:endParaRPr lang="en-GB"/>
          </a:p>
        </p:txBody>
      </p:sp>
      <p:sp>
        <p:nvSpPr>
          <p:cNvPr id="5" name="Footer Placeholder 4">
            <a:extLst>
              <a:ext uri="{FF2B5EF4-FFF2-40B4-BE49-F238E27FC236}">
                <a16:creationId xmlns:a16="http://schemas.microsoft.com/office/drawing/2014/main" id="{848A3DDF-A997-4B13-B7BB-F5B2AB6963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F47134-9E6E-4413-8368-B6013815933C}"/>
              </a:ext>
            </a:extLst>
          </p:cNvPr>
          <p:cNvSpPr>
            <a:spLocks noGrp="1"/>
          </p:cNvSpPr>
          <p:nvPr>
            <p:ph type="sldNum" sz="quarter" idx="12"/>
          </p:nvPr>
        </p:nvSpPr>
        <p:spPr/>
        <p:txBody>
          <a:bodyPr/>
          <a:lstStyle/>
          <a:p>
            <a:fld id="{302E9779-FFBA-4791-B99C-579AF1DC7BD1}" type="slidenum">
              <a:rPr lang="en-GB" smtClean="0"/>
              <a:t>‹#›</a:t>
            </a:fld>
            <a:endParaRPr lang="en-GB"/>
          </a:p>
        </p:txBody>
      </p:sp>
      <p:sp>
        <p:nvSpPr>
          <p:cNvPr id="9" name="Chart Placeholder 8">
            <a:extLst>
              <a:ext uri="{FF2B5EF4-FFF2-40B4-BE49-F238E27FC236}">
                <a16:creationId xmlns:a16="http://schemas.microsoft.com/office/drawing/2014/main" id="{717DAEA8-5321-4ABC-B43D-314B6261D918}"/>
              </a:ext>
            </a:extLst>
          </p:cNvPr>
          <p:cNvSpPr>
            <a:spLocks noGrp="1"/>
          </p:cNvSpPr>
          <p:nvPr>
            <p:ph type="chart" sz="quarter" idx="13"/>
          </p:nvPr>
        </p:nvSpPr>
        <p:spPr>
          <a:xfrm>
            <a:off x="6095999" y="1125539"/>
            <a:ext cx="5400675" cy="4535486"/>
          </a:xfrm>
        </p:spPr>
        <p:txBody>
          <a:bodyPr/>
          <a:lstStyle/>
          <a:p>
            <a:endParaRPr lang="en-GB"/>
          </a:p>
        </p:txBody>
      </p:sp>
    </p:spTree>
    <p:extLst>
      <p:ext uri="{BB962C8B-B14F-4D97-AF65-F5344CB8AC3E}">
        <p14:creationId xmlns:p14="http://schemas.microsoft.com/office/powerpoint/2010/main" val="298781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34FC-CC24-47BF-9124-89A997001BD1}"/>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D1AF2045-1F44-4FF3-9EC4-CCBA2F87232C}"/>
              </a:ext>
            </a:extLst>
          </p:cNvPr>
          <p:cNvSpPr>
            <a:spLocks noGrp="1"/>
          </p:cNvSpPr>
          <p:nvPr>
            <p:ph type="dt" sz="half" idx="10"/>
          </p:nvPr>
        </p:nvSpPr>
        <p:spPr/>
        <p:txBody>
          <a:bodyPr/>
          <a:lstStyle/>
          <a:p>
            <a:fld id="{57C049CA-6216-4C62-B54C-C7368C4896F9}" type="datetime1">
              <a:rPr lang="en-GB" smtClean="0"/>
              <a:t>05/11/2019</a:t>
            </a:fld>
            <a:endParaRPr lang="en-GB"/>
          </a:p>
        </p:txBody>
      </p:sp>
      <p:sp>
        <p:nvSpPr>
          <p:cNvPr id="5" name="Footer Placeholder 4">
            <a:extLst>
              <a:ext uri="{FF2B5EF4-FFF2-40B4-BE49-F238E27FC236}">
                <a16:creationId xmlns:a16="http://schemas.microsoft.com/office/drawing/2014/main" id="{848A3DDF-A997-4B13-B7BB-F5B2AB6963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F47134-9E6E-4413-8368-B6013815933C}"/>
              </a:ext>
            </a:extLst>
          </p:cNvPr>
          <p:cNvSpPr>
            <a:spLocks noGrp="1"/>
          </p:cNvSpPr>
          <p:nvPr>
            <p:ph type="sldNum" sz="quarter" idx="12"/>
          </p:nvPr>
        </p:nvSpPr>
        <p:spPr/>
        <p:txBody>
          <a:bodyPr/>
          <a:lstStyle/>
          <a:p>
            <a:fld id="{302E9779-FFBA-4791-B99C-579AF1DC7BD1}" type="slidenum">
              <a:rPr lang="en-GB" smtClean="0"/>
              <a:t>‹#›</a:t>
            </a:fld>
            <a:endParaRPr lang="en-GB"/>
          </a:p>
        </p:txBody>
      </p:sp>
      <p:sp>
        <p:nvSpPr>
          <p:cNvPr id="8" name="Picture Placeholder 7">
            <a:extLst>
              <a:ext uri="{FF2B5EF4-FFF2-40B4-BE49-F238E27FC236}">
                <a16:creationId xmlns:a16="http://schemas.microsoft.com/office/drawing/2014/main" id="{B688C9B6-345F-4137-A58D-A389CA1C1C61}"/>
              </a:ext>
            </a:extLst>
          </p:cNvPr>
          <p:cNvSpPr>
            <a:spLocks noGrp="1"/>
          </p:cNvSpPr>
          <p:nvPr>
            <p:ph type="pic" sz="quarter" idx="13"/>
          </p:nvPr>
        </p:nvSpPr>
        <p:spPr>
          <a:xfrm>
            <a:off x="6228080" y="1137025"/>
            <a:ext cx="5506720" cy="3882015"/>
          </a:xfrm>
        </p:spPr>
        <p:txBody>
          <a:bodyPr/>
          <a:lstStyle/>
          <a:p>
            <a:endParaRPr lang="en-GB"/>
          </a:p>
        </p:txBody>
      </p:sp>
      <p:sp>
        <p:nvSpPr>
          <p:cNvPr id="7" name="Text Placeholder 6">
            <a:extLst>
              <a:ext uri="{FF2B5EF4-FFF2-40B4-BE49-F238E27FC236}">
                <a16:creationId xmlns:a16="http://schemas.microsoft.com/office/drawing/2014/main" id="{D7F75FB9-ECFE-4F3A-9942-67941D0E652F}"/>
              </a:ext>
            </a:extLst>
          </p:cNvPr>
          <p:cNvSpPr>
            <a:spLocks noGrp="1"/>
          </p:cNvSpPr>
          <p:nvPr>
            <p:ph type="body" sz="quarter" idx="15"/>
          </p:nvPr>
        </p:nvSpPr>
        <p:spPr>
          <a:xfrm>
            <a:off x="731838" y="1125538"/>
            <a:ext cx="5364162" cy="45354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9879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34FC-CC24-47BF-9124-89A997001BD1}"/>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D1AF2045-1F44-4FF3-9EC4-CCBA2F87232C}"/>
              </a:ext>
            </a:extLst>
          </p:cNvPr>
          <p:cNvSpPr>
            <a:spLocks noGrp="1"/>
          </p:cNvSpPr>
          <p:nvPr>
            <p:ph type="dt" sz="half" idx="10"/>
          </p:nvPr>
        </p:nvSpPr>
        <p:spPr/>
        <p:txBody>
          <a:bodyPr/>
          <a:lstStyle/>
          <a:p>
            <a:fld id="{996B7D43-4B48-4EE2-B813-CFFF7E1E534D}" type="datetime1">
              <a:rPr lang="en-GB" smtClean="0"/>
              <a:t>05/11/2019</a:t>
            </a:fld>
            <a:endParaRPr lang="en-GB"/>
          </a:p>
        </p:txBody>
      </p:sp>
      <p:sp>
        <p:nvSpPr>
          <p:cNvPr id="5" name="Footer Placeholder 4">
            <a:extLst>
              <a:ext uri="{FF2B5EF4-FFF2-40B4-BE49-F238E27FC236}">
                <a16:creationId xmlns:a16="http://schemas.microsoft.com/office/drawing/2014/main" id="{848A3DDF-A997-4B13-B7BB-F5B2AB6963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F47134-9E6E-4413-8368-B6013815933C}"/>
              </a:ext>
            </a:extLst>
          </p:cNvPr>
          <p:cNvSpPr>
            <a:spLocks noGrp="1"/>
          </p:cNvSpPr>
          <p:nvPr>
            <p:ph type="sldNum" sz="quarter" idx="12"/>
          </p:nvPr>
        </p:nvSpPr>
        <p:spPr/>
        <p:txBody>
          <a:bodyPr/>
          <a:lstStyle/>
          <a:p>
            <a:fld id="{302E9779-FFBA-4791-B99C-579AF1DC7BD1}" type="slidenum">
              <a:rPr lang="en-GB" smtClean="0"/>
              <a:t>‹#›</a:t>
            </a:fld>
            <a:endParaRPr lang="en-GB"/>
          </a:p>
        </p:txBody>
      </p:sp>
      <p:sp>
        <p:nvSpPr>
          <p:cNvPr id="8" name="Picture Placeholder 7">
            <a:extLst>
              <a:ext uri="{FF2B5EF4-FFF2-40B4-BE49-F238E27FC236}">
                <a16:creationId xmlns:a16="http://schemas.microsoft.com/office/drawing/2014/main" id="{B688C9B6-345F-4137-A58D-A389CA1C1C61}"/>
              </a:ext>
            </a:extLst>
          </p:cNvPr>
          <p:cNvSpPr>
            <a:spLocks noGrp="1"/>
          </p:cNvSpPr>
          <p:nvPr>
            <p:ph type="pic" sz="quarter" idx="13"/>
          </p:nvPr>
        </p:nvSpPr>
        <p:spPr>
          <a:xfrm>
            <a:off x="6228080" y="1136610"/>
            <a:ext cx="5506720" cy="3882430"/>
          </a:xfrm>
        </p:spPr>
        <p:txBody>
          <a:bodyPr/>
          <a:lstStyle/>
          <a:p>
            <a:endParaRPr lang="en-GB"/>
          </a:p>
        </p:txBody>
      </p:sp>
      <p:sp>
        <p:nvSpPr>
          <p:cNvPr id="9" name="Chart Placeholder 8">
            <a:extLst>
              <a:ext uri="{FF2B5EF4-FFF2-40B4-BE49-F238E27FC236}">
                <a16:creationId xmlns:a16="http://schemas.microsoft.com/office/drawing/2014/main" id="{9E1ACD35-FBD2-4986-BFF0-9049CFA28803}"/>
              </a:ext>
            </a:extLst>
          </p:cNvPr>
          <p:cNvSpPr>
            <a:spLocks noGrp="1"/>
          </p:cNvSpPr>
          <p:nvPr>
            <p:ph type="chart" sz="quarter" idx="14"/>
          </p:nvPr>
        </p:nvSpPr>
        <p:spPr>
          <a:xfrm>
            <a:off x="731838" y="1125538"/>
            <a:ext cx="5364162" cy="4475872"/>
          </a:xfrm>
        </p:spPr>
        <p:txBody>
          <a:bodyPr/>
          <a:lstStyle/>
          <a:p>
            <a:endParaRPr lang="en-GB"/>
          </a:p>
        </p:txBody>
      </p:sp>
    </p:spTree>
    <p:extLst>
      <p:ext uri="{BB962C8B-B14F-4D97-AF65-F5344CB8AC3E}">
        <p14:creationId xmlns:p14="http://schemas.microsoft.com/office/powerpoint/2010/main" val="326256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9184F-6FCC-49DC-B5C5-32296CFEB1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CD6715-FB8D-40D3-9CF0-19AE9E680070}"/>
              </a:ext>
            </a:extLst>
          </p:cNvPr>
          <p:cNvSpPr>
            <a:spLocks noGrp="1"/>
          </p:cNvSpPr>
          <p:nvPr>
            <p:ph sz="half" idx="1"/>
          </p:nvPr>
        </p:nvSpPr>
        <p:spPr>
          <a:xfrm>
            <a:off x="731838" y="1125538"/>
            <a:ext cx="5141595" cy="45354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769E69-5ECC-432F-AA35-DEBCA2438D5C}"/>
              </a:ext>
            </a:extLst>
          </p:cNvPr>
          <p:cNvSpPr>
            <a:spLocks noGrp="1"/>
          </p:cNvSpPr>
          <p:nvPr>
            <p:ph sz="half" idx="2"/>
          </p:nvPr>
        </p:nvSpPr>
        <p:spPr>
          <a:xfrm>
            <a:off x="6096000" y="1125538"/>
            <a:ext cx="5042646" cy="45354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945B44-2BC2-48DC-96F1-D50AC5D6DFDD}"/>
              </a:ext>
            </a:extLst>
          </p:cNvPr>
          <p:cNvSpPr>
            <a:spLocks noGrp="1"/>
          </p:cNvSpPr>
          <p:nvPr>
            <p:ph type="dt" sz="half" idx="10"/>
          </p:nvPr>
        </p:nvSpPr>
        <p:spPr/>
        <p:txBody>
          <a:bodyPr/>
          <a:lstStyle/>
          <a:p>
            <a:fld id="{83E682DC-8DD7-4F13-9AB1-7E4F3A839202}" type="datetime1">
              <a:rPr lang="en-GB" smtClean="0"/>
              <a:t>05/11/2019</a:t>
            </a:fld>
            <a:endParaRPr lang="en-GB"/>
          </a:p>
        </p:txBody>
      </p:sp>
      <p:sp>
        <p:nvSpPr>
          <p:cNvPr id="6" name="Footer Placeholder 5">
            <a:extLst>
              <a:ext uri="{FF2B5EF4-FFF2-40B4-BE49-F238E27FC236}">
                <a16:creationId xmlns:a16="http://schemas.microsoft.com/office/drawing/2014/main" id="{EB2137B4-85F6-448D-A4D5-DD9D63BA41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B03463-B742-4D0E-94B0-0A1817A43F92}"/>
              </a:ext>
            </a:extLst>
          </p:cNvPr>
          <p:cNvSpPr>
            <a:spLocks noGrp="1"/>
          </p:cNvSpPr>
          <p:nvPr>
            <p:ph type="sldNum" sz="quarter" idx="12"/>
          </p:nvPr>
        </p:nvSpPr>
        <p:spPr/>
        <p:txBody>
          <a:bodyPr/>
          <a:lstStyle/>
          <a:p>
            <a:fld id="{302E9779-FFBA-4791-B99C-579AF1DC7BD1}" type="slidenum">
              <a:rPr lang="en-GB" smtClean="0"/>
              <a:t>‹#›</a:t>
            </a:fld>
            <a:endParaRPr lang="en-GB"/>
          </a:p>
        </p:txBody>
      </p:sp>
    </p:spTree>
    <p:extLst>
      <p:ext uri="{BB962C8B-B14F-4D97-AF65-F5344CB8AC3E}">
        <p14:creationId xmlns:p14="http://schemas.microsoft.com/office/powerpoint/2010/main" val="355388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C123D2-0CD4-4AD2-A887-0E7674A2B9EC}"/>
              </a:ext>
            </a:extLst>
          </p:cNvPr>
          <p:cNvSpPr>
            <a:spLocks noGrp="1"/>
          </p:cNvSpPr>
          <p:nvPr>
            <p:ph type="body" idx="1"/>
          </p:nvPr>
        </p:nvSpPr>
        <p:spPr>
          <a:xfrm>
            <a:off x="732585" y="1125538"/>
            <a:ext cx="5302250" cy="484187"/>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51CE8E-0E44-47C3-9A2C-5FC0434E1B2D}"/>
              </a:ext>
            </a:extLst>
          </p:cNvPr>
          <p:cNvSpPr>
            <a:spLocks noGrp="1"/>
          </p:cNvSpPr>
          <p:nvPr>
            <p:ph sz="half" idx="2"/>
          </p:nvPr>
        </p:nvSpPr>
        <p:spPr>
          <a:xfrm>
            <a:off x="732586" y="1722242"/>
            <a:ext cx="5302250" cy="3938784"/>
          </a:xfrm>
        </p:spPr>
        <p:txBody>
          <a:bodyPr>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4CF39C95-3A20-453E-9BDB-9E3A53547DC6}"/>
              </a:ext>
            </a:extLst>
          </p:cNvPr>
          <p:cNvSpPr>
            <a:spLocks noGrp="1"/>
          </p:cNvSpPr>
          <p:nvPr>
            <p:ph type="body" sz="quarter" idx="3"/>
          </p:nvPr>
        </p:nvSpPr>
        <p:spPr>
          <a:xfrm>
            <a:off x="6096000" y="1125538"/>
            <a:ext cx="5040313" cy="484187"/>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EA1651-62E8-42DF-ABAE-1BB68B377840}"/>
              </a:ext>
            </a:extLst>
          </p:cNvPr>
          <p:cNvSpPr>
            <a:spLocks noGrp="1"/>
          </p:cNvSpPr>
          <p:nvPr>
            <p:ph sz="quarter" idx="4"/>
          </p:nvPr>
        </p:nvSpPr>
        <p:spPr>
          <a:xfrm>
            <a:off x="6096000" y="1711643"/>
            <a:ext cx="5042646" cy="3949382"/>
          </a:xfrm>
        </p:spPr>
        <p:txBody>
          <a:bodyPr>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74498E-90A7-4907-BDDA-B57CFEB6AC95}"/>
              </a:ext>
            </a:extLst>
          </p:cNvPr>
          <p:cNvSpPr>
            <a:spLocks noGrp="1"/>
          </p:cNvSpPr>
          <p:nvPr>
            <p:ph type="dt" sz="half" idx="10"/>
          </p:nvPr>
        </p:nvSpPr>
        <p:spPr/>
        <p:txBody>
          <a:bodyPr/>
          <a:lstStyle/>
          <a:p>
            <a:fld id="{85B7D56B-4D4E-4728-924F-24205E46D398}" type="datetime1">
              <a:rPr lang="en-GB" smtClean="0"/>
              <a:t>05/11/2019</a:t>
            </a:fld>
            <a:endParaRPr lang="en-GB"/>
          </a:p>
        </p:txBody>
      </p:sp>
      <p:sp>
        <p:nvSpPr>
          <p:cNvPr id="8" name="Footer Placeholder 7">
            <a:extLst>
              <a:ext uri="{FF2B5EF4-FFF2-40B4-BE49-F238E27FC236}">
                <a16:creationId xmlns:a16="http://schemas.microsoft.com/office/drawing/2014/main" id="{DA5D3E2F-ADE2-44B3-B933-061D647E818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1A25722-1462-4414-84A2-0D3A9FE5EC28}"/>
              </a:ext>
            </a:extLst>
          </p:cNvPr>
          <p:cNvSpPr>
            <a:spLocks noGrp="1"/>
          </p:cNvSpPr>
          <p:nvPr>
            <p:ph type="sldNum" sz="quarter" idx="12"/>
          </p:nvPr>
        </p:nvSpPr>
        <p:spPr/>
        <p:txBody>
          <a:bodyPr/>
          <a:lstStyle/>
          <a:p>
            <a:fld id="{302E9779-FFBA-4791-B99C-579AF1DC7BD1}" type="slidenum">
              <a:rPr lang="en-GB" smtClean="0"/>
              <a:t>‹#›</a:t>
            </a:fld>
            <a:endParaRPr lang="en-GB"/>
          </a:p>
        </p:txBody>
      </p:sp>
      <p:sp>
        <p:nvSpPr>
          <p:cNvPr id="10" name="Title 9">
            <a:extLst>
              <a:ext uri="{FF2B5EF4-FFF2-40B4-BE49-F238E27FC236}">
                <a16:creationId xmlns:a16="http://schemas.microsoft.com/office/drawing/2014/main" id="{A43105A9-33B5-462C-B5A6-9372A15D47A9}"/>
              </a:ext>
            </a:extLst>
          </p:cNvPr>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73132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3DA42-52F3-44FE-9674-5733AF683EE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B0F8E5F-7C7F-4FD5-AABE-D6B74C288ABE}"/>
              </a:ext>
            </a:extLst>
          </p:cNvPr>
          <p:cNvSpPr>
            <a:spLocks noGrp="1"/>
          </p:cNvSpPr>
          <p:nvPr>
            <p:ph type="dt" sz="half" idx="10"/>
          </p:nvPr>
        </p:nvSpPr>
        <p:spPr/>
        <p:txBody>
          <a:bodyPr/>
          <a:lstStyle/>
          <a:p>
            <a:fld id="{62296B6A-D5AB-4D38-B989-B99C5ECE2E67}" type="datetime1">
              <a:rPr lang="en-GB" smtClean="0"/>
              <a:t>05/11/2019</a:t>
            </a:fld>
            <a:endParaRPr lang="en-GB"/>
          </a:p>
        </p:txBody>
      </p:sp>
      <p:sp>
        <p:nvSpPr>
          <p:cNvPr id="4" name="Footer Placeholder 3">
            <a:extLst>
              <a:ext uri="{FF2B5EF4-FFF2-40B4-BE49-F238E27FC236}">
                <a16:creationId xmlns:a16="http://schemas.microsoft.com/office/drawing/2014/main" id="{D0DA3608-8F25-4BEA-B26A-08B73843C54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5F0234-A168-456E-B8F7-AA15CDAC0804}"/>
              </a:ext>
            </a:extLst>
          </p:cNvPr>
          <p:cNvSpPr>
            <a:spLocks noGrp="1"/>
          </p:cNvSpPr>
          <p:nvPr>
            <p:ph type="sldNum" sz="quarter" idx="12"/>
          </p:nvPr>
        </p:nvSpPr>
        <p:spPr/>
        <p:txBody>
          <a:bodyPr/>
          <a:lstStyle/>
          <a:p>
            <a:fld id="{302E9779-FFBA-4791-B99C-579AF1DC7BD1}" type="slidenum">
              <a:rPr lang="en-GB" smtClean="0"/>
              <a:t>‹#›</a:t>
            </a:fld>
            <a:endParaRPr lang="en-GB"/>
          </a:p>
        </p:txBody>
      </p:sp>
    </p:spTree>
    <p:extLst>
      <p:ext uri="{BB962C8B-B14F-4D97-AF65-F5344CB8AC3E}">
        <p14:creationId xmlns:p14="http://schemas.microsoft.com/office/powerpoint/2010/main" val="58636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7"/>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04" name="think-cell Slide" r:id="rId18" imgW="470" imgH="469" progId="TCLayout.ActiveDocument.1">
                  <p:embed/>
                </p:oleObj>
              </mc:Choice>
              <mc:Fallback>
                <p:oleObj name="think-cell Slide" r:id="rId18" imgW="470" imgH="469" progId="TCLayout.ActiveDocument.1">
                  <p:embed/>
                  <p:pic>
                    <p:nvPicPr>
                      <p:cNvPr id="7" name="Object 6" hidden="1"/>
                      <p:cNvPicPr/>
                      <p:nvPr/>
                    </p:nvPicPr>
                    <p:blipFill>
                      <a:blip r:embed="rId19"/>
                      <a:stretch>
                        <a:fillRect/>
                      </a:stretch>
                    </p:blipFill>
                    <p:spPr>
                      <a:xfrm>
                        <a:off x="1588" y="1588"/>
                        <a:ext cx="1587" cy="1587"/>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1E6C9513-6E8F-4F8F-868E-ACF0944834E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5943600"/>
            <a:ext cx="12192000" cy="914400"/>
          </a:xfrm>
          <a:prstGeom prst="rect">
            <a:avLst/>
          </a:prstGeom>
        </p:spPr>
      </p:pic>
      <p:sp>
        <p:nvSpPr>
          <p:cNvPr id="2" name="Title Placeholder 1">
            <a:extLst>
              <a:ext uri="{FF2B5EF4-FFF2-40B4-BE49-F238E27FC236}">
                <a16:creationId xmlns:a16="http://schemas.microsoft.com/office/drawing/2014/main" id="{30C71AE4-BB8A-4140-A6A0-D9891A670A1F}"/>
              </a:ext>
            </a:extLst>
          </p:cNvPr>
          <p:cNvSpPr>
            <a:spLocks noGrp="1"/>
          </p:cNvSpPr>
          <p:nvPr>
            <p:ph type="title"/>
          </p:nvPr>
        </p:nvSpPr>
        <p:spPr>
          <a:xfrm>
            <a:off x="732585" y="152400"/>
            <a:ext cx="10406061" cy="871220"/>
          </a:xfrm>
          <a:prstGeom prst="rect">
            <a:avLst/>
          </a:prstGeom>
        </p:spPr>
        <p:txBody>
          <a:bodyPr vert="horz" lIns="91440" tIns="45720" rIns="91440" bIns="45720" rtlCol="0" anchor="ctr"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CC4C319-1856-4546-8DAB-42A98A4D8D83}"/>
              </a:ext>
            </a:extLst>
          </p:cNvPr>
          <p:cNvSpPr>
            <a:spLocks noGrp="1"/>
          </p:cNvSpPr>
          <p:nvPr>
            <p:ph type="body" idx="1"/>
          </p:nvPr>
        </p:nvSpPr>
        <p:spPr>
          <a:xfrm>
            <a:off x="731839" y="1125538"/>
            <a:ext cx="10406808" cy="4535487"/>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11742C7-BB17-43A7-AE4D-A5CD8A169D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66966-519C-4CBF-976F-FB5FB2D63C48}" type="datetime1">
              <a:rPr lang="en-GB" smtClean="0"/>
              <a:t>05/11/2019</a:t>
            </a:fld>
            <a:endParaRPr lang="en-GB"/>
          </a:p>
        </p:txBody>
      </p:sp>
      <p:sp>
        <p:nvSpPr>
          <p:cNvPr id="5" name="Footer Placeholder 4">
            <a:extLst>
              <a:ext uri="{FF2B5EF4-FFF2-40B4-BE49-F238E27FC236}">
                <a16:creationId xmlns:a16="http://schemas.microsoft.com/office/drawing/2014/main" id="{4D1EAA4C-C48B-423C-A890-4A6B920EDE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339D09-ABA4-4E51-8124-6FC4D051EE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E9779-FFBA-4791-B99C-579AF1DC7BD1}" type="slidenum">
              <a:rPr lang="en-GB" smtClean="0"/>
              <a:t>‹#›</a:t>
            </a:fld>
            <a:endParaRPr lang="en-GB"/>
          </a:p>
        </p:txBody>
      </p:sp>
    </p:spTree>
    <p:extLst>
      <p:ext uri="{BB962C8B-B14F-4D97-AF65-F5344CB8AC3E}">
        <p14:creationId xmlns:p14="http://schemas.microsoft.com/office/powerpoint/2010/main" val="2623793731"/>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5" r:id="rId12"/>
    <p:sldLayoutId id="2147483856" r:id="rId13"/>
    <p:sldLayoutId id="214748385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09">
          <p15:clr>
            <a:srgbClr val="F26B43"/>
          </p15:clr>
        </p15:guide>
        <p15:guide id="2" pos="3840">
          <p15:clr>
            <a:srgbClr val="F26B43"/>
          </p15:clr>
        </p15:guide>
        <p15:guide id="3" pos="461">
          <p15:clr>
            <a:srgbClr val="F26B43"/>
          </p15:clr>
        </p15:guide>
        <p15:guide id="4" orient="horz" pos="96">
          <p15:clr>
            <a:srgbClr val="F26B43"/>
          </p15:clr>
        </p15:guide>
        <p15:guide id="5" orient="horz" pos="3566">
          <p15:clr>
            <a:srgbClr val="F26B43"/>
          </p15:clr>
        </p15:guide>
        <p15:guide id="6" pos="7015">
          <p15:clr>
            <a:srgbClr val="F26B43"/>
          </p15:clr>
        </p15:guide>
        <p15:guide id="7" pos="7242">
          <p15:clr>
            <a:srgbClr val="F26B43"/>
          </p15:clr>
        </p15:guide>
        <p15:guide id="8" pos="529">
          <p15:clr>
            <a:srgbClr val="F26B43"/>
          </p15:clr>
        </p15:guide>
        <p15:guide id="9" pos="211">
          <p15:clr>
            <a:srgbClr val="F26B43"/>
          </p15:clr>
        </p15:guide>
        <p15:guide id="10" pos="7469">
          <p15:clr>
            <a:srgbClr val="F26B43"/>
          </p15:clr>
        </p15:guide>
        <p15:guide id="12" orient="horz" pos="3680">
          <p15:clr>
            <a:srgbClr val="F26B43"/>
          </p15:clr>
        </p15:guide>
        <p15:guide id="13" pos="7401">
          <p15:clr>
            <a:srgbClr val="F26B43"/>
          </p15:clr>
        </p15:guide>
        <p15:guide id="14" pos="279">
          <p15:clr>
            <a:srgbClr val="F26B43"/>
          </p15:clr>
        </p15:guide>
        <p15:guide id="15" pos="3749">
          <p15:clr>
            <a:srgbClr val="F26B43"/>
          </p15:clr>
        </p15:guide>
        <p15:guide id="16" pos="393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4BBD-99CF-4938-AF3D-06F057F91663}"/>
              </a:ext>
            </a:extLst>
          </p:cNvPr>
          <p:cNvSpPr>
            <a:spLocks noGrp="1"/>
          </p:cNvSpPr>
          <p:nvPr>
            <p:ph type="ctrTitle"/>
          </p:nvPr>
        </p:nvSpPr>
        <p:spPr>
          <a:xfrm>
            <a:off x="983630" y="967409"/>
            <a:ext cx="9107487" cy="2749097"/>
          </a:xfrm>
        </p:spPr>
        <p:txBody>
          <a:bodyPr>
            <a:noAutofit/>
          </a:bodyPr>
          <a:lstStyle/>
          <a:p>
            <a:pPr algn="ctr"/>
            <a:r>
              <a:rPr lang="en-US" sz="3200" dirty="0">
                <a:effectLst/>
              </a:rPr>
              <a:t>SUBMISSION ON THE MEDIUM TERM BUDGET POLICY STATEMENT (MTBPS) /</a:t>
            </a:r>
            <a:br>
              <a:rPr lang="en-US" sz="3200" dirty="0">
                <a:effectLst/>
              </a:rPr>
            </a:br>
            <a:r>
              <a:rPr lang="en-US" sz="3200" dirty="0">
                <a:effectLst/>
              </a:rPr>
              <a:t>REVISED FISCAL FRAMEWORK AND REVENUE PROPOSALS</a:t>
            </a:r>
            <a:br>
              <a:rPr lang="en-US" sz="3200" dirty="0">
                <a:effectLst/>
              </a:rPr>
            </a:br>
            <a:r>
              <a:rPr lang="en-US" sz="3200" dirty="0">
                <a:effectLst/>
              </a:rPr>
              <a:t>06 NOVEMBER 2019 </a:t>
            </a:r>
            <a:endParaRPr lang="en-GB" sz="3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93594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Untertitel 2">
            <a:extLst>
              <a:ext uri="{FF2B5EF4-FFF2-40B4-BE49-F238E27FC236}">
                <a16:creationId xmlns:a16="http://schemas.microsoft.com/office/drawing/2014/main" id="{C998D21B-328E-4A8B-B1B1-610A4BE2FE12}"/>
              </a:ext>
            </a:extLst>
          </p:cNvPr>
          <p:cNvSpPr txBox="1">
            <a:spLocks/>
          </p:cNvSpPr>
          <p:nvPr/>
        </p:nvSpPr>
        <p:spPr>
          <a:xfrm>
            <a:off x="7572826" y="6273787"/>
            <a:ext cx="2613823" cy="360000"/>
          </a:xfrm>
          <a:prstGeom prst="rect">
            <a:avLst/>
          </a:prstGeom>
        </p:spPr>
        <p:txBody>
          <a:bodyPr vert="horz" lIns="0" tIns="0" rIns="0" bIns="0" rtlCol="0" anchor="t" anchorCtr="0">
            <a:noAutofit/>
          </a:bodyPr>
          <a:lstStyle>
            <a:lvl1pPr marL="0" indent="0" algn="l" defTabSz="531020" rtl="0" eaLnBrk="1" latinLnBrk="0" hangingPunct="1">
              <a:lnSpc>
                <a:spcPct val="100000"/>
              </a:lnSpc>
              <a:spcBef>
                <a:spcPts val="0"/>
              </a:spcBef>
              <a:spcAft>
                <a:spcPts val="300"/>
              </a:spcAft>
              <a:buFontTx/>
              <a:buNone/>
              <a:defRPr sz="1750" kern="1200" cap="none">
                <a:solidFill>
                  <a:srgbClr val="002277"/>
                </a:solidFill>
                <a:latin typeface="+mn-lt"/>
                <a:ea typeface="+mn-ea"/>
                <a:cs typeface="+mn-cs"/>
              </a:defRPr>
            </a:lvl1pPr>
            <a:lvl2pPr marL="531020" indent="0" algn="ctr" defTabSz="531020" rtl="0" eaLnBrk="1" latinLnBrk="0" hangingPunct="1">
              <a:spcBef>
                <a:spcPts val="0"/>
              </a:spcBef>
              <a:spcAft>
                <a:spcPts val="300"/>
              </a:spcAft>
              <a:buFont typeface="Arial"/>
              <a:buNone/>
              <a:defRPr sz="1350" kern="1200">
                <a:solidFill>
                  <a:schemeClr val="tx1">
                    <a:tint val="75000"/>
                  </a:schemeClr>
                </a:solidFill>
                <a:latin typeface="+mn-lt"/>
                <a:ea typeface="+mn-ea"/>
                <a:cs typeface="+mn-cs"/>
              </a:defRPr>
            </a:lvl2pPr>
            <a:lvl3pPr marL="1062072" indent="0" algn="ctr" defTabSz="531020" rtl="0" eaLnBrk="1" latinLnBrk="0" hangingPunct="1">
              <a:spcBef>
                <a:spcPts val="0"/>
              </a:spcBef>
              <a:spcAft>
                <a:spcPts val="300"/>
              </a:spcAft>
              <a:buFont typeface="Arial"/>
              <a:buNone/>
              <a:defRPr sz="1350" kern="1200">
                <a:solidFill>
                  <a:schemeClr val="tx1">
                    <a:tint val="75000"/>
                  </a:schemeClr>
                </a:solidFill>
                <a:latin typeface="+mn-lt"/>
                <a:ea typeface="+mn-ea"/>
                <a:cs typeface="+mn-cs"/>
              </a:defRPr>
            </a:lvl3pPr>
            <a:lvl4pPr marL="1593089" indent="0" algn="ctr" defTabSz="531020" rtl="0" eaLnBrk="1" latinLnBrk="0" hangingPunct="1">
              <a:spcBef>
                <a:spcPts val="0"/>
              </a:spcBef>
              <a:spcAft>
                <a:spcPts val="300"/>
              </a:spcAft>
              <a:buFont typeface="Arial"/>
              <a:buNone/>
              <a:defRPr sz="1350" kern="1200">
                <a:solidFill>
                  <a:schemeClr val="tx1">
                    <a:tint val="75000"/>
                  </a:schemeClr>
                </a:solidFill>
                <a:latin typeface="+mn-lt"/>
                <a:ea typeface="+mn-ea"/>
                <a:cs typeface="+mn-cs"/>
              </a:defRPr>
            </a:lvl4pPr>
            <a:lvl5pPr marL="2124109" indent="0" algn="ctr" defTabSz="531020" rtl="0" eaLnBrk="1" latinLnBrk="0" hangingPunct="1">
              <a:spcBef>
                <a:spcPts val="0"/>
              </a:spcBef>
              <a:spcAft>
                <a:spcPts val="300"/>
              </a:spcAft>
              <a:buFont typeface="Arial"/>
              <a:buNone/>
              <a:defRPr sz="1350" kern="1200">
                <a:solidFill>
                  <a:schemeClr val="tx1">
                    <a:tint val="75000"/>
                  </a:schemeClr>
                </a:solidFill>
                <a:latin typeface="+mn-lt"/>
                <a:ea typeface="+mn-ea"/>
                <a:cs typeface="+mn-cs"/>
              </a:defRPr>
            </a:lvl5pPr>
            <a:lvl6pPr marL="2655135" indent="0" algn="ctr" defTabSz="531020" rtl="0" eaLnBrk="1" latinLnBrk="0" hangingPunct="1">
              <a:spcBef>
                <a:spcPct val="20000"/>
              </a:spcBef>
              <a:buFont typeface="Arial"/>
              <a:buNone/>
              <a:defRPr sz="2549" kern="1200">
                <a:solidFill>
                  <a:schemeClr val="tx1">
                    <a:tint val="75000"/>
                  </a:schemeClr>
                </a:solidFill>
                <a:latin typeface="+mn-lt"/>
                <a:ea typeface="+mn-ea"/>
                <a:cs typeface="+mn-cs"/>
              </a:defRPr>
            </a:lvl6pPr>
            <a:lvl7pPr marL="3186189" indent="0" algn="ctr" defTabSz="531020" rtl="0" eaLnBrk="1" latinLnBrk="0" hangingPunct="1">
              <a:spcBef>
                <a:spcPct val="20000"/>
              </a:spcBef>
              <a:buFont typeface="Arial"/>
              <a:buNone/>
              <a:defRPr sz="2549" kern="1200">
                <a:solidFill>
                  <a:schemeClr val="tx1">
                    <a:tint val="75000"/>
                  </a:schemeClr>
                </a:solidFill>
                <a:latin typeface="+mn-lt"/>
                <a:ea typeface="+mn-ea"/>
                <a:cs typeface="+mn-cs"/>
              </a:defRPr>
            </a:lvl7pPr>
            <a:lvl8pPr marL="3717223" indent="0" algn="ctr" defTabSz="531020" rtl="0" eaLnBrk="1" latinLnBrk="0" hangingPunct="1">
              <a:spcBef>
                <a:spcPct val="20000"/>
              </a:spcBef>
              <a:buFont typeface="Arial"/>
              <a:buNone/>
              <a:defRPr sz="2549" kern="1200">
                <a:solidFill>
                  <a:schemeClr val="tx1">
                    <a:tint val="75000"/>
                  </a:schemeClr>
                </a:solidFill>
                <a:latin typeface="+mn-lt"/>
                <a:ea typeface="+mn-ea"/>
                <a:cs typeface="+mn-cs"/>
              </a:defRPr>
            </a:lvl8pPr>
            <a:lvl9pPr marL="4248233" indent="0" algn="ctr" defTabSz="531020" rtl="0" eaLnBrk="1" latinLnBrk="0" hangingPunct="1">
              <a:spcBef>
                <a:spcPct val="20000"/>
              </a:spcBef>
              <a:buFont typeface="Arial"/>
              <a:buNone/>
              <a:defRPr sz="2549" kern="1200">
                <a:solidFill>
                  <a:schemeClr val="tx1">
                    <a:tint val="75000"/>
                  </a:schemeClr>
                </a:solidFill>
                <a:latin typeface="+mn-lt"/>
                <a:ea typeface="+mn-ea"/>
                <a:cs typeface="+mn-cs"/>
              </a:defRPr>
            </a:lvl9pPr>
          </a:lstStyle>
          <a:p>
            <a:pPr algn="r" defTabSz="531007">
              <a:defRPr/>
            </a:pPr>
            <a:r>
              <a:rPr lang="en-US" sz="1000" i="1" dirty="0">
                <a:solidFill>
                  <a:srgbClr val="FFFFFF"/>
                </a:solidFill>
                <a:latin typeface="Calibri" panose="020F0502020204030204"/>
              </a:rPr>
              <a:t>Nielsen illicit share panel, rebased vs. DNP consumption model</a:t>
            </a:r>
          </a:p>
        </p:txBody>
      </p:sp>
      <p:sp>
        <p:nvSpPr>
          <p:cNvPr id="31" name="Rectangle 30">
            <a:extLst>
              <a:ext uri="{FF2B5EF4-FFF2-40B4-BE49-F238E27FC236}">
                <a16:creationId xmlns:a16="http://schemas.microsoft.com/office/drawing/2014/main" id="{19F54D91-C42E-4720-9FF6-4D11D63E0F79}"/>
              </a:ext>
            </a:extLst>
          </p:cNvPr>
          <p:cNvSpPr/>
          <p:nvPr/>
        </p:nvSpPr>
        <p:spPr>
          <a:xfrm flipH="1" flipV="1">
            <a:off x="-3413" y="5777649"/>
            <a:ext cx="12194056" cy="18248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defRPr/>
            </a:pPr>
            <a:endParaRPr lang="en-US">
              <a:solidFill>
                <a:srgbClr val="FFFFFF"/>
              </a:solidFill>
              <a:latin typeface="Calibri"/>
            </a:endParaRPr>
          </a:p>
        </p:txBody>
      </p:sp>
      <p:sp>
        <p:nvSpPr>
          <p:cNvPr id="32" name="Rectangle 31">
            <a:extLst>
              <a:ext uri="{FF2B5EF4-FFF2-40B4-BE49-F238E27FC236}">
                <a16:creationId xmlns:a16="http://schemas.microsoft.com/office/drawing/2014/main" id="{D4386568-58CB-4F1B-9042-BEB0C8BFDD50}"/>
              </a:ext>
            </a:extLst>
          </p:cNvPr>
          <p:cNvSpPr/>
          <p:nvPr/>
        </p:nvSpPr>
        <p:spPr>
          <a:xfrm flipH="1">
            <a:off x="-4" y="1208983"/>
            <a:ext cx="12192003" cy="27464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defRPr/>
            </a:pPr>
            <a:endParaRPr lang="en-US">
              <a:solidFill>
                <a:srgbClr val="FFFFFF"/>
              </a:solidFill>
              <a:latin typeface="Calibri"/>
            </a:endParaRPr>
          </a:p>
        </p:txBody>
      </p:sp>
      <p:sp>
        <p:nvSpPr>
          <p:cNvPr id="33" name="Rectangle 32">
            <a:extLst>
              <a:ext uri="{FF2B5EF4-FFF2-40B4-BE49-F238E27FC236}">
                <a16:creationId xmlns:a16="http://schemas.microsoft.com/office/drawing/2014/main" id="{0660C19F-B67E-47CE-BFC0-288255C00618}"/>
              </a:ext>
            </a:extLst>
          </p:cNvPr>
          <p:cNvSpPr/>
          <p:nvPr/>
        </p:nvSpPr>
        <p:spPr>
          <a:xfrm flipH="1">
            <a:off x="0" y="1080351"/>
            <a:ext cx="12192000" cy="1527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defRPr/>
            </a:pPr>
            <a:endParaRPr lang="en-US">
              <a:solidFill>
                <a:srgbClr val="FFFFFF"/>
              </a:solidFill>
              <a:latin typeface="Calibri"/>
            </a:endParaRPr>
          </a:p>
        </p:txBody>
      </p:sp>
      <p:sp>
        <p:nvSpPr>
          <p:cNvPr id="22" name="Rectangle 21">
            <a:extLst>
              <a:ext uri="{FF2B5EF4-FFF2-40B4-BE49-F238E27FC236}">
                <a16:creationId xmlns:a16="http://schemas.microsoft.com/office/drawing/2014/main" id="{DE64590D-6268-4660-95AD-B19FC483338A}"/>
              </a:ext>
            </a:extLst>
          </p:cNvPr>
          <p:cNvSpPr/>
          <p:nvPr/>
        </p:nvSpPr>
        <p:spPr>
          <a:xfrm>
            <a:off x="186580" y="369106"/>
            <a:ext cx="11814069" cy="542925"/>
          </a:xfrm>
          <a:prstGeom prst="rect">
            <a:avLst/>
          </a:prstGeom>
        </p:spPr>
        <p:txBody>
          <a:bodyPr vert="horz" lIns="121917" tIns="60959" rIns="121917" bIns="60959" rtlCol="0" anchor="ctr" anchorCtr="0">
            <a:noAutofit/>
          </a:bodyPr>
          <a:lstStyle/>
          <a:p>
            <a:pPr defTabSz="914332">
              <a:lnSpc>
                <a:spcPct val="90000"/>
              </a:lnSpc>
              <a:spcBef>
                <a:spcPct val="0"/>
              </a:spcBef>
            </a:pPr>
            <a:r>
              <a:rPr lang="en-GB" sz="2800" b="1" dirty="0">
                <a:solidFill>
                  <a:srgbClr val="002060"/>
                </a:solidFill>
                <a:latin typeface="Century Gothic" panose="020B0502020202020204" pitchFamily="34" charset="0"/>
              </a:rPr>
              <a:t> Introduction</a:t>
            </a:r>
            <a:endParaRPr lang="en-GB" sz="2667" b="1" dirty="0">
              <a:solidFill>
                <a:srgbClr val="002060"/>
              </a:solidFill>
              <a:latin typeface="Century Gothic" panose="020B0502020202020204" pitchFamily="34" charset="0"/>
              <a:ea typeface="+mj-ea"/>
              <a:cs typeface="+mj-cs"/>
            </a:endParaRPr>
          </a:p>
        </p:txBody>
      </p:sp>
      <p:sp>
        <p:nvSpPr>
          <p:cNvPr id="7" name="TextBox 6">
            <a:extLst>
              <a:ext uri="{FF2B5EF4-FFF2-40B4-BE49-F238E27FC236}">
                <a16:creationId xmlns:a16="http://schemas.microsoft.com/office/drawing/2014/main" id="{4B880978-846C-400E-8370-0B2D876047F4}"/>
              </a:ext>
            </a:extLst>
          </p:cNvPr>
          <p:cNvSpPr txBox="1"/>
          <p:nvPr/>
        </p:nvSpPr>
        <p:spPr>
          <a:xfrm>
            <a:off x="0" y="1233131"/>
            <a:ext cx="12190643" cy="347787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2400" b="1" dirty="0"/>
          </a:p>
          <a:p>
            <a:r>
              <a:rPr lang="en-ZA" dirty="0"/>
              <a:t> </a:t>
            </a:r>
            <a:endParaRPr lang="en-US" sz="1600" dirty="0"/>
          </a:p>
          <a:p>
            <a:pPr marL="285750" lvl="0" indent="-285750">
              <a:buFont typeface="Arial" panose="020B0604020202020204" pitchFamily="34" charset="0"/>
              <a:buChar char="•"/>
            </a:pPr>
            <a:r>
              <a:rPr lang="en-ZA" dirty="0"/>
              <a:t>The starting point of our submission this morning is Treasury's Revised Joint presentation to the Standing Committee on Finance (</a:t>
            </a:r>
            <a:r>
              <a:rPr lang="en-ZA" dirty="0" err="1"/>
              <a:t>SCoF</a:t>
            </a:r>
            <a:r>
              <a:rPr lang="en-ZA" dirty="0"/>
              <a:t>) and the Select Committee on Finance (</a:t>
            </a:r>
            <a:r>
              <a:rPr lang="en-ZA" dirty="0" err="1"/>
              <a:t>SECof</a:t>
            </a:r>
            <a:r>
              <a:rPr lang="en-ZA" dirty="0"/>
              <a:t>) that was published along with the Medium Term Budget Policy Statement (MTBS) on 30 October 2019.</a:t>
            </a:r>
            <a:endParaRPr lang="en-US" sz="1600" dirty="0"/>
          </a:p>
          <a:p>
            <a:r>
              <a:rPr lang="en-ZA" dirty="0"/>
              <a:t> </a:t>
            </a:r>
            <a:endParaRPr lang="en-US" sz="1600" dirty="0"/>
          </a:p>
          <a:p>
            <a:pPr marL="285750" lvl="0" indent="-285750">
              <a:buFont typeface="Arial" panose="020B0604020202020204" pitchFamily="34" charset="0"/>
              <a:buChar char="•"/>
            </a:pPr>
            <a:r>
              <a:rPr lang="en-ZA" dirty="0"/>
              <a:t>We understand that the MTBS forecasts future revenue needs and sets out government's priorities over the next three years. We understand that the Minister's pronouncements in the MTBS are not final, which is why public participation and consultation is underway.</a:t>
            </a:r>
            <a:endParaRPr lang="en-US" sz="1600" dirty="0"/>
          </a:p>
          <a:p>
            <a:endParaRPr lang="en-ZA" dirty="0"/>
          </a:p>
          <a:p>
            <a:pPr marL="285750" indent="-285750">
              <a:buFont typeface="Arial" panose="020B0604020202020204" pitchFamily="34" charset="0"/>
              <a:buChar char="•"/>
            </a:pPr>
            <a:r>
              <a:rPr lang="en-ZA" dirty="0"/>
              <a:t>We thank you for the opportunity to make oral representations and thereby participate in this process.</a:t>
            </a:r>
            <a:endParaRPr lang="en-US" dirty="0">
              <a:latin typeface="Century Gothic" panose="020B0502020202020204" pitchFamily="34" charset="0"/>
            </a:endParaRPr>
          </a:p>
          <a:p>
            <a:endParaRPr lang="en-US" sz="1600" dirty="0"/>
          </a:p>
        </p:txBody>
      </p:sp>
    </p:spTree>
    <p:extLst>
      <p:ext uri="{BB962C8B-B14F-4D97-AF65-F5344CB8AC3E}">
        <p14:creationId xmlns:p14="http://schemas.microsoft.com/office/powerpoint/2010/main" val="579874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Untertitel 2">
            <a:extLst>
              <a:ext uri="{FF2B5EF4-FFF2-40B4-BE49-F238E27FC236}">
                <a16:creationId xmlns:a16="http://schemas.microsoft.com/office/drawing/2014/main" id="{C998D21B-328E-4A8B-B1B1-610A4BE2FE12}"/>
              </a:ext>
            </a:extLst>
          </p:cNvPr>
          <p:cNvSpPr txBox="1">
            <a:spLocks/>
          </p:cNvSpPr>
          <p:nvPr/>
        </p:nvSpPr>
        <p:spPr>
          <a:xfrm>
            <a:off x="7572826" y="6273787"/>
            <a:ext cx="2613823" cy="360000"/>
          </a:xfrm>
          <a:prstGeom prst="rect">
            <a:avLst/>
          </a:prstGeom>
        </p:spPr>
        <p:txBody>
          <a:bodyPr vert="horz" lIns="0" tIns="0" rIns="0" bIns="0" rtlCol="0" anchor="t" anchorCtr="0">
            <a:noAutofit/>
          </a:bodyPr>
          <a:lstStyle>
            <a:lvl1pPr marL="0" indent="0" algn="l" defTabSz="531020" rtl="0" eaLnBrk="1" latinLnBrk="0" hangingPunct="1">
              <a:lnSpc>
                <a:spcPct val="100000"/>
              </a:lnSpc>
              <a:spcBef>
                <a:spcPts val="0"/>
              </a:spcBef>
              <a:spcAft>
                <a:spcPts val="300"/>
              </a:spcAft>
              <a:buFontTx/>
              <a:buNone/>
              <a:defRPr sz="1750" kern="1200" cap="none">
                <a:solidFill>
                  <a:srgbClr val="002277"/>
                </a:solidFill>
                <a:latin typeface="+mn-lt"/>
                <a:ea typeface="+mn-ea"/>
                <a:cs typeface="+mn-cs"/>
              </a:defRPr>
            </a:lvl1pPr>
            <a:lvl2pPr marL="531020" indent="0" algn="ctr" defTabSz="531020" rtl="0" eaLnBrk="1" latinLnBrk="0" hangingPunct="1">
              <a:spcBef>
                <a:spcPts val="0"/>
              </a:spcBef>
              <a:spcAft>
                <a:spcPts val="300"/>
              </a:spcAft>
              <a:buFont typeface="Arial"/>
              <a:buNone/>
              <a:defRPr sz="1350" kern="1200">
                <a:solidFill>
                  <a:schemeClr val="tx1">
                    <a:tint val="75000"/>
                  </a:schemeClr>
                </a:solidFill>
                <a:latin typeface="+mn-lt"/>
                <a:ea typeface="+mn-ea"/>
                <a:cs typeface="+mn-cs"/>
              </a:defRPr>
            </a:lvl2pPr>
            <a:lvl3pPr marL="1062072" indent="0" algn="ctr" defTabSz="531020" rtl="0" eaLnBrk="1" latinLnBrk="0" hangingPunct="1">
              <a:spcBef>
                <a:spcPts val="0"/>
              </a:spcBef>
              <a:spcAft>
                <a:spcPts val="300"/>
              </a:spcAft>
              <a:buFont typeface="Arial"/>
              <a:buNone/>
              <a:defRPr sz="1350" kern="1200">
                <a:solidFill>
                  <a:schemeClr val="tx1">
                    <a:tint val="75000"/>
                  </a:schemeClr>
                </a:solidFill>
                <a:latin typeface="+mn-lt"/>
                <a:ea typeface="+mn-ea"/>
                <a:cs typeface="+mn-cs"/>
              </a:defRPr>
            </a:lvl3pPr>
            <a:lvl4pPr marL="1593089" indent="0" algn="ctr" defTabSz="531020" rtl="0" eaLnBrk="1" latinLnBrk="0" hangingPunct="1">
              <a:spcBef>
                <a:spcPts val="0"/>
              </a:spcBef>
              <a:spcAft>
                <a:spcPts val="300"/>
              </a:spcAft>
              <a:buFont typeface="Arial"/>
              <a:buNone/>
              <a:defRPr sz="1350" kern="1200">
                <a:solidFill>
                  <a:schemeClr val="tx1">
                    <a:tint val="75000"/>
                  </a:schemeClr>
                </a:solidFill>
                <a:latin typeface="+mn-lt"/>
                <a:ea typeface="+mn-ea"/>
                <a:cs typeface="+mn-cs"/>
              </a:defRPr>
            </a:lvl4pPr>
            <a:lvl5pPr marL="2124109" indent="0" algn="ctr" defTabSz="531020" rtl="0" eaLnBrk="1" latinLnBrk="0" hangingPunct="1">
              <a:spcBef>
                <a:spcPts val="0"/>
              </a:spcBef>
              <a:spcAft>
                <a:spcPts val="300"/>
              </a:spcAft>
              <a:buFont typeface="Arial"/>
              <a:buNone/>
              <a:defRPr sz="1350" kern="1200">
                <a:solidFill>
                  <a:schemeClr val="tx1">
                    <a:tint val="75000"/>
                  </a:schemeClr>
                </a:solidFill>
                <a:latin typeface="+mn-lt"/>
                <a:ea typeface="+mn-ea"/>
                <a:cs typeface="+mn-cs"/>
              </a:defRPr>
            </a:lvl5pPr>
            <a:lvl6pPr marL="2655135" indent="0" algn="ctr" defTabSz="531020" rtl="0" eaLnBrk="1" latinLnBrk="0" hangingPunct="1">
              <a:spcBef>
                <a:spcPct val="20000"/>
              </a:spcBef>
              <a:buFont typeface="Arial"/>
              <a:buNone/>
              <a:defRPr sz="2549" kern="1200">
                <a:solidFill>
                  <a:schemeClr val="tx1">
                    <a:tint val="75000"/>
                  </a:schemeClr>
                </a:solidFill>
                <a:latin typeface="+mn-lt"/>
                <a:ea typeface="+mn-ea"/>
                <a:cs typeface="+mn-cs"/>
              </a:defRPr>
            </a:lvl6pPr>
            <a:lvl7pPr marL="3186189" indent="0" algn="ctr" defTabSz="531020" rtl="0" eaLnBrk="1" latinLnBrk="0" hangingPunct="1">
              <a:spcBef>
                <a:spcPct val="20000"/>
              </a:spcBef>
              <a:buFont typeface="Arial"/>
              <a:buNone/>
              <a:defRPr sz="2549" kern="1200">
                <a:solidFill>
                  <a:schemeClr val="tx1">
                    <a:tint val="75000"/>
                  </a:schemeClr>
                </a:solidFill>
                <a:latin typeface="+mn-lt"/>
                <a:ea typeface="+mn-ea"/>
                <a:cs typeface="+mn-cs"/>
              </a:defRPr>
            </a:lvl7pPr>
            <a:lvl8pPr marL="3717223" indent="0" algn="ctr" defTabSz="531020" rtl="0" eaLnBrk="1" latinLnBrk="0" hangingPunct="1">
              <a:spcBef>
                <a:spcPct val="20000"/>
              </a:spcBef>
              <a:buFont typeface="Arial"/>
              <a:buNone/>
              <a:defRPr sz="2549" kern="1200">
                <a:solidFill>
                  <a:schemeClr val="tx1">
                    <a:tint val="75000"/>
                  </a:schemeClr>
                </a:solidFill>
                <a:latin typeface="+mn-lt"/>
                <a:ea typeface="+mn-ea"/>
                <a:cs typeface="+mn-cs"/>
              </a:defRPr>
            </a:lvl8pPr>
            <a:lvl9pPr marL="4248233" indent="0" algn="ctr" defTabSz="531020" rtl="0" eaLnBrk="1" latinLnBrk="0" hangingPunct="1">
              <a:spcBef>
                <a:spcPct val="20000"/>
              </a:spcBef>
              <a:buFont typeface="Arial"/>
              <a:buNone/>
              <a:defRPr sz="2549" kern="1200">
                <a:solidFill>
                  <a:schemeClr val="tx1">
                    <a:tint val="75000"/>
                  </a:schemeClr>
                </a:solidFill>
                <a:latin typeface="+mn-lt"/>
                <a:ea typeface="+mn-ea"/>
                <a:cs typeface="+mn-cs"/>
              </a:defRPr>
            </a:lvl9pPr>
          </a:lstStyle>
          <a:p>
            <a:pPr algn="r" defTabSz="531007">
              <a:defRPr/>
            </a:pPr>
            <a:r>
              <a:rPr lang="en-US" sz="1000" i="1" dirty="0">
                <a:solidFill>
                  <a:srgbClr val="FFFFFF"/>
                </a:solidFill>
                <a:latin typeface="Calibri" panose="020F0502020204030204"/>
              </a:rPr>
              <a:t>Nielsen illicit share panel, rebased vs. DNP consumption model</a:t>
            </a:r>
          </a:p>
        </p:txBody>
      </p:sp>
      <p:sp>
        <p:nvSpPr>
          <p:cNvPr id="31" name="Rectangle 30">
            <a:extLst>
              <a:ext uri="{FF2B5EF4-FFF2-40B4-BE49-F238E27FC236}">
                <a16:creationId xmlns:a16="http://schemas.microsoft.com/office/drawing/2014/main" id="{19F54D91-C42E-4720-9FF6-4D11D63E0F79}"/>
              </a:ext>
            </a:extLst>
          </p:cNvPr>
          <p:cNvSpPr/>
          <p:nvPr/>
        </p:nvSpPr>
        <p:spPr>
          <a:xfrm flipH="1" flipV="1">
            <a:off x="-3413" y="5777649"/>
            <a:ext cx="12194056" cy="18248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defRPr/>
            </a:pPr>
            <a:endParaRPr lang="en-US">
              <a:solidFill>
                <a:srgbClr val="FFFFFF"/>
              </a:solidFill>
              <a:latin typeface="Calibri"/>
            </a:endParaRPr>
          </a:p>
        </p:txBody>
      </p:sp>
      <p:sp>
        <p:nvSpPr>
          <p:cNvPr id="32" name="Rectangle 31">
            <a:extLst>
              <a:ext uri="{FF2B5EF4-FFF2-40B4-BE49-F238E27FC236}">
                <a16:creationId xmlns:a16="http://schemas.microsoft.com/office/drawing/2014/main" id="{D4386568-58CB-4F1B-9042-BEB0C8BFDD50}"/>
              </a:ext>
            </a:extLst>
          </p:cNvPr>
          <p:cNvSpPr/>
          <p:nvPr/>
        </p:nvSpPr>
        <p:spPr>
          <a:xfrm flipH="1">
            <a:off x="-4" y="1208983"/>
            <a:ext cx="12192003" cy="27464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defRPr/>
            </a:pPr>
            <a:endParaRPr lang="en-US">
              <a:solidFill>
                <a:srgbClr val="FFFFFF"/>
              </a:solidFill>
              <a:latin typeface="Calibri"/>
            </a:endParaRPr>
          </a:p>
        </p:txBody>
      </p:sp>
      <p:sp>
        <p:nvSpPr>
          <p:cNvPr id="33" name="Rectangle 32">
            <a:extLst>
              <a:ext uri="{FF2B5EF4-FFF2-40B4-BE49-F238E27FC236}">
                <a16:creationId xmlns:a16="http://schemas.microsoft.com/office/drawing/2014/main" id="{0660C19F-B67E-47CE-BFC0-288255C00618}"/>
              </a:ext>
            </a:extLst>
          </p:cNvPr>
          <p:cNvSpPr/>
          <p:nvPr/>
        </p:nvSpPr>
        <p:spPr>
          <a:xfrm flipH="1">
            <a:off x="0" y="1080351"/>
            <a:ext cx="12192000" cy="1527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defRPr/>
            </a:pPr>
            <a:endParaRPr lang="en-US">
              <a:solidFill>
                <a:srgbClr val="FFFFFF"/>
              </a:solidFill>
              <a:latin typeface="Calibri"/>
            </a:endParaRPr>
          </a:p>
        </p:txBody>
      </p:sp>
      <p:sp>
        <p:nvSpPr>
          <p:cNvPr id="22" name="Rectangle 21">
            <a:extLst>
              <a:ext uri="{FF2B5EF4-FFF2-40B4-BE49-F238E27FC236}">
                <a16:creationId xmlns:a16="http://schemas.microsoft.com/office/drawing/2014/main" id="{DE64590D-6268-4660-95AD-B19FC483338A}"/>
              </a:ext>
            </a:extLst>
          </p:cNvPr>
          <p:cNvSpPr/>
          <p:nvPr/>
        </p:nvSpPr>
        <p:spPr>
          <a:xfrm>
            <a:off x="186580" y="369106"/>
            <a:ext cx="11814069" cy="542925"/>
          </a:xfrm>
          <a:prstGeom prst="rect">
            <a:avLst/>
          </a:prstGeom>
        </p:spPr>
        <p:txBody>
          <a:bodyPr vert="horz" lIns="121917" tIns="60959" rIns="121917" bIns="60959" rtlCol="0" anchor="ctr" anchorCtr="0">
            <a:noAutofit/>
          </a:bodyPr>
          <a:lstStyle/>
          <a:p>
            <a:pPr defTabSz="914332">
              <a:lnSpc>
                <a:spcPct val="90000"/>
              </a:lnSpc>
              <a:spcBef>
                <a:spcPct val="0"/>
              </a:spcBef>
            </a:pPr>
            <a:r>
              <a:rPr lang="en-GB" sz="2800" b="1" dirty="0">
                <a:solidFill>
                  <a:srgbClr val="002060"/>
                </a:solidFill>
                <a:latin typeface="Century Gothic" panose="020B0502020202020204" pitchFamily="34" charset="0"/>
              </a:rPr>
              <a:t> Comments on the MTBPS Revenue Performance and Outlook</a:t>
            </a:r>
            <a:endParaRPr lang="en-GB" sz="2667" b="1" dirty="0">
              <a:solidFill>
                <a:srgbClr val="002060"/>
              </a:solidFill>
              <a:latin typeface="Century Gothic" panose="020B0502020202020204" pitchFamily="34" charset="0"/>
              <a:ea typeface="+mj-ea"/>
              <a:cs typeface="+mj-cs"/>
            </a:endParaRPr>
          </a:p>
        </p:txBody>
      </p:sp>
      <p:sp>
        <p:nvSpPr>
          <p:cNvPr id="7" name="TextBox 6">
            <a:extLst>
              <a:ext uri="{FF2B5EF4-FFF2-40B4-BE49-F238E27FC236}">
                <a16:creationId xmlns:a16="http://schemas.microsoft.com/office/drawing/2014/main" id="{4B880978-846C-400E-8370-0B2D876047F4}"/>
              </a:ext>
            </a:extLst>
          </p:cNvPr>
          <p:cNvSpPr txBox="1"/>
          <p:nvPr/>
        </p:nvSpPr>
        <p:spPr>
          <a:xfrm>
            <a:off x="0" y="1120122"/>
            <a:ext cx="12190643" cy="477053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ZA" dirty="0"/>
              <a:t>In the Revised Joint presentation of 30 October 2019, Treasury responded to the request by BATSA to “</a:t>
            </a:r>
            <a:r>
              <a:rPr lang="en-ZA" i="1" dirty="0"/>
              <a:t>hold excise rates for cigarettes for 3 years…</a:t>
            </a:r>
            <a:r>
              <a:rPr lang="en-ZA" dirty="0"/>
              <a:t>” by stating that “</a:t>
            </a:r>
            <a:r>
              <a:rPr lang="en-ZA" i="1" dirty="0"/>
              <a:t>Not Accepted. There is an excise tax policy in place to </a:t>
            </a:r>
            <a:r>
              <a:rPr lang="en-ZA" b="1" i="1" dirty="0"/>
              <a:t>increase the excise rates by at least inflation or the targeted incidence, whichever is higher, on an annual basis</a:t>
            </a:r>
            <a:r>
              <a:rPr lang="en-ZA" i="1" dirty="0"/>
              <a:t>…….”</a:t>
            </a:r>
            <a:endParaRPr lang="en-US" dirty="0"/>
          </a:p>
          <a:p>
            <a:r>
              <a:rPr lang="en-ZA" dirty="0"/>
              <a:t> </a:t>
            </a:r>
            <a:endParaRPr lang="en-US" dirty="0"/>
          </a:p>
          <a:p>
            <a:pPr marL="285750" lvl="0" indent="-285750">
              <a:buFont typeface="Arial" panose="020B0604020202020204" pitchFamily="34" charset="0"/>
              <a:buChar char="•"/>
            </a:pPr>
            <a:r>
              <a:rPr lang="en-ZA" dirty="0"/>
              <a:t>With regard to the BATSA request for a higher excise increase for the pipe tobacco category Treasury responded as follows: </a:t>
            </a:r>
            <a:r>
              <a:rPr lang="en-ZA" i="1" dirty="0"/>
              <a:t>“Not Accepted. The tobacco excise policy uses the </a:t>
            </a:r>
            <a:r>
              <a:rPr lang="en-ZA" b="1" i="1" dirty="0"/>
              <a:t>targeted incidence approach that is set at 40% of the retail selling price</a:t>
            </a:r>
            <a:r>
              <a:rPr lang="en-ZA" i="1" dirty="0"/>
              <a:t> of the most popular brand within each product category. Also, Cigarettes make up the majority of the tobacco market.”</a:t>
            </a:r>
            <a:endParaRPr lang="en-US" dirty="0"/>
          </a:p>
          <a:p>
            <a:r>
              <a:rPr lang="en-ZA" i="1" dirty="0"/>
              <a:t> </a:t>
            </a:r>
            <a:endParaRPr lang="en-US" dirty="0"/>
          </a:p>
          <a:p>
            <a:pPr marL="285750" lvl="0" indent="-285750">
              <a:buFont typeface="Arial" panose="020B0604020202020204" pitchFamily="34" charset="0"/>
              <a:buChar char="•"/>
            </a:pPr>
            <a:r>
              <a:rPr lang="en-ZA" dirty="0"/>
              <a:t>We wish to emphasise the fact that currently the excise incidence for the “most popular Brand” (MPPC) of Cigarettes is far above the Treasury's targeted incidence of 40%. The </a:t>
            </a:r>
            <a:r>
              <a:rPr lang="en-ZA" b="1" dirty="0"/>
              <a:t>excise incidence for Cigarettes is now as high as 43.3%.</a:t>
            </a:r>
            <a:endParaRPr lang="en-US" dirty="0"/>
          </a:p>
          <a:p>
            <a:r>
              <a:rPr lang="en-ZA" dirty="0"/>
              <a:t> </a:t>
            </a:r>
            <a:endParaRPr lang="en-US" dirty="0"/>
          </a:p>
          <a:p>
            <a:pPr marL="285750" lvl="0" indent="-285750">
              <a:buFont typeface="Arial" panose="020B0604020202020204" pitchFamily="34" charset="0"/>
              <a:buChar char="•"/>
            </a:pPr>
            <a:r>
              <a:rPr lang="en-ZA" dirty="0"/>
              <a:t>We support Treasury's policy of a targeted incidence of 40% of retail selling price of the most popular brand, and we believe that this is achievable.</a:t>
            </a:r>
            <a:endParaRPr lang="en-US" dirty="0"/>
          </a:p>
          <a:p>
            <a:r>
              <a:rPr lang="en-ZA" dirty="0"/>
              <a:t> </a:t>
            </a:r>
            <a:endParaRPr lang="en-US" dirty="0"/>
          </a:p>
          <a:p>
            <a:pPr marL="285750" lvl="0" indent="-285750">
              <a:buFont typeface="Arial" panose="020B0604020202020204" pitchFamily="34" charset="0"/>
              <a:buChar char="•"/>
            </a:pPr>
            <a:r>
              <a:rPr lang="en-ZA" dirty="0"/>
              <a:t>Our submission is that Treasury can achieve the 40% excise incidence gradually, by putting together a plan that will bridge the gap between the current 43.3% and the target of 40% over the next 3 years.</a:t>
            </a:r>
          </a:p>
          <a:p>
            <a:pPr lvl="0"/>
            <a:endParaRPr lang="en-US" sz="1600" dirty="0"/>
          </a:p>
        </p:txBody>
      </p:sp>
    </p:spTree>
    <p:extLst>
      <p:ext uri="{BB962C8B-B14F-4D97-AF65-F5344CB8AC3E}">
        <p14:creationId xmlns:p14="http://schemas.microsoft.com/office/powerpoint/2010/main" val="243677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Untertitel 2">
            <a:extLst>
              <a:ext uri="{FF2B5EF4-FFF2-40B4-BE49-F238E27FC236}">
                <a16:creationId xmlns:a16="http://schemas.microsoft.com/office/drawing/2014/main" id="{C998D21B-328E-4A8B-B1B1-610A4BE2FE12}"/>
              </a:ext>
            </a:extLst>
          </p:cNvPr>
          <p:cNvSpPr txBox="1">
            <a:spLocks/>
          </p:cNvSpPr>
          <p:nvPr/>
        </p:nvSpPr>
        <p:spPr>
          <a:xfrm>
            <a:off x="7572826" y="6273787"/>
            <a:ext cx="2613823" cy="360000"/>
          </a:xfrm>
          <a:prstGeom prst="rect">
            <a:avLst/>
          </a:prstGeom>
        </p:spPr>
        <p:txBody>
          <a:bodyPr vert="horz" lIns="0" tIns="0" rIns="0" bIns="0" rtlCol="0" anchor="t" anchorCtr="0">
            <a:noAutofit/>
          </a:bodyPr>
          <a:lstStyle>
            <a:lvl1pPr marL="0" indent="0" algn="l" defTabSz="531020" rtl="0" eaLnBrk="1" latinLnBrk="0" hangingPunct="1">
              <a:lnSpc>
                <a:spcPct val="100000"/>
              </a:lnSpc>
              <a:spcBef>
                <a:spcPts val="0"/>
              </a:spcBef>
              <a:spcAft>
                <a:spcPts val="300"/>
              </a:spcAft>
              <a:buFontTx/>
              <a:buNone/>
              <a:defRPr sz="1750" kern="1200" cap="none">
                <a:solidFill>
                  <a:srgbClr val="002277"/>
                </a:solidFill>
                <a:latin typeface="+mn-lt"/>
                <a:ea typeface="+mn-ea"/>
                <a:cs typeface="+mn-cs"/>
              </a:defRPr>
            </a:lvl1pPr>
            <a:lvl2pPr marL="531020" indent="0" algn="ctr" defTabSz="531020" rtl="0" eaLnBrk="1" latinLnBrk="0" hangingPunct="1">
              <a:spcBef>
                <a:spcPts val="0"/>
              </a:spcBef>
              <a:spcAft>
                <a:spcPts val="300"/>
              </a:spcAft>
              <a:buFont typeface="Arial"/>
              <a:buNone/>
              <a:defRPr sz="1350" kern="1200">
                <a:solidFill>
                  <a:schemeClr val="tx1">
                    <a:tint val="75000"/>
                  </a:schemeClr>
                </a:solidFill>
                <a:latin typeface="+mn-lt"/>
                <a:ea typeface="+mn-ea"/>
                <a:cs typeface="+mn-cs"/>
              </a:defRPr>
            </a:lvl2pPr>
            <a:lvl3pPr marL="1062072" indent="0" algn="ctr" defTabSz="531020" rtl="0" eaLnBrk="1" latinLnBrk="0" hangingPunct="1">
              <a:spcBef>
                <a:spcPts val="0"/>
              </a:spcBef>
              <a:spcAft>
                <a:spcPts val="300"/>
              </a:spcAft>
              <a:buFont typeface="Arial"/>
              <a:buNone/>
              <a:defRPr sz="1350" kern="1200">
                <a:solidFill>
                  <a:schemeClr val="tx1">
                    <a:tint val="75000"/>
                  </a:schemeClr>
                </a:solidFill>
                <a:latin typeface="+mn-lt"/>
                <a:ea typeface="+mn-ea"/>
                <a:cs typeface="+mn-cs"/>
              </a:defRPr>
            </a:lvl3pPr>
            <a:lvl4pPr marL="1593089" indent="0" algn="ctr" defTabSz="531020" rtl="0" eaLnBrk="1" latinLnBrk="0" hangingPunct="1">
              <a:spcBef>
                <a:spcPts val="0"/>
              </a:spcBef>
              <a:spcAft>
                <a:spcPts val="300"/>
              </a:spcAft>
              <a:buFont typeface="Arial"/>
              <a:buNone/>
              <a:defRPr sz="1350" kern="1200">
                <a:solidFill>
                  <a:schemeClr val="tx1">
                    <a:tint val="75000"/>
                  </a:schemeClr>
                </a:solidFill>
                <a:latin typeface="+mn-lt"/>
                <a:ea typeface="+mn-ea"/>
                <a:cs typeface="+mn-cs"/>
              </a:defRPr>
            </a:lvl4pPr>
            <a:lvl5pPr marL="2124109" indent="0" algn="ctr" defTabSz="531020" rtl="0" eaLnBrk="1" latinLnBrk="0" hangingPunct="1">
              <a:spcBef>
                <a:spcPts val="0"/>
              </a:spcBef>
              <a:spcAft>
                <a:spcPts val="300"/>
              </a:spcAft>
              <a:buFont typeface="Arial"/>
              <a:buNone/>
              <a:defRPr sz="1350" kern="1200">
                <a:solidFill>
                  <a:schemeClr val="tx1">
                    <a:tint val="75000"/>
                  </a:schemeClr>
                </a:solidFill>
                <a:latin typeface="+mn-lt"/>
                <a:ea typeface="+mn-ea"/>
                <a:cs typeface="+mn-cs"/>
              </a:defRPr>
            </a:lvl5pPr>
            <a:lvl6pPr marL="2655135" indent="0" algn="ctr" defTabSz="531020" rtl="0" eaLnBrk="1" latinLnBrk="0" hangingPunct="1">
              <a:spcBef>
                <a:spcPct val="20000"/>
              </a:spcBef>
              <a:buFont typeface="Arial"/>
              <a:buNone/>
              <a:defRPr sz="2549" kern="1200">
                <a:solidFill>
                  <a:schemeClr val="tx1">
                    <a:tint val="75000"/>
                  </a:schemeClr>
                </a:solidFill>
                <a:latin typeface="+mn-lt"/>
                <a:ea typeface="+mn-ea"/>
                <a:cs typeface="+mn-cs"/>
              </a:defRPr>
            </a:lvl6pPr>
            <a:lvl7pPr marL="3186189" indent="0" algn="ctr" defTabSz="531020" rtl="0" eaLnBrk="1" latinLnBrk="0" hangingPunct="1">
              <a:spcBef>
                <a:spcPct val="20000"/>
              </a:spcBef>
              <a:buFont typeface="Arial"/>
              <a:buNone/>
              <a:defRPr sz="2549" kern="1200">
                <a:solidFill>
                  <a:schemeClr val="tx1">
                    <a:tint val="75000"/>
                  </a:schemeClr>
                </a:solidFill>
                <a:latin typeface="+mn-lt"/>
                <a:ea typeface="+mn-ea"/>
                <a:cs typeface="+mn-cs"/>
              </a:defRPr>
            </a:lvl7pPr>
            <a:lvl8pPr marL="3717223" indent="0" algn="ctr" defTabSz="531020" rtl="0" eaLnBrk="1" latinLnBrk="0" hangingPunct="1">
              <a:spcBef>
                <a:spcPct val="20000"/>
              </a:spcBef>
              <a:buFont typeface="Arial"/>
              <a:buNone/>
              <a:defRPr sz="2549" kern="1200">
                <a:solidFill>
                  <a:schemeClr val="tx1">
                    <a:tint val="75000"/>
                  </a:schemeClr>
                </a:solidFill>
                <a:latin typeface="+mn-lt"/>
                <a:ea typeface="+mn-ea"/>
                <a:cs typeface="+mn-cs"/>
              </a:defRPr>
            </a:lvl8pPr>
            <a:lvl9pPr marL="4248233" indent="0" algn="ctr" defTabSz="531020" rtl="0" eaLnBrk="1" latinLnBrk="0" hangingPunct="1">
              <a:spcBef>
                <a:spcPct val="20000"/>
              </a:spcBef>
              <a:buFont typeface="Arial"/>
              <a:buNone/>
              <a:defRPr sz="2549" kern="1200">
                <a:solidFill>
                  <a:schemeClr val="tx1">
                    <a:tint val="75000"/>
                  </a:schemeClr>
                </a:solidFill>
                <a:latin typeface="+mn-lt"/>
                <a:ea typeface="+mn-ea"/>
                <a:cs typeface="+mn-cs"/>
              </a:defRPr>
            </a:lvl9pPr>
          </a:lstStyle>
          <a:p>
            <a:pPr algn="r" defTabSz="531007">
              <a:defRPr/>
            </a:pPr>
            <a:r>
              <a:rPr lang="en-US" sz="1000" i="1" dirty="0">
                <a:solidFill>
                  <a:srgbClr val="FFFFFF"/>
                </a:solidFill>
                <a:latin typeface="Calibri" panose="020F0502020204030204"/>
              </a:rPr>
              <a:t>Nielsen illicit share panel, rebased vs. DNP consumption model</a:t>
            </a:r>
          </a:p>
        </p:txBody>
      </p:sp>
      <p:sp>
        <p:nvSpPr>
          <p:cNvPr id="31" name="Rectangle 30">
            <a:extLst>
              <a:ext uri="{FF2B5EF4-FFF2-40B4-BE49-F238E27FC236}">
                <a16:creationId xmlns:a16="http://schemas.microsoft.com/office/drawing/2014/main" id="{19F54D91-C42E-4720-9FF6-4D11D63E0F79}"/>
              </a:ext>
            </a:extLst>
          </p:cNvPr>
          <p:cNvSpPr/>
          <p:nvPr/>
        </p:nvSpPr>
        <p:spPr>
          <a:xfrm flipH="1" flipV="1">
            <a:off x="-3413" y="5777649"/>
            <a:ext cx="12194056" cy="18248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defRPr/>
            </a:pPr>
            <a:endParaRPr lang="en-US">
              <a:solidFill>
                <a:srgbClr val="FFFFFF"/>
              </a:solidFill>
              <a:latin typeface="Calibri"/>
            </a:endParaRPr>
          </a:p>
        </p:txBody>
      </p:sp>
      <p:sp>
        <p:nvSpPr>
          <p:cNvPr id="32" name="Rectangle 31">
            <a:extLst>
              <a:ext uri="{FF2B5EF4-FFF2-40B4-BE49-F238E27FC236}">
                <a16:creationId xmlns:a16="http://schemas.microsoft.com/office/drawing/2014/main" id="{D4386568-58CB-4F1B-9042-BEB0C8BFDD50}"/>
              </a:ext>
            </a:extLst>
          </p:cNvPr>
          <p:cNvSpPr/>
          <p:nvPr/>
        </p:nvSpPr>
        <p:spPr>
          <a:xfrm flipH="1">
            <a:off x="-4" y="1208983"/>
            <a:ext cx="12192003" cy="27464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defRPr/>
            </a:pPr>
            <a:endParaRPr lang="en-US">
              <a:solidFill>
                <a:srgbClr val="FFFFFF"/>
              </a:solidFill>
              <a:latin typeface="Calibri"/>
            </a:endParaRPr>
          </a:p>
        </p:txBody>
      </p:sp>
      <p:sp>
        <p:nvSpPr>
          <p:cNvPr id="33" name="Rectangle 32">
            <a:extLst>
              <a:ext uri="{FF2B5EF4-FFF2-40B4-BE49-F238E27FC236}">
                <a16:creationId xmlns:a16="http://schemas.microsoft.com/office/drawing/2014/main" id="{0660C19F-B67E-47CE-BFC0-288255C00618}"/>
              </a:ext>
            </a:extLst>
          </p:cNvPr>
          <p:cNvSpPr/>
          <p:nvPr/>
        </p:nvSpPr>
        <p:spPr>
          <a:xfrm flipH="1">
            <a:off x="-3413" y="627982"/>
            <a:ext cx="12192000" cy="1527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defRPr/>
            </a:pPr>
            <a:endParaRPr lang="en-US">
              <a:solidFill>
                <a:srgbClr val="FFFFFF"/>
              </a:solidFill>
              <a:latin typeface="Calibri"/>
            </a:endParaRPr>
          </a:p>
        </p:txBody>
      </p:sp>
      <p:sp>
        <p:nvSpPr>
          <p:cNvPr id="22" name="Rectangle 21">
            <a:extLst>
              <a:ext uri="{FF2B5EF4-FFF2-40B4-BE49-F238E27FC236}">
                <a16:creationId xmlns:a16="http://schemas.microsoft.com/office/drawing/2014/main" id="{DE64590D-6268-4660-95AD-B19FC483338A}"/>
              </a:ext>
            </a:extLst>
          </p:cNvPr>
          <p:cNvSpPr/>
          <p:nvPr/>
        </p:nvSpPr>
        <p:spPr>
          <a:xfrm>
            <a:off x="186580" y="118536"/>
            <a:ext cx="11814069" cy="542925"/>
          </a:xfrm>
          <a:prstGeom prst="rect">
            <a:avLst/>
          </a:prstGeom>
        </p:spPr>
        <p:txBody>
          <a:bodyPr vert="horz" lIns="121917" tIns="60959" rIns="121917" bIns="60959" rtlCol="0" anchor="ctr" anchorCtr="0">
            <a:noAutofit/>
          </a:bodyPr>
          <a:lstStyle/>
          <a:p>
            <a:pPr defTabSz="914332">
              <a:lnSpc>
                <a:spcPct val="90000"/>
              </a:lnSpc>
              <a:spcBef>
                <a:spcPct val="0"/>
              </a:spcBef>
            </a:pPr>
            <a:r>
              <a:rPr lang="en-GB" sz="2800" b="1" dirty="0">
                <a:solidFill>
                  <a:srgbClr val="002060"/>
                </a:solidFill>
                <a:latin typeface="Century Gothic" panose="020B0502020202020204" pitchFamily="34" charset="0"/>
              </a:rPr>
              <a:t> Recommendations</a:t>
            </a:r>
            <a:endParaRPr lang="en-GB" sz="2667" b="1" dirty="0">
              <a:solidFill>
                <a:srgbClr val="002060"/>
              </a:solidFill>
              <a:latin typeface="Century Gothic" panose="020B0502020202020204" pitchFamily="34" charset="0"/>
              <a:ea typeface="+mj-ea"/>
              <a:cs typeface="+mj-cs"/>
            </a:endParaRPr>
          </a:p>
        </p:txBody>
      </p:sp>
      <p:sp>
        <p:nvSpPr>
          <p:cNvPr id="7" name="TextBox 6">
            <a:extLst>
              <a:ext uri="{FF2B5EF4-FFF2-40B4-BE49-F238E27FC236}">
                <a16:creationId xmlns:a16="http://schemas.microsoft.com/office/drawing/2014/main" id="{4B880978-846C-400E-8370-0B2D876047F4}"/>
              </a:ext>
            </a:extLst>
          </p:cNvPr>
          <p:cNvSpPr txBox="1"/>
          <p:nvPr/>
        </p:nvSpPr>
        <p:spPr>
          <a:xfrm>
            <a:off x="1357" y="767351"/>
            <a:ext cx="12190643" cy="563231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ZA" dirty="0"/>
              <a:t>Our view is that a reduction in the rate of excise duty will </a:t>
            </a:r>
            <a:r>
              <a:rPr lang="en-ZA" b="1" dirty="0"/>
              <a:t>not</a:t>
            </a:r>
            <a:r>
              <a:rPr lang="en-ZA" dirty="0"/>
              <a:t> achieve the end result of 40%. This is not what we are recommending.</a:t>
            </a:r>
            <a:endParaRPr lang="en-US" dirty="0"/>
          </a:p>
          <a:p>
            <a:r>
              <a:rPr lang="en-ZA" dirty="0"/>
              <a:t> </a:t>
            </a:r>
            <a:endParaRPr lang="en-US" dirty="0"/>
          </a:p>
          <a:p>
            <a:pPr marL="285750" lvl="0" indent="-285750">
              <a:buFont typeface="Arial" panose="020B0604020202020204" pitchFamily="34" charset="0"/>
              <a:buChar char="•"/>
            </a:pPr>
            <a:r>
              <a:rPr lang="en-ZA" dirty="0"/>
              <a:t>Our recommendation is that a freeze on the current excise duty rate for F20/Y21 will be the starting point in bringing the excise incidence back to 40%. An excise freeze coupled with enhanced enforcement action will close the door on the illicit tobacco trade and will serve to increase excise revenue from the illicit tobacco trade.</a:t>
            </a:r>
            <a:endParaRPr lang="en-US" dirty="0"/>
          </a:p>
          <a:p>
            <a:r>
              <a:rPr lang="en-ZA" dirty="0"/>
              <a:t> </a:t>
            </a:r>
            <a:endParaRPr lang="en-US" dirty="0"/>
          </a:p>
          <a:p>
            <a:pPr marL="285750" lvl="0" indent="-285750">
              <a:buFont typeface="Arial" panose="020B0604020202020204" pitchFamily="34" charset="0"/>
              <a:buChar char="•"/>
            </a:pPr>
            <a:r>
              <a:rPr lang="en-ZA" dirty="0"/>
              <a:t>We submit that excise duty rates should not be based on the price increase on the MPPC as this will take us further away from Treasury's stated policy.</a:t>
            </a:r>
            <a:endParaRPr lang="en-US" dirty="0"/>
          </a:p>
          <a:p>
            <a:r>
              <a:rPr lang="en-ZA" dirty="0"/>
              <a:t> </a:t>
            </a:r>
            <a:endParaRPr lang="en-US" dirty="0"/>
          </a:p>
          <a:p>
            <a:pPr marL="285750" lvl="0" indent="-285750">
              <a:buFont typeface="Arial" panose="020B0604020202020204" pitchFamily="34" charset="0"/>
              <a:buChar char="•"/>
            </a:pPr>
            <a:r>
              <a:rPr lang="en-US" dirty="0"/>
              <a:t>By way of an example, a likely recommended Retail Price </a:t>
            </a:r>
            <a:r>
              <a:rPr lang="en-US" b="1" dirty="0"/>
              <a:t>increase of R1.50/20pack on MPPC along with an excise freeze will reduce the excise incidence from 43.3% down to 41.7% for FY20/21.</a:t>
            </a:r>
            <a:endParaRPr lang="en-US" dirty="0"/>
          </a:p>
          <a:p>
            <a:r>
              <a:rPr lang="en-ZA" dirty="0"/>
              <a:t> </a:t>
            </a:r>
            <a:endParaRPr lang="en-US" dirty="0"/>
          </a:p>
          <a:p>
            <a:pPr marL="285750" lvl="0" indent="-285750">
              <a:buFont typeface="Arial" panose="020B0604020202020204" pitchFamily="34" charset="0"/>
              <a:buChar char="•"/>
            </a:pPr>
            <a:r>
              <a:rPr lang="en-ZA" dirty="0"/>
              <a:t>This will serve to close the gap in relation to Treasury's targeted incidence approach of 40% according to the tobacco excise policy. </a:t>
            </a:r>
            <a:endParaRPr lang="en-US" dirty="0"/>
          </a:p>
          <a:p>
            <a:r>
              <a:rPr lang="en-ZA" dirty="0"/>
              <a:t> </a:t>
            </a:r>
            <a:endParaRPr lang="en-US" dirty="0"/>
          </a:p>
          <a:p>
            <a:pPr marL="285750" indent="-285750">
              <a:buFont typeface="Arial" panose="020B0604020202020204" pitchFamily="34" charset="0"/>
              <a:buChar char="•"/>
            </a:pPr>
            <a:r>
              <a:rPr lang="en-ZA" dirty="0"/>
              <a:t>Our projection is that if excise duty on cigarettes were to be increased again by either inflation or above inflation as it was in the last budget speech, then the end result will be an excise incidence of well above 43.3% as is currently. There will be a revenue shortfall from legitimate trade and in increase in the gap between legitimate trade and illicit trade. Similarly our tobacco farmers will also gradually experience a loss of demand for volume from legal trade.</a:t>
            </a:r>
            <a:endParaRPr lang="en-US" sz="1600" dirty="0"/>
          </a:p>
        </p:txBody>
      </p:sp>
    </p:spTree>
    <p:extLst>
      <p:ext uri="{BB962C8B-B14F-4D97-AF65-F5344CB8AC3E}">
        <p14:creationId xmlns:p14="http://schemas.microsoft.com/office/powerpoint/2010/main" val="2211478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4BBD-99CF-4938-AF3D-06F057F91663}"/>
              </a:ext>
            </a:extLst>
          </p:cNvPr>
          <p:cNvSpPr>
            <a:spLocks noGrp="1"/>
          </p:cNvSpPr>
          <p:nvPr>
            <p:ph type="ctrTitle"/>
          </p:nvPr>
        </p:nvSpPr>
        <p:spPr>
          <a:xfrm>
            <a:off x="731838" y="893445"/>
            <a:ext cx="9107487" cy="1876399"/>
          </a:xfrm>
        </p:spPr>
        <p:txBody>
          <a:bodyPr>
            <a:normAutofit/>
          </a:bodyPr>
          <a:lstStyle/>
          <a:p>
            <a:r>
              <a:rPr lang="en-GB" sz="6600" dirty="0"/>
              <a:t>Thank you</a:t>
            </a:r>
          </a:p>
        </p:txBody>
      </p:sp>
    </p:spTree>
    <p:extLst>
      <p:ext uri="{BB962C8B-B14F-4D97-AF65-F5344CB8AC3E}">
        <p14:creationId xmlns:p14="http://schemas.microsoft.com/office/powerpoint/2010/main" val="421931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6_Office Theme">
  <a:themeElements>
    <a:clrScheme name="BAT TT">
      <a:dk1>
        <a:sysClr val="windowText" lastClr="000000"/>
      </a:dk1>
      <a:lt1>
        <a:sysClr val="window" lastClr="FFFFFF"/>
      </a:lt1>
      <a:dk2>
        <a:srgbClr val="192C58"/>
      </a:dk2>
      <a:lt2>
        <a:srgbClr val="E7E6E6"/>
      </a:lt2>
      <a:accent1>
        <a:srgbClr val="BE232B"/>
      </a:accent1>
      <a:accent2>
        <a:srgbClr val="C35816"/>
      </a:accent2>
      <a:accent3>
        <a:srgbClr val="F1AF1C"/>
      </a:accent3>
      <a:accent4>
        <a:srgbClr val="7AB929"/>
      </a:accent4>
      <a:accent5>
        <a:srgbClr val="C6225D"/>
      </a:accent5>
      <a:accent6>
        <a:srgbClr val="5F2079"/>
      </a:accent6>
      <a:hlink>
        <a:srgbClr val="1D63A1"/>
      </a:hlink>
      <a:folHlink>
        <a:srgbClr val="954F72"/>
      </a:folHlink>
    </a:clrScheme>
    <a:fontScheme name="Custom 9">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Application xmlns="http://www.sap.com/cof/powerpoint/application">
  <Version>2</Version>
  <Revision>2.3.2.60825</Revision>
</Application>
</file>

<file path=customXml/item2.xml><?xml version="1.0" encoding="utf-8"?>
<Application xmlns="http://www.sap.com/cof/ao/powerpoint/application">
  <com.sap.ip.bi.pioneer>
    <Version>4</Version>
    <AAO_Revision>2.3.2.60825</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Props1.xml><?xml version="1.0" encoding="utf-8"?>
<ds:datastoreItem xmlns:ds="http://schemas.openxmlformats.org/officeDocument/2006/customXml" ds:itemID="{84400BE3-5364-4467-96C3-ED9EDA263315}">
  <ds:schemaRefs>
    <ds:schemaRef ds:uri="http://www.sap.com/cof/powerpoint/application"/>
  </ds:schemaRefs>
</ds:datastoreItem>
</file>

<file path=customXml/itemProps2.xml><?xml version="1.0" encoding="utf-8"?>
<ds:datastoreItem xmlns:ds="http://schemas.openxmlformats.org/officeDocument/2006/customXml" ds:itemID="{512AA6FE-50A8-4BA8-9FD9-2430BD616EAB}">
  <ds:schemaRefs>
    <ds:schemaRef ds:uri="http://www.sap.com/cof/ao/powerpoint/application"/>
  </ds:schemaRefs>
</ds:datastoreItem>
</file>

<file path=docProps/app.xml><?xml version="1.0" encoding="utf-8"?>
<Properties xmlns="http://schemas.openxmlformats.org/officeDocument/2006/extended-properties" xmlns:vt="http://schemas.openxmlformats.org/officeDocument/2006/docPropsVTypes">
  <TotalTime>7374</TotalTime>
  <Words>678</Words>
  <Application>Microsoft Office PowerPoint</Application>
  <PresentationFormat>Widescreen</PresentationFormat>
  <Paragraphs>47</Paragraphs>
  <Slides>5</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3" baseType="lpstr">
      <vt:lpstr>Arial</vt:lpstr>
      <vt:lpstr>Calibri</vt:lpstr>
      <vt:lpstr>Century Gothic</vt:lpstr>
      <vt:lpstr>Franklin Gothic Heavy</vt:lpstr>
      <vt:lpstr>Gill Sans Light</vt:lpstr>
      <vt:lpstr>Wingdings</vt:lpstr>
      <vt:lpstr>6_Office Theme</vt:lpstr>
      <vt:lpstr>think-cell Slide</vt:lpstr>
      <vt:lpstr>SUBMISSION ON THE MEDIUM TERM BUDGET POLICY STATEMENT (MTBPS) / REVISED FISCAL FRAMEWORK AND REVENUE PROPOSALS 06 NOVEMBER 2019 </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Churchill</dc:creator>
  <cp:lastModifiedBy>Johnny Moloto</cp:lastModifiedBy>
  <cp:revision>428</cp:revision>
  <cp:lastPrinted>2017-10-23T08:12:14Z</cp:lastPrinted>
  <dcterms:created xsi:type="dcterms:W3CDTF">2017-09-26T08:51:59Z</dcterms:created>
  <dcterms:modified xsi:type="dcterms:W3CDTF">2019-11-05T07:43:27Z</dcterms:modified>
</cp:coreProperties>
</file>