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Default Extension="docx" ContentType="application/vnd.openxmlformats-officedocument.wordprocessingml.document"/>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theme/themeOverride4.xml" ContentType="application/vnd.openxmlformats-officedocument.themeOverr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commentAuthors.xml" ContentType="application/vnd.openxmlformats-officedocument.presentationml.commentAuthors+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 id="2147483684" r:id="rId3"/>
    <p:sldMasterId id="2147483696" r:id="rId4"/>
  </p:sldMasterIdLst>
  <p:notesMasterIdLst>
    <p:notesMasterId r:id="rId68"/>
  </p:notesMasterIdLst>
  <p:handoutMasterIdLst>
    <p:handoutMasterId r:id="rId69"/>
  </p:handoutMasterIdLst>
  <p:sldIdLst>
    <p:sldId id="279" r:id="rId5"/>
    <p:sldId id="259" r:id="rId6"/>
    <p:sldId id="296" r:id="rId7"/>
    <p:sldId id="548" r:id="rId8"/>
    <p:sldId id="613" r:id="rId9"/>
    <p:sldId id="566" r:id="rId10"/>
    <p:sldId id="607" r:id="rId11"/>
    <p:sldId id="567" r:id="rId12"/>
    <p:sldId id="568" r:id="rId13"/>
    <p:sldId id="608" r:id="rId14"/>
    <p:sldId id="609" r:id="rId15"/>
    <p:sldId id="610" r:id="rId16"/>
    <p:sldId id="611" r:id="rId17"/>
    <p:sldId id="612" r:id="rId18"/>
    <p:sldId id="283" r:id="rId19"/>
    <p:sldId id="603" r:id="rId20"/>
    <p:sldId id="604" r:id="rId21"/>
    <p:sldId id="605" r:id="rId22"/>
    <p:sldId id="547" r:id="rId23"/>
    <p:sldId id="504" r:id="rId24"/>
    <p:sldId id="580" r:id="rId25"/>
    <p:sldId id="505" r:id="rId26"/>
    <p:sldId id="562" r:id="rId27"/>
    <p:sldId id="574" r:id="rId28"/>
    <p:sldId id="575" r:id="rId29"/>
    <p:sldId id="457" r:id="rId30"/>
    <p:sldId id="511" r:id="rId31"/>
    <p:sldId id="518" r:id="rId32"/>
    <p:sldId id="583" r:id="rId33"/>
    <p:sldId id="517" r:id="rId34"/>
    <p:sldId id="516" r:id="rId35"/>
    <p:sldId id="584" r:id="rId36"/>
    <p:sldId id="437" r:id="rId37"/>
    <p:sldId id="521" r:id="rId38"/>
    <p:sldId id="586" r:id="rId39"/>
    <p:sldId id="555" r:id="rId40"/>
    <p:sldId id="614" r:id="rId41"/>
    <p:sldId id="556" r:id="rId42"/>
    <p:sldId id="589" r:id="rId43"/>
    <p:sldId id="590" r:id="rId44"/>
    <p:sldId id="419" r:id="rId45"/>
    <p:sldId id="527" r:id="rId46"/>
    <p:sldId id="578" r:id="rId47"/>
    <p:sldId id="558" r:id="rId48"/>
    <p:sldId id="592" r:id="rId49"/>
    <p:sldId id="579" r:id="rId50"/>
    <p:sldId id="534" r:id="rId51"/>
    <p:sldId id="593" r:id="rId52"/>
    <p:sldId id="533" r:id="rId53"/>
    <p:sldId id="594" r:id="rId54"/>
    <p:sldId id="595" r:id="rId55"/>
    <p:sldId id="606" r:id="rId56"/>
    <p:sldId id="531" r:id="rId57"/>
    <p:sldId id="596" r:id="rId58"/>
    <p:sldId id="597" r:id="rId59"/>
    <p:sldId id="598" r:id="rId60"/>
    <p:sldId id="600" r:id="rId61"/>
    <p:sldId id="601" r:id="rId62"/>
    <p:sldId id="481" r:id="rId63"/>
    <p:sldId id="482" r:id="rId64"/>
    <p:sldId id="483" r:id="rId65"/>
    <p:sldId id="616" r:id="rId66"/>
    <p:sldId id="350" r:id="rId6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IRabotapi" initials="I" lastIdx="4" clrIdx="6">
    <p:extLst>
      <p:ext uri="{19B8F6BF-5375-455C-9EA6-DF929625EA0E}">
        <p15:presenceInfo xmlns:p15="http://schemas.microsoft.com/office/powerpoint/2012/main" xmlns="" userId="IRabotapi" providerId="None"/>
      </p:ext>
    </p:extLst>
  </p:cmAuthor>
  <p:cmAuthor id="1" name="PvanNiekerk" initials="P" lastIdx="33" clrIdx="0">
    <p:extLst>
      <p:ext uri="{19B8F6BF-5375-455C-9EA6-DF929625EA0E}">
        <p15:presenceInfo xmlns:p15="http://schemas.microsoft.com/office/powerpoint/2012/main" xmlns="" userId="PvanNiekerk" providerId="None"/>
      </p:ext>
    </p:extLst>
  </p:cmAuthor>
  <p:cmAuthor id="2" name="TMqikiqwa" initials="T" lastIdx="6" clrIdx="1">
    <p:extLst>
      <p:ext uri="{19B8F6BF-5375-455C-9EA6-DF929625EA0E}">
        <p15:presenceInfo xmlns:p15="http://schemas.microsoft.com/office/powerpoint/2012/main" xmlns="" userId="TMqikiqwa" providerId="None"/>
      </p:ext>
    </p:extLst>
  </p:cmAuthor>
  <p:cmAuthor id="3" name="TMakhubedu" initials="T" lastIdx="13" clrIdx="2">
    <p:extLst>
      <p:ext uri="{19B8F6BF-5375-455C-9EA6-DF929625EA0E}">
        <p15:presenceInfo xmlns:p15="http://schemas.microsoft.com/office/powerpoint/2012/main" xmlns="" userId="TMakhubedu" providerId="None"/>
      </p:ext>
    </p:extLst>
  </p:cmAuthor>
  <p:cmAuthor id="4" name="P van Niekerk" initials="PvN" lastIdx="66" clrIdx="3">
    <p:extLst>
      <p:ext uri="{19B8F6BF-5375-455C-9EA6-DF929625EA0E}">
        <p15:presenceInfo xmlns:p15="http://schemas.microsoft.com/office/powerpoint/2012/main" xmlns="" userId="P van Niekerk" providerId="None"/>
      </p:ext>
    </p:extLst>
  </p:cmAuthor>
  <p:cmAuthor id="5" name="Itumeleng Rabotapi" initials="IR" lastIdx="66" clrIdx="4">
    <p:extLst>
      <p:ext uri="{19B8F6BF-5375-455C-9EA6-DF929625EA0E}">
        <p15:presenceInfo xmlns:p15="http://schemas.microsoft.com/office/powerpoint/2012/main" xmlns="" userId="Itumeleng Rabotapi" providerId="None"/>
      </p:ext>
    </p:extLst>
  </p:cmAuthor>
  <p:cmAuthor id="6" name="AMalan" initials="A" lastIdx="12" clrIdx="5">
    <p:extLst>
      <p:ext uri="{19B8F6BF-5375-455C-9EA6-DF929625EA0E}">
        <p15:presenceInfo xmlns:p15="http://schemas.microsoft.com/office/powerpoint/2012/main" xmlns="" userId="AMal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26500"/>
    <a:srgbClr val="F4B183"/>
    <a:srgbClr val="F1995D"/>
    <a:srgbClr val="F8CBAD"/>
    <a:srgbClr val="ED7D31"/>
    <a:srgbClr val="F7ED31"/>
    <a:srgbClr val="FBE5D6"/>
    <a:srgbClr val="FF4000"/>
    <a:srgbClr val="F26522"/>
    <a:srgbClr val="87642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90" autoAdjust="0"/>
    <p:restoredTop sz="94660"/>
  </p:normalViewPr>
  <p:slideViewPr>
    <p:cSldViewPr snapToGrid="0">
      <p:cViewPr varScale="1">
        <p:scale>
          <a:sx n="116" d="100"/>
          <a:sy n="116" d="100"/>
        </p:scale>
        <p:origin x="-1560"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Office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Office_Excel_Worksheet5.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vert="horz"/>
          <a:lstStyle/>
          <a:p>
            <a:pPr algn="ctr" rtl="0">
              <a:defRPr/>
            </a:pPr>
            <a:r>
              <a:rPr lang="en-US"/>
              <a:t>2018/19 Departmental Annual Performance </a:t>
            </a:r>
            <a:endParaRPr lang="en-ZA"/>
          </a:p>
        </c:rich>
      </c:tx>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9.0471890314410039E-2"/>
          <c:y val="0.12951829146901539"/>
          <c:w val="0.82371822403318473"/>
          <c:h val="0.64836398501625825"/>
        </c:manualLayout>
      </c:layout>
      <c:pie3DChart>
        <c:varyColors val="1"/>
        <c:ser>
          <c:idx val="1"/>
          <c:order val="0"/>
          <c:dPt>
            <c:idx val="0"/>
            <c:spPr>
              <a:solidFill>
                <a:srgbClr val="00B050"/>
              </a:solidFill>
            </c:spPr>
            <c:extLst xmlns:c16r2="http://schemas.microsoft.com/office/drawing/2015/06/chart">
              <c:ext xmlns:c16="http://schemas.microsoft.com/office/drawing/2014/chart" uri="{C3380CC4-5D6E-409C-BE32-E72D297353CC}">
                <c16:uniqueId val="{00000001-AD81-4C1A-8EA8-8DD1F68FC79D}"/>
              </c:ext>
            </c:extLst>
          </c:dPt>
          <c:dPt>
            <c:idx val="1"/>
            <c:spPr>
              <a:solidFill>
                <a:srgbClr val="FFFF00"/>
              </a:solidFill>
            </c:spPr>
            <c:extLst xmlns:c16r2="http://schemas.microsoft.com/office/drawing/2015/06/chart">
              <c:ext xmlns:c16="http://schemas.microsoft.com/office/drawing/2014/chart" uri="{C3380CC4-5D6E-409C-BE32-E72D297353CC}">
                <c16:uniqueId val="{00000003-AD81-4C1A-8EA8-8DD1F68FC79D}"/>
              </c:ext>
            </c:extLst>
          </c:dPt>
          <c:dPt>
            <c:idx val="2"/>
            <c:spPr>
              <a:solidFill>
                <a:srgbClr val="FF0000"/>
              </a:solidFill>
            </c:spPr>
            <c:extLst xmlns:c16r2="http://schemas.microsoft.com/office/drawing/2015/06/chart">
              <c:ext xmlns:c16="http://schemas.microsoft.com/office/drawing/2014/chart" uri="{C3380CC4-5D6E-409C-BE32-E72D297353CC}">
                <c16:uniqueId val="{00000005-AD81-4C1A-8EA8-8DD1F68FC79D}"/>
              </c:ext>
            </c:extLst>
          </c:dPt>
          <c:dPt>
            <c:idx val="3"/>
            <c:spPr>
              <a:solidFill>
                <a:schemeClr val="accent2">
                  <a:lumMod val="50000"/>
                </a:schemeClr>
              </a:solidFill>
            </c:spPr>
            <c:extLst xmlns:c16r2="http://schemas.microsoft.com/office/drawing/2015/06/chart">
              <c:ext xmlns:c16="http://schemas.microsoft.com/office/drawing/2014/chart" uri="{C3380CC4-5D6E-409C-BE32-E72D297353CC}">
                <c16:uniqueId val="{00000007-AD81-4C1A-8EA8-8DD1F68FC79D}"/>
              </c:ext>
            </c:extLst>
          </c:dPt>
          <c:dLbls>
            <c:dLbl>
              <c:idx val="0"/>
              <c:layout>
                <c:manualLayout>
                  <c:x val="-0.17481469924722171"/>
                  <c:y val="-0.2878358718628584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AD81-4C1A-8EA8-8DD1F68FC79D}"/>
                </c:ext>
              </c:extLst>
            </c:dLbl>
            <c:dLbl>
              <c:idx val="1"/>
              <c:layout>
                <c:manualLayout>
                  <c:x val="8.3774813189412586E-2"/>
                  <c:y val="6.460195221819023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AD81-4C1A-8EA8-8DD1F68FC79D}"/>
                </c:ext>
              </c:extLst>
            </c:dLbl>
            <c:dLbl>
              <c:idx val="2"/>
              <c:layout>
                <c:manualLayout>
                  <c:x val="3.3262790501630002E-2"/>
                  <c:y val="6.36445806701973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AD81-4C1A-8EA8-8DD1F68FC79D}"/>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AD81-4C1A-8EA8-8DD1F68FC79D}"/>
                </c:ext>
              </c:extLst>
            </c:dLbl>
            <c:spPr>
              <a:noFill/>
              <a:ln>
                <a:noFill/>
              </a:ln>
              <a:effectLst/>
            </c:spPr>
            <c:txPr>
              <a:bodyPr/>
              <a:lstStyle/>
              <a:p>
                <a:pPr>
                  <a:defRPr sz="1400" b="1"/>
                </a:pPr>
                <a:endParaRPr lang="en-US"/>
              </a:p>
            </c:txP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Sheet2!$A$4:$D$4</c:f>
              <c:strCache>
                <c:ptCount val="4"/>
                <c:pt idx="0">
                  <c:v>Achieved</c:v>
                </c:pt>
                <c:pt idx="1">
                  <c:v>Not achieved; however significant work done</c:v>
                </c:pt>
                <c:pt idx="2">
                  <c:v>Not achieved</c:v>
                </c:pt>
                <c:pt idx="3">
                  <c:v>Insufficient information to express opinion</c:v>
                </c:pt>
              </c:strCache>
            </c:strRef>
          </c:cat>
          <c:val>
            <c:numRef>
              <c:f>Sheet2!$A$5:$D$5</c:f>
              <c:numCache>
                <c:formatCode>0.00%</c:formatCode>
                <c:ptCount val="4"/>
                <c:pt idx="0">
                  <c:v>0.83750000000000002</c:v>
                </c:pt>
                <c:pt idx="1">
                  <c:v>0.125</c:v>
                </c:pt>
                <c:pt idx="2">
                  <c:v>3.7500000000000006E-2</c:v>
                </c:pt>
                <c:pt idx="3">
                  <c:v>0</c:v>
                </c:pt>
              </c:numCache>
            </c:numRef>
          </c:val>
          <c:extLst xmlns:c16r2="http://schemas.microsoft.com/office/drawing/2015/06/chart">
            <c:ext xmlns:c16="http://schemas.microsoft.com/office/drawing/2014/chart" uri="{C3380CC4-5D6E-409C-BE32-E72D297353CC}">
              <c16:uniqueId val="{00000008-AD81-4C1A-8EA8-8DD1F68FC79D}"/>
            </c:ext>
          </c:extLst>
        </c:ser>
        <c:ser>
          <c:idx val="0"/>
          <c:order val="1"/>
          <c:dPt>
            <c:idx val="0"/>
            <c:spPr>
              <a:solidFill>
                <a:srgbClr val="00B05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A-AD81-4C1A-8EA8-8DD1F68FC79D}"/>
              </c:ext>
            </c:extLst>
          </c:dPt>
          <c:dPt>
            <c:idx val="1"/>
            <c:spPr>
              <a:solidFill>
                <a:srgbClr val="FFFF0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C-AD81-4C1A-8EA8-8DD1F68FC79D}"/>
              </c:ext>
            </c:extLst>
          </c:dPt>
          <c:dPt>
            <c:idx val="2"/>
            <c:spPr>
              <a:solidFill>
                <a:srgbClr val="FF000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E-AD81-4C1A-8EA8-8DD1F68FC79D}"/>
              </c:ext>
            </c:extLst>
          </c:dPt>
          <c:dPt>
            <c:idx val="3"/>
            <c:spPr>
              <a:solidFill>
                <a:schemeClr val="accent2">
                  <a:lumMod val="5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0-AD81-4C1A-8EA8-8DD1F68FC79D}"/>
              </c:ext>
            </c:extLst>
          </c:dPt>
          <c:dLbls>
            <c:dLbl>
              <c:idx val="0"/>
              <c:layout>
                <c:manualLayout>
                  <c:x val="-0.14707556867891511"/>
                  <c:y val="-0.2157837471282292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AD81-4C1A-8EA8-8DD1F68FC79D}"/>
                </c:ext>
              </c:extLst>
            </c:dLbl>
            <c:dLbl>
              <c:idx val="1"/>
              <c:layout>
                <c:manualLayout>
                  <c:x val="-2.0038495188101489E-2"/>
                  <c:y val="-2.419874319890593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AD81-4C1A-8EA8-8DD1F68FC79D}"/>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AD81-4C1A-8EA8-8DD1F68FC79D}"/>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AD81-4C1A-8EA8-8DD1F68FC79D}"/>
                </c:ext>
              </c:extLst>
            </c:dLbl>
            <c:spPr>
              <a:noFill/>
              <a:ln>
                <a:noFill/>
              </a:ln>
              <a:effectLst/>
            </c:spPr>
            <c:txPr>
              <a:bodyPr rot="0" vert="horz"/>
              <a:lstStyle/>
              <a:p>
                <a:pPr>
                  <a:defRPr/>
                </a:pPr>
                <a:endParaRPr lang="en-US"/>
              </a:p>
            </c:txP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Sheet2!$A$4:$D$4</c:f>
              <c:strCache>
                <c:ptCount val="4"/>
                <c:pt idx="0">
                  <c:v>Achieved</c:v>
                </c:pt>
                <c:pt idx="1">
                  <c:v>Not achieved; however significant work done</c:v>
                </c:pt>
                <c:pt idx="2">
                  <c:v>Not achieved</c:v>
                </c:pt>
                <c:pt idx="3">
                  <c:v>Insufficient information to express opinion</c:v>
                </c:pt>
              </c:strCache>
            </c:strRef>
          </c:cat>
          <c:val>
            <c:numRef>
              <c:f>Sheet2!$A$5:$D$5</c:f>
              <c:numCache>
                <c:formatCode>0.00%</c:formatCode>
                <c:ptCount val="4"/>
                <c:pt idx="0">
                  <c:v>0.83750000000000002</c:v>
                </c:pt>
                <c:pt idx="1">
                  <c:v>0.125</c:v>
                </c:pt>
                <c:pt idx="2">
                  <c:v>3.7500000000000006E-2</c:v>
                </c:pt>
                <c:pt idx="3">
                  <c:v>0</c:v>
                </c:pt>
              </c:numCache>
            </c:numRef>
          </c:val>
          <c:extLst xmlns:c16r2="http://schemas.microsoft.com/office/drawing/2015/06/chart">
            <c:ext xmlns:c16="http://schemas.microsoft.com/office/drawing/2014/chart" uri="{C3380CC4-5D6E-409C-BE32-E72D297353CC}">
              <c16:uniqueId val="{00000011-AD81-4C1A-8EA8-8DD1F68FC79D}"/>
            </c:ext>
          </c:extLst>
        </c:ser>
        <c:dLbls/>
      </c:pie3DChart>
    </c:plotArea>
    <c:legend>
      <c:legendPos val="b"/>
      <c:layout>
        <c:manualLayout>
          <c:xMode val="edge"/>
          <c:yMode val="edge"/>
          <c:x val="0.6847339356734935"/>
          <c:y val="0.73742097861724232"/>
          <c:w val="0.29340265152134726"/>
          <c:h val="0.23105316070496043"/>
        </c:manualLayout>
      </c:layout>
      <c:spPr>
        <a:noFill/>
        <a:ln>
          <a:noFill/>
        </a:ln>
        <a:effectLst/>
      </c:spPr>
      <c:txPr>
        <a:bodyPr rot="0" vert="horz"/>
        <a:lstStyle/>
        <a:p>
          <a:pPr>
            <a:defRPr sz="900">
              <a:solidFill>
                <a:schemeClr val="tx1"/>
              </a:solidFill>
            </a:defRPr>
          </a:pPr>
          <a:endParaRPr lang="en-US"/>
        </a:p>
      </c:txPr>
    </c:legend>
    <c:plotVisOnly val="1"/>
    <c:dispBlanksAs val="zero"/>
  </c:chart>
  <c:txPr>
    <a:bodyPr/>
    <a:lstStyle/>
    <a:p>
      <a:pPr>
        <a:defRPr>
          <a:latin typeface="Gill Sans MT" panose="020B0502020104020203" pitchFamily="34" charset="0"/>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vert="horz"/>
          <a:lstStyle/>
          <a:p>
            <a:pPr algn="ctr" rtl="0">
              <a:defRPr/>
            </a:pPr>
            <a:r>
              <a:rPr lang="en-US"/>
              <a:t>Programme 1 </a:t>
            </a:r>
            <a:endParaRPr lang="en-ZA"/>
          </a:p>
        </c:rich>
      </c:tx>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9.0471912564119988E-2"/>
          <c:y val="0.134905529522899"/>
          <c:w val="0.82371822403318473"/>
          <c:h val="0.64836398501625825"/>
        </c:manualLayout>
      </c:layout>
      <c:pie3DChart>
        <c:varyColors val="1"/>
        <c:ser>
          <c:idx val="1"/>
          <c:order val="0"/>
          <c:dPt>
            <c:idx val="0"/>
            <c:spPr>
              <a:solidFill>
                <a:srgbClr val="00B050"/>
              </a:solidFill>
            </c:spPr>
            <c:extLst xmlns:c16r2="http://schemas.microsoft.com/office/drawing/2015/06/chart">
              <c:ext xmlns:c16="http://schemas.microsoft.com/office/drawing/2014/chart" uri="{C3380CC4-5D6E-409C-BE32-E72D297353CC}">
                <c16:uniqueId val="{00000001-9F69-4BD8-ACE4-F4149AF4FCCC}"/>
              </c:ext>
            </c:extLst>
          </c:dPt>
          <c:dPt>
            <c:idx val="1"/>
            <c:spPr>
              <a:solidFill>
                <a:srgbClr val="FFFF00"/>
              </a:solidFill>
            </c:spPr>
            <c:extLst xmlns:c16r2="http://schemas.microsoft.com/office/drawing/2015/06/chart">
              <c:ext xmlns:c16="http://schemas.microsoft.com/office/drawing/2014/chart" uri="{C3380CC4-5D6E-409C-BE32-E72D297353CC}">
                <c16:uniqueId val="{00000003-9F69-4BD8-ACE4-F4149AF4FCCC}"/>
              </c:ext>
            </c:extLst>
          </c:dPt>
          <c:dPt>
            <c:idx val="2"/>
            <c:spPr>
              <a:solidFill>
                <a:srgbClr val="FF0000"/>
              </a:solidFill>
            </c:spPr>
            <c:extLst xmlns:c16r2="http://schemas.microsoft.com/office/drawing/2015/06/chart">
              <c:ext xmlns:c16="http://schemas.microsoft.com/office/drawing/2014/chart" uri="{C3380CC4-5D6E-409C-BE32-E72D297353CC}">
                <c16:uniqueId val="{00000005-9F69-4BD8-ACE4-F4149AF4FCCC}"/>
              </c:ext>
            </c:extLst>
          </c:dPt>
          <c:dPt>
            <c:idx val="3"/>
            <c:spPr>
              <a:solidFill>
                <a:schemeClr val="accent2">
                  <a:lumMod val="50000"/>
                </a:schemeClr>
              </a:solidFill>
            </c:spPr>
            <c:extLst xmlns:c16r2="http://schemas.microsoft.com/office/drawing/2015/06/chart">
              <c:ext xmlns:c16="http://schemas.microsoft.com/office/drawing/2014/chart" uri="{C3380CC4-5D6E-409C-BE32-E72D297353CC}">
                <c16:uniqueId val="{00000007-9F69-4BD8-ACE4-F4149AF4FCCC}"/>
              </c:ext>
            </c:extLst>
          </c:dPt>
          <c:dLbls>
            <c:dLbl>
              <c:idx val="0"/>
              <c:layout>
                <c:manualLayout>
                  <c:x val="-0.27171910072326932"/>
                  <c:y val="-0.2481713611301943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F69-4BD8-ACE4-F4149AF4FCCC}"/>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F69-4BD8-ACE4-F4149AF4FCCC}"/>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9F69-4BD8-ACE4-F4149AF4FCCC}"/>
                </c:ext>
              </c:extLst>
            </c:dLbl>
            <c:spPr>
              <a:noFill/>
              <a:ln>
                <a:noFill/>
              </a:ln>
              <a:effectLst/>
            </c:spPr>
            <c:txPr>
              <a:bodyPr/>
              <a:lstStyle/>
              <a:p>
                <a:pPr>
                  <a:defRPr b="1"/>
                </a:pPr>
                <a:endParaRPr lang="en-US"/>
              </a:p>
            </c:txP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Sheet2!$A$4:$D$4</c:f>
              <c:strCache>
                <c:ptCount val="4"/>
                <c:pt idx="0">
                  <c:v>Achieved</c:v>
                </c:pt>
                <c:pt idx="1">
                  <c:v>Not achieved; however significant work done</c:v>
                </c:pt>
                <c:pt idx="2">
                  <c:v>Not achieved</c:v>
                </c:pt>
                <c:pt idx="3">
                  <c:v>Insufficient information to express opinion</c:v>
                </c:pt>
              </c:strCache>
            </c:strRef>
          </c:cat>
          <c:val>
            <c:numRef>
              <c:f>Sheet2!$A$5:$D$5</c:f>
              <c:numCache>
                <c:formatCode>0.00%</c:formatCode>
                <c:ptCount val="4"/>
                <c:pt idx="0">
                  <c:v>0.82352941176470584</c:v>
                </c:pt>
                <c:pt idx="1">
                  <c:v>0.17647058823529416</c:v>
                </c:pt>
                <c:pt idx="2">
                  <c:v>0</c:v>
                </c:pt>
                <c:pt idx="3">
                  <c:v>0</c:v>
                </c:pt>
              </c:numCache>
            </c:numRef>
          </c:val>
          <c:extLst xmlns:c16r2="http://schemas.microsoft.com/office/drawing/2015/06/chart">
            <c:ext xmlns:c16="http://schemas.microsoft.com/office/drawing/2014/chart" uri="{C3380CC4-5D6E-409C-BE32-E72D297353CC}">
              <c16:uniqueId val="{00000008-9F69-4BD8-ACE4-F4149AF4FCCC}"/>
            </c:ext>
          </c:extLst>
        </c:ser>
        <c:ser>
          <c:idx val="0"/>
          <c:order val="1"/>
          <c:dPt>
            <c:idx val="0"/>
            <c:spPr>
              <a:solidFill>
                <a:srgbClr val="00B05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A-9F69-4BD8-ACE4-F4149AF4FCCC}"/>
              </c:ext>
            </c:extLst>
          </c:dPt>
          <c:dPt>
            <c:idx val="1"/>
            <c:spPr>
              <a:solidFill>
                <a:srgbClr val="FFFF0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C-9F69-4BD8-ACE4-F4149AF4FCCC}"/>
              </c:ext>
            </c:extLst>
          </c:dPt>
          <c:dPt>
            <c:idx val="2"/>
            <c:spPr>
              <a:solidFill>
                <a:srgbClr val="FF000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E-9F69-4BD8-ACE4-F4149AF4FCCC}"/>
              </c:ext>
            </c:extLst>
          </c:dPt>
          <c:dPt>
            <c:idx val="3"/>
            <c:spPr>
              <a:solidFill>
                <a:schemeClr val="accent2">
                  <a:lumMod val="5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0-9F69-4BD8-ACE4-F4149AF4FCCC}"/>
              </c:ext>
            </c:extLst>
          </c:dPt>
          <c:dLbls>
            <c:dLbl>
              <c:idx val="0"/>
              <c:layout>
                <c:manualLayout>
                  <c:x val="-0.14707556867891511"/>
                  <c:y val="-0.2157837471282292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9F69-4BD8-ACE4-F4149AF4FCCC}"/>
                </c:ext>
              </c:extLst>
            </c:dLbl>
            <c:dLbl>
              <c:idx val="1"/>
              <c:layout>
                <c:manualLayout>
                  <c:x val="-2.0038495188101486E-2"/>
                  <c:y val="-2.419874319890593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9F69-4BD8-ACE4-F4149AF4FCCC}"/>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9F69-4BD8-ACE4-F4149AF4FCCC}"/>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9F69-4BD8-ACE4-F4149AF4FCCC}"/>
                </c:ext>
              </c:extLst>
            </c:dLbl>
            <c:spPr>
              <a:noFill/>
              <a:ln>
                <a:noFill/>
              </a:ln>
              <a:effectLst/>
            </c:spPr>
            <c:txPr>
              <a:bodyPr rot="0" vert="horz"/>
              <a:lstStyle/>
              <a:p>
                <a:pPr>
                  <a:defRPr/>
                </a:pPr>
                <a:endParaRPr lang="en-US"/>
              </a:p>
            </c:txP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Sheet2!$A$4:$D$4</c:f>
              <c:strCache>
                <c:ptCount val="4"/>
                <c:pt idx="0">
                  <c:v>Achieved</c:v>
                </c:pt>
                <c:pt idx="1">
                  <c:v>Not achieved; however significant work done</c:v>
                </c:pt>
                <c:pt idx="2">
                  <c:v>Not achieved</c:v>
                </c:pt>
                <c:pt idx="3">
                  <c:v>Insufficient information to express opinion</c:v>
                </c:pt>
              </c:strCache>
            </c:strRef>
          </c:cat>
          <c:val>
            <c:numRef>
              <c:f>Sheet2!$A$5:$D$5</c:f>
              <c:numCache>
                <c:formatCode>0.00%</c:formatCode>
                <c:ptCount val="4"/>
                <c:pt idx="0">
                  <c:v>0.82352941176470584</c:v>
                </c:pt>
                <c:pt idx="1">
                  <c:v>0.17647058823529416</c:v>
                </c:pt>
                <c:pt idx="2">
                  <c:v>0</c:v>
                </c:pt>
                <c:pt idx="3">
                  <c:v>0</c:v>
                </c:pt>
              </c:numCache>
            </c:numRef>
          </c:val>
          <c:extLst xmlns:c16r2="http://schemas.microsoft.com/office/drawing/2015/06/chart">
            <c:ext xmlns:c16="http://schemas.microsoft.com/office/drawing/2014/chart" uri="{C3380CC4-5D6E-409C-BE32-E72D297353CC}">
              <c16:uniqueId val="{00000011-9F69-4BD8-ACE4-F4149AF4FCCC}"/>
            </c:ext>
          </c:extLst>
        </c:ser>
        <c:dLbls/>
      </c:pie3DChart>
    </c:plotArea>
    <c:plotVisOnly val="1"/>
    <c:dispBlanksAs val="zero"/>
  </c:chart>
  <c:txPr>
    <a:bodyPr/>
    <a:lstStyle/>
    <a:p>
      <a:pPr>
        <a:defRPr>
          <a:latin typeface="Gill Sans MT" panose="020B0502020104020203" pitchFamily="34" charset="0"/>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vert="horz"/>
          <a:lstStyle/>
          <a:p>
            <a:pPr algn="ctr" rtl="0">
              <a:defRPr/>
            </a:pPr>
            <a:r>
              <a:rPr lang="en-US"/>
              <a:t>Programme 2 </a:t>
            </a:r>
            <a:endParaRPr lang="en-ZA"/>
          </a:p>
        </c:rich>
      </c:tx>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9.0471890314410025E-2"/>
          <c:y val="0.12951829146901539"/>
          <c:w val="0.82371822403318473"/>
          <c:h val="0.64836398501625825"/>
        </c:manualLayout>
      </c:layout>
      <c:pie3DChart>
        <c:varyColors val="1"/>
        <c:ser>
          <c:idx val="1"/>
          <c:order val="0"/>
          <c:dPt>
            <c:idx val="0"/>
            <c:spPr>
              <a:solidFill>
                <a:srgbClr val="00B050"/>
              </a:solidFill>
            </c:spPr>
            <c:extLst xmlns:c16r2="http://schemas.microsoft.com/office/drawing/2015/06/chart">
              <c:ext xmlns:c16="http://schemas.microsoft.com/office/drawing/2014/chart" uri="{C3380CC4-5D6E-409C-BE32-E72D297353CC}">
                <c16:uniqueId val="{00000001-CA1A-449D-9724-6C8A8278929A}"/>
              </c:ext>
            </c:extLst>
          </c:dPt>
          <c:dPt>
            <c:idx val="1"/>
            <c:spPr>
              <a:solidFill>
                <a:srgbClr val="FFFF00"/>
              </a:solidFill>
            </c:spPr>
            <c:extLst xmlns:c16r2="http://schemas.microsoft.com/office/drawing/2015/06/chart">
              <c:ext xmlns:c16="http://schemas.microsoft.com/office/drawing/2014/chart" uri="{C3380CC4-5D6E-409C-BE32-E72D297353CC}">
                <c16:uniqueId val="{00000003-CA1A-449D-9724-6C8A8278929A}"/>
              </c:ext>
            </c:extLst>
          </c:dPt>
          <c:dPt>
            <c:idx val="2"/>
            <c:spPr>
              <a:solidFill>
                <a:srgbClr val="FF0000"/>
              </a:solidFill>
            </c:spPr>
            <c:extLst xmlns:c16r2="http://schemas.microsoft.com/office/drawing/2015/06/chart">
              <c:ext xmlns:c16="http://schemas.microsoft.com/office/drawing/2014/chart" uri="{C3380CC4-5D6E-409C-BE32-E72D297353CC}">
                <c16:uniqueId val="{00000005-CA1A-449D-9724-6C8A8278929A}"/>
              </c:ext>
            </c:extLst>
          </c:dPt>
          <c:dPt>
            <c:idx val="3"/>
            <c:spPr>
              <a:solidFill>
                <a:schemeClr val="accent2">
                  <a:lumMod val="50000"/>
                </a:schemeClr>
              </a:solidFill>
            </c:spPr>
            <c:extLst xmlns:c16r2="http://schemas.microsoft.com/office/drawing/2015/06/chart">
              <c:ext xmlns:c16="http://schemas.microsoft.com/office/drawing/2014/chart" uri="{C3380CC4-5D6E-409C-BE32-E72D297353CC}">
                <c16:uniqueId val="{00000007-CA1A-449D-9724-6C8A8278929A}"/>
              </c:ext>
            </c:extLst>
          </c:dPt>
          <c:dLbls>
            <c:dLbl>
              <c:idx val="0"/>
              <c:layout>
                <c:manualLayout>
                  <c:x val="-0.11524189238777706"/>
                  <c:y val="-0.3890014715762132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CA1A-449D-9724-6C8A8278929A}"/>
                </c:ext>
              </c:extLst>
            </c:dLbl>
            <c:dLbl>
              <c:idx val="1"/>
              <c:layout>
                <c:manualLayout>
                  <c:x val="6.4601798843282113E-2"/>
                  <c:y val="7.305199406740245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CA1A-449D-9724-6C8A8278929A}"/>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CA1A-449D-9724-6C8A8278929A}"/>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CA1A-449D-9724-6C8A8278929A}"/>
                </c:ext>
              </c:extLst>
            </c:dLbl>
            <c:spPr>
              <a:noFill/>
              <a:ln>
                <a:noFill/>
              </a:ln>
              <a:effectLst/>
            </c:spPr>
            <c:txPr>
              <a:bodyPr/>
              <a:lstStyle/>
              <a:p>
                <a:pPr>
                  <a:defRPr b="1"/>
                </a:pPr>
                <a:endParaRPr lang="en-US"/>
              </a:p>
            </c:txP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Sheet2!$A$4:$D$4</c:f>
              <c:strCache>
                <c:ptCount val="4"/>
                <c:pt idx="0">
                  <c:v>Achieved</c:v>
                </c:pt>
                <c:pt idx="1">
                  <c:v>Not achieved; however significant work done</c:v>
                </c:pt>
                <c:pt idx="2">
                  <c:v>Not achieved</c:v>
                </c:pt>
                <c:pt idx="3">
                  <c:v>Insufficient information to express opinion</c:v>
                </c:pt>
              </c:strCache>
            </c:strRef>
          </c:cat>
          <c:val>
            <c:numRef>
              <c:f>Sheet2!$A$5:$D$5</c:f>
              <c:numCache>
                <c:formatCode>0.00%</c:formatCode>
                <c:ptCount val="4"/>
                <c:pt idx="0">
                  <c:v>0.95238095238095233</c:v>
                </c:pt>
                <c:pt idx="1">
                  <c:v>4.7619047619047623E-2</c:v>
                </c:pt>
                <c:pt idx="2">
                  <c:v>0</c:v>
                </c:pt>
                <c:pt idx="3">
                  <c:v>0</c:v>
                </c:pt>
              </c:numCache>
            </c:numRef>
          </c:val>
          <c:extLst xmlns:c16r2="http://schemas.microsoft.com/office/drawing/2015/06/chart">
            <c:ext xmlns:c16="http://schemas.microsoft.com/office/drawing/2014/chart" uri="{C3380CC4-5D6E-409C-BE32-E72D297353CC}">
              <c16:uniqueId val="{00000008-CA1A-449D-9724-6C8A8278929A}"/>
            </c:ext>
          </c:extLst>
        </c:ser>
        <c:ser>
          <c:idx val="0"/>
          <c:order val="1"/>
          <c:dPt>
            <c:idx val="0"/>
            <c:spPr>
              <a:solidFill>
                <a:srgbClr val="00B05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A-CA1A-449D-9724-6C8A8278929A}"/>
              </c:ext>
            </c:extLst>
          </c:dPt>
          <c:dPt>
            <c:idx val="1"/>
            <c:spPr>
              <a:solidFill>
                <a:srgbClr val="FFFF0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C-CA1A-449D-9724-6C8A8278929A}"/>
              </c:ext>
            </c:extLst>
          </c:dPt>
          <c:dPt>
            <c:idx val="2"/>
            <c:spPr>
              <a:solidFill>
                <a:srgbClr val="FF000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E-CA1A-449D-9724-6C8A8278929A}"/>
              </c:ext>
            </c:extLst>
          </c:dPt>
          <c:dPt>
            <c:idx val="3"/>
            <c:spPr>
              <a:solidFill>
                <a:schemeClr val="accent2">
                  <a:lumMod val="5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0-CA1A-449D-9724-6C8A8278929A}"/>
              </c:ext>
            </c:extLst>
          </c:dPt>
          <c:dLbls>
            <c:dLbl>
              <c:idx val="0"/>
              <c:layout>
                <c:manualLayout>
                  <c:x val="-0.14707556867891511"/>
                  <c:y val="-0.2157837471282292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CA1A-449D-9724-6C8A8278929A}"/>
                </c:ext>
              </c:extLst>
            </c:dLbl>
            <c:dLbl>
              <c:idx val="1"/>
              <c:layout>
                <c:manualLayout>
                  <c:x val="-2.0038495188101486E-2"/>
                  <c:y val="-2.419874319890593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CA1A-449D-9724-6C8A8278929A}"/>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CA1A-449D-9724-6C8A8278929A}"/>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CA1A-449D-9724-6C8A8278929A}"/>
                </c:ext>
              </c:extLst>
            </c:dLbl>
            <c:spPr>
              <a:noFill/>
              <a:ln>
                <a:noFill/>
              </a:ln>
              <a:effectLst/>
            </c:spPr>
            <c:txPr>
              <a:bodyPr rot="0" vert="horz"/>
              <a:lstStyle/>
              <a:p>
                <a:pPr>
                  <a:defRPr/>
                </a:pPr>
                <a:endParaRPr lang="en-US"/>
              </a:p>
            </c:txP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Sheet2!$A$4:$D$4</c:f>
              <c:strCache>
                <c:ptCount val="4"/>
                <c:pt idx="0">
                  <c:v>Achieved</c:v>
                </c:pt>
                <c:pt idx="1">
                  <c:v>Not achieved; however significant work done</c:v>
                </c:pt>
                <c:pt idx="2">
                  <c:v>Not achieved</c:v>
                </c:pt>
                <c:pt idx="3">
                  <c:v>Insufficient information to express opinion</c:v>
                </c:pt>
              </c:strCache>
            </c:strRef>
          </c:cat>
          <c:val>
            <c:numRef>
              <c:f>Sheet2!$A$5:$D$5</c:f>
              <c:numCache>
                <c:formatCode>0.00%</c:formatCode>
                <c:ptCount val="4"/>
                <c:pt idx="0">
                  <c:v>0.95238095238095233</c:v>
                </c:pt>
                <c:pt idx="1">
                  <c:v>4.7619047619047623E-2</c:v>
                </c:pt>
                <c:pt idx="2">
                  <c:v>0</c:v>
                </c:pt>
                <c:pt idx="3">
                  <c:v>0</c:v>
                </c:pt>
              </c:numCache>
            </c:numRef>
          </c:val>
          <c:extLst xmlns:c16r2="http://schemas.microsoft.com/office/drawing/2015/06/chart">
            <c:ext xmlns:c16="http://schemas.microsoft.com/office/drawing/2014/chart" uri="{C3380CC4-5D6E-409C-BE32-E72D297353CC}">
              <c16:uniqueId val="{00000011-CA1A-449D-9724-6C8A8278929A}"/>
            </c:ext>
          </c:extLst>
        </c:ser>
        <c:dLbls/>
      </c:pie3DChart>
    </c:plotArea>
    <c:plotVisOnly val="1"/>
    <c:dispBlanksAs val="zero"/>
  </c:chart>
  <c:txPr>
    <a:bodyPr/>
    <a:lstStyle/>
    <a:p>
      <a:pPr>
        <a:defRPr>
          <a:latin typeface="Gill Sans MT" panose="020B0502020104020203" pitchFamily="34" charset="0"/>
        </a:defRPr>
      </a:pPr>
      <a:endParaRPr lang="en-US"/>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vert="horz"/>
          <a:lstStyle/>
          <a:p>
            <a:pPr algn="ctr" rtl="0">
              <a:defRPr/>
            </a:pPr>
            <a:r>
              <a:rPr lang="en-US"/>
              <a:t>Programme 3 </a:t>
            </a:r>
            <a:endParaRPr lang="en-ZA"/>
          </a:p>
        </c:rich>
      </c:tx>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9.0471890314410025E-2"/>
          <c:y val="0.12951829146901539"/>
          <c:w val="0.82371822403318473"/>
          <c:h val="0.64836398501625825"/>
        </c:manualLayout>
      </c:layout>
      <c:pie3DChart>
        <c:varyColors val="1"/>
        <c:ser>
          <c:idx val="1"/>
          <c:order val="0"/>
          <c:dPt>
            <c:idx val="0"/>
            <c:spPr>
              <a:solidFill>
                <a:srgbClr val="00B050"/>
              </a:solidFill>
            </c:spPr>
            <c:extLst xmlns:c16r2="http://schemas.microsoft.com/office/drawing/2015/06/chart">
              <c:ext xmlns:c16="http://schemas.microsoft.com/office/drawing/2014/chart" uri="{C3380CC4-5D6E-409C-BE32-E72D297353CC}">
                <c16:uniqueId val="{00000001-DA5A-4E10-BD81-DE7454E206A0}"/>
              </c:ext>
            </c:extLst>
          </c:dPt>
          <c:dPt>
            <c:idx val="1"/>
            <c:spPr>
              <a:solidFill>
                <a:srgbClr val="FFFF00"/>
              </a:solidFill>
            </c:spPr>
            <c:extLst xmlns:c16r2="http://schemas.microsoft.com/office/drawing/2015/06/chart">
              <c:ext xmlns:c16="http://schemas.microsoft.com/office/drawing/2014/chart" uri="{C3380CC4-5D6E-409C-BE32-E72D297353CC}">
                <c16:uniqueId val="{00000003-DA5A-4E10-BD81-DE7454E206A0}"/>
              </c:ext>
            </c:extLst>
          </c:dPt>
          <c:dPt>
            <c:idx val="2"/>
            <c:spPr>
              <a:solidFill>
                <a:srgbClr val="FF0000"/>
              </a:solidFill>
            </c:spPr>
            <c:extLst xmlns:c16r2="http://schemas.microsoft.com/office/drawing/2015/06/chart">
              <c:ext xmlns:c16="http://schemas.microsoft.com/office/drawing/2014/chart" uri="{C3380CC4-5D6E-409C-BE32-E72D297353CC}">
                <c16:uniqueId val="{00000005-DA5A-4E10-BD81-DE7454E206A0}"/>
              </c:ext>
            </c:extLst>
          </c:dPt>
          <c:dPt>
            <c:idx val="3"/>
            <c:spPr>
              <a:solidFill>
                <a:schemeClr val="accent2">
                  <a:lumMod val="50000"/>
                </a:schemeClr>
              </a:solidFill>
            </c:spPr>
            <c:extLst xmlns:c16r2="http://schemas.microsoft.com/office/drawing/2015/06/chart">
              <c:ext xmlns:c16="http://schemas.microsoft.com/office/drawing/2014/chart" uri="{C3380CC4-5D6E-409C-BE32-E72D297353CC}">
                <c16:uniqueId val="{00000007-DA5A-4E10-BD81-DE7454E206A0}"/>
              </c:ext>
            </c:extLst>
          </c:dPt>
          <c:dLbls>
            <c:dLbl>
              <c:idx val="0"/>
              <c:layout>
                <c:manualLayout>
                  <c:x val="-0.24888338905959306"/>
                  <c:y val="-0.3123081615432605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A5A-4E10-BD81-DE7454E206A0}"/>
                </c:ext>
              </c:extLst>
            </c:dLbl>
            <c:dLbl>
              <c:idx val="1"/>
              <c:layout>
                <c:manualLayout>
                  <c:x val="0.10422969917635068"/>
                  <c:y val="9.803377820537112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A5A-4E10-BD81-DE7454E206A0}"/>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A5A-4E10-BD81-DE7454E206A0}"/>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DA5A-4E10-BD81-DE7454E206A0}"/>
                </c:ext>
              </c:extLst>
            </c:dLbl>
            <c:spPr>
              <a:noFill/>
              <a:ln>
                <a:noFill/>
              </a:ln>
              <a:effectLst/>
            </c:spPr>
            <c:txPr>
              <a:bodyPr/>
              <a:lstStyle/>
              <a:p>
                <a:pPr>
                  <a:defRPr b="1"/>
                </a:pPr>
                <a:endParaRPr lang="en-US"/>
              </a:p>
            </c:txP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Sheet2!$A$4:$D$4</c:f>
              <c:strCache>
                <c:ptCount val="4"/>
                <c:pt idx="0">
                  <c:v>Achieved</c:v>
                </c:pt>
                <c:pt idx="1">
                  <c:v>Not achieved; however significant work done</c:v>
                </c:pt>
                <c:pt idx="2">
                  <c:v>Not achieved</c:v>
                </c:pt>
                <c:pt idx="3">
                  <c:v>Insufficient information to express opinion</c:v>
                </c:pt>
              </c:strCache>
            </c:strRef>
          </c:cat>
          <c:val>
            <c:numRef>
              <c:f>Sheet2!$A$5:$D$5</c:f>
              <c:numCache>
                <c:formatCode>0.00%</c:formatCode>
                <c:ptCount val="4"/>
                <c:pt idx="0">
                  <c:v>0.84615384615384626</c:v>
                </c:pt>
                <c:pt idx="1">
                  <c:v>0.15384615384615391</c:v>
                </c:pt>
                <c:pt idx="2">
                  <c:v>0</c:v>
                </c:pt>
                <c:pt idx="3">
                  <c:v>0</c:v>
                </c:pt>
              </c:numCache>
            </c:numRef>
          </c:val>
          <c:extLst xmlns:c16r2="http://schemas.microsoft.com/office/drawing/2015/06/chart">
            <c:ext xmlns:c16="http://schemas.microsoft.com/office/drawing/2014/chart" uri="{C3380CC4-5D6E-409C-BE32-E72D297353CC}">
              <c16:uniqueId val="{00000008-DA5A-4E10-BD81-DE7454E206A0}"/>
            </c:ext>
          </c:extLst>
        </c:ser>
        <c:ser>
          <c:idx val="0"/>
          <c:order val="1"/>
          <c:dPt>
            <c:idx val="0"/>
            <c:spPr>
              <a:solidFill>
                <a:srgbClr val="00B05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A-DA5A-4E10-BD81-DE7454E206A0}"/>
              </c:ext>
            </c:extLst>
          </c:dPt>
          <c:dPt>
            <c:idx val="1"/>
            <c:spPr>
              <a:solidFill>
                <a:srgbClr val="FFFF0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C-DA5A-4E10-BD81-DE7454E206A0}"/>
              </c:ext>
            </c:extLst>
          </c:dPt>
          <c:dPt>
            <c:idx val="2"/>
            <c:spPr>
              <a:solidFill>
                <a:srgbClr val="FF000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E-DA5A-4E10-BD81-DE7454E206A0}"/>
              </c:ext>
            </c:extLst>
          </c:dPt>
          <c:dPt>
            <c:idx val="3"/>
            <c:spPr>
              <a:solidFill>
                <a:schemeClr val="accent2">
                  <a:lumMod val="5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0-DA5A-4E10-BD81-DE7454E206A0}"/>
              </c:ext>
            </c:extLst>
          </c:dPt>
          <c:dLbls>
            <c:dLbl>
              <c:idx val="0"/>
              <c:layout>
                <c:manualLayout>
                  <c:x val="-0.14707556867891511"/>
                  <c:y val="-0.2157837471282292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DA5A-4E10-BD81-DE7454E206A0}"/>
                </c:ext>
              </c:extLst>
            </c:dLbl>
            <c:dLbl>
              <c:idx val="1"/>
              <c:layout>
                <c:manualLayout>
                  <c:x val="-2.0038495188101486E-2"/>
                  <c:y val="-2.419874319890593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DA5A-4E10-BD81-DE7454E206A0}"/>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DA5A-4E10-BD81-DE7454E206A0}"/>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DA5A-4E10-BD81-DE7454E206A0}"/>
                </c:ext>
              </c:extLst>
            </c:dLbl>
            <c:spPr>
              <a:noFill/>
              <a:ln>
                <a:noFill/>
              </a:ln>
              <a:effectLst/>
            </c:spPr>
            <c:txPr>
              <a:bodyPr rot="0" vert="horz"/>
              <a:lstStyle/>
              <a:p>
                <a:pPr>
                  <a:defRPr/>
                </a:pPr>
                <a:endParaRPr lang="en-US"/>
              </a:p>
            </c:txP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Sheet2!$A$4:$D$4</c:f>
              <c:strCache>
                <c:ptCount val="4"/>
                <c:pt idx="0">
                  <c:v>Achieved</c:v>
                </c:pt>
                <c:pt idx="1">
                  <c:v>Not achieved; however significant work done</c:v>
                </c:pt>
                <c:pt idx="2">
                  <c:v>Not achieved</c:v>
                </c:pt>
                <c:pt idx="3">
                  <c:v>Insufficient information to express opinion</c:v>
                </c:pt>
              </c:strCache>
            </c:strRef>
          </c:cat>
          <c:val>
            <c:numRef>
              <c:f>Sheet2!$A$5:$D$5</c:f>
              <c:numCache>
                <c:formatCode>0.00%</c:formatCode>
                <c:ptCount val="4"/>
                <c:pt idx="0">
                  <c:v>0.84615384615384626</c:v>
                </c:pt>
                <c:pt idx="1">
                  <c:v>0.15384615384615391</c:v>
                </c:pt>
                <c:pt idx="2">
                  <c:v>0</c:v>
                </c:pt>
                <c:pt idx="3">
                  <c:v>0</c:v>
                </c:pt>
              </c:numCache>
            </c:numRef>
          </c:val>
          <c:extLst xmlns:c16r2="http://schemas.microsoft.com/office/drawing/2015/06/chart">
            <c:ext xmlns:c16="http://schemas.microsoft.com/office/drawing/2014/chart" uri="{C3380CC4-5D6E-409C-BE32-E72D297353CC}">
              <c16:uniqueId val="{00000011-DA5A-4E10-BD81-DE7454E206A0}"/>
            </c:ext>
          </c:extLst>
        </c:ser>
        <c:dLbls/>
      </c:pie3DChart>
    </c:plotArea>
    <c:plotVisOnly val="1"/>
    <c:dispBlanksAs val="zero"/>
  </c:chart>
  <c:txPr>
    <a:bodyPr/>
    <a:lstStyle/>
    <a:p>
      <a:pPr>
        <a:defRPr>
          <a:latin typeface="Gill Sans MT" panose="020B0502020104020203" pitchFamily="34" charset="0"/>
        </a:defRPr>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vert="horz"/>
          <a:lstStyle/>
          <a:p>
            <a:pPr algn="ctr" rtl="0">
              <a:defRPr/>
            </a:pPr>
            <a:r>
              <a:rPr lang="en-US"/>
              <a:t>Programme 4 </a:t>
            </a:r>
            <a:endParaRPr lang="en-ZA"/>
          </a:p>
        </c:rich>
      </c:tx>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4.4749081126017484E-2"/>
          <c:y val="0.12951829146901539"/>
          <c:w val="0.93594687386470388"/>
          <c:h val="0.7339731461949619"/>
        </c:manualLayout>
      </c:layout>
      <c:pie3DChart>
        <c:varyColors val="1"/>
        <c:ser>
          <c:idx val="1"/>
          <c:order val="0"/>
          <c:dPt>
            <c:idx val="0"/>
            <c:spPr>
              <a:solidFill>
                <a:srgbClr val="00B050"/>
              </a:solidFill>
            </c:spPr>
            <c:extLst xmlns:c16r2="http://schemas.microsoft.com/office/drawing/2015/06/chart">
              <c:ext xmlns:c16="http://schemas.microsoft.com/office/drawing/2014/chart" uri="{C3380CC4-5D6E-409C-BE32-E72D297353CC}">
                <c16:uniqueId val="{00000001-BED7-4C15-BC06-A91829425344}"/>
              </c:ext>
            </c:extLst>
          </c:dPt>
          <c:dPt>
            <c:idx val="1"/>
            <c:spPr>
              <a:solidFill>
                <a:srgbClr val="FFFF00"/>
              </a:solidFill>
            </c:spPr>
            <c:extLst xmlns:c16r2="http://schemas.microsoft.com/office/drawing/2015/06/chart">
              <c:ext xmlns:c16="http://schemas.microsoft.com/office/drawing/2014/chart" uri="{C3380CC4-5D6E-409C-BE32-E72D297353CC}">
                <c16:uniqueId val="{00000003-BED7-4C15-BC06-A91829425344}"/>
              </c:ext>
            </c:extLst>
          </c:dPt>
          <c:dPt>
            <c:idx val="2"/>
            <c:spPr>
              <a:solidFill>
                <a:srgbClr val="FF0000"/>
              </a:solidFill>
            </c:spPr>
            <c:extLst xmlns:c16r2="http://schemas.microsoft.com/office/drawing/2015/06/chart">
              <c:ext xmlns:c16="http://schemas.microsoft.com/office/drawing/2014/chart" uri="{C3380CC4-5D6E-409C-BE32-E72D297353CC}">
                <c16:uniqueId val="{00000005-BED7-4C15-BC06-A91829425344}"/>
              </c:ext>
            </c:extLst>
          </c:dPt>
          <c:dPt>
            <c:idx val="3"/>
            <c:spPr>
              <a:solidFill>
                <a:schemeClr val="accent2">
                  <a:lumMod val="50000"/>
                </a:schemeClr>
              </a:solidFill>
            </c:spPr>
            <c:extLst xmlns:c16r2="http://schemas.microsoft.com/office/drawing/2015/06/chart">
              <c:ext xmlns:c16="http://schemas.microsoft.com/office/drawing/2014/chart" uri="{C3380CC4-5D6E-409C-BE32-E72D297353CC}">
                <c16:uniqueId val="{00000007-BED7-4C15-BC06-A91829425344}"/>
              </c:ext>
            </c:extLst>
          </c:dPt>
          <c:dLbls>
            <c:dLbl>
              <c:idx val="0"/>
              <c:layout>
                <c:manualLayout>
                  <c:x val="-0.33306931730035988"/>
                  <c:y val="-0.2282658812511403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ED7-4C15-BC06-A91829425344}"/>
                </c:ext>
              </c:extLst>
            </c:dLbl>
            <c:dLbl>
              <c:idx val="1"/>
              <c:layout>
                <c:manualLayout>
                  <c:x val="0.174896657360647"/>
                  <c:y val="5.784155733734070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ED7-4C15-BC06-A91829425344}"/>
                </c:ext>
              </c:extLst>
            </c:dLbl>
            <c:dLbl>
              <c:idx val="2"/>
              <c:layout>
                <c:manualLayout>
                  <c:x val="0.11958060725869538"/>
                  <c:y val="0.12071719198969638"/>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ED7-4C15-BC06-A91829425344}"/>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ED7-4C15-BC06-A91829425344}"/>
                </c:ext>
              </c:extLst>
            </c:dLbl>
            <c:spPr>
              <a:noFill/>
              <a:ln>
                <a:noFill/>
              </a:ln>
              <a:effectLst/>
            </c:spPr>
            <c:txPr>
              <a:bodyPr/>
              <a:lstStyle/>
              <a:p>
                <a:pPr>
                  <a:defRPr b="1">
                    <a:solidFill>
                      <a:schemeClr val="tx1"/>
                    </a:solidFill>
                  </a:defRPr>
                </a:pPr>
                <a:endParaRPr lang="en-US"/>
              </a:p>
            </c:txP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Sheet2!$A$4:$D$4</c:f>
              <c:strCache>
                <c:ptCount val="4"/>
                <c:pt idx="0">
                  <c:v>Achieved</c:v>
                </c:pt>
                <c:pt idx="1">
                  <c:v>Not achieved; however significant work done</c:v>
                </c:pt>
                <c:pt idx="2">
                  <c:v>Not achieved</c:v>
                </c:pt>
                <c:pt idx="3">
                  <c:v>Insufficient information to express opinion</c:v>
                </c:pt>
              </c:strCache>
            </c:strRef>
          </c:cat>
          <c:val>
            <c:numRef>
              <c:f>Sheet2!$A$5:$D$5</c:f>
              <c:numCache>
                <c:formatCode>0.00%</c:formatCode>
                <c:ptCount val="4"/>
                <c:pt idx="0">
                  <c:v>0.75862068965517271</c:v>
                </c:pt>
                <c:pt idx="1">
                  <c:v>0.13793103448275867</c:v>
                </c:pt>
                <c:pt idx="2">
                  <c:v>0.10344827586206895</c:v>
                </c:pt>
                <c:pt idx="3">
                  <c:v>0</c:v>
                </c:pt>
              </c:numCache>
            </c:numRef>
          </c:val>
          <c:extLst xmlns:c16r2="http://schemas.microsoft.com/office/drawing/2015/06/chart">
            <c:ext xmlns:c16="http://schemas.microsoft.com/office/drawing/2014/chart" uri="{C3380CC4-5D6E-409C-BE32-E72D297353CC}">
              <c16:uniqueId val="{00000008-BED7-4C15-BC06-A91829425344}"/>
            </c:ext>
          </c:extLst>
        </c:ser>
        <c:ser>
          <c:idx val="0"/>
          <c:order val="1"/>
          <c:dPt>
            <c:idx val="0"/>
            <c:spPr>
              <a:solidFill>
                <a:srgbClr val="00B05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A-BED7-4C15-BC06-A91829425344}"/>
              </c:ext>
            </c:extLst>
          </c:dPt>
          <c:dPt>
            <c:idx val="1"/>
            <c:spPr>
              <a:solidFill>
                <a:srgbClr val="FFFF0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C-BED7-4C15-BC06-A91829425344}"/>
              </c:ext>
            </c:extLst>
          </c:dPt>
          <c:dPt>
            <c:idx val="2"/>
            <c:spPr>
              <a:solidFill>
                <a:srgbClr val="FF000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E-BED7-4C15-BC06-A91829425344}"/>
              </c:ext>
            </c:extLst>
          </c:dPt>
          <c:dPt>
            <c:idx val="3"/>
            <c:spPr>
              <a:solidFill>
                <a:schemeClr val="accent2">
                  <a:lumMod val="5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0-BED7-4C15-BC06-A91829425344}"/>
              </c:ext>
            </c:extLst>
          </c:dPt>
          <c:dLbls>
            <c:dLbl>
              <c:idx val="0"/>
              <c:layout>
                <c:manualLayout>
                  <c:x val="-0.14707556867891511"/>
                  <c:y val="-0.2157837471282292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BED7-4C15-BC06-A91829425344}"/>
                </c:ext>
              </c:extLst>
            </c:dLbl>
            <c:dLbl>
              <c:idx val="1"/>
              <c:layout>
                <c:manualLayout>
                  <c:x val="-2.0038495188101486E-2"/>
                  <c:y val="-2.419874319890593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BED7-4C15-BC06-A91829425344}"/>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BED7-4C15-BC06-A91829425344}"/>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BED7-4C15-BC06-A91829425344}"/>
                </c:ext>
              </c:extLst>
            </c:dLbl>
            <c:spPr>
              <a:noFill/>
              <a:ln>
                <a:noFill/>
              </a:ln>
              <a:effectLst/>
            </c:spPr>
            <c:txPr>
              <a:bodyPr rot="0" vert="horz"/>
              <a:lstStyle/>
              <a:p>
                <a:pPr>
                  <a:defRPr/>
                </a:pPr>
                <a:endParaRPr lang="en-US"/>
              </a:p>
            </c:txP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Sheet2!$A$4:$D$4</c:f>
              <c:strCache>
                <c:ptCount val="4"/>
                <c:pt idx="0">
                  <c:v>Achieved</c:v>
                </c:pt>
                <c:pt idx="1">
                  <c:v>Not achieved; however significant work done</c:v>
                </c:pt>
                <c:pt idx="2">
                  <c:v>Not achieved</c:v>
                </c:pt>
                <c:pt idx="3">
                  <c:v>Insufficient information to express opinion</c:v>
                </c:pt>
              </c:strCache>
            </c:strRef>
          </c:cat>
          <c:val>
            <c:numRef>
              <c:f>Sheet2!$A$5:$D$5</c:f>
              <c:numCache>
                <c:formatCode>0.00%</c:formatCode>
                <c:ptCount val="4"/>
                <c:pt idx="0">
                  <c:v>0.75862068965517271</c:v>
                </c:pt>
                <c:pt idx="1">
                  <c:v>0.13793103448275867</c:v>
                </c:pt>
                <c:pt idx="2">
                  <c:v>0.10344827586206895</c:v>
                </c:pt>
                <c:pt idx="3">
                  <c:v>0</c:v>
                </c:pt>
              </c:numCache>
            </c:numRef>
          </c:val>
          <c:extLst xmlns:c16r2="http://schemas.microsoft.com/office/drawing/2015/06/chart">
            <c:ext xmlns:c16="http://schemas.microsoft.com/office/drawing/2014/chart" uri="{C3380CC4-5D6E-409C-BE32-E72D297353CC}">
              <c16:uniqueId val="{00000011-BED7-4C15-BC06-A91829425344}"/>
            </c:ext>
          </c:extLst>
        </c:ser>
        <c:dLbls/>
      </c:pie3DChart>
    </c:plotArea>
    <c:plotVisOnly val="1"/>
    <c:dispBlanksAs val="zero"/>
  </c:chart>
  <c:txPr>
    <a:bodyPr/>
    <a:lstStyle/>
    <a:p>
      <a:pPr>
        <a:defRPr>
          <a:latin typeface="Gill Sans MT" panose="020B0502020104020203" pitchFamily="34" charset="0"/>
        </a:defRPr>
      </a:pPr>
      <a:endParaRPr lang="en-US"/>
    </a:p>
  </c:tx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800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8008"/>
          </a:xfrm>
          <a:prstGeom prst="rect">
            <a:avLst/>
          </a:prstGeom>
        </p:spPr>
        <p:txBody>
          <a:bodyPr vert="horz" lIns="91440" tIns="45720" rIns="91440" bIns="45720" rtlCol="0"/>
          <a:lstStyle>
            <a:lvl1pPr algn="r">
              <a:defRPr sz="1200"/>
            </a:lvl1pPr>
          </a:lstStyle>
          <a:p>
            <a:fld id="{2E977D7D-3C05-451C-8AB8-7460922E2CCD}" type="datetimeFigureOut">
              <a:rPr lang="en-ZA" smtClean="0"/>
              <a:pPr/>
              <a:t>2019/11/06</a:t>
            </a:fld>
            <a:endParaRPr lang="en-ZA" dirty="0"/>
          </a:p>
        </p:txBody>
      </p:sp>
      <p:sp>
        <p:nvSpPr>
          <p:cNvPr id="4" name="Footer Placeholder 3"/>
          <p:cNvSpPr>
            <a:spLocks noGrp="1"/>
          </p:cNvSpPr>
          <p:nvPr>
            <p:ph type="ftr" sz="quarter" idx="2"/>
          </p:nvPr>
        </p:nvSpPr>
        <p:spPr>
          <a:xfrm>
            <a:off x="1" y="9428630"/>
            <a:ext cx="2946400" cy="498008"/>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28630"/>
            <a:ext cx="2946400" cy="498008"/>
          </a:xfrm>
          <a:prstGeom prst="rect">
            <a:avLst/>
          </a:prstGeom>
        </p:spPr>
        <p:txBody>
          <a:bodyPr vert="horz" lIns="91440" tIns="45720" rIns="91440" bIns="45720" rtlCol="0" anchor="b"/>
          <a:lstStyle>
            <a:lvl1pPr algn="r">
              <a:defRPr sz="1200"/>
            </a:lvl1pPr>
          </a:lstStyle>
          <a:p>
            <a:fld id="{B43726ED-32F9-4F4F-8791-9F43B497CC33}" type="slidenum">
              <a:rPr lang="en-ZA" smtClean="0"/>
              <a:pPr/>
              <a:t>‹#›</a:t>
            </a:fld>
            <a:endParaRPr lang="en-ZA" dirty="0"/>
          </a:p>
        </p:txBody>
      </p:sp>
    </p:spTree>
    <p:extLst>
      <p:ext uri="{BB962C8B-B14F-4D97-AF65-F5344CB8AC3E}">
        <p14:creationId xmlns:p14="http://schemas.microsoft.com/office/powerpoint/2010/main" xmlns="" val="90192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vl1pPr>
          </a:lstStyle>
          <a:p>
            <a:fld id="{63597F0C-5600-4E51-AFA2-926859C0B40D}" type="datetimeFigureOut">
              <a:rPr lang="en-ZA" smtClean="0"/>
              <a:pPr/>
              <a:t>2019/11/06</a:t>
            </a:fld>
            <a:endParaRPr lang="en-ZA" dirty="0"/>
          </a:p>
        </p:txBody>
      </p:sp>
      <p:sp>
        <p:nvSpPr>
          <p:cNvPr id="4" name="Slide Image Placeholder 3"/>
          <p:cNvSpPr>
            <a:spLocks noGrp="1" noRot="1" noChangeAspect="1"/>
          </p:cNvSpPr>
          <p:nvPr>
            <p:ph type="sldImg" idx="2"/>
          </p:nvPr>
        </p:nvSpPr>
        <p:spPr>
          <a:xfrm>
            <a:off x="1166813" y="1243013"/>
            <a:ext cx="4464050" cy="334803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7"/>
            <a:ext cx="5438140" cy="39086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1" y="9428588"/>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4" y="9428588"/>
            <a:ext cx="2945659" cy="498055"/>
          </a:xfrm>
          <a:prstGeom prst="rect">
            <a:avLst/>
          </a:prstGeom>
        </p:spPr>
        <p:txBody>
          <a:bodyPr vert="horz" lIns="91440" tIns="45720" rIns="91440" bIns="45720" rtlCol="0" anchor="b"/>
          <a:lstStyle>
            <a:lvl1pPr algn="r">
              <a:defRPr sz="1200"/>
            </a:lvl1pPr>
          </a:lstStyle>
          <a:p>
            <a:fld id="{06402EDC-0BE1-4820-B591-570EC25993C5}" type="slidenum">
              <a:rPr lang="en-ZA" smtClean="0"/>
              <a:pPr/>
              <a:t>‹#›</a:t>
            </a:fld>
            <a:endParaRPr lang="en-ZA" dirty="0"/>
          </a:p>
        </p:txBody>
      </p:sp>
    </p:spTree>
    <p:extLst>
      <p:ext uri="{BB962C8B-B14F-4D97-AF65-F5344CB8AC3E}">
        <p14:creationId xmlns:p14="http://schemas.microsoft.com/office/powerpoint/2010/main" xmlns="" val="3713560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6402EDC-0BE1-4820-B591-570EC25993C5}" type="slidenum">
              <a:rPr lang="en-ZA" smtClean="0">
                <a:solidFill>
                  <a:prstClr val="black"/>
                </a:solidFill>
              </a:rPr>
              <a:pPr/>
              <a:t>1</a:t>
            </a:fld>
            <a:endParaRPr lang="en-ZA" dirty="0">
              <a:solidFill>
                <a:prstClr val="black"/>
              </a:solidFill>
            </a:endParaRPr>
          </a:p>
        </p:txBody>
      </p:sp>
    </p:spTree>
    <p:extLst>
      <p:ext uri="{BB962C8B-B14F-4D97-AF65-F5344CB8AC3E}">
        <p14:creationId xmlns:p14="http://schemas.microsoft.com/office/powerpoint/2010/main" xmlns="" val="4152570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6402EDC-0BE1-4820-B591-570EC25993C5}" type="slidenum">
              <a:rPr lang="en-ZA" smtClean="0"/>
              <a:pPr/>
              <a:t>3</a:t>
            </a:fld>
            <a:endParaRPr lang="en-ZA" dirty="0"/>
          </a:p>
        </p:txBody>
      </p:sp>
    </p:spTree>
    <p:extLst>
      <p:ext uri="{BB962C8B-B14F-4D97-AF65-F5344CB8AC3E}">
        <p14:creationId xmlns:p14="http://schemas.microsoft.com/office/powerpoint/2010/main" xmlns="" val="257935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6402EDC-0BE1-4820-B591-570EC25993C5}" type="slidenum">
              <a:rPr lang="en-ZA" smtClean="0">
                <a:solidFill>
                  <a:prstClr val="black"/>
                </a:solidFill>
              </a:rPr>
              <a:pPr/>
              <a:t>11</a:t>
            </a:fld>
            <a:endParaRPr lang="en-ZA" dirty="0">
              <a:solidFill>
                <a:prstClr val="black"/>
              </a:solidFill>
            </a:endParaRPr>
          </a:p>
        </p:txBody>
      </p:sp>
    </p:spTree>
    <p:extLst>
      <p:ext uri="{BB962C8B-B14F-4D97-AF65-F5344CB8AC3E}">
        <p14:creationId xmlns:p14="http://schemas.microsoft.com/office/powerpoint/2010/main" xmlns="" val="2105305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Title 1"/>
          <p:cNvSpPr>
            <a:spLocks noGrp="1"/>
          </p:cNvSpPr>
          <p:nvPr>
            <p:ph type="title"/>
          </p:nvPr>
        </p:nvSpPr>
        <p:spPr>
          <a:xfrm>
            <a:off x="628650" y="365126"/>
            <a:ext cx="7886700" cy="1325563"/>
          </a:xfrm>
        </p:spPr>
        <p:txBody>
          <a:bodyPr>
            <a:normAutofit/>
          </a:bodyPr>
          <a:lstStyle/>
          <a:p>
            <a:r>
              <a:rPr lang="en-US" sz="3200" b="1">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22"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a:latin typeface="Arial" panose="020B0604020202020204" pitchFamily="34" charset="0"/>
                <a:cs typeface="Arial" panose="020B0604020202020204" pitchFamily="34" charset="0"/>
              </a:rPr>
              <a:t>Click to edit Master text styles</a:t>
            </a:r>
          </a:p>
        </p:txBody>
      </p:sp>
      <p:sp>
        <p:nvSpPr>
          <p:cNvPr id="23" name="Footer Placeholder 6"/>
          <p:cNvSpPr>
            <a:spLocks noGrp="1"/>
          </p:cNvSpPr>
          <p:nvPr>
            <p:ph type="ftr" sz="quarter" idx="11"/>
          </p:nvPr>
        </p:nvSpPr>
        <p:spPr>
          <a:xfrm>
            <a:off x="628650" y="6356350"/>
            <a:ext cx="6577693" cy="365125"/>
          </a:xfrm>
          <a:prstGeom prst="rect">
            <a:avLst/>
          </a:prstGeom>
        </p:spPr>
        <p:txBody>
          <a:bodyPr/>
          <a:lstStyle/>
          <a:p>
            <a:pPr algn="l"/>
            <a:r>
              <a:rPr lang="en-ZA" sz="900" i="1">
                <a:solidFill>
                  <a:schemeClr val="bg1">
                    <a:lumMod val="65000"/>
                  </a:schemeClr>
                </a:solidFill>
                <a:latin typeface="Arial" panose="020B0604020202020204" pitchFamily="34" charset="0"/>
                <a:cs typeface="Arial" panose="020B0604020202020204" pitchFamily="34" charset="0"/>
              </a:rPr>
              <a:t>2018-19 Department of Tourism Annual Report</a:t>
            </a:r>
            <a:endParaRPr lang="en-ZA" sz="900" i="1" dirty="0">
              <a:solidFill>
                <a:schemeClr val="bg1">
                  <a:lumMod val="65000"/>
                </a:schemeClr>
              </a:solidFill>
              <a:latin typeface="Arial" panose="020B0604020202020204" pitchFamily="34" charset="0"/>
              <a:cs typeface="Arial" panose="020B0604020202020204" pitchFamily="34" charset="0"/>
            </a:endParaRPr>
          </a:p>
        </p:txBody>
      </p:sp>
      <p:sp>
        <p:nvSpPr>
          <p:cNvPr id="24"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a:t>
            </a:fld>
            <a:endParaRPr lang="en-ZA" sz="900"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6134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ZA"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ZA"/>
              <a:t>2018-19 Department of Tourism Annual Report</a:t>
            </a:r>
            <a:endParaRPr lang="en-ZA"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pPr/>
              <a:t>‹#›</a:t>
            </a:fld>
            <a:endParaRPr lang="en-ZA" dirty="0"/>
          </a:p>
        </p:txBody>
      </p:sp>
    </p:spTree>
    <p:extLst>
      <p:ext uri="{BB962C8B-B14F-4D97-AF65-F5344CB8AC3E}">
        <p14:creationId xmlns:p14="http://schemas.microsoft.com/office/powerpoint/2010/main" xmlns="" val="831041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ZA"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ZA"/>
              <a:t>2018-19 Department of Tourism Annual Report</a:t>
            </a:r>
            <a:endParaRPr lang="en-ZA"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pPr/>
              <a:t>‹#›</a:t>
            </a:fld>
            <a:endParaRPr lang="en-ZA" dirty="0"/>
          </a:p>
        </p:txBody>
      </p:sp>
    </p:spTree>
    <p:extLst>
      <p:ext uri="{BB962C8B-B14F-4D97-AF65-F5344CB8AC3E}">
        <p14:creationId xmlns:p14="http://schemas.microsoft.com/office/powerpoint/2010/main" xmlns="" val="3211672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Title 1"/>
          <p:cNvSpPr>
            <a:spLocks noGrp="1"/>
          </p:cNvSpPr>
          <p:nvPr>
            <p:ph type="title"/>
          </p:nvPr>
        </p:nvSpPr>
        <p:spPr>
          <a:xfrm>
            <a:off x="628650" y="365126"/>
            <a:ext cx="7886700" cy="1325563"/>
          </a:xfrm>
        </p:spPr>
        <p:txBody>
          <a:bodyPr>
            <a:normAutofit/>
          </a:bodyPr>
          <a:lstStyle/>
          <a:p>
            <a:r>
              <a:rPr lang="en-US" sz="3200" b="1">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22"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a:latin typeface="Arial" panose="020B0604020202020204" pitchFamily="34" charset="0"/>
                <a:cs typeface="Arial" panose="020B0604020202020204" pitchFamily="34" charset="0"/>
              </a:rPr>
              <a:t>Click to edit Master text styles</a:t>
            </a:r>
          </a:p>
        </p:txBody>
      </p:sp>
      <p:sp>
        <p:nvSpPr>
          <p:cNvPr id="23" name="Footer Placeholder 6"/>
          <p:cNvSpPr>
            <a:spLocks noGrp="1"/>
          </p:cNvSpPr>
          <p:nvPr>
            <p:ph type="ftr" sz="quarter" idx="11"/>
          </p:nvPr>
        </p:nvSpPr>
        <p:spPr>
          <a:xfrm>
            <a:off x="628650" y="6356350"/>
            <a:ext cx="6577693" cy="365125"/>
          </a:xfrm>
          <a:prstGeom prst="rect">
            <a:avLst/>
          </a:prstGeom>
        </p:spPr>
        <p:txBody>
          <a:bodyPr/>
          <a:lstStyle/>
          <a:p>
            <a:r>
              <a:rPr lang="en-ZA" sz="900" i="1">
                <a:solidFill>
                  <a:prstClr val="white">
                    <a:lumMod val="65000"/>
                  </a:prstClr>
                </a:solidFill>
                <a:latin typeface="Arial" panose="020B0604020202020204" pitchFamily="34" charset="0"/>
                <a:cs typeface="Arial" panose="020B0604020202020204" pitchFamily="34" charset="0"/>
              </a:rPr>
              <a:t>2018-19 Department of Tourism Annual Report</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24"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45345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Footer Placeholder 6"/>
          <p:cNvSpPr>
            <a:spLocks noGrp="1"/>
          </p:cNvSpPr>
          <p:nvPr>
            <p:ph type="ftr" sz="quarter" idx="11"/>
          </p:nvPr>
        </p:nvSpPr>
        <p:spPr>
          <a:xfrm>
            <a:off x="628650" y="6356350"/>
            <a:ext cx="6577693" cy="365125"/>
          </a:xfrm>
          <a:prstGeom prst="rect">
            <a:avLst/>
          </a:prstGeom>
        </p:spPr>
        <p:txBody>
          <a:bodyPr/>
          <a:lstStyle/>
          <a:p>
            <a:r>
              <a:rPr lang="en-ZA" sz="900" i="1">
                <a:solidFill>
                  <a:prstClr val="white">
                    <a:lumMod val="65000"/>
                  </a:prstClr>
                </a:solidFill>
                <a:latin typeface="Arial" panose="020B0604020202020204" pitchFamily="34" charset="0"/>
                <a:cs typeface="Arial" panose="020B0604020202020204" pitchFamily="34" charset="0"/>
              </a:rPr>
              <a:t>2018-19 Department of Tourism Annual Report</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11"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pic>
        <p:nvPicPr>
          <p:cNvPr id="7" name="Content Placeholder 3"/>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6079" t="57807" r="2606" b="27373"/>
          <a:stretch/>
        </p:blipFill>
        <p:spPr>
          <a:xfrm>
            <a:off x="5512095" y="5787794"/>
            <a:ext cx="3003254" cy="513312"/>
          </a:xfrm>
          <a:prstGeom prst="rect">
            <a:avLst/>
          </a:prstGeom>
        </p:spPr>
      </p:pic>
      <p:sp>
        <p:nvSpPr>
          <p:cNvPr id="8" name="Title 1"/>
          <p:cNvSpPr>
            <a:spLocks noGrp="1"/>
          </p:cNvSpPr>
          <p:nvPr>
            <p:ph type="title"/>
          </p:nvPr>
        </p:nvSpPr>
        <p:spPr>
          <a:xfrm>
            <a:off x="628650" y="365126"/>
            <a:ext cx="7886700" cy="1325563"/>
          </a:xfrm>
        </p:spPr>
        <p:txBody>
          <a:bodyPr>
            <a:normAutofit/>
          </a:bodyPr>
          <a:lstStyle/>
          <a:p>
            <a:r>
              <a:rPr lang="en-US" sz="3200" b="1">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12"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a:latin typeface="Arial" panose="020B0604020202020204" pitchFamily="34" charset="0"/>
                <a:cs typeface="Arial" panose="020B0604020202020204" pitchFamily="34" charset="0"/>
              </a:rPr>
              <a:t>Click to edit Master text styles</a:t>
            </a:r>
          </a:p>
        </p:txBody>
      </p:sp>
    </p:spTree>
    <p:extLst>
      <p:ext uri="{BB962C8B-B14F-4D97-AF65-F5344CB8AC3E}">
        <p14:creationId xmlns:p14="http://schemas.microsoft.com/office/powerpoint/2010/main" xmlns="" val="1197753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Title 1"/>
          <p:cNvSpPr>
            <a:spLocks noGrp="1"/>
          </p:cNvSpPr>
          <p:nvPr>
            <p:ph type="title"/>
          </p:nvPr>
        </p:nvSpPr>
        <p:spPr>
          <a:xfrm>
            <a:off x="628650" y="365126"/>
            <a:ext cx="7886700" cy="1325563"/>
          </a:xfrm>
        </p:spPr>
        <p:txBody>
          <a:bodyPr>
            <a:normAutofit/>
          </a:bodyPr>
          <a:lstStyle/>
          <a:p>
            <a:r>
              <a:rPr lang="en-US" sz="3200" b="1">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11"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a:latin typeface="Arial" panose="020B0604020202020204" pitchFamily="34" charset="0"/>
                <a:cs typeface="Arial" panose="020B0604020202020204" pitchFamily="34" charset="0"/>
              </a:rPr>
              <a:t>Click to edit Master text styles</a:t>
            </a:r>
          </a:p>
        </p:txBody>
      </p:sp>
      <p:sp>
        <p:nvSpPr>
          <p:cNvPr id="12" name="Footer Placeholder 6"/>
          <p:cNvSpPr>
            <a:spLocks noGrp="1"/>
          </p:cNvSpPr>
          <p:nvPr>
            <p:ph type="ftr" sz="quarter" idx="11"/>
          </p:nvPr>
        </p:nvSpPr>
        <p:spPr>
          <a:xfrm>
            <a:off x="628650" y="6356350"/>
            <a:ext cx="6577693" cy="365125"/>
          </a:xfrm>
          <a:prstGeom prst="rect">
            <a:avLst/>
          </a:prstGeom>
        </p:spPr>
        <p:txBody>
          <a:bodyPr/>
          <a:lstStyle/>
          <a:p>
            <a:r>
              <a:rPr lang="en-ZA" sz="900" i="1">
                <a:solidFill>
                  <a:prstClr val="white">
                    <a:lumMod val="65000"/>
                  </a:prstClr>
                </a:solidFill>
                <a:latin typeface="Arial" panose="020B0604020202020204" pitchFamily="34" charset="0"/>
                <a:cs typeface="Arial" panose="020B0604020202020204" pitchFamily="34" charset="0"/>
              </a:rPr>
              <a:t>2018-19 Department of Tourism Annual Report</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13"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pic>
        <p:nvPicPr>
          <p:cNvPr id="14" name="Content Placeholder 3"/>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6079" t="57807" r="2606" b="27373"/>
          <a:stretch/>
        </p:blipFill>
        <p:spPr>
          <a:xfrm>
            <a:off x="5512095" y="5787794"/>
            <a:ext cx="3003254" cy="513312"/>
          </a:xfrm>
          <a:prstGeom prst="rect">
            <a:avLst/>
          </a:prstGeom>
        </p:spPr>
      </p:pic>
    </p:spTree>
    <p:extLst>
      <p:ext uri="{BB962C8B-B14F-4D97-AF65-F5344CB8AC3E}">
        <p14:creationId xmlns:p14="http://schemas.microsoft.com/office/powerpoint/2010/main" xmlns="" val="8226447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ZA">
                <a:solidFill>
                  <a:prstClr val="black"/>
                </a:solidFill>
              </a:rPr>
              <a:t>2018-19 Department of Tourism Annual Report</a:t>
            </a:r>
            <a:endParaRPr lang="en-ZA" dirty="0">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46644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r>
              <a:rPr lang="en-ZA">
                <a:solidFill>
                  <a:prstClr val="black"/>
                </a:solidFill>
              </a:rPr>
              <a:t>2018-19 Department of Tourism Annual Report</a:t>
            </a:r>
            <a:endParaRPr lang="en-ZA" dirty="0">
              <a:solidFill>
                <a:prstClr val="black"/>
              </a:solidFill>
            </a:endParaRP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8497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r>
              <a:rPr lang="en-ZA">
                <a:solidFill>
                  <a:prstClr val="black"/>
                </a:solidFill>
              </a:rPr>
              <a:t>2018-19 Department of Tourism Annual Report</a:t>
            </a:r>
            <a:endParaRPr lang="en-ZA" dirty="0">
              <a:solidFill>
                <a:prstClr val="black"/>
              </a:solidFill>
            </a:endParaRP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3706432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r>
              <a:rPr lang="en-ZA">
                <a:solidFill>
                  <a:prstClr val="black"/>
                </a:solidFill>
              </a:rPr>
              <a:t>2018-19 Department of Tourism Annual Report</a:t>
            </a:r>
            <a:endParaRPr lang="en-ZA" dirty="0">
              <a:solidFill>
                <a:prstClr val="black"/>
              </a:solidFill>
            </a:endParaRP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2266601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ZA">
                <a:solidFill>
                  <a:prstClr val="black"/>
                </a:solidFill>
              </a:rPr>
              <a:t>2018-19 Department of Tourism Annual Report</a:t>
            </a:r>
            <a:endParaRPr lang="en-ZA" dirty="0">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67628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Footer Placeholder 6"/>
          <p:cNvSpPr>
            <a:spLocks noGrp="1"/>
          </p:cNvSpPr>
          <p:nvPr>
            <p:ph type="ftr" sz="quarter" idx="11"/>
          </p:nvPr>
        </p:nvSpPr>
        <p:spPr>
          <a:xfrm>
            <a:off x="628650" y="6356350"/>
            <a:ext cx="6577693" cy="365125"/>
          </a:xfrm>
          <a:prstGeom prst="rect">
            <a:avLst/>
          </a:prstGeom>
        </p:spPr>
        <p:txBody>
          <a:bodyPr/>
          <a:lstStyle/>
          <a:p>
            <a:pPr algn="l"/>
            <a:r>
              <a:rPr lang="en-ZA" sz="900" i="1">
                <a:solidFill>
                  <a:schemeClr val="bg1">
                    <a:lumMod val="65000"/>
                  </a:schemeClr>
                </a:solidFill>
                <a:latin typeface="Arial" panose="020B0604020202020204" pitchFamily="34" charset="0"/>
                <a:cs typeface="Arial" panose="020B0604020202020204" pitchFamily="34" charset="0"/>
              </a:rPr>
              <a:t>2018-19 Department of Tourism Annual Report</a:t>
            </a:r>
            <a:endParaRPr lang="en-ZA" sz="900" i="1" dirty="0">
              <a:solidFill>
                <a:schemeClr val="bg1">
                  <a:lumMod val="65000"/>
                </a:schemeClr>
              </a:solidFill>
              <a:latin typeface="Arial" panose="020B0604020202020204" pitchFamily="34" charset="0"/>
              <a:cs typeface="Arial" panose="020B0604020202020204" pitchFamily="34" charset="0"/>
            </a:endParaRPr>
          </a:p>
        </p:txBody>
      </p:sp>
      <p:sp>
        <p:nvSpPr>
          <p:cNvPr id="11"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a:t>
            </a:fld>
            <a:endParaRPr lang="en-ZA" sz="900" dirty="0">
              <a:solidFill>
                <a:schemeClr val="bg1">
                  <a:lumMod val="65000"/>
                </a:schemeClr>
              </a:solidFill>
              <a:latin typeface="Arial" panose="020B0604020202020204" pitchFamily="34" charset="0"/>
              <a:cs typeface="Arial" panose="020B0604020202020204" pitchFamily="34" charset="0"/>
            </a:endParaRPr>
          </a:p>
        </p:txBody>
      </p:sp>
      <p:pic>
        <p:nvPicPr>
          <p:cNvPr id="7" name="Content Placeholder 3"/>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6079" t="57807" r="2606" b="27373"/>
          <a:stretch/>
        </p:blipFill>
        <p:spPr>
          <a:xfrm>
            <a:off x="5512095" y="5787794"/>
            <a:ext cx="3003254" cy="513312"/>
          </a:xfrm>
          <a:prstGeom prst="rect">
            <a:avLst/>
          </a:prstGeom>
        </p:spPr>
      </p:pic>
      <p:sp>
        <p:nvSpPr>
          <p:cNvPr id="8" name="Title 1"/>
          <p:cNvSpPr>
            <a:spLocks noGrp="1"/>
          </p:cNvSpPr>
          <p:nvPr>
            <p:ph type="title"/>
          </p:nvPr>
        </p:nvSpPr>
        <p:spPr>
          <a:xfrm>
            <a:off x="628650" y="365126"/>
            <a:ext cx="7886700" cy="1325563"/>
          </a:xfrm>
        </p:spPr>
        <p:txBody>
          <a:bodyPr>
            <a:normAutofit/>
          </a:bodyPr>
          <a:lstStyle/>
          <a:p>
            <a:r>
              <a:rPr lang="en-US" sz="3200" b="1">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12"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a:latin typeface="Arial" panose="020B0604020202020204" pitchFamily="34" charset="0"/>
                <a:cs typeface="Arial" panose="020B0604020202020204" pitchFamily="34" charset="0"/>
              </a:rPr>
              <a:t>Click to edit Master text styles</a:t>
            </a:r>
          </a:p>
        </p:txBody>
      </p:sp>
    </p:spTree>
    <p:extLst>
      <p:ext uri="{BB962C8B-B14F-4D97-AF65-F5344CB8AC3E}">
        <p14:creationId xmlns:p14="http://schemas.microsoft.com/office/powerpoint/2010/main" xmlns="" val="19943471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ZA">
                <a:solidFill>
                  <a:prstClr val="black"/>
                </a:solidFill>
              </a:rPr>
              <a:t>2018-19 Department of Tourism Annual Report</a:t>
            </a:r>
            <a:endParaRPr lang="en-ZA" dirty="0">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0867732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ZA">
                <a:solidFill>
                  <a:prstClr val="black"/>
                </a:solidFill>
              </a:rPr>
              <a:t>2018-19 Department of Tourism Annual Report</a:t>
            </a:r>
            <a:endParaRPr lang="en-ZA" dirty="0">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8566085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ZA">
                <a:solidFill>
                  <a:prstClr val="black"/>
                </a:solidFill>
              </a:rPr>
              <a:t>2018-19 Department of Tourism Annual Report</a:t>
            </a:r>
            <a:endParaRPr lang="en-ZA" dirty="0">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392534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Title 1"/>
          <p:cNvSpPr>
            <a:spLocks noGrp="1"/>
          </p:cNvSpPr>
          <p:nvPr>
            <p:ph type="title"/>
          </p:nvPr>
        </p:nvSpPr>
        <p:spPr>
          <a:xfrm>
            <a:off x="628650" y="365126"/>
            <a:ext cx="7886700" cy="1325563"/>
          </a:xfrm>
        </p:spPr>
        <p:txBody>
          <a:bodyPr>
            <a:normAutofit/>
          </a:bodyPr>
          <a:lstStyle/>
          <a:p>
            <a:r>
              <a:rPr lang="en-US" sz="3200" b="1">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22"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a:latin typeface="Arial" panose="020B0604020202020204" pitchFamily="34" charset="0"/>
                <a:cs typeface="Arial" panose="020B0604020202020204" pitchFamily="34" charset="0"/>
              </a:rPr>
              <a:t>Click to edit Master text styles</a:t>
            </a:r>
          </a:p>
        </p:txBody>
      </p:sp>
      <p:sp>
        <p:nvSpPr>
          <p:cNvPr id="23" name="Footer Placeholder 6"/>
          <p:cNvSpPr>
            <a:spLocks noGrp="1"/>
          </p:cNvSpPr>
          <p:nvPr>
            <p:ph type="ftr" sz="quarter" idx="11"/>
          </p:nvPr>
        </p:nvSpPr>
        <p:spPr>
          <a:xfrm>
            <a:off x="628650" y="6356350"/>
            <a:ext cx="6577693" cy="365125"/>
          </a:xfrm>
          <a:prstGeom prst="rect">
            <a:avLst/>
          </a:prstGeom>
        </p:spPr>
        <p:txBody>
          <a:bodyPr/>
          <a:lstStyle/>
          <a:p>
            <a:r>
              <a:rPr lang="en-ZA" sz="900" i="1">
                <a:solidFill>
                  <a:prstClr val="white">
                    <a:lumMod val="65000"/>
                  </a:prstClr>
                </a:solidFill>
                <a:latin typeface="Arial" panose="020B0604020202020204" pitchFamily="34" charset="0"/>
                <a:cs typeface="Arial" panose="020B0604020202020204" pitchFamily="34" charset="0"/>
              </a:rPr>
              <a:t>2018-19 Department of Tourism Annual Report</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24"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316913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Footer Placeholder 6"/>
          <p:cNvSpPr>
            <a:spLocks noGrp="1"/>
          </p:cNvSpPr>
          <p:nvPr>
            <p:ph type="ftr" sz="quarter" idx="11"/>
          </p:nvPr>
        </p:nvSpPr>
        <p:spPr>
          <a:xfrm>
            <a:off x="628650" y="6356350"/>
            <a:ext cx="6577693" cy="365125"/>
          </a:xfrm>
          <a:prstGeom prst="rect">
            <a:avLst/>
          </a:prstGeom>
        </p:spPr>
        <p:txBody>
          <a:bodyPr/>
          <a:lstStyle/>
          <a:p>
            <a:r>
              <a:rPr lang="en-ZA" sz="900" i="1">
                <a:solidFill>
                  <a:prstClr val="white">
                    <a:lumMod val="65000"/>
                  </a:prstClr>
                </a:solidFill>
                <a:latin typeface="Arial" panose="020B0604020202020204" pitchFamily="34" charset="0"/>
                <a:cs typeface="Arial" panose="020B0604020202020204" pitchFamily="34" charset="0"/>
              </a:rPr>
              <a:t>2018-19 Department of Tourism Annual Report</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11"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pic>
        <p:nvPicPr>
          <p:cNvPr id="7" name="Content Placeholder 3"/>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6079" t="57807" r="2606" b="27373"/>
          <a:stretch/>
        </p:blipFill>
        <p:spPr>
          <a:xfrm>
            <a:off x="5512095" y="5787794"/>
            <a:ext cx="3003254" cy="513312"/>
          </a:xfrm>
          <a:prstGeom prst="rect">
            <a:avLst/>
          </a:prstGeom>
        </p:spPr>
      </p:pic>
      <p:sp>
        <p:nvSpPr>
          <p:cNvPr id="8" name="Title 1"/>
          <p:cNvSpPr>
            <a:spLocks noGrp="1"/>
          </p:cNvSpPr>
          <p:nvPr>
            <p:ph type="title"/>
          </p:nvPr>
        </p:nvSpPr>
        <p:spPr>
          <a:xfrm>
            <a:off x="628650" y="365126"/>
            <a:ext cx="7886700" cy="1325563"/>
          </a:xfrm>
        </p:spPr>
        <p:txBody>
          <a:bodyPr>
            <a:normAutofit/>
          </a:bodyPr>
          <a:lstStyle/>
          <a:p>
            <a:r>
              <a:rPr lang="en-US" sz="3200" b="1">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12"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a:latin typeface="Arial" panose="020B0604020202020204" pitchFamily="34" charset="0"/>
                <a:cs typeface="Arial" panose="020B0604020202020204" pitchFamily="34" charset="0"/>
              </a:rPr>
              <a:t>Click to edit Master text styles</a:t>
            </a:r>
          </a:p>
        </p:txBody>
      </p:sp>
    </p:spTree>
    <p:extLst>
      <p:ext uri="{BB962C8B-B14F-4D97-AF65-F5344CB8AC3E}">
        <p14:creationId xmlns:p14="http://schemas.microsoft.com/office/powerpoint/2010/main" xmlns="" val="32837433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Title 1"/>
          <p:cNvSpPr>
            <a:spLocks noGrp="1"/>
          </p:cNvSpPr>
          <p:nvPr>
            <p:ph type="title"/>
          </p:nvPr>
        </p:nvSpPr>
        <p:spPr>
          <a:xfrm>
            <a:off x="628650" y="365126"/>
            <a:ext cx="7886700" cy="1325563"/>
          </a:xfrm>
        </p:spPr>
        <p:txBody>
          <a:bodyPr>
            <a:normAutofit/>
          </a:bodyPr>
          <a:lstStyle/>
          <a:p>
            <a:r>
              <a:rPr lang="en-US" sz="3200" b="1">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11"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a:latin typeface="Arial" panose="020B0604020202020204" pitchFamily="34" charset="0"/>
                <a:cs typeface="Arial" panose="020B0604020202020204" pitchFamily="34" charset="0"/>
              </a:rPr>
              <a:t>Click to edit Master text styles</a:t>
            </a:r>
          </a:p>
        </p:txBody>
      </p:sp>
      <p:sp>
        <p:nvSpPr>
          <p:cNvPr id="12" name="Footer Placeholder 6"/>
          <p:cNvSpPr>
            <a:spLocks noGrp="1"/>
          </p:cNvSpPr>
          <p:nvPr>
            <p:ph type="ftr" sz="quarter" idx="11"/>
          </p:nvPr>
        </p:nvSpPr>
        <p:spPr>
          <a:xfrm>
            <a:off x="628650" y="6356350"/>
            <a:ext cx="6577693" cy="365125"/>
          </a:xfrm>
          <a:prstGeom prst="rect">
            <a:avLst/>
          </a:prstGeom>
        </p:spPr>
        <p:txBody>
          <a:bodyPr/>
          <a:lstStyle/>
          <a:p>
            <a:r>
              <a:rPr lang="en-ZA" sz="900" i="1">
                <a:solidFill>
                  <a:prstClr val="white">
                    <a:lumMod val="65000"/>
                  </a:prstClr>
                </a:solidFill>
                <a:latin typeface="Arial" panose="020B0604020202020204" pitchFamily="34" charset="0"/>
                <a:cs typeface="Arial" panose="020B0604020202020204" pitchFamily="34" charset="0"/>
              </a:rPr>
              <a:t>2018-19 Department of Tourism Annual Report</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13"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pic>
        <p:nvPicPr>
          <p:cNvPr id="14" name="Content Placeholder 3"/>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6079" t="57807" r="2606" b="27373"/>
          <a:stretch/>
        </p:blipFill>
        <p:spPr>
          <a:xfrm>
            <a:off x="5512095" y="5787794"/>
            <a:ext cx="3003254" cy="513312"/>
          </a:xfrm>
          <a:prstGeom prst="rect">
            <a:avLst/>
          </a:prstGeom>
        </p:spPr>
      </p:pic>
    </p:spTree>
    <p:extLst>
      <p:ext uri="{BB962C8B-B14F-4D97-AF65-F5344CB8AC3E}">
        <p14:creationId xmlns:p14="http://schemas.microsoft.com/office/powerpoint/2010/main" xmlns="" val="6415058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ZA">
                <a:solidFill>
                  <a:prstClr val="black"/>
                </a:solidFill>
              </a:rPr>
              <a:t>2018-19 Department of Tourism Annual Report</a:t>
            </a:r>
            <a:endParaRPr lang="en-ZA" dirty="0">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5347006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r>
              <a:rPr lang="en-ZA">
                <a:solidFill>
                  <a:prstClr val="black"/>
                </a:solidFill>
              </a:rPr>
              <a:t>2018-19 Department of Tourism Annual Report</a:t>
            </a:r>
            <a:endParaRPr lang="en-ZA" dirty="0">
              <a:solidFill>
                <a:prstClr val="black"/>
              </a:solidFill>
            </a:endParaRP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1415688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r>
              <a:rPr lang="en-ZA">
                <a:solidFill>
                  <a:prstClr val="black"/>
                </a:solidFill>
              </a:rPr>
              <a:t>2018-19 Department of Tourism Annual Report</a:t>
            </a:r>
            <a:endParaRPr lang="en-ZA" dirty="0">
              <a:solidFill>
                <a:prstClr val="black"/>
              </a:solidFill>
            </a:endParaRP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409682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r>
              <a:rPr lang="en-ZA">
                <a:solidFill>
                  <a:prstClr val="black"/>
                </a:solidFill>
              </a:rPr>
              <a:t>2018-19 Department of Tourism Annual Report</a:t>
            </a:r>
            <a:endParaRPr lang="en-ZA" dirty="0">
              <a:solidFill>
                <a:prstClr val="black"/>
              </a:solidFill>
            </a:endParaRP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760563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Title 1"/>
          <p:cNvSpPr>
            <a:spLocks noGrp="1"/>
          </p:cNvSpPr>
          <p:nvPr>
            <p:ph type="title"/>
          </p:nvPr>
        </p:nvSpPr>
        <p:spPr>
          <a:xfrm>
            <a:off x="628650" y="365126"/>
            <a:ext cx="7886700" cy="1325563"/>
          </a:xfrm>
        </p:spPr>
        <p:txBody>
          <a:bodyPr>
            <a:normAutofit/>
          </a:bodyPr>
          <a:lstStyle/>
          <a:p>
            <a:r>
              <a:rPr lang="en-US" sz="3200" b="1">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11"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a:latin typeface="Arial" panose="020B0604020202020204" pitchFamily="34" charset="0"/>
                <a:cs typeface="Arial" panose="020B0604020202020204" pitchFamily="34" charset="0"/>
              </a:rPr>
              <a:t>Click to edit Master text styles</a:t>
            </a:r>
          </a:p>
        </p:txBody>
      </p:sp>
      <p:sp>
        <p:nvSpPr>
          <p:cNvPr id="12" name="Footer Placeholder 6"/>
          <p:cNvSpPr>
            <a:spLocks noGrp="1"/>
          </p:cNvSpPr>
          <p:nvPr>
            <p:ph type="ftr" sz="quarter" idx="11"/>
          </p:nvPr>
        </p:nvSpPr>
        <p:spPr>
          <a:xfrm>
            <a:off x="628650" y="6356350"/>
            <a:ext cx="6577693" cy="365125"/>
          </a:xfrm>
          <a:prstGeom prst="rect">
            <a:avLst/>
          </a:prstGeom>
        </p:spPr>
        <p:txBody>
          <a:bodyPr/>
          <a:lstStyle/>
          <a:p>
            <a:pPr algn="l"/>
            <a:r>
              <a:rPr lang="en-ZA" sz="900" i="1">
                <a:solidFill>
                  <a:schemeClr val="bg1">
                    <a:lumMod val="65000"/>
                  </a:schemeClr>
                </a:solidFill>
                <a:latin typeface="Arial" panose="020B0604020202020204" pitchFamily="34" charset="0"/>
                <a:cs typeface="Arial" panose="020B0604020202020204" pitchFamily="34" charset="0"/>
              </a:rPr>
              <a:t>2018-19 Department of Tourism Annual Report</a:t>
            </a:r>
            <a:endParaRPr lang="en-ZA" sz="900" i="1" dirty="0">
              <a:solidFill>
                <a:schemeClr val="bg1">
                  <a:lumMod val="65000"/>
                </a:schemeClr>
              </a:solidFill>
              <a:latin typeface="Arial" panose="020B0604020202020204" pitchFamily="34" charset="0"/>
              <a:cs typeface="Arial" panose="020B0604020202020204" pitchFamily="34" charset="0"/>
            </a:endParaRPr>
          </a:p>
        </p:txBody>
      </p:sp>
      <p:sp>
        <p:nvSpPr>
          <p:cNvPr id="13"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a:t>
            </a:fld>
            <a:endParaRPr lang="en-ZA" sz="900" dirty="0">
              <a:solidFill>
                <a:schemeClr val="bg1">
                  <a:lumMod val="65000"/>
                </a:schemeClr>
              </a:solidFill>
              <a:latin typeface="Arial" panose="020B0604020202020204" pitchFamily="34" charset="0"/>
              <a:cs typeface="Arial" panose="020B0604020202020204" pitchFamily="34" charset="0"/>
            </a:endParaRPr>
          </a:p>
        </p:txBody>
      </p:sp>
      <p:pic>
        <p:nvPicPr>
          <p:cNvPr id="14" name="Content Placeholder 3"/>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6079" t="57807" r="2606" b="27373"/>
          <a:stretch/>
        </p:blipFill>
        <p:spPr>
          <a:xfrm>
            <a:off x="5512095" y="5787794"/>
            <a:ext cx="3003254" cy="513312"/>
          </a:xfrm>
          <a:prstGeom prst="rect">
            <a:avLst/>
          </a:prstGeom>
        </p:spPr>
      </p:pic>
    </p:spTree>
    <p:extLst>
      <p:ext uri="{BB962C8B-B14F-4D97-AF65-F5344CB8AC3E}">
        <p14:creationId xmlns:p14="http://schemas.microsoft.com/office/powerpoint/2010/main" xmlns="" val="32864299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ZA">
                <a:solidFill>
                  <a:prstClr val="black"/>
                </a:solidFill>
              </a:rPr>
              <a:t>2018-19 Department of Tourism Annual Report</a:t>
            </a:r>
            <a:endParaRPr lang="en-ZA" dirty="0">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7459776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ZA">
                <a:solidFill>
                  <a:prstClr val="black"/>
                </a:solidFill>
              </a:rPr>
              <a:t>2018-19 Department of Tourism Annual Report</a:t>
            </a:r>
            <a:endParaRPr lang="en-ZA" dirty="0">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4238689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ZA">
                <a:solidFill>
                  <a:prstClr val="black"/>
                </a:solidFill>
              </a:rPr>
              <a:t>2018-19 Department of Tourism Annual Report</a:t>
            </a:r>
            <a:endParaRPr lang="en-ZA" dirty="0">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5143280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ZA">
                <a:solidFill>
                  <a:prstClr val="black"/>
                </a:solidFill>
              </a:rPr>
              <a:t>2018-19 Department of Tourism Annual Report</a:t>
            </a:r>
            <a:endParaRPr lang="en-ZA" dirty="0">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9228383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Title 1"/>
          <p:cNvSpPr>
            <a:spLocks noGrp="1"/>
          </p:cNvSpPr>
          <p:nvPr>
            <p:ph type="title"/>
          </p:nvPr>
        </p:nvSpPr>
        <p:spPr>
          <a:xfrm>
            <a:off x="628650" y="365126"/>
            <a:ext cx="7886700" cy="1325563"/>
          </a:xfrm>
        </p:spPr>
        <p:txBody>
          <a:bodyPr>
            <a:normAutofit/>
          </a:bodyPr>
          <a:lstStyle/>
          <a:p>
            <a:r>
              <a:rPr lang="en-US" sz="3200" b="1">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22"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a:latin typeface="Arial" panose="020B0604020202020204" pitchFamily="34" charset="0"/>
                <a:cs typeface="Arial" panose="020B0604020202020204" pitchFamily="34" charset="0"/>
              </a:rPr>
              <a:t>Click to edit Master text styles</a:t>
            </a:r>
          </a:p>
        </p:txBody>
      </p:sp>
      <p:sp>
        <p:nvSpPr>
          <p:cNvPr id="23" name="Footer Placeholder 6"/>
          <p:cNvSpPr>
            <a:spLocks noGrp="1"/>
          </p:cNvSpPr>
          <p:nvPr>
            <p:ph type="ftr" sz="quarter" idx="11"/>
          </p:nvPr>
        </p:nvSpPr>
        <p:spPr>
          <a:xfrm>
            <a:off x="628650" y="6356350"/>
            <a:ext cx="6577693"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a:ln>
                  <a:noFill/>
                </a:ln>
                <a:solidFill>
                  <a:prstClr val="white">
                    <a:lumMod val="65000"/>
                  </a:prstClr>
                </a:solidFill>
                <a:effectLst/>
                <a:uLnTx/>
                <a:uFillTx/>
                <a:latin typeface="Arial" panose="020B0604020202020204" pitchFamily="34" charset="0"/>
                <a:ea typeface="+mn-ea"/>
                <a:cs typeface="Arial" panose="020B0604020202020204" pitchFamily="34" charset="0"/>
              </a:rPr>
              <a:t>2018-19 Department of Tourism Annual Report</a:t>
            </a:r>
            <a:endParaRPr kumimoji="0" lang="en-ZA" sz="900" b="0" i="1" u="none" strike="noStrike" kern="1200" cap="none"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endParaRPr>
          </a:p>
        </p:txBody>
      </p:sp>
      <p:sp>
        <p:nvSpPr>
          <p:cNvPr id="24"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40FEAE8-3F87-4A99-BAF2-EE59B96B6E72}" type="slidenum">
              <a:rPr kumimoji="0" lang="en-ZA" sz="900" b="0" i="0" u="none" strike="noStrike" kern="1200" cap="none" spc="0" normalizeH="0" baseline="0" noProof="0" smtClean="0">
                <a:ln>
                  <a:noFill/>
                </a:ln>
                <a:solidFill>
                  <a:prstClr val="white">
                    <a:lumMod val="6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900" b="0" i="0" u="none" strike="noStrike" kern="1200" cap="none"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41299002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Footer Placeholder 6"/>
          <p:cNvSpPr>
            <a:spLocks noGrp="1"/>
          </p:cNvSpPr>
          <p:nvPr>
            <p:ph type="ftr" sz="quarter" idx="11"/>
          </p:nvPr>
        </p:nvSpPr>
        <p:spPr>
          <a:xfrm>
            <a:off x="628650" y="6356350"/>
            <a:ext cx="6577693"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a:ln>
                  <a:noFill/>
                </a:ln>
                <a:solidFill>
                  <a:prstClr val="white">
                    <a:lumMod val="65000"/>
                  </a:prstClr>
                </a:solidFill>
                <a:effectLst/>
                <a:uLnTx/>
                <a:uFillTx/>
                <a:latin typeface="Arial" panose="020B0604020202020204" pitchFamily="34" charset="0"/>
                <a:ea typeface="+mn-ea"/>
                <a:cs typeface="Arial" panose="020B0604020202020204" pitchFamily="34" charset="0"/>
              </a:rPr>
              <a:t>2018-19 Department of Tourism Annual Report</a:t>
            </a:r>
            <a:endParaRPr kumimoji="0" lang="en-ZA" sz="900" b="0" i="1" u="none" strike="noStrike" kern="1200" cap="none"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endParaRPr>
          </a:p>
        </p:txBody>
      </p:sp>
      <p:sp>
        <p:nvSpPr>
          <p:cNvPr id="11"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40FEAE8-3F87-4A99-BAF2-EE59B96B6E72}" type="slidenum">
              <a:rPr kumimoji="0" lang="en-ZA" sz="900" b="0" i="0" u="none" strike="noStrike" kern="1200" cap="none" spc="0" normalizeH="0" baseline="0" noProof="0" smtClean="0">
                <a:ln>
                  <a:noFill/>
                </a:ln>
                <a:solidFill>
                  <a:prstClr val="white">
                    <a:lumMod val="6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900" b="0" i="0" u="none" strike="noStrike" kern="1200" cap="none"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endParaRPr>
          </a:p>
        </p:txBody>
      </p:sp>
      <p:pic>
        <p:nvPicPr>
          <p:cNvPr id="7" name="Content Placeholder 3"/>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6079" t="57807" r="2606" b="27373"/>
          <a:stretch/>
        </p:blipFill>
        <p:spPr>
          <a:xfrm>
            <a:off x="5512095" y="5787794"/>
            <a:ext cx="3003254" cy="513312"/>
          </a:xfrm>
          <a:prstGeom prst="rect">
            <a:avLst/>
          </a:prstGeom>
        </p:spPr>
      </p:pic>
      <p:sp>
        <p:nvSpPr>
          <p:cNvPr id="8" name="Title 1"/>
          <p:cNvSpPr>
            <a:spLocks noGrp="1"/>
          </p:cNvSpPr>
          <p:nvPr>
            <p:ph type="title"/>
          </p:nvPr>
        </p:nvSpPr>
        <p:spPr>
          <a:xfrm>
            <a:off x="628650" y="365126"/>
            <a:ext cx="7886700" cy="1325563"/>
          </a:xfrm>
        </p:spPr>
        <p:txBody>
          <a:bodyPr>
            <a:normAutofit/>
          </a:bodyPr>
          <a:lstStyle/>
          <a:p>
            <a:r>
              <a:rPr lang="en-US" sz="3200" b="1">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12"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a:latin typeface="Arial" panose="020B0604020202020204" pitchFamily="34" charset="0"/>
                <a:cs typeface="Arial" panose="020B0604020202020204" pitchFamily="34" charset="0"/>
              </a:rPr>
              <a:t>Click to edit Master text styles</a:t>
            </a:r>
          </a:p>
        </p:txBody>
      </p:sp>
    </p:spTree>
    <p:extLst>
      <p:ext uri="{BB962C8B-B14F-4D97-AF65-F5344CB8AC3E}">
        <p14:creationId xmlns:p14="http://schemas.microsoft.com/office/powerpoint/2010/main" xmlns="" val="27924546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Title 1"/>
          <p:cNvSpPr>
            <a:spLocks noGrp="1"/>
          </p:cNvSpPr>
          <p:nvPr>
            <p:ph type="title"/>
          </p:nvPr>
        </p:nvSpPr>
        <p:spPr>
          <a:xfrm>
            <a:off x="628650" y="365126"/>
            <a:ext cx="7886700" cy="1325563"/>
          </a:xfrm>
        </p:spPr>
        <p:txBody>
          <a:bodyPr>
            <a:normAutofit/>
          </a:bodyPr>
          <a:lstStyle/>
          <a:p>
            <a:r>
              <a:rPr lang="en-US" sz="3200" b="1">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11"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a:latin typeface="Arial" panose="020B0604020202020204" pitchFamily="34" charset="0"/>
                <a:cs typeface="Arial" panose="020B0604020202020204" pitchFamily="34" charset="0"/>
              </a:rPr>
              <a:t>Click to edit Master text styles</a:t>
            </a:r>
          </a:p>
        </p:txBody>
      </p:sp>
      <p:sp>
        <p:nvSpPr>
          <p:cNvPr id="12" name="Footer Placeholder 6"/>
          <p:cNvSpPr>
            <a:spLocks noGrp="1"/>
          </p:cNvSpPr>
          <p:nvPr>
            <p:ph type="ftr" sz="quarter" idx="11"/>
          </p:nvPr>
        </p:nvSpPr>
        <p:spPr>
          <a:xfrm>
            <a:off x="628650" y="6356350"/>
            <a:ext cx="6577693"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a:ln>
                  <a:noFill/>
                </a:ln>
                <a:solidFill>
                  <a:prstClr val="white">
                    <a:lumMod val="65000"/>
                  </a:prstClr>
                </a:solidFill>
                <a:effectLst/>
                <a:uLnTx/>
                <a:uFillTx/>
                <a:latin typeface="Arial" panose="020B0604020202020204" pitchFamily="34" charset="0"/>
                <a:ea typeface="+mn-ea"/>
                <a:cs typeface="Arial" panose="020B0604020202020204" pitchFamily="34" charset="0"/>
              </a:rPr>
              <a:t>2018-19 Department of Tourism Annual Report</a:t>
            </a:r>
            <a:endParaRPr kumimoji="0" lang="en-ZA" sz="900" b="0" i="1" u="none" strike="noStrike" kern="1200" cap="none"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endParaRPr>
          </a:p>
        </p:txBody>
      </p:sp>
      <p:sp>
        <p:nvSpPr>
          <p:cNvPr id="13"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40FEAE8-3F87-4A99-BAF2-EE59B96B6E72}" type="slidenum">
              <a:rPr kumimoji="0" lang="en-ZA" sz="900" b="0" i="0" u="none" strike="noStrike" kern="1200" cap="none" spc="0" normalizeH="0" baseline="0" noProof="0" smtClean="0">
                <a:ln>
                  <a:noFill/>
                </a:ln>
                <a:solidFill>
                  <a:prstClr val="white">
                    <a:lumMod val="6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900" b="0" i="0" u="none" strike="noStrike" kern="1200" cap="none"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endParaRPr>
          </a:p>
        </p:txBody>
      </p:sp>
      <p:pic>
        <p:nvPicPr>
          <p:cNvPr id="14" name="Content Placeholder 3"/>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6079" t="57807" r="2606" b="27373"/>
          <a:stretch/>
        </p:blipFill>
        <p:spPr>
          <a:xfrm>
            <a:off x="5512095" y="5787794"/>
            <a:ext cx="3003254" cy="513312"/>
          </a:xfrm>
          <a:prstGeom prst="rect">
            <a:avLst/>
          </a:prstGeom>
        </p:spPr>
      </p:pic>
    </p:spTree>
    <p:extLst>
      <p:ext uri="{BB962C8B-B14F-4D97-AF65-F5344CB8AC3E}">
        <p14:creationId xmlns:p14="http://schemas.microsoft.com/office/powerpoint/2010/main" xmlns="" val="40473239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a:ln>
                  <a:noFill/>
                </a:ln>
                <a:solidFill>
                  <a:prstClr val="black"/>
                </a:solidFill>
                <a:effectLst/>
                <a:uLnTx/>
                <a:uFillTx/>
                <a:latin typeface="Calibri" panose="020F0502020204030204"/>
                <a:ea typeface="+mn-ea"/>
                <a:cs typeface="+mn-cs"/>
              </a:rPr>
              <a:t>2018-19 Department of Tourism Annual Report</a:t>
            </a: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0FEAE8-3F87-4A99-BAF2-EE59B96B6E72}" type="slidenum">
              <a:rPr kumimoji="0" lang="en-ZA"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7826425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a:ln>
                  <a:noFill/>
                </a:ln>
                <a:solidFill>
                  <a:prstClr val="black"/>
                </a:solidFill>
                <a:effectLst/>
                <a:uLnTx/>
                <a:uFillTx/>
                <a:latin typeface="Calibri" panose="020F0502020204030204"/>
                <a:ea typeface="+mn-ea"/>
                <a:cs typeface="+mn-cs"/>
              </a:rPr>
              <a:t>2018-19 Department of Tourism Annual Report</a:t>
            </a: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0FEAE8-3F87-4A99-BAF2-EE59B96B6E72}" type="slidenum">
              <a:rPr kumimoji="0" lang="en-ZA"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1557242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a:ln>
                  <a:noFill/>
                </a:ln>
                <a:solidFill>
                  <a:prstClr val="black"/>
                </a:solidFill>
                <a:effectLst/>
                <a:uLnTx/>
                <a:uFillTx/>
                <a:latin typeface="Calibri" panose="020F0502020204030204"/>
                <a:ea typeface="+mn-ea"/>
                <a:cs typeface="+mn-cs"/>
              </a:rPr>
              <a:t>2018-19 Department of Tourism Annual Report</a:t>
            </a: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0FEAE8-3F87-4A99-BAF2-EE59B96B6E72}" type="slidenum">
              <a:rPr kumimoji="0" lang="en-ZA"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08767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ZA"/>
              <a:t>2018-19 Department of Tourism Annual Report</a:t>
            </a:r>
            <a:endParaRPr lang="en-ZA"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pPr/>
              <a:t>‹#›</a:t>
            </a:fld>
            <a:endParaRPr lang="en-ZA" dirty="0"/>
          </a:p>
        </p:txBody>
      </p:sp>
    </p:spTree>
    <p:extLst>
      <p:ext uri="{BB962C8B-B14F-4D97-AF65-F5344CB8AC3E}">
        <p14:creationId xmlns:p14="http://schemas.microsoft.com/office/powerpoint/2010/main" xmlns="" val="15437465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a:ln>
                  <a:noFill/>
                </a:ln>
                <a:solidFill>
                  <a:prstClr val="black"/>
                </a:solidFill>
                <a:effectLst/>
                <a:uLnTx/>
                <a:uFillTx/>
                <a:latin typeface="Calibri" panose="020F0502020204030204"/>
                <a:ea typeface="+mn-ea"/>
                <a:cs typeface="+mn-cs"/>
              </a:rPr>
              <a:t>2018-19 Department of Tourism Annual Report</a:t>
            </a: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0FEAE8-3F87-4A99-BAF2-EE59B96B6E72}" type="slidenum">
              <a:rPr kumimoji="0" lang="en-ZA"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9363990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a:ln>
                  <a:noFill/>
                </a:ln>
                <a:solidFill>
                  <a:prstClr val="black"/>
                </a:solidFill>
                <a:effectLst/>
                <a:uLnTx/>
                <a:uFillTx/>
                <a:latin typeface="Calibri" panose="020F0502020204030204"/>
                <a:ea typeface="+mn-ea"/>
                <a:cs typeface="+mn-cs"/>
              </a:rPr>
              <a:t>2018-19 Department of Tourism Annual Report</a:t>
            </a: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0FEAE8-3F87-4A99-BAF2-EE59B96B6E72}" type="slidenum">
              <a:rPr kumimoji="0" lang="en-ZA"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1798581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a:ln>
                  <a:noFill/>
                </a:ln>
                <a:solidFill>
                  <a:prstClr val="black"/>
                </a:solidFill>
                <a:effectLst/>
                <a:uLnTx/>
                <a:uFillTx/>
                <a:latin typeface="Calibri" panose="020F0502020204030204"/>
                <a:ea typeface="+mn-ea"/>
                <a:cs typeface="+mn-cs"/>
              </a:rPr>
              <a:t>2018-19 Department of Tourism Annual Report</a:t>
            </a: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0FEAE8-3F87-4A99-BAF2-EE59B96B6E72}" type="slidenum">
              <a:rPr kumimoji="0" lang="en-ZA"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25926248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a:ln>
                  <a:noFill/>
                </a:ln>
                <a:solidFill>
                  <a:prstClr val="black"/>
                </a:solidFill>
                <a:effectLst/>
                <a:uLnTx/>
                <a:uFillTx/>
                <a:latin typeface="Calibri" panose="020F0502020204030204"/>
                <a:ea typeface="+mn-ea"/>
                <a:cs typeface="+mn-cs"/>
              </a:rPr>
              <a:t>2018-19 Department of Tourism Annual Report</a:t>
            </a: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0FEAE8-3F87-4A99-BAF2-EE59B96B6E72}" type="slidenum">
              <a:rPr kumimoji="0" lang="en-ZA"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3850788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a:ln>
                  <a:noFill/>
                </a:ln>
                <a:solidFill>
                  <a:prstClr val="black"/>
                </a:solidFill>
                <a:effectLst/>
                <a:uLnTx/>
                <a:uFillTx/>
                <a:latin typeface="Calibri" panose="020F0502020204030204"/>
                <a:ea typeface="+mn-ea"/>
                <a:cs typeface="+mn-cs"/>
              </a:rPr>
              <a:t>2018-19 Department of Tourism Annual Report</a:t>
            </a: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0FEAE8-3F87-4A99-BAF2-EE59B96B6E72}" type="slidenum">
              <a:rPr kumimoji="0" lang="en-ZA"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788391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ZA"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r>
              <a:rPr lang="en-ZA"/>
              <a:t>2018-19 Department of Tourism Annual Report</a:t>
            </a:r>
            <a:endParaRPr lang="en-ZA"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pPr/>
              <a:t>‹#›</a:t>
            </a:fld>
            <a:endParaRPr lang="en-ZA" dirty="0"/>
          </a:p>
        </p:txBody>
      </p:sp>
    </p:spTree>
    <p:extLst>
      <p:ext uri="{BB962C8B-B14F-4D97-AF65-F5344CB8AC3E}">
        <p14:creationId xmlns:p14="http://schemas.microsoft.com/office/powerpoint/2010/main" xmlns="" val="2363319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endParaRPr lang="en-ZA"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r>
              <a:rPr lang="en-ZA"/>
              <a:t>2018-19 Department of Tourism Annual Report</a:t>
            </a:r>
            <a:endParaRPr lang="en-ZA"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pPr/>
              <a:t>‹#›</a:t>
            </a:fld>
            <a:endParaRPr lang="en-ZA" dirty="0"/>
          </a:p>
        </p:txBody>
      </p:sp>
    </p:spTree>
    <p:extLst>
      <p:ext uri="{BB962C8B-B14F-4D97-AF65-F5344CB8AC3E}">
        <p14:creationId xmlns:p14="http://schemas.microsoft.com/office/powerpoint/2010/main" xmlns="" val="954623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endParaRPr lang="en-ZA"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r>
              <a:rPr lang="en-ZA"/>
              <a:t>2018-19 Department of Tourism Annual Report</a:t>
            </a:r>
            <a:endParaRPr lang="en-ZA"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pPr/>
              <a:t>‹#›</a:t>
            </a:fld>
            <a:endParaRPr lang="en-ZA" dirty="0"/>
          </a:p>
        </p:txBody>
      </p:sp>
    </p:spTree>
    <p:extLst>
      <p:ext uri="{BB962C8B-B14F-4D97-AF65-F5344CB8AC3E}">
        <p14:creationId xmlns:p14="http://schemas.microsoft.com/office/powerpoint/2010/main" xmlns="" val="486176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ZA"/>
              <a:t>2018-19 Department of Tourism Annual Report</a:t>
            </a:r>
            <a:endParaRPr lang="en-ZA"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pPr/>
              <a:t>‹#›</a:t>
            </a:fld>
            <a:endParaRPr lang="en-ZA" dirty="0"/>
          </a:p>
        </p:txBody>
      </p:sp>
    </p:spTree>
    <p:extLst>
      <p:ext uri="{BB962C8B-B14F-4D97-AF65-F5344CB8AC3E}">
        <p14:creationId xmlns:p14="http://schemas.microsoft.com/office/powerpoint/2010/main" xmlns="" val="1397932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ZA"/>
              <a:t>2018-19 Department of Tourism Annual Report</a:t>
            </a:r>
            <a:endParaRPr lang="en-ZA"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pPr/>
              <a:t>‹#›</a:t>
            </a:fld>
            <a:endParaRPr lang="en-ZA" dirty="0"/>
          </a:p>
        </p:txBody>
      </p:sp>
    </p:spTree>
    <p:extLst>
      <p:ext uri="{BB962C8B-B14F-4D97-AF65-F5344CB8AC3E}">
        <p14:creationId xmlns:p14="http://schemas.microsoft.com/office/powerpoint/2010/main" xmlns="" val="3730637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23" name="Footer Placeholder 6"/>
          <p:cNvSpPr>
            <a:spLocks noGrp="1"/>
          </p:cNvSpPr>
          <p:nvPr>
            <p:ph type="ftr" sz="quarter" idx="3"/>
          </p:nvPr>
        </p:nvSpPr>
        <p:spPr>
          <a:xfrm>
            <a:off x="628650" y="6356350"/>
            <a:ext cx="6577693" cy="365125"/>
          </a:xfrm>
          <a:prstGeom prst="rect">
            <a:avLst/>
          </a:prstGeom>
        </p:spPr>
        <p:txBody>
          <a:bodyPr/>
          <a:lstStyle/>
          <a:p>
            <a:pPr algn="l"/>
            <a:r>
              <a:rPr lang="en-ZA" sz="900" i="1">
                <a:solidFill>
                  <a:schemeClr val="bg1">
                    <a:lumMod val="65000"/>
                  </a:schemeClr>
                </a:solidFill>
                <a:latin typeface="Arial" panose="020B0604020202020204" pitchFamily="34" charset="0"/>
                <a:cs typeface="Arial" panose="020B0604020202020204" pitchFamily="34" charset="0"/>
              </a:rPr>
              <a:t>2018-19 Department of Tourism Annual Report</a:t>
            </a:r>
            <a:endParaRPr lang="en-ZA" sz="900" i="1" dirty="0">
              <a:solidFill>
                <a:schemeClr val="bg1">
                  <a:lumMod val="65000"/>
                </a:schemeClr>
              </a:solidFill>
              <a:latin typeface="Arial" panose="020B0604020202020204" pitchFamily="34" charset="0"/>
              <a:cs typeface="Arial" panose="020B0604020202020204" pitchFamily="34" charset="0"/>
            </a:endParaRPr>
          </a:p>
        </p:txBody>
      </p:sp>
      <p:sp>
        <p:nvSpPr>
          <p:cNvPr id="24" name="Slide Number Placeholder 7"/>
          <p:cNvSpPr>
            <a:spLocks noGrp="1"/>
          </p:cNvSpPr>
          <p:nvPr>
            <p:ph type="sldNum" sz="quarter" idx="4"/>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a:t>
            </a:fld>
            <a:endParaRPr lang="en-ZA" sz="900"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703391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3200" b="1" kern="1200">
          <a:solidFill>
            <a:schemeClr val="accent2"/>
          </a:solidFill>
          <a:latin typeface="Gill Sans MT" panose="020B05020201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ill Sans MT" panose="020B05020201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ill Sans MT" panose="020B05020201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MT" panose="020B05020201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23" name="Footer Placeholder 6"/>
          <p:cNvSpPr>
            <a:spLocks noGrp="1"/>
          </p:cNvSpPr>
          <p:nvPr>
            <p:ph type="ftr" sz="quarter" idx="3"/>
          </p:nvPr>
        </p:nvSpPr>
        <p:spPr>
          <a:xfrm>
            <a:off x="628650" y="6356350"/>
            <a:ext cx="6577693" cy="365125"/>
          </a:xfrm>
          <a:prstGeom prst="rect">
            <a:avLst/>
          </a:prstGeom>
        </p:spPr>
        <p:txBody>
          <a:bodyPr/>
          <a:lstStyle/>
          <a:p>
            <a:r>
              <a:rPr lang="en-ZA" sz="900" i="1">
                <a:solidFill>
                  <a:prstClr val="white">
                    <a:lumMod val="65000"/>
                  </a:prstClr>
                </a:solidFill>
                <a:latin typeface="Arial" panose="020B0604020202020204" pitchFamily="34" charset="0"/>
                <a:cs typeface="Arial" panose="020B0604020202020204" pitchFamily="34" charset="0"/>
              </a:rPr>
              <a:t>2018-19 Department of Tourism Annual Report</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24" name="Slide Number Placeholder 7"/>
          <p:cNvSpPr>
            <a:spLocks noGrp="1"/>
          </p:cNvSpPr>
          <p:nvPr>
            <p:ph type="sldNum" sz="quarter" idx="4"/>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919619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3200" b="1" kern="1200">
          <a:solidFill>
            <a:schemeClr val="accent2"/>
          </a:solidFill>
          <a:latin typeface="Gill Sans MT" panose="020B05020201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ill Sans MT" panose="020B05020201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ill Sans MT" panose="020B05020201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MT" panose="020B05020201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23" name="Footer Placeholder 6"/>
          <p:cNvSpPr>
            <a:spLocks noGrp="1"/>
          </p:cNvSpPr>
          <p:nvPr>
            <p:ph type="ftr" sz="quarter" idx="3"/>
          </p:nvPr>
        </p:nvSpPr>
        <p:spPr>
          <a:xfrm>
            <a:off x="628650" y="6356350"/>
            <a:ext cx="6577693" cy="365125"/>
          </a:xfrm>
          <a:prstGeom prst="rect">
            <a:avLst/>
          </a:prstGeom>
        </p:spPr>
        <p:txBody>
          <a:bodyPr/>
          <a:lstStyle/>
          <a:p>
            <a:r>
              <a:rPr lang="en-ZA" sz="900" i="1">
                <a:solidFill>
                  <a:prstClr val="white">
                    <a:lumMod val="65000"/>
                  </a:prstClr>
                </a:solidFill>
                <a:latin typeface="Arial" panose="020B0604020202020204" pitchFamily="34" charset="0"/>
                <a:cs typeface="Arial" panose="020B0604020202020204" pitchFamily="34" charset="0"/>
              </a:rPr>
              <a:t>2018-19 Department of Tourism Annual Report</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24" name="Slide Number Placeholder 7"/>
          <p:cNvSpPr>
            <a:spLocks noGrp="1"/>
          </p:cNvSpPr>
          <p:nvPr>
            <p:ph type="sldNum" sz="quarter" idx="4"/>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247309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3200" b="1" kern="1200">
          <a:solidFill>
            <a:schemeClr val="accent2"/>
          </a:solidFill>
          <a:latin typeface="Gill Sans MT" panose="020B05020201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ill Sans MT" panose="020B05020201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ill Sans MT" panose="020B05020201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MT" panose="020B05020201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23" name="Footer Placeholder 6"/>
          <p:cNvSpPr>
            <a:spLocks noGrp="1"/>
          </p:cNvSpPr>
          <p:nvPr>
            <p:ph type="ftr" sz="quarter" idx="3"/>
          </p:nvPr>
        </p:nvSpPr>
        <p:spPr>
          <a:xfrm>
            <a:off x="628650" y="6356350"/>
            <a:ext cx="6577693"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a:ln>
                  <a:noFill/>
                </a:ln>
                <a:solidFill>
                  <a:prstClr val="white">
                    <a:lumMod val="65000"/>
                  </a:prstClr>
                </a:solidFill>
                <a:effectLst/>
                <a:uLnTx/>
                <a:uFillTx/>
                <a:latin typeface="Arial" panose="020B0604020202020204" pitchFamily="34" charset="0"/>
                <a:ea typeface="+mn-ea"/>
                <a:cs typeface="Arial" panose="020B0604020202020204" pitchFamily="34" charset="0"/>
              </a:rPr>
              <a:t>2018-19 Department of Tourism Annual Report</a:t>
            </a:r>
            <a:endParaRPr kumimoji="0" lang="en-ZA" sz="900" b="0" i="1" u="none" strike="noStrike" kern="1200" cap="none"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endParaRPr>
          </a:p>
        </p:txBody>
      </p:sp>
      <p:sp>
        <p:nvSpPr>
          <p:cNvPr id="24" name="Slide Number Placeholder 7"/>
          <p:cNvSpPr>
            <a:spLocks noGrp="1"/>
          </p:cNvSpPr>
          <p:nvPr>
            <p:ph type="sldNum" sz="quarter" idx="4"/>
          </p:nvPr>
        </p:nvSpPr>
        <p:spPr>
          <a:xfrm>
            <a:off x="7413170" y="6356351"/>
            <a:ext cx="1102179" cy="365125"/>
          </a:xfrm>
          <a:prstGeom prst="rect">
            <a:avLst/>
          </a:prstGeom>
        </p:spPr>
        <p:txBody>
          <a:bodyPr/>
          <a:lstStyle>
            <a:lvl1pPr algn="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40FEAE8-3F87-4A99-BAF2-EE59B96B6E72}" type="slidenum">
              <a:rPr kumimoji="0" lang="en-ZA" sz="900" b="0" i="0" u="none" strike="noStrike" kern="1200" cap="none" spc="0" normalizeH="0" baseline="0" noProof="0" smtClean="0">
                <a:ln>
                  <a:noFill/>
                </a:ln>
                <a:solidFill>
                  <a:prstClr val="white">
                    <a:lumMod val="6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900" b="0" i="0" u="none" strike="noStrike" kern="1200" cap="none"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335901006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lnSpc>
          <a:spcPct val="90000"/>
        </a:lnSpc>
        <a:spcBef>
          <a:spcPct val="0"/>
        </a:spcBef>
        <a:buNone/>
        <a:defRPr sz="3200" b="1" kern="1200">
          <a:solidFill>
            <a:schemeClr val="accent2"/>
          </a:solidFill>
          <a:latin typeface="Gill Sans MT" panose="020B05020201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ill Sans MT" panose="020B05020201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ill Sans MT" panose="020B05020201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MT" panose="020B05020201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35.xml"/><Relationship Id="rId5" Type="http://schemas.openxmlformats.org/officeDocument/2006/relationships/chart" Target="../charts/chart5.xml"/><Relationship Id="rId4" Type="http://schemas.openxmlformats.org/officeDocument/2006/relationships/chart" Target="../charts/char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3000" r="-3000"/>
          </a:stretch>
        </a:blipFill>
        <a:effectLst/>
      </p:bgPr>
    </p:bg>
    <p:spTree>
      <p:nvGrpSpPr>
        <p:cNvPr id="1" name=""/>
        <p:cNvGrpSpPr/>
        <p:nvPr/>
      </p:nvGrpSpPr>
      <p:grpSpPr>
        <a:xfrm>
          <a:off x="0" y="0"/>
          <a:ext cx="0" cy="0"/>
          <a:chOff x="0" y="0"/>
          <a:chExt cx="0" cy="0"/>
        </a:xfrm>
      </p:grpSpPr>
      <p:sp>
        <p:nvSpPr>
          <p:cNvPr id="7" name="Subtitle 2"/>
          <p:cNvSpPr txBox="1">
            <a:spLocks/>
          </p:cNvSpPr>
          <p:nvPr/>
        </p:nvSpPr>
        <p:spPr>
          <a:xfrm>
            <a:off x="739588" y="2794690"/>
            <a:ext cx="7772400" cy="66120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ill Sans MT" panose="020B05020201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ill Sans MT" panose="020B05020201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MT" panose="020B05020201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ZA" b="1" dirty="0">
              <a:latin typeface="Arial Narrow" panose="020B0606020202030204" pitchFamily="34" charset="0"/>
              <a:cs typeface="Arial" panose="020B0604020202020204" pitchFamily="34" charset="0"/>
            </a:endParaRPr>
          </a:p>
        </p:txBody>
      </p:sp>
      <p:sp>
        <p:nvSpPr>
          <p:cNvPr id="5" name="Subtitle 2"/>
          <p:cNvSpPr txBox="1">
            <a:spLocks/>
          </p:cNvSpPr>
          <p:nvPr/>
        </p:nvSpPr>
        <p:spPr bwMode="auto">
          <a:xfrm>
            <a:off x="570620" y="311556"/>
            <a:ext cx="8110335" cy="46336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nSpc>
                <a:spcPct val="150000"/>
              </a:lnSpc>
              <a:spcBef>
                <a:spcPts val="0"/>
              </a:spcBef>
            </a:pPr>
            <a:r>
              <a:rPr lang="en-US" sz="2800" b="1" dirty="0">
                <a:solidFill>
                  <a:srgbClr val="F26500"/>
                </a:solidFill>
                <a:latin typeface="Gill Sans MT" panose="020B0502020104020203" pitchFamily="34" charset="0"/>
                <a:cs typeface="Arial" panose="020B0604020202020204" pitchFamily="34" charset="0"/>
              </a:rPr>
              <a:t>Briefing to the </a:t>
            </a:r>
            <a:r>
              <a:rPr lang="en-US" sz="2800" b="1" dirty="0" smtClean="0">
                <a:solidFill>
                  <a:srgbClr val="F26500"/>
                </a:solidFill>
                <a:latin typeface="Gill Sans MT" panose="020B0502020104020203" pitchFamily="34" charset="0"/>
                <a:cs typeface="Arial" panose="020B0604020202020204" pitchFamily="34" charset="0"/>
              </a:rPr>
              <a:t>Select Committee on Trade and Industry, Economic Development, Small Business Development, Tourism, Employment and </a:t>
            </a:r>
            <a:r>
              <a:rPr lang="en-US" sz="2800" b="1" dirty="0" err="1" smtClean="0">
                <a:solidFill>
                  <a:srgbClr val="F26500"/>
                </a:solidFill>
                <a:latin typeface="Gill Sans MT" panose="020B0502020104020203" pitchFamily="34" charset="0"/>
                <a:cs typeface="Arial" panose="020B0604020202020204" pitchFamily="34" charset="0"/>
              </a:rPr>
              <a:t>Labour</a:t>
            </a:r>
            <a:r>
              <a:rPr lang="en-US" sz="2800" b="1" dirty="0" smtClean="0">
                <a:solidFill>
                  <a:srgbClr val="F26500"/>
                </a:solidFill>
                <a:latin typeface="Gill Sans MT" panose="020B0502020104020203" pitchFamily="34" charset="0"/>
                <a:cs typeface="Arial" panose="020B0604020202020204" pitchFamily="34" charset="0"/>
              </a:rPr>
              <a:t> </a:t>
            </a:r>
            <a:r>
              <a:rPr lang="en-US" sz="2800" b="1" dirty="0">
                <a:solidFill>
                  <a:srgbClr val="F26500"/>
                </a:solidFill>
                <a:latin typeface="Gill Sans MT" panose="020B0502020104020203" pitchFamily="34" charset="0"/>
                <a:cs typeface="Arial" panose="020B0604020202020204" pitchFamily="34" charset="0"/>
              </a:rPr>
              <a:t>on the </a:t>
            </a:r>
            <a:r>
              <a:rPr lang="en-US" sz="2800" b="1" dirty="0" smtClean="0">
                <a:solidFill>
                  <a:srgbClr val="F26500"/>
                </a:solidFill>
                <a:latin typeface="Gill Sans MT" panose="020B0502020104020203" pitchFamily="34" charset="0"/>
                <a:cs typeface="Arial" panose="020B0604020202020204" pitchFamily="34" charset="0"/>
              </a:rPr>
              <a:t>Annual Performance Report </a:t>
            </a:r>
            <a:r>
              <a:rPr lang="en-US" sz="2800" b="1" dirty="0">
                <a:solidFill>
                  <a:srgbClr val="F26500"/>
                </a:solidFill>
                <a:latin typeface="Gill Sans MT" panose="020B0502020104020203" pitchFamily="34" charset="0"/>
                <a:cs typeface="Arial" panose="020B0604020202020204" pitchFamily="34" charset="0"/>
              </a:rPr>
              <a:t>for 2018/19</a:t>
            </a:r>
          </a:p>
          <a:p>
            <a:pPr lvl="0"/>
            <a:r>
              <a:rPr lang="en-US" b="1" smtClean="0">
                <a:solidFill>
                  <a:srgbClr val="F26500"/>
                </a:solidFill>
                <a:latin typeface="Gill Sans MT" panose="020B0502020104020203" pitchFamily="34" charset="0"/>
                <a:cs typeface="Arial" panose="020B0604020202020204" pitchFamily="34" charset="0"/>
              </a:rPr>
              <a:t>5  November </a:t>
            </a:r>
            <a:r>
              <a:rPr lang="en-US" b="1" dirty="0">
                <a:solidFill>
                  <a:srgbClr val="F26500"/>
                </a:solidFill>
                <a:latin typeface="Gill Sans MT" panose="020B0502020104020203" pitchFamily="34" charset="0"/>
                <a:cs typeface="Arial" panose="020B0604020202020204" pitchFamily="34" charset="0"/>
              </a:rPr>
              <a:t>2019</a:t>
            </a:r>
            <a:endParaRPr lang="en-ZA" b="1" dirty="0">
              <a:solidFill>
                <a:srgbClr val="F26500"/>
              </a:solidFill>
              <a:latin typeface="Gill Sans MT" panose="020B0502020104020203" pitchFamily="34" charset="0"/>
              <a:cs typeface="Arial" panose="020B0604020202020204" pitchFamily="34" charset="0"/>
            </a:endParaRPr>
          </a:p>
        </p:txBody>
      </p:sp>
    </p:spTree>
    <p:extLst>
      <p:ext uri="{BB962C8B-B14F-4D97-AF65-F5344CB8AC3E}">
        <p14:creationId xmlns:p14="http://schemas.microsoft.com/office/powerpoint/2010/main" xmlns="" val="3300407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675">
                <a:solidFill>
                  <a:schemeClr val="bg1">
                    <a:lumMod val="65000"/>
                  </a:schemeClr>
                </a:solidFill>
                <a:latin typeface="Arial" panose="020B0604020202020204" pitchFamily="34" charset="0"/>
                <a:cs typeface="Arial" panose="020B0604020202020204" pitchFamily="34" charset="0"/>
              </a:rPr>
              <a:pPr/>
              <a:t>10</a:t>
            </a:fld>
            <a:endParaRPr lang="en-ZA" sz="675" dirty="0">
              <a:solidFill>
                <a:schemeClr val="bg1">
                  <a:lumMod val="65000"/>
                </a:schemeClr>
              </a:solidFill>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378691" y="169722"/>
            <a:ext cx="8423563" cy="570507"/>
          </a:xfrm>
          <a:solidFill>
            <a:srgbClr val="F8CBAD"/>
          </a:solidFill>
          <a:ln>
            <a:solidFill>
              <a:schemeClr val="accent6">
                <a:lumMod val="75000"/>
              </a:schemeClr>
            </a:solidFill>
          </a:ln>
        </p:spPr>
        <p:txBody>
          <a:bodyPr rtlCol="0">
            <a:noAutofit/>
          </a:bodyPr>
          <a:lstStyle/>
          <a:p>
            <a:pPr algn="ctr">
              <a:defRPr/>
            </a:pPr>
            <a:r>
              <a:rPr lang="en-US" sz="2800" dirty="0">
                <a:solidFill>
                  <a:srgbClr val="F1995D"/>
                </a:solidFill>
              </a:rPr>
              <a:t>Budget and Expenditure Review for 2018/19</a:t>
            </a:r>
          </a:p>
        </p:txBody>
      </p:sp>
      <p:graphicFrame>
        <p:nvGraphicFramePr>
          <p:cNvPr id="9" name="Content Placeholder 8"/>
          <p:cNvGraphicFramePr>
            <a:graphicFrameLocks/>
          </p:cNvGraphicFramePr>
          <p:nvPr>
            <p:extLst>
              <p:ext uri="{D42A27DB-BD31-4B8C-83A1-F6EECF244321}">
                <p14:modId xmlns:p14="http://schemas.microsoft.com/office/powerpoint/2010/main" xmlns="" val="3997505465"/>
              </p:ext>
            </p:extLst>
          </p:nvPr>
        </p:nvGraphicFramePr>
        <p:xfrm>
          <a:off x="378691" y="903902"/>
          <a:ext cx="8423564" cy="4774969"/>
        </p:xfrm>
        <a:graphic>
          <a:graphicData uri="http://schemas.openxmlformats.org/drawingml/2006/table">
            <a:tbl>
              <a:tblPr>
                <a:tableStyleId>{616DA210-FB5B-4158-B5E0-FEB733F419BA}</a:tableStyleId>
              </a:tblPr>
              <a:tblGrid>
                <a:gridCol w="1715773">
                  <a:extLst>
                    <a:ext uri="{9D8B030D-6E8A-4147-A177-3AD203B41FA5}">
                      <a16:colId xmlns:a16="http://schemas.microsoft.com/office/drawing/2014/main" xmlns="" val="20000"/>
                    </a:ext>
                  </a:extLst>
                </a:gridCol>
                <a:gridCol w="1481970">
                  <a:extLst>
                    <a:ext uri="{9D8B030D-6E8A-4147-A177-3AD203B41FA5}">
                      <a16:colId xmlns:a16="http://schemas.microsoft.com/office/drawing/2014/main" xmlns="" val="20001"/>
                    </a:ext>
                  </a:extLst>
                </a:gridCol>
                <a:gridCol w="1256397">
                  <a:extLst>
                    <a:ext uri="{9D8B030D-6E8A-4147-A177-3AD203B41FA5}">
                      <a16:colId xmlns:a16="http://schemas.microsoft.com/office/drawing/2014/main" xmlns="" val="20002"/>
                    </a:ext>
                  </a:extLst>
                </a:gridCol>
                <a:gridCol w="1476497">
                  <a:extLst>
                    <a:ext uri="{9D8B030D-6E8A-4147-A177-3AD203B41FA5}">
                      <a16:colId xmlns:a16="http://schemas.microsoft.com/office/drawing/2014/main" xmlns="" val="20003"/>
                    </a:ext>
                  </a:extLst>
                </a:gridCol>
                <a:gridCol w="2492927">
                  <a:extLst>
                    <a:ext uri="{9D8B030D-6E8A-4147-A177-3AD203B41FA5}">
                      <a16:colId xmlns:a16="http://schemas.microsoft.com/office/drawing/2014/main" xmlns="" val="20007"/>
                    </a:ext>
                  </a:extLst>
                </a:gridCol>
              </a:tblGrid>
              <a:tr h="619750">
                <a:tc>
                  <a:txBody>
                    <a:bodyPr/>
                    <a:lstStyle/>
                    <a:p>
                      <a:pPr algn="ctr" fontAlgn="t"/>
                      <a:r>
                        <a:rPr lang="en-ZA" sz="1200" b="1" u="none" strike="noStrike" dirty="0">
                          <a:solidFill>
                            <a:schemeClr val="tx1"/>
                          </a:solidFill>
                          <a:effectLst/>
                          <a:latin typeface="Gill Sans MT" panose="020B0502020104020203" pitchFamily="34" charset="0"/>
                        </a:rPr>
                        <a:t>Programme </a:t>
                      </a:r>
                      <a:endParaRPr lang="en-ZA" sz="1200" b="1" i="0" u="none" strike="noStrike" dirty="0">
                        <a:solidFill>
                          <a:schemeClr val="tx1"/>
                        </a:solidFill>
                        <a:effectLst/>
                        <a:latin typeface="Gill Sans MT" panose="020B0502020104020203" pitchFamily="34" charset="0"/>
                      </a:endParaRPr>
                    </a:p>
                  </a:txBody>
                  <a:tcPr marL="7144" marR="7144" marT="7144" marB="0" anchor="ctr">
                    <a:solidFill>
                      <a:schemeClr val="accent2">
                        <a:lumMod val="60000"/>
                        <a:lumOff val="40000"/>
                      </a:schemeClr>
                    </a:solidFill>
                  </a:tcPr>
                </a:tc>
                <a:tc>
                  <a:txBody>
                    <a:bodyPr/>
                    <a:lstStyle/>
                    <a:p>
                      <a:pPr algn="ctr" fontAlgn="t"/>
                      <a:r>
                        <a:rPr lang="en-ZA" sz="1200" b="1" u="none" strike="noStrike" dirty="0">
                          <a:solidFill>
                            <a:schemeClr val="tx1"/>
                          </a:solidFill>
                          <a:effectLst/>
                          <a:latin typeface="Gill Sans MT" panose="020B0502020104020203" pitchFamily="34" charset="0"/>
                        </a:rPr>
                        <a:t>Final Appropriation</a:t>
                      </a:r>
                    </a:p>
                    <a:p>
                      <a:pPr algn="ctr" fontAlgn="t"/>
                      <a:r>
                        <a:rPr lang="en-ZA" sz="1200" b="1" u="none" strike="noStrike" dirty="0">
                          <a:solidFill>
                            <a:schemeClr val="tx1"/>
                          </a:solidFill>
                          <a:effectLst/>
                          <a:latin typeface="Gill Sans MT" panose="020B0502020104020203" pitchFamily="34" charset="0"/>
                        </a:rPr>
                        <a:t>(R’000) </a:t>
                      </a:r>
                      <a:endParaRPr lang="en-ZA" sz="1200" b="1" i="0" u="none" strike="noStrike" dirty="0">
                        <a:solidFill>
                          <a:schemeClr val="tx1"/>
                        </a:solidFill>
                        <a:effectLst/>
                        <a:latin typeface="Gill Sans MT" panose="020B0502020104020203" pitchFamily="34" charset="0"/>
                      </a:endParaRPr>
                    </a:p>
                  </a:txBody>
                  <a:tcPr marL="67500" marR="67500" marT="7144" marB="0" anchor="ctr">
                    <a:solidFill>
                      <a:schemeClr val="accent2">
                        <a:lumMod val="60000"/>
                        <a:lumOff val="40000"/>
                      </a:schemeClr>
                    </a:solidFill>
                  </a:tcPr>
                </a:tc>
                <a:tc>
                  <a:txBody>
                    <a:bodyPr/>
                    <a:lstStyle/>
                    <a:p>
                      <a:pPr algn="ctr" fontAlgn="t"/>
                      <a:r>
                        <a:rPr lang="en-ZA" sz="1200" b="1" u="none" strike="noStrike" dirty="0">
                          <a:solidFill>
                            <a:schemeClr val="tx1"/>
                          </a:solidFill>
                          <a:effectLst/>
                          <a:latin typeface="Gill Sans MT" panose="020B0502020104020203" pitchFamily="34" charset="0"/>
                        </a:rPr>
                        <a:t>Expenditure </a:t>
                      </a:r>
                    </a:p>
                    <a:p>
                      <a:pPr algn="ctr" fontAlgn="t"/>
                      <a:r>
                        <a:rPr lang="en-ZA" sz="1200" b="1" u="none" strike="noStrike" dirty="0">
                          <a:solidFill>
                            <a:schemeClr val="tx1"/>
                          </a:solidFill>
                          <a:effectLst/>
                          <a:latin typeface="Gill Sans MT" panose="020B0502020104020203" pitchFamily="34" charset="0"/>
                        </a:rPr>
                        <a:t>(R’000)</a:t>
                      </a:r>
                    </a:p>
                  </a:txBody>
                  <a:tcPr marL="67500" marR="67500" marT="7144" marB="0" anchor="ctr">
                    <a:solidFill>
                      <a:srgbClr val="F4B183"/>
                    </a:solidFill>
                  </a:tcPr>
                </a:tc>
                <a:tc>
                  <a:txBody>
                    <a:bodyPr/>
                    <a:lstStyle/>
                    <a:p>
                      <a:pPr algn="ctr" fontAlgn="t"/>
                      <a:r>
                        <a:rPr lang="en-ZA" sz="1200" b="1" u="none" strike="noStrike" dirty="0">
                          <a:solidFill>
                            <a:schemeClr val="tx1"/>
                          </a:solidFill>
                          <a:effectLst/>
                          <a:latin typeface="Gill Sans MT" panose="020B0502020104020203" pitchFamily="34" charset="0"/>
                        </a:rPr>
                        <a:t>Expenditure As Per % Of Final Appropriation</a:t>
                      </a:r>
                      <a:endParaRPr lang="en-ZA" sz="1200" b="1" i="0" u="none" strike="noStrike" dirty="0">
                        <a:solidFill>
                          <a:schemeClr val="tx1"/>
                        </a:solidFill>
                        <a:effectLst/>
                        <a:latin typeface="Gill Sans MT" panose="020B0502020104020203" pitchFamily="34" charset="0"/>
                      </a:endParaRPr>
                    </a:p>
                  </a:txBody>
                  <a:tcPr marL="67500" marR="67500" marT="7144" marB="0" anchor="ctr">
                    <a:solidFill>
                      <a:schemeClr val="accent2">
                        <a:lumMod val="60000"/>
                        <a:lumOff val="40000"/>
                      </a:schemeClr>
                    </a:solidFill>
                  </a:tcPr>
                </a:tc>
                <a:tc>
                  <a:txBody>
                    <a:bodyPr/>
                    <a:lstStyle/>
                    <a:p>
                      <a:pPr algn="ctr" fontAlgn="t"/>
                      <a:r>
                        <a:rPr lang="en-ZA" sz="1200" b="1" i="0" u="none" strike="noStrike" dirty="0">
                          <a:solidFill>
                            <a:schemeClr val="tx1"/>
                          </a:solidFill>
                          <a:effectLst/>
                          <a:latin typeface="Gill Sans MT" panose="020B0502020104020203" pitchFamily="34" charset="0"/>
                        </a:rPr>
                        <a:t>Explanation Of Material Variances</a:t>
                      </a:r>
                    </a:p>
                  </a:txBody>
                  <a:tcPr marL="7144" marR="7144" marT="7144" marB="0" anchor="ctr">
                    <a:solidFill>
                      <a:schemeClr val="accent2">
                        <a:lumMod val="60000"/>
                        <a:lumOff val="40000"/>
                      </a:schemeClr>
                    </a:solidFill>
                  </a:tcPr>
                </a:tc>
                <a:extLst>
                  <a:ext uri="{0D108BD9-81ED-4DB2-BD59-A6C34878D82A}">
                    <a16:rowId xmlns:a16="http://schemas.microsoft.com/office/drawing/2014/main" xmlns="" val="10000"/>
                  </a:ext>
                </a:extLst>
              </a:tr>
              <a:tr h="917405">
                <a:tc>
                  <a:txBody>
                    <a:bodyPr/>
                    <a:lstStyle/>
                    <a:p>
                      <a:pPr marL="119063" indent="0" algn="just" fontAlgn="b"/>
                      <a:r>
                        <a:rPr lang="en-ZA" sz="1100" b="0" i="0" u="none" strike="noStrike" dirty="0">
                          <a:solidFill>
                            <a:schemeClr val="tx1"/>
                          </a:solidFill>
                          <a:effectLst/>
                          <a:latin typeface="Gill Sans MT" panose="020B0502020104020203" pitchFamily="34" charset="0"/>
                        </a:rPr>
                        <a:t>Administration</a:t>
                      </a:r>
                    </a:p>
                  </a:txBody>
                  <a:tcPr marL="0" marR="54000" marT="7144" marB="0"/>
                </a:tc>
                <a:tc>
                  <a:txBody>
                    <a:bodyPr/>
                    <a:lstStyle/>
                    <a:p>
                      <a:pPr marL="119063" indent="0" algn="ctr" defTabSz="914400" rtl="0" eaLnBrk="1" fontAlgn="b" latinLnBrk="0" hangingPunct="1"/>
                      <a:r>
                        <a:rPr lang="en-ZA" sz="1100" b="0" i="0" u="none" strike="noStrike" kern="1200" dirty="0">
                          <a:solidFill>
                            <a:schemeClr val="tx1"/>
                          </a:solidFill>
                          <a:effectLst/>
                          <a:latin typeface="Gill Sans MT" panose="020B0502020104020203" pitchFamily="34" charset="0"/>
                          <a:ea typeface="+mn-ea"/>
                          <a:cs typeface="+mn-cs"/>
                        </a:rPr>
                        <a:t>           266 458 </a:t>
                      </a:r>
                    </a:p>
                  </a:txBody>
                  <a:tcPr marL="7144" marR="7144" marT="7144" marB="0"/>
                </a:tc>
                <a:tc>
                  <a:txBody>
                    <a:bodyPr/>
                    <a:lstStyle/>
                    <a:p>
                      <a:pPr marL="119063" indent="0" algn="ctr" defTabSz="914400" rtl="0" eaLnBrk="1" fontAlgn="b" latinLnBrk="0" hangingPunct="1"/>
                      <a:r>
                        <a:rPr lang="en-ZA" sz="1100" b="0" i="0" u="none" strike="noStrike" kern="1200" dirty="0">
                          <a:solidFill>
                            <a:schemeClr val="tx1"/>
                          </a:solidFill>
                          <a:effectLst/>
                          <a:latin typeface="Gill Sans MT" panose="020B0502020104020203" pitchFamily="34" charset="0"/>
                          <a:ea typeface="+mn-ea"/>
                          <a:cs typeface="+mn-cs"/>
                        </a:rPr>
                        <a:t>         260 730 </a:t>
                      </a:r>
                    </a:p>
                  </a:txBody>
                  <a:tcPr marL="7144" marR="7144" marT="7144" marB="0"/>
                </a:tc>
                <a:tc>
                  <a:txBody>
                    <a:bodyPr/>
                    <a:lstStyle/>
                    <a:p>
                      <a:pPr marL="119063" indent="0" algn="ctr" defTabSz="914400" rtl="0" eaLnBrk="1" fontAlgn="b" latinLnBrk="0" hangingPunct="1"/>
                      <a:r>
                        <a:rPr lang="en-ZA" sz="1100" b="0" i="0" u="none" strike="noStrike" kern="1200" dirty="0">
                          <a:solidFill>
                            <a:schemeClr val="tx1"/>
                          </a:solidFill>
                          <a:effectLst/>
                          <a:latin typeface="Gill Sans MT" panose="020B0502020104020203" pitchFamily="34" charset="0"/>
                          <a:ea typeface="+mn-ea"/>
                          <a:cs typeface="+mn-cs"/>
                        </a:rPr>
                        <a:t>97.9%</a:t>
                      </a:r>
                    </a:p>
                  </a:txBody>
                  <a:tcPr marL="7144" marR="7144" marT="7144" marB="0"/>
                </a:tc>
                <a:tc>
                  <a:txBody>
                    <a:bodyPr/>
                    <a:lstStyle/>
                    <a:p>
                      <a:pPr marL="92075" marR="0" indent="0" algn="just" defTabSz="914400" rtl="0" eaLnBrk="1" fontAlgn="b" latinLnBrk="0" hangingPunct="1">
                        <a:lnSpc>
                          <a:spcPct val="100000"/>
                        </a:lnSpc>
                        <a:spcBef>
                          <a:spcPts val="0"/>
                        </a:spcBef>
                        <a:spcAft>
                          <a:spcPts val="600"/>
                        </a:spcAft>
                        <a:buClrTx/>
                        <a:buSzTx/>
                        <a:buFontTx/>
                        <a:buNone/>
                        <a:tabLst/>
                        <a:defRPr/>
                      </a:pPr>
                      <a:r>
                        <a:rPr lang="en-US" sz="1100" b="0" i="0" u="none" strike="noStrike" dirty="0">
                          <a:solidFill>
                            <a:schemeClr val="tx1"/>
                          </a:solidFill>
                          <a:effectLst/>
                          <a:latin typeface="Gill Sans MT" panose="020B0502020104020203" pitchFamily="34" charset="0"/>
                        </a:rPr>
                        <a:t>The bulk of this underspending lies within Compensation of Employees due to strict policies adhered to by the department to reduce expenditure on salaries and wages.</a:t>
                      </a:r>
                      <a:endParaRPr lang="en-ZA" sz="1100" b="0" i="0" u="none" strike="noStrike" dirty="0">
                        <a:solidFill>
                          <a:schemeClr val="tx1"/>
                        </a:solidFill>
                        <a:effectLst/>
                        <a:latin typeface="Gill Sans MT" panose="020B0502020104020203" pitchFamily="34" charset="0"/>
                      </a:endParaRPr>
                    </a:p>
                  </a:txBody>
                  <a:tcPr marL="5358" marR="50625" marT="5358" marB="0"/>
                </a:tc>
                <a:extLst>
                  <a:ext uri="{0D108BD9-81ED-4DB2-BD59-A6C34878D82A}">
                    <a16:rowId xmlns:a16="http://schemas.microsoft.com/office/drawing/2014/main" xmlns="" val="10001"/>
                  </a:ext>
                </a:extLst>
              </a:tr>
              <a:tr h="923108">
                <a:tc>
                  <a:txBody>
                    <a:bodyPr/>
                    <a:lstStyle/>
                    <a:p>
                      <a:pPr marL="119063" indent="0" algn="just" defTabSz="914400" rtl="0" eaLnBrk="1" fontAlgn="b" latinLnBrk="0" hangingPunct="1"/>
                      <a:r>
                        <a:rPr lang="en-ZA" sz="1100" b="0" i="0" u="none" strike="noStrike" kern="1200" dirty="0">
                          <a:solidFill>
                            <a:schemeClr val="tx1"/>
                          </a:solidFill>
                          <a:effectLst/>
                          <a:latin typeface="Gill Sans MT" panose="020B0502020104020203" pitchFamily="34" charset="0"/>
                          <a:ea typeface="+mn-ea"/>
                          <a:cs typeface="+mn-cs"/>
                        </a:rPr>
                        <a:t>Tourism Research, Policy and International Relations</a:t>
                      </a:r>
                    </a:p>
                  </a:txBody>
                  <a:tcPr marL="0" marR="54000" marT="7144" marB="0"/>
                </a:tc>
                <a:tc>
                  <a:txBody>
                    <a:bodyPr/>
                    <a:lstStyle/>
                    <a:p>
                      <a:pPr marL="119063" indent="0" algn="ctr" defTabSz="914400" rtl="0" eaLnBrk="1" fontAlgn="b" latinLnBrk="0" hangingPunct="1"/>
                      <a:r>
                        <a:rPr lang="en-ZA" sz="1100" b="0" i="0" u="none" strike="noStrike" kern="1200" dirty="0">
                          <a:solidFill>
                            <a:schemeClr val="tx1"/>
                          </a:solidFill>
                          <a:effectLst/>
                          <a:latin typeface="Gill Sans MT" panose="020B0502020104020203" pitchFamily="34" charset="0"/>
                          <a:ea typeface="+mn-ea"/>
                          <a:cs typeface="+mn-cs"/>
                        </a:rPr>
                        <a:t>        1 288 130 </a:t>
                      </a:r>
                    </a:p>
                  </a:txBody>
                  <a:tcPr marL="7144" marR="7144" marT="7144" marB="0"/>
                </a:tc>
                <a:tc>
                  <a:txBody>
                    <a:bodyPr/>
                    <a:lstStyle/>
                    <a:p>
                      <a:pPr marL="119063" indent="0" algn="ctr" defTabSz="914400" rtl="0" eaLnBrk="1" fontAlgn="b" latinLnBrk="0" hangingPunct="1"/>
                      <a:r>
                        <a:rPr lang="en-ZA" sz="1100" b="0" i="0" u="none" strike="noStrike" kern="1200" dirty="0">
                          <a:solidFill>
                            <a:schemeClr val="tx1"/>
                          </a:solidFill>
                          <a:effectLst/>
                          <a:latin typeface="Gill Sans MT" panose="020B0502020104020203" pitchFamily="34" charset="0"/>
                          <a:ea typeface="+mn-ea"/>
                          <a:cs typeface="+mn-cs"/>
                        </a:rPr>
                        <a:t>       1 283 908 </a:t>
                      </a:r>
                    </a:p>
                  </a:txBody>
                  <a:tcPr marL="7144" marR="7144" marT="7144" marB="0"/>
                </a:tc>
                <a:tc>
                  <a:txBody>
                    <a:bodyPr/>
                    <a:lstStyle/>
                    <a:p>
                      <a:pPr marL="119063" indent="0" algn="ctr" defTabSz="914400" rtl="0" eaLnBrk="1" fontAlgn="b" latinLnBrk="0" hangingPunct="1"/>
                      <a:r>
                        <a:rPr lang="en-ZA" sz="1100" b="0" i="0" u="none" strike="noStrike" kern="1200" dirty="0">
                          <a:solidFill>
                            <a:schemeClr val="tx1"/>
                          </a:solidFill>
                          <a:effectLst/>
                          <a:latin typeface="Gill Sans MT" panose="020B0502020104020203" pitchFamily="34" charset="0"/>
                          <a:ea typeface="+mn-ea"/>
                          <a:cs typeface="+mn-cs"/>
                        </a:rPr>
                        <a:t>99.7%</a:t>
                      </a:r>
                    </a:p>
                  </a:txBody>
                  <a:tcPr marL="7144" marR="7144" marT="7144" marB="0"/>
                </a:tc>
                <a:tc>
                  <a:txBody>
                    <a:bodyPr/>
                    <a:lstStyle/>
                    <a:p>
                      <a:pPr marL="92075" indent="0" algn="just" fontAlgn="b">
                        <a:spcAft>
                          <a:spcPts val="600"/>
                        </a:spcAft>
                      </a:pPr>
                      <a:r>
                        <a:rPr lang="en-US" sz="1100" b="0" i="0" u="none" strike="noStrike" dirty="0">
                          <a:solidFill>
                            <a:schemeClr val="tx1"/>
                          </a:solidFill>
                          <a:effectLst/>
                          <a:latin typeface="Gill Sans MT" panose="020B0502020104020203" pitchFamily="34" charset="0"/>
                        </a:rPr>
                        <a:t>The underspending is due to cost containment measures implemented by the department to reduce spending on Goods and Services during the financial year.</a:t>
                      </a:r>
                      <a:endParaRPr lang="en-ZA" sz="1100" b="0" i="0" u="none" strike="noStrike" dirty="0">
                        <a:solidFill>
                          <a:schemeClr val="tx1"/>
                        </a:solidFill>
                        <a:effectLst/>
                        <a:latin typeface="Gill Sans MT" panose="020B0502020104020203" pitchFamily="34" charset="0"/>
                      </a:endParaRPr>
                    </a:p>
                  </a:txBody>
                  <a:tcPr marL="5358" marR="50625" marT="5358" marB="0"/>
                </a:tc>
                <a:extLst>
                  <a:ext uri="{0D108BD9-81ED-4DB2-BD59-A6C34878D82A}">
                    <a16:rowId xmlns:a16="http://schemas.microsoft.com/office/drawing/2014/main" xmlns="" val="10002"/>
                  </a:ext>
                </a:extLst>
              </a:tr>
              <a:tr h="1097280">
                <a:tc>
                  <a:txBody>
                    <a:bodyPr/>
                    <a:lstStyle/>
                    <a:p>
                      <a:pPr marL="119063" indent="0" algn="just" fontAlgn="b"/>
                      <a:r>
                        <a:rPr lang="en-ZA" sz="1100" b="0" i="0" u="none" strike="noStrike" dirty="0">
                          <a:solidFill>
                            <a:schemeClr val="tx1"/>
                          </a:solidFill>
                          <a:effectLst/>
                          <a:latin typeface="Gill Sans MT" panose="020B0502020104020203" pitchFamily="34" charset="0"/>
                        </a:rPr>
                        <a:t>Destination Development</a:t>
                      </a:r>
                    </a:p>
                  </a:txBody>
                  <a:tcPr marL="0" marR="54000" marT="7144" marB="0"/>
                </a:tc>
                <a:tc>
                  <a:txBody>
                    <a:bodyPr/>
                    <a:lstStyle/>
                    <a:p>
                      <a:pPr marL="119063" indent="0" algn="ctr" defTabSz="914400" rtl="0" eaLnBrk="1" fontAlgn="b" latinLnBrk="0" hangingPunct="1"/>
                      <a:r>
                        <a:rPr lang="en-ZA" sz="1100" b="0" i="0" u="none" strike="noStrike" kern="1200" dirty="0">
                          <a:solidFill>
                            <a:schemeClr val="tx1"/>
                          </a:solidFill>
                          <a:effectLst/>
                          <a:latin typeface="Gill Sans MT" panose="020B0502020104020203" pitchFamily="34" charset="0"/>
                          <a:ea typeface="+mn-ea"/>
                          <a:cs typeface="+mn-cs"/>
                        </a:rPr>
                        <a:t>           406 847 </a:t>
                      </a:r>
                    </a:p>
                  </a:txBody>
                  <a:tcPr marL="7144" marR="7144" marT="7144" marB="0"/>
                </a:tc>
                <a:tc>
                  <a:txBody>
                    <a:bodyPr/>
                    <a:lstStyle/>
                    <a:p>
                      <a:pPr marL="119063" indent="0" algn="ctr" defTabSz="914400" rtl="0" eaLnBrk="1" fontAlgn="b" latinLnBrk="0" hangingPunct="1"/>
                      <a:r>
                        <a:rPr lang="en-ZA" sz="1100" b="0" i="0" u="none" strike="noStrike" kern="1200" dirty="0">
                          <a:solidFill>
                            <a:schemeClr val="tx1"/>
                          </a:solidFill>
                          <a:effectLst/>
                          <a:latin typeface="Gill Sans MT" panose="020B0502020104020203" pitchFamily="34" charset="0"/>
                          <a:ea typeface="+mn-ea"/>
                          <a:cs typeface="+mn-cs"/>
                        </a:rPr>
                        <a:t>         398 447 </a:t>
                      </a:r>
                    </a:p>
                  </a:txBody>
                  <a:tcPr marL="7144" marR="7144" marT="7144" marB="0"/>
                </a:tc>
                <a:tc>
                  <a:txBody>
                    <a:bodyPr/>
                    <a:lstStyle/>
                    <a:p>
                      <a:pPr marL="119063" indent="0" algn="ctr" defTabSz="914400" rtl="0" eaLnBrk="1" fontAlgn="b" latinLnBrk="0" hangingPunct="1"/>
                      <a:r>
                        <a:rPr lang="en-ZA" sz="1100" b="0" i="0" u="none" strike="noStrike" kern="1200" dirty="0">
                          <a:solidFill>
                            <a:schemeClr val="tx1"/>
                          </a:solidFill>
                          <a:effectLst/>
                          <a:latin typeface="Gill Sans MT" panose="020B0502020104020203" pitchFamily="34" charset="0"/>
                          <a:ea typeface="+mn-ea"/>
                          <a:cs typeface="+mn-cs"/>
                        </a:rPr>
                        <a:t>97.9%</a:t>
                      </a:r>
                    </a:p>
                  </a:txBody>
                  <a:tcPr marL="7144" marR="7144" marT="7144" marB="0"/>
                </a:tc>
                <a:tc>
                  <a:txBody>
                    <a:bodyPr/>
                    <a:lstStyle/>
                    <a:p>
                      <a:pPr marL="92075" marR="0" lvl="0" indent="0" algn="just" defTabSz="914400" rtl="0" eaLnBrk="1" fontAlgn="b" latinLnBrk="0" hangingPunct="1">
                        <a:lnSpc>
                          <a:spcPct val="100000"/>
                        </a:lnSpc>
                        <a:spcBef>
                          <a:spcPts val="0"/>
                        </a:spcBef>
                        <a:spcAft>
                          <a:spcPts val="60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The underspending is primarily related to project payments to consultants for research and advisory services which could not be processed as milestones where not reached as per contractual agreements.</a:t>
                      </a:r>
                      <a:endParaRPr kumimoji="0" lang="en-ZA" sz="11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a:txBody>
                  <a:tcPr marL="5358" marR="50625" marT="5358" marB="0"/>
                </a:tc>
                <a:extLst>
                  <a:ext uri="{0D108BD9-81ED-4DB2-BD59-A6C34878D82A}">
                    <a16:rowId xmlns:a16="http://schemas.microsoft.com/office/drawing/2014/main" xmlns="" val="10003"/>
                  </a:ext>
                </a:extLst>
              </a:tr>
              <a:tr h="914400">
                <a:tc>
                  <a:txBody>
                    <a:bodyPr/>
                    <a:lstStyle/>
                    <a:p>
                      <a:pPr marL="119063" indent="0" algn="just" defTabSz="914400" rtl="0" eaLnBrk="1" fontAlgn="b" latinLnBrk="0" hangingPunct="1"/>
                      <a:r>
                        <a:rPr lang="en-ZA" sz="1100" b="0" i="0" u="none" strike="noStrike" kern="1200" dirty="0">
                          <a:solidFill>
                            <a:schemeClr val="tx1"/>
                          </a:solidFill>
                          <a:effectLst/>
                          <a:latin typeface="Gill Sans MT" panose="020B0502020104020203" pitchFamily="34" charset="0"/>
                          <a:ea typeface="+mn-ea"/>
                          <a:cs typeface="+mn-cs"/>
                        </a:rPr>
                        <a:t>Tourism Sector Support Services</a:t>
                      </a:r>
                    </a:p>
                  </a:txBody>
                  <a:tcPr marL="0" marR="54000" marT="7144" marB="0"/>
                </a:tc>
                <a:tc>
                  <a:txBody>
                    <a:bodyPr/>
                    <a:lstStyle/>
                    <a:p>
                      <a:pPr marL="119063" indent="0" algn="ctr" defTabSz="914400" rtl="0" eaLnBrk="1" fontAlgn="b" latinLnBrk="0" hangingPunct="1"/>
                      <a:r>
                        <a:rPr lang="en-ZA" sz="1100" b="0" i="0" u="none" strike="noStrike" kern="1200" dirty="0">
                          <a:solidFill>
                            <a:schemeClr val="tx1"/>
                          </a:solidFill>
                          <a:effectLst/>
                          <a:latin typeface="Gill Sans MT" panose="020B0502020104020203" pitchFamily="34" charset="0"/>
                          <a:ea typeface="+mn-ea"/>
                          <a:cs typeface="+mn-cs"/>
                        </a:rPr>
                        <a:t>           300 382 </a:t>
                      </a:r>
                    </a:p>
                  </a:txBody>
                  <a:tcPr marL="7144" marR="7144" marT="7144" marB="0"/>
                </a:tc>
                <a:tc>
                  <a:txBody>
                    <a:bodyPr/>
                    <a:lstStyle/>
                    <a:p>
                      <a:pPr marL="119063" indent="0" algn="ctr" defTabSz="914400" rtl="0" eaLnBrk="1" fontAlgn="b" latinLnBrk="0" hangingPunct="1"/>
                      <a:r>
                        <a:rPr lang="en-ZA" sz="1100" b="0" i="0" u="none" strike="noStrike" kern="1200" dirty="0">
                          <a:solidFill>
                            <a:schemeClr val="tx1"/>
                          </a:solidFill>
                          <a:effectLst/>
                          <a:latin typeface="Gill Sans MT" panose="020B0502020104020203" pitchFamily="34" charset="0"/>
                          <a:ea typeface="+mn-ea"/>
                          <a:cs typeface="+mn-cs"/>
                        </a:rPr>
                        <a:t>         291 717 </a:t>
                      </a:r>
                    </a:p>
                  </a:txBody>
                  <a:tcPr marL="7144" marR="7144" marT="7144" marB="0"/>
                </a:tc>
                <a:tc>
                  <a:txBody>
                    <a:bodyPr/>
                    <a:lstStyle/>
                    <a:p>
                      <a:pPr marL="119063" indent="0" algn="ctr" defTabSz="914400" rtl="0" eaLnBrk="1" fontAlgn="b" latinLnBrk="0" hangingPunct="1"/>
                      <a:r>
                        <a:rPr lang="en-ZA" sz="1100" b="0" i="0" u="none" strike="noStrike" kern="1200" dirty="0">
                          <a:solidFill>
                            <a:schemeClr val="tx1"/>
                          </a:solidFill>
                          <a:effectLst/>
                          <a:latin typeface="Gill Sans MT" panose="020B0502020104020203" pitchFamily="34" charset="0"/>
                          <a:ea typeface="+mn-ea"/>
                          <a:cs typeface="+mn-cs"/>
                        </a:rPr>
                        <a:t>97.1%</a:t>
                      </a:r>
                    </a:p>
                  </a:txBody>
                  <a:tcPr marL="7144" marR="7144" marT="7144" marB="0"/>
                </a:tc>
                <a:tc>
                  <a:txBody>
                    <a:bodyPr/>
                    <a:lstStyle/>
                    <a:p>
                      <a:pPr marL="92075" marR="0" lvl="0" indent="0" algn="just" defTabSz="914400" rtl="0" eaLnBrk="1" fontAlgn="b" latinLnBrk="0" hangingPunct="1">
                        <a:lnSpc>
                          <a:spcPct val="100000"/>
                        </a:lnSpc>
                        <a:spcBef>
                          <a:spcPts val="0"/>
                        </a:spcBef>
                        <a:spcAft>
                          <a:spcPts val="60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The underspending is primarily due to the delays experienced in the finalisation of contracts with project implementers of the Tourism Incentive Programme.</a:t>
                      </a:r>
                      <a:endParaRPr kumimoji="0" lang="en-ZA" sz="11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a:txBody>
                  <a:tcPr marL="5358" marR="50625" marT="5358" marB="0"/>
                </a:tc>
                <a:extLst>
                  <a:ext uri="{0D108BD9-81ED-4DB2-BD59-A6C34878D82A}">
                    <a16:rowId xmlns:a16="http://schemas.microsoft.com/office/drawing/2014/main" xmlns="" val="10004"/>
                  </a:ext>
                </a:extLst>
              </a:tr>
              <a:tr h="303026">
                <a:tc>
                  <a:txBody>
                    <a:bodyPr/>
                    <a:lstStyle/>
                    <a:p>
                      <a:pPr marL="58738" indent="0" algn="l" fontAlgn="b"/>
                      <a:r>
                        <a:rPr lang="en-ZA" sz="1100" b="1" i="0" u="none" strike="noStrike" dirty="0">
                          <a:solidFill>
                            <a:schemeClr val="tx1"/>
                          </a:solidFill>
                          <a:effectLst/>
                          <a:latin typeface="Gill Sans MT" panose="020B0502020104020203" pitchFamily="34" charset="0"/>
                        </a:rPr>
                        <a:t>Total </a:t>
                      </a:r>
                    </a:p>
                  </a:txBody>
                  <a:tcPr marL="54000" marR="0" marT="7144" marB="0">
                    <a:solidFill>
                      <a:srgbClr val="F4B183"/>
                    </a:solidFill>
                  </a:tcPr>
                </a:tc>
                <a:tc>
                  <a:txBody>
                    <a:bodyPr/>
                    <a:lstStyle/>
                    <a:p>
                      <a:pPr marL="119063" indent="0" algn="ctr" defTabSz="914400" rtl="0" eaLnBrk="1" fontAlgn="b" latinLnBrk="0" hangingPunct="1"/>
                      <a:r>
                        <a:rPr lang="en-ZA" sz="1100" b="1" i="0" u="none" strike="noStrike" kern="1200" dirty="0">
                          <a:solidFill>
                            <a:schemeClr val="tx1"/>
                          </a:solidFill>
                          <a:effectLst/>
                          <a:latin typeface="Gill Sans MT" panose="020B0502020104020203" pitchFamily="34" charset="0"/>
                          <a:ea typeface="+mn-ea"/>
                          <a:cs typeface="+mn-cs"/>
                        </a:rPr>
                        <a:t>       2 261 817 </a:t>
                      </a:r>
                    </a:p>
                  </a:txBody>
                  <a:tcPr marL="7144" marR="7144" marT="7144" marB="0">
                    <a:solidFill>
                      <a:srgbClr val="F4B183"/>
                    </a:solidFill>
                  </a:tcPr>
                </a:tc>
                <a:tc>
                  <a:txBody>
                    <a:bodyPr/>
                    <a:lstStyle/>
                    <a:p>
                      <a:pPr marL="119063" indent="0" algn="ctr" defTabSz="914400" rtl="0" eaLnBrk="1" fontAlgn="b" latinLnBrk="0" hangingPunct="1"/>
                      <a:r>
                        <a:rPr lang="en-ZA" sz="1100" b="1" i="0" u="none" strike="noStrike" kern="1200" dirty="0">
                          <a:solidFill>
                            <a:schemeClr val="tx1"/>
                          </a:solidFill>
                          <a:effectLst/>
                          <a:latin typeface="Gill Sans MT" panose="020B0502020104020203" pitchFamily="34" charset="0"/>
                          <a:ea typeface="+mn-ea"/>
                          <a:cs typeface="+mn-cs"/>
                        </a:rPr>
                        <a:t>      2 234 802 </a:t>
                      </a:r>
                    </a:p>
                  </a:txBody>
                  <a:tcPr marL="7144" marR="7144" marT="7144" marB="0">
                    <a:solidFill>
                      <a:srgbClr val="F4B183"/>
                    </a:solidFill>
                  </a:tcPr>
                </a:tc>
                <a:tc>
                  <a:txBody>
                    <a:bodyPr/>
                    <a:lstStyle/>
                    <a:p>
                      <a:pPr marL="119063" indent="0" algn="ctr" defTabSz="914400" rtl="0" eaLnBrk="1" fontAlgn="b" latinLnBrk="0" hangingPunct="1"/>
                      <a:r>
                        <a:rPr lang="en-ZA" sz="1100" b="1" i="0" u="none" strike="noStrike" kern="1200" dirty="0">
                          <a:solidFill>
                            <a:schemeClr val="tx1"/>
                          </a:solidFill>
                          <a:effectLst/>
                          <a:latin typeface="Gill Sans MT" panose="020B0502020104020203" pitchFamily="34" charset="0"/>
                          <a:ea typeface="+mn-ea"/>
                          <a:cs typeface="+mn-cs"/>
                        </a:rPr>
                        <a:t>98.8%</a:t>
                      </a:r>
                    </a:p>
                  </a:txBody>
                  <a:tcPr marL="7144" marR="7144" marT="7144" marB="0">
                    <a:solidFill>
                      <a:srgbClr val="F4B183"/>
                    </a:solidFill>
                  </a:tcPr>
                </a:tc>
                <a:tc>
                  <a:txBody>
                    <a:bodyPr/>
                    <a:lstStyle/>
                    <a:p>
                      <a:pPr algn="l" fontAlgn="b">
                        <a:spcAft>
                          <a:spcPts val="600"/>
                        </a:spcAft>
                      </a:pPr>
                      <a:endParaRPr lang="en-ZA" sz="1100" b="1" i="0" u="none" strike="noStrike" dirty="0">
                        <a:solidFill>
                          <a:schemeClr val="tx1"/>
                        </a:solidFill>
                        <a:effectLst/>
                        <a:latin typeface="Gill Sans MT" panose="020B0502020104020203" pitchFamily="34" charset="0"/>
                      </a:endParaRPr>
                    </a:p>
                  </a:txBody>
                  <a:tcPr marL="7144" marR="7144" marT="7144" marB="0" anchor="b">
                    <a:solidFill>
                      <a:srgbClr val="F4B183"/>
                    </a:solidFill>
                  </a:tcPr>
                </a:tc>
                <a:extLst>
                  <a:ext uri="{0D108BD9-81ED-4DB2-BD59-A6C34878D82A}">
                    <a16:rowId xmlns:a16="http://schemas.microsoft.com/office/drawing/2014/main" xmlns="" val="10005"/>
                  </a:ext>
                </a:extLst>
              </a:tr>
            </a:tbl>
          </a:graphicData>
        </a:graphic>
      </p:graphicFrame>
      <p:sp>
        <p:nvSpPr>
          <p:cNvPr id="4" name="Footer Placeholder 3"/>
          <p:cNvSpPr>
            <a:spLocks noGrp="1"/>
          </p:cNvSpPr>
          <p:nvPr>
            <p:ph type="ftr" sz="quarter" idx="11"/>
          </p:nvPr>
        </p:nvSpPr>
        <p:spPr>
          <a:xfrm>
            <a:off x="378691" y="5835048"/>
            <a:ext cx="2784104" cy="365125"/>
          </a:xfrm>
        </p:spPr>
        <p:txBody>
          <a:bodyPr/>
          <a:lstStyle/>
          <a:p>
            <a:r>
              <a:rPr lang="en-ZA" sz="1000" i="1" dirty="0">
                <a:solidFill>
                  <a:schemeClr val="tx1">
                    <a:lumMod val="95000"/>
                    <a:lumOff val="5000"/>
                  </a:schemeClr>
                </a:solidFill>
                <a:latin typeface="Gill Sans MT" panose="020B0502020104020203" pitchFamily="34" charset="0"/>
                <a:cs typeface="Arial" panose="020B0604020202020204" pitchFamily="34" charset="0"/>
              </a:rPr>
              <a:t>2018-19 Department of Tourism Annual Report</a:t>
            </a:r>
          </a:p>
        </p:txBody>
      </p:sp>
    </p:spTree>
    <p:extLst>
      <p:ext uri="{BB962C8B-B14F-4D97-AF65-F5344CB8AC3E}">
        <p14:creationId xmlns:p14="http://schemas.microsoft.com/office/powerpoint/2010/main" xmlns="" val="88478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675">
                <a:solidFill>
                  <a:prstClr val="white">
                    <a:lumMod val="65000"/>
                  </a:prstClr>
                </a:solidFill>
                <a:latin typeface="Arial" panose="020B0604020202020204" pitchFamily="34" charset="0"/>
                <a:cs typeface="Arial" panose="020B0604020202020204" pitchFamily="34" charset="0"/>
              </a:rPr>
              <a:pPr/>
              <a:t>11</a:t>
            </a:fld>
            <a:endParaRPr lang="en-ZA" sz="675" dirty="0">
              <a:solidFill>
                <a:prstClr val="white">
                  <a:lumMod val="65000"/>
                </a:prstClr>
              </a:solidFill>
              <a:latin typeface="Arial" panose="020B0604020202020204" pitchFamily="34" charset="0"/>
              <a:cs typeface="Arial" panose="020B0604020202020204" pitchFamily="34" charset="0"/>
            </a:endParaRPr>
          </a:p>
        </p:txBody>
      </p:sp>
      <p:sp>
        <p:nvSpPr>
          <p:cNvPr id="12" name="Content Placeholder 2"/>
          <p:cNvSpPr>
            <a:spLocks noGrp="1"/>
          </p:cNvSpPr>
          <p:nvPr>
            <p:ph idx="1"/>
          </p:nvPr>
        </p:nvSpPr>
        <p:spPr>
          <a:xfrm>
            <a:off x="1964724" y="1657350"/>
            <a:ext cx="5693376" cy="2919284"/>
          </a:xfrm>
        </p:spPr>
        <p:txBody>
          <a:bodyPr>
            <a:noAutofit/>
          </a:bodyPr>
          <a:lstStyle/>
          <a:p>
            <a:pPr marL="0" indent="0" algn="just">
              <a:lnSpc>
                <a:spcPct val="160000"/>
              </a:lnSpc>
              <a:buNone/>
            </a:pPr>
            <a:endParaRPr lang="en-US" dirty="0">
              <a:latin typeface="Arial Narrow" pitchFamily="34" charset="0"/>
            </a:endParaRPr>
          </a:p>
          <a:p>
            <a:pPr marL="342900" lvl="1" indent="0" algn="just">
              <a:buNone/>
            </a:pPr>
            <a:endParaRPr lang="en-US" dirty="0">
              <a:latin typeface="Arial Narrow" pitchFamily="34" charset="0"/>
            </a:endParaRPr>
          </a:p>
          <a:p>
            <a:pPr marL="0" indent="0">
              <a:buNone/>
            </a:pPr>
            <a:endParaRPr lang="en-US" dirty="0">
              <a:latin typeface="Arial Narrow" pitchFamily="34" charset="0"/>
            </a:endParaRPr>
          </a:p>
          <a:p>
            <a:endParaRPr lang="en-US" dirty="0">
              <a:latin typeface="Arial Narrow" pitchFamily="34" charset="0"/>
            </a:endParaRPr>
          </a:p>
          <a:p>
            <a:endParaRPr lang="en-US" dirty="0">
              <a:latin typeface="Arial Narrow" pitchFamily="34" charset="0"/>
            </a:endParaRPr>
          </a:p>
        </p:txBody>
      </p:sp>
      <p:sp>
        <p:nvSpPr>
          <p:cNvPr id="6" name="Title 1"/>
          <p:cNvSpPr txBox="1">
            <a:spLocks noGrp="1"/>
          </p:cNvSpPr>
          <p:nvPr>
            <p:ph type="title"/>
          </p:nvPr>
        </p:nvSpPr>
        <p:spPr>
          <a:xfrm>
            <a:off x="434109" y="236147"/>
            <a:ext cx="8285017" cy="653143"/>
          </a:xfrm>
          <a:prstGeom prst="rect">
            <a:avLst/>
          </a:prstGeom>
          <a:solidFill>
            <a:srgbClr val="F8CBAD"/>
          </a:solidFill>
          <a:ln>
            <a:solidFill>
              <a:schemeClr val="accent6">
                <a:lumMod val="75000"/>
              </a:schemeClr>
            </a:solidFill>
          </a:ln>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800" dirty="0">
                <a:solidFill>
                  <a:srgbClr val="F1995D"/>
                </a:solidFill>
                <a:latin typeface="Gill Sans MT" panose="020B0502020104020203" pitchFamily="34" charset="0"/>
              </a:rPr>
              <a:t>Actual Expenditure Per Programme</a:t>
            </a:r>
          </a:p>
        </p:txBody>
      </p:sp>
      <p:sp>
        <p:nvSpPr>
          <p:cNvPr id="5" name="Footer Placeholder 4"/>
          <p:cNvSpPr>
            <a:spLocks noGrp="1"/>
          </p:cNvSpPr>
          <p:nvPr>
            <p:ph type="ftr" sz="quarter" idx="11"/>
          </p:nvPr>
        </p:nvSpPr>
        <p:spPr>
          <a:xfrm>
            <a:off x="434109" y="5836515"/>
            <a:ext cx="2761673" cy="365125"/>
          </a:xfrm>
        </p:spPr>
        <p:txBody>
          <a:bodyPr/>
          <a:lstStyle/>
          <a:p>
            <a:r>
              <a:rPr lang="en-ZA" sz="1000" i="1" dirty="0">
                <a:solidFill>
                  <a:schemeClr val="tx1">
                    <a:lumMod val="95000"/>
                    <a:lumOff val="5000"/>
                  </a:schemeClr>
                </a:solidFill>
                <a:latin typeface="Gill Sans MT" panose="020B0502020104020203" pitchFamily="34" charset="0"/>
                <a:cs typeface="Arial" panose="020B0604020202020204" pitchFamily="34" charset="0"/>
              </a:rPr>
              <a:t>2018-19 Department of Tourism Annual Report</a:t>
            </a:r>
          </a:p>
        </p:txBody>
      </p:sp>
      <p:pic>
        <p:nvPicPr>
          <p:cNvPr id="7" name="Picture 6"/>
          <p:cNvPicPr>
            <a:picLocks noChangeAspect="1"/>
          </p:cNvPicPr>
          <p:nvPr/>
        </p:nvPicPr>
        <p:blipFill>
          <a:blip r:embed="rId3" cstate="print"/>
          <a:stretch>
            <a:fillRect/>
          </a:stretch>
        </p:blipFill>
        <p:spPr>
          <a:xfrm>
            <a:off x="434109" y="985551"/>
            <a:ext cx="8285018" cy="4544290"/>
          </a:xfrm>
          <a:prstGeom prst="rect">
            <a:avLst/>
          </a:prstGeom>
        </p:spPr>
      </p:pic>
    </p:spTree>
    <p:extLst>
      <p:ext uri="{BB962C8B-B14F-4D97-AF65-F5344CB8AC3E}">
        <p14:creationId xmlns:p14="http://schemas.microsoft.com/office/powerpoint/2010/main" xmlns="" val="890960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675">
                <a:solidFill>
                  <a:schemeClr val="bg1">
                    <a:lumMod val="65000"/>
                  </a:schemeClr>
                </a:solidFill>
                <a:latin typeface="Arial" panose="020B0604020202020204" pitchFamily="34" charset="0"/>
                <a:cs typeface="Arial" panose="020B0604020202020204" pitchFamily="34" charset="0"/>
              </a:rPr>
              <a:pPr/>
              <a:t>12</a:t>
            </a:fld>
            <a:endParaRPr lang="en-ZA" sz="675"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904667" y="1036795"/>
            <a:ext cx="5029200" cy="342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100" b="1" kern="0" dirty="0">
              <a:solidFill>
                <a:prstClr val="black"/>
              </a:solidFill>
              <a:latin typeface="Arial Narrow" pitchFamily="34" charset="0"/>
            </a:endParaRPr>
          </a:p>
        </p:txBody>
      </p:sp>
      <p:sp>
        <p:nvSpPr>
          <p:cNvPr id="6" name="Title 1"/>
          <p:cNvSpPr>
            <a:spLocks noGrp="1"/>
          </p:cNvSpPr>
          <p:nvPr>
            <p:ph type="title"/>
          </p:nvPr>
        </p:nvSpPr>
        <p:spPr>
          <a:xfrm>
            <a:off x="424873" y="296567"/>
            <a:ext cx="8331200" cy="499946"/>
          </a:xfrm>
          <a:solidFill>
            <a:schemeClr val="accent2">
              <a:lumMod val="40000"/>
              <a:lumOff val="60000"/>
            </a:schemeClr>
          </a:solidFill>
          <a:ln>
            <a:solidFill>
              <a:schemeClr val="accent6">
                <a:lumMod val="75000"/>
              </a:schemeClr>
            </a:solidFill>
          </a:ln>
        </p:spPr>
        <p:txBody>
          <a:bodyPr rtlCol="0">
            <a:noAutofit/>
          </a:bodyPr>
          <a:lstStyle/>
          <a:p>
            <a:pPr algn="ctr">
              <a:defRPr/>
            </a:pPr>
            <a:r>
              <a:rPr lang="en-US" sz="2600" dirty="0">
                <a:solidFill>
                  <a:srgbClr val="F1995D"/>
                </a:solidFill>
              </a:rPr>
              <a:t>Expenditure Per Economic Classification (Summary)</a:t>
            </a:r>
          </a:p>
        </p:txBody>
      </p:sp>
      <p:graphicFrame>
        <p:nvGraphicFramePr>
          <p:cNvPr id="8" name="Content Placeholder 2"/>
          <p:cNvGraphicFramePr>
            <a:graphicFrameLocks noGrp="1"/>
          </p:cNvGraphicFramePr>
          <p:nvPr>
            <p:ph idx="1"/>
            <p:extLst>
              <p:ext uri="{D42A27DB-BD31-4B8C-83A1-F6EECF244321}">
                <p14:modId xmlns:p14="http://schemas.microsoft.com/office/powerpoint/2010/main" xmlns="" val="2692778410"/>
              </p:ext>
            </p:extLst>
          </p:nvPr>
        </p:nvGraphicFramePr>
        <p:xfrm>
          <a:off x="424873" y="937252"/>
          <a:ext cx="8331199" cy="4687692"/>
        </p:xfrm>
        <a:graphic>
          <a:graphicData uri="http://schemas.openxmlformats.org/drawingml/2006/table">
            <a:tbl>
              <a:tblPr>
                <a:tableStyleId>{616DA210-FB5B-4158-B5E0-FEB733F419BA}</a:tableStyleId>
              </a:tblPr>
              <a:tblGrid>
                <a:gridCol w="3528291">
                  <a:extLst>
                    <a:ext uri="{9D8B030D-6E8A-4147-A177-3AD203B41FA5}">
                      <a16:colId xmlns:a16="http://schemas.microsoft.com/office/drawing/2014/main" xmlns="" val="20000"/>
                    </a:ext>
                  </a:extLst>
                </a:gridCol>
                <a:gridCol w="1505527">
                  <a:extLst>
                    <a:ext uri="{9D8B030D-6E8A-4147-A177-3AD203B41FA5}">
                      <a16:colId xmlns:a16="http://schemas.microsoft.com/office/drawing/2014/main" xmlns="" val="20001"/>
                    </a:ext>
                  </a:extLst>
                </a:gridCol>
                <a:gridCol w="1597891">
                  <a:extLst>
                    <a:ext uri="{9D8B030D-6E8A-4147-A177-3AD203B41FA5}">
                      <a16:colId xmlns:a16="http://schemas.microsoft.com/office/drawing/2014/main" xmlns="" val="20002"/>
                    </a:ext>
                  </a:extLst>
                </a:gridCol>
                <a:gridCol w="1699490">
                  <a:extLst>
                    <a:ext uri="{9D8B030D-6E8A-4147-A177-3AD203B41FA5}">
                      <a16:colId xmlns:a16="http://schemas.microsoft.com/office/drawing/2014/main" xmlns="" val="20003"/>
                    </a:ext>
                  </a:extLst>
                </a:gridCol>
              </a:tblGrid>
              <a:tr h="424739">
                <a:tc>
                  <a:txBody>
                    <a:bodyPr/>
                    <a:lstStyle/>
                    <a:p>
                      <a:pPr algn="ctr" rtl="0" fontAlgn="t"/>
                      <a:r>
                        <a:rPr lang="en-ZA" sz="1200" b="1" u="none" strike="noStrike" dirty="0">
                          <a:effectLst/>
                          <a:latin typeface="Gill Sans MT" panose="020B0502020104020203" pitchFamily="34" charset="0"/>
                        </a:rPr>
                        <a:t>Economic Classification </a:t>
                      </a:r>
                      <a:endParaRPr lang="en-ZA" sz="1200" b="1" i="0" u="none" strike="noStrike" dirty="0">
                        <a:solidFill>
                          <a:schemeClr val="tx1"/>
                        </a:solidFill>
                        <a:effectLst/>
                        <a:latin typeface="Gill Sans MT" panose="020B0502020104020203" pitchFamily="34" charset="0"/>
                      </a:endParaRPr>
                    </a:p>
                  </a:txBody>
                  <a:tcPr marL="5029" marR="5029" marT="5029" marB="0" anchor="ctr">
                    <a:solidFill>
                      <a:srgbClr val="F4B183"/>
                    </a:solidFill>
                  </a:tcPr>
                </a:tc>
                <a:tc>
                  <a:txBody>
                    <a:bodyPr/>
                    <a:lstStyle/>
                    <a:p>
                      <a:pPr algn="ctr" rtl="0" fontAlgn="t"/>
                      <a:r>
                        <a:rPr lang="en-ZA" sz="1200" b="1" u="none" strike="noStrike" dirty="0">
                          <a:effectLst/>
                          <a:latin typeface="Gill Sans MT" panose="020B0502020104020203" pitchFamily="34" charset="0"/>
                        </a:rPr>
                        <a:t>Final Appropriation R’000 </a:t>
                      </a:r>
                      <a:endParaRPr lang="en-ZA" sz="1200" b="1" i="0" u="none" strike="noStrike" dirty="0">
                        <a:solidFill>
                          <a:schemeClr val="tx1"/>
                        </a:solidFill>
                        <a:effectLst/>
                        <a:latin typeface="Gill Sans MT" panose="020B0502020104020203" pitchFamily="34" charset="0"/>
                      </a:endParaRPr>
                    </a:p>
                  </a:txBody>
                  <a:tcPr marL="5029" marR="5029" marT="5029" marB="0" anchor="ctr">
                    <a:solidFill>
                      <a:srgbClr val="F4B183"/>
                    </a:solidFill>
                  </a:tcPr>
                </a:tc>
                <a:tc>
                  <a:txBody>
                    <a:bodyPr/>
                    <a:lstStyle/>
                    <a:p>
                      <a:pPr algn="ctr" rtl="0" fontAlgn="t"/>
                      <a:r>
                        <a:rPr lang="en-ZA" sz="1200" b="1" u="none" strike="noStrike" dirty="0">
                          <a:effectLst/>
                          <a:latin typeface="Gill Sans MT" panose="020B0502020104020203" pitchFamily="34" charset="0"/>
                        </a:rPr>
                        <a:t>Expenditure R’000 </a:t>
                      </a:r>
                      <a:endParaRPr lang="en-ZA" sz="1200" b="1" i="0" u="none" strike="noStrike" dirty="0">
                        <a:solidFill>
                          <a:schemeClr val="tx1"/>
                        </a:solidFill>
                        <a:effectLst/>
                        <a:latin typeface="Gill Sans MT" panose="020B0502020104020203" pitchFamily="34" charset="0"/>
                      </a:endParaRPr>
                    </a:p>
                  </a:txBody>
                  <a:tcPr marL="5029" marR="5029" marT="5029" marB="0" anchor="ctr">
                    <a:solidFill>
                      <a:srgbClr val="F4B183"/>
                    </a:solidFill>
                  </a:tcPr>
                </a:tc>
                <a:tc>
                  <a:txBody>
                    <a:bodyPr/>
                    <a:lstStyle/>
                    <a:p>
                      <a:pPr algn="ctr" rtl="0" fontAlgn="t"/>
                      <a:r>
                        <a:rPr lang="en-ZA" sz="1200" b="1" u="none" strike="noStrike" dirty="0">
                          <a:effectLst/>
                          <a:latin typeface="Gill Sans MT" panose="020B0502020104020203" pitchFamily="34" charset="0"/>
                        </a:rPr>
                        <a:t>Variance R’000 </a:t>
                      </a:r>
                      <a:endParaRPr lang="en-ZA" sz="1200" b="1" i="0" u="none" strike="noStrike" dirty="0">
                        <a:solidFill>
                          <a:schemeClr val="tx1"/>
                        </a:solidFill>
                        <a:effectLst/>
                        <a:latin typeface="Gill Sans MT" panose="020B0502020104020203" pitchFamily="34" charset="0"/>
                      </a:endParaRPr>
                    </a:p>
                  </a:txBody>
                  <a:tcPr marL="5029" marR="5029" marT="5029" marB="0" anchor="ctr">
                    <a:solidFill>
                      <a:srgbClr val="F4B183"/>
                    </a:solidFill>
                  </a:tcPr>
                </a:tc>
                <a:extLst>
                  <a:ext uri="{0D108BD9-81ED-4DB2-BD59-A6C34878D82A}">
                    <a16:rowId xmlns:a16="http://schemas.microsoft.com/office/drawing/2014/main" xmlns="" val="10000"/>
                  </a:ext>
                </a:extLst>
              </a:tr>
              <a:tr h="294233">
                <a:tc>
                  <a:txBody>
                    <a:bodyPr/>
                    <a:lstStyle/>
                    <a:p>
                      <a:pPr algn="l" rtl="0" fontAlgn="t"/>
                      <a:r>
                        <a:rPr lang="en-ZA" sz="1200" b="1" u="none" strike="noStrike" dirty="0">
                          <a:effectLst/>
                          <a:latin typeface="Gill Sans MT" panose="020B0502020104020203" pitchFamily="34" charset="0"/>
                        </a:rPr>
                        <a:t>Current Payments</a:t>
                      </a:r>
                      <a:endParaRPr lang="en-ZA" sz="1200" b="1" i="0" u="none" strike="noStrike" dirty="0">
                        <a:solidFill>
                          <a:schemeClr val="tx1"/>
                        </a:solidFill>
                        <a:effectLst/>
                        <a:latin typeface="Gill Sans MT" panose="020B0502020104020203" pitchFamily="34" charset="0"/>
                      </a:endParaRPr>
                    </a:p>
                  </a:txBody>
                  <a:tcPr marL="54000" marR="7144" marT="7144" marB="0"/>
                </a:tc>
                <a:tc>
                  <a:txBody>
                    <a:bodyPr/>
                    <a:lstStyle/>
                    <a:p>
                      <a:endParaRPr lang="en-ZA" sz="1200">
                        <a:latin typeface="Gill Sans MT" panose="020B0502020104020203" pitchFamily="34" charset="0"/>
                      </a:endParaRPr>
                    </a:p>
                  </a:txBody>
                  <a:tcPr marL="7144" marR="7144" marT="7144" marB="0" anchor="b"/>
                </a:tc>
                <a:tc>
                  <a:txBody>
                    <a:bodyPr/>
                    <a:lstStyle/>
                    <a:p>
                      <a:endParaRPr lang="en-ZA" sz="1200" dirty="0">
                        <a:latin typeface="Gill Sans MT" panose="020B0502020104020203" pitchFamily="34" charset="0"/>
                      </a:endParaRPr>
                    </a:p>
                  </a:txBody>
                  <a:tcPr marL="7144" marR="7144" marT="7144" marB="0" anchor="b"/>
                </a:tc>
                <a:tc>
                  <a:txBody>
                    <a:bodyPr/>
                    <a:lstStyle/>
                    <a:p>
                      <a:pPr algn="ctr" rtl="0" fontAlgn="t"/>
                      <a:endParaRPr lang="en-ZA" sz="1200" b="1" i="0" u="none" strike="noStrike" dirty="0">
                        <a:solidFill>
                          <a:schemeClr val="tx1"/>
                        </a:solidFill>
                        <a:effectLst/>
                        <a:latin typeface="Gill Sans MT" panose="020B0502020104020203" pitchFamily="34" charset="0"/>
                      </a:endParaRPr>
                    </a:p>
                  </a:txBody>
                  <a:tcPr marL="5029" marR="45260" marT="5029" marB="0"/>
                </a:tc>
                <a:extLst>
                  <a:ext uri="{0D108BD9-81ED-4DB2-BD59-A6C34878D82A}">
                    <a16:rowId xmlns:a16="http://schemas.microsoft.com/office/drawing/2014/main" xmlns="" val="10001"/>
                  </a:ext>
                </a:extLst>
              </a:tr>
              <a:tr h="252952">
                <a:tc>
                  <a:txBody>
                    <a:bodyPr/>
                    <a:lstStyle/>
                    <a:p>
                      <a:pPr lvl="0" algn="l" rtl="0" fontAlgn="t">
                        <a:spcBef>
                          <a:spcPts val="24"/>
                        </a:spcBef>
                        <a:spcAft>
                          <a:spcPts val="24"/>
                        </a:spcAft>
                      </a:pPr>
                      <a:r>
                        <a:rPr lang="en-ZA" sz="1200" u="none" strike="noStrike" dirty="0">
                          <a:effectLst/>
                          <a:latin typeface="Gill Sans MT" panose="020B0502020104020203" pitchFamily="34" charset="0"/>
                        </a:rPr>
                        <a:t>- Compensation of Employees</a:t>
                      </a:r>
                      <a:endParaRPr lang="en-ZA" sz="1200" b="0" i="0" u="none" strike="noStrike" dirty="0">
                        <a:solidFill>
                          <a:schemeClr val="tx1"/>
                        </a:solidFill>
                        <a:effectLst/>
                        <a:latin typeface="Gill Sans MT" panose="020B0502020104020203" pitchFamily="34" charset="0"/>
                      </a:endParaRPr>
                    </a:p>
                  </a:txBody>
                  <a:tcPr marL="54000" marR="5029" marT="5029" marB="0"/>
                </a:tc>
                <a:tc>
                  <a:txBody>
                    <a:bodyPr/>
                    <a:lstStyle/>
                    <a:p>
                      <a:pPr algn="ctr" fontAlgn="b"/>
                      <a:r>
                        <a:rPr lang="en-ZA" sz="1200" u="none" strike="noStrike" dirty="0">
                          <a:effectLst/>
                          <a:latin typeface="Gill Sans MT" panose="020B0502020104020203" pitchFamily="34" charset="0"/>
                        </a:rPr>
                        <a:t>                 320 353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algn="ctr" fontAlgn="b"/>
                      <a:r>
                        <a:rPr lang="en-ZA" sz="1200" u="none" strike="noStrike" dirty="0">
                          <a:effectLst/>
                          <a:latin typeface="Gill Sans MT" panose="020B0502020104020203" pitchFamily="34" charset="0"/>
                        </a:rPr>
                        <a:t>                  313 452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marL="0" algn="ctr" defTabSz="914400" rtl="0" eaLnBrk="1" fontAlgn="b" latinLnBrk="0" hangingPunct="1"/>
                      <a:r>
                        <a:rPr lang="en-ZA" sz="1200" u="none" strike="noStrike" kern="1200" dirty="0">
                          <a:effectLst/>
                          <a:latin typeface="Gill Sans MT" panose="020B0502020104020203" pitchFamily="34" charset="0"/>
                        </a:rPr>
                        <a:t>                       6 901 </a:t>
                      </a:r>
                      <a:endParaRPr lang="en-ZA" sz="1200" b="0" i="0" u="none" strike="noStrike" kern="1200" dirty="0">
                        <a:solidFill>
                          <a:srgbClr val="000000"/>
                        </a:solidFill>
                        <a:effectLst/>
                        <a:latin typeface="Gill Sans MT" panose="020B0502020104020203" pitchFamily="34" charset="0"/>
                        <a:ea typeface="+mn-ea"/>
                        <a:cs typeface="+mn-cs"/>
                      </a:endParaRPr>
                    </a:p>
                  </a:txBody>
                  <a:tcPr marL="7144" marR="7144" marT="7144" marB="0" anchor="b"/>
                </a:tc>
                <a:extLst>
                  <a:ext uri="{0D108BD9-81ED-4DB2-BD59-A6C34878D82A}">
                    <a16:rowId xmlns:a16="http://schemas.microsoft.com/office/drawing/2014/main" xmlns="" val="10002"/>
                  </a:ext>
                </a:extLst>
              </a:tr>
              <a:tr h="218149">
                <a:tc>
                  <a:txBody>
                    <a:bodyPr/>
                    <a:lstStyle/>
                    <a:p>
                      <a:pPr marL="0" lvl="0" indent="0" algn="l" rtl="0" fontAlgn="t">
                        <a:spcBef>
                          <a:spcPts val="24"/>
                        </a:spcBef>
                        <a:spcAft>
                          <a:spcPts val="24"/>
                        </a:spcAft>
                        <a:buFontTx/>
                        <a:buNone/>
                      </a:pPr>
                      <a:r>
                        <a:rPr lang="en-ZA" sz="1200" u="none" strike="noStrike" dirty="0">
                          <a:effectLst/>
                          <a:latin typeface="Gill Sans MT" panose="020B0502020104020203" pitchFamily="34" charset="0"/>
                        </a:rPr>
                        <a:t>-</a:t>
                      </a:r>
                      <a:r>
                        <a:rPr lang="en-ZA" sz="1200" u="none" strike="noStrike" baseline="0" dirty="0">
                          <a:effectLst/>
                          <a:latin typeface="Gill Sans MT" panose="020B0502020104020203" pitchFamily="34" charset="0"/>
                        </a:rPr>
                        <a:t> </a:t>
                      </a:r>
                      <a:r>
                        <a:rPr lang="en-ZA" sz="1200" u="none" strike="noStrike" dirty="0">
                          <a:effectLst/>
                          <a:latin typeface="Gill Sans MT" panose="020B0502020104020203" pitchFamily="34" charset="0"/>
                        </a:rPr>
                        <a:t>Goods and Services </a:t>
                      </a:r>
                      <a:endParaRPr lang="en-ZA" sz="1200" u="none" strike="noStrike" dirty="0">
                        <a:solidFill>
                          <a:schemeClr val="tx1"/>
                        </a:solidFill>
                        <a:effectLst/>
                        <a:latin typeface="Gill Sans MT" panose="020B0502020104020203" pitchFamily="34" charset="0"/>
                      </a:endParaRPr>
                    </a:p>
                  </a:txBody>
                  <a:tcPr marL="54000" marR="5029" marT="5029" marB="0"/>
                </a:tc>
                <a:tc>
                  <a:txBody>
                    <a:bodyPr/>
                    <a:lstStyle/>
                    <a:p>
                      <a:pPr algn="ctr" fontAlgn="b"/>
                      <a:r>
                        <a:rPr lang="en-ZA" sz="1200" u="none" strike="noStrike" dirty="0">
                          <a:effectLst/>
                          <a:latin typeface="Gill Sans MT" panose="020B0502020104020203" pitchFamily="34" charset="0"/>
                        </a:rPr>
                        <a:t>                 412 078</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algn="ctr" fontAlgn="b"/>
                      <a:r>
                        <a:rPr lang="en-ZA" sz="1200" u="none" strike="noStrike" dirty="0">
                          <a:effectLst/>
                          <a:latin typeface="Gill Sans MT" panose="020B0502020104020203" pitchFamily="34" charset="0"/>
                        </a:rPr>
                        <a:t>                  393 686</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marL="0" algn="ctr" defTabSz="914400" rtl="0" eaLnBrk="1" fontAlgn="b" latinLnBrk="0" hangingPunct="1"/>
                      <a:r>
                        <a:rPr lang="en-ZA" sz="1200" u="none" strike="noStrike" kern="1200" dirty="0">
                          <a:effectLst/>
                          <a:latin typeface="Gill Sans MT" panose="020B0502020104020203" pitchFamily="34" charset="0"/>
                        </a:rPr>
                        <a:t>                     18 392 </a:t>
                      </a:r>
                      <a:endParaRPr lang="en-ZA" sz="1200" b="0" i="0" u="none" strike="noStrike" kern="1200" dirty="0">
                        <a:solidFill>
                          <a:srgbClr val="000000"/>
                        </a:solidFill>
                        <a:effectLst/>
                        <a:latin typeface="Gill Sans MT" panose="020B0502020104020203" pitchFamily="34" charset="0"/>
                        <a:ea typeface="+mn-ea"/>
                        <a:cs typeface="+mn-cs"/>
                      </a:endParaRPr>
                    </a:p>
                  </a:txBody>
                  <a:tcPr marL="7144" marR="7144" marT="7144" marB="0" anchor="b"/>
                </a:tc>
                <a:extLst>
                  <a:ext uri="{0D108BD9-81ED-4DB2-BD59-A6C34878D82A}">
                    <a16:rowId xmlns:a16="http://schemas.microsoft.com/office/drawing/2014/main" xmlns="" val="10003"/>
                  </a:ext>
                </a:extLst>
              </a:tr>
              <a:tr h="252467">
                <a:tc>
                  <a:txBody>
                    <a:bodyPr/>
                    <a:lstStyle/>
                    <a:p>
                      <a:pPr lvl="0" algn="l" rtl="0" fontAlgn="t">
                        <a:spcBef>
                          <a:spcPts val="24"/>
                        </a:spcBef>
                        <a:spcAft>
                          <a:spcPts val="24"/>
                        </a:spcAft>
                      </a:pPr>
                      <a:r>
                        <a:rPr lang="en-ZA" sz="1200" b="1" u="none" strike="noStrike" dirty="0">
                          <a:effectLst/>
                          <a:latin typeface="Gill Sans MT" panose="020B0502020104020203" pitchFamily="34" charset="0"/>
                        </a:rPr>
                        <a:t>Transfers and Subsidies </a:t>
                      </a:r>
                      <a:endParaRPr lang="en-ZA" sz="1200" b="1" i="0" u="none" strike="noStrike" dirty="0">
                        <a:solidFill>
                          <a:schemeClr val="tx1"/>
                        </a:solidFill>
                        <a:effectLst/>
                        <a:latin typeface="Gill Sans MT" panose="020B0502020104020203" pitchFamily="34" charset="0"/>
                      </a:endParaRPr>
                    </a:p>
                  </a:txBody>
                  <a:tcPr marL="54000" marR="5029" marT="5029" marB="0"/>
                </a:tc>
                <a:tc>
                  <a:txBody>
                    <a:bodyPr/>
                    <a:lstStyle/>
                    <a:p>
                      <a:pPr algn="ctr" fontAlgn="b"/>
                      <a:r>
                        <a:rPr lang="en-ZA" sz="1200" u="none" strike="noStrike" dirty="0">
                          <a:effectLst/>
                          <a:latin typeface="Gill Sans MT" panose="020B0502020104020203" pitchFamily="34" charset="0"/>
                        </a:rPr>
                        <a:t>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algn="ctr" fontAlgn="b"/>
                      <a:r>
                        <a:rPr lang="en-ZA" sz="1200" u="none" strike="noStrike" dirty="0">
                          <a:effectLst/>
                          <a:latin typeface="Gill Sans MT" panose="020B0502020104020203" pitchFamily="34" charset="0"/>
                        </a:rPr>
                        <a:t>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marL="0" algn="ctr" defTabSz="914400" rtl="0" eaLnBrk="1" fontAlgn="b" latinLnBrk="0" hangingPunct="1"/>
                      <a:endParaRPr lang="en-ZA" sz="1200" b="0" i="0" u="none" strike="noStrike" kern="1200" dirty="0">
                        <a:solidFill>
                          <a:srgbClr val="000000"/>
                        </a:solidFill>
                        <a:effectLst/>
                        <a:latin typeface="Gill Sans MT" panose="020B0502020104020203" pitchFamily="34" charset="0"/>
                        <a:ea typeface="+mn-ea"/>
                        <a:cs typeface="+mn-cs"/>
                      </a:endParaRPr>
                    </a:p>
                  </a:txBody>
                  <a:tcPr marL="7144" marR="7144" marT="7144" marB="0" anchor="b"/>
                </a:tc>
                <a:extLst>
                  <a:ext uri="{0D108BD9-81ED-4DB2-BD59-A6C34878D82A}">
                    <a16:rowId xmlns:a16="http://schemas.microsoft.com/office/drawing/2014/main" xmlns="" val="10004"/>
                  </a:ext>
                </a:extLst>
              </a:tr>
              <a:tr h="238031">
                <a:tc>
                  <a:txBody>
                    <a:bodyPr/>
                    <a:lstStyle/>
                    <a:p>
                      <a:pPr lvl="0" algn="l" rtl="0" fontAlgn="t">
                        <a:spcBef>
                          <a:spcPts val="24"/>
                        </a:spcBef>
                        <a:spcAft>
                          <a:spcPts val="24"/>
                        </a:spcAft>
                      </a:pPr>
                      <a:r>
                        <a:rPr lang="en-ZA" sz="1200" u="none" strike="noStrike" dirty="0">
                          <a:effectLst/>
                          <a:latin typeface="Gill Sans MT" panose="020B0502020104020203" pitchFamily="34" charset="0"/>
                        </a:rPr>
                        <a:t>- Departmental Agencies and  Accounts </a:t>
                      </a:r>
                      <a:endParaRPr lang="en-ZA" sz="1200" b="0" i="0" u="none" strike="noStrike" dirty="0">
                        <a:solidFill>
                          <a:schemeClr val="tx1"/>
                        </a:solidFill>
                        <a:effectLst/>
                        <a:latin typeface="Gill Sans MT" panose="020B0502020104020203" pitchFamily="34" charset="0"/>
                      </a:endParaRPr>
                    </a:p>
                  </a:txBody>
                  <a:tcPr marL="54000" marR="5029" marT="5029" marB="0"/>
                </a:tc>
                <a:tc>
                  <a:txBody>
                    <a:bodyPr/>
                    <a:lstStyle/>
                    <a:p>
                      <a:pPr algn="ctr" fontAlgn="b"/>
                      <a:r>
                        <a:rPr lang="en-ZA" sz="1200" u="none" strike="noStrike" dirty="0">
                          <a:effectLst/>
                          <a:latin typeface="Gill Sans MT" panose="020B0502020104020203" pitchFamily="34" charset="0"/>
                        </a:rPr>
                        <a:t>              1 274 023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algn="ctr" fontAlgn="b"/>
                      <a:r>
                        <a:rPr lang="en-ZA" sz="1200" u="none" strike="noStrike" dirty="0">
                          <a:effectLst/>
                          <a:latin typeface="Gill Sans MT" panose="020B0502020104020203" pitchFamily="34" charset="0"/>
                        </a:rPr>
                        <a:t>              1 274 023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marL="0" algn="ctr" defTabSz="914400" rtl="0" eaLnBrk="1" fontAlgn="b" latinLnBrk="0" hangingPunct="1"/>
                      <a:r>
                        <a:rPr lang="en-ZA" sz="1200" u="none" strike="noStrike" kern="1200" dirty="0">
                          <a:effectLst/>
                          <a:latin typeface="Gill Sans MT" panose="020B0502020104020203" pitchFamily="34" charset="0"/>
                        </a:rPr>
                        <a:t>                             -   </a:t>
                      </a:r>
                      <a:endParaRPr lang="en-ZA" sz="1200" b="0" i="0" u="none" strike="noStrike" kern="1200" dirty="0">
                        <a:solidFill>
                          <a:srgbClr val="000000"/>
                        </a:solidFill>
                        <a:effectLst/>
                        <a:latin typeface="Gill Sans MT" panose="020B0502020104020203" pitchFamily="34" charset="0"/>
                        <a:ea typeface="+mn-ea"/>
                        <a:cs typeface="+mn-cs"/>
                      </a:endParaRPr>
                    </a:p>
                  </a:txBody>
                  <a:tcPr marL="7144" marR="7144" marT="7144" marB="0" anchor="b"/>
                </a:tc>
                <a:extLst>
                  <a:ext uri="{0D108BD9-81ED-4DB2-BD59-A6C34878D82A}">
                    <a16:rowId xmlns:a16="http://schemas.microsoft.com/office/drawing/2014/main" xmlns="" val="10005"/>
                  </a:ext>
                </a:extLst>
              </a:tr>
              <a:tr h="252985">
                <a:tc>
                  <a:txBody>
                    <a:bodyPr/>
                    <a:lstStyle/>
                    <a:p>
                      <a:pPr lvl="0" algn="l" rtl="0" fontAlgn="t">
                        <a:spcBef>
                          <a:spcPts val="24"/>
                        </a:spcBef>
                        <a:spcAft>
                          <a:spcPts val="24"/>
                        </a:spcAft>
                      </a:pPr>
                      <a:r>
                        <a:rPr lang="en-ZA" sz="1200" u="none" strike="noStrike" dirty="0">
                          <a:effectLst/>
                          <a:latin typeface="Gill Sans MT" panose="020B0502020104020203" pitchFamily="34" charset="0"/>
                        </a:rPr>
                        <a:t>- Higher</a:t>
                      </a:r>
                      <a:r>
                        <a:rPr lang="en-ZA" sz="1200" u="none" strike="noStrike" baseline="0" dirty="0">
                          <a:effectLst/>
                          <a:latin typeface="Gill Sans MT" panose="020B0502020104020203" pitchFamily="34" charset="0"/>
                        </a:rPr>
                        <a:t> Education Institutions</a:t>
                      </a:r>
                      <a:endParaRPr lang="en-ZA" sz="1200" b="0" i="0" u="none" strike="noStrike" dirty="0">
                        <a:solidFill>
                          <a:schemeClr val="tx1"/>
                        </a:solidFill>
                        <a:effectLst/>
                        <a:latin typeface="Gill Sans MT" panose="020B0502020104020203" pitchFamily="34" charset="0"/>
                      </a:endParaRPr>
                    </a:p>
                  </a:txBody>
                  <a:tcPr marL="54000" marR="5029" marT="5029" marB="0"/>
                </a:tc>
                <a:tc>
                  <a:txBody>
                    <a:bodyPr/>
                    <a:lstStyle/>
                    <a:p>
                      <a:pPr algn="ctr" fontAlgn="b"/>
                      <a:r>
                        <a:rPr lang="en-ZA" sz="1200" u="none" strike="noStrike" dirty="0">
                          <a:effectLst/>
                          <a:latin typeface="Gill Sans MT" panose="020B0502020104020203" pitchFamily="34" charset="0"/>
                        </a:rPr>
                        <a:t>             -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algn="ctr" fontAlgn="b"/>
                      <a:r>
                        <a:rPr lang="en-ZA" sz="1200" u="none" strike="noStrike" dirty="0">
                          <a:effectLst/>
                          <a:latin typeface="Gill Sans MT" panose="020B0502020104020203" pitchFamily="34" charset="0"/>
                        </a:rPr>
                        <a:t>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marL="0" algn="ctr" defTabSz="914400" rtl="0" eaLnBrk="1" fontAlgn="b" latinLnBrk="0" hangingPunct="1"/>
                      <a:r>
                        <a:rPr lang="en-US" sz="1200" b="0" i="0" u="none" strike="noStrike" kern="1200" dirty="0">
                          <a:solidFill>
                            <a:srgbClr val="000000"/>
                          </a:solidFill>
                          <a:effectLst/>
                          <a:latin typeface="Gill Sans MT" panose="020B0502020104020203" pitchFamily="34" charset="0"/>
                          <a:ea typeface="+mn-ea"/>
                          <a:cs typeface="+mn-cs"/>
                        </a:rPr>
                        <a:t>-</a:t>
                      </a:r>
                      <a:endParaRPr lang="en-ZA" sz="1200" b="0" i="0" u="none" strike="noStrike" kern="1200" dirty="0">
                        <a:solidFill>
                          <a:srgbClr val="000000"/>
                        </a:solidFill>
                        <a:effectLst/>
                        <a:latin typeface="Gill Sans MT" panose="020B0502020104020203" pitchFamily="34" charset="0"/>
                        <a:ea typeface="+mn-ea"/>
                        <a:cs typeface="+mn-cs"/>
                      </a:endParaRPr>
                    </a:p>
                  </a:txBody>
                  <a:tcPr marL="7144" marR="7144" marT="7144" marB="0" anchor="b"/>
                </a:tc>
                <a:extLst>
                  <a:ext uri="{0D108BD9-81ED-4DB2-BD59-A6C34878D82A}">
                    <a16:rowId xmlns:a16="http://schemas.microsoft.com/office/drawing/2014/main" xmlns="" val="10006"/>
                  </a:ext>
                </a:extLst>
              </a:tr>
              <a:tr h="254363">
                <a:tc>
                  <a:txBody>
                    <a:bodyPr/>
                    <a:lstStyle/>
                    <a:p>
                      <a:pPr marL="0" indent="0" algn="l" rtl="0" fontAlgn="t">
                        <a:buFontTx/>
                        <a:buNone/>
                      </a:pPr>
                      <a:r>
                        <a:rPr lang="en-ZA" sz="1200" u="none" strike="noStrike" dirty="0">
                          <a:effectLst/>
                          <a:latin typeface="Gill Sans MT" panose="020B0502020104020203" pitchFamily="34" charset="0"/>
                        </a:rPr>
                        <a:t>- Foreign Governments and International Organisations</a:t>
                      </a:r>
                      <a:endParaRPr lang="en-ZA" sz="1200" b="0" i="0" u="none" strike="noStrike" dirty="0">
                        <a:solidFill>
                          <a:schemeClr val="tx1"/>
                        </a:solidFill>
                        <a:effectLst/>
                        <a:latin typeface="Gill Sans MT" panose="020B0502020104020203" pitchFamily="34" charset="0"/>
                      </a:endParaRPr>
                    </a:p>
                  </a:txBody>
                  <a:tcPr marL="54000" marR="5029" marT="5029" marB="0"/>
                </a:tc>
                <a:tc>
                  <a:txBody>
                    <a:bodyPr/>
                    <a:lstStyle/>
                    <a:p>
                      <a:pPr algn="ctr" fontAlgn="b"/>
                      <a:r>
                        <a:rPr lang="en-ZA" sz="1200" u="none" strike="noStrike" dirty="0">
                          <a:effectLst/>
                          <a:latin typeface="Gill Sans MT" panose="020B0502020104020203" pitchFamily="34" charset="0"/>
                        </a:rPr>
                        <a:t>                      2 508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algn="ctr" fontAlgn="b"/>
                      <a:r>
                        <a:rPr lang="en-ZA" sz="1200" u="none" strike="noStrike" dirty="0">
                          <a:effectLst/>
                          <a:latin typeface="Gill Sans MT" panose="020B0502020104020203" pitchFamily="34" charset="0"/>
                        </a:rPr>
                        <a:t>                      2 348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marL="0" algn="ctr" defTabSz="914400" rtl="0" eaLnBrk="1" fontAlgn="b" latinLnBrk="0" hangingPunct="1"/>
                      <a:r>
                        <a:rPr lang="en-ZA" sz="1200" u="none" strike="noStrike" kern="1200" dirty="0">
                          <a:effectLst/>
                          <a:latin typeface="Gill Sans MT" panose="020B0502020104020203" pitchFamily="34" charset="0"/>
                        </a:rPr>
                        <a:t>                          160 </a:t>
                      </a:r>
                      <a:endParaRPr lang="en-ZA" sz="1200" b="0" i="0" u="none" strike="noStrike" kern="1200" dirty="0">
                        <a:solidFill>
                          <a:srgbClr val="000000"/>
                        </a:solidFill>
                        <a:effectLst/>
                        <a:latin typeface="Gill Sans MT" panose="020B0502020104020203" pitchFamily="34" charset="0"/>
                        <a:ea typeface="+mn-ea"/>
                        <a:cs typeface="+mn-cs"/>
                      </a:endParaRPr>
                    </a:p>
                  </a:txBody>
                  <a:tcPr marL="7144" marR="7144" marT="7144" marB="0" anchor="b"/>
                </a:tc>
                <a:extLst>
                  <a:ext uri="{0D108BD9-81ED-4DB2-BD59-A6C34878D82A}">
                    <a16:rowId xmlns:a16="http://schemas.microsoft.com/office/drawing/2014/main" xmlns="" val="10007"/>
                  </a:ext>
                </a:extLst>
              </a:tr>
              <a:tr h="265166">
                <a:tc>
                  <a:txBody>
                    <a:bodyPr/>
                    <a:lstStyle/>
                    <a:p>
                      <a:pPr marL="0" indent="0" algn="l" rtl="0" fontAlgn="t">
                        <a:buFontTx/>
                        <a:buNone/>
                      </a:pPr>
                      <a:r>
                        <a:rPr lang="en-ZA" sz="1200" u="none" strike="noStrike" dirty="0">
                          <a:effectLst/>
                          <a:latin typeface="Gill Sans MT" panose="020B0502020104020203" pitchFamily="34" charset="0"/>
                        </a:rPr>
                        <a:t>- Public Corporations and Private Enterprises</a:t>
                      </a:r>
                      <a:endParaRPr lang="en-ZA" sz="1200" b="0" i="0" u="none" strike="noStrike" dirty="0">
                        <a:solidFill>
                          <a:schemeClr val="tx1"/>
                        </a:solidFill>
                        <a:effectLst/>
                        <a:latin typeface="Gill Sans MT" panose="020B0502020104020203" pitchFamily="34" charset="0"/>
                      </a:endParaRPr>
                    </a:p>
                  </a:txBody>
                  <a:tcPr marL="54000" marR="5029" marT="5029" marB="0"/>
                </a:tc>
                <a:tc>
                  <a:txBody>
                    <a:bodyPr/>
                    <a:lstStyle/>
                    <a:p>
                      <a:pPr algn="ctr" fontAlgn="b"/>
                      <a:r>
                        <a:rPr lang="en-ZA" sz="1200" u="none" strike="noStrike" dirty="0">
                          <a:effectLst/>
                          <a:latin typeface="Gill Sans MT" panose="020B0502020104020203" pitchFamily="34" charset="0"/>
                        </a:rPr>
                        <a:t>                    76 954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algn="ctr" fontAlgn="b"/>
                      <a:r>
                        <a:rPr lang="en-ZA" sz="1200" u="none" strike="noStrike" dirty="0">
                          <a:effectLst/>
                          <a:latin typeface="Gill Sans MT" panose="020B0502020104020203" pitchFamily="34" charset="0"/>
                        </a:rPr>
                        <a:t>                    75 939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marL="0" algn="ctr" defTabSz="914400" rtl="0" eaLnBrk="1" fontAlgn="b" latinLnBrk="0" hangingPunct="1"/>
                      <a:r>
                        <a:rPr lang="en-ZA" sz="1200" u="none" strike="noStrike" kern="1200" dirty="0">
                          <a:effectLst/>
                          <a:latin typeface="Gill Sans MT" panose="020B0502020104020203" pitchFamily="34" charset="0"/>
                        </a:rPr>
                        <a:t>                       1 015 </a:t>
                      </a:r>
                      <a:endParaRPr lang="en-ZA" sz="1200" b="0" i="0" u="none" strike="noStrike" kern="1200" dirty="0">
                        <a:solidFill>
                          <a:srgbClr val="000000"/>
                        </a:solidFill>
                        <a:effectLst/>
                        <a:latin typeface="Gill Sans MT" panose="020B0502020104020203" pitchFamily="34" charset="0"/>
                        <a:ea typeface="+mn-ea"/>
                        <a:cs typeface="+mn-cs"/>
                      </a:endParaRPr>
                    </a:p>
                  </a:txBody>
                  <a:tcPr marL="7144" marR="7144" marT="7144" marB="0" anchor="b"/>
                </a:tc>
                <a:extLst>
                  <a:ext uri="{0D108BD9-81ED-4DB2-BD59-A6C34878D82A}">
                    <a16:rowId xmlns:a16="http://schemas.microsoft.com/office/drawing/2014/main" xmlns="" val="10008"/>
                  </a:ext>
                </a:extLst>
              </a:tr>
              <a:tr h="247902">
                <a:tc>
                  <a:txBody>
                    <a:bodyPr/>
                    <a:lstStyle/>
                    <a:p>
                      <a:pPr lvl="0" algn="l" rtl="0" fontAlgn="t">
                        <a:spcBef>
                          <a:spcPts val="24"/>
                        </a:spcBef>
                        <a:spcAft>
                          <a:spcPts val="24"/>
                        </a:spcAft>
                      </a:pPr>
                      <a:r>
                        <a:rPr lang="en-ZA" sz="1200" u="none" strike="noStrike" dirty="0">
                          <a:effectLst/>
                          <a:latin typeface="Gill Sans MT" panose="020B0502020104020203" pitchFamily="34" charset="0"/>
                        </a:rPr>
                        <a:t>- Non-Profit Institutions </a:t>
                      </a:r>
                      <a:endParaRPr lang="en-ZA" sz="1200" b="0" i="0" u="none" strike="noStrike" dirty="0">
                        <a:solidFill>
                          <a:schemeClr val="tx1"/>
                        </a:solidFill>
                        <a:effectLst/>
                        <a:latin typeface="Gill Sans MT" panose="020B0502020104020203" pitchFamily="34" charset="0"/>
                      </a:endParaRPr>
                    </a:p>
                  </a:txBody>
                  <a:tcPr marL="54000" marR="5029" marT="5029" marB="0"/>
                </a:tc>
                <a:tc>
                  <a:txBody>
                    <a:bodyPr/>
                    <a:lstStyle/>
                    <a:p>
                      <a:pPr algn="ctr" fontAlgn="b"/>
                      <a:r>
                        <a:rPr lang="en-ZA" sz="1200" u="none" strike="noStrike" dirty="0">
                          <a:effectLst/>
                          <a:latin typeface="Gill Sans MT" panose="020B0502020104020203" pitchFamily="34" charset="0"/>
                        </a:rPr>
                        <a:t>                         472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algn="ctr" fontAlgn="b"/>
                      <a:r>
                        <a:rPr lang="en-ZA" sz="1200" u="none" strike="noStrike" dirty="0">
                          <a:effectLst/>
                          <a:latin typeface="Gill Sans MT" panose="020B0502020104020203" pitchFamily="34" charset="0"/>
                        </a:rPr>
                        <a:t>                         472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marL="0" algn="ctr" defTabSz="914400" rtl="0" eaLnBrk="1" fontAlgn="b" latinLnBrk="0" hangingPunct="1"/>
                      <a:r>
                        <a:rPr lang="en-ZA" sz="1200" u="none" strike="noStrike" kern="1200" dirty="0">
                          <a:effectLst/>
                          <a:latin typeface="Gill Sans MT" panose="020B0502020104020203" pitchFamily="34" charset="0"/>
                        </a:rPr>
                        <a:t>                             -   </a:t>
                      </a:r>
                      <a:endParaRPr lang="en-ZA" sz="1200" b="0" i="0" u="none" strike="noStrike" kern="1200" dirty="0">
                        <a:solidFill>
                          <a:srgbClr val="000000"/>
                        </a:solidFill>
                        <a:effectLst/>
                        <a:latin typeface="Gill Sans MT" panose="020B0502020104020203" pitchFamily="34" charset="0"/>
                        <a:ea typeface="+mn-ea"/>
                        <a:cs typeface="+mn-cs"/>
                      </a:endParaRPr>
                    </a:p>
                  </a:txBody>
                  <a:tcPr marL="7144" marR="7144" marT="7144" marB="0" anchor="b"/>
                </a:tc>
                <a:extLst>
                  <a:ext uri="{0D108BD9-81ED-4DB2-BD59-A6C34878D82A}">
                    <a16:rowId xmlns:a16="http://schemas.microsoft.com/office/drawing/2014/main" xmlns="" val="10009"/>
                  </a:ext>
                </a:extLst>
              </a:tr>
              <a:tr h="246703">
                <a:tc>
                  <a:txBody>
                    <a:bodyPr/>
                    <a:lstStyle/>
                    <a:p>
                      <a:pPr marL="0" lvl="0" indent="0" algn="l" rtl="0" fontAlgn="t">
                        <a:spcBef>
                          <a:spcPts val="24"/>
                        </a:spcBef>
                        <a:spcAft>
                          <a:spcPts val="24"/>
                        </a:spcAft>
                        <a:buFontTx/>
                        <a:buChar char="-"/>
                      </a:pPr>
                      <a:r>
                        <a:rPr lang="en-ZA" sz="1200" u="none" strike="noStrike" dirty="0">
                          <a:effectLst/>
                          <a:latin typeface="Gill Sans MT" panose="020B0502020104020203" pitchFamily="34" charset="0"/>
                        </a:rPr>
                        <a:t> Households</a:t>
                      </a:r>
                      <a:endParaRPr lang="en-ZA" sz="1200" u="none" strike="noStrike" dirty="0">
                        <a:solidFill>
                          <a:schemeClr val="tx1"/>
                        </a:solidFill>
                        <a:effectLst/>
                        <a:latin typeface="Gill Sans MT" panose="020B0502020104020203" pitchFamily="34" charset="0"/>
                      </a:endParaRPr>
                    </a:p>
                  </a:txBody>
                  <a:tcPr marL="54000" marR="5029" marT="5029" marB="0"/>
                </a:tc>
                <a:tc>
                  <a:txBody>
                    <a:bodyPr/>
                    <a:lstStyle/>
                    <a:p>
                      <a:pPr algn="ctr" fontAlgn="b"/>
                      <a:r>
                        <a:rPr lang="en-ZA" sz="1200" u="none" strike="noStrike" dirty="0">
                          <a:effectLst/>
                          <a:latin typeface="Gill Sans MT" panose="020B0502020104020203" pitchFamily="34" charset="0"/>
                        </a:rPr>
                        <a:t>                    68 929</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algn="ctr" fontAlgn="b"/>
                      <a:r>
                        <a:rPr lang="en-ZA" sz="1200" u="none" strike="noStrike" dirty="0">
                          <a:effectLst/>
                          <a:latin typeface="Gill Sans MT" panose="020B0502020104020203" pitchFamily="34" charset="0"/>
                        </a:rPr>
                        <a:t>                    68 931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marL="0" algn="ctr" defTabSz="914400" rtl="0" eaLnBrk="1" fontAlgn="b" latinLnBrk="0" hangingPunct="1"/>
                      <a:r>
                        <a:rPr lang="en-ZA" sz="1200" u="none" strike="noStrike" kern="1200" dirty="0">
                          <a:effectLst/>
                          <a:latin typeface="Gill Sans MT" panose="020B0502020104020203" pitchFamily="34" charset="0"/>
                        </a:rPr>
                        <a:t>                            (2)</a:t>
                      </a:r>
                      <a:endParaRPr lang="en-ZA" sz="1200" b="0" i="0" u="none" strike="noStrike" kern="1200" dirty="0">
                        <a:solidFill>
                          <a:srgbClr val="000000"/>
                        </a:solidFill>
                        <a:effectLst/>
                        <a:latin typeface="Gill Sans MT" panose="020B0502020104020203" pitchFamily="34" charset="0"/>
                        <a:ea typeface="+mn-ea"/>
                        <a:cs typeface="+mn-cs"/>
                      </a:endParaRPr>
                    </a:p>
                  </a:txBody>
                  <a:tcPr marL="7144" marR="7144" marT="7144" marB="0" anchor="b"/>
                </a:tc>
                <a:extLst>
                  <a:ext uri="{0D108BD9-81ED-4DB2-BD59-A6C34878D82A}">
                    <a16:rowId xmlns:a16="http://schemas.microsoft.com/office/drawing/2014/main" xmlns="" val="10010"/>
                  </a:ext>
                </a:extLst>
              </a:tr>
              <a:tr h="231778">
                <a:tc>
                  <a:txBody>
                    <a:bodyPr/>
                    <a:lstStyle/>
                    <a:p>
                      <a:pPr lvl="0" algn="l" rtl="0" fontAlgn="t">
                        <a:spcBef>
                          <a:spcPts val="24"/>
                        </a:spcBef>
                        <a:spcAft>
                          <a:spcPts val="24"/>
                        </a:spcAft>
                      </a:pPr>
                      <a:r>
                        <a:rPr lang="en-ZA" sz="1200" b="1" u="none" strike="noStrike" dirty="0">
                          <a:effectLst/>
                          <a:latin typeface="Gill Sans MT" panose="020B0502020104020203" pitchFamily="34" charset="0"/>
                        </a:rPr>
                        <a:t>Capital Assets </a:t>
                      </a:r>
                      <a:endParaRPr lang="en-ZA" sz="1200" b="1" i="0" u="none" strike="noStrike" dirty="0">
                        <a:solidFill>
                          <a:schemeClr val="tx1"/>
                        </a:solidFill>
                        <a:effectLst/>
                        <a:latin typeface="Gill Sans MT" panose="020B0502020104020203" pitchFamily="34" charset="0"/>
                      </a:endParaRPr>
                    </a:p>
                  </a:txBody>
                  <a:tcPr marL="54000" marR="5029" marT="5029" marB="0"/>
                </a:tc>
                <a:tc>
                  <a:txBody>
                    <a:bodyPr/>
                    <a:lstStyle/>
                    <a:p>
                      <a:pPr algn="ctr" fontAlgn="b"/>
                      <a:r>
                        <a:rPr lang="en-ZA" sz="1200" u="none" strike="noStrike" dirty="0">
                          <a:effectLst/>
                          <a:latin typeface="Gill Sans MT" panose="020B0502020104020203" pitchFamily="34" charset="0"/>
                        </a:rPr>
                        <a:t>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algn="ctr" fontAlgn="b"/>
                      <a:r>
                        <a:rPr lang="en-ZA" sz="1200" u="none" strike="noStrike" dirty="0">
                          <a:effectLst/>
                          <a:latin typeface="Gill Sans MT" panose="020B0502020104020203" pitchFamily="34" charset="0"/>
                        </a:rPr>
                        <a:t>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marL="0" algn="ctr" defTabSz="914400" rtl="0" eaLnBrk="1" fontAlgn="b" latinLnBrk="0" hangingPunct="1"/>
                      <a:endParaRPr lang="en-ZA" sz="1200" b="0" i="0" u="none" strike="noStrike" kern="1200" dirty="0">
                        <a:solidFill>
                          <a:srgbClr val="000000"/>
                        </a:solidFill>
                        <a:effectLst/>
                        <a:latin typeface="Gill Sans MT" panose="020B0502020104020203" pitchFamily="34" charset="0"/>
                        <a:ea typeface="+mn-ea"/>
                        <a:cs typeface="+mn-cs"/>
                      </a:endParaRPr>
                    </a:p>
                  </a:txBody>
                  <a:tcPr marL="7144" marR="7144" marT="7144" marB="0" anchor="b"/>
                </a:tc>
                <a:extLst>
                  <a:ext uri="{0D108BD9-81ED-4DB2-BD59-A6C34878D82A}">
                    <a16:rowId xmlns:a16="http://schemas.microsoft.com/office/drawing/2014/main" xmlns="" val="10011"/>
                  </a:ext>
                </a:extLst>
              </a:tr>
              <a:tr h="257968">
                <a:tc>
                  <a:txBody>
                    <a:bodyPr/>
                    <a:lstStyle/>
                    <a:p>
                      <a:pPr marL="0" lvl="0" indent="0" algn="l" rtl="0" fontAlgn="t">
                        <a:spcBef>
                          <a:spcPts val="24"/>
                        </a:spcBef>
                        <a:spcAft>
                          <a:spcPts val="24"/>
                        </a:spcAft>
                        <a:buFontTx/>
                        <a:buNone/>
                      </a:pPr>
                      <a:r>
                        <a:rPr lang="en-ZA" sz="1200" u="none" strike="noStrike" dirty="0">
                          <a:effectLst/>
                          <a:latin typeface="Gill Sans MT" panose="020B0502020104020203" pitchFamily="34" charset="0"/>
                        </a:rPr>
                        <a:t>- Buildings and other fixed</a:t>
                      </a:r>
                      <a:r>
                        <a:rPr lang="en-ZA" sz="1200" u="none" strike="noStrike" baseline="0" dirty="0">
                          <a:effectLst/>
                          <a:latin typeface="Gill Sans MT" panose="020B0502020104020203" pitchFamily="34" charset="0"/>
                        </a:rPr>
                        <a:t> </a:t>
                      </a:r>
                      <a:r>
                        <a:rPr lang="en-ZA" sz="1200" u="none" strike="noStrike" dirty="0">
                          <a:effectLst/>
                          <a:latin typeface="Gill Sans MT" panose="020B0502020104020203" pitchFamily="34" charset="0"/>
                        </a:rPr>
                        <a:t>structures</a:t>
                      </a:r>
                      <a:endParaRPr lang="en-ZA" sz="1200" b="0" i="0" u="none" strike="noStrike" dirty="0">
                        <a:solidFill>
                          <a:schemeClr val="tx1"/>
                        </a:solidFill>
                        <a:effectLst/>
                        <a:latin typeface="Gill Sans MT" panose="020B0502020104020203" pitchFamily="34" charset="0"/>
                      </a:endParaRPr>
                    </a:p>
                  </a:txBody>
                  <a:tcPr marL="54000" marR="5029" marT="5029" marB="0"/>
                </a:tc>
                <a:tc>
                  <a:txBody>
                    <a:bodyPr/>
                    <a:lstStyle/>
                    <a:p>
                      <a:pPr algn="ctr" fontAlgn="b"/>
                      <a:r>
                        <a:rPr lang="en-ZA" sz="1200" u="none" strike="noStrike" dirty="0">
                          <a:effectLst/>
                          <a:latin typeface="Gill Sans MT" panose="020B0502020104020203" pitchFamily="34" charset="0"/>
                        </a:rPr>
                        <a:t>                    94 739</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algn="ctr" fontAlgn="b"/>
                      <a:r>
                        <a:rPr lang="en-ZA" sz="1200" u="none" strike="noStrike" dirty="0">
                          <a:effectLst/>
                          <a:latin typeface="Gill Sans MT" panose="020B0502020104020203" pitchFamily="34" charset="0"/>
                        </a:rPr>
                        <a:t>                    94 187</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marL="0" algn="ctr" defTabSz="914400" rtl="0" eaLnBrk="1" fontAlgn="b" latinLnBrk="0" hangingPunct="1"/>
                      <a:r>
                        <a:rPr lang="en-ZA" sz="1200" u="none" strike="noStrike" kern="1200" dirty="0">
                          <a:effectLst/>
                          <a:latin typeface="Gill Sans MT" panose="020B0502020104020203" pitchFamily="34" charset="0"/>
                        </a:rPr>
                        <a:t>                          552 </a:t>
                      </a:r>
                      <a:endParaRPr lang="en-ZA" sz="1200" b="0" i="0" u="none" strike="noStrike" kern="1200" dirty="0">
                        <a:solidFill>
                          <a:srgbClr val="000000"/>
                        </a:solidFill>
                        <a:effectLst/>
                        <a:latin typeface="Gill Sans MT" panose="020B0502020104020203" pitchFamily="34" charset="0"/>
                        <a:ea typeface="+mn-ea"/>
                        <a:cs typeface="+mn-cs"/>
                      </a:endParaRPr>
                    </a:p>
                  </a:txBody>
                  <a:tcPr marL="7144" marR="7144" marT="7144" marB="0" anchor="b"/>
                </a:tc>
                <a:extLst>
                  <a:ext uri="{0D108BD9-81ED-4DB2-BD59-A6C34878D82A}">
                    <a16:rowId xmlns:a16="http://schemas.microsoft.com/office/drawing/2014/main" xmlns="" val="10012"/>
                  </a:ext>
                </a:extLst>
              </a:tr>
              <a:tr h="238395">
                <a:tc>
                  <a:txBody>
                    <a:bodyPr/>
                    <a:lstStyle/>
                    <a:p>
                      <a:pPr lvl="0" algn="l" rtl="0" fontAlgn="t">
                        <a:spcBef>
                          <a:spcPts val="24"/>
                        </a:spcBef>
                        <a:spcAft>
                          <a:spcPts val="24"/>
                        </a:spcAft>
                      </a:pPr>
                      <a:r>
                        <a:rPr lang="en-ZA" sz="1200" u="none" strike="noStrike" dirty="0">
                          <a:effectLst/>
                          <a:latin typeface="Gill Sans MT" panose="020B0502020104020203" pitchFamily="34" charset="0"/>
                        </a:rPr>
                        <a:t>- Machinery and Equipment</a:t>
                      </a:r>
                      <a:endParaRPr lang="en-ZA" sz="1200" b="0" i="0" u="none" strike="noStrike" dirty="0">
                        <a:solidFill>
                          <a:schemeClr val="tx1"/>
                        </a:solidFill>
                        <a:effectLst/>
                        <a:latin typeface="Gill Sans MT" panose="020B0502020104020203" pitchFamily="34" charset="0"/>
                      </a:endParaRPr>
                    </a:p>
                  </a:txBody>
                  <a:tcPr marL="54000" marR="5029" marT="5029" marB="0"/>
                </a:tc>
                <a:tc>
                  <a:txBody>
                    <a:bodyPr/>
                    <a:lstStyle/>
                    <a:p>
                      <a:pPr algn="ctr" fontAlgn="b"/>
                      <a:r>
                        <a:rPr lang="en-ZA" sz="1200" u="none" strike="noStrike" dirty="0">
                          <a:effectLst/>
                          <a:latin typeface="Gill Sans MT" panose="020B0502020104020203" pitchFamily="34" charset="0"/>
                        </a:rPr>
                        <a:t>                      8 547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algn="ctr" fontAlgn="b"/>
                      <a:r>
                        <a:rPr lang="en-ZA" sz="1200" u="none" strike="noStrike" dirty="0">
                          <a:effectLst/>
                          <a:latin typeface="Gill Sans MT" panose="020B0502020104020203" pitchFamily="34" charset="0"/>
                        </a:rPr>
                        <a:t>                      8 549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marL="0" algn="ctr" defTabSz="914400" rtl="0" eaLnBrk="1" fontAlgn="b" latinLnBrk="0" hangingPunct="1"/>
                      <a:r>
                        <a:rPr lang="en-ZA" sz="1200" u="none" strike="noStrike" kern="1200" dirty="0">
                          <a:effectLst/>
                          <a:latin typeface="Gill Sans MT" panose="020B0502020104020203" pitchFamily="34" charset="0"/>
                        </a:rPr>
                        <a:t>                            (2)</a:t>
                      </a:r>
                      <a:endParaRPr lang="en-ZA" sz="1200" b="0" i="0" u="none" strike="noStrike" kern="1200" dirty="0">
                        <a:solidFill>
                          <a:srgbClr val="000000"/>
                        </a:solidFill>
                        <a:effectLst/>
                        <a:latin typeface="Gill Sans MT" panose="020B0502020104020203" pitchFamily="34" charset="0"/>
                        <a:ea typeface="+mn-ea"/>
                        <a:cs typeface="+mn-cs"/>
                      </a:endParaRPr>
                    </a:p>
                  </a:txBody>
                  <a:tcPr marL="7144" marR="7144" marT="7144" marB="0" anchor="b"/>
                </a:tc>
                <a:extLst>
                  <a:ext uri="{0D108BD9-81ED-4DB2-BD59-A6C34878D82A}">
                    <a16:rowId xmlns:a16="http://schemas.microsoft.com/office/drawing/2014/main" xmlns="" val="10013"/>
                  </a:ext>
                </a:extLst>
              </a:tr>
              <a:tr h="288814">
                <a:tc>
                  <a:txBody>
                    <a:bodyPr/>
                    <a:lstStyle/>
                    <a:p>
                      <a:pPr marL="0" lvl="0" indent="0" algn="l" rtl="0" fontAlgn="t">
                        <a:spcBef>
                          <a:spcPts val="24"/>
                        </a:spcBef>
                        <a:spcAft>
                          <a:spcPts val="24"/>
                        </a:spcAft>
                        <a:buFontTx/>
                        <a:buNone/>
                      </a:pPr>
                      <a:r>
                        <a:rPr lang="en-ZA" sz="1200" u="none" strike="noStrike" dirty="0">
                          <a:effectLst/>
                          <a:latin typeface="Gill Sans MT" panose="020B0502020104020203" pitchFamily="34" charset="0"/>
                        </a:rPr>
                        <a:t>- Software and other intangible Assets</a:t>
                      </a:r>
                      <a:endParaRPr lang="en-ZA" sz="1200" b="0" i="0" u="none" strike="noStrike" dirty="0">
                        <a:solidFill>
                          <a:schemeClr val="tx1"/>
                        </a:solidFill>
                        <a:effectLst/>
                        <a:latin typeface="Gill Sans MT" panose="020B0502020104020203" pitchFamily="34" charset="0"/>
                      </a:endParaRPr>
                    </a:p>
                  </a:txBody>
                  <a:tcPr marL="54000" marR="5029" marT="5029" marB="0"/>
                </a:tc>
                <a:tc>
                  <a:txBody>
                    <a:bodyPr/>
                    <a:lstStyle/>
                    <a:p>
                      <a:pPr algn="ctr" fontAlgn="b"/>
                      <a:r>
                        <a:rPr lang="en-ZA" sz="1200" u="none" strike="noStrike" dirty="0">
                          <a:effectLst/>
                          <a:latin typeface="Gill Sans MT" panose="020B0502020104020203" pitchFamily="34" charset="0"/>
                        </a:rPr>
                        <a:t>                      2 818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algn="ctr" fontAlgn="b"/>
                      <a:r>
                        <a:rPr lang="en-ZA" sz="1200" u="none" strike="noStrike" dirty="0">
                          <a:effectLst/>
                          <a:latin typeface="Gill Sans MT" panose="020B0502020104020203" pitchFamily="34" charset="0"/>
                        </a:rPr>
                        <a:t>                      2 818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marL="0" algn="ctr" defTabSz="914400" rtl="0" eaLnBrk="1" fontAlgn="b" latinLnBrk="0" hangingPunct="1"/>
                      <a:r>
                        <a:rPr lang="en-ZA" sz="1200" u="none" strike="noStrike" kern="1200" dirty="0">
                          <a:effectLst/>
                          <a:latin typeface="Gill Sans MT" panose="020B0502020104020203" pitchFamily="34" charset="0"/>
                        </a:rPr>
                        <a:t>                             -   </a:t>
                      </a:r>
                      <a:endParaRPr lang="en-ZA" sz="1200" b="0" i="0" u="none" strike="noStrike" kern="1200" dirty="0">
                        <a:solidFill>
                          <a:srgbClr val="000000"/>
                        </a:solidFill>
                        <a:effectLst/>
                        <a:latin typeface="Gill Sans MT" panose="020B0502020104020203" pitchFamily="34" charset="0"/>
                        <a:ea typeface="+mn-ea"/>
                        <a:cs typeface="+mn-cs"/>
                      </a:endParaRPr>
                    </a:p>
                  </a:txBody>
                  <a:tcPr marL="7144" marR="7144" marT="7144" marB="0" anchor="b"/>
                </a:tc>
                <a:extLst>
                  <a:ext uri="{0D108BD9-81ED-4DB2-BD59-A6C34878D82A}">
                    <a16:rowId xmlns:a16="http://schemas.microsoft.com/office/drawing/2014/main" xmlns="" val="10014"/>
                  </a:ext>
                </a:extLst>
              </a:tr>
              <a:tr h="343914">
                <a:tc>
                  <a:txBody>
                    <a:bodyPr/>
                    <a:lstStyle/>
                    <a:p>
                      <a:pPr lvl="0" algn="l" rtl="0" fontAlgn="t">
                        <a:spcBef>
                          <a:spcPts val="24"/>
                        </a:spcBef>
                        <a:spcAft>
                          <a:spcPts val="24"/>
                        </a:spcAft>
                      </a:pPr>
                      <a:r>
                        <a:rPr lang="en-ZA" sz="1200" u="none" strike="noStrike" dirty="0">
                          <a:effectLst/>
                          <a:latin typeface="Gill Sans MT" panose="020B0502020104020203" pitchFamily="34" charset="0"/>
                        </a:rPr>
                        <a:t>- Payment for Financial Assets </a:t>
                      </a:r>
                      <a:endParaRPr lang="en-ZA" sz="1200" b="1" i="0" u="none" strike="noStrike" dirty="0">
                        <a:solidFill>
                          <a:schemeClr val="tx1"/>
                        </a:solidFill>
                        <a:effectLst/>
                        <a:latin typeface="Gill Sans MT" panose="020B0502020104020203" pitchFamily="34" charset="0"/>
                      </a:endParaRPr>
                    </a:p>
                  </a:txBody>
                  <a:tcPr marL="54000" marR="5029" marT="5029" marB="0"/>
                </a:tc>
                <a:tc>
                  <a:txBody>
                    <a:bodyPr/>
                    <a:lstStyle/>
                    <a:p>
                      <a:pPr algn="ctr" fontAlgn="b"/>
                      <a:r>
                        <a:rPr lang="en-ZA" sz="1200" u="none" strike="noStrike" dirty="0">
                          <a:effectLst/>
                          <a:latin typeface="Gill Sans MT" panose="020B0502020104020203" pitchFamily="34" charset="0"/>
                        </a:rPr>
                        <a:t>                         396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algn="ctr" fontAlgn="b"/>
                      <a:r>
                        <a:rPr lang="en-ZA" sz="1200" u="none" strike="noStrike" dirty="0">
                          <a:effectLst/>
                          <a:latin typeface="Gill Sans MT" panose="020B0502020104020203" pitchFamily="34" charset="0"/>
                        </a:rPr>
                        <a:t>                         397 </a:t>
                      </a:r>
                      <a:endParaRPr lang="en-ZA" sz="1200" b="0" i="0" u="none" strike="noStrike" dirty="0">
                        <a:solidFill>
                          <a:srgbClr val="000000"/>
                        </a:solidFill>
                        <a:effectLst/>
                        <a:latin typeface="Gill Sans MT" panose="020B0502020104020203" pitchFamily="34" charset="0"/>
                      </a:endParaRPr>
                    </a:p>
                  </a:txBody>
                  <a:tcPr marL="7144" marR="7144" marT="7144" marB="0" anchor="b"/>
                </a:tc>
                <a:tc>
                  <a:txBody>
                    <a:bodyPr/>
                    <a:lstStyle/>
                    <a:p>
                      <a:pPr marL="0" algn="ctr" defTabSz="914400" rtl="0" eaLnBrk="1" fontAlgn="b" latinLnBrk="0" hangingPunct="1"/>
                      <a:r>
                        <a:rPr lang="en-ZA" sz="1200" u="none" strike="noStrike" kern="1200" dirty="0">
                          <a:effectLst/>
                          <a:latin typeface="Gill Sans MT" panose="020B0502020104020203" pitchFamily="34" charset="0"/>
                        </a:rPr>
                        <a:t>                            (1)</a:t>
                      </a:r>
                      <a:endParaRPr lang="en-ZA" sz="1200" b="0" i="0" u="none" strike="noStrike" kern="1200" dirty="0">
                        <a:solidFill>
                          <a:srgbClr val="000000"/>
                        </a:solidFill>
                        <a:effectLst/>
                        <a:latin typeface="Gill Sans MT" panose="020B0502020104020203" pitchFamily="34" charset="0"/>
                        <a:ea typeface="+mn-ea"/>
                        <a:cs typeface="+mn-cs"/>
                      </a:endParaRPr>
                    </a:p>
                  </a:txBody>
                  <a:tcPr marL="7144" marR="7144" marT="7144" marB="0" anchor="b"/>
                </a:tc>
                <a:extLst>
                  <a:ext uri="{0D108BD9-81ED-4DB2-BD59-A6C34878D82A}">
                    <a16:rowId xmlns:a16="http://schemas.microsoft.com/office/drawing/2014/main" xmlns="" val="10015"/>
                  </a:ext>
                </a:extLst>
              </a:tr>
              <a:tr h="379133">
                <a:tc>
                  <a:txBody>
                    <a:bodyPr/>
                    <a:lstStyle/>
                    <a:p>
                      <a:pPr algn="l" rtl="0" fontAlgn="t"/>
                      <a:r>
                        <a:rPr lang="en-ZA" sz="1200" b="1" u="none" strike="noStrike" dirty="0">
                          <a:effectLst/>
                          <a:latin typeface="Gill Sans MT" panose="020B0502020104020203" pitchFamily="34" charset="0"/>
                        </a:rPr>
                        <a:t>Total </a:t>
                      </a:r>
                      <a:endParaRPr lang="en-ZA" sz="1200" b="1" i="0" u="none" strike="noStrike" dirty="0">
                        <a:solidFill>
                          <a:schemeClr val="tx1"/>
                        </a:solidFill>
                        <a:effectLst/>
                        <a:latin typeface="Gill Sans MT" panose="020B0502020104020203" pitchFamily="34" charset="0"/>
                      </a:endParaRPr>
                    </a:p>
                  </a:txBody>
                  <a:tcPr marL="54000" marR="5029" marT="5029" marB="0">
                    <a:solidFill>
                      <a:srgbClr val="F4B183"/>
                    </a:solidFill>
                  </a:tcPr>
                </a:tc>
                <a:tc>
                  <a:txBody>
                    <a:bodyPr/>
                    <a:lstStyle/>
                    <a:p>
                      <a:pPr algn="ctr" fontAlgn="b"/>
                      <a:r>
                        <a:rPr lang="en-ZA" sz="1200" b="1" u="none" strike="noStrike" dirty="0">
                          <a:effectLst/>
                          <a:latin typeface="Gill Sans MT" panose="020B0502020104020203" pitchFamily="34" charset="0"/>
                        </a:rPr>
                        <a:t>            2 261 817 </a:t>
                      </a:r>
                      <a:endParaRPr lang="en-ZA" sz="1200" b="1" i="0" u="none" strike="noStrike" dirty="0">
                        <a:solidFill>
                          <a:srgbClr val="000000"/>
                        </a:solidFill>
                        <a:effectLst/>
                        <a:latin typeface="Gill Sans MT" panose="020B0502020104020203" pitchFamily="34" charset="0"/>
                      </a:endParaRPr>
                    </a:p>
                  </a:txBody>
                  <a:tcPr marL="7144" marR="7144" marT="7144" marB="0">
                    <a:solidFill>
                      <a:srgbClr val="F4B183"/>
                    </a:solidFill>
                  </a:tcPr>
                </a:tc>
                <a:tc>
                  <a:txBody>
                    <a:bodyPr/>
                    <a:lstStyle/>
                    <a:p>
                      <a:pPr algn="ctr" fontAlgn="b"/>
                      <a:r>
                        <a:rPr lang="en-ZA" sz="1200" b="1" u="none" strike="noStrike" dirty="0">
                          <a:effectLst/>
                          <a:latin typeface="Gill Sans MT" panose="020B0502020104020203" pitchFamily="34" charset="0"/>
                        </a:rPr>
                        <a:t>              2 234 802 </a:t>
                      </a:r>
                      <a:endParaRPr lang="en-ZA" sz="1200" b="1" i="0" u="none" strike="noStrike" dirty="0">
                        <a:solidFill>
                          <a:srgbClr val="000000"/>
                        </a:solidFill>
                        <a:effectLst/>
                        <a:latin typeface="Gill Sans MT" panose="020B0502020104020203" pitchFamily="34" charset="0"/>
                      </a:endParaRPr>
                    </a:p>
                  </a:txBody>
                  <a:tcPr marL="7144" marR="7144" marT="7144" marB="0">
                    <a:solidFill>
                      <a:srgbClr val="F4B183"/>
                    </a:solidFill>
                  </a:tcPr>
                </a:tc>
                <a:tc>
                  <a:txBody>
                    <a:bodyPr/>
                    <a:lstStyle/>
                    <a:p>
                      <a:pPr marL="0" algn="ctr" defTabSz="914400" rtl="0" eaLnBrk="1" fontAlgn="b" latinLnBrk="0" hangingPunct="1"/>
                      <a:r>
                        <a:rPr lang="en-ZA" sz="1200" b="1" u="none" strike="noStrike" kern="1200" dirty="0">
                          <a:effectLst/>
                          <a:latin typeface="Gill Sans MT" panose="020B0502020104020203" pitchFamily="34" charset="0"/>
                        </a:rPr>
                        <a:t>                  27 015 </a:t>
                      </a:r>
                      <a:endParaRPr lang="en-ZA" sz="1200" b="1" i="0" u="none" strike="noStrike" kern="1200" dirty="0">
                        <a:solidFill>
                          <a:srgbClr val="000000"/>
                        </a:solidFill>
                        <a:effectLst/>
                        <a:latin typeface="Gill Sans MT" panose="020B0502020104020203" pitchFamily="34" charset="0"/>
                        <a:ea typeface="+mn-ea"/>
                        <a:cs typeface="+mn-cs"/>
                      </a:endParaRPr>
                    </a:p>
                  </a:txBody>
                  <a:tcPr marL="7144" marR="7144" marT="7144" marB="0">
                    <a:solidFill>
                      <a:srgbClr val="F4B183"/>
                    </a:solidFill>
                  </a:tcPr>
                </a:tc>
                <a:extLst>
                  <a:ext uri="{0D108BD9-81ED-4DB2-BD59-A6C34878D82A}">
                    <a16:rowId xmlns:a16="http://schemas.microsoft.com/office/drawing/2014/main" xmlns="" val="10016"/>
                  </a:ext>
                </a:extLst>
              </a:tr>
            </a:tbl>
          </a:graphicData>
        </a:graphic>
      </p:graphicFrame>
      <p:sp>
        <p:nvSpPr>
          <p:cNvPr id="4" name="Footer Placeholder 3"/>
          <p:cNvSpPr>
            <a:spLocks noGrp="1"/>
          </p:cNvSpPr>
          <p:nvPr>
            <p:ph type="ftr" sz="quarter" idx="11"/>
          </p:nvPr>
        </p:nvSpPr>
        <p:spPr>
          <a:xfrm>
            <a:off x="628650" y="5991226"/>
            <a:ext cx="4737677" cy="365125"/>
          </a:xfrm>
        </p:spPr>
        <p:txBody>
          <a:bodyPr/>
          <a:lstStyle/>
          <a:p>
            <a:r>
              <a:rPr lang="en-ZA" sz="1000" i="1" dirty="0">
                <a:solidFill>
                  <a:schemeClr val="tx1">
                    <a:lumMod val="95000"/>
                    <a:lumOff val="5000"/>
                  </a:schemeClr>
                </a:solidFill>
                <a:latin typeface="Gill Sans MT" panose="020B0502020104020203" pitchFamily="34" charset="0"/>
                <a:cs typeface="Arial" panose="020B0604020202020204" pitchFamily="34" charset="0"/>
              </a:rPr>
              <a:t>2018-19 Department of Tourism Annual Report</a:t>
            </a:r>
          </a:p>
        </p:txBody>
      </p:sp>
    </p:spTree>
    <p:extLst>
      <p:ext uri="{BB962C8B-B14F-4D97-AF65-F5344CB8AC3E}">
        <p14:creationId xmlns:p14="http://schemas.microsoft.com/office/powerpoint/2010/main" xmlns="" val="1873476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675">
                <a:solidFill>
                  <a:schemeClr val="bg1">
                    <a:lumMod val="65000"/>
                  </a:schemeClr>
                </a:solidFill>
                <a:latin typeface="Arial" panose="020B0604020202020204" pitchFamily="34" charset="0"/>
                <a:cs typeface="Arial" panose="020B0604020202020204" pitchFamily="34" charset="0"/>
              </a:rPr>
              <a:pPr/>
              <a:t>13</a:t>
            </a:fld>
            <a:endParaRPr lang="en-ZA" sz="675"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2269191" y="1025254"/>
            <a:ext cx="5029200" cy="342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100" b="1" kern="0" dirty="0">
              <a:solidFill>
                <a:prstClr val="black"/>
              </a:solidFill>
              <a:latin typeface="Arial Narrow" pitchFamily="34" charset="0"/>
            </a:endParaRPr>
          </a:p>
        </p:txBody>
      </p:sp>
      <p:sp>
        <p:nvSpPr>
          <p:cNvPr id="8" name="Title 1"/>
          <p:cNvSpPr>
            <a:spLocks noGrp="1"/>
          </p:cNvSpPr>
          <p:nvPr>
            <p:ph type="title"/>
          </p:nvPr>
        </p:nvSpPr>
        <p:spPr>
          <a:xfrm>
            <a:off x="369455" y="274939"/>
            <a:ext cx="8377381" cy="750315"/>
          </a:xfrm>
          <a:solidFill>
            <a:schemeClr val="accent2">
              <a:lumMod val="40000"/>
              <a:lumOff val="60000"/>
            </a:schemeClr>
          </a:solidFill>
          <a:ln>
            <a:solidFill>
              <a:schemeClr val="accent6">
                <a:lumMod val="75000"/>
              </a:schemeClr>
            </a:solidFill>
          </a:ln>
        </p:spPr>
        <p:txBody>
          <a:bodyPr rtlCol="0">
            <a:noAutofit/>
          </a:bodyPr>
          <a:lstStyle/>
          <a:p>
            <a:pPr algn="ctr">
              <a:defRPr/>
            </a:pPr>
            <a:r>
              <a:rPr lang="en-US" sz="2600" dirty="0">
                <a:solidFill>
                  <a:srgbClr val="F1995D"/>
                </a:solidFill>
              </a:rPr>
              <a:t>Actual Expenditure Per Economic Classification - High Level Item</a:t>
            </a:r>
          </a:p>
        </p:txBody>
      </p:sp>
      <p:sp>
        <p:nvSpPr>
          <p:cNvPr id="5" name="Footer Placeholder 4"/>
          <p:cNvSpPr>
            <a:spLocks noGrp="1"/>
          </p:cNvSpPr>
          <p:nvPr>
            <p:ph type="ftr" sz="quarter" idx="11"/>
          </p:nvPr>
        </p:nvSpPr>
        <p:spPr>
          <a:xfrm>
            <a:off x="369455" y="5852682"/>
            <a:ext cx="2623127" cy="365125"/>
          </a:xfrm>
        </p:spPr>
        <p:txBody>
          <a:bodyPr/>
          <a:lstStyle/>
          <a:p>
            <a:r>
              <a:rPr lang="en-ZA" sz="1000" i="1" dirty="0">
                <a:solidFill>
                  <a:schemeClr val="tx1">
                    <a:lumMod val="95000"/>
                    <a:lumOff val="5000"/>
                  </a:schemeClr>
                </a:solidFill>
                <a:latin typeface="Gill Sans MT" panose="020B0502020104020203" pitchFamily="34" charset="0"/>
                <a:cs typeface="Arial" panose="020B0604020202020204" pitchFamily="34" charset="0"/>
              </a:rPr>
              <a:t>2018-19 Department of Tourism Annual Report</a:t>
            </a:r>
          </a:p>
        </p:txBody>
      </p:sp>
      <p:pic>
        <p:nvPicPr>
          <p:cNvPr id="2" name="Picture 1"/>
          <p:cNvPicPr>
            <a:picLocks noChangeAspect="1"/>
          </p:cNvPicPr>
          <p:nvPr/>
        </p:nvPicPr>
        <p:blipFill>
          <a:blip r:embed="rId2" cstate="print"/>
          <a:stretch>
            <a:fillRect/>
          </a:stretch>
        </p:blipFill>
        <p:spPr>
          <a:xfrm>
            <a:off x="369455" y="1163298"/>
            <a:ext cx="8377381" cy="4369284"/>
          </a:xfrm>
          <a:prstGeom prst="rect">
            <a:avLst/>
          </a:prstGeom>
        </p:spPr>
      </p:pic>
    </p:spTree>
    <p:extLst>
      <p:ext uri="{BB962C8B-B14F-4D97-AF65-F5344CB8AC3E}">
        <p14:creationId xmlns:p14="http://schemas.microsoft.com/office/powerpoint/2010/main" xmlns="" val="1473661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675">
                <a:solidFill>
                  <a:schemeClr val="bg1">
                    <a:lumMod val="65000"/>
                  </a:schemeClr>
                </a:solidFill>
                <a:latin typeface="Arial" panose="020B0604020202020204" pitchFamily="34" charset="0"/>
                <a:cs typeface="Arial" panose="020B0604020202020204" pitchFamily="34" charset="0"/>
              </a:rPr>
              <a:pPr/>
              <a:t>14</a:t>
            </a:fld>
            <a:endParaRPr lang="en-ZA" sz="675"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2269191" y="1025254"/>
            <a:ext cx="5029200" cy="342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100" b="1" kern="0" dirty="0">
              <a:solidFill>
                <a:prstClr val="black"/>
              </a:solidFill>
              <a:latin typeface="Arial Narrow" pitchFamily="34" charset="0"/>
            </a:endParaRPr>
          </a:p>
        </p:txBody>
      </p:sp>
      <p:sp>
        <p:nvSpPr>
          <p:cNvPr id="6" name="Title 1"/>
          <p:cNvSpPr>
            <a:spLocks noGrp="1"/>
          </p:cNvSpPr>
          <p:nvPr>
            <p:ph type="title"/>
          </p:nvPr>
        </p:nvSpPr>
        <p:spPr>
          <a:xfrm>
            <a:off x="406400" y="250241"/>
            <a:ext cx="8349673" cy="460502"/>
          </a:xfrm>
          <a:solidFill>
            <a:schemeClr val="accent2">
              <a:lumMod val="40000"/>
              <a:lumOff val="60000"/>
            </a:schemeClr>
          </a:solidFill>
          <a:ln>
            <a:solidFill>
              <a:schemeClr val="accent6">
                <a:lumMod val="75000"/>
              </a:schemeClr>
            </a:solidFill>
          </a:ln>
        </p:spPr>
        <p:txBody>
          <a:bodyPr rtlCol="0">
            <a:noAutofit/>
          </a:bodyPr>
          <a:lstStyle/>
          <a:p>
            <a:pPr algn="ctr">
              <a:defRPr/>
            </a:pPr>
            <a:r>
              <a:rPr lang="en-US" sz="2700" dirty="0">
                <a:solidFill>
                  <a:srgbClr val="F1995D"/>
                </a:solidFill>
              </a:rPr>
              <a:t>Details of  Variance Per Economic Classification </a:t>
            </a:r>
          </a:p>
        </p:txBody>
      </p:sp>
      <p:graphicFrame>
        <p:nvGraphicFramePr>
          <p:cNvPr id="7" name="Content Placeholder 11"/>
          <p:cNvGraphicFramePr>
            <a:graphicFrameLocks noGrp="1"/>
          </p:cNvGraphicFramePr>
          <p:nvPr>
            <p:ph idx="1"/>
            <p:extLst>
              <p:ext uri="{D42A27DB-BD31-4B8C-83A1-F6EECF244321}">
                <p14:modId xmlns:p14="http://schemas.microsoft.com/office/powerpoint/2010/main" xmlns="" val="2360741936"/>
              </p:ext>
            </p:extLst>
          </p:nvPr>
        </p:nvGraphicFramePr>
        <p:xfrm>
          <a:off x="406401" y="860153"/>
          <a:ext cx="8349672" cy="4349156"/>
        </p:xfrm>
        <a:graphic>
          <a:graphicData uri="http://schemas.openxmlformats.org/drawingml/2006/table">
            <a:tbl>
              <a:tblPr>
                <a:tableStyleId>{616DA210-FB5B-4158-B5E0-FEB733F419BA}</a:tableStyleId>
              </a:tblPr>
              <a:tblGrid>
                <a:gridCol w="4285672">
                  <a:extLst>
                    <a:ext uri="{9D8B030D-6E8A-4147-A177-3AD203B41FA5}">
                      <a16:colId xmlns:a16="http://schemas.microsoft.com/office/drawing/2014/main" xmlns="" val="20000"/>
                    </a:ext>
                  </a:extLst>
                </a:gridCol>
                <a:gridCol w="923636">
                  <a:extLst>
                    <a:ext uri="{9D8B030D-6E8A-4147-A177-3AD203B41FA5}">
                      <a16:colId xmlns:a16="http://schemas.microsoft.com/office/drawing/2014/main" xmlns="" val="20001"/>
                    </a:ext>
                  </a:extLst>
                </a:gridCol>
                <a:gridCol w="3140364">
                  <a:extLst>
                    <a:ext uri="{9D8B030D-6E8A-4147-A177-3AD203B41FA5}">
                      <a16:colId xmlns:a16="http://schemas.microsoft.com/office/drawing/2014/main" xmlns="" val="20002"/>
                    </a:ext>
                  </a:extLst>
                </a:gridCol>
              </a:tblGrid>
              <a:tr h="288679">
                <a:tc rowSpan="2">
                  <a:txBody>
                    <a:bodyPr/>
                    <a:lstStyle/>
                    <a:p>
                      <a:pPr algn="ctr" fontAlgn="b"/>
                      <a:r>
                        <a:rPr lang="en-US" sz="1500" b="1" u="none" strike="noStrike" dirty="0">
                          <a:latin typeface="Gill Sans MT" panose="020B0502020104020203" pitchFamily="34" charset="0"/>
                        </a:rPr>
                        <a:t>Details</a:t>
                      </a:r>
                      <a:endParaRPr lang="en-US" sz="1500" b="1" i="0" u="none" strike="noStrike" dirty="0">
                        <a:solidFill>
                          <a:schemeClr val="tx1"/>
                        </a:solidFill>
                        <a:latin typeface="Gill Sans MT" panose="020B0502020104020203" pitchFamily="34" charset="0"/>
                      </a:endParaRPr>
                    </a:p>
                  </a:txBody>
                  <a:tcPr marL="7144" marR="7144" marT="7144" marB="0">
                    <a:solidFill>
                      <a:srgbClr val="F4B183"/>
                    </a:solidFill>
                  </a:tcPr>
                </a:tc>
                <a:tc>
                  <a:txBody>
                    <a:bodyPr/>
                    <a:lstStyle/>
                    <a:p>
                      <a:pPr marL="0" algn="ctr" defTabSz="914400" rtl="0" eaLnBrk="1" fontAlgn="b" latinLnBrk="0" hangingPunct="1"/>
                      <a:r>
                        <a:rPr lang="en-US" sz="1500" u="none" strike="noStrike" kern="1200" dirty="0">
                          <a:latin typeface="Gill Sans MT" panose="020B0502020104020203" pitchFamily="34" charset="0"/>
                        </a:rPr>
                        <a:t>Amount</a:t>
                      </a:r>
                      <a:endParaRPr lang="en-US" sz="1500" b="1" i="0" u="none" strike="noStrike" kern="1200" dirty="0">
                        <a:solidFill>
                          <a:schemeClr val="tx1"/>
                        </a:solidFill>
                        <a:latin typeface="Gill Sans MT" panose="020B0502020104020203" pitchFamily="34" charset="0"/>
                        <a:ea typeface="+mn-ea"/>
                        <a:cs typeface="+mn-cs"/>
                      </a:endParaRPr>
                    </a:p>
                  </a:txBody>
                  <a:tcPr marL="7144" marR="7144" marT="7144" marB="0" anchor="b"/>
                </a:tc>
                <a:tc rowSpan="2">
                  <a:txBody>
                    <a:bodyPr/>
                    <a:lstStyle/>
                    <a:p>
                      <a:pPr algn="ctr" fontAlgn="b"/>
                      <a:r>
                        <a:rPr lang="en-US" sz="1500" b="1" u="none" strike="noStrike" dirty="0">
                          <a:latin typeface="Gill Sans MT" panose="020B0502020104020203" pitchFamily="34" charset="0"/>
                        </a:rPr>
                        <a:t>Action</a:t>
                      </a:r>
                      <a:endParaRPr lang="en-US" sz="1500" b="1" i="0" u="none" strike="noStrike" dirty="0">
                        <a:solidFill>
                          <a:schemeClr val="tx1"/>
                        </a:solidFill>
                        <a:latin typeface="Gill Sans MT" panose="020B0502020104020203" pitchFamily="34" charset="0"/>
                      </a:endParaRPr>
                    </a:p>
                  </a:txBody>
                  <a:tcPr marL="7144" marR="7144" marT="7144" marB="0">
                    <a:solidFill>
                      <a:srgbClr val="F4B183"/>
                    </a:solidFill>
                  </a:tcPr>
                </a:tc>
                <a:extLst>
                  <a:ext uri="{0D108BD9-81ED-4DB2-BD59-A6C34878D82A}">
                    <a16:rowId xmlns:a16="http://schemas.microsoft.com/office/drawing/2014/main" xmlns="" val="10000"/>
                  </a:ext>
                </a:extLst>
              </a:tr>
              <a:tr h="288679">
                <a:tc vMerge="1">
                  <a:txBody>
                    <a:bodyPr/>
                    <a:lstStyle/>
                    <a:p>
                      <a:endParaRPr lang="en-US"/>
                    </a:p>
                  </a:txBody>
                  <a:tcPr/>
                </a:tc>
                <a:tc>
                  <a:txBody>
                    <a:bodyPr/>
                    <a:lstStyle/>
                    <a:p>
                      <a:pPr algn="ctr" fontAlgn="b"/>
                      <a:r>
                        <a:rPr lang="en-US" sz="1500" b="1" u="none" strike="noStrike" dirty="0">
                          <a:latin typeface="Gill Sans MT" panose="020B0502020104020203" pitchFamily="34" charset="0"/>
                        </a:rPr>
                        <a:t>R'000</a:t>
                      </a:r>
                      <a:endParaRPr lang="en-US" sz="1500" b="1" i="0" u="none" strike="noStrike" dirty="0">
                        <a:solidFill>
                          <a:schemeClr val="tx1"/>
                        </a:solidFill>
                        <a:latin typeface="Gill Sans MT" panose="020B0502020104020203" pitchFamily="34" charset="0"/>
                      </a:endParaRPr>
                    </a:p>
                  </a:txBody>
                  <a:tcPr marL="7144" marR="7144" marT="7144" marB="0">
                    <a:solidFill>
                      <a:srgbClr val="F4B183"/>
                    </a:solidFill>
                  </a:tcPr>
                </a:tc>
                <a:tc vMerge="1">
                  <a:txBody>
                    <a:bodyPr/>
                    <a:lstStyle/>
                    <a:p>
                      <a:endParaRPr lang="en-US"/>
                    </a:p>
                  </a:txBody>
                  <a:tcPr/>
                </a:tc>
                <a:extLst>
                  <a:ext uri="{0D108BD9-81ED-4DB2-BD59-A6C34878D82A}">
                    <a16:rowId xmlns:a16="http://schemas.microsoft.com/office/drawing/2014/main" xmlns="" val="10001"/>
                  </a:ext>
                </a:extLst>
              </a:tr>
              <a:tr h="914995">
                <a:tc>
                  <a:txBody>
                    <a:bodyPr/>
                    <a:lstStyle/>
                    <a:p>
                      <a:pPr marL="36000" algn="l" fontAlgn="b"/>
                      <a:r>
                        <a:rPr lang="en-US" sz="1500" b="1" u="none" strike="noStrike" baseline="0" dirty="0">
                          <a:latin typeface="Gill Sans MT" panose="020B0502020104020203" pitchFamily="34" charset="0"/>
                        </a:rPr>
                        <a:t>Current Payments</a:t>
                      </a:r>
                    </a:p>
                    <a:p>
                      <a:pPr marL="176213" indent="-141288" algn="l" fontAlgn="b">
                        <a:buFontTx/>
                        <a:buChar char="-"/>
                      </a:pPr>
                      <a:r>
                        <a:rPr lang="en-US" sz="1500" u="none" strike="noStrike" baseline="0" dirty="0">
                          <a:latin typeface="Gill Sans MT" panose="020B0502020104020203" pitchFamily="34" charset="0"/>
                        </a:rPr>
                        <a:t>Compensation</a:t>
                      </a:r>
                    </a:p>
                    <a:p>
                      <a:pPr marL="176213" indent="-141288" algn="l" defTabSz="914400" rtl="0" eaLnBrk="1" fontAlgn="b" latinLnBrk="0" hangingPunct="1">
                        <a:buFontTx/>
                        <a:buChar char="-"/>
                      </a:pPr>
                      <a:r>
                        <a:rPr lang="en-US" sz="1500" u="none" strike="noStrike" kern="1200" baseline="0" dirty="0">
                          <a:solidFill>
                            <a:schemeClr val="tx1"/>
                          </a:solidFill>
                          <a:latin typeface="Gill Sans MT" panose="020B0502020104020203" pitchFamily="34" charset="0"/>
                          <a:ea typeface="+mn-ea"/>
                          <a:cs typeface="+mn-cs"/>
                        </a:rPr>
                        <a:t>Goods and Services (Accruals)</a:t>
                      </a:r>
                    </a:p>
                  </a:txBody>
                  <a:tcPr marL="27000" marR="7144" marT="7144" marB="0"/>
                </a:tc>
                <a:tc>
                  <a:txBody>
                    <a:bodyPr/>
                    <a:lstStyle/>
                    <a:p>
                      <a:pPr marL="36000" algn="r" fontAlgn="b">
                        <a:spcAft>
                          <a:spcPts val="24"/>
                        </a:spcAft>
                      </a:pPr>
                      <a:r>
                        <a:rPr lang="en-US" sz="1500" u="none" strike="noStrike" dirty="0">
                          <a:latin typeface="Gill Sans MT" panose="020B0502020104020203" pitchFamily="34" charset="0"/>
                        </a:rPr>
                        <a:t>25 293</a:t>
                      </a:r>
                      <a:endParaRPr lang="en-US" sz="1500" b="0" i="0" u="none" strike="noStrike" dirty="0">
                        <a:solidFill>
                          <a:schemeClr val="tx1"/>
                        </a:solidFill>
                        <a:latin typeface="Gill Sans MT" panose="020B0502020104020203" pitchFamily="34" charset="0"/>
                      </a:endParaRPr>
                    </a:p>
                  </a:txBody>
                  <a:tcPr marL="67500" marR="67500" marT="7144" marB="0"/>
                </a:tc>
                <a:tc>
                  <a:txBody>
                    <a:bodyPr/>
                    <a:lstStyle/>
                    <a:p>
                      <a:pPr marL="36000" marR="0" indent="0" algn="l" defTabSz="914400" rtl="0" eaLnBrk="1" fontAlgn="b" latinLnBrk="0" hangingPunct="1">
                        <a:lnSpc>
                          <a:spcPct val="100000"/>
                        </a:lnSpc>
                        <a:spcBef>
                          <a:spcPts val="24"/>
                        </a:spcBef>
                        <a:spcAft>
                          <a:spcPts val="24"/>
                        </a:spcAft>
                        <a:buClrTx/>
                        <a:buSzTx/>
                        <a:buFontTx/>
                        <a:buNone/>
                        <a:tabLst/>
                        <a:defRPr/>
                      </a:pPr>
                      <a:r>
                        <a:rPr lang="en-US" sz="1500" u="none" strike="noStrike" dirty="0">
                          <a:latin typeface="Gill Sans MT" panose="020B0502020104020203" pitchFamily="34" charset="0"/>
                        </a:rPr>
                        <a:t>Surrender</a:t>
                      </a:r>
                      <a:r>
                        <a:rPr lang="en-US" sz="1500" u="none" strike="noStrike" baseline="0" dirty="0">
                          <a:latin typeface="Gill Sans MT" panose="020B0502020104020203" pitchFamily="34" charset="0"/>
                        </a:rPr>
                        <a:t> funds to National Treasury.</a:t>
                      </a:r>
                      <a:endParaRPr lang="en-US" sz="1500" b="0" i="0" u="none" strike="noStrike" dirty="0">
                        <a:solidFill>
                          <a:schemeClr val="tx1"/>
                        </a:solidFill>
                        <a:latin typeface="Gill Sans MT" panose="020B0502020104020203" pitchFamily="34" charset="0"/>
                      </a:endParaRPr>
                    </a:p>
                  </a:txBody>
                  <a:tcPr marL="67500" marR="67500" marT="7144" marB="0"/>
                </a:tc>
                <a:extLst>
                  <a:ext uri="{0D108BD9-81ED-4DB2-BD59-A6C34878D82A}">
                    <a16:rowId xmlns:a16="http://schemas.microsoft.com/office/drawing/2014/main" xmlns="" val="10002"/>
                  </a:ext>
                </a:extLst>
              </a:tr>
              <a:tr h="1155421">
                <a:tc>
                  <a:txBody>
                    <a:bodyPr/>
                    <a:lstStyle/>
                    <a:p>
                      <a:pPr marL="36000" algn="l" fontAlgn="b"/>
                      <a:r>
                        <a:rPr lang="en-US" sz="1500" b="1" u="none" strike="noStrike" dirty="0">
                          <a:latin typeface="Gill Sans MT" panose="020B0502020104020203" pitchFamily="34" charset="0"/>
                        </a:rPr>
                        <a:t>Transfer</a:t>
                      </a:r>
                      <a:r>
                        <a:rPr lang="en-US" sz="1500" b="1" u="none" strike="noStrike" baseline="0" dirty="0">
                          <a:latin typeface="Gill Sans MT" panose="020B0502020104020203" pitchFamily="34" charset="0"/>
                        </a:rPr>
                        <a:t> and Subsidies</a:t>
                      </a:r>
                    </a:p>
                    <a:p>
                      <a:pPr marL="176213" indent="-141288" algn="l" defTabSz="914400" rtl="0" eaLnBrk="1" fontAlgn="b" latinLnBrk="0" hangingPunct="1">
                        <a:buFontTx/>
                        <a:buChar char="-"/>
                      </a:pPr>
                      <a:r>
                        <a:rPr lang="en-US" sz="1500" u="none" strike="noStrike" kern="1200" baseline="0" dirty="0">
                          <a:solidFill>
                            <a:schemeClr val="tx1"/>
                          </a:solidFill>
                          <a:latin typeface="Gill Sans MT" panose="020B0502020104020203" pitchFamily="34" charset="0"/>
                          <a:ea typeface="+mn-ea"/>
                          <a:cs typeface="+mn-cs"/>
                        </a:rPr>
                        <a:t>Foreign governments and international </a:t>
                      </a:r>
                      <a:r>
                        <a:rPr lang="en-US" sz="1500" u="none" strike="noStrike" kern="1200" baseline="0" dirty="0" err="1">
                          <a:solidFill>
                            <a:schemeClr val="tx1"/>
                          </a:solidFill>
                          <a:latin typeface="Gill Sans MT" panose="020B0502020104020203" pitchFamily="34" charset="0"/>
                          <a:ea typeface="+mn-ea"/>
                          <a:cs typeface="+mn-cs"/>
                        </a:rPr>
                        <a:t>organisations</a:t>
                      </a:r>
                      <a:endParaRPr lang="en-US" sz="1500" u="none" strike="noStrike" kern="1200" baseline="0" dirty="0">
                        <a:solidFill>
                          <a:schemeClr val="tx1"/>
                        </a:solidFill>
                        <a:latin typeface="Gill Sans MT" panose="020B0502020104020203" pitchFamily="34" charset="0"/>
                        <a:ea typeface="+mn-ea"/>
                        <a:cs typeface="+mn-cs"/>
                      </a:endParaRPr>
                    </a:p>
                    <a:p>
                      <a:pPr marL="176213" indent="-141288" algn="l" defTabSz="914400" rtl="0" eaLnBrk="1" fontAlgn="b" latinLnBrk="0" hangingPunct="1">
                        <a:buFontTx/>
                        <a:buChar char="-"/>
                      </a:pPr>
                      <a:r>
                        <a:rPr lang="en-US" sz="1500" u="none" strike="noStrike" kern="1200" baseline="0" dirty="0">
                          <a:solidFill>
                            <a:schemeClr val="tx1"/>
                          </a:solidFill>
                          <a:latin typeface="Gill Sans MT" panose="020B0502020104020203" pitchFamily="34" charset="0"/>
                          <a:ea typeface="+mn-ea"/>
                          <a:cs typeface="+mn-cs"/>
                        </a:rPr>
                        <a:t>Public Corporations and private enterprises</a:t>
                      </a:r>
                    </a:p>
                    <a:p>
                      <a:pPr marL="176213" indent="-141288" algn="l" defTabSz="914400" rtl="0" eaLnBrk="1" fontAlgn="b" latinLnBrk="0" hangingPunct="1">
                        <a:buFontTx/>
                        <a:buChar char="-"/>
                      </a:pPr>
                      <a:r>
                        <a:rPr lang="en-US" sz="1500" u="none" strike="noStrike" kern="1200" baseline="0" dirty="0">
                          <a:solidFill>
                            <a:schemeClr val="tx1"/>
                          </a:solidFill>
                          <a:latin typeface="Gill Sans MT" panose="020B0502020104020203" pitchFamily="34" charset="0"/>
                          <a:ea typeface="+mn-ea"/>
                          <a:cs typeface="+mn-cs"/>
                        </a:rPr>
                        <a:t>Households</a:t>
                      </a:r>
                    </a:p>
                  </a:txBody>
                  <a:tcPr marL="27000" marR="7144" marT="7144" marB="0"/>
                </a:tc>
                <a:tc>
                  <a:txBody>
                    <a:bodyPr/>
                    <a:lstStyle/>
                    <a:p>
                      <a:pPr marL="36000" algn="r" fontAlgn="b">
                        <a:spcAft>
                          <a:spcPts val="24"/>
                        </a:spcAft>
                      </a:pPr>
                      <a:r>
                        <a:rPr lang="en-US" sz="1500" u="none" strike="noStrike" dirty="0">
                          <a:latin typeface="Gill Sans MT" panose="020B0502020104020203" pitchFamily="34" charset="0"/>
                        </a:rPr>
                        <a:t>1 173</a:t>
                      </a:r>
                      <a:endParaRPr lang="en-US" sz="1500" b="0" i="0" u="none" strike="noStrike" dirty="0">
                        <a:solidFill>
                          <a:schemeClr val="tx1"/>
                        </a:solidFill>
                        <a:latin typeface="Gill Sans MT" panose="020B0502020104020203" pitchFamily="34" charset="0"/>
                      </a:endParaRPr>
                    </a:p>
                  </a:txBody>
                  <a:tcPr marL="67500" marR="67500" marT="7144" marB="0"/>
                </a:tc>
                <a:tc>
                  <a:txBody>
                    <a:bodyPr/>
                    <a:lstStyle/>
                    <a:p>
                      <a:pPr marL="36000" marR="0" indent="0" algn="just" defTabSz="914400" rtl="0" eaLnBrk="1" fontAlgn="b" latinLnBrk="0" hangingPunct="1">
                        <a:lnSpc>
                          <a:spcPct val="100000"/>
                        </a:lnSpc>
                        <a:spcBef>
                          <a:spcPts val="24"/>
                        </a:spcBef>
                        <a:spcAft>
                          <a:spcPts val="24"/>
                        </a:spcAft>
                        <a:buClrTx/>
                        <a:buSzTx/>
                        <a:buFontTx/>
                        <a:buNone/>
                        <a:tabLst/>
                        <a:defRPr/>
                      </a:pPr>
                      <a:r>
                        <a:rPr lang="en-US" sz="1500" u="none" strike="noStrike" dirty="0">
                          <a:latin typeface="Gill Sans MT" panose="020B0502020104020203" pitchFamily="34" charset="0"/>
                        </a:rPr>
                        <a:t>Surrender</a:t>
                      </a:r>
                      <a:r>
                        <a:rPr lang="en-US" sz="1500" u="none" strike="noStrike" baseline="0" dirty="0">
                          <a:latin typeface="Gill Sans MT" panose="020B0502020104020203" pitchFamily="34" charset="0"/>
                        </a:rPr>
                        <a:t> funds to National Treasury.</a:t>
                      </a:r>
                      <a:endParaRPr lang="en-US" sz="1500" u="none" strike="noStrike" dirty="0">
                        <a:latin typeface="Gill Sans MT" panose="020B0502020104020203" pitchFamily="34" charset="0"/>
                      </a:endParaRPr>
                    </a:p>
                    <a:p>
                      <a:pPr marL="36000" algn="just" fontAlgn="b">
                        <a:spcBef>
                          <a:spcPts val="24"/>
                        </a:spcBef>
                        <a:spcAft>
                          <a:spcPts val="24"/>
                        </a:spcAft>
                      </a:pPr>
                      <a:endParaRPr lang="en-US" sz="1500" b="0" i="0" u="none" strike="noStrike" dirty="0">
                        <a:solidFill>
                          <a:schemeClr val="tx1"/>
                        </a:solidFill>
                        <a:latin typeface="Gill Sans MT" panose="020B0502020104020203" pitchFamily="34" charset="0"/>
                      </a:endParaRPr>
                    </a:p>
                  </a:txBody>
                  <a:tcPr marL="67500" marR="67500" marT="7144" marB="0"/>
                </a:tc>
                <a:extLst>
                  <a:ext uri="{0D108BD9-81ED-4DB2-BD59-A6C34878D82A}">
                    <a16:rowId xmlns:a16="http://schemas.microsoft.com/office/drawing/2014/main" xmlns="" val="10003"/>
                  </a:ext>
                </a:extLst>
              </a:tr>
              <a:tr h="851500">
                <a:tc>
                  <a:txBody>
                    <a:bodyPr/>
                    <a:lstStyle/>
                    <a:p>
                      <a:pPr marL="36000" algn="l" fontAlgn="b">
                        <a:buFontTx/>
                        <a:buNone/>
                      </a:pPr>
                      <a:r>
                        <a:rPr lang="en-US" sz="1500" b="1" u="none" strike="noStrike" baseline="0" dirty="0">
                          <a:latin typeface="Gill Sans MT" panose="020B0502020104020203" pitchFamily="34" charset="0"/>
                        </a:rPr>
                        <a:t>Payments for Capital Assets</a:t>
                      </a:r>
                    </a:p>
                    <a:p>
                      <a:pPr marL="176213" lvl="0" indent="-141288" algn="l" defTabSz="914400" rtl="0" eaLnBrk="1" fontAlgn="b" latinLnBrk="0" hangingPunct="1">
                        <a:spcBef>
                          <a:spcPts val="24"/>
                        </a:spcBef>
                        <a:spcAft>
                          <a:spcPts val="24"/>
                        </a:spcAft>
                        <a:buFontTx/>
                        <a:buChar char="-"/>
                      </a:pPr>
                      <a:r>
                        <a:rPr lang="en-ZA" sz="1500" u="none" strike="noStrike" kern="1200" baseline="0" dirty="0">
                          <a:solidFill>
                            <a:schemeClr val="tx1"/>
                          </a:solidFill>
                          <a:latin typeface="Gill Sans MT" panose="020B0502020104020203" pitchFamily="34" charset="0"/>
                          <a:ea typeface="+mn-ea"/>
                          <a:cs typeface="+mn-cs"/>
                        </a:rPr>
                        <a:t>Buildings and other fixed structures</a:t>
                      </a:r>
                    </a:p>
                    <a:p>
                      <a:pPr marL="176213" indent="-141288" algn="l" defTabSz="914400" rtl="0" eaLnBrk="1" fontAlgn="b" latinLnBrk="0" hangingPunct="1">
                        <a:buFontTx/>
                        <a:buChar char="-"/>
                      </a:pPr>
                      <a:r>
                        <a:rPr lang="en-US" sz="1500" u="none" strike="noStrike" kern="1200" baseline="0" dirty="0">
                          <a:solidFill>
                            <a:schemeClr val="tx1"/>
                          </a:solidFill>
                          <a:latin typeface="Gill Sans MT" panose="020B0502020104020203" pitchFamily="34" charset="0"/>
                          <a:ea typeface="+mn-ea"/>
                          <a:cs typeface="+mn-cs"/>
                        </a:rPr>
                        <a:t>Machinery and Equipment</a:t>
                      </a:r>
                    </a:p>
                  </a:txBody>
                  <a:tcPr marL="27000" marR="7144" marT="7144" marB="0"/>
                </a:tc>
                <a:tc>
                  <a:txBody>
                    <a:bodyPr/>
                    <a:lstStyle/>
                    <a:p>
                      <a:pPr marL="36000" algn="r" fontAlgn="b">
                        <a:spcAft>
                          <a:spcPts val="24"/>
                        </a:spcAft>
                      </a:pPr>
                      <a:r>
                        <a:rPr lang="en-US" sz="1500" u="none" strike="noStrike" dirty="0">
                          <a:latin typeface="Gill Sans MT" panose="020B0502020104020203" pitchFamily="34" charset="0"/>
                        </a:rPr>
                        <a:t>550</a:t>
                      </a:r>
                      <a:endParaRPr lang="en-US" sz="1500" b="0" i="0" u="none" strike="noStrike" dirty="0">
                        <a:solidFill>
                          <a:schemeClr val="tx1"/>
                        </a:solidFill>
                        <a:latin typeface="Gill Sans MT" panose="020B0502020104020203" pitchFamily="34" charset="0"/>
                      </a:endParaRPr>
                    </a:p>
                  </a:txBody>
                  <a:tcPr marL="67500" marR="67500" marT="7144" marB="0"/>
                </a:tc>
                <a:tc>
                  <a:txBody>
                    <a:bodyPr/>
                    <a:lstStyle/>
                    <a:p>
                      <a:pPr marL="36000" marR="0" indent="0" algn="just" defTabSz="914400" rtl="0" eaLnBrk="1" fontAlgn="b" latinLnBrk="0" hangingPunct="1">
                        <a:lnSpc>
                          <a:spcPct val="100000"/>
                        </a:lnSpc>
                        <a:spcBef>
                          <a:spcPts val="24"/>
                        </a:spcBef>
                        <a:spcAft>
                          <a:spcPts val="24"/>
                        </a:spcAft>
                        <a:buClrTx/>
                        <a:buSzTx/>
                        <a:buFontTx/>
                        <a:buNone/>
                        <a:tabLst/>
                        <a:defRPr/>
                      </a:pPr>
                      <a:r>
                        <a:rPr lang="en-US" sz="1500" u="none" strike="noStrike" dirty="0">
                          <a:latin typeface="Gill Sans MT" panose="020B0502020104020203" pitchFamily="34" charset="0"/>
                        </a:rPr>
                        <a:t>Surrender</a:t>
                      </a:r>
                      <a:r>
                        <a:rPr lang="en-US" sz="1500" u="none" strike="noStrike" baseline="0" dirty="0">
                          <a:latin typeface="Gill Sans MT" panose="020B0502020104020203" pitchFamily="34" charset="0"/>
                        </a:rPr>
                        <a:t> funds to National Treasury.</a:t>
                      </a:r>
                      <a:endParaRPr lang="en-US" sz="1500" u="none" strike="noStrike" dirty="0">
                        <a:latin typeface="Gill Sans MT" panose="020B0502020104020203" pitchFamily="34" charset="0"/>
                      </a:endParaRPr>
                    </a:p>
                    <a:p>
                      <a:pPr marL="36000" marR="0" indent="0" algn="just" defTabSz="914400" rtl="0" eaLnBrk="1" fontAlgn="b" latinLnBrk="0" hangingPunct="1">
                        <a:lnSpc>
                          <a:spcPct val="100000"/>
                        </a:lnSpc>
                        <a:spcBef>
                          <a:spcPts val="24"/>
                        </a:spcBef>
                        <a:spcAft>
                          <a:spcPts val="24"/>
                        </a:spcAft>
                        <a:buClrTx/>
                        <a:buSzTx/>
                        <a:buFontTx/>
                        <a:buNone/>
                        <a:tabLst/>
                        <a:defRPr/>
                      </a:pPr>
                      <a:endParaRPr lang="en-US" sz="1500" b="0" i="0" u="none" strike="noStrike" dirty="0">
                        <a:solidFill>
                          <a:schemeClr val="tx1"/>
                        </a:solidFill>
                        <a:latin typeface="Gill Sans MT" panose="020B0502020104020203" pitchFamily="34" charset="0"/>
                      </a:endParaRPr>
                    </a:p>
                  </a:txBody>
                  <a:tcPr marL="67500" marR="67500" marT="7144" marB="0"/>
                </a:tc>
                <a:extLst>
                  <a:ext uri="{0D108BD9-81ED-4DB2-BD59-A6C34878D82A}">
                    <a16:rowId xmlns:a16="http://schemas.microsoft.com/office/drawing/2014/main" xmlns="" val="10004"/>
                  </a:ext>
                </a:extLst>
              </a:tr>
              <a:tr h="416641">
                <a:tc>
                  <a:txBody>
                    <a:bodyPr/>
                    <a:lstStyle/>
                    <a:p>
                      <a:pPr algn="l" fontAlgn="b"/>
                      <a:r>
                        <a:rPr lang="en-US" sz="1500" b="1" u="none" strike="noStrike" dirty="0">
                          <a:latin typeface="Gill Sans MT" panose="020B0502020104020203" pitchFamily="34" charset="0"/>
                        </a:rPr>
                        <a:t>Payment</a:t>
                      </a:r>
                      <a:r>
                        <a:rPr lang="en-US" sz="1500" b="1" u="none" strike="noStrike" baseline="0" dirty="0">
                          <a:latin typeface="Gill Sans MT" panose="020B0502020104020203" pitchFamily="34" charset="0"/>
                        </a:rPr>
                        <a:t> for Financial Assets</a:t>
                      </a:r>
                      <a:endParaRPr lang="en-US" sz="1500" b="1" i="0" u="none" strike="noStrike" dirty="0">
                        <a:solidFill>
                          <a:schemeClr val="tx1"/>
                        </a:solidFill>
                        <a:latin typeface="Gill Sans MT" panose="020B0502020104020203" pitchFamily="34" charset="0"/>
                      </a:endParaRPr>
                    </a:p>
                  </a:txBody>
                  <a:tcPr marL="27000" marR="7144" marT="7144" marB="0"/>
                </a:tc>
                <a:tc>
                  <a:txBody>
                    <a:bodyPr/>
                    <a:lstStyle/>
                    <a:p>
                      <a:pPr marL="36000" algn="r" defTabSz="914400" rtl="0" eaLnBrk="1" fontAlgn="b" latinLnBrk="0" hangingPunct="1">
                        <a:spcAft>
                          <a:spcPts val="24"/>
                        </a:spcAft>
                        <a:tabLst>
                          <a:tab pos="177800" algn="l"/>
                        </a:tabLst>
                      </a:pPr>
                      <a:r>
                        <a:rPr lang="en-US" sz="1500" u="none" strike="noStrike" kern="1200" dirty="0">
                          <a:latin typeface="Gill Sans MT" panose="020B0502020104020203" pitchFamily="34" charset="0"/>
                        </a:rPr>
                        <a:t>(1)</a:t>
                      </a:r>
                      <a:endParaRPr lang="en-US" sz="1500" b="0" i="0" u="none" strike="noStrike" kern="1200" dirty="0">
                        <a:solidFill>
                          <a:schemeClr val="tx1"/>
                        </a:solidFill>
                        <a:latin typeface="Gill Sans MT" panose="020B0502020104020203" pitchFamily="34" charset="0"/>
                        <a:ea typeface="+mn-ea"/>
                        <a:cs typeface="+mn-cs"/>
                      </a:endParaRPr>
                    </a:p>
                  </a:txBody>
                  <a:tcPr marL="67500" marR="67500" marT="7144" marB="0"/>
                </a:tc>
                <a:tc>
                  <a:txBody>
                    <a:bodyPr/>
                    <a:lstStyle/>
                    <a:p>
                      <a:pPr algn="ctr" fontAlgn="b"/>
                      <a:endParaRPr lang="en-US" sz="1500" b="0" i="0" u="none" strike="noStrike" dirty="0">
                        <a:solidFill>
                          <a:schemeClr val="tx1"/>
                        </a:solidFill>
                        <a:latin typeface="Gill Sans MT" panose="020B0502020104020203" pitchFamily="34" charset="0"/>
                      </a:endParaRPr>
                    </a:p>
                  </a:txBody>
                  <a:tcPr marL="67500" marR="67500" marT="7144" marB="0"/>
                </a:tc>
                <a:extLst>
                  <a:ext uri="{0D108BD9-81ED-4DB2-BD59-A6C34878D82A}">
                    <a16:rowId xmlns:a16="http://schemas.microsoft.com/office/drawing/2014/main" xmlns="" val="10005"/>
                  </a:ext>
                </a:extLst>
              </a:tr>
              <a:tr h="433241">
                <a:tc>
                  <a:txBody>
                    <a:bodyPr/>
                    <a:lstStyle/>
                    <a:p>
                      <a:pPr algn="l" fontAlgn="b"/>
                      <a:r>
                        <a:rPr lang="en-US" sz="1500" b="1" u="none" strike="noStrike" dirty="0">
                          <a:latin typeface="Gill Sans MT" panose="020B0502020104020203" pitchFamily="34" charset="0"/>
                        </a:rPr>
                        <a:t> Total</a:t>
                      </a:r>
                      <a:endParaRPr lang="en-US" sz="1500" b="1" i="0" u="none" strike="noStrike" dirty="0">
                        <a:solidFill>
                          <a:schemeClr val="tx1"/>
                        </a:solidFill>
                        <a:latin typeface="Gill Sans MT" panose="020B0502020104020203" pitchFamily="34" charset="0"/>
                      </a:endParaRPr>
                    </a:p>
                  </a:txBody>
                  <a:tcPr marL="7144" marR="7144" marT="7144" marB="0">
                    <a:solidFill>
                      <a:srgbClr val="F4B183"/>
                    </a:solidFill>
                  </a:tcPr>
                </a:tc>
                <a:tc>
                  <a:txBody>
                    <a:bodyPr/>
                    <a:lstStyle/>
                    <a:p>
                      <a:pPr algn="r" fontAlgn="b">
                        <a:spcAft>
                          <a:spcPts val="24"/>
                        </a:spcAft>
                      </a:pPr>
                      <a:r>
                        <a:rPr lang="en-US" sz="1500" b="1" u="none" strike="noStrike" dirty="0">
                          <a:latin typeface="Gill Sans MT" panose="020B0502020104020203" pitchFamily="34" charset="0"/>
                        </a:rPr>
                        <a:t>27 015</a:t>
                      </a:r>
                      <a:endParaRPr lang="en-US" sz="1500" b="1" i="0" u="none" strike="noStrike" dirty="0">
                        <a:solidFill>
                          <a:schemeClr val="tx1"/>
                        </a:solidFill>
                        <a:latin typeface="Gill Sans MT" panose="020B0502020104020203" pitchFamily="34" charset="0"/>
                      </a:endParaRPr>
                    </a:p>
                  </a:txBody>
                  <a:tcPr marL="67500" marR="67500" marT="7144" marB="0">
                    <a:solidFill>
                      <a:srgbClr val="F4B183"/>
                    </a:solidFill>
                  </a:tcPr>
                </a:tc>
                <a:tc>
                  <a:txBody>
                    <a:bodyPr/>
                    <a:lstStyle/>
                    <a:p>
                      <a:pPr algn="ctr" fontAlgn="b"/>
                      <a:endParaRPr lang="en-US" sz="1500" b="1" i="0" u="none" strike="noStrike" dirty="0">
                        <a:solidFill>
                          <a:schemeClr val="tx1"/>
                        </a:solidFill>
                        <a:latin typeface="Gill Sans MT" panose="020B0502020104020203" pitchFamily="34" charset="0"/>
                      </a:endParaRPr>
                    </a:p>
                  </a:txBody>
                  <a:tcPr marL="67500" marR="67500" marT="7144" marB="0">
                    <a:solidFill>
                      <a:srgbClr val="F4B183"/>
                    </a:solidFill>
                  </a:tcPr>
                </a:tc>
                <a:extLst>
                  <a:ext uri="{0D108BD9-81ED-4DB2-BD59-A6C34878D82A}">
                    <a16:rowId xmlns:a16="http://schemas.microsoft.com/office/drawing/2014/main" xmlns="" val="10006"/>
                  </a:ext>
                </a:extLst>
              </a:tr>
            </a:tbl>
          </a:graphicData>
        </a:graphic>
      </p:graphicFrame>
      <p:sp>
        <p:nvSpPr>
          <p:cNvPr id="4" name="Footer Placeholder 3"/>
          <p:cNvSpPr>
            <a:spLocks noGrp="1"/>
          </p:cNvSpPr>
          <p:nvPr>
            <p:ph type="ftr" sz="quarter" idx="11"/>
          </p:nvPr>
        </p:nvSpPr>
        <p:spPr>
          <a:xfrm>
            <a:off x="406401" y="5926571"/>
            <a:ext cx="2641600" cy="365125"/>
          </a:xfrm>
        </p:spPr>
        <p:txBody>
          <a:bodyPr/>
          <a:lstStyle/>
          <a:p>
            <a:r>
              <a:rPr lang="en-ZA" sz="1000" i="1" dirty="0">
                <a:solidFill>
                  <a:schemeClr val="tx1">
                    <a:lumMod val="95000"/>
                    <a:lumOff val="5000"/>
                  </a:schemeClr>
                </a:solidFill>
                <a:latin typeface="Gill Sans MT" panose="020B0502020104020203" pitchFamily="34" charset="0"/>
                <a:cs typeface="Arial" panose="020B0604020202020204" pitchFamily="34" charset="0"/>
              </a:rPr>
              <a:t>2018-19 Department of Tourism Annual Report</a:t>
            </a:r>
          </a:p>
        </p:txBody>
      </p:sp>
    </p:spTree>
    <p:extLst>
      <p:ext uri="{BB962C8B-B14F-4D97-AF65-F5344CB8AC3E}">
        <p14:creationId xmlns:p14="http://schemas.microsoft.com/office/powerpoint/2010/main" xmlns="" val="3086058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15</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6" name="Title 1"/>
          <p:cNvSpPr txBox="1">
            <a:spLocks/>
          </p:cNvSpPr>
          <p:nvPr/>
        </p:nvSpPr>
        <p:spPr>
          <a:xfrm>
            <a:off x="419878" y="2034876"/>
            <a:ext cx="8248261" cy="2008170"/>
          </a:xfrm>
          <a:prstGeom prst="rect">
            <a:avLst/>
          </a:prstGeom>
          <a:solidFill>
            <a:schemeClr val="accent2">
              <a:lumMod val="40000"/>
              <a:lumOff val="60000"/>
            </a:schemeClr>
          </a:solidFill>
          <a:ln>
            <a:solidFill>
              <a:schemeClr val="accent6">
                <a:lumMod val="75000"/>
              </a:schemeClr>
            </a:solidFill>
          </a:ln>
        </p:spPr>
        <p:txBody>
          <a:bodyPr/>
          <a:lstStyle/>
          <a:p>
            <a:pPr algn="ctr" fontAlgn="auto">
              <a:spcAft>
                <a:spcPts val="0"/>
              </a:spcAft>
              <a:defRPr/>
            </a:pPr>
            <a:r>
              <a:rPr lang="en-US" sz="4800" b="1" dirty="0">
                <a:solidFill>
                  <a:srgbClr val="F1995D"/>
                </a:solidFill>
                <a:latin typeface="Gill Sans MT" panose="020B0502020104020203" pitchFamily="34" charset="0"/>
                <a:ea typeface="+mj-ea"/>
                <a:cs typeface="+mj-cs"/>
              </a:rPr>
              <a:t>3. Programme Performance Information</a:t>
            </a:r>
          </a:p>
        </p:txBody>
      </p:sp>
      <p:sp>
        <p:nvSpPr>
          <p:cNvPr id="5" name="Footer Placeholder 1"/>
          <p:cNvSpPr>
            <a:spLocks noGrp="1"/>
          </p:cNvSpPr>
          <p:nvPr>
            <p:ph type="ftr" sz="quarter" idx="11"/>
          </p:nvPr>
        </p:nvSpPr>
        <p:spPr>
          <a:xfrm>
            <a:off x="419878" y="5991226"/>
            <a:ext cx="2562228"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3806689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0FEAE8-3F87-4A99-BAF2-EE59B96B6E72}" type="slidenum">
              <a:rPr kumimoji="0" lang="en-ZA" sz="900" b="0" i="0" u="none" strike="noStrike" kern="1200" cap="none" spc="0" normalizeH="0" baseline="0" noProof="0" smtClean="0">
                <a:ln>
                  <a:noFill/>
                </a:ln>
                <a:solidFill>
                  <a:prstClr val="white">
                    <a:lumMod val="6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ZA" sz="900" b="0" i="0" u="none" strike="noStrike" kern="1200" cap="none"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0" cap="none" spc="0" normalizeH="0" baseline="0" noProof="0" dirty="0">
              <a:ln>
                <a:noFill/>
              </a:ln>
              <a:solidFill>
                <a:prstClr val="black"/>
              </a:solidFill>
              <a:effectLst/>
              <a:uLnTx/>
              <a:uFillTx/>
              <a:latin typeface="Arial Narrow" pitchFamily="34" charset="0"/>
              <a:ea typeface="+mj-ea"/>
              <a:cs typeface="+mj-cs"/>
            </a:endParaRPr>
          </a:p>
        </p:txBody>
      </p:sp>
      <p:sp>
        <p:nvSpPr>
          <p:cNvPr id="6" name="Title 1"/>
          <p:cNvSpPr>
            <a:spLocks noGrp="1"/>
          </p:cNvSpPr>
          <p:nvPr>
            <p:ph type="title"/>
          </p:nvPr>
        </p:nvSpPr>
        <p:spPr>
          <a:xfrm>
            <a:off x="491320" y="381000"/>
            <a:ext cx="8195480" cy="381000"/>
          </a:xfrm>
          <a:solidFill>
            <a:schemeClr val="accent2">
              <a:lumMod val="40000"/>
              <a:lumOff val="60000"/>
            </a:schemeClr>
          </a:solidFill>
        </p:spPr>
        <p:txBody>
          <a:bodyPr rtlCol="0">
            <a:noAutofit/>
          </a:bodyPr>
          <a:lstStyle/>
          <a:p>
            <a:pPr algn="ctr">
              <a:defRPr/>
            </a:pPr>
            <a:r>
              <a:rPr lang="en-US" sz="2900" dirty="0">
                <a:solidFill>
                  <a:srgbClr val="F1995D"/>
                </a:solidFill>
              </a:rPr>
              <a:t>2018-19 Annual Performance </a:t>
            </a:r>
          </a:p>
        </p:txBody>
      </p:sp>
      <p:sp>
        <p:nvSpPr>
          <p:cNvPr id="7" name="Footer Placeholder 1"/>
          <p:cNvSpPr>
            <a:spLocks noGrp="1"/>
          </p:cNvSpPr>
          <p:nvPr>
            <p:ph type="ftr" sz="quarter" idx="11"/>
          </p:nvPr>
        </p:nvSpPr>
        <p:spPr>
          <a:xfrm>
            <a:off x="660400" y="5895032"/>
            <a:ext cx="3092734" cy="365125"/>
          </a:xfrm>
        </p:spPr>
        <p:txBody>
          <a:bodyPr/>
          <a:lstStyle/>
          <a:p>
            <a:pPr>
              <a:defRPr/>
            </a:pPr>
            <a:r>
              <a:rPr lang="en-ZA" sz="1000" i="1" dirty="0">
                <a:latin typeface="Gill Sans MT" panose="020B0502020104020203" pitchFamily="34" charset="0"/>
              </a:rPr>
              <a:t>2018-19 Department of Tourism Annual Report</a:t>
            </a:r>
          </a:p>
        </p:txBody>
      </p:sp>
      <p:sp>
        <p:nvSpPr>
          <p:cNvPr id="2" name="Rectangle 1"/>
          <p:cNvSpPr/>
          <p:nvPr/>
        </p:nvSpPr>
        <p:spPr>
          <a:xfrm>
            <a:off x="660400" y="4909687"/>
            <a:ext cx="7947891" cy="64633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Times New Roman" panose="02020603050405020304" pitchFamily="18" charset="0"/>
              </a:rPr>
              <a:t>The department had a total of 80 annual targets to achieve for 2018/19 financial year across all four programmes. Currently, a total of 67 of 80 targets have been achieved (83.75%) across all four departmental Programmes, while 10 of 80 targets (12.50%) have been partially achieved or recorded significant work done, and 3 of 80 targets (3.75%) were under achieved. </a:t>
            </a:r>
            <a:endParaRPr kumimoji="0" lang="en-ZA" sz="1200" b="0" i="0" u="none" strike="noStrike" kern="1200" cap="none" spc="0" normalizeH="0" baseline="0" noProof="0" dirty="0">
              <a:ln>
                <a:noFill/>
              </a:ln>
              <a:solidFill>
                <a:prstClr val="black"/>
              </a:solidFill>
              <a:effectLst/>
              <a:uLnTx/>
              <a:uFillTx/>
              <a:latin typeface="Gill Sans MT" panose="020B0502020104020203" pitchFamily="34" charset="0"/>
              <a:ea typeface="Times New Roman" panose="02020603050405020304" pitchFamily="18" charset="0"/>
              <a:cs typeface="Times New Roman" panose="02020603050405020304" pitchFamily="18" charset="0"/>
            </a:endParaRPr>
          </a:p>
        </p:txBody>
      </p:sp>
      <p:graphicFrame>
        <p:nvGraphicFramePr>
          <p:cNvPr id="8" name="Chart 7"/>
          <p:cNvGraphicFramePr>
            <a:graphicFrameLocks/>
          </p:cNvGraphicFramePr>
          <p:nvPr>
            <p:extLst>
              <p:ext uri="{D42A27DB-BD31-4B8C-83A1-F6EECF244321}">
                <p14:modId xmlns:p14="http://schemas.microsoft.com/office/powerpoint/2010/main" xmlns="" val="1710139487"/>
              </p:ext>
            </p:extLst>
          </p:nvPr>
        </p:nvGraphicFramePr>
        <p:xfrm>
          <a:off x="491320" y="918995"/>
          <a:ext cx="8195480" cy="39906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286119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0FEAE8-3F87-4A99-BAF2-EE59B96B6E72}" type="slidenum">
              <a:rPr kumimoji="0" lang="en-ZA" sz="900" b="0" i="0" u="none" strike="noStrike" kern="1200" cap="none" spc="0" normalizeH="0" baseline="0" noProof="0" smtClean="0">
                <a:ln>
                  <a:noFill/>
                </a:ln>
                <a:solidFill>
                  <a:prstClr val="white">
                    <a:lumMod val="6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ZA" sz="900" b="0" i="0" u="none" strike="noStrike" kern="1200" cap="none"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endParaRPr>
          </a:p>
        </p:txBody>
      </p:sp>
      <p:sp>
        <p:nvSpPr>
          <p:cNvPr id="6" name="Title 1"/>
          <p:cNvSpPr>
            <a:spLocks noGrp="1"/>
          </p:cNvSpPr>
          <p:nvPr>
            <p:ph type="title"/>
          </p:nvPr>
        </p:nvSpPr>
        <p:spPr>
          <a:xfrm>
            <a:off x="450376" y="390933"/>
            <a:ext cx="8363238" cy="381000"/>
          </a:xfrm>
          <a:solidFill>
            <a:schemeClr val="accent2">
              <a:lumMod val="40000"/>
              <a:lumOff val="60000"/>
            </a:schemeClr>
          </a:solidFill>
        </p:spPr>
        <p:txBody>
          <a:bodyPr rtlCol="0">
            <a:noAutofit/>
          </a:bodyPr>
          <a:lstStyle/>
          <a:p>
            <a:pPr algn="ctr">
              <a:defRPr/>
            </a:pPr>
            <a:r>
              <a:rPr lang="en-US" sz="2400" dirty="0">
                <a:solidFill>
                  <a:srgbClr val="F1995D"/>
                </a:solidFill>
              </a:rPr>
              <a:t>2018/19 Performance Overview By Programmes</a:t>
            </a:r>
            <a:r>
              <a:rPr lang="en-US" sz="2800" dirty="0">
                <a:solidFill>
                  <a:srgbClr val="F1995D"/>
                </a:solidFill>
              </a:rPr>
              <a:t> </a:t>
            </a:r>
          </a:p>
        </p:txBody>
      </p:sp>
      <p:sp>
        <p:nvSpPr>
          <p:cNvPr id="7" name="Footer Placeholder 1"/>
          <p:cNvSpPr>
            <a:spLocks noGrp="1"/>
          </p:cNvSpPr>
          <p:nvPr>
            <p:ph type="ftr" sz="quarter" idx="11"/>
          </p:nvPr>
        </p:nvSpPr>
        <p:spPr>
          <a:xfrm>
            <a:off x="450376" y="5852681"/>
            <a:ext cx="3134984" cy="365125"/>
          </a:xfrm>
        </p:spPr>
        <p:txBody>
          <a:bodyPr/>
          <a:lstStyle/>
          <a:p>
            <a:pPr>
              <a:defRPr/>
            </a:pPr>
            <a:r>
              <a:rPr lang="en-ZA" sz="1000" i="1" dirty="0">
                <a:latin typeface="Gill Sans MT" panose="020B0502020104020203" pitchFamily="34" charset="0"/>
              </a:rPr>
              <a:t>2018-19 Department of Tourism Annual Report</a:t>
            </a:r>
          </a:p>
        </p:txBody>
      </p:sp>
      <p:graphicFrame>
        <p:nvGraphicFramePr>
          <p:cNvPr id="11" name="Content Placeholder 5"/>
          <p:cNvGraphicFramePr>
            <a:graphicFrameLocks/>
          </p:cNvGraphicFramePr>
          <p:nvPr>
            <p:extLst>
              <p:ext uri="{D42A27DB-BD31-4B8C-83A1-F6EECF244321}">
                <p14:modId xmlns:p14="http://schemas.microsoft.com/office/powerpoint/2010/main" xmlns="" val="3494051638"/>
              </p:ext>
            </p:extLst>
          </p:nvPr>
        </p:nvGraphicFramePr>
        <p:xfrm>
          <a:off x="450376" y="982358"/>
          <a:ext cx="8363238" cy="4491824"/>
        </p:xfrm>
        <a:graphic>
          <a:graphicData uri="http://schemas.openxmlformats.org/drawingml/2006/table">
            <a:tbl>
              <a:tblPr firstRow="1" bandRow="1"/>
              <a:tblGrid>
                <a:gridCol w="1691985">
                  <a:extLst>
                    <a:ext uri="{9D8B030D-6E8A-4147-A177-3AD203B41FA5}">
                      <a16:colId xmlns:a16="http://schemas.microsoft.com/office/drawing/2014/main" xmlns="" val="20000"/>
                    </a:ext>
                  </a:extLst>
                </a:gridCol>
                <a:gridCol w="1685805">
                  <a:extLst>
                    <a:ext uri="{9D8B030D-6E8A-4147-A177-3AD203B41FA5}">
                      <a16:colId xmlns:a16="http://schemas.microsoft.com/office/drawing/2014/main" xmlns="" val="20001"/>
                    </a:ext>
                  </a:extLst>
                </a:gridCol>
                <a:gridCol w="1644351">
                  <a:extLst>
                    <a:ext uri="{9D8B030D-6E8A-4147-A177-3AD203B41FA5}">
                      <a16:colId xmlns:a16="http://schemas.microsoft.com/office/drawing/2014/main" xmlns="" val="20002"/>
                    </a:ext>
                  </a:extLst>
                </a:gridCol>
                <a:gridCol w="1754894">
                  <a:extLst>
                    <a:ext uri="{9D8B030D-6E8A-4147-A177-3AD203B41FA5}">
                      <a16:colId xmlns:a16="http://schemas.microsoft.com/office/drawing/2014/main" xmlns="" val="20003"/>
                    </a:ext>
                  </a:extLst>
                </a:gridCol>
                <a:gridCol w="1586203">
                  <a:extLst>
                    <a:ext uri="{9D8B030D-6E8A-4147-A177-3AD203B41FA5}">
                      <a16:colId xmlns:a16="http://schemas.microsoft.com/office/drawing/2014/main" xmlns="" val="20004"/>
                    </a:ext>
                  </a:extLst>
                </a:gridCol>
              </a:tblGrid>
              <a:tr h="945034">
                <a:tc rowSpan="2">
                  <a:txBody>
                    <a:bodyPr/>
                    <a:lstStyle/>
                    <a:p>
                      <a:pPr algn="ctr"/>
                      <a:r>
                        <a:rPr lang="en-US" sz="1400" b="1" dirty="0">
                          <a:solidFill>
                            <a:schemeClr val="tx1"/>
                          </a:solidFill>
                          <a:latin typeface="Gill Sans MT" panose="020B0502020104020203" pitchFamily="34" charset="0"/>
                          <a:cs typeface="Arial" panose="020B0604020202020204" pitchFamily="34" charset="0"/>
                        </a:rPr>
                        <a:t>Branch</a:t>
                      </a:r>
                    </a:p>
                  </a:txBody>
                  <a:tcPr marL="91438" marR="91438" marT="45727" marB="45727"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tcPr>
                </a:tc>
                <a:tc>
                  <a:txBody>
                    <a:bodyPr/>
                    <a:lstStyle/>
                    <a:p>
                      <a:pPr algn="ctr"/>
                      <a:r>
                        <a:rPr lang="en-US" sz="1400" b="1" dirty="0">
                          <a:solidFill>
                            <a:schemeClr val="tx1"/>
                          </a:solidFill>
                          <a:latin typeface="Gill Sans MT" panose="020B0502020104020203" pitchFamily="34" charset="0"/>
                          <a:cs typeface="Arial" panose="020B0604020202020204" pitchFamily="34" charset="0"/>
                        </a:rPr>
                        <a:t>Achieved</a:t>
                      </a:r>
                    </a:p>
                  </a:txBody>
                  <a:tcPr marL="91438" marR="91438" marT="45727" marB="45727"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tcPr>
                </a:tc>
                <a:tc>
                  <a:txBody>
                    <a:bodyPr/>
                    <a:lstStyle/>
                    <a:p>
                      <a:pPr algn="ctr"/>
                      <a:r>
                        <a:rPr lang="en-US" sz="1400" b="1" dirty="0">
                          <a:solidFill>
                            <a:schemeClr val="tx1"/>
                          </a:solidFill>
                          <a:latin typeface="Gill Sans MT" panose="020B0502020104020203" pitchFamily="34" charset="0"/>
                          <a:cs typeface="Arial" panose="020B0604020202020204" pitchFamily="34" charset="0"/>
                        </a:rPr>
                        <a:t>Not  achieved; sig</a:t>
                      </a:r>
                      <a:r>
                        <a:rPr lang="en-US" sz="1400" b="1" baseline="0" dirty="0">
                          <a:solidFill>
                            <a:schemeClr val="tx1"/>
                          </a:solidFill>
                          <a:latin typeface="Gill Sans MT" panose="020B0502020104020203" pitchFamily="34" charset="0"/>
                          <a:cs typeface="Arial" panose="020B0604020202020204" pitchFamily="34" charset="0"/>
                        </a:rPr>
                        <a:t>nificant work done</a:t>
                      </a:r>
                      <a:endParaRPr lang="en-US" sz="1400" b="1" dirty="0">
                        <a:solidFill>
                          <a:schemeClr val="tx1"/>
                        </a:solidFill>
                        <a:latin typeface="Gill Sans MT" panose="020B0502020104020203" pitchFamily="34" charset="0"/>
                        <a:cs typeface="Arial" panose="020B0604020202020204" pitchFamily="34" charset="0"/>
                      </a:endParaRPr>
                    </a:p>
                  </a:txBody>
                  <a:tcPr marL="91438" marR="91438" marT="45727" marB="45727"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tcPr>
                </a:tc>
                <a:tc>
                  <a:txBody>
                    <a:bodyPr/>
                    <a:lstStyle/>
                    <a:p>
                      <a:pPr algn="ctr"/>
                      <a:r>
                        <a:rPr lang="en-US" sz="1400" b="1" dirty="0">
                          <a:solidFill>
                            <a:schemeClr val="tx1"/>
                          </a:solidFill>
                          <a:latin typeface="Gill Sans MT" panose="020B0502020104020203" pitchFamily="34" charset="0"/>
                          <a:cs typeface="Arial" panose="020B0604020202020204" pitchFamily="34" charset="0"/>
                        </a:rPr>
                        <a:t>Not achieved; intervention required</a:t>
                      </a:r>
                    </a:p>
                  </a:txBody>
                  <a:tcPr marL="91438" marR="91438" marT="45727" marB="45727"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tcPr>
                </a:tc>
                <a:tc>
                  <a:txBody>
                    <a:bodyPr/>
                    <a:lstStyle/>
                    <a:p>
                      <a:pPr algn="ctr"/>
                      <a:r>
                        <a:rPr lang="en-US" sz="1400" b="1" dirty="0">
                          <a:solidFill>
                            <a:schemeClr val="tx1"/>
                          </a:solidFill>
                          <a:latin typeface="Gill Sans MT" panose="020B0502020104020203" pitchFamily="34" charset="0"/>
                          <a:cs typeface="Arial" panose="020B0604020202020204" pitchFamily="34" charset="0"/>
                        </a:rPr>
                        <a:t>Insufficient information  to express opinion</a:t>
                      </a:r>
                    </a:p>
                  </a:txBody>
                  <a:tcPr marL="91438" marR="91438" marT="45727" marB="45727"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tcPr>
                </a:tc>
                <a:extLst>
                  <a:ext uri="{0D108BD9-81ED-4DB2-BD59-A6C34878D82A}">
                    <a16:rowId xmlns:a16="http://schemas.microsoft.com/office/drawing/2014/main" xmlns="" val="10000"/>
                  </a:ext>
                </a:extLst>
              </a:tr>
              <a:tr h="358816">
                <a:tc vMerge="1">
                  <a:txBody>
                    <a:bodyPr/>
                    <a:lstStyle/>
                    <a:p>
                      <a:pPr algn="just"/>
                      <a:endParaRPr lang="en-US" sz="1400" dirty="0">
                        <a:solidFill>
                          <a:schemeClr val="tx2"/>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20000"/>
                        <a:lumOff val="80000"/>
                      </a:schemeClr>
                    </a:solidFill>
                  </a:tcPr>
                </a:tc>
                <a:tc>
                  <a:txBody>
                    <a:bodyPr/>
                    <a:lstStyle/>
                    <a:p>
                      <a:pPr algn="l"/>
                      <a:endParaRPr lang="en-US" sz="1400" dirty="0">
                        <a:solidFill>
                          <a:schemeClr val="tx1"/>
                        </a:solidFill>
                        <a:latin typeface="Gill Sans MT" panose="020B0502020104020203" pitchFamily="34" charset="0"/>
                        <a:cs typeface="Arial" panose="020B0604020202020204" pitchFamily="34" charset="0"/>
                      </a:endParaRP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l"/>
                      <a:endParaRPr lang="en-US" sz="1400" dirty="0">
                        <a:solidFill>
                          <a:schemeClr val="tx1"/>
                        </a:solidFill>
                        <a:latin typeface="Gill Sans MT" panose="020B0502020104020203" pitchFamily="34" charset="0"/>
                        <a:cs typeface="Arial" panose="020B0604020202020204" pitchFamily="34" charset="0"/>
                      </a:endParaRP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a:endParaRPr lang="en-US" sz="1400" dirty="0">
                        <a:solidFill>
                          <a:schemeClr val="tx1"/>
                        </a:solidFill>
                        <a:latin typeface="Gill Sans MT" panose="020B0502020104020203" pitchFamily="34" charset="0"/>
                        <a:cs typeface="Arial" panose="020B0604020202020204" pitchFamily="34" charset="0"/>
                      </a:endParaRP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l"/>
                      <a:endParaRPr lang="en-US" sz="1400" dirty="0">
                        <a:solidFill>
                          <a:schemeClr val="tx1"/>
                        </a:solidFill>
                        <a:latin typeface="Gill Sans MT" panose="020B0502020104020203" pitchFamily="34" charset="0"/>
                        <a:cs typeface="Arial" panose="020B0604020202020204" pitchFamily="34" charset="0"/>
                      </a:endParaRP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93300"/>
                    </a:solidFill>
                  </a:tcPr>
                </a:tc>
                <a:extLst>
                  <a:ext uri="{0D108BD9-81ED-4DB2-BD59-A6C34878D82A}">
                    <a16:rowId xmlns:a16="http://schemas.microsoft.com/office/drawing/2014/main" xmlns="" val="10001"/>
                  </a:ext>
                </a:extLst>
              </a:tr>
              <a:tr h="554541">
                <a:tc>
                  <a:txBody>
                    <a:bodyPr/>
                    <a:lstStyle/>
                    <a:p>
                      <a:pPr algn="just"/>
                      <a:r>
                        <a:rPr lang="en-US" sz="1400" b="1" dirty="0">
                          <a:solidFill>
                            <a:schemeClr val="tx1"/>
                          </a:solidFill>
                          <a:latin typeface="Gill Sans MT" panose="020B0502020104020203" pitchFamily="34" charset="0"/>
                          <a:cs typeface="Arial" panose="020B0604020202020204" pitchFamily="34" charset="0"/>
                        </a:rPr>
                        <a:t>Corporate Management</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dirty="0">
                          <a:solidFill>
                            <a:schemeClr val="tx1"/>
                          </a:solidFill>
                          <a:latin typeface="Gill Sans MT" panose="020B0502020104020203" pitchFamily="34" charset="0"/>
                          <a:cs typeface="Arial" panose="020B0604020202020204" pitchFamily="34" charset="0"/>
                        </a:rPr>
                        <a:t>82.35% (14 of 17)</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dirty="0">
                          <a:solidFill>
                            <a:schemeClr val="tx1"/>
                          </a:solidFill>
                          <a:latin typeface="Gill Sans MT" panose="020B0502020104020203" pitchFamily="34" charset="0"/>
                          <a:cs typeface="Arial" panose="020B0604020202020204" pitchFamily="34" charset="0"/>
                        </a:rPr>
                        <a:t>17.65% (3 of 17)</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Arial" panose="020B0604020202020204" pitchFamily="34" charset="0"/>
                        </a:rPr>
                        <a:t>0.00% (0 of 17)</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dirty="0">
                          <a:solidFill>
                            <a:schemeClr val="tx1"/>
                          </a:solidFill>
                          <a:latin typeface="Gill Sans MT" panose="020B0502020104020203" pitchFamily="34" charset="0"/>
                          <a:cs typeface="Arial" panose="020B0604020202020204" pitchFamily="34" charset="0"/>
                        </a:rPr>
                        <a:t>0.00% (0 of 17)</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xmlns="" val="10002"/>
                  </a:ext>
                </a:extLst>
              </a:tr>
              <a:tr h="628592">
                <a:tc>
                  <a:txBody>
                    <a:bodyPr/>
                    <a:lstStyle/>
                    <a:p>
                      <a:pPr algn="just"/>
                      <a:r>
                        <a:rPr lang="en-ZA" sz="1400" b="1" dirty="0">
                          <a:solidFill>
                            <a:schemeClr val="tx1"/>
                          </a:solidFill>
                          <a:latin typeface="Gill Sans MT" panose="020B0502020104020203" pitchFamily="34" charset="0"/>
                          <a:cs typeface="Arial" panose="020B0604020202020204" pitchFamily="34" charset="0"/>
                        </a:rPr>
                        <a:t>Tourism Research, Policy and International Relations</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dirty="0">
                          <a:solidFill>
                            <a:schemeClr val="tx1"/>
                          </a:solidFill>
                          <a:latin typeface="Gill Sans MT" panose="020B0502020104020203" pitchFamily="34" charset="0"/>
                          <a:cs typeface="Arial" panose="020B0604020202020204" pitchFamily="34" charset="0"/>
                        </a:rPr>
                        <a:t>95.24% (20 of 21)</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dirty="0">
                          <a:solidFill>
                            <a:schemeClr val="tx1"/>
                          </a:solidFill>
                          <a:latin typeface="Gill Sans MT" panose="020B0502020104020203" pitchFamily="34" charset="0"/>
                          <a:cs typeface="Arial" panose="020B0604020202020204" pitchFamily="34" charset="0"/>
                        </a:rPr>
                        <a:t>4.76% (1 of 21)</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dirty="0">
                          <a:solidFill>
                            <a:schemeClr val="tx1"/>
                          </a:solidFill>
                          <a:latin typeface="Gill Sans MT" panose="020B0502020104020203" pitchFamily="34" charset="0"/>
                          <a:cs typeface="Arial" panose="020B0604020202020204" pitchFamily="34" charset="0"/>
                        </a:rPr>
                        <a:t>0.00% (0 of 21)</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dirty="0">
                          <a:solidFill>
                            <a:schemeClr val="tx1"/>
                          </a:solidFill>
                          <a:latin typeface="Gill Sans MT" panose="020B0502020104020203" pitchFamily="34" charset="0"/>
                          <a:cs typeface="Arial" panose="020B0604020202020204" pitchFamily="34" charset="0"/>
                        </a:rPr>
                        <a:t>0.00% (0 of 21)</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extLst>
                  <a:ext uri="{0D108BD9-81ED-4DB2-BD59-A6C34878D82A}">
                    <a16:rowId xmlns:a16="http://schemas.microsoft.com/office/drawing/2014/main" xmlns="" val="10003"/>
                  </a:ext>
                </a:extLst>
              </a:tr>
              <a:tr h="630697">
                <a:tc>
                  <a:txBody>
                    <a:bodyPr/>
                    <a:lstStyle/>
                    <a:p>
                      <a:pPr algn="just"/>
                      <a:r>
                        <a:rPr lang="en-US" sz="1400" b="1" dirty="0">
                          <a:solidFill>
                            <a:schemeClr val="tx1"/>
                          </a:solidFill>
                          <a:latin typeface="Gill Sans MT" panose="020B0502020104020203" pitchFamily="34" charset="0"/>
                          <a:cs typeface="Arial" panose="020B0604020202020204" pitchFamily="34" charset="0"/>
                        </a:rPr>
                        <a:t>Destination Development</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dirty="0">
                          <a:solidFill>
                            <a:schemeClr val="tx1"/>
                          </a:solidFill>
                          <a:latin typeface="Gill Sans MT" panose="020B0502020104020203" pitchFamily="34" charset="0"/>
                          <a:cs typeface="Arial" panose="020B0604020202020204" pitchFamily="34" charset="0"/>
                        </a:rPr>
                        <a:t>84.62% (11 of 13)</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dirty="0">
                          <a:solidFill>
                            <a:schemeClr val="tx1"/>
                          </a:solidFill>
                          <a:latin typeface="Gill Sans MT" panose="020B0502020104020203" pitchFamily="34" charset="0"/>
                          <a:cs typeface="Arial" panose="020B0604020202020204" pitchFamily="34" charset="0"/>
                        </a:rPr>
                        <a:t>15.38% (2 of 13)</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dirty="0">
                          <a:solidFill>
                            <a:schemeClr val="tx1"/>
                          </a:solidFill>
                          <a:latin typeface="Gill Sans MT" panose="020B0502020104020203" pitchFamily="34" charset="0"/>
                          <a:cs typeface="Arial" panose="020B0604020202020204" pitchFamily="34" charset="0"/>
                        </a:rPr>
                        <a:t>0.00% (0 of 13)</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dirty="0">
                          <a:solidFill>
                            <a:schemeClr val="tx1"/>
                          </a:solidFill>
                          <a:latin typeface="Gill Sans MT" panose="020B0502020104020203" pitchFamily="34" charset="0"/>
                          <a:cs typeface="Arial" panose="020B0604020202020204" pitchFamily="34" charset="0"/>
                        </a:rPr>
                        <a:t>0.00% (0 of 13)</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xmlns="" val="10004"/>
                  </a:ext>
                </a:extLst>
              </a:tr>
              <a:tr h="731639">
                <a:tc>
                  <a:txBody>
                    <a:bodyPr/>
                    <a:lstStyle/>
                    <a:p>
                      <a:pPr algn="just"/>
                      <a:r>
                        <a:rPr lang="en-US" sz="1400" b="1" dirty="0">
                          <a:solidFill>
                            <a:schemeClr val="tx1"/>
                          </a:solidFill>
                          <a:latin typeface="Gill Sans MT" panose="020B0502020104020203" pitchFamily="34" charset="0"/>
                          <a:cs typeface="Arial" panose="020B0604020202020204" pitchFamily="34" charset="0"/>
                        </a:rPr>
                        <a:t>Tourism Sector Support Services</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dirty="0">
                          <a:solidFill>
                            <a:schemeClr val="tx1"/>
                          </a:solidFill>
                          <a:latin typeface="Gill Sans MT" panose="020B0502020104020203" pitchFamily="34" charset="0"/>
                          <a:cs typeface="Arial" panose="020B0604020202020204" pitchFamily="34" charset="0"/>
                        </a:rPr>
                        <a:t>75.86% (22 of 29)</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dirty="0">
                          <a:solidFill>
                            <a:schemeClr val="tx1"/>
                          </a:solidFill>
                          <a:latin typeface="Gill Sans MT" panose="020B0502020104020203" pitchFamily="34" charset="0"/>
                          <a:cs typeface="Arial" panose="020B0604020202020204" pitchFamily="34" charset="0"/>
                        </a:rPr>
                        <a:t>13.79% (4 of 29)</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Gill Sans MT" panose="020B0502020104020203" pitchFamily="34" charset="0"/>
                          <a:cs typeface="Arial" panose="020B0604020202020204" pitchFamily="34" charset="0"/>
                        </a:rPr>
                        <a:t> </a:t>
                      </a:r>
                      <a:r>
                        <a:rPr kumimoji="0" lang="en-US" sz="1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Arial" panose="020B0604020202020204" pitchFamily="34" charset="0"/>
                        </a:rPr>
                        <a:t>10.34% (3 of 29)</a:t>
                      </a:r>
                    </a:p>
                    <a:p>
                      <a:pPr algn="just"/>
                      <a:endParaRPr lang="en-US" sz="1400" dirty="0">
                        <a:solidFill>
                          <a:schemeClr val="tx1"/>
                        </a:solidFill>
                        <a:latin typeface="Gill Sans MT" panose="020B0502020104020203" pitchFamily="34" charset="0"/>
                        <a:cs typeface="Arial" panose="020B0604020202020204" pitchFamily="34" charset="0"/>
                      </a:endParaRP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dirty="0">
                          <a:solidFill>
                            <a:schemeClr val="tx1"/>
                          </a:solidFill>
                          <a:latin typeface="Gill Sans MT" panose="020B0502020104020203" pitchFamily="34" charset="0"/>
                          <a:cs typeface="Arial" panose="020B0604020202020204" pitchFamily="34" charset="0"/>
                        </a:rPr>
                        <a:t> 0.00% (0 of 29)</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extLst>
                  <a:ext uri="{0D108BD9-81ED-4DB2-BD59-A6C34878D82A}">
                    <a16:rowId xmlns:a16="http://schemas.microsoft.com/office/drawing/2014/main" xmlns="" val="10005"/>
                  </a:ext>
                </a:extLst>
              </a:tr>
              <a:tr h="326203">
                <a:tc>
                  <a:txBody>
                    <a:bodyPr/>
                    <a:lstStyle/>
                    <a:p>
                      <a:pPr algn="just"/>
                      <a:r>
                        <a:rPr lang="en-US" sz="1400" b="1" dirty="0">
                          <a:solidFill>
                            <a:schemeClr val="tx1"/>
                          </a:solidFill>
                          <a:latin typeface="Gill Sans MT" panose="020B0502020104020203" pitchFamily="34" charset="0"/>
                          <a:cs typeface="Arial" panose="020B0604020202020204" pitchFamily="34" charset="0"/>
                        </a:rPr>
                        <a:t>Total</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a:solidFill>
                            <a:schemeClr val="tx1"/>
                          </a:solidFill>
                          <a:latin typeface="Gill Sans MT" panose="020B0502020104020203" pitchFamily="34" charset="0"/>
                          <a:cs typeface="Arial" panose="020B0604020202020204" pitchFamily="34" charset="0"/>
                        </a:rPr>
                        <a:t>83.75% (67 of</a:t>
                      </a:r>
                      <a:r>
                        <a:rPr lang="en-US" sz="1400" b="1" baseline="0" dirty="0">
                          <a:solidFill>
                            <a:schemeClr val="tx1"/>
                          </a:solidFill>
                          <a:latin typeface="Gill Sans MT" panose="020B0502020104020203" pitchFamily="34" charset="0"/>
                          <a:cs typeface="Arial" panose="020B0604020202020204" pitchFamily="34" charset="0"/>
                        </a:rPr>
                        <a:t> 80)</a:t>
                      </a:r>
                      <a:endParaRPr lang="en-US" sz="1400" b="1" dirty="0">
                        <a:solidFill>
                          <a:schemeClr val="tx1"/>
                        </a:solidFill>
                        <a:latin typeface="Gill Sans MT" panose="020B0502020104020203" pitchFamily="34" charset="0"/>
                        <a:cs typeface="Arial" panose="020B0604020202020204" pitchFamily="34" charset="0"/>
                      </a:endParaRP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a:solidFill>
                            <a:schemeClr val="tx1"/>
                          </a:solidFill>
                          <a:latin typeface="Gill Sans MT" panose="020B0502020104020203" pitchFamily="34" charset="0"/>
                          <a:cs typeface="Arial" panose="020B0604020202020204" pitchFamily="34" charset="0"/>
                        </a:rPr>
                        <a:t>12.50% (10 o</a:t>
                      </a:r>
                      <a:r>
                        <a:rPr lang="en-US" sz="1400" b="1" baseline="0" dirty="0">
                          <a:solidFill>
                            <a:schemeClr val="tx1"/>
                          </a:solidFill>
                          <a:latin typeface="Gill Sans MT" panose="020B0502020104020203" pitchFamily="34" charset="0"/>
                          <a:cs typeface="Arial" panose="020B0604020202020204" pitchFamily="34" charset="0"/>
                        </a:rPr>
                        <a:t>f 80)</a:t>
                      </a:r>
                      <a:endParaRPr lang="en-US" sz="1400" b="1" dirty="0">
                        <a:solidFill>
                          <a:schemeClr val="tx1"/>
                        </a:solidFill>
                        <a:latin typeface="Gill Sans MT" panose="020B0502020104020203" pitchFamily="34" charset="0"/>
                        <a:cs typeface="Arial" panose="020B0604020202020204" pitchFamily="34" charset="0"/>
                      </a:endParaRP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baseline="0" dirty="0">
                          <a:solidFill>
                            <a:schemeClr val="tx1"/>
                          </a:solidFill>
                          <a:latin typeface="Gill Sans MT" panose="020B0502020104020203" pitchFamily="34" charset="0"/>
                          <a:cs typeface="Arial" panose="020B0604020202020204" pitchFamily="34" charset="0"/>
                        </a:rPr>
                        <a:t> 3.75% </a:t>
                      </a:r>
                      <a:r>
                        <a:rPr lang="en-US" sz="1400" b="1" dirty="0">
                          <a:solidFill>
                            <a:schemeClr val="tx1"/>
                          </a:solidFill>
                          <a:latin typeface="Gill Sans MT" panose="020B0502020104020203" pitchFamily="34" charset="0"/>
                          <a:cs typeface="Arial" panose="020B0604020202020204" pitchFamily="34" charset="0"/>
                        </a:rPr>
                        <a:t>(3 of 80)</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a:solidFill>
                            <a:schemeClr val="tx1"/>
                          </a:solidFill>
                          <a:latin typeface="Gill Sans MT" panose="020B0502020104020203" pitchFamily="34" charset="0"/>
                          <a:cs typeface="Arial" panose="020B0604020202020204" pitchFamily="34" charset="0"/>
                        </a:rPr>
                        <a:t>0.00% (0 of 80)</a:t>
                      </a:r>
                    </a:p>
                  </a:txBody>
                  <a:tcPr marL="91438" marR="91438" marT="45727" marB="45727">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2660900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0FEAE8-3F87-4A99-BAF2-EE59B96B6E72}" type="slidenum">
              <a:rPr kumimoji="0" lang="en-ZA" sz="900" b="0" i="0" u="none" strike="noStrike" kern="1200" cap="none" spc="0" normalizeH="0" baseline="0" noProof="0" smtClean="0">
                <a:ln>
                  <a:noFill/>
                </a:ln>
                <a:solidFill>
                  <a:prstClr val="white">
                    <a:lumMod val="6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ZA" sz="900" b="0" i="0" u="none" strike="noStrike" kern="1200" cap="none"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0" cap="none" spc="0" normalizeH="0" baseline="0" noProof="0" dirty="0">
              <a:ln>
                <a:noFill/>
              </a:ln>
              <a:solidFill>
                <a:prstClr val="black"/>
              </a:solidFill>
              <a:effectLst/>
              <a:uLnTx/>
              <a:uFillTx/>
              <a:latin typeface="Arial Narrow" pitchFamily="34" charset="0"/>
              <a:ea typeface="+mj-ea"/>
              <a:cs typeface="+mj-cs"/>
            </a:endParaRPr>
          </a:p>
        </p:txBody>
      </p:sp>
      <p:sp>
        <p:nvSpPr>
          <p:cNvPr id="6" name="Title 1"/>
          <p:cNvSpPr>
            <a:spLocks noGrp="1"/>
          </p:cNvSpPr>
          <p:nvPr>
            <p:ph type="title"/>
          </p:nvPr>
        </p:nvSpPr>
        <p:spPr>
          <a:xfrm>
            <a:off x="660400" y="381000"/>
            <a:ext cx="8026400" cy="381000"/>
          </a:xfrm>
          <a:solidFill>
            <a:schemeClr val="accent2">
              <a:lumMod val="40000"/>
              <a:lumOff val="60000"/>
            </a:schemeClr>
          </a:solidFill>
        </p:spPr>
        <p:txBody>
          <a:bodyPr rtlCol="0">
            <a:noAutofit/>
          </a:bodyPr>
          <a:lstStyle/>
          <a:p>
            <a:pPr algn="ctr">
              <a:defRPr/>
            </a:pPr>
            <a:r>
              <a:rPr lang="en-US" sz="2400" dirty="0">
                <a:solidFill>
                  <a:srgbClr val="F1995D"/>
                </a:solidFill>
              </a:rPr>
              <a:t>2018-19 Branches Annual Performance </a:t>
            </a:r>
          </a:p>
        </p:txBody>
      </p:sp>
      <p:sp>
        <p:nvSpPr>
          <p:cNvPr id="7" name="Footer Placeholder 1"/>
          <p:cNvSpPr>
            <a:spLocks noGrp="1"/>
          </p:cNvSpPr>
          <p:nvPr>
            <p:ph type="ftr" sz="quarter" idx="11"/>
          </p:nvPr>
        </p:nvSpPr>
        <p:spPr>
          <a:xfrm>
            <a:off x="660400" y="5895032"/>
            <a:ext cx="2646326" cy="365125"/>
          </a:xfrm>
        </p:spPr>
        <p:txBody>
          <a:bodyPr/>
          <a:lstStyle/>
          <a:p>
            <a:pPr>
              <a:defRPr/>
            </a:pPr>
            <a:r>
              <a:rPr lang="en-ZA" sz="1000" i="1" dirty="0">
                <a:latin typeface="Gill Sans MT" panose="020B0502020104020203" pitchFamily="34" charset="0"/>
              </a:rPr>
              <a:t>2018-19 Department of Tourism Annual Report</a:t>
            </a:r>
          </a:p>
        </p:txBody>
      </p:sp>
      <p:graphicFrame>
        <p:nvGraphicFramePr>
          <p:cNvPr id="10" name="Chart 9"/>
          <p:cNvGraphicFramePr/>
          <p:nvPr>
            <p:extLst/>
          </p:nvPr>
        </p:nvGraphicFramePr>
        <p:xfrm>
          <a:off x="660400" y="1093762"/>
          <a:ext cx="3446274" cy="235750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p:nvPr>
            <p:extLst/>
          </p:nvPr>
        </p:nvGraphicFramePr>
        <p:xfrm>
          <a:off x="5151818" y="1093762"/>
          <a:ext cx="3272881" cy="250480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p:nvPr>
            <p:extLst/>
          </p:nvPr>
        </p:nvGraphicFramePr>
        <p:xfrm>
          <a:off x="345898" y="3544819"/>
          <a:ext cx="4075278" cy="23502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p:cNvGraphicFramePr>
          <p:nvPr/>
        </p:nvGraphicFramePr>
        <p:xfrm>
          <a:off x="5151818" y="3519785"/>
          <a:ext cx="3055370" cy="222523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 val="2941910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19</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4" name="Rectangle 3"/>
          <p:cNvSpPr/>
          <p:nvPr/>
        </p:nvSpPr>
        <p:spPr>
          <a:xfrm>
            <a:off x="783290" y="2195338"/>
            <a:ext cx="7732059" cy="1938992"/>
          </a:xfrm>
          <a:prstGeom prst="rect">
            <a:avLst/>
          </a:prstGeom>
          <a:solidFill>
            <a:srgbClr val="F8CBAD"/>
          </a:solidFill>
        </p:spPr>
        <p:txBody>
          <a:bodyPr wrap="square">
            <a:spAutoFit/>
          </a:bodyPr>
          <a:lstStyle/>
          <a:p>
            <a:pPr algn="ctr" eaLnBrk="0" hangingPunct="0">
              <a:defRPr/>
            </a:pPr>
            <a:r>
              <a:rPr lang="en-US" sz="4000" b="1" kern="0" dirty="0">
                <a:solidFill>
                  <a:srgbClr val="F1995D"/>
                </a:solidFill>
                <a:latin typeface="Gill Sans MT" panose="020B0502020104020203" pitchFamily="34" charset="0"/>
              </a:rPr>
              <a:t>3.1	</a:t>
            </a:r>
            <a:r>
              <a:rPr lang="en-US" sz="4000" b="1" kern="0" dirty="0" err="1">
                <a:solidFill>
                  <a:srgbClr val="F1995D"/>
                </a:solidFill>
                <a:latin typeface="Gill Sans MT" panose="020B0502020104020203" pitchFamily="34" charset="0"/>
              </a:rPr>
              <a:t>Programme</a:t>
            </a:r>
            <a:r>
              <a:rPr lang="en-US" sz="4000" b="1" kern="0" dirty="0">
                <a:solidFill>
                  <a:srgbClr val="F1995D"/>
                </a:solidFill>
                <a:latin typeface="Gill Sans MT" panose="020B0502020104020203" pitchFamily="34" charset="0"/>
              </a:rPr>
              <a:t> 1</a:t>
            </a:r>
          </a:p>
          <a:p>
            <a:pPr algn="ctr" eaLnBrk="0" hangingPunct="0">
              <a:defRPr/>
            </a:pPr>
            <a:endParaRPr lang="en-US" sz="4000" b="1" kern="0" dirty="0">
              <a:solidFill>
                <a:srgbClr val="F1995D"/>
              </a:solidFill>
              <a:latin typeface="Gill Sans MT" panose="020B0502020104020203" pitchFamily="34" charset="0"/>
            </a:endParaRPr>
          </a:p>
          <a:p>
            <a:pPr algn="ctr"/>
            <a:r>
              <a:rPr lang="en-US" sz="4000" b="1" kern="0" dirty="0">
                <a:solidFill>
                  <a:srgbClr val="F1995D"/>
                </a:solidFill>
                <a:latin typeface="Gill Sans MT" panose="020B0502020104020203" pitchFamily="34" charset="0"/>
              </a:rPr>
              <a:t>Corporate Management</a:t>
            </a:r>
            <a:endParaRPr lang="en-ZA" sz="4000" b="1" kern="0" dirty="0">
              <a:solidFill>
                <a:srgbClr val="F1995D"/>
              </a:solidFill>
              <a:latin typeface="Gill Sans MT" panose="020B0502020104020203" pitchFamily="34" charset="0"/>
            </a:endParaRPr>
          </a:p>
        </p:txBody>
      </p:sp>
      <p:sp>
        <p:nvSpPr>
          <p:cNvPr id="6" name="Footer Placeholder 1"/>
          <p:cNvSpPr>
            <a:spLocks noGrp="1"/>
          </p:cNvSpPr>
          <p:nvPr>
            <p:ph type="ftr" sz="quarter" idx="11"/>
          </p:nvPr>
        </p:nvSpPr>
        <p:spPr>
          <a:xfrm>
            <a:off x="783290" y="5788026"/>
            <a:ext cx="2614645"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3636791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2</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2" name="Rectangle 1"/>
          <p:cNvSpPr/>
          <p:nvPr/>
        </p:nvSpPr>
        <p:spPr>
          <a:xfrm>
            <a:off x="741406" y="209527"/>
            <a:ext cx="7465782" cy="523220"/>
          </a:xfrm>
          <a:prstGeom prst="rect">
            <a:avLst/>
          </a:prstGeom>
          <a:solidFill>
            <a:schemeClr val="accent2">
              <a:lumMod val="40000"/>
              <a:lumOff val="60000"/>
            </a:schemeClr>
          </a:solidFill>
        </p:spPr>
        <p:txBody>
          <a:bodyPr wrap="square">
            <a:spAutoFit/>
          </a:bodyPr>
          <a:lstStyle/>
          <a:p>
            <a:pPr algn="ctr"/>
            <a:r>
              <a:rPr lang="en-US" sz="2800" b="1" dirty="0">
                <a:solidFill>
                  <a:srgbClr val="F1995D"/>
                </a:solidFill>
                <a:latin typeface="Gill Sans MT" panose="020B0502020104020203" pitchFamily="34" charset="0"/>
              </a:rPr>
              <a:t>Contents</a:t>
            </a:r>
            <a:endParaRPr lang="en-US" sz="1600" dirty="0">
              <a:solidFill>
                <a:srgbClr val="F1995D"/>
              </a:solidFill>
              <a:latin typeface="Gill Sans MT" panose="020B0502020104020203" pitchFamily="34" charset="0"/>
            </a:endParaRPr>
          </a:p>
        </p:txBody>
      </p:sp>
      <p:sp>
        <p:nvSpPr>
          <p:cNvPr id="12" name="Content Placeholder 2"/>
          <p:cNvSpPr>
            <a:spLocks noGrp="1"/>
          </p:cNvSpPr>
          <p:nvPr>
            <p:ph idx="1"/>
          </p:nvPr>
        </p:nvSpPr>
        <p:spPr>
          <a:xfrm>
            <a:off x="741406" y="905591"/>
            <a:ext cx="7465782" cy="4767168"/>
          </a:xfrm>
        </p:spPr>
        <p:txBody>
          <a:bodyPr>
            <a:noAutofit/>
          </a:bodyPr>
          <a:lstStyle/>
          <a:p>
            <a:pPr marL="457200" indent="-457200" algn="just">
              <a:lnSpc>
                <a:spcPct val="160000"/>
              </a:lnSpc>
              <a:buFont typeface="+mj-lt"/>
              <a:buAutoNum type="arabicPeriod"/>
            </a:pPr>
            <a:r>
              <a:rPr lang="en-US" sz="1600" dirty="0">
                <a:cs typeface="Arial" panose="020B0604020202020204" pitchFamily="34" charset="0"/>
              </a:rPr>
              <a:t>Auditor-General South Africa’s (AGSA) Report: 2018-19 Audit. </a:t>
            </a:r>
          </a:p>
          <a:p>
            <a:pPr marL="457200" indent="-457200" algn="just">
              <a:lnSpc>
                <a:spcPct val="160000"/>
              </a:lnSpc>
              <a:buFont typeface="+mj-lt"/>
              <a:buAutoNum type="arabicPeriod"/>
            </a:pPr>
            <a:r>
              <a:rPr lang="en-US" sz="1600" dirty="0">
                <a:cs typeface="Arial" panose="020B0604020202020204" pitchFamily="34" charset="0"/>
              </a:rPr>
              <a:t>Financial Information.</a:t>
            </a:r>
          </a:p>
          <a:p>
            <a:pPr marL="457200" indent="-457200" algn="just">
              <a:lnSpc>
                <a:spcPct val="160000"/>
              </a:lnSpc>
              <a:buFont typeface="+mj-lt"/>
              <a:buAutoNum type="arabicPeriod"/>
            </a:pPr>
            <a:r>
              <a:rPr lang="en-US" sz="1600" dirty="0">
                <a:cs typeface="Arial" panose="020B0604020202020204" pitchFamily="34" charset="0"/>
              </a:rPr>
              <a:t>Programme Performance Information.</a:t>
            </a:r>
          </a:p>
          <a:p>
            <a:pPr marL="0" indent="0" algn="just">
              <a:buNone/>
            </a:pPr>
            <a:r>
              <a:rPr lang="en-US" sz="1600" dirty="0">
                <a:cs typeface="Arial" panose="020B0604020202020204" pitchFamily="34" charset="0"/>
              </a:rPr>
              <a:t>3.1    Corporate Management.</a:t>
            </a:r>
          </a:p>
          <a:p>
            <a:pPr marL="0" indent="0" algn="just">
              <a:lnSpc>
                <a:spcPct val="160000"/>
              </a:lnSpc>
              <a:buNone/>
              <a:tabLst>
                <a:tab pos="363538" algn="l"/>
                <a:tab pos="444500" algn="l"/>
              </a:tabLst>
            </a:pPr>
            <a:r>
              <a:rPr lang="en-US" sz="1600" dirty="0">
                <a:cs typeface="Arial" panose="020B0604020202020204" pitchFamily="34" charset="0"/>
              </a:rPr>
              <a:t>3.2		</a:t>
            </a:r>
            <a:r>
              <a:rPr lang="en-ZA" sz="1600" dirty="0">
                <a:cs typeface="Arial" panose="020B0604020202020204" pitchFamily="34" charset="0"/>
              </a:rPr>
              <a:t>Tourism Research, Policy and International Relations</a:t>
            </a:r>
            <a:r>
              <a:rPr lang="en-US" sz="1600" dirty="0">
                <a:cs typeface="Arial" panose="020B0604020202020204" pitchFamily="34" charset="0"/>
              </a:rPr>
              <a:t>.</a:t>
            </a:r>
          </a:p>
          <a:p>
            <a:pPr marL="0" indent="0" algn="just">
              <a:lnSpc>
                <a:spcPct val="160000"/>
              </a:lnSpc>
              <a:buNone/>
              <a:tabLst>
                <a:tab pos="363538" algn="l"/>
                <a:tab pos="444500" algn="l"/>
              </a:tabLst>
            </a:pPr>
            <a:r>
              <a:rPr lang="en-US" sz="1600" dirty="0">
                <a:cs typeface="Arial" panose="020B0604020202020204" pitchFamily="34" charset="0"/>
              </a:rPr>
              <a:t>3.3		Destination Development.</a:t>
            </a:r>
          </a:p>
          <a:p>
            <a:pPr marL="0" indent="0" algn="just">
              <a:lnSpc>
                <a:spcPct val="160000"/>
              </a:lnSpc>
              <a:buNone/>
              <a:tabLst>
                <a:tab pos="363538" algn="l"/>
                <a:tab pos="444500" algn="l"/>
              </a:tabLst>
            </a:pPr>
            <a:r>
              <a:rPr lang="en-US" sz="1600" dirty="0">
                <a:cs typeface="Arial" panose="020B0604020202020204" pitchFamily="34" charset="0"/>
              </a:rPr>
              <a:t>3.4		</a:t>
            </a:r>
            <a:r>
              <a:rPr lang="en-ZA" sz="1600" dirty="0">
                <a:cs typeface="Arial" panose="020B0604020202020204" pitchFamily="34" charset="0"/>
              </a:rPr>
              <a:t>Tourism Sector Support Services.</a:t>
            </a:r>
          </a:p>
          <a:p>
            <a:pPr marL="457200" indent="-457200" algn="just">
              <a:lnSpc>
                <a:spcPct val="160000"/>
              </a:lnSpc>
              <a:buFont typeface="+mj-lt"/>
              <a:buAutoNum type="arabicPeriod" startAt="4"/>
            </a:pPr>
            <a:r>
              <a:rPr lang="en-US" sz="1600" dirty="0">
                <a:cs typeface="Arial" panose="020B0604020202020204" pitchFamily="34" charset="0"/>
              </a:rPr>
              <a:t>Human Resource Information. </a:t>
            </a:r>
          </a:p>
          <a:p>
            <a:pPr marL="457200" lvl="1" indent="0" algn="just">
              <a:buNone/>
            </a:pPr>
            <a:endParaRPr lang="en-US" sz="1600" dirty="0">
              <a:cs typeface="Arial" panose="020B0604020202020204" pitchFamily="34" charset="0"/>
            </a:endParaRPr>
          </a:p>
          <a:p>
            <a:pPr marL="0" indent="0">
              <a:buNone/>
            </a:pPr>
            <a:endParaRPr lang="en-US" sz="1600" dirty="0">
              <a:cs typeface="Arial" panose="020B0604020202020204" pitchFamily="34" charset="0"/>
            </a:endParaRPr>
          </a:p>
        </p:txBody>
      </p:sp>
      <p:sp>
        <p:nvSpPr>
          <p:cNvPr id="13" name="Footer Placeholder 1"/>
          <p:cNvSpPr>
            <a:spLocks noGrp="1"/>
          </p:cNvSpPr>
          <p:nvPr>
            <p:ph type="ftr" sz="quarter" idx="11"/>
          </p:nvPr>
        </p:nvSpPr>
        <p:spPr>
          <a:xfrm>
            <a:off x="727032" y="5991226"/>
            <a:ext cx="5527589" cy="365125"/>
          </a:xfrm>
        </p:spPr>
        <p:txBody>
          <a:bodyPr/>
          <a:lstStyle/>
          <a:p>
            <a:pPr>
              <a:defRPr/>
            </a:pPr>
            <a:r>
              <a:rPr lang="en-ZA" sz="1000" i="1" dirty="0">
                <a:latin typeface="Gill Sans MT" panose="020B0502020104020203" pitchFamily="34" charset="0"/>
                <a:cs typeface="Arial" panose="020B0604020202020204" pitchFamily="34" charset="0"/>
              </a:rPr>
              <a:t>2018-19 Department of Tourism Annual Report</a:t>
            </a:r>
          </a:p>
        </p:txBody>
      </p:sp>
    </p:spTree>
    <p:extLst>
      <p:ext uri="{BB962C8B-B14F-4D97-AF65-F5344CB8AC3E}">
        <p14:creationId xmlns:p14="http://schemas.microsoft.com/office/powerpoint/2010/main" xmlns="" val="809176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20</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262709099"/>
              </p:ext>
            </p:extLst>
          </p:nvPr>
        </p:nvGraphicFramePr>
        <p:xfrm>
          <a:off x="327281" y="345305"/>
          <a:ext cx="8467095" cy="4505370"/>
        </p:xfrm>
        <a:graphic>
          <a:graphicData uri="http://schemas.openxmlformats.org/drawingml/2006/table">
            <a:tbl>
              <a:tblPr firstRow="1" bandRow="1">
                <a:tableStyleId>{21E4AEA4-8DFA-4A89-87EB-49C32662AFE0}</a:tableStyleId>
              </a:tblPr>
              <a:tblGrid>
                <a:gridCol w="2039401">
                  <a:extLst>
                    <a:ext uri="{9D8B030D-6E8A-4147-A177-3AD203B41FA5}">
                      <a16:colId xmlns:a16="http://schemas.microsoft.com/office/drawing/2014/main" xmlns="" val="20000"/>
                    </a:ext>
                  </a:extLst>
                </a:gridCol>
                <a:gridCol w="2756648">
                  <a:extLst>
                    <a:ext uri="{9D8B030D-6E8A-4147-A177-3AD203B41FA5}">
                      <a16:colId xmlns:a16="http://schemas.microsoft.com/office/drawing/2014/main" xmlns="" val="20001"/>
                    </a:ext>
                  </a:extLst>
                </a:gridCol>
                <a:gridCol w="3671046">
                  <a:extLst>
                    <a:ext uri="{9D8B030D-6E8A-4147-A177-3AD203B41FA5}">
                      <a16:colId xmlns:a16="http://schemas.microsoft.com/office/drawing/2014/main" xmlns="" val="20004"/>
                    </a:ext>
                  </a:extLst>
                </a:gridCol>
              </a:tblGrid>
              <a:tr h="296333">
                <a:tc gridSpan="3">
                  <a:txBody>
                    <a:bodyPr/>
                    <a:lstStyle/>
                    <a:p>
                      <a:pPr algn="just" fontAlgn="ctr">
                        <a:spcBef>
                          <a:spcPts val="0"/>
                        </a:spcBef>
                        <a:spcAft>
                          <a:spcPts val="0"/>
                        </a:spcAft>
                      </a:pPr>
                      <a:r>
                        <a:rPr lang="en-US" sz="1600" u="none" strike="noStrike" dirty="0">
                          <a:solidFill>
                            <a:schemeClr val="tx1"/>
                          </a:solidFill>
                          <a:latin typeface="Gill Sans MT" panose="020B0502020104020203" pitchFamily="34" charset="0"/>
                        </a:rPr>
                        <a:t>Strategic Objective: To ensure economic, efficient and effective use of departmental resources.</a:t>
                      </a:r>
                      <a:endParaRPr lang="en-US" sz="1600" b="1" i="0" u="none" strike="noStrike" dirty="0">
                        <a:solidFill>
                          <a:schemeClr val="tx1"/>
                        </a:solidFill>
                        <a:latin typeface="Gill Sans MT" panose="020B0502020104020203" pitchFamily="34" charset="0"/>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US"/>
                    </a:p>
                  </a:txBody>
                  <a:tcPr/>
                </a:tc>
                <a:extLst>
                  <a:ext uri="{0D108BD9-81ED-4DB2-BD59-A6C34878D82A}">
                    <a16:rowId xmlns:a16="http://schemas.microsoft.com/office/drawing/2014/main" xmlns="" val="10000"/>
                  </a:ext>
                </a:extLst>
              </a:tr>
              <a:tr h="642406">
                <a:tc>
                  <a:txBody>
                    <a:bodyPr/>
                    <a:lstStyle/>
                    <a:p>
                      <a:pPr algn="ctr">
                        <a:lnSpc>
                          <a:spcPct val="100000"/>
                        </a:lnSpc>
                        <a:spcBef>
                          <a:spcPts val="0"/>
                        </a:spcBef>
                        <a:spcAft>
                          <a:spcPts val="0"/>
                        </a:spcAft>
                      </a:pPr>
                      <a:r>
                        <a:rPr lang="en-US" sz="1600" b="1" dirty="0">
                          <a:latin typeface="Gill Sans MT" panose="020B0502020104020203" pitchFamily="34" charset="0"/>
                        </a:rPr>
                        <a:t>Key</a:t>
                      </a:r>
                      <a:r>
                        <a:rPr lang="en-US" sz="1600" b="1" baseline="0" dirty="0">
                          <a:latin typeface="Gill Sans MT" panose="020B0502020104020203" pitchFamily="34" charset="0"/>
                        </a:rPr>
                        <a:t> Performance Indicator</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spcBef>
                          <a:spcPts val="0"/>
                        </a:spcBef>
                        <a:spcAft>
                          <a:spcPts val="0"/>
                        </a:spcAft>
                        <a:tabLst>
                          <a:tab pos="534988" algn="l"/>
                          <a:tab pos="1614488" algn="l"/>
                        </a:tabLst>
                      </a:pPr>
                      <a:r>
                        <a:rPr lang="en-US" sz="1600" b="1" dirty="0">
                          <a:latin typeface="Gill Sans MT" panose="020B0502020104020203" pitchFamily="34" charset="0"/>
                        </a:rPr>
                        <a:t>Annual Target</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Gill Sans MT" panose="020B0502020104020203" pitchFamily="34" charset="0"/>
                        </a:rPr>
                        <a:t>Actual Performance</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467264">
                <a:tc rowSpan="5">
                  <a:txBody>
                    <a:bodyPr/>
                    <a:lstStyle/>
                    <a:p>
                      <a:pPr marL="342900" indent="-342900" algn="just" fontAlgn="t">
                        <a:spcBef>
                          <a:spcPts val="0"/>
                        </a:spcBef>
                        <a:spcAft>
                          <a:spcPts val="0"/>
                        </a:spcAft>
                        <a:buFont typeface="+mj-lt"/>
                        <a:buAutoNum type="arabicPeriod"/>
                      </a:pPr>
                      <a:r>
                        <a:rPr lang="en-US" sz="1600" b="0" i="0" u="none" strike="noStrike" dirty="0">
                          <a:solidFill>
                            <a:srgbClr val="000000"/>
                          </a:solidFill>
                          <a:latin typeface="Gill Sans MT" panose="020B0502020104020203" pitchFamily="34" charset="0"/>
                        </a:rPr>
                        <a:t>Number of strategic documents developed.</a:t>
                      </a: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b="0" i="0" u="none" strike="noStrike" kern="1200" dirty="0">
                          <a:solidFill>
                            <a:srgbClr val="000000"/>
                          </a:solidFill>
                          <a:latin typeface="Gill Sans MT" panose="020B0502020104020203" pitchFamily="34" charset="0"/>
                          <a:ea typeface="+mn-ea"/>
                          <a:cs typeface="+mn-cs"/>
                        </a:rPr>
                        <a:t>APP for 2019/20</a:t>
                      </a:r>
                      <a:r>
                        <a:rPr lang="en-ZA" sz="1600" b="0" i="0" u="none" strike="noStrike" kern="1200" dirty="0">
                          <a:solidFill>
                            <a:srgbClr val="000000"/>
                          </a:solidFill>
                          <a:latin typeface="Gill Sans MT" panose="020B0502020104020203" pitchFamily="34" charset="0"/>
                          <a:ea typeface="+mn-ea"/>
                          <a:cs typeface="+mn-cs"/>
                        </a:rPr>
                        <a:t> developed.</a:t>
                      </a:r>
                      <a:endParaRPr lang="en-US" sz="1600" b="0" i="0" u="none" strike="noStrike" kern="1200" dirty="0">
                        <a:solidFill>
                          <a:srgbClr val="000000"/>
                        </a:solidFill>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600" b="0" i="0" u="none" strike="noStrike" kern="1200" dirty="0">
                          <a:solidFill>
                            <a:srgbClr val="000000"/>
                          </a:solidFill>
                          <a:latin typeface="Gill Sans MT" panose="020B0502020104020203" pitchFamily="34" charset="0"/>
                          <a:ea typeface="+mn-ea"/>
                          <a:cs typeface="+mn-cs"/>
                        </a:rPr>
                        <a:t>APP for 2019/20 was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698552">
                <a:tc vMerge="1">
                  <a:txBody>
                    <a:bodyPr/>
                    <a:lstStyle/>
                    <a:p>
                      <a:endParaRPr lang="en-ZA"/>
                    </a:p>
                  </a:txBody>
                  <a:tcPr/>
                </a:tc>
                <a:tc>
                  <a:txBody>
                    <a:bodyPr/>
                    <a:lstStyle/>
                    <a:p>
                      <a:pPr algn="just">
                        <a:spcBef>
                          <a:spcPts val="0"/>
                        </a:spcBef>
                        <a:spcAft>
                          <a:spcPts val="0"/>
                        </a:spcAft>
                      </a:pPr>
                      <a:r>
                        <a:rPr lang="en-ZA" sz="1600" b="0" i="0" u="none" strike="noStrike" kern="1200" dirty="0">
                          <a:solidFill>
                            <a:srgbClr val="000000"/>
                          </a:solidFill>
                          <a:latin typeface="Gill Sans MT" panose="020B0502020104020203" pitchFamily="34" charset="0"/>
                          <a:ea typeface="+mn-ea"/>
                          <a:cs typeface="+mn-cs"/>
                        </a:rPr>
                        <a:t>Annual Performance Report for 2017/18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spcBef>
                          <a:spcPts val="0"/>
                        </a:spcBef>
                        <a:spcAft>
                          <a:spcPts val="0"/>
                        </a:spcAft>
                      </a:pPr>
                      <a:r>
                        <a:rPr lang="en-ZA" sz="1600" b="0" i="0" u="none" strike="noStrike" kern="1200" dirty="0">
                          <a:solidFill>
                            <a:srgbClr val="000000"/>
                          </a:solidFill>
                          <a:latin typeface="Gill Sans MT" panose="020B0502020104020203" pitchFamily="34" charset="0"/>
                          <a:ea typeface="+mn-ea"/>
                          <a:cs typeface="+mn-cs"/>
                        </a:rPr>
                        <a:t>Annual Performance Report for 2017/18 was developed. </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556812514"/>
                  </a:ext>
                </a:extLst>
              </a:tr>
              <a:tr h="839755">
                <a:tc vMerge="1">
                  <a:txBody>
                    <a:bodyPr/>
                    <a:lstStyle/>
                    <a:p>
                      <a:endParaRPr lang="en-ZA" dirty="0"/>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600" b="0" i="0" u="none" strike="noStrike" kern="1200" dirty="0">
                          <a:solidFill>
                            <a:srgbClr val="000000"/>
                          </a:solidFill>
                          <a:latin typeface="Gill Sans MT" panose="020B0502020104020203" pitchFamily="34" charset="0"/>
                          <a:ea typeface="+mn-ea"/>
                          <a:cs typeface="+mn-cs"/>
                        </a:rPr>
                        <a:t>Four quarterly reports on the implementation of the SP and APP developed.</a:t>
                      </a:r>
                      <a:endParaRPr lang="en-US" sz="1600" b="0" i="0" u="none" strike="noStrike" kern="1200" noProof="0" dirty="0">
                        <a:solidFill>
                          <a:srgbClr val="000000"/>
                        </a:solidFill>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600" b="0" i="0" u="none" strike="noStrike" kern="1200" dirty="0">
                          <a:solidFill>
                            <a:srgbClr val="000000"/>
                          </a:solidFill>
                          <a:latin typeface="Gill Sans MT" panose="020B0502020104020203" pitchFamily="34" charset="0"/>
                          <a:ea typeface="+mn-ea"/>
                          <a:cs typeface="+mn-cs"/>
                        </a:rPr>
                        <a:t>Four quarterly reports on the implementation of the SP and APP were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514297628"/>
                  </a:ext>
                </a:extLst>
              </a:tr>
              <a:tr h="617065">
                <a:tc vMerge="1">
                  <a:txBody>
                    <a:bodyPr/>
                    <a:lstStyle/>
                    <a:p>
                      <a:endParaRPr lang="en-ZA"/>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600" b="0" i="0" u="none" strike="noStrike" kern="1200" dirty="0">
                          <a:solidFill>
                            <a:srgbClr val="000000"/>
                          </a:solidFill>
                          <a:latin typeface="Gill Sans MT" panose="020B0502020104020203" pitchFamily="34" charset="0"/>
                          <a:ea typeface="+mn-ea"/>
                          <a:cs typeface="+mn-cs"/>
                        </a:rPr>
                        <a:t>Four quarterly risk analysis reports presented to RMC.</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600" b="0" i="0" u="none" strike="noStrike" kern="1200" dirty="0">
                          <a:solidFill>
                            <a:srgbClr val="000000"/>
                          </a:solidFill>
                          <a:latin typeface="Gill Sans MT" panose="020B0502020104020203" pitchFamily="34" charset="0"/>
                          <a:ea typeface="+mn-ea"/>
                          <a:cs typeface="+mn-cs"/>
                        </a:rPr>
                        <a:t>Four quarterly risk analysis reports were presented to RMC.</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783863891"/>
                  </a:ext>
                </a:extLst>
              </a:tr>
              <a:tr h="661230">
                <a:tc vMerge="1">
                  <a:txBody>
                    <a:bodyPr/>
                    <a:lstStyle/>
                    <a:p>
                      <a:endParaRPr lang="en-ZA"/>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b="0" i="0" u="none" strike="noStrike" kern="1200" dirty="0">
                          <a:solidFill>
                            <a:srgbClr val="000000"/>
                          </a:solidFill>
                          <a:latin typeface="Gill Sans MT" panose="020B0502020104020203" pitchFamily="34" charset="0"/>
                          <a:ea typeface="+mn-ea"/>
                          <a:cs typeface="+mn-cs"/>
                        </a:rPr>
                        <a:t>Four SAT oversight</a:t>
                      </a:r>
                      <a:r>
                        <a:rPr lang="en-ZA" sz="1600" b="0" i="0" u="none" strike="noStrike" kern="1200" dirty="0">
                          <a:solidFill>
                            <a:srgbClr val="000000"/>
                          </a:solidFill>
                          <a:latin typeface="Gill Sans MT" panose="020B0502020104020203" pitchFamily="34" charset="0"/>
                          <a:ea typeface="+mn-ea"/>
                          <a:cs typeface="+mn-cs"/>
                        </a:rPr>
                        <a:t> Reports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600" b="0" i="0" u="none" strike="noStrike" kern="1200" dirty="0">
                          <a:solidFill>
                            <a:srgbClr val="000000"/>
                          </a:solidFill>
                          <a:latin typeface="Gill Sans MT" panose="020B0502020104020203" pitchFamily="34" charset="0"/>
                          <a:ea typeface="+mn-ea"/>
                          <a:cs typeface="+mn-cs"/>
                        </a:rPr>
                        <a:t>Four SAT oversight reports were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312480151"/>
                  </a:ext>
                </a:extLst>
              </a:tr>
            </a:tbl>
          </a:graphicData>
        </a:graphic>
      </p:graphicFrame>
      <p:sp>
        <p:nvSpPr>
          <p:cNvPr id="6" name="Footer Placeholder 1"/>
          <p:cNvSpPr>
            <a:spLocks noGrp="1"/>
          </p:cNvSpPr>
          <p:nvPr>
            <p:ph type="ftr" sz="quarter" idx="11"/>
          </p:nvPr>
        </p:nvSpPr>
        <p:spPr>
          <a:xfrm>
            <a:off x="327281" y="5991226"/>
            <a:ext cx="2761861"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3140808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21</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1641741934"/>
              </p:ext>
            </p:extLst>
          </p:nvPr>
        </p:nvGraphicFramePr>
        <p:xfrm>
          <a:off x="327281" y="345305"/>
          <a:ext cx="8467095" cy="5449005"/>
        </p:xfrm>
        <a:graphic>
          <a:graphicData uri="http://schemas.openxmlformats.org/drawingml/2006/table">
            <a:tbl>
              <a:tblPr firstRow="1" bandRow="1">
                <a:tableStyleId>{21E4AEA4-8DFA-4A89-87EB-49C32662AFE0}</a:tableStyleId>
              </a:tblPr>
              <a:tblGrid>
                <a:gridCol w="1650809">
                  <a:extLst>
                    <a:ext uri="{9D8B030D-6E8A-4147-A177-3AD203B41FA5}">
                      <a16:colId xmlns:a16="http://schemas.microsoft.com/office/drawing/2014/main" xmlns="" val="20000"/>
                    </a:ext>
                  </a:extLst>
                </a:gridCol>
                <a:gridCol w="1586204">
                  <a:extLst>
                    <a:ext uri="{9D8B030D-6E8A-4147-A177-3AD203B41FA5}">
                      <a16:colId xmlns:a16="http://schemas.microsoft.com/office/drawing/2014/main" xmlns="" val="20001"/>
                    </a:ext>
                  </a:extLst>
                </a:gridCol>
                <a:gridCol w="5230082">
                  <a:extLst>
                    <a:ext uri="{9D8B030D-6E8A-4147-A177-3AD203B41FA5}">
                      <a16:colId xmlns:a16="http://schemas.microsoft.com/office/drawing/2014/main" xmlns="" val="20004"/>
                    </a:ext>
                  </a:extLst>
                </a:gridCol>
              </a:tblGrid>
              <a:tr h="296333">
                <a:tc gridSpan="3">
                  <a:txBody>
                    <a:bodyPr/>
                    <a:lstStyle/>
                    <a:p>
                      <a:pPr algn="just" fontAlgn="ctr"/>
                      <a:r>
                        <a:rPr lang="en-US" sz="1500" u="none" strike="noStrike" dirty="0">
                          <a:solidFill>
                            <a:schemeClr val="tx1"/>
                          </a:solidFill>
                          <a:latin typeface="Gill Sans MT" panose="020B0502020104020203" pitchFamily="34" charset="0"/>
                        </a:rPr>
                        <a:t>Strategic Objective: To ensure economic, efficient and effective use of departmental resources.</a:t>
                      </a:r>
                      <a:endParaRPr lang="en-US" sz="1500" b="1" i="0" u="none" strike="noStrike" dirty="0">
                        <a:solidFill>
                          <a:schemeClr val="tx1"/>
                        </a:solidFill>
                        <a:latin typeface="Gill Sans MT" panose="020B0502020104020203" pitchFamily="34" charset="0"/>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US"/>
                    </a:p>
                  </a:txBody>
                  <a:tcPr/>
                </a:tc>
                <a:extLst>
                  <a:ext uri="{0D108BD9-81ED-4DB2-BD59-A6C34878D82A}">
                    <a16:rowId xmlns:a16="http://schemas.microsoft.com/office/drawing/2014/main" xmlns="" val="10000"/>
                  </a:ext>
                </a:extLst>
              </a:tr>
              <a:tr h="642406">
                <a:tc>
                  <a:txBody>
                    <a:bodyPr/>
                    <a:lstStyle/>
                    <a:p>
                      <a:pPr algn="ctr">
                        <a:lnSpc>
                          <a:spcPct val="100000"/>
                        </a:lnSpc>
                      </a:pPr>
                      <a:r>
                        <a:rPr lang="en-US" sz="1500" b="1" dirty="0">
                          <a:latin typeface="Gill Sans MT" panose="020B0502020104020203" pitchFamily="34" charset="0"/>
                        </a:rPr>
                        <a:t>Key</a:t>
                      </a:r>
                      <a:r>
                        <a:rPr lang="en-US" sz="1500" b="1" baseline="0" dirty="0">
                          <a:latin typeface="Gill Sans MT" panose="020B0502020104020203" pitchFamily="34" charset="0"/>
                        </a:rPr>
                        <a:t> Performance Indicator</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tabLst>
                          <a:tab pos="534988" algn="l"/>
                          <a:tab pos="1614488" algn="l"/>
                        </a:tabLst>
                      </a:pPr>
                      <a:r>
                        <a:rPr lang="en-US" sz="1500" b="1" dirty="0">
                          <a:latin typeface="Gill Sans MT" panose="020B0502020104020203" pitchFamily="34" charset="0"/>
                        </a:rPr>
                        <a:t>Annual Target</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a:latin typeface="Gill Sans MT" panose="020B0502020104020203" pitchFamily="34" charset="0"/>
                        </a:rPr>
                        <a:t>Actual Performance</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4123147">
                <a:tc>
                  <a:txBody>
                    <a:bodyPr/>
                    <a:lstStyle/>
                    <a:p>
                      <a:pPr marL="342900" marR="0" indent="-342900" algn="just" defTabSz="914400" rtl="0" eaLnBrk="1" fontAlgn="t" latinLnBrk="0" hangingPunct="1">
                        <a:lnSpc>
                          <a:spcPct val="100000"/>
                        </a:lnSpc>
                        <a:spcBef>
                          <a:spcPts val="600"/>
                        </a:spcBef>
                        <a:spcAft>
                          <a:spcPts val="600"/>
                        </a:spcAft>
                        <a:buClrTx/>
                        <a:buSzTx/>
                        <a:buFont typeface="+mj-lt"/>
                        <a:buAutoNum type="arabicPeriod" startAt="2"/>
                        <a:tabLst/>
                        <a:defRPr/>
                      </a:pPr>
                      <a:r>
                        <a:rPr lang="en-US" sz="1500" b="0" i="0" u="none" strike="noStrike" dirty="0">
                          <a:solidFill>
                            <a:srgbClr val="000000"/>
                          </a:solidFill>
                          <a:effectLst/>
                          <a:latin typeface="Gill Sans MT" panose="020B0502020104020203" pitchFamily="34" charset="0"/>
                        </a:rPr>
                        <a:t>Vacancy rate.</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500" b="0" i="0" u="none" strike="noStrike" kern="1200" dirty="0">
                          <a:solidFill>
                            <a:srgbClr val="000000"/>
                          </a:solidFill>
                          <a:effectLst/>
                          <a:latin typeface="Gill Sans MT" panose="020B0502020104020203" pitchFamily="34" charset="0"/>
                          <a:ea typeface="+mn-ea"/>
                          <a:cs typeface="+mn-cs"/>
                        </a:rPr>
                        <a:t>Vacancy rate not to exceed 8%.</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Bef>
                          <a:spcPts val="300"/>
                        </a:spcBef>
                        <a:spcAft>
                          <a:spcPts val="300"/>
                        </a:spcAft>
                      </a:pPr>
                      <a:r>
                        <a:rPr lang="en-ZA" sz="1500" b="0" i="0" u="none" strike="noStrike" kern="1200" dirty="0">
                          <a:solidFill>
                            <a:srgbClr val="000000"/>
                          </a:solidFill>
                          <a:effectLst/>
                          <a:latin typeface="Gill Sans MT" panose="020B0502020104020203" pitchFamily="34" charset="0"/>
                          <a:ea typeface="+mn-ea"/>
                          <a:cs typeface="+mn-cs"/>
                        </a:rPr>
                        <a:t>Vacancy rate  as at 31 March 2019 was at 9.1%.</a:t>
                      </a:r>
                    </a:p>
                    <a:p>
                      <a:pPr marL="0" algn="just" defTabSz="914400" rtl="0" eaLnBrk="1" latinLnBrk="0" hangingPunct="1">
                        <a:lnSpc>
                          <a:spcPct val="115000"/>
                        </a:lnSpc>
                        <a:spcAft>
                          <a:spcPts val="0"/>
                        </a:spcAft>
                      </a:pPr>
                      <a:endParaRPr lang="en-GB" sz="1500" b="1" i="1" u="none" strike="noStrike" kern="1200" dirty="0">
                        <a:solidFill>
                          <a:srgbClr val="000000"/>
                        </a:solidFill>
                        <a:effectLst/>
                        <a:latin typeface="Gill Sans MT" panose="020B0502020104020203" pitchFamily="34" charset="0"/>
                        <a:ea typeface="+mn-ea"/>
                        <a:cs typeface="+mn-cs"/>
                      </a:endParaRPr>
                    </a:p>
                    <a:p>
                      <a:pPr marL="0" algn="just" defTabSz="914400" rtl="0" eaLnBrk="1" latinLnBrk="0" hangingPunct="1">
                        <a:lnSpc>
                          <a:spcPct val="115000"/>
                        </a:lnSpc>
                        <a:spcAft>
                          <a:spcPts val="0"/>
                        </a:spcAft>
                      </a:pPr>
                      <a:r>
                        <a:rPr lang="en-GB" sz="1500" b="1" i="1" u="none" strike="noStrike" kern="1200" dirty="0">
                          <a:solidFill>
                            <a:srgbClr val="000000"/>
                          </a:solidFill>
                          <a:effectLst/>
                          <a:latin typeface="Gill Sans MT" panose="020B0502020104020203" pitchFamily="34" charset="0"/>
                          <a:ea typeface="+mn-ea"/>
                          <a:cs typeface="+mn-cs"/>
                        </a:rPr>
                        <a:t>Reason for variance:</a:t>
                      </a:r>
                    </a:p>
                    <a:p>
                      <a:pPr marL="0" algn="just" defTabSz="914400" rtl="0" eaLnBrk="1" latinLnBrk="0" hangingPunct="1">
                        <a:lnSpc>
                          <a:spcPct val="115000"/>
                        </a:lnSpc>
                        <a:spcAft>
                          <a:spcPts val="0"/>
                        </a:spcAft>
                      </a:pPr>
                      <a:r>
                        <a:rPr lang="en-ZA" sz="1500" b="0" i="0" u="none" strike="noStrike" kern="1200" dirty="0">
                          <a:solidFill>
                            <a:srgbClr val="000000"/>
                          </a:solidFill>
                          <a:effectLst/>
                          <a:latin typeface="Gill Sans MT" panose="020B0502020104020203" pitchFamily="34" charset="0"/>
                          <a:ea typeface="+mn-ea"/>
                          <a:cs typeface="+mn-cs"/>
                        </a:rPr>
                        <a:t>The non-achievement is as a result of the department not being able to fill vacancies since April 2018 due to the ceiling on the compensation budget imposed by National Treasury (NT). The once-off virement allowed by NT could not be used for long-term commitments.</a:t>
                      </a:r>
                    </a:p>
                    <a:p>
                      <a:pPr marL="0" algn="just" defTabSz="914400" rtl="0" eaLnBrk="1" latinLnBrk="0" hangingPunct="1">
                        <a:lnSpc>
                          <a:spcPct val="115000"/>
                        </a:lnSpc>
                        <a:spcAft>
                          <a:spcPts val="0"/>
                        </a:spcAft>
                      </a:pPr>
                      <a:endParaRPr lang="en-GB" sz="1500" b="0" i="0" u="none" strike="noStrike" kern="1200" dirty="0">
                        <a:solidFill>
                          <a:srgbClr val="000000"/>
                        </a:solidFill>
                        <a:effectLst/>
                        <a:latin typeface="Gill Sans MT" panose="020B0502020104020203" pitchFamily="34" charset="0"/>
                        <a:ea typeface="+mn-ea"/>
                        <a:cs typeface="+mn-cs"/>
                      </a:endParaRPr>
                    </a:p>
                    <a:p>
                      <a:pPr marL="0" algn="just" defTabSz="914400" rtl="0" eaLnBrk="1" latinLnBrk="0" hangingPunct="1">
                        <a:lnSpc>
                          <a:spcPct val="115000"/>
                        </a:lnSpc>
                        <a:spcAft>
                          <a:spcPts val="0"/>
                        </a:spcAft>
                      </a:pPr>
                      <a:r>
                        <a:rPr lang="en-GB" sz="1500" b="1" i="1" u="none" strike="noStrike" kern="1200" dirty="0">
                          <a:solidFill>
                            <a:srgbClr val="000000"/>
                          </a:solidFill>
                          <a:effectLst/>
                          <a:latin typeface="Gill Sans MT" panose="020B0502020104020203" pitchFamily="34" charset="0"/>
                          <a:ea typeface="+mn-ea"/>
                          <a:cs typeface="+mn-cs"/>
                        </a:rPr>
                        <a:t>Corrective measure:</a:t>
                      </a:r>
                      <a:endParaRPr lang="en-ZA" sz="1500" b="0" i="0" u="none" strike="noStrike" kern="1200" dirty="0">
                        <a:solidFill>
                          <a:srgbClr val="000000"/>
                        </a:solidFill>
                        <a:effectLst/>
                        <a:latin typeface="Gill Sans MT" panose="020B0502020104020203" pitchFamily="34" charset="0"/>
                        <a:ea typeface="+mn-ea"/>
                        <a:cs typeface="+mn-cs"/>
                      </a:endParaRPr>
                    </a:p>
                    <a:p>
                      <a:pPr marL="0" algn="just" defTabSz="914400" rtl="0" eaLnBrk="1" latinLnBrk="0" hangingPunct="1">
                        <a:lnSpc>
                          <a:spcPct val="115000"/>
                        </a:lnSpc>
                        <a:spcAft>
                          <a:spcPts val="0"/>
                        </a:spcAft>
                      </a:pPr>
                      <a:r>
                        <a:rPr lang="en-ZA" sz="1500" b="0" i="0" u="none" strike="noStrike" kern="1200" dirty="0">
                          <a:solidFill>
                            <a:srgbClr val="000000"/>
                          </a:solidFill>
                          <a:effectLst/>
                          <a:latin typeface="Gill Sans MT" panose="020B0502020104020203" pitchFamily="34" charset="0"/>
                          <a:ea typeface="+mn-ea"/>
                          <a:cs typeface="+mn-cs"/>
                        </a:rPr>
                        <a:t>It is anticipated that the constraints to the fiscal framework will continue to impact on vacancy management. The department will continue to explore possibilities for creating adequate capacity in order to implement its strategic programmes and to introduce efficiency and effectiveness improvements.</a:t>
                      </a:r>
                      <a:endParaRPr lang="en-GB" sz="1500" b="0" i="0" u="none" strike="noStrike" kern="1200" dirty="0">
                        <a:solidFill>
                          <a:srgbClr val="000000"/>
                        </a:solidFill>
                        <a:effectLst/>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2402669151"/>
                  </a:ext>
                </a:extLst>
              </a:tr>
            </a:tbl>
          </a:graphicData>
        </a:graphic>
      </p:graphicFrame>
      <p:sp>
        <p:nvSpPr>
          <p:cNvPr id="6" name="Footer Placeholder 1"/>
          <p:cNvSpPr>
            <a:spLocks noGrp="1"/>
          </p:cNvSpPr>
          <p:nvPr>
            <p:ph type="ftr" sz="quarter" idx="11"/>
          </p:nvPr>
        </p:nvSpPr>
        <p:spPr>
          <a:xfrm>
            <a:off x="327281" y="5991226"/>
            <a:ext cx="2761861"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3104065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22</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2144923464"/>
              </p:ext>
            </p:extLst>
          </p:nvPr>
        </p:nvGraphicFramePr>
        <p:xfrm>
          <a:off x="297093" y="224005"/>
          <a:ext cx="8631754" cy="3682619"/>
        </p:xfrm>
        <a:graphic>
          <a:graphicData uri="http://schemas.openxmlformats.org/drawingml/2006/table">
            <a:tbl>
              <a:tblPr firstRow="1" bandRow="1">
                <a:tableStyleId>{21E4AEA4-8DFA-4A89-87EB-49C32662AFE0}</a:tableStyleId>
              </a:tblPr>
              <a:tblGrid>
                <a:gridCol w="2427446">
                  <a:extLst>
                    <a:ext uri="{9D8B030D-6E8A-4147-A177-3AD203B41FA5}">
                      <a16:colId xmlns:a16="http://schemas.microsoft.com/office/drawing/2014/main" xmlns="" val="20000"/>
                    </a:ext>
                  </a:extLst>
                </a:gridCol>
                <a:gridCol w="2603241">
                  <a:extLst>
                    <a:ext uri="{9D8B030D-6E8A-4147-A177-3AD203B41FA5}">
                      <a16:colId xmlns:a16="http://schemas.microsoft.com/office/drawing/2014/main" xmlns="" val="20001"/>
                    </a:ext>
                  </a:extLst>
                </a:gridCol>
                <a:gridCol w="3601067">
                  <a:extLst>
                    <a:ext uri="{9D8B030D-6E8A-4147-A177-3AD203B41FA5}">
                      <a16:colId xmlns:a16="http://schemas.microsoft.com/office/drawing/2014/main" xmlns="" val="20004"/>
                    </a:ext>
                  </a:extLst>
                </a:gridCol>
              </a:tblGrid>
              <a:tr h="319281">
                <a:tc gridSpan="3">
                  <a:txBody>
                    <a:bodyPr/>
                    <a:lstStyle/>
                    <a:p>
                      <a:pPr algn="just" fontAlgn="ctr"/>
                      <a:r>
                        <a:rPr lang="en-US" sz="1600" u="none" strike="noStrike" dirty="0">
                          <a:solidFill>
                            <a:schemeClr val="tx1"/>
                          </a:solidFill>
                          <a:latin typeface="Gill Sans MT" panose="020B0502020104020203" pitchFamily="34" charset="0"/>
                        </a:rPr>
                        <a:t>Strategic Objective: To ensure economic, efficient and effective use of departmental resources.</a:t>
                      </a:r>
                      <a:endParaRPr lang="en-US" sz="1600" b="1" i="0" u="none" strike="noStrike" dirty="0">
                        <a:solidFill>
                          <a:schemeClr val="tx1"/>
                        </a:solidFill>
                        <a:latin typeface="Gill Sans MT" panose="020B0502020104020203" pitchFamily="34" charset="0"/>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US"/>
                    </a:p>
                  </a:txBody>
                  <a:tcPr/>
                </a:tc>
                <a:extLst>
                  <a:ext uri="{0D108BD9-81ED-4DB2-BD59-A6C34878D82A}">
                    <a16:rowId xmlns:a16="http://schemas.microsoft.com/office/drawing/2014/main" xmlns="" val="10000"/>
                  </a:ext>
                </a:extLst>
              </a:tr>
              <a:tr h="545926">
                <a:tc>
                  <a:txBody>
                    <a:bodyPr/>
                    <a:lstStyle/>
                    <a:p>
                      <a:pPr algn="ctr">
                        <a:lnSpc>
                          <a:spcPct val="100000"/>
                        </a:lnSpc>
                      </a:pPr>
                      <a:r>
                        <a:rPr lang="en-US" sz="1600" b="1" dirty="0">
                          <a:latin typeface="Gill Sans MT" panose="020B0502020104020203" pitchFamily="34" charset="0"/>
                        </a:rPr>
                        <a:t>Key</a:t>
                      </a:r>
                      <a:r>
                        <a:rPr lang="en-US" sz="1600" b="1" baseline="0" dirty="0">
                          <a:latin typeface="Gill Sans MT" panose="020B0502020104020203" pitchFamily="34" charset="0"/>
                        </a:rPr>
                        <a:t> Performance Indicator</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tabLst>
                          <a:tab pos="534988" algn="l"/>
                          <a:tab pos="1614488" algn="l"/>
                        </a:tabLst>
                      </a:pPr>
                      <a:r>
                        <a:rPr lang="en-US" sz="1600" b="1" dirty="0">
                          <a:latin typeface="Gill Sans MT" panose="020B0502020104020203" pitchFamily="34" charset="0"/>
                        </a:rPr>
                        <a:t>Annual Target</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Gill Sans MT" panose="020B0502020104020203" pitchFamily="34" charset="0"/>
                        </a:rPr>
                        <a:t>Actual Performance</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950430">
                <a:tc rowSpan="3">
                  <a:txBody>
                    <a:bodyPr/>
                    <a:lstStyle/>
                    <a:p>
                      <a:pPr marL="342900" indent="-342900" algn="just" fontAlgn="t">
                        <a:buFont typeface="+mj-lt"/>
                        <a:buAutoNum type="arabicPeriod" startAt="3"/>
                      </a:pPr>
                      <a:r>
                        <a:rPr kumimoji="0" lang="en-US" sz="1600" b="0" i="0" u="none" strike="noStrike" kern="1200" cap="none" spc="0" normalizeH="0" baseline="0" noProof="0" dirty="0">
                          <a:ln>
                            <a:noFill/>
                          </a:ln>
                          <a:solidFill>
                            <a:srgbClr val="000000"/>
                          </a:solidFill>
                          <a:effectLst/>
                          <a:uLnTx/>
                          <a:uFillTx/>
                          <a:latin typeface="Gill Sans MT" panose="020B0502020104020203" pitchFamily="34" charset="0"/>
                        </a:rPr>
                        <a:t>Percentage women representation in senior management service (SMS), representation for people with disabilities, and black representation.</a:t>
                      </a:r>
                      <a:endParaRPr lang="en-US" sz="1600" b="0" i="0" u="none" strike="noStrike" dirty="0">
                        <a:solidFill>
                          <a:srgbClr val="000000"/>
                        </a:solidFill>
                        <a:effectLst/>
                        <a:latin typeface="Gill Sans MT" panose="020B0502020104020203" pitchFamily="34" charset="0"/>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kumimoji="0" lang="en-ZA" sz="1600" b="0" i="0" u="none" strike="noStrike" kern="1200" cap="none" spc="0" normalizeH="0" baseline="0" dirty="0">
                          <a:ln>
                            <a:noFill/>
                          </a:ln>
                          <a:solidFill>
                            <a:srgbClr val="000000"/>
                          </a:solidFill>
                          <a:effectLst/>
                          <a:uLnTx/>
                          <a:uFillTx/>
                          <a:latin typeface="Gill Sans MT" panose="020B0502020104020203" pitchFamily="34" charset="0"/>
                          <a:ea typeface="+mn-ea"/>
                          <a:cs typeface="+mn-cs"/>
                        </a:rPr>
                        <a:t>Maintain minimum of 50% women representation at SMS level.</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kumimoji="0" lang="en-ZA" sz="1600" b="0" i="0" u="none" strike="noStrike" kern="1200" cap="none" spc="0" normalizeH="0" baseline="0" dirty="0">
                          <a:ln>
                            <a:noFill/>
                          </a:ln>
                          <a:solidFill>
                            <a:srgbClr val="000000"/>
                          </a:solidFill>
                          <a:effectLst/>
                          <a:uLnTx/>
                          <a:uFillTx/>
                          <a:latin typeface="Gill Sans MT" panose="020B0502020104020203" pitchFamily="34" charset="0"/>
                          <a:ea typeface="+mn-ea"/>
                          <a:cs typeface="+mn-cs"/>
                        </a:rPr>
                        <a:t>Women representation at SMS level was at 50.7% as at 31 March 2019.</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923731">
                <a:tc vMerge="1">
                  <a:txBody>
                    <a:bodyPr/>
                    <a:lstStyle/>
                    <a:p>
                      <a:endParaRPr lang="en-ZA"/>
                    </a:p>
                  </a:txBody>
                  <a:tcPr/>
                </a:tc>
                <a:tc>
                  <a:txBody>
                    <a:bodyPr/>
                    <a:lstStyle/>
                    <a:p>
                      <a:pPr algn="just">
                        <a:lnSpc>
                          <a:spcPct val="115000"/>
                        </a:lnSpc>
                        <a:spcBef>
                          <a:spcPts val="300"/>
                        </a:spcBef>
                        <a:spcAft>
                          <a:spcPts val="0"/>
                        </a:spcAft>
                      </a:pPr>
                      <a:r>
                        <a:rPr kumimoji="0" lang="en-ZA" sz="1600" b="0" i="0" u="none" strike="noStrike" kern="1200" cap="none" spc="0" normalizeH="0" baseline="0" dirty="0">
                          <a:ln>
                            <a:noFill/>
                          </a:ln>
                          <a:solidFill>
                            <a:srgbClr val="000000"/>
                          </a:solidFill>
                          <a:effectLst/>
                          <a:uLnTx/>
                          <a:uFillTx/>
                          <a:latin typeface="Gill Sans MT" panose="020B0502020104020203" pitchFamily="34" charset="0"/>
                          <a:ea typeface="+mn-ea"/>
                          <a:cs typeface="+mn-cs"/>
                        </a:rPr>
                        <a:t>Maintain minimum of 3% people with disabilities representation.</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kumimoji="0" lang="en-ZA" sz="1600" b="0" i="0" u="none" strike="noStrike" kern="1200" cap="none" spc="0" normalizeH="0" baseline="0" dirty="0">
                          <a:ln>
                            <a:noFill/>
                          </a:ln>
                          <a:solidFill>
                            <a:srgbClr val="000000"/>
                          </a:solidFill>
                          <a:effectLst/>
                          <a:uLnTx/>
                          <a:uFillTx/>
                          <a:latin typeface="Gill Sans MT" panose="020B0502020104020203" pitchFamily="34" charset="0"/>
                          <a:ea typeface="+mn-ea"/>
                          <a:cs typeface="+mn-cs"/>
                        </a:rPr>
                        <a:t>People with disabilities representation was at 4.5% as at 31 March 2019.</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2008648600"/>
                  </a:ext>
                </a:extLst>
              </a:tr>
              <a:tr h="650240">
                <a:tc vMerge="1">
                  <a:txBody>
                    <a:bodyPr/>
                    <a:lstStyle/>
                    <a:p>
                      <a:endParaRPr lang="en-ZA"/>
                    </a:p>
                  </a:txBody>
                  <a:tcPr/>
                </a:tc>
                <a:tc>
                  <a:txBody>
                    <a:bodyPr/>
                    <a:lstStyle/>
                    <a:p>
                      <a:pPr algn="just">
                        <a:lnSpc>
                          <a:spcPct val="115000"/>
                        </a:lnSpc>
                        <a:spcBef>
                          <a:spcPts val="300"/>
                        </a:spcBef>
                        <a:spcAft>
                          <a:spcPts val="0"/>
                        </a:spcAft>
                      </a:pPr>
                      <a:r>
                        <a:rPr kumimoji="0" lang="en-ZA" sz="1600" b="0" i="0" u="none" strike="noStrike" kern="1200" cap="none" spc="0" normalizeH="0" baseline="0" dirty="0">
                          <a:ln>
                            <a:noFill/>
                          </a:ln>
                          <a:solidFill>
                            <a:srgbClr val="000000"/>
                          </a:solidFill>
                          <a:effectLst/>
                          <a:uLnTx/>
                          <a:uFillTx/>
                          <a:latin typeface="Gill Sans MT" panose="020B0502020104020203" pitchFamily="34" charset="0"/>
                          <a:ea typeface="+mn-ea"/>
                          <a:cs typeface="+mn-cs"/>
                        </a:rPr>
                        <a:t>Maintain minimum of 91,5% Black representation.</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kumimoji="0" lang="en-ZA" sz="1600" b="0" i="0" u="none" strike="noStrike" kern="1200" cap="none" spc="0" normalizeH="0" baseline="0" dirty="0">
                          <a:ln>
                            <a:noFill/>
                          </a:ln>
                          <a:solidFill>
                            <a:srgbClr val="000000"/>
                          </a:solidFill>
                          <a:effectLst/>
                          <a:uLnTx/>
                          <a:uFillTx/>
                          <a:latin typeface="Gill Sans MT" panose="020B0502020104020203" pitchFamily="34" charset="0"/>
                          <a:ea typeface="+mn-ea"/>
                          <a:cs typeface="+mn-cs"/>
                        </a:rPr>
                        <a:t>Black representation was at 95.5% as at 31 March 2019.</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2894561926"/>
                  </a:ext>
                </a:extLst>
              </a:tr>
            </a:tbl>
          </a:graphicData>
        </a:graphic>
      </p:graphicFrame>
      <p:sp>
        <p:nvSpPr>
          <p:cNvPr id="6" name="Footer Placeholder 1"/>
          <p:cNvSpPr>
            <a:spLocks noGrp="1"/>
          </p:cNvSpPr>
          <p:nvPr>
            <p:ph type="ftr" sz="quarter" idx="11"/>
          </p:nvPr>
        </p:nvSpPr>
        <p:spPr>
          <a:xfrm>
            <a:off x="297093" y="5991226"/>
            <a:ext cx="2780523"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3306324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23</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1001921198"/>
              </p:ext>
            </p:extLst>
          </p:nvPr>
        </p:nvGraphicFramePr>
        <p:xfrm>
          <a:off x="287763" y="224005"/>
          <a:ext cx="8631754" cy="5004295"/>
        </p:xfrm>
        <a:graphic>
          <a:graphicData uri="http://schemas.openxmlformats.org/drawingml/2006/table">
            <a:tbl>
              <a:tblPr firstRow="1" bandRow="1">
                <a:tableStyleId>{21E4AEA4-8DFA-4A89-87EB-49C32662AFE0}</a:tableStyleId>
              </a:tblPr>
              <a:tblGrid>
                <a:gridCol w="1802294">
                  <a:extLst>
                    <a:ext uri="{9D8B030D-6E8A-4147-A177-3AD203B41FA5}">
                      <a16:colId xmlns:a16="http://schemas.microsoft.com/office/drawing/2014/main" xmlns="" val="20000"/>
                    </a:ext>
                  </a:extLst>
                </a:gridCol>
                <a:gridCol w="1968759">
                  <a:extLst>
                    <a:ext uri="{9D8B030D-6E8A-4147-A177-3AD203B41FA5}">
                      <a16:colId xmlns:a16="http://schemas.microsoft.com/office/drawing/2014/main" xmlns="" val="20001"/>
                    </a:ext>
                  </a:extLst>
                </a:gridCol>
                <a:gridCol w="4860701">
                  <a:extLst>
                    <a:ext uri="{9D8B030D-6E8A-4147-A177-3AD203B41FA5}">
                      <a16:colId xmlns:a16="http://schemas.microsoft.com/office/drawing/2014/main" xmlns="" val="20004"/>
                    </a:ext>
                  </a:extLst>
                </a:gridCol>
              </a:tblGrid>
              <a:tr h="272012">
                <a:tc gridSpan="3">
                  <a:txBody>
                    <a:bodyPr/>
                    <a:lstStyle/>
                    <a:p>
                      <a:pPr algn="just" fontAlgn="ctr"/>
                      <a:r>
                        <a:rPr lang="en-US" sz="1300" u="none" strike="noStrike" dirty="0">
                          <a:solidFill>
                            <a:schemeClr val="tx1"/>
                          </a:solidFill>
                          <a:latin typeface="Gill Sans MT" panose="020B0502020104020203" pitchFamily="34" charset="0"/>
                        </a:rPr>
                        <a:t>Strategic Objective: To ensure economic, efficient and effective use of departmental resources.</a:t>
                      </a:r>
                      <a:endParaRPr lang="en-US" sz="1300" b="1" i="0" u="none" strike="noStrike" dirty="0">
                        <a:solidFill>
                          <a:schemeClr val="tx1"/>
                        </a:solidFill>
                        <a:latin typeface="Gill Sans MT" panose="020B0502020104020203" pitchFamily="34" charset="0"/>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US"/>
                    </a:p>
                  </a:txBody>
                  <a:tcPr/>
                </a:tc>
                <a:extLst>
                  <a:ext uri="{0D108BD9-81ED-4DB2-BD59-A6C34878D82A}">
                    <a16:rowId xmlns:a16="http://schemas.microsoft.com/office/drawing/2014/main" xmlns="" val="10000"/>
                  </a:ext>
                </a:extLst>
              </a:tr>
              <a:tr h="458160">
                <a:tc>
                  <a:txBody>
                    <a:bodyPr/>
                    <a:lstStyle/>
                    <a:p>
                      <a:pPr algn="ctr">
                        <a:lnSpc>
                          <a:spcPct val="100000"/>
                        </a:lnSpc>
                      </a:pPr>
                      <a:r>
                        <a:rPr lang="en-US" sz="1300" b="1" dirty="0">
                          <a:latin typeface="Gill Sans MT" panose="020B0502020104020203" pitchFamily="34" charset="0"/>
                        </a:rPr>
                        <a:t>Key</a:t>
                      </a:r>
                      <a:r>
                        <a:rPr lang="en-US" sz="1300" b="1" baseline="0" dirty="0">
                          <a:latin typeface="Gill Sans MT" panose="020B0502020104020203" pitchFamily="34" charset="0"/>
                        </a:rPr>
                        <a:t> Performance Indicator</a:t>
                      </a:r>
                      <a:endParaRPr lang="en-US" sz="13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tabLst>
                          <a:tab pos="534988" algn="l"/>
                          <a:tab pos="1614488" algn="l"/>
                        </a:tabLst>
                      </a:pPr>
                      <a:r>
                        <a:rPr lang="en-US" sz="1300" b="1" dirty="0">
                          <a:latin typeface="Gill Sans MT" panose="020B0502020104020203" pitchFamily="34" charset="0"/>
                        </a:rPr>
                        <a:t>Annual Target</a:t>
                      </a:r>
                      <a:endParaRPr lang="en-US" sz="13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b="1" dirty="0">
                          <a:latin typeface="Gill Sans MT" panose="020B0502020104020203" pitchFamily="34" charset="0"/>
                        </a:rPr>
                        <a:t>Actual Performance</a:t>
                      </a:r>
                      <a:endParaRPr lang="en-US" sz="13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4227077">
                <a:tc>
                  <a:txBody>
                    <a:bodyPr/>
                    <a:lstStyle/>
                    <a:p>
                      <a:pPr marL="342900" indent="-342900" algn="just" fontAlgn="t">
                        <a:buFont typeface="+mj-lt"/>
                        <a:buAutoNum type="arabicPeriod" startAt="4"/>
                      </a:pPr>
                      <a:r>
                        <a:rPr lang="en-GB" sz="1300" kern="1200" dirty="0">
                          <a:solidFill>
                            <a:schemeClr val="dk1"/>
                          </a:solidFill>
                          <a:effectLst/>
                          <a:latin typeface="Gill Sans MT" panose="020B0502020104020203" pitchFamily="34" charset="0"/>
                          <a:ea typeface="+mn-ea"/>
                          <a:cs typeface="+mn-cs"/>
                        </a:rPr>
                        <a:t>Percentage implementation of Workplace Skills Plan (WSP) with defined targeted training interventions.</a:t>
                      </a:r>
                      <a:endParaRPr lang="en-US" sz="1300" b="0" i="0" u="none" strike="noStrike" dirty="0">
                        <a:solidFill>
                          <a:srgbClr val="000000"/>
                        </a:solidFill>
                        <a:latin typeface="Gill Sans MT" panose="020B0502020104020203" pitchFamily="34" charset="0"/>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Bef>
                          <a:spcPts val="300"/>
                        </a:spcBef>
                        <a:spcAft>
                          <a:spcPts val="0"/>
                        </a:spcAft>
                      </a:pPr>
                      <a:r>
                        <a:rPr lang="en-ZA" sz="1300" kern="1200" dirty="0">
                          <a:solidFill>
                            <a:schemeClr val="dk1"/>
                          </a:solidFill>
                          <a:effectLst/>
                          <a:latin typeface="Gill Sans MT" panose="020B0502020104020203" pitchFamily="34" charset="0"/>
                          <a:ea typeface="+mn-ea"/>
                          <a:cs typeface="+mn-cs"/>
                        </a:rPr>
                        <a:t>Development and 100% implementation of WSP.</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Bef>
                          <a:spcPts val="300"/>
                        </a:spcBef>
                        <a:spcAft>
                          <a:spcPts val="300"/>
                        </a:spcAft>
                      </a:pPr>
                      <a:r>
                        <a:rPr lang="en-ZA" sz="1300" kern="1200" dirty="0">
                          <a:solidFill>
                            <a:schemeClr val="dk1"/>
                          </a:solidFill>
                          <a:effectLst/>
                          <a:latin typeface="Gill Sans MT" panose="020B0502020104020203" pitchFamily="34" charset="0"/>
                          <a:ea typeface="+mn-ea"/>
                          <a:cs typeface="+mn-cs"/>
                        </a:rPr>
                        <a:t>75% development and implementation of  </a:t>
                      </a:r>
                      <a:r>
                        <a:rPr lang="en-ZA" sz="1300" kern="1200" dirty="0" err="1" smtClean="0">
                          <a:solidFill>
                            <a:schemeClr val="dk1"/>
                          </a:solidFill>
                          <a:effectLst/>
                          <a:latin typeface="Gill Sans MT" panose="020B0502020104020203" pitchFamily="34" charset="0"/>
                          <a:ea typeface="+mn-ea"/>
                          <a:cs typeface="+mn-cs"/>
                        </a:rPr>
                        <a:t>WSP</a:t>
                      </a:r>
                      <a:r>
                        <a:rPr lang="en-ZA" sz="1300" kern="1200" baseline="0" dirty="0" smtClean="0">
                          <a:solidFill>
                            <a:schemeClr val="dk1"/>
                          </a:solidFill>
                          <a:effectLst/>
                          <a:latin typeface="Gill Sans MT" panose="020B0502020104020203" pitchFamily="34" charset="0"/>
                          <a:ea typeface="+mn-ea"/>
                          <a:cs typeface="+mn-cs"/>
                        </a:rPr>
                        <a:t> w</a:t>
                      </a:r>
                      <a:r>
                        <a:rPr lang="en-ZA" sz="1300" kern="1200" dirty="0" smtClean="0">
                          <a:solidFill>
                            <a:schemeClr val="dk1"/>
                          </a:solidFill>
                          <a:effectLst/>
                          <a:latin typeface="Gill Sans MT" panose="020B0502020104020203" pitchFamily="34" charset="0"/>
                          <a:ea typeface="+mn-ea"/>
                          <a:cs typeface="+mn-cs"/>
                        </a:rPr>
                        <a:t>as </a:t>
                      </a:r>
                      <a:r>
                        <a:rPr lang="en-ZA" sz="1300" kern="1200" dirty="0">
                          <a:solidFill>
                            <a:schemeClr val="dk1"/>
                          </a:solidFill>
                          <a:effectLst/>
                          <a:latin typeface="Gill Sans MT" panose="020B0502020104020203" pitchFamily="34" charset="0"/>
                          <a:ea typeface="+mn-ea"/>
                          <a:cs typeface="+mn-cs"/>
                        </a:rPr>
                        <a:t>achieved.</a:t>
                      </a:r>
                    </a:p>
                    <a:p>
                      <a:pPr marL="0" algn="just" defTabSz="914400" rtl="0" eaLnBrk="1" latinLnBrk="0" hangingPunct="1">
                        <a:lnSpc>
                          <a:spcPct val="115000"/>
                        </a:lnSpc>
                        <a:spcAft>
                          <a:spcPts val="0"/>
                        </a:spcAft>
                      </a:pPr>
                      <a:r>
                        <a:rPr lang="en-GB" sz="1300" b="1" kern="1200" dirty="0">
                          <a:solidFill>
                            <a:schemeClr val="dk1"/>
                          </a:solidFill>
                          <a:effectLst/>
                          <a:latin typeface="Gill Sans MT" panose="020B0502020104020203" pitchFamily="34" charset="0"/>
                          <a:ea typeface="+mn-ea"/>
                          <a:cs typeface="+mn-cs"/>
                        </a:rPr>
                        <a:t>Reason for variance:</a:t>
                      </a:r>
                    </a:p>
                    <a:p>
                      <a:pPr algn="just"/>
                      <a:r>
                        <a:rPr lang="en-ZA" sz="1300" kern="1200" dirty="0">
                          <a:solidFill>
                            <a:schemeClr val="dk1"/>
                          </a:solidFill>
                          <a:effectLst/>
                          <a:latin typeface="Gill Sans MT" panose="020B0502020104020203" pitchFamily="34" charset="0"/>
                          <a:ea typeface="+mn-ea"/>
                          <a:cs typeface="+mn-cs"/>
                        </a:rPr>
                        <a:t>The 25% constituted of the following initiatives that were not implemented in the WSP: Internship intake and New bursaries. The internships are funded from the compensation of employees’ budget which is currently constrained by NT’s ceiling on CoE for all government departments. The once-off virement allowed by NT could not be used for long-term commitments.</a:t>
                      </a:r>
                    </a:p>
                    <a:p>
                      <a:pPr algn="just"/>
                      <a:r>
                        <a:rPr lang="en-ZA" sz="1300" kern="1200" dirty="0">
                          <a:solidFill>
                            <a:schemeClr val="dk1"/>
                          </a:solidFill>
                          <a:effectLst/>
                          <a:latin typeface="Gill Sans MT" panose="020B0502020104020203" pitchFamily="34" charset="0"/>
                          <a:ea typeface="+mn-ea"/>
                          <a:cs typeface="+mn-cs"/>
                        </a:rPr>
                        <a:t> </a:t>
                      </a:r>
                    </a:p>
                    <a:p>
                      <a:pPr algn="just"/>
                      <a:r>
                        <a:rPr lang="en-ZA" sz="1300" kern="1200" dirty="0">
                          <a:solidFill>
                            <a:schemeClr val="dk1"/>
                          </a:solidFill>
                          <a:effectLst/>
                          <a:latin typeface="Gill Sans MT" panose="020B0502020104020203" pitchFamily="34" charset="0"/>
                          <a:ea typeface="+mn-ea"/>
                          <a:cs typeface="+mn-cs"/>
                        </a:rPr>
                        <a:t>The department was able to support current bursaries but not new intakes due to budgetary constraints and concerns about the availability of funds in outer years.</a:t>
                      </a:r>
                    </a:p>
                    <a:p>
                      <a:pPr algn="just"/>
                      <a:endParaRPr lang="en-US" sz="1300" kern="1200" dirty="0">
                        <a:solidFill>
                          <a:schemeClr val="dk1"/>
                        </a:solidFill>
                        <a:effectLst/>
                        <a:latin typeface="Gill Sans MT" panose="020B0502020104020203" pitchFamily="34" charset="0"/>
                        <a:ea typeface="+mn-ea"/>
                        <a:cs typeface="+mn-cs"/>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GB" sz="13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Corrective measure: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3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For 2019/2020 the DPSA has been informed that the department will not have funds to take in interns.  As for bursaries, the department has agreed to review the financial situation in the 3rd quarter, and reconsider possible bursary intakes for the 2020 academic year and outer years. This means that the HRD implementation plan is to be aligned to the above developments.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4195893374"/>
                  </a:ext>
                </a:extLst>
              </a:tr>
            </a:tbl>
          </a:graphicData>
        </a:graphic>
      </p:graphicFrame>
      <p:sp>
        <p:nvSpPr>
          <p:cNvPr id="6" name="Footer Placeholder 1"/>
          <p:cNvSpPr>
            <a:spLocks noGrp="1"/>
          </p:cNvSpPr>
          <p:nvPr>
            <p:ph type="ftr" sz="quarter" idx="11"/>
          </p:nvPr>
        </p:nvSpPr>
        <p:spPr>
          <a:xfrm>
            <a:off x="241955" y="5991226"/>
            <a:ext cx="2519265"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
        <p:nvSpPr>
          <p:cNvPr id="7" name="Rectangle 6"/>
          <p:cNvSpPr/>
          <p:nvPr/>
        </p:nvSpPr>
        <p:spPr>
          <a:xfrm>
            <a:off x="241955" y="5330660"/>
            <a:ext cx="8677562" cy="461665"/>
          </a:xfrm>
          <a:prstGeom prst="rect">
            <a:avLst/>
          </a:prstGeom>
        </p:spPr>
        <p:txBody>
          <a:bodyPr wrap="square">
            <a:spAutoFit/>
          </a:bodyPr>
          <a:lstStyle/>
          <a:p>
            <a:r>
              <a:rPr lang="en-ZA" sz="1200" dirty="0">
                <a:latin typeface="Gill Sans MT" panose="020B0502020104020203" pitchFamily="34" charset="0"/>
                <a:ea typeface="Calibri" panose="020F0502020204030204" pitchFamily="34" charset="0"/>
                <a:cs typeface="Times New Roman" panose="02020603050405020304" pitchFamily="18" charset="0"/>
              </a:rPr>
              <a:t>Post the submission of the annual report for audit purposes, </a:t>
            </a:r>
            <a:r>
              <a:rPr lang="en-US" sz="1200" dirty="0">
                <a:latin typeface="Gill Sans MT" panose="020B0502020104020203" pitchFamily="34" charset="0"/>
                <a:ea typeface="Calibri" panose="020F0502020204030204" pitchFamily="34" charset="0"/>
                <a:cs typeface="Times New Roman" panose="02020603050405020304" pitchFamily="18" charset="0"/>
              </a:rPr>
              <a:t>the department has since been able to raise and allocate funding for the intake of interns</a:t>
            </a:r>
            <a:r>
              <a:rPr lang="en-ZA" sz="1200" dirty="0">
                <a:latin typeface="Gill Sans MT" panose="020B0502020104020203" pitchFamily="34" charset="0"/>
                <a:ea typeface="Calibri" panose="020F0502020204030204" pitchFamily="34" charset="0"/>
                <a:cs typeface="Times New Roman" panose="02020603050405020304" pitchFamily="18" charset="0"/>
              </a:rPr>
              <a:t> </a:t>
            </a:r>
            <a:r>
              <a:rPr lang="en-ZA" sz="1200" dirty="0" err="1">
                <a:latin typeface="Gill Sans MT" panose="020B0502020104020203" pitchFamily="34" charset="0"/>
                <a:ea typeface="Calibri" panose="020F0502020204030204" pitchFamily="34" charset="0"/>
                <a:cs typeface="Times New Roman" panose="02020603050405020304" pitchFamily="18" charset="0"/>
              </a:rPr>
              <a:t>i</a:t>
            </a:r>
            <a:r>
              <a:rPr lang="en-US" sz="1200" dirty="0">
                <a:latin typeface="Gill Sans MT" panose="020B0502020104020203" pitchFamily="34" charset="0"/>
                <a:ea typeface="Calibri" panose="020F0502020204030204" pitchFamily="34" charset="0"/>
                <a:cs typeface="Times New Roman" panose="02020603050405020304" pitchFamily="18" charset="0"/>
              </a:rPr>
              <a:t>n the financial year 2019/20.</a:t>
            </a:r>
            <a:endParaRPr lang="en-ZA" sz="1200" dirty="0">
              <a:latin typeface="Gill Sans MT" panose="020B0502020104020203" pitchFamily="34" charset="0"/>
            </a:endParaRPr>
          </a:p>
        </p:txBody>
      </p:sp>
    </p:spTree>
    <p:extLst>
      <p:ext uri="{BB962C8B-B14F-4D97-AF65-F5344CB8AC3E}">
        <p14:creationId xmlns:p14="http://schemas.microsoft.com/office/powerpoint/2010/main" xmlns="" val="1026367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24</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387650734"/>
              </p:ext>
            </p:extLst>
          </p:nvPr>
        </p:nvGraphicFramePr>
        <p:xfrm>
          <a:off x="259771" y="224005"/>
          <a:ext cx="8631754" cy="5219105"/>
        </p:xfrm>
        <a:graphic>
          <a:graphicData uri="http://schemas.openxmlformats.org/drawingml/2006/table">
            <a:tbl>
              <a:tblPr firstRow="1" bandRow="1">
                <a:tableStyleId>{21E4AEA4-8DFA-4A89-87EB-49C32662AFE0}</a:tableStyleId>
              </a:tblPr>
              <a:tblGrid>
                <a:gridCol w="2871356">
                  <a:extLst>
                    <a:ext uri="{9D8B030D-6E8A-4147-A177-3AD203B41FA5}">
                      <a16:colId xmlns:a16="http://schemas.microsoft.com/office/drawing/2014/main" xmlns="" val="20000"/>
                    </a:ext>
                  </a:extLst>
                </a:gridCol>
                <a:gridCol w="3083061">
                  <a:extLst>
                    <a:ext uri="{9D8B030D-6E8A-4147-A177-3AD203B41FA5}">
                      <a16:colId xmlns:a16="http://schemas.microsoft.com/office/drawing/2014/main" xmlns="" val="20001"/>
                    </a:ext>
                  </a:extLst>
                </a:gridCol>
                <a:gridCol w="2677337">
                  <a:extLst>
                    <a:ext uri="{9D8B030D-6E8A-4147-A177-3AD203B41FA5}">
                      <a16:colId xmlns:a16="http://schemas.microsoft.com/office/drawing/2014/main" xmlns="" val="20004"/>
                    </a:ext>
                  </a:extLst>
                </a:gridCol>
              </a:tblGrid>
              <a:tr h="319281">
                <a:tc gridSpan="3">
                  <a:txBody>
                    <a:bodyPr/>
                    <a:lstStyle/>
                    <a:p>
                      <a:pPr algn="just" fontAlgn="ctr"/>
                      <a:r>
                        <a:rPr lang="en-US" sz="1400" u="none" strike="noStrike" dirty="0">
                          <a:solidFill>
                            <a:schemeClr val="tx1"/>
                          </a:solidFill>
                          <a:latin typeface="Gill Sans MT" panose="020B0502020104020203" pitchFamily="34" charset="0"/>
                        </a:rPr>
                        <a:t>Strategic Objective: To ensure economic, efficient and effective use of departmental resources.</a:t>
                      </a:r>
                      <a:endParaRPr lang="en-US" sz="1400" b="1" i="0" u="none" strike="noStrike" dirty="0">
                        <a:solidFill>
                          <a:schemeClr val="tx1"/>
                        </a:solidFill>
                        <a:latin typeface="Gill Sans MT" panose="020B0502020104020203" pitchFamily="34" charset="0"/>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US"/>
                    </a:p>
                  </a:txBody>
                  <a:tcPr/>
                </a:tc>
                <a:extLst>
                  <a:ext uri="{0D108BD9-81ED-4DB2-BD59-A6C34878D82A}">
                    <a16:rowId xmlns:a16="http://schemas.microsoft.com/office/drawing/2014/main" xmlns="" val="10000"/>
                  </a:ext>
                </a:extLst>
              </a:tr>
              <a:tr h="545926">
                <a:tc>
                  <a:txBody>
                    <a:bodyPr/>
                    <a:lstStyle/>
                    <a:p>
                      <a:pPr algn="ctr">
                        <a:lnSpc>
                          <a:spcPct val="100000"/>
                        </a:lnSpc>
                      </a:pPr>
                      <a:r>
                        <a:rPr lang="en-US" sz="1400" b="1" dirty="0">
                          <a:latin typeface="Gill Sans MT" panose="020B0502020104020203" pitchFamily="34" charset="0"/>
                        </a:rPr>
                        <a:t>Key</a:t>
                      </a:r>
                      <a:r>
                        <a:rPr lang="en-US" sz="1400" b="1" baseline="0" dirty="0">
                          <a:latin typeface="Gill Sans MT" panose="020B0502020104020203" pitchFamily="34" charset="0"/>
                        </a:rPr>
                        <a:t> Performance Indicator</a:t>
                      </a:r>
                      <a:endParaRPr lang="en-US" sz="14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tabLst>
                          <a:tab pos="534988" algn="l"/>
                          <a:tab pos="1614488" algn="l"/>
                        </a:tabLst>
                      </a:pPr>
                      <a:r>
                        <a:rPr lang="en-US" sz="1400" b="1" dirty="0">
                          <a:latin typeface="Gill Sans MT" panose="020B0502020104020203" pitchFamily="34" charset="0"/>
                        </a:rPr>
                        <a:t>Annual Target</a:t>
                      </a:r>
                      <a:endParaRPr lang="en-US" sz="14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Gill Sans MT" panose="020B0502020104020203" pitchFamily="34" charset="0"/>
                        </a:rPr>
                        <a:t>Actual Performance</a:t>
                      </a:r>
                      <a:endParaRPr lang="en-US" sz="14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1293813">
                <a:tc>
                  <a:txBody>
                    <a:bodyPr/>
                    <a:lstStyle/>
                    <a:p>
                      <a:pPr marL="342900" indent="-342900" algn="just" fontAlgn="t">
                        <a:buFont typeface="+mj-lt"/>
                        <a:buAutoNum type="arabicPeriod" startAt="5"/>
                      </a:pPr>
                      <a:r>
                        <a:rPr lang="en-US" sz="1400" b="0" i="0" u="none" strike="noStrike" dirty="0">
                          <a:solidFill>
                            <a:srgbClr val="000000"/>
                          </a:solidFill>
                          <a:latin typeface="Gill Sans MT" panose="020B0502020104020203" pitchFamily="34" charset="0"/>
                        </a:rPr>
                        <a:t>Percentage compliance with prescripts on management of labour relations matters.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Bef>
                          <a:spcPts val="300"/>
                        </a:spcBef>
                        <a:spcAft>
                          <a:spcPts val="300"/>
                        </a:spcAft>
                      </a:pPr>
                      <a:r>
                        <a:rPr lang="en-ZA" sz="1400" b="0" i="0" u="none" strike="noStrike" kern="1200" dirty="0">
                          <a:solidFill>
                            <a:srgbClr val="000000"/>
                          </a:solidFill>
                          <a:latin typeface="Gill Sans MT" panose="020B0502020104020203" pitchFamily="34" charset="0"/>
                          <a:ea typeface="+mn-ea"/>
                          <a:cs typeface="+mn-cs"/>
                        </a:rPr>
                        <a:t>100% compliance in the management and handling of grievances, misconduct, disputes and collective bargaining.</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Bef>
                          <a:spcPts val="300"/>
                        </a:spcBef>
                        <a:spcAft>
                          <a:spcPts val="300"/>
                        </a:spcAft>
                      </a:pPr>
                      <a:r>
                        <a:rPr lang="en-ZA" sz="1400" b="0" i="0" u="none" strike="noStrike" kern="1200" dirty="0">
                          <a:solidFill>
                            <a:srgbClr val="000000"/>
                          </a:solidFill>
                          <a:latin typeface="Gill Sans MT" panose="020B0502020104020203" pitchFamily="34" charset="0"/>
                          <a:ea typeface="+mn-ea"/>
                          <a:cs typeface="+mn-cs"/>
                        </a:rPr>
                        <a:t>100% compliance in the management and handling of grievances, misconduct, disputes and collective bargaining was achieved.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062279261"/>
                  </a:ext>
                </a:extLst>
              </a:tr>
              <a:tr h="748146">
                <a:tc>
                  <a:txBody>
                    <a:bodyPr/>
                    <a:lstStyle/>
                    <a:p>
                      <a:pPr marL="342900" indent="-342900" algn="just" fontAlgn="t">
                        <a:buFont typeface="+mj-lt"/>
                        <a:buAutoNum type="arabicPeriod" startAt="6"/>
                      </a:pPr>
                      <a:r>
                        <a:rPr lang="en-US" sz="1400" b="0" i="0" u="none" strike="noStrike" dirty="0">
                          <a:solidFill>
                            <a:srgbClr val="000000"/>
                          </a:solidFill>
                          <a:latin typeface="Gill Sans MT" panose="020B0502020104020203" pitchFamily="34" charset="0"/>
                        </a:rPr>
                        <a:t>Implementation of Information Communication Technology Strategic Plan (ICTSP).</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Bef>
                          <a:spcPts val="300"/>
                        </a:spcBef>
                        <a:spcAft>
                          <a:spcPts val="300"/>
                        </a:spcAft>
                      </a:pPr>
                      <a:r>
                        <a:rPr lang="en-ZA" sz="1400" b="0" i="0" u="none" strike="noStrike" kern="1200" dirty="0">
                          <a:solidFill>
                            <a:srgbClr val="000000"/>
                          </a:solidFill>
                          <a:latin typeface="Gill Sans MT" panose="020B0502020104020203" pitchFamily="34" charset="0"/>
                          <a:ea typeface="+mn-ea"/>
                          <a:cs typeface="+mn-cs"/>
                        </a:rPr>
                        <a:t>Revise and implement an ICTSP (2018/19 -2022/23).</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Bef>
                          <a:spcPts val="300"/>
                        </a:spcBef>
                        <a:spcAft>
                          <a:spcPts val="300"/>
                        </a:spcAft>
                      </a:pPr>
                      <a:r>
                        <a:rPr lang="en-ZA" sz="1400" b="0" i="0" u="none" strike="noStrike" kern="1200" dirty="0">
                          <a:solidFill>
                            <a:srgbClr val="000000"/>
                          </a:solidFill>
                          <a:latin typeface="Gill Sans MT" panose="020B0502020104020203" pitchFamily="34" charset="0"/>
                          <a:ea typeface="+mn-ea"/>
                          <a:cs typeface="+mn-cs"/>
                        </a:rPr>
                        <a:t>ICTSP (2018/19-2022/23) was revised and implemented. </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524615495"/>
                  </a:ext>
                </a:extLst>
              </a:tr>
              <a:tr h="839755">
                <a:tc>
                  <a:txBody>
                    <a:bodyPr/>
                    <a:lstStyle/>
                    <a:p>
                      <a:pPr marL="342900" indent="-342900" algn="just" fontAlgn="t">
                        <a:buFont typeface="+mj-lt"/>
                        <a:buAutoNum type="arabicPeriod" startAt="7"/>
                      </a:pPr>
                      <a:r>
                        <a:rPr lang="en-US" sz="1400" b="0" i="0" u="none" strike="noStrike" dirty="0">
                          <a:solidFill>
                            <a:srgbClr val="000000"/>
                          </a:solidFill>
                          <a:latin typeface="Gill Sans MT" panose="020B0502020104020203" pitchFamily="34" charset="0"/>
                        </a:rPr>
                        <a:t>Number of quarterly and annual financial statements compiled and submitted.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176213" lvl="0" indent="-176213" algn="just">
                        <a:lnSpc>
                          <a:spcPct val="115000"/>
                        </a:lnSpc>
                        <a:spcAft>
                          <a:spcPts val="0"/>
                        </a:spcAft>
                        <a:buFont typeface="Symbol" panose="05050102010706020507" pitchFamily="18" charset="2"/>
                        <a:buChar char=""/>
                      </a:pPr>
                      <a:r>
                        <a:rPr lang="en-ZA" sz="1400" b="0" i="0" u="none" strike="noStrike" kern="1200" dirty="0">
                          <a:solidFill>
                            <a:srgbClr val="000000"/>
                          </a:solidFill>
                          <a:latin typeface="Gill Sans MT" panose="020B0502020104020203" pitchFamily="34" charset="0"/>
                          <a:ea typeface="+mn-ea"/>
                          <a:cs typeface="+mn-cs"/>
                        </a:rPr>
                        <a:t>Three quarterly interim financial statements submitted to NT.</a:t>
                      </a:r>
                    </a:p>
                    <a:p>
                      <a:pPr marL="176213" lvl="0" indent="-176213" algn="just" defTabSz="914400" rtl="0" eaLnBrk="1" latinLnBrk="0" hangingPunct="1">
                        <a:lnSpc>
                          <a:spcPct val="115000"/>
                        </a:lnSpc>
                        <a:spcAft>
                          <a:spcPts val="0"/>
                        </a:spcAft>
                        <a:buFont typeface="Symbol" panose="05050102010706020507" pitchFamily="18" charset="2"/>
                        <a:buChar char=""/>
                      </a:pPr>
                      <a:r>
                        <a:rPr lang="en-ZA" sz="1400" b="0" i="0" u="none" strike="noStrike" kern="1200" dirty="0">
                          <a:solidFill>
                            <a:srgbClr val="000000"/>
                          </a:solidFill>
                          <a:latin typeface="Gill Sans MT" panose="020B0502020104020203" pitchFamily="34" charset="0"/>
                          <a:ea typeface="+mn-ea"/>
                          <a:cs typeface="+mn-cs"/>
                        </a:rPr>
                        <a:t>One annual financial statement submitted to NT and AGSA.</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176213" lvl="0" indent="-176213" algn="just" defTabSz="914400" rtl="0" eaLnBrk="1" latinLnBrk="0" hangingPunct="1">
                        <a:lnSpc>
                          <a:spcPct val="115000"/>
                        </a:lnSpc>
                        <a:spcAft>
                          <a:spcPts val="0"/>
                        </a:spcAft>
                        <a:buFont typeface="Symbol" panose="05050102010706020507" pitchFamily="18" charset="2"/>
                        <a:buChar char=""/>
                      </a:pPr>
                      <a:r>
                        <a:rPr lang="en-ZA" sz="1400" b="0" i="0" u="none" strike="noStrike" kern="1200" dirty="0">
                          <a:solidFill>
                            <a:srgbClr val="000000"/>
                          </a:solidFill>
                          <a:latin typeface="Gill Sans MT" panose="020B0502020104020203" pitchFamily="34" charset="0"/>
                          <a:ea typeface="+mn-ea"/>
                          <a:cs typeface="+mn-cs"/>
                        </a:rPr>
                        <a:t>Three quarterly interim financial statements were submitted to NT.</a:t>
                      </a:r>
                    </a:p>
                    <a:p>
                      <a:pPr marL="176213" lvl="0" indent="-176213" algn="just" defTabSz="914400" rtl="0" eaLnBrk="1" latinLnBrk="0" hangingPunct="1">
                        <a:lnSpc>
                          <a:spcPct val="115000"/>
                        </a:lnSpc>
                        <a:spcAft>
                          <a:spcPts val="0"/>
                        </a:spcAft>
                        <a:buFont typeface="Symbol" panose="05050102010706020507" pitchFamily="18" charset="2"/>
                        <a:buChar char=""/>
                      </a:pPr>
                      <a:r>
                        <a:rPr lang="en-ZA" sz="1400" b="0" i="0" u="none" strike="noStrike" kern="1200" dirty="0">
                          <a:solidFill>
                            <a:srgbClr val="000000"/>
                          </a:solidFill>
                          <a:latin typeface="Gill Sans MT" panose="020B0502020104020203" pitchFamily="34" charset="0"/>
                          <a:ea typeface="+mn-ea"/>
                          <a:cs typeface="+mn-cs"/>
                        </a:rPr>
                        <a:t>One annual financial statement was submitted to NT and AGSA.</a:t>
                      </a:r>
                    </a:p>
                    <a:p>
                      <a:pPr marL="0" lvl="0" indent="0" algn="just">
                        <a:lnSpc>
                          <a:spcPct val="115000"/>
                        </a:lnSpc>
                        <a:spcAft>
                          <a:spcPts val="0"/>
                        </a:spcAft>
                        <a:buFont typeface="Symbol" panose="05050102010706020507" pitchFamily="18" charset="2"/>
                        <a:buNone/>
                      </a:pPr>
                      <a:endParaRPr lang="en-ZA" sz="1400" b="0" i="0" u="none" strike="noStrike" kern="1200" dirty="0">
                        <a:solidFill>
                          <a:srgbClr val="000000"/>
                        </a:solidFill>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452141354"/>
                  </a:ext>
                </a:extLst>
              </a:tr>
              <a:tr h="839755">
                <a:tc>
                  <a:txBody>
                    <a:bodyPr/>
                    <a:lstStyle/>
                    <a:p>
                      <a:pPr marL="342900" indent="-342900" algn="just" fontAlgn="t">
                        <a:buFont typeface="+mj-lt"/>
                        <a:buAutoNum type="arabicPeriod" startAt="8"/>
                      </a:pPr>
                      <a:r>
                        <a:rPr lang="en-US" sz="1400" b="0" i="0" u="none" strike="noStrike" dirty="0">
                          <a:solidFill>
                            <a:srgbClr val="000000"/>
                          </a:solidFill>
                          <a:latin typeface="Gill Sans MT" panose="020B0502020104020203" pitchFamily="34" charset="0"/>
                        </a:rPr>
                        <a:t>Percentage implementation of the annual internal audit plan.</a:t>
                      </a: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Bef>
                          <a:spcPts val="300"/>
                        </a:spcBef>
                        <a:spcAft>
                          <a:spcPts val="0"/>
                        </a:spcAft>
                      </a:pPr>
                      <a:r>
                        <a:rPr lang="en-ZA" sz="1400" b="0" i="0" u="none" strike="noStrike" kern="1200" dirty="0">
                          <a:solidFill>
                            <a:srgbClr val="000000"/>
                          </a:solidFill>
                          <a:latin typeface="Gill Sans MT" panose="020B0502020104020203" pitchFamily="34" charset="0"/>
                          <a:ea typeface="+mn-ea"/>
                          <a:cs typeface="+mn-cs"/>
                        </a:rPr>
                        <a:t>100% implementation of the annual internal audit plan.</a:t>
                      </a:r>
                    </a:p>
                    <a:p>
                      <a:pPr algn="just">
                        <a:lnSpc>
                          <a:spcPct val="115000"/>
                        </a:lnSpc>
                        <a:spcBef>
                          <a:spcPts val="300"/>
                        </a:spcBef>
                        <a:spcAft>
                          <a:spcPts val="0"/>
                        </a:spcAft>
                      </a:pPr>
                      <a:r>
                        <a:rPr lang="en-ZA" sz="1400" b="0" i="0" u="none" strike="noStrike" kern="1200" dirty="0">
                          <a:solidFill>
                            <a:srgbClr val="000000"/>
                          </a:solidFill>
                          <a:latin typeface="Gill Sans MT" panose="020B0502020104020203" pitchFamily="34" charset="0"/>
                          <a:ea typeface="+mn-ea"/>
                          <a:cs typeface="+mn-cs"/>
                        </a:rPr>
                        <a:t> </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Bef>
                          <a:spcPts val="300"/>
                        </a:spcBef>
                        <a:spcAft>
                          <a:spcPts val="0"/>
                        </a:spcAft>
                      </a:pPr>
                      <a:r>
                        <a:rPr lang="en-ZA" sz="1400" b="0" i="0" u="none" strike="noStrike" kern="1200" dirty="0">
                          <a:solidFill>
                            <a:srgbClr val="000000"/>
                          </a:solidFill>
                          <a:latin typeface="Gill Sans MT" panose="020B0502020104020203" pitchFamily="34" charset="0"/>
                          <a:ea typeface="+mn-ea"/>
                          <a:cs typeface="+mn-cs"/>
                        </a:rPr>
                        <a:t>100% of the annual internal audit plan was implemented.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429377427"/>
                  </a:ext>
                </a:extLst>
              </a:tr>
            </a:tbl>
          </a:graphicData>
        </a:graphic>
      </p:graphicFrame>
      <p:sp>
        <p:nvSpPr>
          <p:cNvPr id="6" name="Footer Placeholder 1"/>
          <p:cNvSpPr>
            <a:spLocks noGrp="1"/>
          </p:cNvSpPr>
          <p:nvPr>
            <p:ph type="ftr" sz="quarter" idx="11"/>
          </p:nvPr>
        </p:nvSpPr>
        <p:spPr>
          <a:xfrm>
            <a:off x="259771" y="5991226"/>
            <a:ext cx="2603241"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1547275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25</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1325260108"/>
              </p:ext>
            </p:extLst>
          </p:nvPr>
        </p:nvGraphicFramePr>
        <p:xfrm>
          <a:off x="278273" y="224006"/>
          <a:ext cx="8579400" cy="5705834"/>
        </p:xfrm>
        <a:graphic>
          <a:graphicData uri="http://schemas.openxmlformats.org/drawingml/2006/table">
            <a:tbl>
              <a:tblPr firstRow="1" bandRow="1">
                <a:tableStyleId>{21E4AEA4-8DFA-4A89-87EB-49C32662AFE0}</a:tableStyleId>
              </a:tblPr>
              <a:tblGrid>
                <a:gridCol w="2440864">
                  <a:extLst>
                    <a:ext uri="{9D8B030D-6E8A-4147-A177-3AD203B41FA5}">
                      <a16:colId xmlns:a16="http://schemas.microsoft.com/office/drawing/2014/main" xmlns="" val="20000"/>
                    </a:ext>
                  </a:extLst>
                </a:gridCol>
                <a:gridCol w="2322095">
                  <a:extLst>
                    <a:ext uri="{9D8B030D-6E8A-4147-A177-3AD203B41FA5}">
                      <a16:colId xmlns:a16="http://schemas.microsoft.com/office/drawing/2014/main" xmlns="" val="3766504821"/>
                    </a:ext>
                  </a:extLst>
                </a:gridCol>
                <a:gridCol w="3816441">
                  <a:extLst>
                    <a:ext uri="{9D8B030D-6E8A-4147-A177-3AD203B41FA5}">
                      <a16:colId xmlns:a16="http://schemas.microsoft.com/office/drawing/2014/main" xmlns="" val="2234472011"/>
                    </a:ext>
                  </a:extLst>
                </a:gridCol>
              </a:tblGrid>
              <a:tr h="279750">
                <a:tc gridSpan="3">
                  <a:txBody>
                    <a:bodyPr/>
                    <a:lstStyle/>
                    <a:p>
                      <a:pPr marL="0" marR="0" indent="0" algn="just" defTabSz="914400" rtl="0" eaLnBrk="1" fontAlgn="t" latinLnBrk="0" hangingPunct="1">
                        <a:lnSpc>
                          <a:spcPct val="100000"/>
                        </a:lnSpc>
                        <a:spcBef>
                          <a:spcPts val="0"/>
                        </a:spcBef>
                        <a:spcAft>
                          <a:spcPts val="0"/>
                        </a:spcAft>
                        <a:buClrTx/>
                        <a:buSzTx/>
                        <a:buFont typeface="+mj-lt"/>
                        <a:buNone/>
                        <a:tabLst/>
                        <a:defRPr/>
                      </a:pPr>
                      <a:r>
                        <a:rPr lang="en-US" sz="1300" b="1" u="none" strike="noStrike" kern="1200" dirty="0">
                          <a:solidFill>
                            <a:schemeClr val="tx1"/>
                          </a:solidFill>
                          <a:latin typeface="Gill Sans MT" panose="020B0502020104020203" pitchFamily="34" charset="0"/>
                          <a:ea typeface="+mn-ea"/>
                          <a:cs typeface="+mn-cs"/>
                        </a:rPr>
                        <a:t>Strategic Objective: </a:t>
                      </a:r>
                      <a:r>
                        <a:rPr lang="en-GB" sz="1300" b="1" u="none" strike="noStrike" kern="1200" dirty="0">
                          <a:solidFill>
                            <a:schemeClr val="tx1"/>
                          </a:solidFill>
                          <a:latin typeface="Gill Sans MT" panose="020B0502020104020203" pitchFamily="34" charset="0"/>
                          <a:ea typeface="+mn-ea"/>
                          <a:cs typeface="+mn-cs"/>
                        </a:rPr>
                        <a:t>To enhance understanding and awareness of the value of tourism and its opportunities.</a:t>
                      </a:r>
                      <a:endParaRPr lang="en-US" sz="1300" b="1" u="none" strike="noStrike" kern="1200" dirty="0">
                        <a:solidFill>
                          <a:schemeClr val="tx1"/>
                        </a:solidFill>
                        <a:latin typeface="Gill Sans MT" panose="020B0502020104020203" pitchFamily="34" charset="0"/>
                        <a:ea typeface="+mn-ea"/>
                        <a:cs typeface="+mn-cs"/>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79772">
                <a:tc>
                  <a:txBody>
                    <a:bodyPr/>
                    <a:lstStyle/>
                    <a:p>
                      <a:pPr algn="just">
                        <a:lnSpc>
                          <a:spcPct val="100000"/>
                        </a:lnSpc>
                      </a:pPr>
                      <a:r>
                        <a:rPr lang="en-US" sz="1300" b="1" dirty="0">
                          <a:latin typeface="Gill Sans MT" panose="020B0502020104020203" pitchFamily="34" charset="0"/>
                        </a:rPr>
                        <a:t>Key</a:t>
                      </a:r>
                      <a:r>
                        <a:rPr lang="en-US" sz="1300" b="1" baseline="0" dirty="0">
                          <a:latin typeface="Gill Sans MT" panose="020B0502020104020203" pitchFamily="34" charset="0"/>
                        </a:rPr>
                        <a:t> Performance Indicator</a:t>
                      </a:r>
                      <a:endParaRPr lang="en-US" sz="13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just">
                        <a:lnSpc>
                          <a:spcPct val="100000"/>
                        </a:lnSpc>
                        <a:tabLst>
                          <a:tab pos="534988" algn="l"/>
                          <a:tab pos="1614488" algn="l"/>
                        </a:tabLst>
                      </a:pPr>
                      <a:r>
                        <a:rPr lang="en-US" sz="1300" b="1" dirty="0">
                          <a:latin typeface="Gill Sans MT" panose="020B0502020104020203" pitchFamily="34" charset="0"/>
                        </a:rPr>
                        <a:t>Annual Target</a:t>
                      </a:r>
                      <a:endParaRPr lang="en-US" sz="13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b="1" dirty="0">
                          <a:latin typeface="Gill Sans MT" panose="020B0502020104020203" pitchFamily="34" charset="0"/>
                        </a:rPr>
                        <a:t>Actual Performance</a:t>
                      </a:r>
                      <a:endParaRPr lang="en-US" sz="13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3982266">
                <a:tc>
                  <a:txBody>
                    <a:bodyPr/>
                    <a:lstStyle/>
                    <a:p>
                      <a:pPr marL="342900" indent="-342900" algn="just" fontAlgn="t">
                        <a:buFont typeface="+mj-lt"/>
                        <a:buAutoNum type="arabicPeriod" startAt="9"/>
                        <a:tabLst>
                          <a:tab pos="542925" algn="l"/>
                          <a:tab pos="714375" algn="l"/>
                        </a:tabLst>
                      </a:pPr>
                      <a:r>
                        <a:rPr lang="en-US" sz="1300" b="0" i="0" u="none" strike="noStrike" kern="1200" dirty="0">
                          <a:solidFill>
                            <a:srgbClr val="000000"/>
                          </a:solidFill>
                          <a:effectLst/>
                          <a:latin typeface="Gill Sans MT" panose="020B0502020104020203" pitchFamily="34" charset="0"/>
                          <a:ea typeface="+mn-ea"/>
                          <a:cs typeface="+mn-cs"/>
                        </a:rPr>
                        <a:t>Percentage implementation of the communication strategy (media engagement, branding, events management, internal and intergovernmental communications and community engagements / </a:t>
                      </a:r>
                      <a:r>
                        <a:rPr lang="en-US" sz="1300" b="0" i="0" u="none" strike="noStrike" kern="1200" dirty="0" err="1">
                          <a:solidFill>
                            <a:srgbClr val="000000"/>
                          </a:solidFill>
                          <a:effectLst/>
                          <a:latin typeface="Gill Sans MT" panose="020B0502020104020203" pitchFamily="34" charset="0"/>
                          <a:ea typeface="+mn-ea"/>
                          <a:cs typeface="+mn-cs"/>
                        </a:rPr>
                        <a:t>izimbizo</a:t>
                      </a:r>
                      <a:r>
                        <a:rPr lang="en-US" sz="1300" b="0" i="0" u="none" strike="noStrike" kern="1200" dirty="0">
                          <a:solidFill>
                            <a:srgbClr val="000000"/>
                          </a:solidFill>
                          <a:effectLst/>
                          <a:latin typeface="Gill Sans MT" panose="020B0502020104020203" pitchFamily="34" charset="0"/>
                          <a:ea typeface="+mn-ea"/>
                          <a:cs typeface="+mn-cs"/>
                        </a:rPr>
                        <a:t>).</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Bef>
                          <a:spcPts val="300"/>
                        </a:spcBef>
                        <a:spcAft>
                          <a:spcPts val="0"/>
                        </a:spcAft>
                      </a:pPr>
                      <a:r>
                        <a:rPr lang="en-ZA" sz="1300" b="0" i="0" u="none" strike="noStrike" kern="1200" dirty="0">
                          <a:solidFill>
                            <a:srgbClr val="000000"/>
                          </a:solidFill>
                          <a:effectLst/>
                          <a:latin typeface="Gill Sans MT" panose="020B0502020104020203" pitchFamily="34" charset="0"/>
                          <a:ea typeface="+mn-ea"/>
                          <a:cs typeface="+mn-cs"/>
                        </a:rPr>
                        <a:t>100% implementation of the Department’s communication strategy.</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Bef>
                          <a:spcPts val="300"/>
                        </a:spcBef>
                        <a:spcAft>
                          <a:spcPts val="0"/>
                        </a:spcAft>
                      </a:pPr>
                      <a:r>
                        <a:rPr lang="en-ZA" sz="1300" b="0" i="0" u="none" strike="noStrike" kern="1200" dirty="0">
                          <a:solidFill>
                            <a:srgbClr val="000000"/>
                          </a:solidFill>
                          <a:effectLst/>
                          <a:latin typeface="Gill Sans MT" panose="020B0502020104020203" pitchFamily="34" charset="0"/>
                          <a:ea typeface="+mn-ea"/>
                          <a:cs typeface="+mn-cs"/>
                        </a:rPr>
                        <a:t>98% (47 of 48 initiatives) of the Department’s communication strategy was implemented.</a:t>
                      </a:r>
                    </a:p>
                    <a:p>
                      <a:pPr algn="just">
                        <a:lnSpc>
                          <a:spcPct val="115000"/>
                        </a:lnSpc>
                        <a:spcBef>
                          <a:spcPts val="300"/>
                        </a:spcBef>
                        <a:spcAft>
                          <a:spcPts val="0"/>
                        </a:spcAft>
                      </a:pPr>
                      <a:endParaRPr lang="en-ZA" sz="1300" b="0" i="0" u="none" strike="noStrike" kern="1200" dirty="0">
                        <a:solidFill>
                          <a:srgbClr val="000000"/>
                        </a:solidFill>
                        <a:effectLst/>
                        <a:latin typeface="Gill Sans MT" panose="020B0502020104020203" pitchFamily="34" charset="0"/>
                        <a:ea typeface="+mn-ea"/>
                        <a:cs typeface="+mn-cs"/>
                      </a:endParaRPr>
                    </a:p>
                    <a:p>
                      <a:pPr marL="0" algn="just" defTabSz="914400" rtl="0" eaLnBrk="1" latinLnBrk="0" hangingPunct="1">
                        <a:lnSpc>
                          <a:spcPct val="115000"/>
                        </a:lnSpc>
                        <a:spcAft>
                          <a:spcPts val="0"/>
                        </a:spcAft>
                      </a:pPr>
                      <a:r>
                        <a:rPr lang="en-GB" sz="1300" b="1" i="1" u="none" strike="noStrike" kern="1200" dirty="0">
                          <a:solidFill>
                            <a:srgbClr val="000000"/>
                          </a:solidFill>
                          <a:effectLst/>
                          <a:latin typeface="Gill Sans MT" panose="020B0502020104020203" pitchFamily="34" charset="0"/>
                          <a:ea typeface="+mn-ea"/>
                          <a:cs typeface="+mn-cs"/>
                        </a:rPr>
                        <a:t>Reason for variance:</a:t>
                      </a:r>
                    </a:p>
                    <a:p>
                      <a:pPr marL="0" algn="just" defTabSz="914400" rtl="0" eaLnBrk="1" latinLnBrk="0" hangingPunct="1">
                        <a:lnSpc>
                          <a:spcPct val="115000"/>
                        </a:lnSpc>
                        <a:spcAft>
                          <a:spcPts val="0"/>
                        </a:spcAft>
                      </a:pPr>
                      <a:r>
                        <a:rPr lang="en-ZA" sz="1300" b="0" i="0" u="none" strike="noStrike" kern="1200" dirty="0">
                          <a:solidFill>
                            <a:srgbClr val="000000"/>
                          </a:solidFill>
                          <a:effectLst/>
                          <a:latin typeface="Gill Sans MT" panose="020B0502020104020203" pitchFamily="34" charset="0"/>
                          <a:ea typeface="+mn-ea"/>
                          <a:cs typeface="+mn-cs"/>
                        </a:rPr>
                        <a:t>A Ministerial project launch and Imbizo,</a:t>
                      </a:r>
                      <a:r>
                        <a:rPr lang="en-ZA" sz="1300" b="0" i="0" u="none" strike="noStrike" kern="1200" baseline="0" dirty="0">
                          <a:solidFill>
                            <a:srgbClr val="000000"/>
                          </a:solidFill>
                          <a:effectLst/>
                          <a:latin typeface="Gill Sans MT" panose="020B0502020104020203" pitchFamily="34" charset="0"/>
                          <a:ea typeface="+mn-ea"/>
                          <a:cs typeface="+mn-cs"/>
                        </a:rPr>
                        <a:t> </a:t>
                      </a:r>
                      <a:r>
                        <a:rPr lang="en-ZA" sz="1300" b="0" i="0" u="none" strike="noStrike" kern="1200" dirty="0">
                          <a:solidFill>
                            <a:srgbClr val="000000"/>
                          </a:solidFill>
                          <a:effectLst/>
                          <a:latin typeface="Gill Sans MT" panose="020B0502020104020203" pitchFamily="34" charset="0"/>
                          <a:ea typeface="+mn-ea"/>
                          <a:cs typeface="+mn-cs"/>
                        </a:rPr>
                        <a:t>scheduled to take place on 22 February 2019, was postponed</a:t>
                      </a:r>
                      <a:r>
                        <a:rPr lang="en-ZA" sz="1300" b="0" i="0" u="none" strike="noStrike" kern="1200" baseline="0" dirty="0">
                          <a:solidFill>
                            <a:srgbClr val="000000"/>
                          </a:solidFill>
                          <a:effectLst/>
                          <a:latin typeface="Gill Sans MT" panose="020B0502020104020203" pitchFamily="34" charset="0"/>
                          <a:ea typeface="+mn-ea"/>
                          <a:cs typeface="+mn-cs"/>
                        </a:rPr>
                        <a:t> to the next financial year following advice from SAPS Phuthaditjaba regarding public unrest and road barricades at Thaba </a:t>
                      </a:r>
                      <a:r>
                        <a:rPr lang="en-ZA" sz="1300" b="0" i="0" u="none" strike="noStrike" kern="1200" baseline="0" dirty="0" err="1">
                          <a:solidFill>
                            <a:srgbClr val="000000"/>
                          </a:solidFill>
                          <a:effectLst/>
                          <a:latin typeface="Gill Sans MT" panose="020B0502020104020203" pitchFamily="34" charset="0"/>
                          <a:ea typeface="+mn-ea"/>
                          <a:cs typeface="+mn-cs"/>
                        </a:rPr>
                        <a:t>Bosiu</a:t>
                      </a:r>
                      <a:r>
                        <a:rPr lang="en-ZA" sz="1300" b="0" i="0" u="none" strike="noStrike" kern="1200" baseline="0" dirty="0">
                          <a:solidFill>
                            <a:srgbClr val="000000"/>
                          </a:solidFill>
                          <a:effectLst/>
                          <a:latin typeface="Gill Sans MT" panose="020B0502020104020203" pitchFamily="34" charset="0"/>
                          <a:ea typeface="+mn-ea"/>
                          <a:cs typeface="+mn-cs"/>
                        </a:rPr>
                        <a:t>.</a:t>
                      </a:r>
                    </a:p>
                    <a:p>
                      <a:pPr marL="0" algn="just" defTabSz="914400" rtl="0" eaLnBrk="1" latinLnBrk="0" hangingPunct="1">
                        <a:lnSpc>
                          <a:spcPct val="115000"/>
                        </a:lnSpc>
                        <a:spcAft>
                          <a:spcPts val="0"/>
                        </a:spcAft>
                      </a:pPr>
                      <a:endParaRPr lang="en-US" sz="1300" b="0" i="0" u="none" strike="noStrike" kern="1200" baseline="0" dirty="0">
                        <a:solidFill>
                          <a:srgbClr val="000000"/>
                        </a:solidFill>
                        <a:effectLst/>
                        <a:latin typeface="Gill Sans MT" panose="020B0502020104020203" pitchFamily="34" charset="0"/>
                        <a:ea typeface="+mn-ea"/>
                        <a:cs typeface="+mn-cs"/>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GB" sz="1300" b="1" i="1"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Corrective measure:</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ZA" sz="1300" b="0" i="0" u="none" strike="noStrike" kern="1200" cap="none" spc="0" normalizeH="0" baseline="0" noProof="0" dirty="0" err="1">
                          <a:ln>
                            <a:noFill/>
                          </a:ln>
                          <a:solidFill>
                            <a:srgbClr val="000000"/>
                          </a:solidFill>
                          <a:effectLst/>
                          <a:uLnTx/>
                          <a:uFillTx/>
                          <a:latin typeface="Gill Sans MT" panose="020B0502020104020203" pitchFamily="34" charset="0"/>
                          <a:ea typeface="+mn-ea"/>
                          <a:cs typeface="+mn-cs"/>
                        </a:rPr>
                        <a:t>Izimbizo</a:t>
                      </a:r>
                      <a:r>
                        <a:rPr kumimoji="0" lang="en-ZA" sz="13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 have a community outreach objective. The department will continue with outreach to ensure successful hosting of </a:t>
                      </a:r>
                      <a:r>
                        <a:rPr kumimoji="0" lang="en-ZA" sz="1300" b="0" i="0" u="none" strike="noStrike" kern="1200" cap="none" spc="0" normalizeH="0" baseline="0" noProof="0" dirty="0" err="1">
                          <a:ln>
                            <a:noFill/>
                          </a:ln>
                          <a:solidFill>
                            <a:srgbClr val="000000"/>
                          </a:solidFill>
                          <a:effectLst/>
                          <a:uLnTx/>
                          <a:uFillTx/>
                          <a:latin typeface="Gill Sans MT" panose="020B0502020104020203" pitchFamily="34" charset="0"/>
                          <a:ea typeface="+mn-ea"/>
                          <a:cs typeface="+mn-cs"/>
                        </a:rPr>
                        <a:t>Izimbizo</a:t>
                      </a:r>
                      <a:r>
                        <a:rPr kumimoji="0" lang="en-ZA" sz="13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 and institution of implementation mechanisms to ensure community awareness about and access to information about the department’s programmes and initiatives.</a:t>
                      </a:r>
                    </a:p>
                    <a:p>
                      <a:pPr marL="0" algn="just" defTabSz="914400" rtl="0" eaLnBrk="1" latinLnBrk="0" hangingPunct="1">
                        <a:lnSpc>
                          <a:spcPct val="115000"/>
                        </a:lnSpc>
                        <a:spcAft>
                          <a:spcPts val="0"/>
                        </a:spcAft>
                      </a:pPr>
                      <a:endParaRPr lang="en-GB" sz="1300" b="0" i="0" u="none" strike="noStrike" kern="1200" dirty="0">
                        <a:solidFill>
                          <a:srgbClr val="000000"/>
                        </a:solidFill>
                        <a:effectLst/>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2402669151"/>
                  </a:ext>
                </a:extLst>
              </a:tr>
              <a:tr h="937174">
                <a:tc>
                  <a:txBody>
                    <a:bodyPr/>
                    <a:lstStyle/>
                    <a:p>
                      <a:pPr marL="342900" indent="-342900" algn="l" fontAlgn="t">
                        <a:buFont typeface="+mj-lt"/>
                        <a:buAutoNum type="arabicPeriod" startAt="10"/>
                      </a:pPr>
                      <a:r>
                        <a:rPr lang="en-GB" sz="1300" kern="1200" dirty="0">
                          <a:solidFill>
                            <a:schemeClr val="dk1"/>
                          </a:solidFill>
                          <a:effectLst/>
                          <a:latin typeface="Gill Sans MT" panose="020B0502020104020203" pitchFamily="34" charset="0"/>
                          <a:ea typeface="+mn-ea"/>
                          <a:cs typeface="+mn-cs"/>
                        </a:rPr>
                        <a:t>Percentage procurement from B-BBEE-compliant businesses.</a:t>
                      </a:r>
                      <a:endParaRPr lang="en-US" sz="1300" b="0" i="0" u="none" strike="noStrike" dirty="0">
                        <a:solidFill>
                          <a:srgbClr val="000000"/>
                        </a:solidFill>
                        <a:effectLst/>
                        <a:latin typeface="Gill Sans MT" panose="020B0502020104020203" pitchFamily="34" charset="0"/>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Bef>
                          <a:spcPts val="300"/>
                        </a:spcBef>
                        <a:spcAft>
                          <a:spcPts val="0"/>
                        </a:spcAft>
                      </a:pPr>
                      <a:r>
                        <a:rPr lang="en-ZA" sz="1300" dirty="0">
                          <a:effectLst/>
                          <a:latin typeface="Gill Sans MT" panose="020B0502020104020203" pitchFamily="34" charset="0"/>
                          <a:ea typeface="Calibri" panose="020F0502020204030204" pitchFamily="34" charset="0"/>
                          <a:cs typeface="Times New Roman" panose="02020603050405020304" pitchFamily="18" charset="0"/>
                        </a:rPr>
                        <a:t>100% of expenditure achieved on procurement from enterprises on B-BBEE contributor status levels 1 to 5.</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Bef>
                          <a:spcPts val="300"/>
                        </a:spcBef>
                        <a:spcAft>
                          <a:spcPts val="300"/>
                        </a:spcAft>
                      </a:pPr>
                      <a:r>
                        <a:rPr lang="en-ZA" sz="1300" dirty="0">
                          <a:effectLst/>
                          <a:latin typeface="Gill Sans MT" panose="020B0502020104020203" pitchFamily="34" charset="0"/>
                          <a:ea typeface="Calibri" panose="020F0502020204030204" pitchFamily="34" charset="0"/>
                          <a:cs typeface="Times New Roman" panose="02020603050405020304" pitchFamily="18" charset="0"/>
                        </a:rPr>
                        <a:t>100% of expenditure on procurement from enterprises on B-BBEE contributor status levels 1 to 5 was achieved.</a:t>
                      </a:r>
                    </a:p>
                    <a:p>
                      <a:pPr algn="just">
                        <a:lnSpc>
                          <a:spcPct val="115000"/>
                        </a:lnSpc>
                        <a:spcBef>
                          <a:spcPts val="300"/>
                        </a:spcBef>
                        <a:spcAft>
                          <a:spcPts val="300"/>
                        </a:spcAft>
                      </a:pPr>
                      <a:r>
                        <a:rPr lang="en-ZA" sz="1300" b="1" dirty="0">
                          <a:effectLst/>
                          <a:latin typeface="Gill Sans MT" panose="020B0502020104020203" pitchFamily="34" charset="0"/>
                          <a:ea typeface="Calibri" panose="020F0502020204030204" pitchFamily="34" charset="0"/>
                          <a:cs typeface="Times New Roman" panose="02020603050405020304" pitchFamily="18" charset="0"/>
                        </a:rPr>
                        <a:t> </a:t>
                      </a:r>
                      <a:endParaRPr lang="en-ZA" sz="13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496970034"/>
                  </a:ext>
                </a:extLst>
              </a:tr>
            </a:tbl>
          </a:graphicData>
        </a:graphic>
      </p:graphicFrame>
      <p:sp>
        <p:nvSpPr>
          <p:cNvPr id="6" name="Footer Placeholder 1"/>
          <p:cNvSpPr>
            <a:spLocks noGrp="1"/>
          </p:cNvSpPr>
          <p:nvPr>
            <p:ph type="ftr" sz="quarter" idx="11"/>
          </p:nvPr>
        </p:nvSpPr>
        <p:spPr>
          <a:xfrm>
            <a:off x="278273" y="5991226"/>
            <a:ext cx="2752531"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4172114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26</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4" name="Rectangle 3"/>
          <p:cNvSpPr/>
          <p:nvPr/>
        </p:nvSpPr>
        <p:spPr>
          <a:xfrm>
            <a:off x="393108" y="1370739"/>
            <a:ext cx="8426152" cy="2554545"/>
          </a:xfrm>
          <a:prstGeom prst="rect">
            <a:avLst/>
          </a:prstGeom>
          <a:solidFill>
            <a:srgbClr val="F8CBAD"/>
          </a:solidFill>
        </p:spPr>
        <p:txBody>
          <a:bodyPr wrap="square">
            <a:spAutoFit/>
          </a:bodyPr>
          <a:lstStyle/>
          <a:p>
            <a:pPr algn="ctr" eaLnBrk="0" hangingPunct="0">
              <a:defRPr/>
            </a:pPr>
            <a:r>
              <a:rPr lang="en-US" sz="4000" b="1" kern="0" dirty="0">
                <a:solidFill>
                  <a:srgbClr val="F1995D"/>
                </a:solidFill>
                <a:latin typeface="Gill Sans MT" panose="020B0502020104020203" pitchFamily="34" charset="0"/>
              </a:rPr>
              <a:t>3.2	</a:t>
            </a:r>
            <a:r>
              <a:rPr lang="en-US" sz="4000" b="1" kern="0" dirty="0" err="1">
                <a:solidFill>
                  <a:srgbClr val="F1995D"/>
                </a:solidFill>
                <a:latin typeface="Gill Sans MT" panose="020B0502020104020203" pitchFamily="34" charset="0"/>
              </a:rPr>
              <a:t>Programme</a:t>
            </a:r>
            <a:r>
              <a:rPr lang="en-US" sz="4000" b="1" kern="0" dirty="0">
                <a:solidFill>
                  <a:srgbClr val="F1995D"/>
                </a:solidFill>
                <a:latin typeface="Gill Sans MT" panose="020B0502020104020203" pitchFamily="34" charset="0"/>
              </a:rPr>
              <a:t> 2</a:t>
            </a:r>
          </a:p>
          <a:p>
            <a:pPr algn="ctr" eaLnBrk="0" hangingPunct="0">
              <a:defRPr/>
            </a:pPr>
            <a:endParaRPr lang="en-US" sz="4000" b="1" kern="0" dirty="0">
              <a:solidFill>
                <a:srgbClr val="F1995D"/>
              </a:solidFill>
              <a:latin typeface="Gill Sans MT" panose="020B0502020104020203" pitchFamily="34" charset="0"/>
            </a:endParaRPr>
          </a:p>
          <a:p>
            <a:pPr algn="ctr" eaLnBrk="0" hangingPunct="0">
              <a:defRPr/>
            </a:pPr>
            <a:r>
              <a:rPr lang="en-ZA" sz="4000" b="1" dirty="0">
                <a:solidFill>
                  <a:srgbClr val="F1995D"/>
                </a:solidFill>
                <a:latin typeface="Gill Sans MT" panose="020B0502020104020203" pitchFamily="34" charset="0"/>
              </a:rPr>
              <a:t>Tourism Research, Policy and International Relations</a:t>
            </a:r>
            <a:endParaRPr lang="en-ZA" sz="4000" dirty="0">
              <a:solidFill>
                <a:srgbClr val="F1995D"/>
              </a:solidFill>
            </a:endParaRPr>
          </a:p>
        </p:txBody>
      </p:sp>
      <p:sp>
        <p:nvSpPr>
          <p:cNvPr id="5" name="Footer Placeholder 1"/>
          <p:cNvSpPr>
            <a:spLocks noGrp="1"/>
          </p:cNvSpPr>
          <p:nvPr>
            <p:ph type="ftr" sz="quarter" idx="11"/>
          </p:nvPr>
        </p:nvSpPr>
        <p:spPr>
          <a:xfrm>
            <a:off x="393108" y="5991226"/>
            <a:ext cx="2801257"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2585683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27</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1382083529"/>
              </p:ext>
            </p:extLst>
          </p:nvPr>
        </p:nvGraphicFramePr>
        <p:xfrm>
          <a:off x="270590" y="224005"/>
          <a:ext cx="8529665" cy="5541063"/>
        </p:xfrm>
        <a:graphic>
          <a:graphicData uri="http://schemas.openxmlformats.org/drawingml/2006/table">
            <a:tbl>
              <a:tblPr firstRow="1" bandRow="1">
                <a:tableStyleId>{21E4AEA4-8DFA-4A89-87EB-49C32662AFE0}</a:tableStyleId>
              </a:tblPr>
              <a:tblGrid>
                <a:gridCol w="1913950">
                  <a:extLst>
                    <a:ext uri="{9D8B030D-6E8A-4147-A177-3AD203B41FA5}">
                      <a16:colId xmlns:a16="http://schemas.microsoft.com/office/drawing/2014/main" xmlns="" val="20000"/>
                    </a:ext>
                  </a:extLst>
                </a:gridCol>
                <a:gridCol w="3062947">
                  <a:extLst>
                    <a:ext uri="{9D8B030D-6E8A-4147-A177-3AD203B41FA5}">
                      <a16:colId xmlns:a16="http://schemas.microsoft.com/office/drawing/2014/main" xmlns="" val="20001"/>
                    </a:ext>
                  </a:extLst>
                </a:gridCol>
                <a:gridCol w="3552768">
                  <a:extLst>
                    <a:ext uri="{9D8B030D-6E8A-4147-A177-3AD203B41FA5}">
                      <a16:colId xmlns:a16="http://schemas.microsoft.com/office/drawing/2014/main" xmlns="" val="66050275"/>
                    </a:ext>
                  </a:extLst>
                </a:gridCol>
              </a:tblGrid>
              <a:tr h="524496">
                <a:tc gridSpan="3">
                  <a:txBody>
                    <a:bodyPr/>
                    <a:lstStyle/>
                    <a:p>
                      <a:pPr algn="just" fontAlgn="ctr"/>
                      <a:r>
                        <a:rPr lang="en-US" sz="1500" u="none" strike="noStrike" dirty="0">
                          <a:solidFill>
                            <a:schemeClr val="tx1"/>
                          </a:solidFill>
                          <a:latin typeface="Gill Sans MT" panose="020B0502020104020203" pitchFamily="34" charset="0"/>
                        </a:rPr>
                        <a:t>Strategic Objective: </a:t>
                      </a:r>
                      <a:r>
                        <a:rPr lang="en-GB" sz="1500" b="1" u="none" strike="noStrike" kern="1200" dirty="0">
                          <a:solidFill>
                            <a:schemeClr val="tx1"/>
                          </a:solidFill>
                          <a:latin typeface="Gill Sans MT" panose="020B0502020104020203" pitchFamily="34" charset="0"/>
                          <a:ea typeface="+mn-ea"/>
                          <a:cs typeface="+mn-cs"/>
                        </a:rPr>
                        <a:t>To create an enabling legislative and regulatory environment for tourism development and growth</a:t>
                      </a:r>
                      <a:endParaRPr lang="en-US" sz="1500" b="1" u="none" strike="noStrike" kern="1200" dirty="0">
                        <a:solidFill>
                          <a:schemeClr val="tx1"/>
                        </a:solidFill>
                        <a:latin typeface="Gill Sans MT" panose="020B0502020104020203" pitchFamily="34" charset="0"/>
                        <a:ea typeface="+mn-ea"/>
                        <a:cs typeface="+mn-cs"/>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524517">
                <a:tc>
                  <a:txBody>
                    <a:bodyPr/>
                    <a:lstStyle/>
                    <a:p>
                      <a:pPr algn="ctr">
                        <a:lnSpc>
                          <a:spcPct val="100000"/>
                        </a:lnSpc>
                      </a:pPr>
                      <a:r>
                        <a:rPr lang="en-US" sz="1500" b="1" dirty="0">
                          <a:latin typeface="Gill Sans MT" panose="020B0502020104020203" pitchFamily="34" charset="0"/>
                        </a:rPr>
                        <a:t>Key</a:t>
                      </a:r>
                      <a:r>
                        <a:rPr lang="en-US" sz="1500" b="1" baseline="0" dirty="0">
                          <a:latin typeface="Gill Sans MT" panose="020B0502020104020203" pitchFamily="34" charset="0"/>
                        </a:rPr>
                        <a:t> Performance Indicator</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tabLst>
                          <a:tab pos="534988" algn="l"/>
                          <a:tab pos="1614488" algn="l"/>
                        </a:tabLst>
                      </a:pPr>
                      <a:r>
                        <a:rPr lang="en-US" sz="1500" b="1" dirty="0">
                          <a:latin typeface="Gill Sans MT" panose="020B0502020104020203" pitchFamily="34" charset="0"/>
                        </a:rPr>
                        <a:t>Annual Target</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a:latin typeface="Gill Sans MT" panose="020B0502020104020203" pitchFamily="34" charset="0"/>
                        </a:rPr>
                        <a:t>Actual Performance</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227655">
                <a:tc rowSpan="2">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a:tabLst>
                          <a:tab pos="0" algn="l"/>
                        </a:tabLst>
                        <a:defRPr/>
                      </a:pPr>
                      <a:r>
                        <a:rPr lang="en-GB" sz="1500" kern="1200" dirty="0">
                          <a:solidFill>
                            <a:schemeClr val="dk1"/>
                          </a:solidFill>
                          <a:effectLst/>
                          <a:latin typeface="Gill Sans MT" panose="020B0502020104020203" pitchFamily="34" charset="0"/>
                          <a:ea typeface="+mn-ea"/>
                          <a:cs typeface="+mn-cs"/>
                        </a:rPr>
                        <a:t>Number of policy development initiatives undertaken.</a:t>
                      </a:r>
                      <a:endParaRPr kumimoji="0" lang="en-US" sz="1500" b="0" i="0" u="none" strike="noStrike" kern="1200" cap="none" spc="0" normalizeH="0" baseline="0" noProof="0" dirty="0">
                        <a:ln>
                          <a:noFill/>
                        </a:ln>
                        <a:solidFill>
                          <a:srgbClr val="000000"/>
                        </a:solidFill>
                        <a:effectLst/>
                        <a:uLnTx/>
                        <a:uFillTx/>
                        <a:latin typeface="Gill Sans MT" panose="020B0502020104020203" pitchFamily="34" charset="0"/>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marL="0" marR="0" lvl="0" indent="0" algn="just" defTabSz="914400" rtl="0" eaLnBrk="1" fontAlgn="t" latinLnBrk="0" hangingPunct="1">
                        <a:lnSpc>
                          <a:spcPct val="100000"/>
                        </a:lnSpc>
                        <a:spcBef>
                          <a:spcPts val="0"/>
                        </a:spcBef>
                        <a:spcAft>
                          <a:spcPts val="0"/>
                        </a:spcAft>
                        <a:buClrTx/>
                        <a:buSzTx/>
                        <a:buFont typeface="+mj-lt"/>
                        <a:buNone/>
                        <a:tabLst/>
                        <a:defRPr/>
                      </a:pPr>
                      <a:r>
                        <a:rPr lang="en-ZA" sz="1500" b="1" kern="1200" dirty="0">
                          <a:solidFill>
                            <a:schemeClr val="dk1"/>
                          </a:solidFill>
                          <a:effectLst/>
                          <a:latin typeface="Gill Sans MT" panose="020B0502020104020203" pitchFamily="34" charset="0"/>
                          <a:ea typeface="+mn-ea"/>
                          <a:cs typeface="+mn-cs"/>
                        </a:rPr>
                        <a:t>Two tourism facilitation initiatives conducted:</a:t>
                      </a:r>
                      <a:endParaRPr kumimoji="0" lang="en-US" sz="15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endParaRPr>
                    </a:p>
                  </a:txBody>
                  <a:tcPr marL="85725"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10003"/>
                  </a:ext>
                </a:extLst>
              </a:tr>
              <a:tr h="1739890">
                <a:tc vMerge="1">
                  <a:txBody>
                    <a:bodyPr/>
                    <a:lstStyle/>
                    <a:p>
                      <a:endParaRPr lang="en-ZA"/>
                    </a:p>
                  </a:txBody>
                  <a:tcPr/>
                </a:tc>
                <a:tc>
                  <a:txBody>
                    <a:bodyPr/>
                    <a:lstStyle/>
                    <a:p>
                      <a:pPr marL="176213" lvl="0" indent="-176213" algn="just" defTabSz="914400" rtl="0" eaLnBrk="1" latinLnBrk="0" hangingPunct="1">
                        <a:lnSpc>
                          <a:spcPct val="115000"/>
                        </a:lnSpc>
                        <a:spcAft>
                          <a:spcPts val="0"/>
                        </a:spcAft>
                        <a:buFont typeface="Symbol" panose="05050102010706020507" pitchFamily="18" charset="2"/>
                        <a:buChar char=""/>
                      </a:pPr>
                      <a:r>
                        <a:rPr lang="en-ZA" sz="1500" b="0" i="0" u="none" strike="noStrike" kern="1200" dirty="0">
                          <a:solidFill>
                            <a:srgbClr val="000000"/>
                          </a:solidFill>
                          <a:latin typeface="Gill Sans MT" panose="020B0502020104020203" pitchFamily="34" charset="0"/>
                          <a:ea typeface="+mn-ea"/>
                          <a:cs typeface="+mn-cs"/>
                        </a:rPr>
                        <a:t>Quarterly analysis reports on airlift developed to inform stakeholder engagements.</a:t>
                      </a:r>
                    </a:p>
                    <a:p>
                      <a:pPr marL="176213" lvl="0" indent="-176213" algn="just" defTabSz="914400" rtl="0" eaLnBrk="1" latinLnBrk="0" hangingPunct="1">
                        <a:lnSpc>
                          <a:spcPct val="115000"/>
                        </a:lnSpc>
                        <a:spcAft>
                          <a:spcPts val="0"/>
                        </a:spcAft>
                        <a:buFont typeface="Symbol" panose="05050102010706020507" pitchFamily="18" charset="2"/>
                        <a:buChar char=""/>
                      </a:pPr>
                      <a:r>
                        <a:rPr lang="en-ZA" sz="1500" b="0" i="0" u="none" strike="noStrike" kern="1200" dirty="0">
                          <a:solidFill>
                            <a:srgbClr val="000000"/>
                          </a:solidFill>
                          <a:latin typeface="Gill Sans MT" panose="020B0502020104020203" pitchFamily="34" charset="0"/>
                          <a:ea typeface="+mn-ea"/>
                          <a:cs typeface="+mn-cs"/>
                        </a:rPr>
                        <a:t>Quarterly analysis reports on visa requirements developed to inform stakeholder engagements.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176213" lvl="0" indent="-176213" algn="just" defTabSz="914400" rtl="0" eaLnBrk="1" latinLnBrk="0" hangingPunct="1">
                        <a:lnSpc>
                          <a:spcPct val="115000"/>
                        </a:lnSpc>
                        <a:spcAft>
                          <a:spcPts val="0"/>
                        </a:spcAft>
                        <a:buFont typeface="Symbol" panose="05050102010706020507" pitchFamily="18" charset="2"/>
                        <a:buChar char=""/>
                      </a:pPr>
                      <a:r>
                        <a:rPr lang="en-ZA" sz="1500" b="0" i="0" u="none" strike="noStrike" kern="1200" dirty="0">
                          <a:solidFill>
                            <a:srgbClr val="000000"/>
                          </a:solidFill>
                          <a:latin typeface="Gill Sans MT" panose="020B0502020104020203" pitchFamily="34" charset="0"/>
                          <a:ea typeface="+mn-ea"/>
                          <a:cs typeface="+mn-cs"/>
                        </a:rPr>
                        <a:t>Quarterly analysis reports on airlift to inform stakeholder engagements were developed.</a:t>
                      </a:r>
                    </a:p>
                    <a:p>
                      <a:pPr marL="176213" lvl="0" indent="-176213" algn="just" defTabSz="914400" rtl="0" eaLnBrk="1" latinLnBrk="0" hangingPunct="1">
                        <a:lnSpc>
                          <a:spcPct val="115000"/>
                        </a:lnSpc>
                        <a:spcAft>
                          <a:spcPts val="0"/>
                        </a:spcAft>
                        <a:buFont typeface="Symbol" panose="05050102010706020507" pitchFamily="18" charset="2"/>
                        <a:buChar char=""/>
                      </a:pPr>
                      <a:r>
                        <a:rPr lang="en-ZA" sz="1500" b="0" i="0" u="none" strike="noStrike" kern="1200" dirty="0">
                          <a:solidFill>
                            <a:srgbClr val="000000"/>
                          </a:solidFill>
                          <a:latin typeface="Gill Sans MT" panose="020B0502020104020203" pitchFamily="34" charset="0"/>
                          <a:ea typeface="+mn-ea"/>
                          <a:cs typeface="+mn-cs"/>
                        </a:rPr>
                        <a:t>Quarterly analysis reports on visa requirements to inform stakeholder engagements were developed.</a:t>
                      </a:r>
                    </a:p>
                    <a:p>
                      <a:pPr algn="just">
                        <a:lnSpc>
                          <a:spcPct val="115000"/>
                        </a:lnSpc>
                        <a:spcAft>
                          <a:spcPts val="0"/>
                        </a:spcAft>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 </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211164759"/>
                  </a:ext>
                </a:extLst>
              </a:tr>
              <a:tr h="218549">
                <a:tc rowSpan="3">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startAt="2"/>
                        <a:tabLst/>
                        <a:defRPr/>
                      </a:pPr>
                      <a:r>
                        <a:rPr kumimoji="0" lang="en-GB" sz="15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Number of information dissemination platforms hosted.</a:t>
                      </a:r>
                      <a:endParaRPr kumimoji="0" lang="en-ZA" sz="15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endParaRPr>
                    </a:p>
                    <a:p>
                      <a:pPr marL="342900" marR="0" lvl="0" indent="-342900" algn="just" defTabSz="914400" rtl="0" eaLnBrk="1" fontAlgn="t" latinLnBrk="0" hangingPunct="1">
                        <a:lnSpc>
                          <a:spcPct val="100000"/>
                        </a:lnSpc>
                        <a:spcBef>
                          <a:spcPts val="0"/>
                        </a:spcBef>
                        <a:spcAft>
                          <a:spcPts val="0"/>
                        </a:spcAft>
                        <a:buClrTx/>
                        <a:buSzTx/>
                        <a:buFont typeface="+mj-lt"/>
                        <a:buAutoNum type="arabicPeriod"/>
                        <a:tabLst>
                          <a:tab pos="0" algn="l"/>
                        </a:tabLst>
                        <a:defRPr/>
                      </a:pPr>
                      <a:endParaRPr kumimoji="0" lang="en-US" sz="1500" b="0" i="0" u="none" strike="noStrike" kern="1200" cap="none" spc="0" normalizeH="0" baseline="0" noProof="0" dirty="0">
                        <a:ln>
                          <a:noFill/>
                        </a:ln>
                        <a:solidFill>
                          <a:srgbClr val="000000"/>
                        </a:solidFill>
                        <a:effectLst/>
                        <a:uLnTx/>
                        <a:uFillTx/>
                        <a:latin typeface="Gill Sans MT" panose="020B0502020104020203" pitchFamily="34" charset="0"/>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5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Two platforms created:</a:t>
                      </a:r>
                      <a:endParaRPr kumimoji="0" lang="en-US" sz="1500" b="1"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pPr algn="just">
                        <a:lnSpc>
                          <a:spcPct val="115000"/>
                        </a:lnSpc>
                        <a:spcAft>
                          <a:spcPts val="0"/>
                        </a:spcAft>
                      </a:pPr>
                      <a:endParaRPr lang="en-ZA" sz="14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4243168585"/>
                  </a:ext>
                </a:extLst>
              </a:tr>
              <a:tr h="1433332">
                <a:tc vMerge="1">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a:tabLst>
                          <a:tab pos="0" algn="l"/>
                        </a:tabLst>
                        <a:defRPr/>
                      </a:pPr>
                      <a:endParaRPr kumimoji="0" lang="en-US" sz="1400" b="0" i="0" u="none" strike="noStrike" kern="1200" cap="none" spc="0" normalizeH="0" baseline="0" noProof="0" dirty="0">
                        <a:ln>
                          <a:noFill/>
                        </a:ln>
                        <a:solidFill>
                          <a:srgbClr val="000000"/>
                        </a:solidFill>
                        <a:effectLst/>
                        <a:uLnTx/>
                        <a:uFillTx/>
                        <a:latin typeface="Gill Sans MT" panose="020B0502020104020203" pitchFamily="34" charset="0"/>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Tourism Public Lecture hosted.</a:t>
                      </a:r>
                    </a:p>
                    <a:p>
                      <a:pPr algn="just">
                        <a:lnSpc>
                          <a:spcPct val="115000"/>
                        </a:lnSpc>
                        <a:spcAft>
                          <a:spcPts val="0"/>
                        </a:spcAft>
                      </a:pPr>
                      <a:r>
                        <a:rPr lang="en-ZA" sz="1500" b="1" dirty="0">
                          <a:effectLst/>
                          <a:latin typeface="Gill Sans MT" panose="020B0502020104020203" pitchFamily="34" charset="0"/>
                          <a:ea typeface="Calibri" panose="020F0502020204030204" pitchFamily="34" charset="0"/>
                          <a:cs typeface="Times New Roman" panose="02020603050405020304" pitchFamily="18" charset="0"/>
                        </a:rPr>
                        <a:t> </a:t>
                      </a:r>
                      <a:endParaRPr lang="en-ZA" sz="1500" dirty="0">
                        <a:effectLst/>
                        <a:latin typeface="Gill Sans MT" panose="020B0502020104020203"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ZA" sz="1500" b="1" dirty="0">
                          <a:effectLst/>
                          <a:latin typeface="Gill Sans MT" panose="020B0502020104020203" pitchFamily="34" charset="0"/>
                          <a:ea typeface="Calibri" panose="020F0502020204030204" pitchFamily="34" charset="0"/>
                          <a:cs typeface="Times New Roman" panose="02020603050405020304" pitchFamily="18" charset="0"/>
                        </a:rPr>
                        <a:t> </a:t>
                      </a:r>
                      <a:endParaRPr lang="en-ZA" sz="15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Tourism Public Lecture was hosted on 18 September 2018 in Mthatha, under the theme: “Inclusive and Quality Growth of the Tourism Sector Through Digital Transformation”.</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2413081327"/>
                  </a:ext>
                </a:extLst>
              </a:tr>
              <a:tr h="703518">
                <a:tc vMerge="1">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a:tabLst>
                          <a:tab pos="0" algn="l"/>
                        </a:tabLst>
                        <a:defRPr/>
                      </a:pPr>
                      <a:endParaRPr kumimoji="0" lang="en-US" sz="1400" b="0" i="0" u="none" strike="noStrike" kern="1200" cap="none" spc="0" normalizeH="0" baseline="0" noProof="0" dirty="0">
                        <a:ln>
                          <a:noFill/>
                        </a:ln>
                        <a:solidFill>
                          <a:srgbClr val="000000"/>
                        </a:solidFill>
                        <a:effectLst/>
                        <a:uLnTx/>
                        <a:uFillTx/>
                        <a:latin typeface="Gill Sans MT" panose="020B0502020104020203" pitchFamily="34" charset="0"/>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Tourism Research Seminar hosted.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Tourism Research Seminar was hosted on 15 March 2019 in Pretoria.</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105152279"/>
                  </a:ext>
                </a:extLst>
              </a:tr>
            </a:tbl>
          </a:graphicData>
        </a:graphic>
      </p:graphicFrame>
      <p:sp>
        <p:nvSpPr>
          <p:cNvPr id="6" name="Footer Placeholder 1"/>
          <p:cNvSpPr>
            <a:spLocks noGrp="1"/>
          </p:cNvSpPr>
          <p:nvPr>
            <p:ph type="ftr" sz="quarter" idx="11"/>
          </p:nvPr>
        </p:nvSpPr>
        <p:spPr>
          <a:xfrm>
            <a:off x="378874" y="5991226"/>
            <a:ext cx="2566032"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38873712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28</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827035942"/>
              </p:ext>
            </p:extLst>
          </p:nvPr>
        </p:nvGraphicFramePr>
        <p:xfrm>
          <a:off x="306425" y="332290"/>
          <a:ext cx="8529665" cy="5593658"/>
        </p:xfrm>
        <a:graphic>
          <a:graphicData uri="http://schemas.openxmlformats.org/drawingml/2006/table">
            <a:tbl>
              <a:tblPr firstRow="1" bandRow="1">
                <a:tableStyleId>{21E4AEA4-8DFA-4A89-87EB-49C32662AFE0}</a:tableStyleId>
              </a:tblPr>
              <a:tblGrid>
                <a:gridCol w="2035559">
                  <a:extLst>
                    <a:ext uri="{9D8B030D-6E8A-4147-A177-3AD203B41FA5}">
                      <a16:colId xmlns:a16="http://schemas.microsoft.com/office/drawing/2014/main" xmlns="" val="20000"/>
                    </a:ext>
                  </a:extLst>
                </a:gridCol>
                <a:gridCol w="3153747">
                  <a:extLst>
                    <a:ext uri="{9D8B030D-6E8A-4147-A177-3AD203B41FA5}">
                      <a16:colId xmlns:a16="http://schemas.microsoft.com/office/drawing/2014/main" xmlns="" val="20001"/>
                    </a:ext>
                  </a:extLst>
                </a:gridCol>
                <a:gridCol w="3340359">
                  <a:extLst>
                    <a:ext uri="{9D8B030D-6E8A-4147-A177-3AD203B41FA5}">
                      <a16:colId xmlns:a16="http://schemas.microsoft.com/office/drawing/2014/main" xmlns="" val="1513345663"/>
                    </a:ext>
                  </a:extLst>
                </a:gridCol>
              </a:tblGrid>
              <a:tr h="606284">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ZA" sz="1600" b="1" i="0" u="none" strike="noStrike" kern="1200" dirty="0">
                          <a:solidFill>
                            <a:srgbClr val="000000"/>
                          </a:solidFill>
                          <a:effectLst/>
                          <a:latin typeface="Gill Sans MT" panose="020B0502020104020203" pitchFamily="34" charset="0"/>
                          <a:ea typeface="+mn-ea"/>
                          <a:cs typeface="+mn-cs"/>
                        </a:rPr>
                        <a:t>Strategic objective:  </a:t>
                      </a:r>
                      <a:r>
                        <a:rPr lang="en-GB" sz="1600" b="1" i="0" u="none" strike="noStrike" kern="1200" dirty="0">
                          <a:solidFill>
                            <a:srgbClr val="000000"/>
                          </a:solidFill>
                          <a:effectLst/>
                          <a:latin typeface="Gill Sans MT" panose="020B0502020104020203" pitchFamily="34" charset="0"/>
                          <a:ea typeface="+mn-ea"/>
                          <a:cs typeface="+mn-cs"/>
                        </a:rPr>
                        <a:t>To provide knowledge services to inform policy, planning and decision making</a:t>
                      </a:r>
                      <a:endParaRPr lang="en-ZA" sz="1600" b="1" i="0" u="none" strike="noStrike" kern="1200" dirty="0">
                        <a:solidFill>
                          <a:srgbClr val="000000"/>
                        </a:solidFill>
                        <a:effectLst/>
                        <a:latin typeface="Gill Sans MT" panose="020B0502020104020203" pitchFamily="34" charset="0"/>
                        <a:ea typeface="+mn-ea"/>
                        <a:cs typeface="+mn-cs"/>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608461">
                <a:tc>
                  <a:txBody>
                    <a:bodyPr/>
                    <a:lstStyle/>
                    <a:p>
                      <a:pPr algn="ctr">
                        <a:lnSpc>
                          <a:spcPct val="100000"/>
                        </a:lnSpc>
                      </a:pPr>
                      <a:r>
                        <a:rPr lang="en-US" sz="1600" b="1" dirty="0">
                          <a:latin typeface="Gill Sans MT" panose="020B0502020104020203" pitchFamily="34" charset="0"/>
                        </a:rPr>
                        <a:t>Key</a:t>
                      </a:r>
                      <a:r>
                        <a:rPr lang="en-US" sz="1600" b="1" baseline="0" dirty="0">
                          <a:latin typeface="Gill Sans MT" panose="020B0502020104020203" pitchFamily="34" charset="0"/>
                        </a:rPr>
                        <a:t> Performance Indicator</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tabLst>
                          <a:tab pos="534988" algn="l"/>
                          <a:tab pos="1614488" algn="l"/>
                        </a:tabLst>
                      </a:pPr>
                      <a:r>
                        <a:rPr lang="en-US" sz="1600" b="1" dirty="0">
                          <a:latin typeface="Gill Sans MT" panose="020B0502020104020203" pitchFamily="34" charset="0"/>
                        </a:rPr>
                        <a:t>Annual Target</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Gill Sans MT" panose="020B0502020104020203" pitchFamily="34" charset="0"/>
                        </a:rPr>
                        <a:t>Actual Performance</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278880">
                <a:tc rowSpan="6">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startAt="3"/>
                        <a:tabLst/>
                        <a:defRPr/>
                      </a:pPr>
                      <a:r>
                        <a:rPr lang="en-GB" sz="1600" kern="1200" dirty="0">
                          <a:solidFill>
                            <a:schemeClr val="dk1"/>
                          </a:solidFill>
                          <a:effectLst/>
                          <a:latin typeface="Gill Sans MT" panose="020B0502020104020203" pitchFamily="34" charset="0"/>
                          <a:ea typeface="+mn-ea"/>
                          <a:cs typeface="+mn-cs"/>
                        </a:rPr>
                        <a:t>Number of Tourism Monitoring and Evaluation Reports developed.</a:t>
                      </a:r>
                      <a:endParaRPr lang="en-ZA" sz="1600" b="0" i="0" u="none" strike="noStrike" kern="1200" noProof="0" dirty="0">
                        <a:solidFill>
                          <a:srgbClr val="000000"/>
                        </a:solidFill>
                        <a:effectLst/>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en-GB" sz="1600" b="1" kern="1200" dirty="0">
                          <a:solidFill>
                            <a:schemeClr val="dk1"/>
                          </a:solidFill>
                          <a:effectLst/>
                          <a:latin typeface="Gill Sans MT" panose="020B0502020104020203" pitchFamily="34" charset="0"/>
                          <a:ea typeface="+mn-ea"/>
                          <a:cs typeface="+mn-cs"/>
                        </a:rPr>
                        <a:t>Twenty-two reports:</a:t>
                      </a:r>
                      <a:endParaRPr kumimoji="0" lang="en-US" sz="1600" b="1"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10003"/>
                  </a:ext>
                </a:extLst>
              </a:tr>
              <a:tr h="684706">
                <a:tc vMerge="1">
                  <a:txBody>
                    <a:bodyPr/>
                    <a:lstStyle/>
                    <a:p>
                      <a:endParaRPr lang="en-ZA"/>
                    </a:p>
                  </a:txBody>
                  <a:tcPr/>
                </a:tc>
                <a:tc>
                  <a:txBody>
                    <a:bodyPr/>
                    <a:lstStyle/>
                    <a:p>
                      <a:pPr marL="342900" lvl="0" indent="-342900" algn="just">
                        <a:lnSpc>
                          <a:spcPct val="115000"/>
                        </a:lnSpc>
                        <a:spcAft>
                          <a:spcPts val="0"/>
                        </a:spcAft>
                        <a:buFont typeface="+mj-lt"/>
                        <a:buAutoNum type="arabicPeriod"/>
                      </a:pPr>
                      <a:r>
                        <a:rPr lang="en-GB" sz="1600" dirty="0">
                          <a:effectLst/>
                          <a:latin typeface="Gill Sans MT" panose="020B0502020104020203" pitchFamily="34" charset="0"/>
                          <a:ea typeface="Calibri" panose="020F0502020204030204" pitchFamily="34" charset="0"/>
                          <a:cs typeface="Times New Roman" panose="02020603050405020304" pitchFamily="18" charset="0"/>
                        </a:rPr>
                        <a:t>2017/18 National Tourism Sector Strategy (NTSS) Implementation Report developed.</a:t>
                      </a: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fontAlgn="base">
                        <a:lnSpc>
                          <a:spcPct val="115000"/>
                        </a:lnSpc>
                        <a:spcAft>
                          <a:spcPts val="100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2017/18 NTSS Implementation Report was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941623302"/>
                  </a:ext>
                </a:extLst>
              </a:tr>
              <a:tr h="522148">
                <a:tc vMerge="1">
                  <a:txBody>
                    <a:bodyPr/>
                    <a:lstStyle/>
                    <a:p>
                      <a:pPr marL="342900" lvl="0" indent="-342900" algn="just" defTabSz="914400" rtl="0" eaLnBrk="1" fontAlgn="t" latinLnBrk="0" hangingPunct="1">
                        <a:lnSpc>
                          <a:spcPct val="115000"/>
                        </a:lnSpc>
                        <a:spcBef>
                          <a:spcPts val="600"/>
                        </a:spcBef>
                        <a:spcAft>
                          <a:spcPts val="0"/>
                        </a:spcAft>
                        <a:buFont typeface="+mj-lt"/>
                        <a:buAutoNum type="arabicPeriod" startAt="15"/>
                      </a:pPr>
                      <a:endParaRPr lang="en-ZA" sz="1400" kern="1200" dirty="0">
                        <a:solidFill>
                          <a:schemeClr val="dk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342900" lvl="0" indent="-342900" algn="just">
                        <a:lnSpc>
                          <a:spcPct val="115000"/>
                        </a:lnSpc>
                        <a:spcAft>
                          <a:spcPts val="0"/>
                        </a:spcAft>
                        <a:buFont typeface="+mj-lt"/>
                        <a:buAutoNum type="arabicPeriod" startAt="2"/>
                      </a:pPr>
                      <a:r>
                        <a:rPr lang="en-GB" sz="1600" dirty="0">
                          <a:effectLst/>
                          <a:latin typeface="Gill Sans MT" panose="020B0502020104020203" pitchFamily="34" charset="0"/>
                          <a:ea typeface="Calibri" panose="020F0502020204030204" pitchFamily="34" charset="0"/>
                          <a:cs typeface="Times New Roman" panose="02020603050405020304" pitchFamily="18" charset="0"/>
                        </a:rPr>
                        <a:t>Draft 2017/18 State of Tourism Report (STR) developed.</a:t>
                      </a: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fontAlgn="base">
                        <a:lnSpc>
                          <a:spcPct val="115000"/>
                        </a:lnSpc>
                        <a:spcAft>
                          <a:spcPts val="100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Draft 2017/18 STR was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961121299"/>
                  </a:ext>
                </a:extLst>
              </a:tr>
              <a:tr h="708700">
                <a:tc vMerge="1">
                  <a:txBody>
                    <a:bodyPr/>
                    <a:lstStyle/>
                    <a:p>
                      <a:endParaRPr lang="en-ZA"/>
                    </a:p>
                  </a:txBody>
                  <a:tcPr/>
                </a:tc>
                <a:tc>
                  <a:txBody>
                    <a:bodyPr/>
                    <a:lstStyle/>
                    <a:p>
                      <a:pPr marL="342900" lvl="0" indent="-342900" algn="just">
                        <a:lnSpc>
                          <a:spcPct val="115000"/>
                        </a:lnSpc>
                        <a:spcAft>
                          <a:spcPts val="0"/>
                        </a:spcAft>
                        <a:buFont typeface="+mj-lt"/>
                        <a:buAutoNum type="arabicPeriod" startAt="3"/>
                      </a:pPr>
                      <a:r>
                        <a:rPr lang="en-GB" sz="1600" dirty="0">
                          <a:effectLst/>
                          <a:latin typeface="Gill Sans MT" panose="020B0502020104020203" pitchFamily="34" charset="0"/>
                          <a:ea typeface="Calibri" panose="020F0502020204030204" pitchFamily="34" charset="0"/>
                          <a:cs typeface="Times New Roman" panose="02020603050405020304" pitchFamily="18" charset="0"/>
                        </a:rPr>
                        <a:t>Quarterly Tourism Fact Sheets developed.</a:t>
                      </a: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Quarterly Tourism Fact Sheets were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42420505"/>
                  </a:ext>
                </a:extLst>
              </a:tr>
              <a:tr h="697369">
                <a:tc vMerge="1">
                  <a:txBody>
                    <a:bodyPr/>
                    <a:lstStyle/>
                    <a:p>
                      <a:endParaRPr lang="en-ZA"/>
                    </a:p>
                  </a:txBody>
                  <a:tcPr/>
                </a:tc>
                <a:tc>
                  <a:txBody>
                    <a:bodyPr/>
                    <a:lstStyle/>
                    <a:p>
                      <a:pPr marL="342900" lvl="0" indent="-342900" algn="just">
                        <a:lnSpc>
                          <a:spcPct val="115000"/>
                        </a:lnSpc>
                        <a:spcAft>
                          <a:spcPts val="0"/>
                        </a:spcAft>
                        <a:buFont typeface="+mj-lt"/>
                        <a:buAutoNum type="arabicPeriod" startAt="4"/>
                      </a:pPr>
                      <a:r>
                        <a:rPr lang="en-GB" sz="1600" dirty="0">
                          <a:effectLst/>
                          <a:latin typeface="Gill Sans MT" panose="020B0502020104020203" pitchFamily="34" charset="0"/>
                          <a:ea typeface="Calibri" panose="020F0502020204030204" pitchFamily="34" charset="0"/>
                          <a:cs typeface="Times New Roman" panose="02020603050405020304" pitchFamily="18" charset="0"/>
                        </a:rPr>
                        <a:t>Monthly reports on the analysis of tourist arrivals developed.</a:t>
                      </a: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Monthly reports on the analysis of tourist arrivals were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404643662"/>
                  </a:ext>
                </a:extLst>
              </a:tr>
              <a:tr h="1011468">
                <a:tc vMerge="1">
                  <a:txBody>
                    <a:bodyPr/>
                    <a:lstStyle/>
                    <a:p>
                      <a:endParaRPr lang="en-ZA"/>
                    </a:p>
                  </a:txBody>
                  <a:tcPr/>
                </a:tc>
                <a:tc>
                  <a:txBody>
                    <a:bodyPr/>
                    <a:lstStyle/>
                    <a:p>
                      <a:pPr marL="342900" lvl="0" indent="-342900" algn="just">
                        <a:lnSpc>
                          <a:spcPct val="115000"/>
                        </a:lnSpc>
                        <a:spcAft>
                          <a:spcPts val="0"/>
                        </a:spcAft>
                        <a:buFont typeface="+mj-lt"/>
                        <a:buAutoNum type="arabicPeriod" startAt="5"/>
                      </a:pPr>
                      <a:r>
                        <a:rPr lang="en-GB" sz="1600" dirty="0">
                          <a:effectLst/>
                          <a:latin typeface="Gill Sans MT" panose="020B0502020104020203" pitchFamily="34" charset="0"/>
                          <a:ea typeface="Calibri" panose="020F0502020204030204" pitchFamily="34" charset="0"/>
                          <a:cs typeface="Times New Roman" panose="02020603050405020304" pitchFamily="18" charset="0"/>
                        </a:rPr>
                        <a:t>Report on the implementation of the monitoring plan for capacity-building projects.</a:t>
                      </a: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Report on the implementation of the monitoring plan for capacity-building projects was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834035292"/>
                  </a:ext>
                </a:extLst>
              </a:tr>
            </a:tbl>
          </a:graphicData>
        </a:graphic>
      </p:graphicFrame>
      <p:sp>
        <p:nvSpPr>
          <p:cNvPr id="6" name="Footer Placeholder 1"/>
          <p:cNvSpPr>
            <a:spLocks noGrp="1"/>
          </p:cNvSpPr>
          <p:nvPr>
            <p:ph type="ftr" sz="quarter" idx="11"/>
          </p:nvPr>
        </p:nvSpPr>
        <p:spPr>
          <a:xfrm>
            <a:off x="306425" y="5907005"/>
            <a:ext cx="2752531"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677185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29</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2746405234"/>
              </p:ext>
            </p:extLst>
          </p:nvPr>
        </p:nvGraphicFramePr>
        <p:xfrm>
          <a:off x="306425" y="224006"/>
          <a:ext cx="8529665" cy="5274425"/>
        </p:xfrm>
        <a:graphic>
          <a:graphicData uri="http://schemas.openxmlformats.org/drawingml/2006/table">
            <a:tbl>
              <a:tblPr firstRow="1" bandRow="1">
                <a:tableStyleId>{21E4AEA4-8DFA-4A89-87EB-49C32662AFE0}</a:tableStyleId>
              </a:tblPr>
              <a:tblGrid>
                <a:gridCol w="2035559">
                  <a:extLst>
                    <a:ext uri="{9D8B030D-6E8A-4147-A177-3AD203B41FA5}">
                      <a16:colId xmlns:a16="http://schemas.microsoft.com/office/drawing/2014/main" xmlns="" val="20000"/>
                    </a:ext>
                  </a:extLst>
                </a:gridCol>
                <a:gridCol w="3153747">
                  <a:extLst>
                    <a:ext uri="{9D8B030D-6E8A-4147-A177-3AD203B41FA5}">
                      <a16:colId xmlns:a16="http://schemas.microsoft.com/office/drawing/2014/main" xmlns="" val="20001"/>
                    </a:ext>
                  </a:extLst>
                </a:gridCol>
                <a:gridCol w="3340359">
                  <a:extLst>
                    <a:ext uri="{9D8B030D-6E8A-4147-A177-3AD203B41FA5}">
                      <a16:colId xmlns:a16="http://schemas.microsoft.com/office/drawing/2014/main" xmlns="" val="1513345663"/>
                    </a:ext>
                  </a:extLst>
                </a:gridCol>
              </a:tblGrid>
              <a:tr h="672194">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ZA" sz="1600" b="1" i="0" u="none" strike="noStrike" kern="1200" dirty="0">
                          <a:solidFill>
                            <a:srgbClr val="000000"/>
                          </a:solidFill>
                          <a:effectLst/>
                          <a:latin typeface="Gill Sans MT" panose="020B0502020104020203" pitchFamily="34" charset="0"/>
                          <a:ea typeface="+mn-ea"/>
                          <a:cs typeface="+mn-cs"/>
                        </a:rPr>
                        <a:t>Strategic objective:  </a:t>
                      </a:r>
                      <a:r>
                        <a:rPr lang="en-GB" sz="1600" b="1" i="0" u="none" strike="noStrike" kern="1200" dirty="0">
                          <a:solidFill>
                            <a:srgbClr val="000000"/>
                          </a:solidFill>
                          <a:effectLst/>
                          <a:latin typeface="Gill Sans MT" panose="020B0502020104020203" pitchFamily="34" charset="0"/>
                          <a:ea typeface="+mn-ea"/>
                          <a:cs typeface="+mn-cs"/>
                        </a:rPr>
                        <a:t>To provide knowledge services to inform policy, planning and decision making</a:t>
                      </a:r>
                      <a:endParaRPr lang="en-ZA" sz="1600" b="1" i="0" u="none" strike="noStrike" kern="1200" dirty="0">
                        <a:solidFill>
                          <a:srgbClr val="000000"/>
                        </a:solidFill>
                        <a:effectLst/>
                        <a:latin typeface="Gill Sans MT" panose="020B0502020104020203" pitchFamily="34" charset="0"/>
                        <a:ea typeface="+mn-ea"/>
                        <a:cs typeface="+mn-cs"/>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674609">
                <a:tc>
                  <a:txBody>
                    <a:bodyPr/>
                    <a:lstStyle/>
                    <a:p>
                      <a:pPr algn="ctr">
                        <a:lnSpc>
                          <a:spcPct val="100000"/>
                        </a:lnSpc>
                      </a:pPr>
                      <a:r>
                        <a:rPr lang="en-US" sz="1600" b="1" dirty="0">
                          <a:latin typeface="Gill Sans MT" panose="020B0502020104020203" pitchFamily="34" charset="0"/>
                        </a:rPr>
                        <a:t>Key</a:t>
                      </a:r>
                      <a:r>
                        <a:rPr lang="en-US" sz="1600" b="1" baseline="0" dirty="0">
                          <a:latin typeface="Gill Sans MT" panose="020B0502020104020203" pitchFamily="34" charset="0"/>
                        </a:rPr>
                        <a:t> Performance Indicator</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tabLst>
                          <a:tab pos="534988" algn="l"/>
                          <a:tab pos="1614488" algn="l"/>
                        </a:tabLst>
                      </a:pPr>
                      <a:r>
                        <a:rPr lang="en-US" sz="1600" b="1" dirty="0">
                          <a:latin typeface="Gill Sans MT" panose="020B0502020104020203" pitchFamily="34" charset="0"/>
                        </a:rPr>
                        <a:t>Annual Target</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Gill Sans MT" panose="020B0502020104020203" pitchFamily="34" charset="0"/>
                        </a:rPr>
                        <a:t>Actual Performance</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309197">
                <a:tc rowSpan="4">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startAt="3"/>
                        <a:tabLst/>
                        <a:defRPr/>
                      </a:pPr>
                      <a:r>
                        <a:rPr lang="en-GB" sz="1600" kern="1200" dirty="0">
                          <a:solidFill>
                            <a:schemeClr val="dk1"/>
                          </a:solidFill>
                          <a:effectLst/>
                          <a:latin typeface="Gill Sans MT" panose="020B0502020104020203" pitchFamily="34" charset="0"/>
                          <a:ea typeface="+mn-ea"/>
                          <a:cs typeface="+mn-cs"/>
                        </a:rPr>
                        <a:t>Number of Tourism Monitoring and Evaluation Reports developed.</a:t>
                      </a:r>
                      <a:endParaRPr lang="en-ZA" sz="1600" b="0" i="0" u="none" strike="noStrike" kern="1200" noProof="0" dirty="0">
                        <a:solidFill>
                          <a:srgbClr val="000000"/>
                        </a:solidFill>
                        <a:effectLst/>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en-GB" sz="1600" b="1" kern="1200" dirty="0">
                          <a:solidFill>
                            <a:schemeClr val="dk1"/>
                          </a:solidFill>
                          <a:effectLst/>
                          <a:latin typeface="Gill Sans MT" panose="020B0502020104020203" pitchFamily="34" charset="0"/>
                          <a:ea typeface="+mn-ea"/>
                          <a:cs typeface="+mn-cs"/>
                        </a:rPr>
                        <a:t>Twenty-two reports … continued:</a:t>
                      </a:r>
                      <a:endParaRPr kumimoji="0" lang="en-US" sz="1600" b="1"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10003"/>
                  </a:ext>
                </a:extLst>
              </a:tr>
              <a:tr h="1430641">
                <a:tc vMerge="1">
                  <a:txBody>
                    <a:bodyPr/>
                    <a:lstStyle/>
                    <a:p>
                      <a:endParaRPr lang="en-ZA"/>
                    </a:p>
                  </a:txBody>
                  <a:tcPr/>
                </a:tc>
                <a:tc>
                  <a:txBody>
                    <a:bodyPr/>
                    <a:lstStyle/>
                    <a:p>
                      <a:pPr marL="342900" lvl="0" indent="-342900" algn="just">
                        <a:lnSpc>
                          <a:spcPct val="115000"/>
                        </a:lnSpc>
                        <a:spcAft>
                          <a:spcPts val="0"/>
                        </a:spcAft>
                        <a:buFont typeface="+mj-lt"/>
                        <a:buAutoNum type="arabicPeriod" startAt="6"/>
                      </a:pPr>
                      <a:r>
                        <a:rPr lang="en-GB" sz="1600" dirty="0">
                          <a:effectLst/>
                          <a:latin typeface="Gill Sans MT" panose="020B0502020104020203" pitchFamily="34" charset="0"/>
                          <a:ea typeface="Calibri" panose="020F0502020204030204" pitchFamily="34" charset="0"/>
                          <a:cs typeface="Times New Roman" panose="02020603050405020304" pitchFamily="18" charset="0"/>
                        </a:rPr>
                        <a:t>Impact evaluation report on departmental capacity-building programmes commenced.</a:t>
                      </a: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Impact evaluation report on departmental capacity-building programmes commenced was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941623302"/>
                  </a:ext>
                </a:extLst>
              </a:tr>
              <a:tr h="1115553">
                <a:tc vMerge="1">
                  <a:txBody>
                    <a:bodyPr/>
                    <a:lstStyle/>
                    <a:p>
                      <a:pPr marL="342900" lvl="0" indent="-342900" algn="just" defTabSz="914400" rtl="0" eaLnBrk="1" fontAlgn="t" latinLnBrk="0" hangingPunct="1">
                        <a:lnSpc>
                          <a:spcPct val="115000"/>
                        </a:lnSpc>
                        <a:spcBef>
                          <a:spcPts val="600"/>
                        </a:spcBef>
                        <a:spcAft>
                          <a:spcPts val="0"/>
                        </a:spcAft>
                        <a:buFont typeface="+mj-lt"/>
                        <a:buAutoNum type="arabicPeriod" startAt="15"/>
                      </a:pPr>
                      <a:endParaRPr lang="en-ZA" sz="1400" kern="1200" dirty="0">
                        <a:solidFill>
                          <a:schemeClr val="dk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342900" lvl="0" indent="-342900" algn="just">
                        <a:lnSpc>
                          <a:spcPct val="115000"/>
                        </a:lnSpc>
                        <a:spcAft>
                          <a:spcPts val="0"/>
                        </a:spcAft>
                        <a:buFont typeface="+mj-lt"/>
                        <a:buAutoNum type="arabicPeriod" startAt="7"/>
                      </a:pPr>
                      <a:r>
                        <a:rPr lang="en-GB" sz="1600" dirty="0">
                          <a:effectLst/>
                          <a:latin typeface="Gill Sans MT" panose="020B0502020104020203" pitchFamily="34" charset="0"/>
                          <a:ea typeface="Calibri" panose="020F0502020204030204" pitchFamily="34" charset="0"/>
                          <a:cs typeface="Times New Roman" panose="02020603050405020304" pitchFamily="18" charset="0"/>
                        </a:rPr>
                        <a:t>Report on the implementation of the monitoring plan for infrastructure projects.</a:t>
                      </a: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Report on the implementation of the monitoring plan for infrastructure projects was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961121299"/>
                  </a:ext>
                </a:extLst>
              </a:tr>
              <a:tr h="1072231">
                <a:tc vMerge="1">
                  <a:txBody>
                    <a:bodyPr/>
                    <a:lstStyle/>
                    <a:p>
                      <a:endParaRPr lang="en-ZA"/>
                    </a:p>
                  </a:txBody>
                  <a:tcPr/>
                </a:tc>
                <a:tc>
                  <a:txBody>
                    <a:bodyPr/>
                    <a:lstStyle/>
                    <a:p>
                      <a:pPr marL="342900" lvl="0" indent="-342900" algn="just">
                        <a:lnSpc>
                          <a:spcPct val="115000"/>
                        </a:lnSpc>
                        <a:spcAft>
                          <a:spcPts val="0"/>
                        </a:spcAft>
                        <a:buFont typeface="+mj-lt"/>
                        <a:buAutoNum type="arabicPeriod" startAt="8"/>
                      </a:pPr>
                      <a:r>
                        <a:rPr lang="en-GB" sz="1600" dirty="0">
                          <a:effectLst/>
                          <a:latin typeface="Gill Sans MT" panose="020B0502020104020203" pitchFamily="34" charset="0"/>
                          <a:ea typeface="Calibri" panose="020F0502020204030204" pitchFamily="34" charset="0"/>
                          <a:cs typeface="Times New Roman" panose="02020603050405020304" pitchFamily="18" charset="0"/>
                        </a:rPr>
                        <a:t>Annual report on the implementation of signed bilateral agreement.</a:t>
                      </a: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Annual report on the implementation of signed bilateral agreements was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42420505"/>
                  </a:ext>
                </a:extLst>
              </a:tr>
            </a:tbl>
          </a:graphicData>
        </a:graphic>
      </p:graphicFrame>
      <p:sp>
        <p:nvSpPr>
          <p:cNvPr id="6" name="Footer Placeholder 1"/>
          <p:cNvSpPr>
            <a:spLocks noGrp="1"/>
          </p:cNvSpPr>
          <p:nvPr>
            <p:ph type="ftr" sz="quarter" idx="11"/>
          </p:nvPr>
        </p:nvSpPr>
        <p:spPr>
          <a:xfrm>
            <a:off x="306425" y="5991226"/>
            <a:ext cx="2752531"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244877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3</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2" name="Content Placeholder 2"/>
          <p:cNvSpPr>
            <a:spLocks noGrp="1"/>
          </p:cNvSpPr>
          <p:nvPr>
            <p:ph idx="1"/>
          </p:nvPr>
        </p:nvSpPr>
        <p:spPr>
          <a:xfrm>
            <a:off x="1095632" y="1066800"/>
            <a:ext cx="7591168" cy="3892378"/>
          </a:xfrm>
        </p:spPr>
        <p:txBody>
          <a:bodyPr>
            <a:noAutofit/>
          </a:bodyPr>
          <a:lstStyle/>
          <a:p>
            <a:pPr marL="0" indent="0" algn="just">
              <a:lnSpc>
                <a:spcPct val="160000"/>
              </a:lnSpc>
              <a:buNone/>
            </a:pPr>
            <a:endParaRPr lang="en-US" sz="2800" dirty="0">
              <a:latin typeface="Arial Narrow" pitchFamily="34" charset="0"/>
            </a:endParaRPr>
          </a:p>
          <a:p>
            <a:pPr marL="457200" lvl="1" indent="0" algn="just">
              <a:buNone/>
            </a:pPr>
            <a:endParaRPr lang="en-US" dirty="0">
              <a:latin typeface="Arial Narrow" pitchFamily="34" charset="0"/>
            </a:endParaRPr>
          </a:p>
          <a:p>
            <a:pPr marL="0" indent="0">
              <a:buNone/>
            </a:pPr>
            <a:endParaRPr lang="en-US" sz="2800" dirty="0">
              <a:latin typeface="Arial Narrow" pitchFamily="34" charset="0"/>
            </a:endParaRPr>
          </a:p>
          <a:p>
            <a:endParaRPr lang="en-US" sz="2800" dirty="0">
              <a:latin typeface="Arial Narrow" pitchFamily="34" charset="0"/>
            </a:endParaRPr>
          </a:p>
          <a:p>
            <a:endParaRPr lang="en-US" sz="2800" dirty="0">
              <a:latin typeface="Arial Narrow" pitchFamily="34" charset="0"/>
            </a:endParaRPr>
          </a:p>
        </p:txBody>
      </p:sp>
      <p:sp>
        <p:nvSpPr>
          <p:cNvPr id="4" name="Title 1"/>
          <p:cNvSpPr txBox="1">
            <a:spLocks/>
          </p:cNvSpPr>
          <p:nvPr/>
        </p:nvSpPr>
        <p:spPr>
          <a:xfrm>
            <a:off x="514865" y="1406440"/>
            <a:ext cx="8171935" cy="2590800"/>
          </a:xfrm>
          <a:prstGeom prst="rect">
            <a:avLst/>
          </a:prstGeom>
          <a:solidFill>
            <a:schemeClr val="accent2">
              <a:lumMod val="40000"/>
              <a:lumOff val="60000"/>
            </a:schemeClr>
          </a:solidFill>
          <a:ln>
            <a:solidFill>
              <a:schemeClr val="accent6">
                <a:lumMod val="75000"/>
              </a:schemeClr>
            </a:solidFill>
          </a:ln>
        </p:spPr>
        <p:txBody>
          <a:bodyPr/>
          <a:lstStyle/>
          <a:p>
            <a:pPr algn="ctr">
              <a:defRPr/>
            </a:pPr>
            <a:r>
              <a:rPr lang="en-US" sz="4800" b="1" dirty="0">
                <a:solidFill>
                  <a:srgbClr val="F1995D"/>
                </a:solidFill>
                <a:latin typeface="Gill Sans MT" panose="020B0502020104020203" pitchFamily="34" charset="0"/>
                <a:ea typeface="+mj-ea"/>
                <a:cs typeface="Arial" panose="020B0604020202020204" pitchFamily="34" charset="0"/>
              </a:rPr>
              <a:t>1.	</a:t>
            </a:r>
            <a:r>
              <a:rPr lang="en-US" sz="4800" b="1" dirty="0">
                <a:solidFill>
                  <a:srgbClr val="F1995D"/>
                </a:solidFill>
                <a:latin typeface="Gill Sans MT" panose="020B0502020104020203" pitchFamily="34" charset="0"/>
                <a:cs typeface="Arial" panose="020B0604020202020204" pitchFamily="34" charset="0"/>
              </a:rPr>
              <a:t> Auditor-General South Africa’s (AGSA) Report: 2018-19 Audit</a:t>
            </a:r>
            <a:endParaRPr lang="en-US" sz="4800" b="1" dirty="0">
              <a:solidFill>
                <a:srgbClr val="F1995D"/>
              </a:solidFill>
              <a:latin typeface="Gill Sans MT" panose="020B0502020104020203" pitchFamily="34" charset="0"/>
              <a:ea typeface="+mj-ea"/>
              <a:cs typeface="Arial" panose="020B0604020202020204" pitchFamily="34" charset="0"/>
            </a:endParaRPr>
          </a:p>
        </p:txBody>
      </p:sp>
      <p:sp>
        <p:nvSpPr>
          <p:cNvPr id="5" name="Footer Placeholder 1"/>
          <p:cNvSpPr>
            <a:spLocks noGrp="1"/>
          </p:cNvSpPr>
          <p:nvPr>
            <p:ph type="ftr" sz="quarter" idx="11"/>
          </p:nvPr>
        </p:nvSpPr>
        <p:spPr>
          <a:xfrm>
            <a:off x="514865" y="5991226"/>
            <a:ext cx="5526216"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594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30</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3510417137"/>
              </p:ext>
            </p:extLst>
          </p:nvPr>
        </p:nvGraphicFramePr>
        <p:xfrm>
          <a:off x="401960" y="360947"/>
          <a:ext cx="8381093" cy="5541224"/>
        </p:xfrm>
        <a:graphic>
          <a:graphicData uri="http://schemas.openxmlformats.org/drawingml/2006/table">
            <a:tbl>
              <a:tblPr firstRow="1" bandRow="1">
                <a:tableStyleId>{21E4AEA4-8DFA-4A89-87EB-49C32662AFE0}</a:tableStyleId>
              </a:tblPr>
              <a:tblGrid>
                <a:gridCol w="1924569">
                  <a:extLst>
                    <a:ext uri="{9D8B030D-6E8A-4147-A177-3AD203B41FA5}">
                      <a16:colId xmlns:a16="http://schemas.microsoft.com/office/drawing/2014/main" xmlns="" val="20000"/>
                    </a:ext>
                  </a:extLst>
                </a:gridCol>
                <a:gridCol w="2726734">
                  <a:extLst>
                    <a:ext uri="{9D8B030D-6E8A-4147-A177-3AD203B41FA5}">
                      <a16:colId xmlns:a16="http://schemas.microsoft.com/office/drawing/2014/main" xmlns="" val="20001"/>
                    </a:ext>
                  </a:extLst>
                </a:gridCol>
                <a:gridCol w="3729790">
                  <a:extLst>
                    <a:ext uri="{9D8B030D-6E8A-4147-A177-3AD203B41FA5}">
                      <a16:colId xmlns:a16="http://schemas.microsoft.com/office/drawing/2014/main" xmlns="" val="3984837065"/>
                    </a:ext>
                  </a:extLst>
                </a:gridCol>
              </a:tblGrid>
              <a:tr h="656230">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Gill Sans MT" panose="020B0502020104020203" pitchFamily="34" charset="0"/>
                          <a:cs typeface="Arial" pitchFamily="34" charset="0"/>
                        </a:rPr>
                        <a:t>Strategic objective: </a:t>
                      </a:r>
                      <a:r>
                        <a:rPr kumimoji="0" lang="en-US" sz="1600" b="1" i="0" u="none" strike="noStrike" kern="1200" cap="none" spc="0" normalizeH="0" baseline="0" noProof="0" dirty="0">
                          <a:ln>
                            <a:noFill/>
                          </a:ln>
                          <a:solidFill>
                            <a:prstClr val="black"/>
                          </a:solidFill>
                          <a:effectLst/>
                          <a:uLnTx/>
                          <a:uFillTx/>
                          <a:latin typeface="Gill Sans MT" panose="020B0502020104020203" pitchFamily="34" charset="0"/>
                          <a:cs typeface="Arial" pitchFamily="34" charset="0"/>
                        </a:rPr>
                        <a:t>To provide knowledge services to inform policy, planning and decision making.</a:t>
                      </a:r>
                      <a:endParaRPr kumimoji="0" lang="en-ZA" sz="1600" b="1" i="0" u="none" strike="noStrike" kern="1200" cap="none" spc="0" normalizeH="0" baseline="0" noProof="0" dirty="0">
                        <a:ln>
                          <a:noFill/>
                        </a:ln>
                        <a:solidFill>
                          <a:prstClr val="black"/>
                        </a:solidFill>
                        <a:effectLst/>
                        <a:uLnTx/>
                        <a:uFillTx/>
                        <a:latin typeface="Gill Sans MT" panose="020B0502020104020203" pitchFamily="34" charset="0"/>
                        <a:cs typeface="Arial" pitchFamily="34" charset="0"/>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656254">
                <a:tc>
                  <a:txBody>
                    <a:bodyPr/>
                    <a:lstStyle/>
                    <a:p>
                      <a:pPr algn="ctr">
                        <a:lnSpc>
                          <a:spcPct val="100000"/>
                        </a:lnSpc>
                      </a:pPr>
                      <a:r>
                        <a:rPr lang="en-US" sz="1600" b="1" dirty="0">
                          <a:latin typeface="Gill Sans MT" panose="020B0502020104020203" pitchFamily="34" charset="0"/>
                        </a:rPr>
                        <a:t>Key</a:t>
                      </a:r>
                      <a:r>
                        <a:rPr lang="en-US" sz="1600" b="1" baseline="0" dirty="0">
                          <a:latin typeface="Gill Sans MT" panose="020B0502020104020203" pitchFamily="34" charset="0"/>
                        </a:rPr>
                        <a:t> Performance Indicator</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tabLst>
                          <a:tab pos="534988" algn="l"/>
                          <a:tab pos="1614488" algn="l"/>
                        </a:tabLst>
                      </a:pPr>
                      <a:r>
                        <a:rPr lang="en-US" sz="1600" b="1" dirty="0">
                          <a:latin typeface="Gill Sans MT" panose="020B0502020104020203" pitchFamily="34" charset="0"/>
                        </a:rPr>
                        <a:t>Annual Target</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Gill Sans MT" panose="020B0502020104020203" pitchFamily="34" charset="0"/>
                        </a:rPr>
                        <a:t>Actual Performance</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335522">
                <a:tc rowSpan="4">
                  <a:txBody>
                    <a:bodyPr/>
                    <a:lstStyle/>
                    <a:p>
                      <a:pPr marL="342900" marR="0" lvl="0" indent="-342900" algn="just" defTabSz="914400" rtl="0" eaLnBrk="1" fontAlgn="t" latinLnBrk="0" hangingPunct="1">
                        <a:lnSpc>
                          <a:spcPct val="100000"/>
                        </a:lnSpc>
                        <a:spcBef>
                          <a:spcPts val="0"/>
                        </a:spcBef>
                        <a:spcAft>
                          <a:spcPts val="0"/>
                        </a:spcAft>
                        <a:buClrTx/>
                        <a:buSzTx/>
                        <a:buFont typeface="Arial" panose="020B0604020202020204" pitchFamily="34" charset="0"/>
                        <a:buAutoNum type="arabicPeriod" startAt="4"/>
                        <a:tabLst/>
                        <a:defRPr/>
                      </a:pPr>
                      <a:r>
                        <a:rPr lang="en-GB" sz="1600" kern="1200" dirty="0">
                          <a:solidFill>
                            <a:schemeClr val="dk1"/>
                          </a:solidFill>
                          <a:effectLst/>
                          <a:latin typeface="Gill Sans MT" panose="020B0502020104020203" pitchFamily="34" charset="0"/>
                          <a:ea typeface="+mn-ea"/>
                          <a:cs typeface="+mn-cs"/>
                        </a:rPr>
                        <a:t>Number of information systems developed and maintained.</a:t>
                      </a:r>
                      <a:endParaRPr lang="en-US" sz="1600" b="0" i="0" u="none" strike="noStrike" kern="1200" noProof="0" dirty="0">
                        <a:solidFill>
                          <a:srgbClr val="000000"/>
                        </a:solidFill>
                        <a:effectLst/>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marL="0" marR="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lang="en-ZA" sz="1600" b="1" kern="1200" dirty="0">
                          <a:solidFill>
                            <a:schemeClr val="dk1"/>
                          </a:solidFill>
                          <a:effectLst/>
                          <a:latin typeface="Gill Sans MT" panose="020B0502020104020203" pitchFamily="34" charset="0"/>
                          <a:ea typeface="+mn-ea"/>
                          <a:cs typeface="+mn-cs"/>
                        </a:rPr>
                        <a:t>Three information systems:</a:t>
                      </a:r>
                      <a:endParaRPr lang="en-ZA" sz="1600" b="0" i="0" u="none" strike="noStrike" kern="1200" dirty="0">
                        <a:solidFill>
                          <a:srgbClr val="000000"/>
                        </a:solidFill>
                        <a:effectLst/>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10003"/>
                  </a:ext>
                </a:extLst>
              </a:tr>
              <a:tr h="1079845">
                <a:tc vMerge="1">
                  <a:txBody>
                    <a:bodyPr/>
                    <a:lstStyle/>
                    <a:p>
                      <a:endParaRPr lang="en-ZA"/>
                    </a:p>
                  </a:txBody>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Development of the National Tourism Information and Monitoring System (NTIMS): supply side database prioritised.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Development of the NTIMS: supply side database was finalised.</a:t>
                      </a:r>
                    </a:p>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 </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28494287"/>
                  </a:ext>
                </a:extLst>
              </a:tr>
              <a:tr h="1089058">
                <a:tc vMerge="1">
                  <a:txBody>
                    <a:bodyPr/>
                    <a:lstStyle/>
                    <a:p>
                      <a:endParaRPr lang="en-ZA"/>
                    </a:p>
                  </a:txBody>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Development of database of black-owned products and services.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Development of database of black-owned products and services was finalised.</a:t>
                      </a:r>
                    </a:p>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 </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4170293436"/>
                  </a:ext>
                </a:extLst>
              </a:tr>
              <a:tr h="1067911">
                <a:tc vMerge="1">
                  <a:txBody>
                    <a:bodyPr/>
                    <a:lstStyle/>
                    <a:p>
                      <a:endParaRPr lang="en-ZA"/>
                    </a:p>
                  </a:txBody>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Development of a biometric time and attendance system for tourism Expanded Public Works Programme (EPWP) projects.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Development of a biometric time and attendance system for tourism EPWP projects was finalised.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142628783"/>
                  </a:ext>
                </a:extLst>
              </a:tr>
            </a:tbl>
          </a:graphicData>
        </a:graphic>
      </p:graphicFrame>
      <p:sp>
        <p:nvSpPr>
          <p:cNvPr id="6" name="Footer Placeholder 1"/>
          <p:cNvSpPr>
            <a:spLocks noGrp="1"/>
          </p:cNvSpPr>
          <p:nvPr>
            <p:ph type="ftr" sz="quarter" idx="11"/>
          </p:nvPr>
        </p:nvSpPr>
        <p:spPr>
          <a:xfrm>
            <a:off x="306425" y="5991226"/>
            <a:ext cx="2696547"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682628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31</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3302093238"/>
              </p:ext>
            </p:extLst>
          </p:nvPr>
        </p:nvGraphicFramePr>
        <p:xfrm>
          <a:off x="338533" y="243473"/>
          <a:ext cx="8529665" cy="5616155"/>
        </p:xfrm>
        <a:graphic>
          <a:graphicData uri="http://schemas.openxmlformats.org/drawingml/2006/table">
            <a:tbl>
              <a:tblPr firstRow="1" bandRow="1">
                <a:tableStyleId>{21E4AEA4-8DFA-4A89-87EB-49C32662AFE0}</a:tableStyleId>
              </a:tblPr>
              <a:tblGrid>
                <a:gridCol w="2059434">
                  <a:extLst>
                    <a:ext uri="{9D8B030D-6E8A-4147-A177-3AD203B41FA5}">
                      <a16:colId xmlns:a16="http://schemas.microsoft.com/office/drawing/2014/main" xmlns="" val="20000"/>
                    </a:ext>
                  </a:extLst>
                </a:gridCol>
                <a:gridCol w="2939143">
                  <a:extLst>
                    <a:ext uri="{9D8B030D-6E8A-4147-A177-3AD203B41FA5}">
                      <a16:colId xmlns:a16="http://schemas.microsoft.com/office/drawing/2014/main" xmlns="" val="20001"/>
                    </a:ext>
                  </a:extLst>
                </a:gridCol>
                <a:gridCol w="3531088">
                  <a:extLst>
                    <a:ext uri="{9D8B030D-6E8A-4147-A177-3AD203B41FA5}">
                      <a16:colId xmlns:a16="http://schemas.microsoft.com/office/drawing/2014/main" xmlns="" val="2525005653"/>
                    </a:ext>
                  </a:extLst>
                </a:gridCol>
              </a:tblGrid>
              <a:tr h="29050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Strategic objective:  </a:t>
                      </a:r>
                      <a:r>
                        <a:rPr kumimoji="0" lang="en-GB" sz="1600" b="1" i="0" u="none" strike="noStrike" kern="1200" cap="none" spc="0" normalizeH="0" baseline="0" dirty="0">
                          <a:ln>
                            <a:noFill/>
                          </a:ln>
                          <a:solidFill>
                            <a:prstClr val="black"/>
                          </a:solidFill>
                          <a:effectLst/>
                          <a:uLnTx/>
                          <a:uFillTx/>
                          <a:latin typeface="Gill Sans MT" panose="020B0502020104020203" pitchFamily="34" charset="0"/>
                          <a:ea typeface="+mn-ea"/>
                          <a:cs typeface="+mn-cs"/>
                        </a:rPr>
                        <a:t>To enhance regional tourism integration</a:t>
                      </a:r>
                      <a:endParaRPr kumimoji="0" lang="en-GB" sz="16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493885">
                <a:tc>
                  <a:txBody>
                    <a:bodyPr/>
                    <a:lstStyle/>
                    <a:p>
                      <a:pPr algn="ctr">
                        <a:lnSpc>
                          <a:spcPct val="100000"/>
                        </a:lnSpc>
                      </a:pPr>
                      <a:r>
                        <a:rPr lang="en-US" sz="1600" b="1" dirty="0">
                          <a:latin typeface="Gill Sans MT" panose="020B0502020104020203" pitchFamily="34" charset="0"/>
                        </a:rPr>
                        <a:t>Key</a:t>
                      </a:r>
                      <a:r>
                        <a:rPr lang="en-US" sz="1600" b="1" baseline="0" dirty="0">
                          <a:latin typeface="Gill Sans MT" panose="020B0502020104020203" pitchFamily="34" charset="0"/>
                        </a:rPr>
                        <a:t> Performance Indicator</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tabLst>
                          <a:tab pos="534988" algn="l"/>
                          <a:tab pos="1614488" algn="l"/>
                        </a:tabLst>
                      </a:pPr>
                      <a:r>
                        <a:rPr lang="en-US" sz="1600" b="1" dirty="0">
                          <a:latin typeface="Gill Sans MT" panose="020B0502020104020203" pitchFamily="34" charset="0"/>
                        </a:rPr>
                        <a:t>Annual Target</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Gill Sans MT" panose="020B0502020104020203" pitchFamily="34" charset="0"/>
                        </a:rPr>
                        <a:t>Actual Performance</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310454">
                <a:tc rowSpan="5">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startAt="5"/>
                        <a:tabLst/>
                        <a:defRPr/>
                      </a:pPr>
                      <a:r>
                        <a:rPr lang="en-GB" sz="1600" kern="1200" dirty="0">
                          <a:solidFill>
                            <a:schemeClr val="dk1"/>
                          </a:solidFill>
                          <a:effectLst/>
                          <a:latin typeface="Gill Sans MT" panose="020B0502020104020203" pitchFamily="34" charset="0"/>
                          <a:ea typeface="+mn-ea"/>
                          <a:cs typeface="+mn-cs"/>
                        </a:rPr>
                        <a:t>Number of initiatives facilitated in multilateral fora and bilateral cooperation and regional integration.</a:t>
                      </a:r>
                      <a:endParaRPr lang="en-US" sz="1600" b="0" i="0" u="none" strike="noStrike" dirty="0">
                        <a:solidFill>
                          <a:srgbClr val="000000"/>
                        </a:solidFill>
                        <a:latin typeface="Gill Sans MT" panose="020B0502020104020203" pitchFamily="34" charset="0"/>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1" kern="1200" dirty="0">
                          <a:solidFill>
                            <a:schemeClr val="dk1"/>
                          </a:solidFill>
                          <a:effectLst/>
                          <a:latin typeface="Gill Sans MT" panose="020B0502020104020203" pitchFamily="34" charset="0"/>
                          <a:ea typeface="+mn-ea"/>
                          <a:cs typeface="+mn-cs"/>
                        </a:rPr>
                        <a:t>Five initiatives:</a:t>
                      </a:r>
                      <a:endParaRPr kumimoji="0" lang="en-ZA" sz="16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10003"/>
                  </a:ext>
                </a:extLst>
              </a:tr>
              <a:tr h="952345">
                <a:tc vMerge="1">
                  <a:txBody>
                    <a:bodyPr/>
                    <a:lstStyle/>
                    <a:p>
                      <a:endParaRPr lang="en-ZA"/>
                    </a:p>
                  </a:txBody>
                  <a:tcPr/>
                </a:tc>
                <a:tc>
                  <a:txBody>
                    <a:bodyPr/>
                    <a:lstStyle/>
                    <a:p>
                      <a:pPr marL="342900" lvl="0" indent="-342900" algn="just">
                        <a:lnSpc>
                          <a:spcPct val="115000"/>
                        </a:lnSpc>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Hosting of Indian Ocean Rim Association (IORA) Workshop on Coastal and Marine Tourism.</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Bef>
                          <a:spcPts val="300"/>
                        </a:spcBef>
                        <a:spcAft>
                          <a:spcPts val="30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IORA Workshop on Coastal and Marine Tourism was hosted on 6-8 May 2018 in Durban.</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966572314"/>
                  </a:ext>
                </a:extLst>
              </a:tr>
              <a:tr h="719476">
                <a:tc vMerge="1">
                  <a:txBody>
                    <a:bodyPr/>
                    <a:lstStyle/>
                    <a:p>
                      <a:endParaRPr lang="en-ZA"/>
                    </a:p>
                  </a:txBody>
                  <a:tcPr/>
                </a:tc>
                <a:tc>
                  <a:txBody>
                    <a:bodyPr/>
                    <a:lstStyle/>
                    <a:p>
                      <a:pPr marL="342900" lvl="0" indent="-342900" algn="just">
                        <a:lnSpc>
                          <a:spcPct val="115000"/>
                        </a:lnSpc>
                        <a:spcAft>
                          <a:spcPts val="0"/>
                        </a:spcAft>
                        <a:buFont typeface="+mj-lt"/>
                        <a:buAutoNum type="arabicPeriod" startAt="2"/>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Hosting of IORA Tourism Experts Meeting.</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Bef>
                          <a:spcPts val="300"/>
                        </a:spcBef>
                        <a:spcAft>
                          <a:spcPts val="30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IORA Tourism Experts Meeting was hosted on 7 May 2018 in Durban.</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526812808"/>
                  </a:ext>
                </a:extLst>
              </a:tr>
              <a:tr h="1047955">
                <a:tc vMerge="1">
                  <a:txBody>
                    <a:bodyPr/>
                    <a:lstStyle/>
                    <a:p>
                      <a:endParaRPr lang="en-ZA"/>
                    </a:p>
                  </a:txBody>
                  <a:tcPr/>
                </a:tc>
                <a:tc>
                  <a:txBody>
                    <a:bodyPr/>
                    <a:lstStyle/>
                    <a:p>
                      <a:pPr marL="342900" lvl="0" indent="-342900" algn="just">
                        <a:lnSpc>
                          <a:spcPct val="115000"/>
                        </a:lnSpc>
                        <a:spcAft>
                          <a:spcPts val="0"/>
                        </a:spcAft>
                        <a:buFont typeface="+mj-lt"/>
                        <a:buAutoNum type="arabicPeriod" startAt="3"/>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Hosting of the IORA Tourism Ministers’ Meeting.</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Bef>
                          <a:spcPts val="300"/>
                        </a:spcBef>
                        <a:spcAft>
                          <a:spcPts val="30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IORA Tourism Ministers’ Meeting was hosted on 21-23 October 2018 in Nelson Mandela Bay.</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217651449"/>
                  </a:ext>
                </a:extLst>
              </a:tr>
              <a:tr h="1502228">
                <a:tc vMerge="1">
                  <a:txBody>
                    <a:bodyPr/>
                    <a:lstStyle/>
                    <a:p>
                      <a:endParaRPr lang="en-ZA"/>
                    </a:p>
                  </a:txBody>
                  <a:tcPr/>
                </a:tc>
                <a:tc>
                  <a:txBody>
                    <a:bodyPr/>
                    <a:lstStyle/>
                    <a:p>
                      <a:pPr marL="342900" lvl="0" indent="-342900" algn="just">
                        <a:lnSpc>
                          <a:spcPct val="115000"/>
                        </a:lnSpc>
                        <a:spcAft>
                          <a:spcPts val="0"/>
                        </a:spcAft>
                        <a:buFont typeface="+mj-lt"/>
                        <a:buAutoNum type="arabicPeriod" startAt="4"/>
                      </a:pPr>
                      <a:r>
                        <a:rPr lang="en-ZA" sz="1600" kern="1200" dirty="0">
                          <a:solidFill>
                            <a:schemeClr val="dk1"/>
                          </a:solidFill>
                          <a:effectLst/>
                          <a:latin typeface="Gill Sans MT" panose="020B0502020104020203" pitchFamily="34" charset="0"/>
                          <a:ea typeface="Calibri" panose="020F0502020204030204" pitchFamily="34" charset="0"/>
                          <a:cs typeface="Times New Roman" panose="02020603050405020304" pitchFamily="18" charset="0"/>
                        </a:rPr>
                        <a:t>Sharing of Best Practices Workshop targeted at African countries with whom SA signed tourism agreements hosted. </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Bef>
                          <a:spcPts val="300"/>
                        </a:spcBef>
                        <a:spcAft>
                          <a:spcPts val="300"/>
                        </a:spcAft>
                      </a:pPr>
                      <a:r>
                        <a:rPr lang="en-ZA" sz="1600" kern="1200" dirty="0">
                          <a:solidFill>
                            <a:schemeClr val="dk1"/>
                          </a:solidFill>
                          <a:effectLst/>
                          <a:latin typeface="Gill Sans MT" panose="020B0502020104020203" pitchFamily="34" charset="0"/>
                          <a:ea typeface="Calibri" panose="020F0502020204030204" pitchFamily="34" charset="0"/>
                          <a:cs typeface="Times New Roman" panose="02020603050405020304" pitchFamily="18" charset="0"/>
                        </a:rPr>
                        <a:t>Sharing of Best Practices Workshop targeted at African countries with whom SA signed tourism agreements was hosted on 19 to 21 February 2019 in Durban.</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2797613430"/>
                  </a:ext>
                </a:extLst>
              </a:tr>
            </a:tbl>
          </a:graphicData>
        </a:graphic>
      </p:graphicFrame>
      <p:sp>
        <p:nvSpPr>
          <p:cNvPr id="6" name="Footer Placeholder 1"/>
          <p:cNvSpPr>
            <a:spLocks noGrp="1"/>
          </p:cNvSpPr>
          <p:nvPr>
            <p:ph type="ftr" sz="quarter" idx="11"/>
          </p:nvPr>
        </p:nvSpPr>
        <p:spPr>
          <a:xfrm>
            <a:off x="338533" y="5991226"/>
            <a:ext cx="2659225"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3702122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32</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2546341804"/>
              </p:ext>
            </p:extLst>
          </p:nvPr>
        </p:nvGraphicFramePr>
        <p:xfrm>
          <a:off x="338533" y="243473"/>
          <a:ext cx="8529665" cy="5411369"/>
        </p:xfrm>
        <a:graphic>
          <a:graphicData uri="http://schemas.openxmlformats.org/drawingml/2006/table">
            <a:tbl>
              <a:tblPr firstRow="1" bandRow="1">
                <a:tableStyleId>{21E4AEA4-8DFA-4A89-87EB-49C32662AFE0}</a:tableStyleId>
              </a:tblPr>
              <a:tblGrid>
                <a:gridCol w="2549046">
                  <a:extLst>
                    <a:ext uri="{9D8B030D-6E8A-4147-A177-3AD203B41FA5}">
                      <a16:colId xmlns:a16="http://schemas.microsoft.com/office/drawing/2014/main" xmlns="" val="20000"/>
                    </a:ext>
                  </a:extLst>
                </a:gridCol>
                <a:gridCol w="2129589">
                  <a:extLst>
                    <a:ext uri="{9D8B030D-6E8A-4147-A177-3AD203B41FA5}">
                      <a16:colId xmlns:a16="http://schemas.microsoft.com/office/drawing/2014/main" xmlns="" val="3715208838"/>
                    </a:ext>
                  </a:extLst>
                </a:gridCol>
                <a:gridCol w="3851030">
                  <a:extLst>
                    <a:ext uri="{9D8B030D-6E8A-4147-A177-3AD203B41FA5}">
                      <a16:colId xmlns:a16="http://schemas.microsoft.com/office/drawing/2014/main" xmlns="" val="3847849704"/>
                    </a:ext>
                  </a:extLst>
                </a:gridCol>
              </a:tblGrid>
              <a:tr h="291642">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Strategic objective:  </a:t>
                      </a:r>
                      <a:r>
                        <a:rPr kumimoji="0" lang="en-GB" sz="1300" b="1" i="0" u="none" strike="noStrike" kern="1200" cap="none" spc="0" normalizeH="0" baseline="0" dirty="0">
                          <a:ln>
                            <a:noFill/>
                          </a:ln>
                          <a:solidFill>
                            <a:prstClr val="black"/>
                          </a:solidFill>
                          <a:effectLst/>
                          <a:uLnTx/>
                          <a:uFillTx/>
                          <a:latin typeface="Gill Sans MT" panose="020B0502020104020203" pitchFamily="34" charset="0"/>
                          <a:ea typeface="+mn-ea"/>
                          <a:cs typeface="+mn-cs"/>
                        </a:rPr>
                        <a:t>To enhance regional tourism integration</a:t>
                      </a:r>
                      <a:endParaRPr kumimoji="0" lang="en-GB" sz="13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336609">
                <a:tc>
                  <a:txBody>
                    <a:bodyPr/>
                    <a:lstStyle/>
                    <a:p>
                      <a:pPr algn="ctr">
                        <a:lnSpc>
                          <a:spcPct val="100000"/>
                        </a:lnSpc>
                      </a:pPr>
                      <a:r>
                        <a:rPr lang="en-US" sz="1300" b="1" dirty="0">
                          <a:latin typeface="Gill Sans MT" panose="020B0502020104020203" pitchFamily="34" charset="0"/>
                        </a:rPr>
                        <a:t>Key</a:t>
                      </a:r>
                      <a:r>
                        <a:rPr lang="en-US" sz="1300" b="1" baseline="0" dirty="0">
                          <a:latin typeface="Gill Sans MT" panose="020B0502020104020203" pitchFamily="34" charset="0"/>
                        </a:rPr>
                        <a:t> Performance Indicator</a:t>
                      </a:r>
                      <a:endParaRPr lang="en-US" sz="13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tabLst>
                          <a:tab pos="534988" algn="l"/>
                          <a:tab pos="1614488" algn="l"/>
                        </a:tabLst>
                      </a:pPr>
                      <a:r>
                        <a:rPr lang="en-US" sz="1300" b="1" dirty="0">
                          <a:latin typeface="Gill Sans MT" panose="020B0502020104020203" pitchFamily="34" charset="0"/>
                        </a:rPr>
                        <a:t>Annual Target</a:t>
                      </a:r>
                      <a:endParaRPr lang="en-US" sz="13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b="1" dirty="0">
                          <a:latin typeface="Gill Sans MT" panose="020B0502020104020203" pitchFamily="34" charset="0"/>
                        </a:rPr>
                        <a:t>Actual Performance</a:t>
                      </a:r>
                      <a:endParaRPr lang="en-US" sz="13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211591">
                <a:tc rowSpan="2">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startAt="5"/>
                        <a:tabLst/>
                        <a:defRPr/>
                      </a:pPr>
                      <a:r>
                        <a:rPr lang="en-GB" sz="1300" kern="1200" dirty="0">
                          <a:solidFill>
                            <a:schemeClr val="dk1"/>
                          </a:solidFill>
                          <a:effectLst/>
                          <a:latin typeface="Gill Sans MT" panose="020B0502020104020203" pitchFamily="34" charset="0"/>
                          <a:ea typeface="+mn-ea"/>
                          <a:cs typeface="+mn-cs"/>
                        </a:rPr>
                        <a:t>Number of initiatives facilitated in multilateral fora and bilateral cooperation and regional integration.</a:t>
                      </a:r>
                      <a:endParaRPr lang="en-US" sz="1300" b="0" i="0" u="none" strike="noStrike" dirty="0">
                        <a:solidFill>
                          <a:srgbClr val="000000"/>
                        </a:solidFill>
                        <a:latin typeface="Gill Sans MT" panose="020B0502020104020203" pitchFamily="34" charset="0"/>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300" b="1" kern="1200" dirty="0">
                          <a:solidFill>
                            <a:schemeClr val="dk1"/>
                          </a:solidFill>
                          <a:effectLst/>
                          <a:latin typeface="Gill Sans MT" panose="020B0502020104020203" pitchFamily="34" charset="0"/>
                          <a:ea typeface="+mn-ea"/>
                          <a:cs typeface="+mn-cs"/>
                        </a:rPr>
                        <a:t>Five initiatives … </a:t>
                      </a:r>
                      <a:r>
                        <a:rPr lang="en-GB" sz="1300" b="1" i="0" kern="1200" dirty="0">
                          <a:solidFill>
                            <a:schemeClr val="dk1"/>
                          </a:solidFill>
                          <a:effectLst/>
                          <a:latin typeface="Gill Sans MT" panose="020B0502020104020203" pitchFamily="34" charset="0"/>
                          <a:ea typeface="+mn-ea"/>
                          <a:cs typeface="+mn-cs"/>
                        </a:rPr>
                        <a:t>continued:</a:t>
                      </a:r>
                      <a:endParaRPr kumimoji="0" lang="en-ZA" sz="13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10003"/>
                  </a:ext>
                </a:extLst>
              </a:tr>
              <a:tr h="809226">
                <a:tc vMerge="1">
                  <a:txBody>
                    <a:bodyPr/>
                    <a:lstStyle/>
                    <a:p>
                      <a:endParaRPr lang="en-ZA"/>
                    </a:p>
                  </a:txBody>
                  <a:tcPr/>
                </a:tc>
                <a:tc>
                  <a:txBody>
                    <a:bodyPr/>
                    <a:lstStyle/>
                    <a:p>
                      <a:pPr marL="342900" lvl="0" indent="-342900" algn="just">
                        <a:lnSpc>
                          <a:spcPct val="115000"/>
                        </a:lnSpc>
                        <a:spcAft>
                          <a:spcPts val="0"/>
                        </a:spcAft>
                        <a:buFont typeface="+mj-lt"/>
                        <a:buAutoNum type="arabicPeriod" startAt="5"/>
                      </a:pPr>
                      <a:r>
                        <a:rPr lang="en-ZA" sz="1300" dirty="0">
                          <a:effectLst/>
                          <a:latin typeface="Gill Sans MT" panose="020B0502020104020203" pitchFamily="34" charset="0"/>
                          <a:ea typeface="Calibri" panose="020F0502020204030204" pitchFamily="34" charset="0"/>
                          <a:cs typeface="Times New Roman" panose="02020603050405020304" pitchFamily="18" charset="0"/>
                        </a:rPr>
                        <a:t>Indaba Ministerial Session hosted.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Bef>
                          <a:spcPts val="300"/>
                        </a:spcBef>
                        <a:spcAft>
                          <a:spcPts val="300"/>
                        </a:spcAft>
                      </a:pPr>
                      <a:r>
                        <a:rPr lang="en-ZA" sz="1300" dirty="0">
                          <a:effectLst/>
                          <a:latin typeface="Gill Sans MT" panose="020B0502020104020203" pitchFamily="34" charset="0"/>
                          <a:ea typeface="Calibri" panose="020F0502020204030204" pitchFamily="34" charset="0"/>
                          <a:cs typeface="Times New Roman" panose="02020603050405020304" pitchFamily="18" charset="0"/>
                        </a:rPr>
                        <a:t>Indaba Ministerial Session was hosted on 7 May 2018 in Durban.</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966572314"/>
                  </a:ext>
                </a:extLst>
              </a:tr>
              <a:tr h="258650">
                <a:tc gridSpan="3">
                  <a:txBody>
                    <a:bodyPr/>
                    <a:lstStyle/>
                    <a:p>
                      <a:r>
                        <a:rPr kumimoji="0" lang="en-ZA" sz="13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Strategic objective:  </a:t>
                      </a:r>
                      <a:r>
                        <a:rPr lang="en-GB" sz="1300" b="1" kern="1200" dirty="0">
                          <a:solidFill>
                            <a:schemeClr val="dk1"/>
                          </a:solidFill>
                          <a:effectLst/>
                          <a:latin typeface="Gill Sans MT" panose="020B0502020104020203" pitchFamily="34" charset="0"/>
                          <a:ea typeface="+mn-ea"/>
                          <a:cs typeface="+mn-cs"/>
                        </a:rPr>
                        <a:t>To facilitate tourism capacity-building programmes</a:t>
                      </a:r>
                      <a:endParaRPr lang="en-ZA" sz="1300" b="1" dirty="0">
                        <a:latin typeface="Gill Sans MT" panose="020B0502020104020203" pitchFamily="34" charset="0"/>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3526812808"/>
                  </a:ext>
                </a:extLst>
              </a:tr>
              <a:tr h="3503651">
                <a:tc>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startAt="6"/>
                        <a:tabLst/>
                        <a:defRPr/>
                      </a:pPr>
                      <a:r>
                        <a:rPr lang="en-GB" sz="1300" kern="1200" dirty="0">
                          <a:solidFill>
                            <a:schemeClr val="dk1"/>
                          </a:solidFill>
                          <a:effectLst/>
                          <a:latin typeface="Gill Sans MT" panose="020B0502020104020203" pitchFamily="34" charset="0"/>
                          <a:ea typeface="+mn-ea"/>
                          <a:cs typeface="+mn-cs"/>
                        </a:rPr>
                        <a:t>Number of capacity-building programmes implemented.</a:t>
                      </a:r>
                      <a:endParaRPr lang="en-US" sz="1300" b="0" i="0" u="none" strike="noStrike" dirty="0">
                        <a:solidFill>
                          <a:srgbClr val="000000"/>
                        </a:solidFill>
                        <a:latin typeface="Gill Sans MT" panose="020B0502020104020203" pitchFamily="34" charset="0"/>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300" b="1" dirty="0">
                          <a:effectLst/>
                          <a:latin typeface="Gill Sans MT" panose="020B0502020104020203" pitchFamily="34" charset="0"/>
                          <a:ea typeface="Calibri" panose="020F0502020204030204" pitchFamily="34" charset="0"/>
                          <a:cs typeface="Times New Roman" panose="02020603050405020304" pitchFamily="18" charset="0"/>
                        </a:rPr>
                        <a:t>One programme:</a:t>
                      </a:r>
                      <a:endParaRPr lang="en-ZA" sz="1300" dirty="0">
                        <a:effectLst/>
                        <a:latin typeface="Gill Sans MT" panose="020B0502020104020203"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ZA" sz="1300" dirty="0">
                          <a:effectLst/>
                          <a:latin typeface="Gill Sans MT" panose="020B0502020104020203" pitchFamily="34" charset="0"/>
                          <a:ea typeface="Calibri" panose="020F0502020204030204" pitchFamily="34" charset="0"/>
                          <a:cs typeface="Times New Roman" panose="02020603050405020304" pitchFamily="18" charset="0"/>
                        </a:rPr>
                        <a:t>600 trained youth employed for National Tourism Information and Monitoring System (NTIMS) data collection.</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300" dirty="0">
                          <a:effectLst/>
                          <a:latin typeface="Gill Sans MT" panose="020B0502020104020203" pitchFamily="34" charset="0"/>
                          <a:ea typeface="Calibri" panose="020F0502020204030204" pitchFamily="34" charset="0"/>
                          <a:cs typeface="Times New Roman" panose="02020603050405020304" pitchFamily="18" charset="0"/>
                        </a:rPr>
                        <a:t>549 youth were trained for the NTIMS data collection.</a:t>
                      </a:r>
                    </a:p>
                    <a:p>
                      <a:pPr algn="just">
                        <a:lnSpc>
                          <a:spcPct val="115000"/>
                        </a:lnSpc>
                        <a:spcAft>
                          <a:spcPts val="0"/>
                        </a:spcAft>
                      </a:pPr>
                      <a:endParaRPr lang="en-ZA" sz="1300" dirty="0">
                        <a:effectLst/>
                        <a:latin typeface="Gill Sans MT" panose="020B0502020104020203" pitchFamily="34" charset="0"/>
                        <a:ea typeface="Calibri" panose="020F0502020204030204" pitchFamily="34" charset="0"/>
                        <a:cs typeface="Times New Roman" panose="02020603050405020304" pitchFamily="18" charset="0"/>
                      </a:endParaRPr>
                    </a:p>
                    <a:p>
                      <a:pPr marL="0" algn="just" defTabSz="914400" rtl="0" eaLnBrk="1" latinLnBrk="0" hangingPunct="1">
                        <a:lnSpc>
                          <a:spcPct val="115000"/>
                        </a:lnSpc>
                        <a:spcAft>
                          <a:spcPts val="0"/>
                        </a:spcAft>
                      </a:pPr>
                      <a:r>
                        <a:rPr lang="en-GB" sz="1300" b="1" i="1" u="none" strike="noStrike" kern="1200" dirty="0">
                          <a:solidFill>
                            <a:srgbClr val="000000"/>
                          </a:solidFill>
                          <a:effectLst/>
                          <a:latin typeface="Gill Sans MT" panose="020B0502020104020203" pitchFamily="34" charset="0"/>
                          <a:ea typeface="+mn-ea"/>
                          <a:cs typeface="+mn-cs"/>
                        </a:rPr>
                        <a:t>Reason for variance:</a:t>
                      </a:r>
                    </a:p>
                    <a:p>
                      <a:pPr marL="0" algn="just" defTabSz="914400" rtl="0" eaLnBrk="1" latinLnBrk="0" hangingPunct="1">
                        <a:lnSpc>
                          <a:spcPct val="115000"/>
                        </a:lnSpc>
                        <a:spcAft>
                          <a:spcPts val="0"/>
                        </a:spcAft>
                      </a:pPr>
                      <a:r>
                        <a:rPr lang="en-ZA" sz="1300" kern="1200" dirty="0">
                          <a:solidFill>
                            <a:schemeClr val="dk1"/>
                          </a:solidFill>
                          <a:effectLst/>
                          <a:latin typeface="Gill Sans MT" panose="020B0502020104020203" pitchFamily="34" charset="0"/>
                          <a:ea typeface="+mn-ea"/>
                          <a:cs typeface="+mn-cs"/>
                        </a:rPr>
                        <a:t>Limited number of qualifying youth in rural and remote municipalities affected the total numbers of youth recruited.</a:t>
                      </a:r>
                    </a:p>
                    <a:p>
                      <a:pPr marL="0" algn="just" defTabSz="914400" rtl="0" eaLnBrk="1" latinLnBrk="0" hangingPunct="1">
                        <a:lnSpc>
                          <a:spcPct val="115000"/>
                        </a:lnSpc>
                        <a:spcAft>
                          <a:spcPts val="0"/>
                        </a:spcAft>
                      </a:pPr>
                      <a:endParaRPr lang="en-US" sz="1300" b="0" i="0" u="none" strike="noStrike" kern="1200" dirty="0">
                        <a:solidFill>
                          <a:schemeClr val="dk1"/>
                        </a:solidFill>
                        <a:effectLst/>
                        <a:latin typeface="Gill Sans MT" panose="020B0502020104020203" pitchFamily="34" charset="0"/>
                        <a:ea typeface="+mn-ea"/>
                        <a:cs typeface="+mn-cs"/>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GB" sz="1300" b="1" i="1"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Corrective measure:</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ZA" sz="13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In line with the EPWP framework, the department commenced with addressing the shortfall by sourcing suitable youth for the outstanding municipalities by placing unemployed, qualifying youth from adjacent local municipalities within the same district municipalities and regions.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797043842"/>
                  </a:ext>
                </a:extLst>
              </a:tr>
            </a:tbl>
          </a:graphicData>
        </a:graphic>
      </p:graphicFrame>
      <p:sp>
        <p:nvSpPr>
          <p:cNvPr id="6" name="Footer Placeholder 1"/>
          <p:cNvSpPr>
            <a:spLocks noGrp="1"/>
          </p:cNvSpPr>
          <p:nvPr>
            <p:ph type="ftr" sz="quarter" idx="11"/>
          </p:nvPr>
        </p:nvSpPr>
        <p:spPr>
          <a:xfrm>
            <a:off x="338533" y="5991226"/>
            <a:ext cx="2659225"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12583658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33</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4" name="Rectangle 3"/>
          <p:cNvSpPr/>
          <p:nvPr/>
        </p:nvSpPr>
        <p:spPr>
          <a:xfrm>
            <a:off x="323273" y="1533951"/>
            <a:ext cx="8377382" cy="1938992"/>
          </a:xfrm>
          <a:prstGeom prst="rect">
            <a:avLst/>
          </a:prstGeom>
          <a:solidFill>
            <a:srgbClr val="F8CBAD"/>
          </a:solidFill>
        </p:spPr>
        <p:txBody>
          <a:bodyPr wrap="square">
            <a:spAutoFit/>
          </a:bodyPr>
          <a:lstStyle/>
          <a:p>
            <a:pPr algn="ctr" eaLnBrk="0" hangingPunct="0">
              <a:defRPr/>
            </a:pPr>
            <a:r>
              <a:rPr lang="en-US" sz="4000" b="1" kern="0" dirty="0">
                <a:solidFill>
                  <a:srgbClr val="F1995D"/>
                </a:solidFill>
                <a:latin typeface="Gill Sans MT" panose="020B0502020104020203" pitchFamily="34" charset="0"/>
              </a:rPr>
              <a:t>3.3	</a:t>
            </a:r>
            <a:r>
              <a:rPr lang="en-US" sz="4000" b="1" kern="0" dirty="0" err="1">
                <a:solidFill>
                  <a:srgbClr val="F1995D"/>
                </a:solidFill>
                <a:latin typeface="Gill Sans MT" panose="020B0502020104020203" pitchFamily="34" charset="0"/>
              </a:rPr>
              <a:t>Programme</a:t>
            </a:r>
            <a:r>
              <a:rPr lang="en-US" sz="4000" b="1" kern="0" dirty="0">
                <a:solidFill>
                  <a:srgbClr val="F1995D"/>
                </a:solidFill>
                <a:latin typeface="Gill Sans MT" panose="020B0502020104020203" pitchFamily="34" charset="0"/>
              </a:rPr>
              <a:t> 3</a:t>
            </a:r>
          </a:p>
          <a:p>
            <a:pPr algn="ctr"/>
            <a:endParaRPr lang="en-US" sz="4000" b="1" kern="0" dirty="0">
              <a:solidFill>
                <a:srgbClr val="F1995D"/>
              </a:solidFill>
              <a:latin typeface="Gill Sans MT" panose="020B0502020104020203" pitchFamily="34" charset="0"/>
            </a:endParaRPr>
          </a:p>
          <a:p>
            <a:pPr algn="ctr"/>
            <a:r>
              <a:rPr lang="en-US" sz="4000" b="1" kern="0" dirty="0">
                <a:solidFill>
                  <a:srgbClr val="F1995D"/>
                </a:solidFill>
                <a:latin typeface="Gill Sans MT" panose="020B0502020104020203" pitchFamily="34" charset="0"/>
              </a:rPr>
              <a:t>Destination Development</a:t>
            </a:r>
            <a:endParaRPr lang="en-ZA" sz="4000" b="1" kern="0" dirty="0">
              <a:solidFill>
                <a:srgbClr val="F1995D"/>
              </a:solidFill>
              <a:latin typeface="Gill Sans MT" panose="020B0502020104020203" pitchFamily="34" charset="0"/>
            </a:endParaRPr>
          </a:p>
        </p:txBody>
      </p:sp>
      <p:sp>
        <p:nvSpPr>
          <p:cNvPr id="6" name="Footer Placeholder 1"/>
          <p:cNvSpPr>
            <a:spLocks noGrp="1"/>
          </p:cNvSpPr>
          <p:nvPr>
            <p:ph type="ftr" sz="quarter" idx="11"/>
          </p:nvPr>
        </p:nvSpPr>
        <p:spPr>
          <a:xfrm>
            <a:off x="389812" y="5991226"/>
            <a:ext cx="2558661"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12225974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34</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4062201471"/>
              </p:ext>
            </p:extLst>
          </p:nvPr>
        </p:nvGraphicFramePr>
        <p:xfrm>
          <a:off x="325086" y="224005"/>
          <a:ext cx="8529665" cy="5614125"/>
        </p:xfrm>
        <a:graphic>
          <a:graphicData uri="http://schemas.openxmlformats.org/drawingml/2006/table">
            <a:tbl>
              <a:tblPr firstRow="1" bandRow="1">
                <a:tableStyleId>{21E4AEA4-8DFA-4A89-87EB-49C32662AFE0}</a:tableStyleId>
              </a:tblPr>
              <a:tblGrid>
                <a:gridCol w="1858277">
                  <a:extLst>
                    <a:ext uri="{9D8B030D-6E8A-4147-A177-3AD203B41FA5}">
                      <a16:colId xmlns:a16="http://schemas.microsoft.com/office/drawing/2014/main" xmlns="" val="20000"/>
                    </a:ext>
                  </a:extLst>
                </a:gridCol>
                <a:gridCol w="3088433">
                  <a:extLst>
                    <a:ext uri="{9D8B030D-6E8A-4147-A177-3AD203B41FA5}">
                      <a16:colId xmlns:a16="http://schemas.microsoft.com/office/drawing/2014/main" xmlns="" val="20001"/>
                    </a:ext>
                  </a:extLst>
                </a:gridCol>
                <a:gridCol w="3582955">
                  <a:extLst>
                    <a:ext uri="{9D8B030D-6E8A-4147-A177-3AD203B41FA5}">
                      <a16:colId xmlns:a16="http://schemas.microsoft.com/office/drawing/2014/main" xmlns="" val="20004"/>
                    </a:ext>
                  </a:extLst>
                </a:gridCol>
              </a:tblGrid>
              <a:tr h="321926">
                <a:tc gridSpan="3">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5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Strategic objective:  </a:t>
                      </a:r>
                      <a:r>
                        <a:rPr kumimoji="0" lang="en-US" sz="15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To diversify and enhance tourism offerings.</a:t>
                      </a: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US"/>
                    </a:p>
                  </a:txBody>
                  <a:tcPr/>
                </a:tc>
                <a:extLst>
                  <a:ext uri="{0D108BD9-81ED-4DB2-BD59-A6C34878D82A}">
                    <a16:rowId xmlns:a16="http://schemas.microsoft.com/office/drawing/2014/main" xmlns="" val="10000"/>
                  </a:ext>
                </a:extLst>
              </a:tr>
              <a:tr h="556728">
                <a:tc>
                  <a:txBody>
                    <a:bodyPr/>
                    <a:lstStyle/>
                    <a:p>
                      <a:pPr algn="ctr">
                        <a:lnSpc>
                          <a:spcPct val="100000"/>
                        </a:lnSpc>
                      </a:pPr>
                      <a:r>
                        <a:rPr lang="en-US" sz="1500" b="1" dirty="0">
                          <a:latin typeface="Gill Sans MT" panose="020B0502020104020203" pitchFamily="34" charset="0"/>
                        </a:rPr>
                        <a:t>Key</a:t>
                      </a:r>
                      <a:r>
                        <a:rPr lang="en-US" sz="1500" b="1" baseline="0" dirty="0">
                          <a:latin typeface="Gill Sans MT" panose="020B0502020104020203" pitchFamily="34" charset="0"/>
                        </a:rPr>
                        <a:t> Performance Indicator</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tabLst>
                          <a:tab pos="534988" algn="l"/>
                          <a:tab pos="1614488" algn="l"/>
                        </a:tabLst>
                      </a:pPr>
                      <a:r>
                        <a:rPr lang="en-US" sz="1500" b="1" dirty="0">
                          <a:latin typeface="Gill Sans MT" panose="020B0502020104020203" pitchFamily="34" charset="0"/>
                        </a:rPr>
                        <a:t>Annual Target</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a:latin typeface="Gill Sans MT" panose="020B0502020104020203" pitchFamily="34" charset="0"/>
                        </a:rPr>
                        <a:t>Actual Performance</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325279">
                <a:tc rowSpan="6">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500" kern="1200" dirty="0">
                          <a:solidFill>
                            <a:schemeClr val="dk1"/>
                          </a:solidFill>
                          <a:effectLst/>
                          <a:latin typeface="Gill Sans MT" panose="020B0502020104020203" pitchFamily="34" charset="0"/>
                          <a:ea typeface="+mn-ea"/>
                          <a:cs typeface="+mn-cs"/>
                        </a:rPr>
                        <a:t>Number of destination planning initiatives undertaken.</a:t>
                      </a:r>
                      <a:endParaRPr lang="en-US" sz="1500" b="0" kern="1200" dirty="0">
                        <a:solidFill>
                          <a:schemeClr val="tx1"/>
                        </a:solidFill>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marL="0" indent="0" algn="just">
                        <a:buFont typeface="Arial" panose="020B0604020202020204" pitchFamily="34" charset="0"/>
                        <a:buNone/>
                      </a:pPr>
                      <a:r>
                        <a:rPr lang="en-ZA" sz="1500" b="1" kern="1200" dirty="0">
                          <a:solidFill>
                            <a:schemeClr val="dk1"/>
                          </a:solidFill>
                          <a:effectLst/>
                          <a:latin typeface="Gill Sans MT" panose="020B0502020104020203" pitchFamily="34" charset="0"/>
                          <a:ea typeface="+mn-ea"/>
                          <a:cs typeface="+mn-cs"/>
                        </a:rPr>
                        <a:t>Eleven Destination planning initiatives undertaken:</a:t>
                      </a:r>
                      <a:endParaRPr lang="en-ZA" sz="1500" b="0" i="0" u="none" strike="noStrike" baseline="0" dirty="0">
                        <a:latin typeface="Gill Sans MT" panose="020B0502020104020203" pitchFamily="34"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pPr algn="just"/>
                      <a:endParaRPr lang="en-ZA" sz="1600" b="0" i="0" u="none" strike="noStrike" kern="1200" dirty="0">
                        <a:solidFill>
                          <a:srgbClr val="000000"/>
                        </a:solidFill>
                        <a:effectLst/>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502229">
                <a:tc vMerge="1">
                  <a:txBody>
                    <a:bodyPr/>
                    <a:lstStyle/>
                    <a:p>
                      <a:endParaRPr lang="en-ZA"/>
                    </a:p>
                  </a:txBody>
                  <a:tcPr/>
                </a:tc>
                <a:tc>
                  <a:txBody>
                    <a:bodyPr/>
                    <a:lstStyle/>
                    <a:p>
                      <a:pPr marL="342900" lvl="0" indent="-342900" algn="just">
                        <a:lnSpc>
                          <a:spcPct val="115000"/>
                        </a:lnSpc>
                        <a:spcAft>
                          <a:spcPts val="0"/>
                        </a:spcAft>
                        <a:buFont typeface="+mj-lt"/>
                        <a:buAutoNum type="arabicPeriod"/>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Two facilitation sessions hosted in each of the nine provinces, as a platform to implement the destination planning manual as a planning tool.</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Font typeface="+mj-lt"/>
                        <a:buNone/>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Two facilitation sessions were hosted in each of the nine provinces, as a platform to implement the destination planning manual as a planning tool.</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104755416"/>
                  </a:ext>
                </a:extLst>
              </a:tr>
              <a:tr h="729031">
                <a:tc vMerge="1">
                  <a:txBody>
                    <a:bodyPr/>
                    <a:lstStyle/>
                    <a:p>
                      <a:endParaRPr lang="en-ZA"/>
                    </a:p>
                  </a:txBody>
                  <a:tcPr/>
                </a:tc>
                <a:tc>
                  <a:txBody>
                    <a:bodyPr/>
                    <a:lstStyle/>
                    <a:p>
                      <a:pPr marL="342900" lvl="0" indent="-342900" algn="just">
                        <a:lnSpc>
                          <a:spcPct val="115000"/>
                        </a:lnSpc>
                        <a:spcAft>
                          <a:spcPts val="0"/>
                        </a:spcAft>
                        <a:buFont typeface="+mj-lt"/>
                        <a:buAutoNum type="arabicPeriod" startAt="2"/>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Township (Khayelitsha) tourism precinct plans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indent="0" algn="just">
                        <a:lnSpc>
                          <a:spcPct val="115000"/>
                        </a:lnSpc>
                        <a:spcAft>
                          <a:spcPts val="0"/>
                        </a:spcAft>
                        <a:buFont typeface="+mj-lt"/>
                        <a:buNone/>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Precinct plans for Khayelitsha were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33113927"/>
                  </a:ext>
                </a:extLst>
              </a:tr>
              <a:tr h="681135">
                <a:tc vMerge="1">
                  <a:txBody>
                    <a:bodyPr/>
                    <a:lstStyle/>
                    <a:p>
                      <a:endParaRPr lang="en-ZA"/>
                    </a:p>
                  </a:txBody>
                  <a:tcPr/>
                </a:tc>
                <a:tc>
                  <a:txBody>
                    <a:bodyPr/>
                    <a:lstStyle/>
                    <a:p>
                      <a:pPr marL="342900" lvl="0" indent="-342900" algn="just">
                        <a:lnSpc>
                          <a:spcPct val="115000"/>
                        </a:lnSpc>
                        <a:spcAft>
                          <a:spcPts val="0"/>
                        </a:spcAft>
                        <a:buFont typeface="+mj-lt"/>
                        <a:buAutoNum type="arabicPeriod" startAt="3"/>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Karoo region tourism precinct plans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indent="0" algn="just">
                        <a:lnSpc>
                          <a:spcPct val="115000"/>
                        </a:lnSpc>
                        <a:spcAft>
                          <a:spcPts val="0"/>
                        </a:spcAft>
                        <a:buFont typeface="+mj-lt"/>
                        <a:buNone/>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Precinct plans for Karoo region were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2610644990"/>
                  </a:ext>
                </a:extLst>
              </a:tr>
              <a:tr h="709127">
                <a:tc vMerge="1">
                  <a:txBody>
                    <a:bodyPr/>
                    <a:lstStyle/>
                    <a:p>
                      <a:endParaRPr lang="en-ZA"/>
                    </a:p>
                  </a:txBody>
                  <a:tcPr/>
                </a:tc>
                <a:tc>
                  <a:txBody>
                    <a:bodyPr/>
                    <a:lstStyle/>
                    <a:p>
                      <a:pPr marL="342900" lvl="0" indent="-342900" algn="just">
                        <a:lnSpc>
                          <a:spcPct val="115000"/>
                        </a:lnSpc>
                        <a:spcAft>
                          <a:spcPts val="0"/>
                        </a:spcAft>
                        <a:buFont typeface="+mj-lt"/>
                        <a:buAutoNum type="arabicPeriod" startAt="4"/>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Sutherland to Carnarvon/Square Kilometre Array (SKA) draft Master Plan.</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indent="0" algn="just">
                        <a:lnSpc>
                          <a:spcPct val="115000"/>
                        </a:lnSpc>
                        <a:spcAft>
                          <a:spcPts val="1000"/>
                        </a:spcAft>
                        <a:buFont typeface="+mj-lt"/>
                        <a:buNone/>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Draft master plans for Sutherland to Carnarvon/SKA were completed.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883642747"/>
                  </a:ext>
                </a:extLst>
              </a:tr>
              <a:tr h="709127">
                <a:tc vMerge="1">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500" b="0" kern="1200" dirty="0">
                        <a:solidFill>
                          <a:schemeClr val="tx1"/>
                        </a:solidFill>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342900" lvl="0" indent="-342900" algn="just">
                        <a:lnSpc>
                          <a:spcPct val="115000"/>
                        </a:lnSpc>
                        <a:spcAft>
                          <a:spcPts val="0"/>
                        </a:spcAft>
                        <a:buFont typeface="+mj-lt"/>
                        <a:buAutoNum type="arabicPeriod" startAt="5"/>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Hondeklip Baai to Port Nolloth draft Master Plan.</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indent="0" algn="just">
                        <a:lnSpc>
                          <a:spcPct val="115000"/>
                        </a:lnSpc>
                        <a:spcAft>
                          <a:spcPts val="1000"/>
                        </a:spcAft>
                        <a:buFont typeface="+mj-lt"/>
                        <a:buNone/>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Draft master plans for Hondeklip Baai to Port Nolloth were completed.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027327983"/>
                  </a:ext>
                </a:extLst>
              </a:tr>
            </a:tbl>
          </a:graphicData>
        </a:graphic>
      </p:graphicFrame>
      <p:sp>
        <p:nvSpPr>
          <p:cNvPr id="6" name="Footer Placeholder 1"/>
          <p:cNvSpPr>
            <a:spLocks noGrp="1"/>
          </p:cNvSpPr>
          <p:nvPr>
            <p:ph type="ftr" sz="quarter" idx="11"/>
          </p:nvPr>
        </p:nvSpPr>
        <p:spPr>
          <a:xfrm>
            <a:off x="325086" y="5991226"/>
            <a:ext cx="2687216"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8913377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35</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275134342"/>
              </p:ext>
            </p:extLst>
          </p:nvPr>
        </p:nvGraphicFramePr>
        <p:xfrm>
          <a:off x="325086" y="224006"/>
          <a:ext cx="8529665" cy="5533832"/>
        </p:xfrm>
        <a:graphic>
          <a:graphicData uri="http://schemas.openxmlformats.org/drawingml/2006/table">
            <a:tbl>
              <a:tblPr firstRow="1" bandRow="1">
                <a:tableStyleId>{21E4AEA4-8DFA-4A89-87EB-49C32662AFE0}</a:tableStyleId>
              </a:tblPr>
              <a:tblGrid>
                <a:gridCol w="1858277">
                  <a:extLst>
                    <a:ext uri="{9D8B030D-6E8A-4147-A177-3AD203B41FA5}">
                      <a16:colId xmlns:a16="http://schemas.microsoft.com/office/drawing/2014/main" xmlns="" val="20000"/>
                    </a:ext>
                  </a:extLst>
                </a:gridCol>
                <a:gridCol w="3088433">
                  <a:extLst>
                    <a:ext uri="{9D8B030D-6E8A-4147-A177-3AD203B41FA5}">
                      <a16:colId xmlns:a16="http://schemas.microsoft.com/office/drawing/2014/main" xmlns="" val="20001"/>
                    </a:ext>
                  </a:extLst>
                </a:gridCol>
                <a:gridCol w="3582955">
                  <a:extLst>
                    <a:ext uri="{9D8B030D-6E8A-4147-A177-3AD203B41FA5}">
                      <a16:colId xmlns:a16="http://schemas.microsoft.com/office/drawing/2014/main" xmlns="" val="20004"/>
                    </a:ext>
                  </a:extLst>
                </a:gridCol>
              </a:tblGrid>
              <a:tr h="297825">
                <a:tc gridSpan="3">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Strategic objective:  </a:t>
                      </a:r>
                      <a:r>
                        <a:rPr kumimoji="0" lang="en-US" sz="14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To diversify and enhance tourism offerings.</a:t>
                      </a: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US"/>
                    </a:p>
                  </a:txBody>
                  <a:tcPr/>
                </a:tc>
                <a:extLst>
                  <a:ext uri="{0D108BD9-81ED-4DB2-BD59-A6C34878D82A}">
                    <a16:rowId xmlns:a16="http://schemas.microsoft.com/office/drawing/2014/main" xmlns="" val="10000"/>
                  </a:ext>
                </a:extLst>
              </a:tr>
              <a:tr h="506340">
                <a:tc>
                  <a:txBody>
                    <a:bodyPr/>
                    <a:lstStyle/>
                    <a:p>
                      <a:pPr algn="ctr">
                        <a:lnSpc>
                          <a:spcPct val="100000"/>
                        </a:lnSpc>
                      </a:pPr>
                      <a:r>
                        <a:rPr lang="en-US" sz="1400" b="1" dirty="0">
                          <a:latin typeface="Gill Sans MT" panose="020B0502020104020203" pitchFamily="34" charset="0"/>
                        </a:rPr>
                        <a:t>Key</a:t>
                      </a:r>
                      <a:r>
                        <a:rPr lang="en-US" sz="1400" b="1" baseline="0" dirty="0">
                          <a:latin typeface="Gill Sans MT" panose="020B0502020104020203" pitchFamily="34" charset="0"/>
                        </a:rPr>
                        <a:t> Performance Indicator</a:t>
                      </a:r>
                      <a:endParaRPr lang="en-US" sz="14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tabLst>
                          <a:tab pos="534988" algn="l"/>
                          <a:tab pos="1614488" algn="l"/>
                        </a:tabLst>
                      </a:pPr>
                      <a:r>
                        <a:rPr lang="en-US" sz="1400" b="1" dirty="0">
                          <a:latin typeface="Gill Sans MT" panose="020B0502020104020203" pitchFamily="34" charset="0"/>
                        </a:rPr>
                        <a:t>Annual Target</a:t>
                      </a:r>
                      <a:endParaRPr lang="en-US" sz="14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Gill Sans MT" panose="020B0502020104020203" pitchFamily="34" charset="0"/>
                        </a:rPr>
                        <a:t>Actual Performance</a:t>
                      </a:r>
                      <a:endParaRPr lang="en-US" sz="14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249046">
                <a:tc rowSpan="7">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400" kern="1200" dirty="0">
                          <a:solidFill>
                            <a:schemeClr val="dk1"/>
                          </a:solidFill>
                          <a:effectLst/>
                          <a:latin typeface="Gill Sans MT" panose="020B0502020104020203" pitchFamily="34" charset="0"/>
                          <a:ea typeface="+mn-ea"/>
                          <a:cs typeface="+mn-cs"/>
                        </a:rPr>
                        <a:t>Number of destination planning initiatives undertaken.</a:t>
                      </a:r>
                      <a:endParaRPr lang="en-US" sz="1400" b="0" kern="1200" dirty="0">
                        <a:solidFill>
                          <a:schemeClr val="tx1"/>
                        </a:solidFill>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marL="0" indent="0" algn="just">
                        <a:buFont typeface="Arial" panose="020B0604020202020204" pitchFamily="34" charset="0"/>
                        <a:buNone/>
                      </a:pPr>
                      <a:r>
                        <a:rPr lang="en-ZA" sz="1400" b="1" kern="1200" dirty="0">
                          <a:solidFill>
                            <a:schemeClr val="dk1"/>
                          </a:solidFill>
                          <a:effectLst/>
                          <a:latin typeface="Gill Sans MT" panose="020B0502020104020203" pitchFamily="34" charset="0"/>
                          <a:ea typeface="+mn-ea"/>
                          <a:cs typeface="+mn-cs"/>
                        </a:rPr>
                        <a:t>Eleven Destination planning initiatives </a:t>
                      </a:r>
                      <a:r>
                        <a:rPr lang="en-ZA" sz="1400" b="1" i="0" kern="1200" dirty="0">
                          <a:solidFill>
                            <a:schemeClr val="dk1"/>
                          </a:solidFill>
                          <a:effectLst/>
                          <a:latin typeface="Gill Sans MT" panose="020B0502020104020203" pitchFamily="34" charset="0"/>
                          <a:ea typeface="+mn-ea"/>
                          <a:cs typeface="+mn-cs"/>
                        </a:rPr>
                        <a:t>undertaken … continued:</a:t>
                      </a:r>
                      <a:endParaRPr lang="en-ZA" sz="1400" b="0" i="0" u="none" strike="noStrike" baseline="0" dirty="0">
                        <a:latin typeface="Gill Sans MT" panose="020B0502020104020203" pitchFamily="34"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pPr algn="just"/>
                      <a:endParaRPr lang="en-ZA" sz="1600" b="0" i="0" u="none" strike="noStrike" kern="1200" dirty="0">
                        <a:solidFill>
                          <a:srgbClr val="000000"/>
                        </a:solidFill>
                        <a:effectLst/>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521503">
                <a:tc vMerge="1">
                  <a:txBody>
                    <a:bodyPr/>
                    <a:lstStyle/>
                    <a:p>
                      <a:endParaRPr lang="en-ZA"/>
                    </a:p>
                  </a:txBody>
                  <a:tcPr/>
                </a:tc>
                <a:tc>
                  <a:txBody>
                    <a:bodyPr/>
                    <a:lstStyle/>
                    <a:p>
                      <a:pPr marL="342900" lvl="0" indent="-342900" algn="just">
                        <a:lnSpc>
                          <a:spcPct val="115000"/>
                        </a:lnSpc>
                        <a:spcAft>
                          <a:spcPts val="0"/>
                        </a:spcAft>
                        <a:buFont typeface="+mj-lt"/>
                        <a:buAutoNum type="arabicPeriod" startAt="6"/>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Port St Johns to Coffee Bay draft Master Plan.</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indent="0" algn="just">
                        <a:lnSpc>
                          <a:spcPct val="115000"/>
                        </a:lnSpc>
                        <a:spcAft>
                          <a:spcPts val="1000"/>
                        </a:spcAft>
                        <a:buFont typeface="+mj-lt"/>
                        <a:buNone/>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Draft master plans for Port St Johns to Coffee Bay were completed.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33113927"/>
                  </a:ext>
                </a:extLst>
              </a:tr>
              <a:tr h="521504">
                <a:tc vMerge="1">
                  <a:txBody>
                    <a:bodyPr/>
                    <a:lstStyle/>
                    <a:p>
                      <a:endParaRPr lang="en-ZA"/>
                    </a:p>
                  </a:txBody>
                  <a:tcPr/>
                </a:tc>
                <a:tc>
                  <a:txBody>
                    <a:bodyPr/>
                    <a:lstStyle/>
                    <a:p>
                      <a:pPr marL="342900" lvl="0" indent="-342900" algn="just">
                        <a:lnSpc>
                          <a:spcPct val="115000"/>
                        </a:lnSpc>
                        <a:spcAft>
                          <a:spcPts val="0"/>
                        </a:spcAft>
                        <a:buFont typeface="+mj-lt"/>
                        <a:buAutoNum type="arabicPeriod" startAt="7"/>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Orange River Mouth draft Master Plan.</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indent="0" algn="just">
                        <a:lnSpc>
                          <a:spcPct val="115000"/>
                        </a:lnSpc>
                        <a:spcBef>
                          <a:spcPts val="300"/>
                        </a:spcBef>
                        <a:spcAft>
                          <a:spcPts val="300"/>
                        </a:spcAft>
                        <a:buFont typeface="+mj-lt"/>
                        <a:buNone/>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Draft master plans for Orange River Mouth were completed.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2610644990"/>
                  </a:ext>
                </a:extLst>
              </a:tr>
              <a:tr h="707244">
                <a:tc vMerge="1">
                  <a:txBody>
                    <a:bodyPr/>
                    <a:lstStyle/>
                    <a:p>
                      <a:endParaRPr lang="en-ZA"/>
                    </a:p>
                  </a:txBody>
                  <a:tcPr/>
                </a:tc>
                <a:tc>
                  <a:txBody>
                    <a:bodyPr/>
                    <a:lstStyle/>
                    <a:p>
                      <a:pPr marL="342900" lvl="0" indent="-342900" algn="just">
                        <a:lnSpc>
                          <a:spcPct val="115000"/>
                        </a:lnSpc>
                        <a:spcAft>
                          <a:spcPts val="0"/>
                        </a:spcAft>
                        <a:buFont typeface="+mj-lt"/>
                        <a:buAutoNum type="arabicPeriod" startAt="8"/>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Kleinzee Beach Precinct Development concept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Font typeface="+mj-lt"/>
                        <a:buNone/>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Concept for Kleinzee Beach Precinct Development was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883642747"/>
                  </a:ext>
                </a:extLst>
              </a:tr>
              <a:tr h="786949">
                <a:tc vMerge="1">
                  <a:txBody>
                    <a:bodyPr/>
                    <a:lstStyle/>
                    <a:p>
                      <a:endParaRPr lang="en-ZA"/>
                    </a:p>
                  </a:txBody>
                  <a:tcPr/>
                </a:tc>
                <a:tc>
                  <a:txBody>
                    <a:bodyPr/>
                    <a:lstStyle/>
                    <a:p>
                      <a:pPr marL="342900" lvl="0" indent="-342900" algn="just">
                        <a:lnSpc>
                          <a:spcPct val="115000"/>
                        </a:lnSpc>
                        <a:spcAft>
                          <a:spcPts val="0"/>
                        </a:spcAft>
                        <a:buFont typeface="+mj-lt"/>
                        <a:buAutoNum type="arabicPeriod" startAt="9"/>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Hondeklipbaai and McDougalls Bay Campsites Precinct Development concept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Font typeface="+mj-lt"/>
                        <a:buNone/>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Concept for Hondeklipbaai and McDougalls Bay Campsites was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793053613"/>
                  </a:ext>
                </a:extLst>
              </a:tr>
              <a:tr h="981656">
                <a:tc vMerge="1">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600" b="0" kern="1200" dirty="0">
                        <a:solidFill>
                          <a:schemeClr val="tx1"/>
                        </a:solidFill>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342900" lvl="0" indent="-342900" algn="just">
                        <a:lnSpc>
                          <a:spcPct val="115000"/>
                        </a:lnSpc>
                        <a:spcAft>
                          <a:spcPts val="0"/>
                        </a:spcAft>
                        <a:buFont typeface="+mj-lt"/>
                        <a:buAutoNum type="arabicPeriod" startAt="10"/>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Develop and promote a pipeline of prioritised tourism investment projects and opportunities.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Font typeface="+mj-lt"/>
                        <a:buNone/>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A pipeline of prioritised tourism investment projects and opportunities was developed and promoted.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599816199"/>
                  </a:ext>
                </a:extLst>
              </a:tr>
              <a:tr h="942992">
                <a:tc vMerge="1">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600" b="0" kern="1200" dirty="0">
                        <a:solidFill>
                          <a:schemeClr val="tx1"/>
                        </a:solidFill>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342900" lvl="0" indent="-342900" algn="just">
                        <a:lnSpc>
                          <a:spcPct val="115000"/>
                        </a:lnSpc>
                        <a:spcAft>
                          <a:spcPts val="0"/>
                        </a:spcAft>
                        <a:buFont typeface="+mj-lt"/>
                        <a:buAutoNum type="arabicPeriod" startAt="11"/>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Develop an ownership and operational model for the budget resorts.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Font typeface="+mj-lt"/>
                        <a:buNone/>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Ownership and operational model for the accommodation and related tourism products (budget resorts) was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438918976"/>
                  </a:ext>
                </a:extLst>
              </a:tr>
            </a:tbl>
          </a:graphicData>
        </a:graphic>
      </p:graphicFrame>
      <p:sp>
        <p:nvSpPr>
          <p:cNvPr id="6" name="Footer Placeholder 1"/>
          <p:cNvSpPr>
            <a:spLocks noGrp="1"/>
          </p:cNvSpPr>
          <p:nvPr>
            <p:ph type="ftr" sz="quarter" idx="11"/>
          </p:nvPr>
        </p:nvSpPr>
        <p:spPr>
          <a:xfrm>
            <a:off x="325086" y="5991226"/>
            <a:ext cx="2687216"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22840545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36</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1104235766"/>
              </p:ext>
            </p:extLst>
          </p:nvPr>
        </p:nvGraphicFramePr>
        <p:xfrm>
          <a:off x="325086" y="224006"/>
          <a:ext cx="8529665" cy="5472946"/>
        </p:xfrm>
        <a:graphic>
          <a:graphicData uri="http://schemas.openxmlformats.org/drawingml/2006/table">
            <a:tbl>
              <a:tblPr firstRow="1" bandRow="1">
                <a:tableStyleId>{21E4AEA4-8DFA-4A89-87EB-49C32662AFE0}</a:tableStyleId>
              </a:tblPr>
              <a:tblGrid>
                <a:gridCol w="1653004">
                  <a:extLst>
                    <a:ext uri="{9D8B030D-6E8A-4147-A177-3AD203B41FA5}">
                      <a16:colId xmlns:a16="http://schemas.microsoft.com/office/drawing/2014/main" xmlns="" val="20000"/>
                    </a:ext>
                  </a:extLst>
                </a:gridCol>
                <a:gridCol w="2052734">
                  <a:extLst>
                    <a:ext uri="{9D8B030D-6E8A-4147-A177-3AD203B41FA5}">
                      <a16:colId xmlns:a16="http://schemas.microsoft.com/office/drawing/2014/main" xmlns="" val="20001"/>
                    </a:ext>
                  </a:extLst>
                </a:gridCol>
                <a:gridCol w="4823927">
                  <a:extLst>
                    <a:ext uri="{9D8B030D-6E8A-4147-A177-3AD203B41FA5}">
                      <a16:colId xmlns:a16="http://schemas.microsoft.com/office/drawing/2014/main" xmlns="" val="20004"/>
                    </a:ext>
                  </a:extLst>
                </a:gridCol>
              </a:tblGrid>
              <a:tr h="324710">
                <a:tc gridSpan="3">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Strategic objective:  </a:t>
                      </a:r>
                      <a:r>
                        <a:rPr kumimoji="0" lang="en-US" sz="16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To diversify and enhance tourism offerings.</a:t>
                      </a: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US"/>
                    </a:p>
                  </a:txBody>
                  <a:tcPr/>
                </a:tc>
                <a:extLst>
                  <a:ext uri="{0D108BD9-81ED-4DB2-BD59-A6C34878D82A}">
                    <a16:rowId xmlns:a16="http://schemas.microsoft.com/office/drawing/2014/main" xmlns="" val="10000"/>
                  </a:ext>
                </a:extLst>
              </a:tr>
              <a:tr h="797068">
                <a:tc>
                  <a:txBody>
                    <a:bodyPr/>
                    <a:lstStyle/>
                    <a:p>
                      <a:pPr algn="just">
                        <a:lnSpc>
                          <a:spcPct val="100000"/>
                        </a:lnSpc>
                      </a:pPr>
                      <a:r>
                        <a:rPr lang="en-US" sz="1600" b="1" dirty="0">
                          <a:latin typeface="Gill Sans MT" panose="020B0502020104020203" pitchFamily="34" charset="0"/>
                        </a:rPr>
                        <a:t>Key</a:t>
                      </a:r>
                      <a:r>
                        <a:rPr lang="en-US" sz="1600" b="1" baseline="0" dirty="0">
                          <a:latin typeface="Gill Sans MT" panose="020B0502020104020203" pitchFamily="34" charset="0"/>
                        </a:rPr>
                        <a:t> Performance Indicator</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just">
                        <a:lnSpc>
                          <a:spcPct val="100000"/>
                        </a:lnSpc>
                        <a:tabLst>
                          <a:tab pos="534988" algn="l"/>
                          <a:tab pos="1614488" algn="l"/>
                        </a:tabLst>
                      </a:pPr>
                      <a:r>
                        <a:rPr lang="en-US" sz="1600" b="1" dirty="0">
                          <a:latin typeface="Gill Sans MT" panose="020B0502020104020203" pitchFamily="34" charset="0"/>
                        </a:rPr>
                        <a:t>Annual Target</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1" dirty="0">
                          <a:latin typeface="Gill Sans MT" panose="020B0502020104020203" pitchFamily="34" charset="0"/>
                        </a:rPr>
                        <a:t>Actual Performance</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250683">
                <a:tc rowSpan="3">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startAt="2"/>
                        <a:tabLst/>
                        <a:defRPr/>
                      </a:pPr>
                      <a:r>
                        <a:rPr lang="en-GB" sz="1600" kern="1200" dirty="0">
                          <a:solidFill>
                            <a:schemeClr val="dk1"/>
                          </a:solidFill>
                          <a:effectLst/>
                          <a:latin typeface="Gill Sans MT" panose="020B0502020104020203" pitchFamily="34" charset="0"/>
                          <a:ea typeface="+mn-ea"/>
                          <a:cs typeface="+mn-cs"/>
                        </a:rPr>
                        <a:t>Number of destination enhancement initiatives supported.</a:t>
                      </a:r>
                      <a:endParaRPr lang="en-US" sz="1600" b="0" kern="1200" dirty="0">
                        <a:solidFill>
                          <a:schemeClr val="tx1"/>
                        </a:solidFill>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algn="just">
                        <a:lnSpc>
                          <a:spcPct val="115000"/>
                        </a:lnSpc>
                        <a:spcBef>
                          <a:spcPts val="300"/>
                        </a:spcBef>
                        <a:spcAft>
                          <a:spcPts val="300"/>
                        </a:spcAft>
                      </a:pPr>
                      <a:r>
                        <a:rPr lang="en-GB" sz="1600" b="1" dirty="0">
                          <a:effectLst/>
                          <a:latin typeface="Gill Sans MT" panose="020B0502020104020203" pitchFamily="34" charset="0"/>
                          <a:ea typeface="Times New Roman" panose="02020603050405020304" pitchFamily="18" charset="0"/>
                          <a:cs typeface="Times New Roman" panose="02020603050405020304" pitchFamily="18" charset="0"/>
                        </a:rPr>
                        <a:t>Fifteen initiatives</a:t>
                      </a: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pPr algn="just">
                        <a:lnSpc>
                          <a:spcPct val="115000"/>
                        </a:lnSpc>
                        <a:spcBef>
                          <a:spcPts val="300"/>
                        </a:spcBef>
                        <a:spcAft>
                          <a:spcPts val="30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961121299"/>
                  </a:ext>
                </a:extLst>
              </a:tr>
              <a:tr h="301584">
                <a:tc vMerge="1">
                  <a:txBody>
                    <a:bodyPr/>
                    <a:lstStyle/>
                    <a:p>
                      <a:endParaRPr lang="en-ZA"/>
                    </a:p>
                  </a:txBody>
                  <a:tcPr/>
                </a:tc>
                <a:tc gridSpan="2">
                  <a:txBody>
                    <a:bodyPr/>
                    <a:lstStyle/>
                    <a:p>
                      <a:pPr algn="just">
                        <a:lnSpc>
                          <a:spcPct val="115000"/>
                        </a:lnSpc>
                        <a:spcBef>
                          <a:spcPts val="300"/>
                        </a:spcBef>
                        <a:spcAft>
                          <a:spcPts val="300"/>
                        </a:spcAft>
                      </a:pPr>
                      <a:r>
                        <a:rPr lang="en-GB" sz="1600" b="1" dirty="0">
                          <a:effectLst/>
                          <a:latin typeface="Gill Sans MT" panose="020B0502020104020203" pitchFamily="34" charset="0"/>
                          <a:ea typeface="Times New Roman" panose="02020603050405020304" pitchFamily="18" charset="0"/>
                          <a:cs typeface="Times New Roman" panose="02020603050405020304" pitchFamily="18" charset="0"/>
                        </a:rPr>
                        <a:t>Eight destination enhancement projects supported, namely:</a:t>
                      </a: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pPr algn="just">
                        <a:lnSpc>
                          <a:spcPct val="115000"/>
                        </a:lnSpc>
                        <a:spcBef>
                          <a:spcPts val="300"/>
                        </a:spcBef>
                        <a:spcAft>
                          <a:spcPts val="30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440810363"/>
                  </a:ext>
                </a:extLst>
              </a:tr>
              <a:tr h="3732728">
                <a:tc vMerge="1">
                  <a:txBody>
                    <a:bodyPr/>
                    <a:lstStyle/>
                    <a:p>
                      <a:endParaRPr lang="en-ZA"/>
                    </a:p>
                  </a:txBody>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Implementation of</a:t>
                      </a:r>
                    </a:p>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eight destination</a:t>
                      </a:r>
                    </a:p>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enhancement projects</a:t>
                      </a:r>
                    </a:p>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monitored, namely:</a:t>
                      </a:r>
                    </a:p>
                    <a:p>
                      <a:pPr marL="342900" lvl="0" indent="-342900" algn="just">
                        <a:lnSpc>
                          <a:spcPct val="115000"/>
                        </a:lnSpc>
                        <a:spcAft>
                          <a:spcPts val="0"/>
                        </a:spcAft>
                        <a:buFont typeface="+mj-lt"/>
                        <a:buAutoNum type="arabicPeriod"/>
                      </a:pPr>
                      <a:r>
                        <a:rPr lang="en-ZA" sz="1600" dirty="0" err="1">
                          <a:effectLst/>
                          <a:latin typeface="Gill Sans MT" panose="020B0502020104020203" pitchFamily="34" charset="0"/>
                          <a:ea typeface="Calibri" panose="020F0502020204030204" pitchFamily="34" charset="0"/>
                          <a:cs typeface="Times New Roman" panose="02020603050405020304" pitchFamily="18" charset="0"/>
                        </a:rPr>
                        <a:t>Shangoni</a:t>
                      </a:r>
                      <a:r>
                        <a:rPr lang="en-ZA" sz="1600" dirty="0">
                          <a:effectLst/>
                          <a:latin typeface="Gill Sans MT" panose="020B0502020104020203" pitchFamily="34" charset="0"/>
                          <a:ea typeface="Calibri" panose="020F0502020204030204" pitchFamily="34" charset="0"/>
                          <a:cs typeface="Times New Roman" panose="02020603050405020304" pitchFamily="18" charset="0"/>
                        </a:rPr>
                        <a:t> Gate.</a:t>
                      </a:r>
                    </a:p>
                    <a:p>
                      <a:pPr marL="342900" lvl="0" indent="-342900" algn="just">
                        <a:lnSpc>
                          <a:spcPct val="115000"/>
                        </a:lnSpc>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Phalaborwa Wild Activity Hub.</a:t>
                      </a:r>
                    </a:p>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 </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The following destination enhancement projects</a:t>
                      </a:r>
                      <a:r>
                        <a:rPr lang="en-ZA" sz="1600" b="1" dirty="0">
                          <a:effectLst/>
                          <a:latin typeface="Gill Sans MT" panose="020B0502020104020203" pitchFamily="34" charset="0"/>
                          <a:ea typeface="Calibri" panose="020F0502020204030204" pitchFamily="34" charset="0"/>
                          <a:cs typeface="Times New Roman" panose="02020603050405020304" pitchFamily="18" charset="0"/>
                        </a:rPr>
                        <a:t> </a:t>
                      </a:r>
                      <a:r>
                        <a:rPr lang="en-ZA" sz="1600" dirty="0">
                          <a:effectLst/>
                          <a:latin typeface="Gill Sans MT" panose="020B0502020104020203" pitchFamily="34" charset="0"/>
                          <a:ea typeface="Calibri" panose="020F0502020204030204" pitchFamily="34" charset="0"/>
                          <a:cs typeface="Times New Roman" panose="02020603050405020304" pitchFamily="18" charset="0"/>
                        </a:rPr>
                        <a:t>were not supported: </a:t>
                      </a:r>
                    </a:p>
                    <a:p>
                      <a:pPr algn="just">
                        <a:lnSpc>
                          <a:spcPct val="115000"/>
                        </a:lnSpc>
                        <a:spcAft>
                          <a:spcPts val="0"/>
                        </a:spcAft>
                      </a:pP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p>
                      <a:pPr marL="342900" indent="-342900" algn="just">
                        <a:lnSpc>
                          <a:spcPct val="115000"/>
                        </a:lnSpc>
                        <a:spcAft>
                          <a:spcPts val="0"/>
                        </a:spcAft>
                        <a:buFont typeface="+mj-lt"/>
                        <a:buAutoNum type="arabicPeriod"/>
                      </a:pPr>
                      <a:r>
                        <a:rPr lang="en-ZA" sz="1600" dirty="0" err="1">
                          <a:effectLst/>
                          <a:latin typeface="Gill Sans MT" panose="020B0502020104020203" pitchFamily="34" charset="0"/>
                          <a:ea typeface="Calibri" panose="020F0502020204030204" pitchFamily="34" charset="0"/>
                          <a:cs typeface="Times New Roman" panose="02020603050405020304" pitchFamily="18" charset="0"/>
                        </a:rPr>
                        <a:t>Shangoni</a:t>
                      </a:r>
                      <a:r>
                        <a:rPr lang="en-ZA" sz="1600" dirty="0">
                          <a:effectLst/>
                          <a:latin typeface="Gill Sans MT" panose="020B0502020104020203" pitchFamily="34" charset="0"/>
                          <a:ea typeface="Calibri" panose="020F0502020204030204" pitchFamily="34" charset="0"/>
                          <a:cs typeface="Times New Roman" panose="02020603050405020304" pitchFamily="18" charset="0"/>
                        </a:rPr>
                        <a:t> Gate.</a:t>
                      </a:r>
                    </a:p>
                    <a:p>
                      <a:pPr marL="342900" indent="-342900" algn="just">
                        <a:lnSpc>
                          <a:spcPct val="115000"/>
                        </a:lnSpc>
                        <a:spcAft>
                          <a:spcPts val="0"/>
                        </a:spcAft>
                        <a:buFont typeface="+mj-lt"/>
                        <a:buAutoNum type="arabicPeriod"/>
                      </a:pPr>
                      <a:r>
                        <a:rPr lang="en-ZA" sz="1600" dirty="0" err="1">
                          <a:effectLst/>
                          <a:latin typeface="Gill Sans MT" panose="020B0502020104020203" pitchFamily="34" charset="0"/>
                          <a:ea typeface="Calibri" panose="020F0502020204030204" pitchFamily="34" charset="0"/>
                          <a:cs typeface="Times New Roman" panose="02020603050405020304" pitchFamily="18" charset="0"/>
                        </a:rPr>
                        <a:t>Phalaborwa</a:t>
                      </a:r>
                      <a:r>
                        <a:rPr lang="en-ZA" sz="1600" dirty="0">
                          <a:effectLst/>
                          <a:latin typeface="Gill Sans MT" panose="020B0502020104020203" pitchFamily="34" charset="0"/>
                          <a:ea typeface="Calibri" panose="020F0502020204030204" pitchFamily="34" charset="0"/>
                          <a:cs typeface="Times New Roman" panose="02020603050405020304" pitchFamily="18" charset="0"/>
                        </a:rPr>
                        <a:t> Wild Activity Hub. </a:t>
                      </a:r>
                    </a:p>
                    <a:p>
                      <a:pPr marL="342900" lvl="0" indent="-342900" algn="just">
                        <a:lnSpc>
                          <a:spcPct val="115000"/>
                        </a:lnSpc>
                        <a:spcAft>
                          <a:spcPts val="0"/>
                        </a:spcAft>
                        <a:buFont typeface="+mj-lt"/>
                        <a:buAutoNum type="arabicPeriod"/>
                      </a:pP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p>
                      <a:pPr marL="0" algn="just" defTabSz="914400" rtl="0" eaLnBrk="1" latinLnBrk="0" hangingPunct="1">
                        <a:lnSpc>
                          <a:spcPct val="115000"/>
                        </a:lnSpc>
                        <a:spcAft>
                          <a:spcPts val="0"/>
                        </a:spcAft>
                      </a:pPr>
                      <a:r>
                        <a:rPr lang="en-GB" sz="1600" b="1" i="1" u="none" strike="noStrike" kern="1200" dirty="0">
                          <a:solidFill>
                            <a:srgbClr val="000000"/>
                          </a:solidFill>
                          <a:effectLst/>
                          <a:latin typeface="Gill Sans MT" panose="020B0502020104020203" pitchFamily="34" charset="0"/>
                          <a:ea typeface="+mn-ea"/>
                          <a:cs typeface="+mn-cs"/>
                        </a:rPr>
                        <a:t>Reason for variance:</a:t>
                      </a:r>
                    </a:p>
                    <a:p>
                      <a:pPr algn="just"/>
                      <a:r>
                        <a:rPr lang="en-ZA" sz="1600" kern="1200" dirty="0">
                          <a:solidFill>
                            <a:schemeClr val="dk1"/>
                          </a:solidFill>
                          <a:effectLst/>
                          <a:latin typeface="Gill Sans MT" panose="020B0502020104020203" pitchFamily="34" charset="0"/>
                          <a:ea typeface="+mn-ea"/>
                          <a:cs typeface="+mn-cs"/>
                        </a:rPr>
                        <a:t>There were delays in appointment of Civil engineer due to poor response by suitable candidates for Shangoni Gate, which further delayed the procuring of geotechnical and land surveyor services to enable finalisation of detailed plans. For Phalaborwa Wildlife Activity Hub, there was a delay in finalisation of the environmental impact authorisation.</a:t>
                      </a:r>
                      <a:r>
                        <a:rPr lang="en-ZA" sz="1600" b="0" i="0" u="none" strike="noStrike" kern="1200" baseline="0" dirty="0">
                          <a:solidFill>
                            <a:schemeClr val="dk1"/>
                          </a:solidFill>
                          <a:latin typeface="Gill Sans MT" panose="020B0502020104020203" pitchFamily="34" charset="0"/>
                          <a:ea typeface="+mn-ea"/>
                          <a:cs typeface="+mn-cs"/>
                        </a:rPr>
                        <a:t>	</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45234822"/>
                  </a:ext>
                </a:extLst>
              </a:tr>
            </a:tbl>
          </a:graphicData>
        </a:graphic>
      </p:graphicFrame>
      <p:sp>
        <p:nvSpPr>
          <p:cNvPr id="6" name="Footer Placeholder 1"/>
          <p:cNvSpPr>
            <a:spLocks noGrp="1"/>
          </p:cNvSpPr>
          <p:nvPr>
            <p:ph type="ftr" sz="quarter" idx="11"/>
          </p:nvPr>
        </p:nvSpPr>
        <p:spPr>
          <a:xfrm>
            <a:off x="325086" y="5991226"/>
            <a:ext cx="2668555"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20931148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37</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3595953024"/>
              </p:ext>
            </p:extLst>
          </p:nvPr>
        </p:nvGraphicFramePr>
        <p:xfrm>
          <a:off x="325086" y="224009"/>
          <a:ext cx="8529665" cy="4674086"/>
        </p:xfrm>
        <a:graphic>
          <a:graphicData uri="http://schemas.openxmlformats.org/drawingml/2006/table">
            <a:tbl>
              <a:tblPr firstRow="1" bandRow="1">
                <a:tableStyleId>{21E4AEA4-8DFA-4A89-87EB-49C32662AFE0}</a:tableStyleId>
              </a:tblPr>
              <a:tblGrid>
                <a:gridCol w="1653004">
                  <a:extLst>
                    <a:ext uri="{9D8B030D-6E8A-4147-A177-3AD203B41FA5}">
                      <a16:colId xmlns:a16="http://schemas.microsoft.com/office/drawing/2014/main" xmlns="" val="20000"/>
                    </a:ext>
                  </a:extLst>
                </a:gridCol>
                <a:gridCol w="2052734">
                  <a:extLst>
                    <a:ext uri="{9D8B030D-6E8A-4147-A177-3AD203B41FA5}">
                      <a16:colId xmlns:a16="http://schemas.microsoft.com/office/drawing/2014/main" xmlns="" val="20001"/>
                    </a:ext>
                  </a:extLst>
                </a:gridCol>
                <a:gridCol w="4823927">
                  <a:extLst>
                    <a:ext uri="{9D8B030D-6E8A-4147-A177-3AD203B41FA5}">
                      <a16:colId xmlns:a16="http://schemas.microsoft.com/office/drawing/2014/main" xmlns="" val="20004"/>
                    </a:ext>
                  </a:extLst>
                </a:gridCol>
              </a:tblGrid>
              <a:tr h="283464">
                <a:tc gridSpan="3">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Strategic objective:  </a:t>
                      </a:r>
                      <a:r>
                        <a:rPr kumimoji="0" lang="en-US" sz="14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To diversify and enhance tourism offerings.</a:t>
                      </a: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US"/>
                    </a:p>
                  </a:txBody>
                  <a:tcPr/>
                </a:tc>
                <a:extLst>
                  <a:ext uri="{0D108BD9-81ED-4DB2-BD59-A6C34878D82A}">
                    <a16:rowId xmlns:a16="http://schemas.microsoft.com/office/drawing/2014/main" xmlns="" val="10000"/>
                  </a:ext>
                </a:extLst>
              </a:tr>
              <a:tr h="481923">
                <a:tc>
                  <a:txBody>
                    <a:bodyPr/>
                    <a:lstStyle/>
                    <a:p>
                      <a:pPr algn="just">
                        <a:lnSpc>
                          <a:spcPct val="100000"/>
                        </a:lnSpc>
                      </a:pPr>
                      <a:r>
                        <a:rPr lang="en-US" sz="1400" b="1" dirty="0">
                          <a:latin typeface="Gill Sans MT" panose="020B0502020104020203" pitchFamily="34" charset="0"/>
                        </a:rPr>
                        <a:t>Key</a:t>
                      </a:r>
                      <a:r>
                        <a:rPr lang="en-US" sz="1400" b="1" baseline="0" dirty="0">
                          <a:latin typeface="Gill Sans MT" panose="020B0502020104020203" pitchFamily="34" charset="0"/>
                        </a:rPr>
                        <a:t> Performance Indicator</a:t>
                      </a:r>
                      <a:endParaRPr lang="en-US" sz="14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just">
                        <a:lnSpc>
                          <a:spcPct val="100000"/>
                        </a:lnSpc>
                        <a:tabLst>
                          <a:tab pos="534988" algn="l"/>
                          <a:tab pos="1614488" algn="l"/>
                        </a:tabLst>
                      </a:pPr>
                      <a:r>
                        <a:rPr lang="en-US" sz="1400" b="1" dirty="0">
                          <a:latin typeface="Gill Sans MT" panose="020B0502020104020203" pitchFamily="34" charset="0"/>
                        </a:rPr>
                        <a:t>Annual Target</a:t>
                      </a:r>
                      <a:endParaRPr lang="en-US" sz="14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b="1" dirty="0">
                          <a:latin typeface="Gill Sans MT" panose="020B0502020104020203" pitchFamily="34" charset="0"/>
                        </a:rPr>
                        <a:t>Actual Performance</a:t>
                      </a:r>
                      <a:endParaRPr lang="en-US" sz="14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210547">
                <a:tc rowSpan="3">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startAt="2"/>
                        <a:tabLst/>
                        <a:defRPr/>
                      </a:pPr>
                      <a:r>
                        <a:rPr lang="en-GB" sz="1400" kern="1200" dirty="0">
                          <a:solidFill>
                            <a:schemeClr val="dk1"/>
                          </a:solidFill>
                          <a:effectLst/>
                          <a:latin typeface="Gill Sans MT" panose="020B0502020104020203" pitchFamily="34" charset="0"/>
                          <a:ea typeface="+mn-ea"/>
                          <a:cs typeface="+mn-cs"/>
                        </a:rPr>
                        <a:t>Number of destination enhancement initiatives supported.</a:t>
                      </a:r>
                      <a:endParaRPr lang="en-US" sz="1400" b="0" kern="1200" dirty="0">
                        <a:solidFill>
                          <a:schemeClr val="tx1"/>
                        </a:solidFill>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algn="just">
                        <a:lnSpc>
                          <a:spcPct val="115000"/>
                        </a:lnSpc>
                        <a:spcBef>
                          <a:spcPts val="300"/>
                        </a:spcBef>
                        <a:spcAft>
                          <a:spcPts val="300"/>
                        </a:spcAft>
                      </a:pPr>
                      <a:r>
                        <a:rPr lang="en-GB" sz="1400" b="1" dirty="0">
                          <a:effectLst/>
                          <a:latin typeface="Gill Sans MT" panose="020B0502020104020203" pitchFamily="34" charset="0"/>
                          <a:ea typeface="Times New Roman" panose="02020603050405020304" pitchFamily="18" charset="0"/>
                          <a:cs typeface="Times New Roman" panose="02020603050405020304" pitchFamily="18" charset="0"/>
                        </a:rPr>
                        <a:t>Fifteen initiatives</a:t>
                      </a:r>
                      <a:endParaRPr lang="en-ZA" sz="14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pPr algn="just">
                        <a:lnSpc>
                          <a:spcPct val="115000"/>
                        </a:lnSpc>
                        <a:spcBef>
                          <a:spcPts val="300"/>
                        </a:spcBef>
                        <a:spcAft>
                          <a:spcPts val="30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961121299"/>
                  </a:ext>
                </a:extLst>
              </a:tr>
              <a:tr h="210547">
                <a:tc vMerge="1">
                  <a:txBody>
                    <a:bodyPr/>
                    <a:lstStyle/>
                    <a:p>
                      <a:endParaRPr lang="en-ZA"/>
                    </a:p>
                  </a:txBody>
                  <a:tcPr/>
                </a:tc>
                <a:tc gridSpan="2">
                  <a:txBody>
                    <a:bodyPr/>
                    <a:lstStyle/>
                    <a:p>
                      <a:pPr algn="just">
                        <a:lnSpc>
                          <a:spcPct val="115000"/>
                        </a:lnSpc>
                        <a:spcBef>
                          <a:spcPts val="300"/>
                        </a:spcBef>
                        <a:spcAft>
                          <a:spcPts val="300"/>
                        </a:spcAft>
                      </a:pPr>
                      <a:r>
                        <a:rPr lang="en-GB" sz="1400" b="1" dirty="0">
                          <a:effectLst/>
                          <a:latin typeface="Gill Sans MT" panose="020B0502020104020203" pitchFamily="34" charset="0"/>
                          <a:ea typeface="Times New Roman" panose="02020603050405020304" pitchFamily="18" charset="0"/>
                          <a:cs typeface="Times New Roman" panose="02020603050405020304" pitchFamily="18" charset="0"/>
                        </a:rPr>
                        <a:t>Eight destination enhancement projects supported, namely:</a:t>
                      </a:r>
                      <a:endParaRPr lang="en-ZA" sz="14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pPr algn="just">
                        <a:lnSpc>
                          <a:spcPct val="115000"/>
                        </a:lnSpc>
                        <a:spcBef>
                          <a:spcPts val="300"/>
                        </a:spcBef>
                        <a:spcAft>
                          <a:spcPts val="30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440810363"/>
                  </a:ext>
                </a:extLst>
              </a:tr>
              <a:tr h="3125415">
                <a:tc vMerge="1">
                  <a:txBody>
                    <a:bodyPr/>
                    <a:lstStyle/>
                    <a:p>
                      <a:endParaRPr lang="en-ZA"/>
                    </a:p>
                  </a:txBody>
                  <a:tcPr/>
                </a:tc>
                <a:tc>
                  <a:txBody>
                    <a:bodyPr/>
                    <a:lstStyle/>
                    <a:p>
                      <a:pPr algn="just">
                        <a:lnSpc>
                          <a:spcPct val="115000"/>
                        </a:lnSpc>
                        <a:spcAft>
                          <a:spcPts val="0"/>
                        </a:spcAft>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Implementation of</a:t>
                      </a:r>
                    </a:p>
                    <a:p>
                      <a:pPr algn="just">
                        <a:lnSpc>
                          <a:spcPct val="115000"/>
                        </a:lnSpc>
                        <a:spcAft>
                          <a:spcPts val="0"/>
                        </a:spcAft>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eight destination</a:t>
                      </a:r>
                    </a:p>
                    <a:p>
                      <a:pPr algn="just">
                        <a:lnSpc>
                          <a:spcPct val="115000"/>
                        </a:lnSpc>
                        <a:spcAft>
                          <a:spcPts val="0"/>
                        </a:spcAft>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enhancement projects</a:t>
                      </a:r>
                    </a:p>
                    <a:p>
                      <a:pPr algn="just">
                        <a:lnSpc>
                          <a:spcPct val="115000"/>
                        </a:lnSpc>
                        <a:spcAft>
                          <a:spcPts val="0"/>
                        </a:spcAft>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monitored, namely:</a:t>
                      </a:r>
                    </a:p>
                    <a:p>
                      <a:pPr marL="342900" lvl="0" indent="-342900" algn="just">
                        <a:lnSpc>
                          <a:spcPct val="115000"/>
                        </a:lnSpc>
                        <a:spcAft>
                          <a:spcPts val="0"/>
                        </a:spcAft>
                        <a:buFont typeface="+mj-lt"/>
                        <a:buAutoNum type="arabicPeriod"/>
                      </a:pPr>
                      <a:r>
                        <a:rPr lang="en-ZA" sz="1400" dirty="0" err="1">
                          <a:effectLst/>
                          <a:latin typeface="Gill Sans MT" panose="020B0502020104020203" pitchFamily="34" charset="0"/>
                          <a:ea typeface="Calibri" panose="020F0502020204030204" pitchFamily="34" charset="0"/>
                          <a:cs typeface="Times New Roman" panose="02020603050405020304" pitchFamily="18" charset="0"/>
                        </a:rPr>
                        <a:t>Shangoni</a:t>
                      </a:r>
                      <a:r>
                        <a:rPr lang="en-ZA" sz="1400" dirty="0">
                          <a:effectLst/>
                          <a:latin typeface="Gill Sans MT" panose="020B0502020104020203" pitchFamily="34" charset="0"/>
                          <a:ea typeface="Calibri" panose="020F0502020204030204" pitchFamily="34" charset="0"/>
                          <a:cs typeface="Times New Roman" panose="02020603050405020304" pitchFamily="18" charset="0"/>
                        </a:rPr>
                        <a:t> Gate.</a:t>
                      </a:r>
                    </a:p>
                    <a:p>
                      <a:pPr marL="342900" lvl="0" indent="-342900" algn="just">
                        <a:lnSpc>
                          <a:spcPct val="115000"/>
                        </a:lnSpc>
                        <a:spcAft>
                          <a:spcPts val="0"/>
                        </a:spcAft>
                        <a:buFont typeface="+mj-lt"/>
                        <a:buAutoNum type="arabicPeriod"/>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Phalaborwa Wild Activity Hub.</a:t>
                      </a:r>
                    </a:p>
                    <a:p>
                      <a:pPr algn="just">
                        <a:lnSpc>
                          <a:spcPct val="115000"/>
                        </a:lnSpc>
                        <a:spcAft>
                          <a:spcPts val="0"/>
                        </a:spcAft>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 </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The following destination enhancement projects</a:t>
                      </a:r>
                      <a:r>
                        <a:rPr lang="en-ZA" sz="1400" b="1" dirty="0">
                          <a:effectLst/>
                          <a:latin typeface="Gill Sans MT" panose="020B0502020104020203" pitchFamily="34" charset="0"/>
                          <a:ea typeface="Calibri" panose="020F0502020204030204" pitchFamily="34" charset="0"/>
                          <a:cs typeface="Times New Roman" panose="02020603050405020304" pitchFamily="18" charset="0"/>
                        </a:rPr>
                        <a:t> </a:t>
                      </a:r>
                      <a:r>
                        <a:rPr lang="en-ZA" sz="1400" dirty="0">
                          <a:effectLst/>
                          <a:latin typeface="Gill Sans MT" panose="020B0502020104020203" pitchFamily="34" charset="0"/>
                          <a:ea typeface="Calibri" panose="020F0502020204030204" pitchFamily="34" charset="0"/>
                          <a:cs typeface="Times New Roman" panose="02020603050405020304" pitchFamily="18" charset="0"/>
                        </a:rPr>
                        <a:t>were not supported: </a:t>
                      </a:r>
                      <a:r>
                        <a:rPr lang="en-ZA" sz="1400" dirty="0" err="1">
                          <a:effectLst/>
                          <a:latin typeface="Gill Sans MT" panose="020B0502020104020203" pitchFamily="34" charset="0"/>
                          <a:ea typeface="Calibri" panose="020F0502020204030204" pitchFamily="34" charset="0"/>
                          <a:cs typeface="Times New Roman" panose="02020603050405020304" pitchFamily="18" charset="0"/>
                        </a:rPr>
                        <a:t>Shangoni</a:t>
                      </a:r>
                      <a:r>
                        <a:rPr lang="en-ZA" sz="1400" dirty="0">
                          <a:effectLst/>
                          <a:latin typeface="Gill Sans MT" panose="020B0502020104020203" pitchFamily="34" charset="0"/>
                          <a:ea typeface="Calibri" panose="020F0502020204030204" pitchFamily="34" charset="0"/>
                          <a:cs typeface="Times New Roman" panose="02020603050405020304" pitchFamily="18" charset="0"/>
                        </a:rPr>
                        <a:t> Gate and</a:t>
                      </a:r>
                      <a:r>
                        <a:rPr lang="en-ZA" sz="1400" baseline="0" dirty="0">
                          <a:effectLst/>
                          <a:latin typeface="Gill Sans MT" panose="020B0502020104020203" pitchFamily="34" charset="0"/>
                          <a:ea typeface="Calibri" panose="020F0502020204030204" pitchFamily="34" charset="0"/>
                          <a:cs typeface="Times New Roman" panose="02020603050405020304" pitchFamily="18" charset="0"/>
                        </a:rPr>
                        <a:t> </a:t>
                      </a:r>
                      <a:r>
                        <a:rPr lang="en-ZA" sz="1400" dirty="0" err="1">
                          <a:effectLst/>
                          <a:latin typeface="Gill Sans MT" panose="020B0502020104020203" pitchFamily="34" charset="0"/>
                          <a:ea typeface="Calibri" panose="020F0502020204030204" pitchFamily="34" charset="0"/>
                          <a:cs typeface="Times New Roman" panose="02020603050405020304" pitchFamily="18" charset="0"/>
                        </a:rPr>
                        <a:t>Phalaborwa</a:t>
                      </a:r>
                      <a:r>
                        <a:rPr lang="en-ZA" sz="1400" dirty="0">
                          <a:effectLst/>
                          <a:latin typeface="Gill Sans MT" panose="020B0502020104020203" pitchFamily="34" charset="0"/>
                          <a:ea typeface="Calibri" panose="020F0502020204030204" pitchFamily="34" charset="0"/>
                          <a:cs typeface="Times New Roman" panose="02020603050405020304" pitchFamily="18" charset="0"/>
                        </a:rPr>
                        <a:t> Wild Activity Hub</a:t>
                      </a:r>
                      <a:r>
                        <a:rPr lang="en-ZA" sz="1400" baseline="0" dirty="0">
                          <a:effectLst/>
                          <a:latin typeface="Gill Sans MT" panose="020B0502020104020203" pitchFamily="34" charset="0"/>
                          <a:ea typeface="Calibri" panose="020F0502020204030204" pitchFamily="34" charset="0"/>
                          <a:cs typeface="Times New Roman" panose="02020603050405020304" pitchFamily="18" charset="0"/>
                        </a:rPr>
                        <a:t> … </a:t>
                      </a:r>
                      <a:r>
                        <a:rPr lang="en-ZA" sz="1400" b="1" i="1" baseline="0" dirty="0">
                          <a:effectLst/>
                          <a:latin typeface="Gill Sans MT" panose="020B0502020104020203" pitchFamily="34" charset="0"/>
                          <a:ea typeface="Calibri" panose="020F0502020204030204" pitchFamily="34" charset="0"/>
                          <a:cs typeface="Times New Roman" panose="02020603050405020304" pitchFamily="18" charset="0"/>
                        </a:rPr>
                        <a:t>continued</a:t>
                      </a:r>
                      <a:r>
                        <a:rPr lang="en-ZA" sz="1400" baseline="0" dirty="0">
                          <a:effectLst/>
                          <a:latin typeface="Gill Sans MT" panose="020B0502020104020203" pitchFamily="34" charset="0"/>
                          <a:ea typeface="Calibri" panose="020F0502020204030204" pitchFamily="34" charset="0"/>
                          <a:cs typeface="Times New Roman" panose="02020603050405020304" pitchFamily="18" charset="0"/>
                        </a:rPr>
                        <a:t>.</a:t>
                      </a:r>
                      <a:endParaRPr lang="en-ZA" sz="1400" dirty="0">
                        <a:effectLst/>
                        <a:latin typeface="Gill Sans MT" panose="020B0502020104020203"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endParaRPr lang="en-ZA" sz="1400" dirty="0">
                        <a:effectLst/>
                        <a:latin typeface="Gill Sans MT" panose="020B0502020104020203"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GB" sz="1400" b="1" i="1"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Corrective measure: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err="1">
                          <a:ln>
                            <a:noFill/>
                          </a:ln>
                          <a:solidFill>
                            <a:prstClr val="black"/>
                          </a:solidFill>
                          <a:effectLst/>
                          <a:uLnTx/>
                          <a:uFillTx/>
                          <a:latin typeface="Gill Sans MT" panose="020B0502020104020203" pitchFamily="34" charset="0"/>
                          <a:ea typeface="+mn-ea"/>
                          <a:cs typeface="+mn-cs"/>
                        </a:rPr>
                        <a:t>Shangoni</a:t>
                      </a:r>
                      <a:r>
                        <a:rPr kumimoji="0" lang="en-ZA" sz="14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 Gate: </a:t>
                      </a:r>
                      <a:r>
                        <a:rPr kumimoji="0" lang="en-ZA" sz="1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The engineer has been appointed mid-April 2019 and resumed work onsite from 1 May 2019, to provide analysis and land surveying. This will establish the Specifications and TORs to appoint the contractor.</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1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err="1">
                          <a:ln>
                            <a:noFill/>
                          </a:ln>
                          <a:solidFill>
                            <a:prstClr val="black"/>
                          </a:solidFill>
                          <a:effectLst/>
                          <a:uLnTx/>
                          <a:uFillTx/>
                          <a:latin typeface="Gill Sans MT" panose="020B0502020104020203" pitchFamily="34" charset="0"/>
                          <a:ea typeface="+mn-ea"/>
                          <a:cs typeface="+mn-cs"/>
                        </a:rPr>
                        <a:t>Phalaborwa</a:t>
                      </a:r>
                      <a:r>
                        <a:rPr kumimoji="0" lang="en-ZA" sz="14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 </a:t>
                      </a:r>
                      <a:r>
                        <a:rPr kumimoji="0" lang="en-ZA" sz="1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Follow-ups on the Environmental Impact Assessment (EIA) will be facilitated on a continued basis to ensure further processes begins promptly following the approvals being granted.</a:t>
                      </a:r>
                      <a:endParaRPr kumimoji="0" lang="en-ZA" sz="14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endParaRPr>
                    </a:p>
                    <a:p>
                      <a:pPr algn="just"/>
                      <a:endParaRPr lang="en-ZA" sz="1400" b="0" i="0" u="none" strike="noStrike" kern="1200" dirty="0">
                        <a:solidFill>
                          <a:srgbClr val="000000"/>
                        </a:solidFill>
                        <a:effectLst/>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45234822"/>
                  </a:ext>
                </a:extLst>
              </a:tr>
            </a:tbl>
          </a:graphicData>
        </a:graphic>
      </p:graphicFrame>
      <p:sp>
        <p:nvSpPr>
          <p:cNvPr id="6" name="Footer Placeholder 1"/>
          <p:cNvSpPr>
            <a:spLocks noGrp="1"/>
          </p:cNvSpPr>
          <p:nvPr>
            <p:ph type="ftr" sz="quarter" idx="11"/>
          </p:nvPr>
        </p:nvSpPr>
        <p:spPr>
          <a:xfrm>
            <a:off x="325086" y="5991226"/>
            <a:ext cx="2668555"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
        <p:nvSpPr>
          <p:cNvPr id="7" name="Rectangle 6"/>
          <p:cNvSpPr/>
          <p:nvPr/>
        </p:nvSpPr>
        <p:spPr>
          <a:xfrm>
            <a:off x="240864" y="4860123"/>
            <a:ext cx="8529665" cy="1107996"/>
          </a:xfrm>
          <a:prstGeom prst="rect">
            <a:avLst/>
          </a:prstGeom>
        </p:spPr>
        <p:txBody>
          <a:bodyPr wrap="square">
            <a:spAutoFit/>
          </a:bodyPr>
          <a:lstStyle/>
          <a:p>
            <a:pPr algn="just"/>
            <a:r>
              <a:rPr lang="en-ZA" sz="1100" dirty="0">
                <a:latin typeface="Gill Sans MT" panose="020B0502020104020203" pitchFamily="34" charset="0"/>
                <a:ea typeface="Calibri" panose="020F0502020204030204" pitchFamily="34" charset="0"/>
              </a:rPr>
              <a:t>Delays for the </a:t>
            </a:r>
            <a:r>
              <a:rPr lang="en-ZA" sz="1100" dirty="0" err="1">
                <a:latin typeface="Gill Sans MT" panose="020B0502020104020203" pitchFamily="34" charset="0"/>
                <a:ea typeface="Calibri" panose="020F0502020204030204" pitchFamily="34" charset="0"/>
              </a:rPr>
              <a:t>Shangoni</a:t>
            </a:r>
            <a:r>
              <a:rPr lang="en-ZA" sz="1100" dirty="0">
                <a:latin typeface="Gill Sans MT" panose="020B0502020104020203" pitchFamily="34" charset="0"/>
                <a:ea typeface="Calibri" panose="020F0502020204030204" pitchFamily="34" charset="0"/>
              </a:rPr>
              <a:t> Gate project were mainly attributed to the extensive consultation process to complete the Basic Assessment Report (BAR) and addressing the appeals lodged after the issuing of the Record of Decision (ROD). This was necessary in order to ensure the communities acceptance of the position of the entrance gate. In addition to the completing specialised studies for the environmental impact assessment application, </a:t>
            </a:r>
            <a:r>
              <a:rPr lang="en-ZA" sz="1100" dirty="0" err="1">
                <a:latin typeface="Gill Sans MT" panose="020B0502020104020203" pitchFamily="34" charset="0"/>
                <a:ea typeface="Calibri" panose="020F0502020204030204" pitchFamily="34" charset="0"/>
              </a:rPr>
              <a:t>SANParks</a:t>
            </a:r>
            <a:r>
              <a:rPr lang="en-ZA" sz="1100" dirty="0">
                <a:latin typeface="Gill Sans MT" panose="020B0502020104020203" pitchFamily="34" charset="0"/>
                <a:ea typeface="Calibri" panose="020F0502020204030204" pitchFamily="34" charset="0"/>
              </a:rPr>
              <a:t> was also requested to conduct flood line studies for the proposed gate, tented camp and camping sites.  The Authorisation (the Record of Decision – ROD) was obtained in May 2018 for the construction of the </a:t>
            </a:r>
            <a:r>
              <a:rPr lang="en-ZA" sz="1100" dirty="0" err="1">
                <a:latin typeface="Gill Sans MT" panose="020B0502020104020203" pitchFamily="34" charset="0"/>
                <a:ea typeface="Calibri" panose="020F0502020204030204" pitchFamily="34" charset="0"/>
              </a:rPr>
              <a:t>Shangoni</a:t>
            </a:r>
            <a:r>
              <a:rPr lang="en-ZA" sz="1100" dirty="0">
                <a:latin typeface="Gill Sans MT" panose="020B0502020104020203" pitchFamily="34" charset="0"/>
                <a:ea typeface="Calibri" panose="020F0502020204030204" pitchFamily="34" charset="0"/>
              </a:rPr>
              <a:t> Gate.  The delays in this process had a knock on effect on the rest of project schedule and therefore achievement of the original target."</a:t>
            </a:r>
            <a:endParaRPr lang="en-ZA" dirty="0">
              <a:latin typeface="Gill Sans MT" panose="020B0502020104020203" pitchFamily="34" charset="0"/>
            </a:endParaRPr>
          </a:p>
        </p:txBody>
      </p:sp>
    </p:spTree>
    <p:extLst>
      <p:ext uri="{BB962C8B-B14F-4D97-AF65-F5344CB8AC3E}">
        <p14:creationId xmlns:p14="http://schemas.microsoft.com/office/powerpoint/2010/main" xmlns="" val="9198966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38</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1564630260"/>
              </p:ext>
            </p:extLst>
          </p:nvPr>
        </p:nvGraphicFramePr>
        <p:xfrm>
          <a:off x="353078" y="339811"/>
          <a:ext cx="8529665" cy="5127314"/>
        </p:xfrm>
        <a:graphic>
          <a:graphicData uri="http://schemas.openxmlformats.org/drawingml/2006/table">
            <a:tbl>
              <a:tblPr firstRow="1" bandRow="1">
                <a:tableStyleId>{21E4AEA4-8DFA-4A89-87EB-49C32662AFE0}</a:tableStyleId>
              </a:tblPr>
              <a:tblGrid>
                <a:gridCol w="2089315">
                  <a:extLst>
                    <a:ext uri="{9D8B030D-6E8A-4147-A177-3AD203B41FA5}">
                      <a16:colId xmlns:a16="http://schemas.microsoft.com/office/drawing/2014/main" xmlns="" val="20000"/>
                    </a:ext>
                  </a:extLst>
                </a:gridCol>
                <a:gridCol w="2920481">
                  <a:extLst>
                    <a:ext uri="{9D8B030D-6E8A-4147-A177-3AD203B41FA5}">
                      <a16:colId xmlns:a16="http://schemas.microsoft.com/office/drawing/2014/main" xmlns="" val="20001"/>
                    </a:ext>
                  </a:extLst>
                </a:gridCol>
                <a:gridCol w="3519869">
                  <a:extLst>
                    <a:ext uri="{9D8B030D-6E8A-4147-A177-3AD203B41FA5}">
                      <a16:colId xmlns:a16="http://schemas.microsoft.com/office/drawing/2014/main" xmlns="" val="543036780"/>
                    </a:ext>
                  </a:extLst>
                </a:gridCol>
              </a:tblGrid>
              <a:tr h="308004">
                <a:tc gridSpan="3">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Strategic objective:  </a:t>
                      </a:r>
                      <a:r>
                        <a:rPr kumimoji="0" lang="en-US" sz="16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To diversify and enhance tourism offerings.</a:t>
                      </a: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528043">
                <a:tc>
                  <a:txBody>
                    <a:bodyPr/>
                    <a:lstStyle/>
                    <a:p>
                      <a:pPr algn="ctr">
                        <a:lnSpc>
                          <a:spcPct val="100000"/>
                        </a:lnSpc>
                      </a:pPr>
                      <a:r>
                        <a:rPr lang="en-US" sz="1600" b="1" dirty="0">
                          <a:latin typeface="Gill Sans MT" panose="020B0502020104020203" pitchFamily="34" charset="0"/>
                        </a:rPr>
                        <a:t>Key</a:t>
                      </a:r>
                      <a:r>
                        <a:rPr lang="en-US" sz="1600" b="1" baseline="0" dirty="0">
                          <a:latin typeface="Gill Sans MT" panose="020B0502020104020203" pitchFamily="34" charset="0"/>
                        </a:rPr>
                        <a:t> Performance Indicator</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tabLst>
                          <a:tab pos="534988" algn="l"/>
                          <a:tab pos="1614488" algn="l"/>
                        </a:tabLst>
                      </a:pPr>
                      <a:r>
                        <a:rPr lang="en-US" sz="1600" b="1" dirty="0">
                          <a:latin typeface="Gill Sans MT" panose="020B0502020104020203" pitchFamily="34" charset="0"/>
                        </a:rPr>
                        <a:t>Annual Target</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Gill Sans MT" panose="020B0502020104020203" pitchFamily="34" charset="0"/>
                        </a:rPr>
                        <a:t>Actual Performance</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287112">
                <a:tc rowSpan="3">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startAt="2"/>
                        <a:tabLst/>
                        <a:defRPr/>
                      </a:pPr>
                      <a:r>
                        <a:rPr lang="en-GB" sz="1600" kern="1200" dirty="0">
                          <a:solidFill>
                            <a:schemeClr val="dk1"/>
                          </a:solidFill>
                          <a:effectLst/>
                          <a:latin typeface="Gill Sans MT" panose="020B0502020104020203" pitchFamily="34" charset="0"/>
                          <a:ea typeface="+mn-ea"/>
                          <a:cs typeface="+mn-cs"/>
                        </a:rPr>
                        <a:t>Number of destination enhancement initiatives supported.</a:t>
                      </a:r>
                      <a:endParaRPr lang="en-US" sz="1600" b="0" kern="1200" dirty="0">
                        <a:solidFill>
                          <a:schemeClr val="tx1"/>
                        </a:solidFill>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algn="just">
                        <a:lnSpc>
                          <a:spcPct val="115000"/>
                        </a:lnSpc>
                        <a:spcBef>
                          <a:spcPts val="300"/>
                        </a:spcBef>
                        <a:spcAft>
                          <a:spcPts val="300"/>
                        </a:spcAft>
                      </a:pPr>
                      <a:r>
                        <a:rPr lang="en-GB" sz="1600" b="1" dirty="0">
                          <a:effectLst/>
                          <a:latin typeface="Gill Sans MT" panose="020B0502020104020203" pitchFamily="34" charset="0"/>
                          <a:ea typeface="Times New Roman" panose="02020603050405020304" pitchFamily="18" charset="0"/>
                          <a:cs typeface="Times New Roman" panose="02020603050405020304" pitchFamily="18" charset="0"/>
                        </a:rPr>
                        <a:t>Fifteen initiatives</a:t>
                      </a: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3059009615"/>
                  </a:ext>
                </a:extLst>
              </a:tr>
              <a:tr h="162218">
                <a:tc vMerge="1">
                  <a:txBody>
                    <a:bodyPr/>
                    <a:lstStyle/>
                    <a:p>
                      <a:endParaRPr lang="en-ZA"/>
                    </a:p>
                  </a:txBody>
                  <a:tcPr/>
                </a:tc>
                <a:tc gridSpan="2">
                  <a:txBody>
                    <a:bodyPr/>
                    <a:lstStyle/>
                    <a:p>
                      <a:pPr algn="just">
                        <a:lnSpc>
                          <a:spcPct val="115000"/>
                        </a:lnSpc>
                        <a:spcBef>
                          <a:spcPts val="300"/>
                        </a:spcBef>
                        <a:spcAft>
                          <a:spcPts val="300"/>
                        </a:spcAft>
                      </a:pPr>
                      <a:r>
                        <a:rPr lang="en-GB" sz="1600" b="1" dirty="0">
                          <a:effectLst/>
                          <a:latin typeface="Gill Sans MT" panose="020B0502020104020203" pitchFamily="34" charset="0"/>
                          <a:ea typeface="Times New Roman" panose="02020603050405020304" pitchFamily="18" charset="0"/>
                          <a:cs typeface="Times New Roman" panose="02020603050405020304" pitchFamily="18" charset="0"/>
                        </a:rPr>
                        <a:t>Eight destination enhancement projects supported, namely:</a:t>
                      </a: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393020209"/>
                  </a:ext>
                </a:extLst>
              </a:tr>
              <a:tr h="3198152">
                <a:tc vMerge="1">
                  <a:txBody>
                    <a:bodyPr/>
                    <a:lstStyle/>
                    <a:p>
                      <a:endParaRPr lang="en-ZA" dirty="0"/>
                    </a:p>
                  </a:txBody>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Universal Access (UA) projects at: </a:t>
                      </a:r>
                    </a:p>
                    <a:p>
                      <a:pPr algn="just">
                        <a:lnSpc>
                          <a:spcPct val="115000"/>
                        </a:lnSpc>
                        <a:spcAft>
                          <a:spcPts val="0"/>
                        </a:spcAft>
                      </a:pP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startAt="3"/>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Blyde River Canyon Tourism Sites in Mpumalanga.</a:t>
                      </a:r>
                    </a:p>
                    <a:p>
                      <a:pPr marL="342900" lvl="0" indent="-342900" algn="just">
                        <a:lnSpc>
                          <a:spcPct val="115000"/>
                        </a:lnSpc>
                        <a:spcAft>
                          <a:spcPts val="0"/>
                        </a:spcAft>
                        <a:buFont typeface="+mj-lt"/>
                        <a:buAutoNum type="arabicPeriod" startAt="3"/>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Hilltop Rest Camp at Hluhluwe Game Reserve in KZN.</a:t>
                      </a:r>
                    </a:p>
                    <a:p>
                      <a:pPr marL="342900" lvl="0" indent="-342900" algn="just">
                        <a:lnSpc>
                          <a:spcPct val="115000"/>
                        </a:lnSpc>
                        <a:spcAft>
                          <a:spcPts val="0"/>
                        </a:spcAft>
                        <a:buFont typeface="+mj-lt"/>
                        <a:buAutoNum type="arabicPeriod" startAt="3"/>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Gariep Dam Nature Reserve in Free State.</a:t>
                      </a:r>
                    </a:p>
                    <a:p>
                      <a:pPr marL="342900" lvl="0" indent="-342900" algn="just">
                        <a:lnSpc>
                          <a:spcPct val="115000"/>
                        </a:lnSpc>
                        <a:spcAft>
                          <a:spcPts val="0"/>
                        </a:spcAft>
                        <a:buFont typeface="+mj-lt"/>
                        <a:buAutoNum type="arabicPeriod" startAt="6"/>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Dwesa Cwebe Nature Reserve in the Eastern Cape.</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Destination enhancement projects were supported at the following UA projects:</a:t>
                      </a:r>
                    </a:p>
                    <a:p>
                      <a:pPr algn="just">
                        <a:lnSpc>
                          <a:spcPct val="115000"/>
                        </a:lnSpc>
                        <a:spcAft>
                          <a:spcPts val="0"/>
                        </a:spcAft>
                      </a:pP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p>
                      <a:pPr marL="285750" lvl="0" indent="-285750" algn="just">
                        <a:lnSpc>
                          <a:spcPct val="115000"/>
                        </a:lnSpc>
                        <a:spcAft>
                          <a:spcPts val="0"/>
                        </a:spcAft>
                        <a:buFont typeface="Arial" panose="020B0604020202020204" pitchFamily="34" charset="0"/>
                        <a:buChar char="•"/>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Blyde River Canyon Tourism Sites in Mpumalanga.</a:t>
                      </a:r>
                    </a:p>
                    <a:p>
                      <a:pPr marL="285750" lvl="0" indent="-285750" algn="just">
                        <a:lnSpc>
                          <a:spcPct val="115000"/>
                        </a:lnSpc>
                        <a:spcAft>
                          <a:spcPts val="0"/>
                        </a:spcAft>
                        <a:buFont typeface="Arial" panose="020B0604020202020204" pitchFamily="34" charset="0"/>
                        <a:buChar char="•"/>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Hilltop Rest Camp at Hluhluwe Game Reserve in KZN.</a:t>
                      </a:r>
                    </a:p>
                    <a:p>
                      <a:pPr marL="0" lvl="0" indent="0" algn="just">
                        <a:lnSpc>
                          <a:spcPct val="115000"/>
                        </a:lnSpc>
                        <a:spcAft>
                          <a:spcPts val="0"/>
                        </a:spcAft>
                        <a:buFont typeface="Arial" panose="020B0604020202020204" pitchFamily="34" charset="0"/>
                        <a:buNone/>
                      </a:pP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p>
                      <a:pPr marL="285750" lvl="0" indent="-285750" algn="just">
                        <a:lnSpc>
                          <a:spcPct val="115000"/>
                        </a:lnSpc>
                        <a:spcAft>
                          <a:spcPts val="0"/>
                        </a:spcAft>
                        <a:buFont typeface="Arial" panose="020B0604020202020204" pitchFamily="34" charset="0"/>
                        <a:buChar char="•"/>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Gariep Dam Nature Reserve in Free State.</a:t>
                      </a:r>
                    </a:p>
                    <a:p>
                      <a:pPr marL="285750" lvl="0" indent="-285750" algn="just">
                        <a:lnSpc>
                          <a:spcPct val="115000"/>
                        </a:lnSpc>
                        <a:spcAft>
                          <a:spcPts val="0"/>
                        </a:spcAft>
                        <a:buFont typeface="Arial" panose="020B0604020202020204" pitchFamily="34" charset="0"/>
                        <a:buChar char="•"/>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Dwesa Cwebe Nature Reserve in Eastern Cape.</a:t>
                      </a:r>
                    </a:p>
                    <a:p>
                      <a:pPr marL="0" lvl="0" indent="0" algn="just">
                        <a:lnSpc>
                          <a:spcPct val="115000"/>
                        </a:lnSpc>
                        <a:spcAft>
                          <a:spcPts val="0"/>
                        </a:spcAft>
                        <a:buFont typeface="Arial" panose="020B0604020202020204" pitchFamily="34" charset="0"/>
                        <a:buNone/>
                      </a:pP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2500490278"/>
                  </a:ext>
                </a:extLst>
              </a:tr>
            </a:tbl>
          </a:graphicData>
        </a:graphic>
      </p:graphicFrame>
      <p:sp>
        <p:nvSpPr>
          <p:cNvPr id="6" name="Footer Placeholder 1"/>
          <p:cNvSpPr>
            <a:spLocks noGrp="1"/>
          </p:cNvSpPr>
          <p:nvPr>
            <p:ph type="ftr" sz="quarter" idx="11"/>
          </p:nvPr>
        </p:nvSpPr>
        <p:spPr>
          <a:xfrm>
            <a:off x="353078" y="5991226"/>
            <a:ext cx="2677886"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1380174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39</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1273140548"/>
              </p:ext>
            </p:extLst>
          </p:nvPr>
        </p:nvGraphicFramePr>
        <p:xfrm>
          <a:off x="353078" y="309121"/>
          <a:ext cx="8529665" cy="5600678"/>
        </p:xfrm>
        <a:graphic>
          <a:graphicData uri="http://schemas.openxmlformats.org/drawingml/2006/table">
            <a:tbl>
              <a:tblPr firstRow="1" bandRow="1">
                <a:tableStyleId>{21E4AEA4-8DFA-4A89-87EB-49C32662AFE0}</a:tableStyleId>
              </a:tblPr>
              <a:tblGrid>
                <a:gridCol w="1921364">
                  <a:extLst>
                    <a:ext uri="{9D8B030D-6E8A-4147-A177-3AD203B41FA5}">
                      <a16:colId xmlns:a16="http://schemas.microsoft.com/office/drawing/2014/main" xmlns="" val="20000"/>
                    </a:ext>
                  </a:extLst>
                </a:gridCol>
                <a:gridCol w="3088432">
                  <a:extLst>
                    <a:ext uri="{9D8B030D-6E8A-4147-A177-3AD203B41FA5}">
                      <a16:colId xmlns:a16="http://schemas.microsoft.com/office/drawing/2014/main" xmlns="" val="20001"/>
                    </a:ext>
                  </a:extLst>
                </a:gridCol>
                <a:gridCol w="3519869">
                  <a:extLst>
                    <a:ext uri="{9D8B030D-6E8A-4147-A177-3AD203B41FA5}">
                      <a16:colId xmlns:a16="http://schemas.microsoft.com/office/drawing/2014/main" xmlns="" val="543036780"/>
                    </a:ext>
                  </a:extLst>
                </a:gridCol>
              </a:tblGrid>
              <a:tr h="297090">
                <a:tc gridSpan="3">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5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Strategic objective:  </a:t>
                      </a:r>
                      <a:r>
                        <a:rPr kumimoji="0" lang="en-US" sz="15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To diversify and enhance tourism offerings.</a:t>
                      </a: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509332">
                <a:tc>
                  <a:txBody>
                    <a:bodyPr/>
                    <a:lstStyle/>
                    <a:p>
                      <a:pPr algn="just">
                        <a:lnSpc>
                          <a:spcPct val="100000"/>
                        </a:lnSpc>
                      </a:pPr>
                      <a:r>
                        <a:rPr lang="en-US" sz="1500" b="1" dirty="0">
                          <a:latin typeface="Gill Sans MT" panose="020B0502020104020203" pitchFamily="34" charset="0"/>
                        </a:rPr>
                        <a:t>Key</a:t>
                      </a:r>
                      <a:r>
                        <a:rPr lang="en-US" sz="1500" b="1" baseline="0" dirty="0">
                          <a:latin typeface="Gill Sans MT" panose="020B0502020104020203" pitchFamily="34" charset="0"/>
                        </a:rPr>
                        <a:t> Performance Indicator</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just">
                        <a:lnSpc>
                          <a:spcPct val="100000"/>
                        </a:lnSpc>
                        <a:tabLst>
                          <a:tab pos="534988" algn="l"/>
                          <a:tab pos="1614488" algn="l"/>
                        </a:tabLst>
                      </a:pPr>
                      <a:r>
                        <a:rPr lang="en-US" sz="1500" b="1" dirty="0">
                          <a:latin typeface="Gill Sans MT" panose="020B0502020104020203" pitchFamily="34" charset="0"/>
                        </a:rPr>
                        <a:t>Annual Target</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500" b="1" dirty="0">
                          <a:latin typeface="Gill Sans MT" panose="020B0502020104020203" pitchFamily="34" charset="0"/>
                        </a:rPr>
                        <a:t>Actual Performance</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225191">
                <a:tc rowSpan="5">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startAt="2"/>
                        <a:tabLst/>
                        <a:defRPr/>
                      </a:pPr>
                      <a:r>
                        <a:rPr lang="en-GB" sz="1500" kern="1200" dirty="0">
                          <a:solidFill>
                            <a:schemeClr val="dk1"/>
                          </a:solidFill>
                          <a:effectLst/>
                          <a:latin typeface="Gill Sans MT" panose="020B0502020104020203" pitchFamily="34" charset="0"/>
                          <a:ea typeface="+mn-ea"/>
                          <a:cs typeface="+mn-cs"/>
                        </a:rPr>
                        <a:t>Number of destination enhancement initiatives supported.</a:t>
                      </a:r>
                      <a:endParaRPr lang="en-US" sz="1500" b="0" kern="1200" dirty="0">
                        <a:solidFill>
                          <a:schemeClr val="tx1"/>
                        </a:solidFill>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algn="just">
                        <a:lnSpc>
                          <a:spcPct val="115000"/>
                        </a:lnSpc>
                        <a:spcBef>
                          <a:spcPts val="300"/>
                        </a:spcBef>
                        <a:spcAft>
                          <a:spcPts val="300"/>
                        </a:spcAft>
                      </a:pPr>
                      <a:r>
                        <a:rPr lang="en-GB" sz="1500" b="1" dirty="0">
                          <a:effectLst/>
                          <a:latin typeface="Gill Sans MT" panose="020B0502020104020203" pitchFamily="34" charset="0"/>
                          <a:ea typeface="Times New Roman" panose="02020603050405020304" pitchFamily="18" charset="0"/>
                          <a:cs typeface="Times New Roman" panose="02020603050405020304" pitchFamily="18" charset="0"/>
                        </a:rPr>
                        <a:t>Fifteen initiatives</a:t>
                      </a:r>
                      <a:endParaRPr lang="en-ZA" sz="15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3059009615"/>
                  </a:ext>
                </a:extLst>
              </a:tr>
              <a:tr h="225191">
                <a:tc vMerge="1">
                  <a:txBody>
                    <a:bodyPr/>
                    <a:lstStyle/>
                    <a:p>
                      <a:endParaRPr lang="en-ZA"/>
                    </a:p>
                  </a:txBody>
                  <a:tcPr/>
                </a:tc>
                <a:tc gridSpan="2">
                  <a:txBody>
                    <a:bodyPr/>
                    <a:lstStyle/>
                    <a:p>
                      <a:pPr algn="just">
                        <a:lnSpc>
                          <a:spcPct val="115000"/>
                        </a:lnSpc>
                        <a:spcBef>
                          <a:spcPts val="300"/>
                        </a:spcBef>
                        <a:spcAft>
                          <a:spcPts val="300"/>
                        </a:spcAft>
                      </a:pPr>
                      <a:r>
                        <a:rPr lang="en-GB" sz="1500" b="1" dirty="0">
                          <a:effectLst/>
                          <a:latin typeface="Gill Sans MT" panose="020B0502020104020203" pitchFamily="34" charset="0"/>
                          <a:ea typeface="Times New Roman" panose="02020603050405020304" pitchFamily="18" charset="0"/>
                          <a:cs typeface="Times New Roman" panose="02020603050405020304" pitchFamily="18" charset="0"/>
                        </a:rPr>
                        <a:t>Eight destination enhancement projects supported, namely:</a:t>
                      </a:r>
                      <a:endParaRPr lang="en-ZA" sz="15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393020209"/>
                  </a:ext>
                </a:extLst>
              </a:tr>
              <a:tr h="469246">
                <a:tc vMerge="1">
                  <a:txBody>
                    <a:bodyPr/>
                    <a:lstStyle/>
                    <a:p>
                      <a:endParaRPr lang="en-ZA" dirty="0"/>
                    </a:p>
                  </a:txBody>
                  <a:tcPr/>
                </a:tc>
                <a:tc>
                  <a:txBody>
                    <a:bodyPr/>
                    <a:lstStyle/>
                    <a:p>
                      <a:pPr marL="342900" lvl="0" indent="-342900" algn="just">
                        <a:lnSpc>
                          <a:spcPct val="115000"/>
                        </a:lnSpc>
                        <a:spcAft>
                          <a:spcPts val="0"/>
                        </a:spcAft>
                        <a:buFont typeface="+mj-lt"/>
                        <a:buAutoNum type="arabicPeriod" startAt="7"/>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Dinosaur Interpretation Centre.</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Font typeface="+mj-lt"/>
                        <a:buNone/>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Dinosaur Interpretation Centre was supported.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2500490278"/>
                  </a:ext>
                </a:extLst>
              </a:tr>
              <a:tr h="713301">
                <a:tc vMerge="1">
                  <a:txBody>
                    <a:bodyPr/>
                    <a:lstStyle/>
                    <a:p>
                      <a:endParaRPr lang="en-ZA"/>
                    </a:p>
                  </a:txBody>
                  <a:tcPr/>
                </a:tc>
                <a:tc>
                  <a:txBody>
                    <a:bodyPr/>
                    <a:lstStyle/>
                    <a:p>
                      <a:pPr marL="342900" lvl="0" indent="-342900" algn="just">
                        <a:lnSpc>
                          <a:spcPct val="115000"/>
                        </a:lnSpc>
                        <a:spcAft>
                          <a:spcPts val="0"/>
                        </a:spcAft>
                        <a:buFont typeface="+mj-lt"/>
                        <a:buAutoNum type="arabicPeriod" startAt="8"/>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Leopard Trail and Interpretation Centre at </a:t>
                      </a:r>
                      <a:r>
                        <a:rPr lang="en-ZA" sz="1500" dirty="0" err="1">
                          <a:effectLst/>
                          <a:latin typeface="Gill Sans MT" panose="020B0502020104020203" pitchFamily="34" charset="0"/>
                          <a:ea typeface="Calibri" panose="020F0502020204030204" pitchFamily="34" charset="0"/>
                          <a:cs typeface="Times New Roman" panose="02020603050405020304" pitchFamily="18" charset="0"/>
                        </a:rPr>
                        <a:t>Baviaanskloof</a:t>
                      </a:r>
                      <a:r>
                        <a:rPr lang="en-ZA" sz="1500" dirty="0">
                          <a:effectLst/>
                          <a:latin typeface="Gill Sans MT" panose="020B0502020104020203" pitchFamily="34" charset="0"/>
                          <a:ea typeface="Calibri" panose="020F0502020204030204" pitchFamily="34" charset="0"/>
                          <a:cs typeface="Times New Roman" panose="02020603050405020304" pitchFamily="18" charset="0"/>
                        </a:rPr>
                        <a:t>  WHS.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Font typeface="+mj-lt"/>
                        <a:buNone/>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Leopard Trail and Interpretation Centre at </a:t>
                      </a:r>
                      <a:r>
                        <a:rPr lang="en-ZA" sz="1500" dirty="0" err="1">
                          <a:effectLst/>
                          <a:latin typeface="Gill Sans MT" panose="020B0502020104020203" pitchFamily="34" charset="0"/>
                          <a:ea typeface="Calibri" panose="020F0502020204030204" pitchFamily="34" charset="0"/>
                          <a:cs typeface="Times New Roman" panose="02020603050405020304" pitchFamily="18" charset="0"/>
                        </a:rPr>
                        <a:t>Baviaanskloof</a:t>
                      </a:r>
                      <a:r>
                        <a:rPr lang="en-ZA" sz="1500" dirty="0">
                          <a:effectLst/>
                          <a:latin typeface="Gill Sans MT" panose="020B0502020104020203" pitchFamily="34" charset="0"/>
                          <a:ea typeface="Calibri" panose="020F0502020204030204" pitchFamily="34" charset="0"/>
                          <a:cs typeface="Times New Roman" panose="02020603050405020304" pitchFamily="18" charset="0"/>
                        </a:rPr>
                        <a:t> </a:t>
                      </a:r>
                      <a:r>
                        <a:rPr lang="en-ZA" sz="1500" dirty="0" smtClean="0">
                          <a:effectLst/>
                          <a:latin typeface="Gill Sans MT" panose="020B0502020104020203" pitchFamily="34" charset="0"/>
                          <a:ea typeface="Calibri" panose="020F0502020204030204" pitchFamily="34" charset="0"/>
                          <a:cs typeface="Times New Roman" panose="02020603050405020304" pitchFamily="18" charset="0"/>
                        </a:rPr>
                        <a:t> </a:t>
                      </a:r>
                      <a:r>
                        <a:rPr lang="en-ZA" sz="1500" dirty="0" err="1" smtClean="0">
                          <a:effectLst/>
                          <a:latin typeface="Gill Sans MT" panose="020B0502020104020203" pitchFamily="34" charset="0"/>
                          <a:ea typeface="Calibri" panose="020F0502020204030204" pitchFamily="34" charset="0"/>
                          <a:cs typeface="Times New Roman" panose="02020603050405020304" pitchFamily="18" charset="0"/>
                        </a:rPr>
                        <a:t>WHS</a:t>
                      </a:r>
                      <a:r>
                        <a:rPr lang="en-ZA" sz="1500" dirty="0" smtClean="0">
                          <a:effectLst/>
                          <a:latin typeface="Gill Sans MT" panose="020B0502020104020203" pitchFamily="34" charset="0"/>
                          <a:ea typeface="Calibri" panose="020F0502020204030204" pitchFamily="34" charset="0"/>
                          <a:cs typeface="Times New Roman" panose="02020603050405020304" pitchFamily="18" charset="0"/>
                        </a:rPr>
                        <a:t> </a:t>
                      </a:r>
                      <a:r>
                        <a:rPr lang="en-ZA" sz="1500" dirty="0">
                          <a:effectLst/>
                          <a:latin typeface="Gill Sans MT" panose="020B0502020104020203" pitchFamily="34" charset="0"/>
                          <a:ea typeface="Calibri" panose="020F0502020204030204" pitchFamily="34" charset="0"/>
                          <a:cs typeface="Times New Roman" panose="02020603050405020304" pitchFamily="18" charset="0"/>
                        </a:rPr>
                        <a:t>were supported.</a:t>
                      </a:r>
                    </a:p>
                    <a:p>
                      <a:pPr marL="0" lvl="0" indent="0" algn="just">
                        <a:lnSpc>
                          <a:spcPct val="115000"/>
                        </a:lnSpc>
                        <a:spcAft>
                          <a:spcPts val="0"/>
                        </a:spcAft>
                        <a:buFont typeface="+mj-lt"/>
                        <a:buNone/>
                      </a:pPr>
                      <a:endParaRPr lang="en-ZA" sz="15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34229863"/>
                  </a:ext>
                </a:extLst>
              </a:tr>
              <a:tr h="2665740">
                <a:tc vMerge="1">
                  <a:txBody>
                    <a:bodyPr/>
                    <a:lstStyle/>
                    <a:p>
                      <a:endParaRPr lang="en-ZA"/>
                    </a:p>
                  </a:txBody>
                  <a:tcPr/>
                </a:tc>
                <a:tc>
                  <a:txBody>
                    <a:bodyPr/>
                    <a:lstStyle/>
                    <a:p>
                      <a:pPr algn="just">
                        <a:lnSpc>
                          <a:spcPct val="115000"/>
                        </a:lnSpc>
                        <a:spcAft>
                          <a:spcPts val="0"/>
                        </a:spcAft>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Interpretative signage implemented in six national iconic sites:</a:t>
                      </a:r>
                    </a:p>
                    <a:p>
                      <a:pPr algn="just">
                        <a:lnSpc>
                          <a:spcPct val="115000"/>
                        </a:lnSpc>
                        <a:spcAft>
                          <a:spcPts val="0"/>
                        </a:spcAft>
                      </a:pPr>
                      <a:endParaRPr lang="en-ZA" sz="1500" dirty="0">
                        <a:effectLst/>
                        <a:latin typeface="Gill Sans MT" panose="020B0502020104020203"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Hluhluwe Nature Reserve.</a:t>
                      </a:r>
                    </a:p>
                    <a:p>
                      <a:pPr marL="342900" lvl="0" indent="-342900" algn="just">
                        <a:lnSpc>
                          <a:spcPct val="115000"/>
                        </a:lnSpc>
                        <a:spcAft>
                          <a:spcPts val="0"/>
                        </a:spcAft>
                        <a:buFont typeface="+mj-lt"/>
                        <a:buAutoNum type="arabicPeriod"/>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Mkambati Nature Reserve.</a:t>
                      </a:r>
                    </a:p>
                    <a:p>
                      <a:pPr marL="342900" lvl="0" indent="-342900" algn="just">
                        <a:lnSpc>
                          <a:spcPct val="115000"/>
                        </a:lnSpc>
                        <a:spcAft>
                          <a:spcPts val="0"/>
                        </a:spcAft>
                        <a:buFont typeface="+mj-lt"/>
                        <a:buAutoNum type="arabicPeriod"/>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Dwesa Cwebe Nature Reserve.</a:t>
                      </a:r>
                    </a:p>
                    <a:p>
                      <a:pPr marL="342900" lvl="0" indent="-342900" algn="just">
                        <a:lnSpc>
                          <a:spcPct val="115000"/>
                        </a:lnSpc>
                        <a:spcAft>
                          <a:spcPts val="0"/>
                        </a:spcAft>
                        <a:buFont typeface="+mj-lt"/>
                        <a:buAutoNum type="arabicPeriod"/>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Tsitsikamma National Park.</a:t>
                      </a:r>
                    </a:p>
                    <a:p>
                      <a:pPr marL="342900" lvl="0" indent="-342900" algn="just">
                        <a:lnSpc>
                          <a:spcPct val="115000"/>
                        </a:lnSpc>
                        <a:spcAft>
                          <a:spcPts val="0"/>
                        </a:spcAft>
                        <a:buFont typeface="+mj-lt"/>
                        <a:buAutoNum type="arabicPeriod"/>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Blyde River Canyon.</a:t>
                      </a:r>
                    </a:p>
                    <a:p>
                      <a:pPr marL="342900" lvl="0" indent="-342900" algn="just">
                        <a:lnSpc>
                          <a:spcPct val="115000"/>
                        </a:lnSpc>
                        <a:spcAft>
                          <a:spcPts val="0"/>
                        </a:spcAft>
                        <a:buFont typeface="+mj-lt"/>
                        <a:buAutoNum type="arabicPeriod"/>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Square Kilometres Array (SKA) Karoo Node.</a:t>
                      </a:r>
                    </a:p>
                    <a:p>
                      <a:pPr marL="0" lvl="0" indent="0" algn="just">
                        <a:lnSpc>
                          <a:spcPct val="115000"/>
                        </a:lnSpc>
                        <a:spcAft>
                          <a:spcPts val="0"/>
                        </a:spcAft>
                        <a:buFont typeface="+mj-lt"/>
                        <a:buNone/>
                      </a:pPr>
                      <a:endParaRPr lang="en-ZA" sz="15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Interpretative signage was implemented in the following six national iconic sites: </a:t>
                      </a:r>
                    </a:p>
                    <a:p>
                      <a:pPr algn="just">
                        <a:lnSpc>
                          <a:spcPct val="115000"/>
                        </a:lnSpc>
                        <a:spcAft>
                          <a:spcPts val="0"/>
                        </a:spcAft>
                      </a:pPr>
                      <a:endParaRPr lang="en-ZA" sz="1500" dirty="0">
                        <a:effectLst/>
                        <a:latin typeface="Gill Sans MT" panose="020B0502020104020203" pitchFamily="34" charset="0"/>
                        <a:ea typeface="Calibri" panose="020F0502020204030204" pitchFamily="34" charset="0"/>
                        <a:cs typeface="Times New Roman" panose="02020603050405020304" pitchFamily="18" charset="0"/>
                      </a:endParaRPr>
                    </a:p>
                    <a:p>
                      <a:pPr marL="285750" lvl="0" indent="-285750" algn="just">
                        <a:lnSpc>
                          <a:spcPct val="115000"/>
                        </a:lnSpc>
                        <a:spcAft>
                          <a:spcPts val="0"/>
                        </a:spcAft>
                        <a:buSzPct val="100000"/>
                        <a:buFont typeface="Arial" panose="020B0604020202020204" pitchFamily="34" charset="0"/>
                        <a:buChar char="•"/>
                      </a:pPr>
                      <a:r>
                        <a:rPr lang="en-ZA" sz="1500" u="none" strike="noStrike" dirty="0">
                          <a:effectLst/>
                          <a:latin typeface="Gill Sans MT" panose="020B0502020104020203" pitchFamily="34" charset="0"/>
                          <a:ea typeface="Calibri" panose="020F0502020204030204" pitchFamily="34" charset="0"/>
                          <a:cs typeface="Times New Roman" panose="02020603050405020304" pitchFamily="18" charset="0"/>
                        </a:rPr>
                        <a:t>Hluhluwe Nature Reserve.</a:t>
                      </a:r>
                      <a:endParaRPr lang="en-ZA" sz="1500" dirty="0">
                        <a:effectLst/>
                        <a:latin typeface="Gill Sans MT" panose="020B0502020104020203" pitchFamily="34" charset="0"/>
                        <a:ea typeface="Calibri" panose="020F0502020204030204" pitchFamily="34" charset="0"/>
                        <a:cs typeface="Times New Roman" panose="02020603050405020304" pitchFamily="18" charset="0"/>
                      </a:endParaRPr>
                    </a:p>
                    <a:p>
                      <a:pPr marL="285750" lvl="0" indent="-285750" algn="just" defTabSz="914400" rtl="0" eaLnBrk="1" latinLnBrk="0" hangingPunct="1">
                        <a:lnSpc>
                          <a:spcPct val="115000"/>
                        </a:lnSpc>
                        <a:spcAft>
                          <a:spcPts val="0"/>
                        </a:spcAft>
                        <a:buSzPct val="100000"/>
                        <a:buFont typeface="Arial" panose="020B0604020202020204" pitchFamily="34" charset="0"/>
                        <a:buChar char="•"/>
                      </a:pPr>
                      <a:r>
                        <a:rPr lang="en-ZA" sz="1500" kern="1200" dirty="0">
                          <a:solidFill>
                            <a:schemeClr val="dk1"/>
                          </a:solidFill>
                          <a:effectLst/>
                          <a:latin typeface="Gill Sans MT" panose="020B0502020104020203" pitchFamily="34" charset="0"/>
                          <a:ea typeface="Calibri" panose="020F0502020204030204" pitchFamily="34" charset="0"/>
                          <a:cs typeface="Times New Roman" panose="02020603050405020304" pitchFamily="18" charset="0"/>
                        </a:rPr>
                        <a:t>Mkambati Nature Reserve.</a:t>
                      </a:r>
                    </a:p>
                    <a:p>
                      <a:pPr marL="285750" lvl="0" indent="-285750" algn="just" defTabSz="914400" rtl="0" eaLnBrk="1" latinLnBrk="0" hangingPunct="1">
                        <a:lnSpc>
                          <a:spcPct val="115000"/>
                        </a:lnSpc>
                        <a:spcAft>
                          <a:spcPts val="0"/>
                        </a:spcAft>
                        <a:buSzPct val="100000"/>
                        <a:buFont typeface="Arial" panose="020B0604020202020204" pitchFamily="34" charset="0"/>
                        <a:buChar char="•"/>
                      </a:pPr>
                      <a:r>
                        <a:rPr lang="en-ZA" sz="1500" kern="1200" dirty="0">
                          <a:solidFill>
                            <a:schemeClr val="dk1"/>
                          </a:solidFill>
                          <a:effectLst/>
                          <a:latin typeface="Gill Sans MT" panose="020B0502020104020203" pitchFamily="34" charset="0"/>
                          <a:ea typeface="Calibri" panose="020F0502020204030204" pitchFamily="34" charset="0"/>
                          <a:cs typeface="Times New Roman" panose="02020603050405020304" pitchFamily="18" charset="0"/>
                        </a:rPr>
                        <a:t>Dwesa Cwebe Nature Reserve.</a:t>
                      </a:r>
                    </a:p>
                    <a:p>
                      <a:pPr marL="285750" lvl="0" indent="-285750" algn="just" defTabSz="914400" rtl="0" eaLnBrk="1" latinLnBrk="0" hangingPunct="1">
                        <a:lnSpc>
                          <a:spcPct val="115000"/>
                        </a:lnSpc>
                        <a:spcAft>
                          <a:spcPts val="0"/>
                        </a:spcAft>
                        <a:buSzPct val="100000"/>
                        <a:buFont typeface="Arial" panose="020B0604020202020204" pitchFamily="34" charset="0"/>
                        <a:buChar char="•"/>
                      </a:pPr>
                      <a:r>
                        <a:rPr lang="en-ZA" sz="1500" kern="1200" dirty="0">
                          <a:solidFill>
                            <a:schemeClr val="dk1"/>
                          </a:solidFill>
                          <a:effectLst/>
                          <a:latin typeface="Gill Sans MT" panose="020B0502020104020203" pitchFamily="34" charset="0"/>
                          <a:ea typeface="Calibri" panose="020F0502020204030204" pitchFamily="34" charset="0"/>
                          <a:cs typeface="Times New Roman" panose="02020603050405020304" pitchFamily="18" charset="0"/>
                        </a:rPr>
                        <a:t>Tsitsikamma National Park.</a:t>
                      </a:r>
                    </a:p>
                    <a:p>
                      <a:pPr marL="285750" lvl="0" indent="-285750" algn="just" defTabSz="914400" rtl="0" eaLnBrk="1" latinLnBrk="0" hangingPunct="1">
                        <a:lnSpc>
                          <a:spcPct val="115000"/>
                        </a:lnSpc>
                        <a:spcAft>
                          <a:spcPts val="0"/>
                        </a:spcAft>
                        <a:buSzPct val="100000"/>
                        <a:buFont typeface="Arial" panose="020B0604020202020204" pitchFamily="34" charset="0"/>
                        <a:buChar char="•"/>
                      </a:pPr>
                      <a:r>
                        <a:rPr lang="en-ZA" sz="1500" kern="1200" dirty="0">
                          <a:solidFill>
                            <a:schemeClr val="dk1"/>
                          </a:solidFill>
                          <a:effectLst/>
                          <a:latin typeface="Gill Sans MT" panose="020B0502020104020203" pitchFamily="34" charset="0"/>
                          <a:ea typeface="Calibri" panose="020F0502020204030204" pitchFamily="34" charset="0"/>
                          <a:cs typeface="Times New Roman" panose="02020603050405020304" pitchFamily="18" charset="0"/>
                        </a:rPr>
                        <a:t>Blyde River Canyon.</a:t>
                      </a:r>
                    </a:p>
                    <a:p>
                      <a:pPr marL="285750" lvl="0" indent="-285750" algn="just" defTabSz="914400" rtl="0" eaLnBrk="1" latinLnBrk="0" hangingPunct="1">
                        <a:lnSpc>
                          <a:spcPct val="115000"/>
                        </a:lnSpc>
                        <a:spcAft>
                          <a:spcPts val="0"/>
                        </a:spcAft>
                        <a:buSzPct val="100000"/>
                        <a:buFont typeface="Arial" panose="020B0604020202020204" pitchFamily="34" charset="0"/>
                        <a:buChar char="•"/>
                      </a:pPr>
                      <a:r>
                        <a:rPr lang="en-ZA" sz="1500" kern="1200" dirty="0">
                          <a:solidFill>
                            <a:schemeClr val="dk1"/>
                          </a:solidFill>
                          <a:effectLst/>
                          <a:latin typeface="Gill Sans MT" panose="020B0502020104020203" pitchFamily="34" charset="0"/>
                          <a:ea typeface="Calibri" panose="020F0502020204030204" pitchFamily="34" charset="0"/>
                          <a:cs typeface="Times New Roman" panose="02020603050405020304" pitchFamily="18" charset="0"/>
                        </a:rPr>
                        <a:t>SKA Karoo Node.</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878261139"/>
                  </a:ext>
                </a:extLst>
              </a:tr>
            </a:tbl>
          </a:graphicData>
        </a:graphic>
      </p:graphicFrame>
      <p:sp>
        <p:nvSpPr>
          <p:cNvPr id="6" name="Footer Placeholder 1"/>
          <p:cNvSpPr>
            <a:spLocks noGrp="1"/>
          </p:cNvSpPr>
          <p:nvPr>
            <p:ph type="ftr" sz="quarter" idx="11"/>
          </p:nvPr>
        </p:nvSpPr>
        <p:spPr>
          <a:xfrm>
            <a:off x="353078" y="5991226"/>
            <a:ext cx="2677886"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386321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4</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5" name="Title 1"/>
          <p:cNvSpPr>
            <a:spLocks noGrp="1"/>
          </p:cNvSpPr>
          <p:nvPr>
            <p:ph type="title"/>
          </p:nvPr>
        </p:nvSpPr>
        <p:spPr>
          <a:xfrm>
            <a:off x="415637" y="193956"/>
            <a:ext cx="8266546" cy="472618"/>
          </a:xfrm>
          <a:solidFill>
            <a:schemeClr val="accent2">
              <a:lumMod val="40000"/>
              <a:lumOff val="60000"/>
            </a:schemeClr>
          </a:solidFill>
        </p:spPr>
        <p:txBody>
          <a:bodyPr>
            <a:normAutofit fontScale="90000"/>
          </a:bodyPr>
          <a:lstStyle/>
          <a:p>
            <a:pPr algn="ctr"/>
            <a:r>
              <a:rPr lang="en-ZA" sz="4000" dirty="0">
                <a:solidFill>
                  <a:srgbClr val="F1995D"/>
                </a:solidFill>
              </a:rPr>
              <a:t>Auditor-General’s Report</a:t>
            </a:r>
          </a:p>
        </p:txBody>
      </p:sp>
      <p:sp>
        <p:nvSpPr>
          <p:cNvPr id="6" name="Content Placeholder 2"/>
          <p:cNvSpPr>
            <a:spLocks noGrp="1"/>
          </p:cNvSpPr>
          <p:nvPr>
            <p:ph idx="1"/>
          </p:nvPr>
        </p:nvSpPr>
        <p:spPr>
          <a:xfrm>
            <a:off x="415637" y="895927"/>
            <a:ext cx="8266546" cy="4616599"/>
          </a:xfrm>
        </p:spPr>
        <p:txBody>
          <a:bodyPr>
            <a:noAutofit/>
          </a:bodyPr>
          <a:lstStyle/>
          <a:p>
            <a:pPr algn="just"/>
            <a:r>
              <a:rPr lang="en-ZA" sz="1800" b="1" dirty="0"/>
              <a:t>Qualified audit</a:t>
            </a:r>
          </a:p>
          <a:p>
            <a:pPr marL="442913" lvl="1" indent="-174625" algn="just">
              <a:lnSpc>
                <a:spcPct val="100000"/>
              </a:lnSpc>
              <a:buFont typeface="Calibri" panose="020F0502020204030204" pitchFamily="34" charset="0"/>
              <a:buChar char="−"/>
            </a:pPr>
            <a:r>
              <a:rPr lang="en-ZA" sz="1800" dirty="0"/>
              <a:t>The department received a qualified audit for the 2018/19 financial year. </a:t>
            </a:r>
          </a:p>
          <a:p>
            <a:pPr lvl="1" algn="just">
              <a:lnSpc>
                <a:spcPct val="100000"/>
              </a:lnSpc>
              <a:buFont typeface="Calibri" panose="020F0502020204030204" pitchFamily="34" charset="0"/>
              <a:buChar char="−"/>
            </a:pPr>
            <a:endParaRPr lang="en-US" sz="1800" dirty="0"/>
          </a:p>
          <a:p>
            <a:pPr marL="268288" lvl="1" indent="-268288" algn="just">
              <a:lnSpc>
                <a:spcPct val="100000"/>
              </a:lnSpc>
            </a:pPr>
            <a:r>
              <a:rPr lang="en-US" sz="1800" b="1" dirty="0"/>
              <a:t>Basis for Qualification</a:t>
            </a:r>
          </a:p>
          <a:p>
            <a:pPr marL="442913" lvl="1" indent="-174625" algn="just">
              <a:lnSpc>
                <a:spcPct val="100000"/>
              </a:lnSpc>
              <a:buFont typeface="Calibri" panose="020F0502020204030204" pitchFamily="34" charset="0"/>
              <a:buChar char="−"/>
            </a:pPr>
            <a:r>
              <a:rPr lang="en-US" sz="1800" dirty="0"/>
              <a:t>Immovable tangible capital assets (challenge with accounting records and asset register).</a:t>
            </a:r>
          </a:p>
          <a:p>
            <a:pPr marL="442913" lvl="1" indent="-174625" algn="just">
              <a:lnSpc>
                <a:spcPct val="100000"/>
              </a:lnSpc>
              <a:buFont typeface="Calibri" panose="020F0502020204030204" pitchFamily="34" charset="0"/>
              <a:buChar char="−"/>
            </a:pPr>
            <a:r>
              <a:rPr lang="en-US" sz="1800" dirty="0"/>
              <a:t>Fruitless and wasteful expenditure (challenge with quantification of the full extent of fruitless and wasteful expenditure).</a:t>
            </a:r>
            <a:endParaRPr lang="en-ZA" sz="1800" dirty="0"/>
          </a:p>
          <a:p>
            <a:pPr marL="268288" lvl="1" indent="0" algn="just">
              <a:lnSpc>
                <a:spcPct val="100000"/>
              </a:lnSpc>
              <a:buNone/>
            </a:pPr>
            <a:endParaRPr lang="en-ZA" sz="1800" dirty="0"/>
          </a:p>
          <a:p>
            <a:pPr marL="0" lvl="1" indent="0" algn="just">
              <a:lnSpc>
                <a:spcPct val="100000"/>
              </a:lnSpc>
              <a:buNone/>
            </a:pPr>
            <a:r>
              <a:rPr lang="en-ZA" sz="1800" dirty="0"/>
              <a:t>Challenges experienced with capital projects. These related to, amongst others, poorly conceived projects, poor project management practices, and poor performance by implementing agents. These have caused the department significant amount fruitless and wasteful expenditure. </a:t>
            </a:r>
          </a:p>
        </p:txBody>
      </p:sp>
      <p:sp>
        <p:nvSpPr>
          <p:cNvPr id="7" name="Footer Placeholder 1"/>
          <p:cNvSpPr>
            <a:spLocks noGrp="1"/>
          </p:cNvSpPr>
          <p:nvPr>
            <p:ph type="ftr" sz="quarter" idx="11"/>
          </p:nvPr>
        </p:nvSpPr>
        <p:spPr>
          <a:xfrm>
            <a:off x="704083" y="5991226"/>
            <a:ext cx="5527589"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17281408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40</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1245307983"/>
              </p:ext>
            </p:extLst>
          </p:nvPr>
        </p:nvGraphicFramePr>
        <p:xfrm>
          <a:off x="353078" y="195348"/>
          <a:ext cx="8529665" cy="5683174"/>
        </p:xfrm>
        <a:graphic>
          <a:graphicData uri="http://schemas.openxmlformats.org/drawingml/2006/table">
            <a:tbl>
              <a:tblPr firstRow="1" bandRow="1">
                <a:tableStyleId>{21E4AEA4-8DFA-4A89-87EB-49C32662AFE0}</a:tableStyleId>
              </a:tblPr>
              <a:tblGrid>
                <a:gridCol w="1644164">
                  <a:extLst>
                    <a:ext uri="{9D8B030D-6E8A-4147-A177-3AD203B41FA5}">
                      <a16:colId xmlns:a16="http://schemas.microsoft.com/office/drawing/2014/main" xmlns="" val="20000"/>
                    </a:ext>
                  </a:extLst>
                </a:gridCol>
                <a:gridCol w="2129590">
                  <a:extLst>
                    <a:ext uri="{9D8B030D-6E8A-4147-A177-3AD203B41FA5}">
                      <a16:colId xmlns:a16="http://schemas.microsoft.com/office/drawing/2014/main" xmlns="" val="20001"/>
                    </a:ext>
                  </a:extLst>
                </a:gridCol>
                <a:gridCol w="4755911">
                  <a:extLst>
                    <a:ext uri="{9D8B030D-6E8A-4147-A177-3AD203B41FA5}">
                      <a16:colId xmlns:a16="http://schemas.microsoft.com/office/drawing/2014/main" xmlns="" val="1785442189"/>
                    </a:ext>
                  </a:extLst>
                </a:gridCol>
              </a:tblGrid>
              <a:tr h="264318">
                <a:tc gridSpan="3">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Strategic objective:  </a:t>
                      </a:r>
                      <a:r>
                        <a:rPr kumimoji="0" lang="en-US" sz="12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To diversify and enhance tourism offerings.</a:t>
                      </a: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440565">
                <a:tc>
                  <a:txBody>
                    <a:bodyPr/>
                    <a:lstStyle/>
                    <a:p>
                      <a:pPr algn="ctr">
                        <a:lnSpc>
                          <a:spcPct val="100000"/>
                        </a:lnSpc>
                        <a:spcBef>
                          <a:spcPts val="0"/>
                        </a:spcBef>
                        <a:spcAft>
                          <a:spcPts val="0"/>
                        </a:spcAft>
                      </a:pPr>
                      <a:r>
                        <a:rPr lang="en-US" sz="1200" b="1" dirty="0">
                          <a:latin typeface="Gill Sans MT" panose="020B0502020104020203" pitchFamily="34" charset="0"/>
                        </a:rPr>
                        <a:t>Key</a:t>
                      </a:r>
                      <a:r>
                        <a:rPr lang="en-US" sz="1200" b="1" baseline="0" dirty="0">
                          <a:latin typeface="Gill Sans MT" panose="020B0502020104020203" pitchFamily="34" charset="0"/>
                        </a:rPr>
                        <a:t> Performance Indicator</a:t>
                      </a:r>
                      <a:endParaRPr lang="en-US" sz="12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spcBef>
                          <a:spcPts val="0"/>
                        </a:spcBef>
                        <a:spcAft>
                          <a:spcPts val="0"/>
                        </a:spcAft>
                        <a:tabLst>
                          <a:tab pos="534988" algn="l"/>
                          <a:tab pos="1614488" algn="l"/>
                        </a:tabLst>
                      </a:pPr>
                      <a:r>
                        <a:rPr lang="en-US" sz="1200" b="1" dirty="0">
                          <a:latin typeface="Gill Sans MT" panose="020B0502020104020203" pitchFamily="34" charset="0"/>
                        </a:rPr>
                        <a:t>Annual Target</a:t>
                      </a:r>
                      <a:endParaRPr lang="en-US" sz="12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Gill Sans MT" panose="020B0502020104020203" pitchFamily="34" charset="0"/>
                        </a:rPr>
                        <a:t>Actual Performance</a:t>
                      </a:r>
                      <a:endParaRPr lang="en-US" sz="12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196796">
                <a:tc rowSpan="3">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startAt="2"/>
                        <a:tabLst/>
                        <a:defRPr/>
                      </a:pPr>
                      <a:r>
                        <a:rPr lang="en-GB" sz="1200" kern="1200" dirty="0">
                          <a:solidFill>
                            <a:schemeClr val="dk1"/>
                          </a:solidFill>
                          <a:effectLst/>
                          <a:latin typeface="Gill Sans MT" panose="020B0502020104020203" pitchFamily="34" charset="0"/>
                          <a:ea typeface="+mn-ea"/>
                          <a:cs typeface="+mn-cs"/>
                        </a:rPr>
                        <a:t>Number of destination enhancement initiatives supported.</a:t>
                      </a:r>
                      <a:endParaRPr lang="en-US" sz="1200" b="0" kern="1200" dirty="0">
                        <a:solidFill>
                          <a:schemeClr val="tx1"/>
                        </a:solidFill>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algn="just">
                        <a:lnSpc>
                          <a:spcPct val="100000"/>
                        </a:lnSpc>
                        <a:spcBef>
                          <a:spcPts val="0"/>
                        </a:spcBef>
                        <a:spcAft>
                          <a:spcPts val="0"/>
                        </a:spcAft>
                      </a:pPr>
                      <a:r>
                        <a:rPr lang="en-GB" sz="1200" b="1" dirty="0">
                          <a:effectLst/>
                          <a:latin typeface="Gill Sans MT" panose="020B0502020104020203" pitchFamily="34" charset="0"/>
                          <a:ea typeface="Times New Roman" panose="02020603050405020304" pitchFamily="18" charset="0"/>
                          <a:cs typeface="Times New Roman" panose="02020603050405020304" pitchFamily="18" charset="0"/>
                        </a:rPr>
                        <a:t>Fifteen initiatives</a:t>
                      </a:r>
                      <a:endParaRPr lang="en-ZA"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3059009615"/>
                  </a:ext>
                </a:extLst>
              </a:tr>
              <a:tr h="176226">
                <a:tc vMerge="1">
                  <a:txBody>
                    <a:bodyPr/>
                    <a:lstStyle/>
                    <a:p>
                      <a:endParaRPr lang="en-ZA"/>
                    </a:p>
                  </a:txBody>
                  <a:tcPr/>
                </a:tc>
                <a:tc gridSpan="2">
                  <a:txBody>
                    <a:bodyPr/>
                    <a:lstStyle/>
                    <a:p>
                      <a:pPr algn="just">
                        <a:lnSpc>
                          <a:spcPct val="100000"/>
                        </a:lnSpc>
                        <a:spcBef>
                          <a:spcPts val="0"/>
                        </a:spcBef>
                        <a:spcAft>
                          <a:spcPts val="0"/>
                        </a:spcAft>
                      </a:pPr>
                      <a:r>
                        <a:rPr lang="en-GB" sz="1200" b="1" dirty="0">
                          <a:effectLst/>
                          <a:latin typeface="Gill Sans MT" panose="020B0502020104020203" pitchFamily="34" charset="0"/>
                          <a:ea typeface="Times New Roman" panose="02020603050405020304" pitchFamily="18" charset="0"/>
                          <a:cs typeface="Times New Roman" panose="02020603050405020304" pitchFamily="18" charset="0"/>
                        </a:rPr>
                        <a:t>Eight destination enhancement projects supported, namely:</a:t>
                      </a:r>
                      <a:endParaRPr lang="en-ZA"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393020209"/>
                  </a:ext>
                </a:extLst>
              </a:tr>
              <a:tr h="704904">
                <a:tc vMerge="1">
                  <a:txBody>
                    <a:bodyPr/>
                    <a:lstStyle/>
                    <a:p>
                      <a:endParaRPr lang="en-ZA" dirty="0"/>
                    </a:p>
                  </a:txBody>
                  <a:tcPr/>
                </a:tc>
                <a:tc>
                  <a:txBody>
                    <a:bodyPr/>
                    <a:lstStyle/>
                    <a:p>
                      <a:pPr algn="just">
                        <a:lnSpc>
                          <a:spcPct val="100000"/>
                        </a:lnSpc>
                        <a:spcBef>
                          <a:spcPts val="0"/>
                        </a:spcBef>
                        <a:spcAft>
                          <a:spcPts val="0"/>
                        </a:spcAft>
                      </a:pPr>
                      <a:r>
                        <a:rPr lang="en-ZA" sz="1200" dirty="0">
                          <a:effectLst/>
                          <a:latin typeface="Gill Sans MT" panose="020B0502020104020203" pitchFamily="34" charset="0"/>
                          <a:ea typeface="Calibri" panose="020F0502020204030204" pitchFamily="34" charset="0"/>
                          <a:cs typeface="Times New Roman" panose="02020603050405020304" pitchFamily="18" charset="0"/>
                        </a:rPr>
                        <a:t>One route development</a:t>
                      </a:r>
                    </a:p>
                    <a:p>
                      <a:pPr algn="just">
                        <a:lnSpc>
                          <a:spcPct val="100000"/>
                        </a:lnSpc>
                        <a:spcBef>
                          <a:spcPts val="0"/>
                        </a:spcBef>
                        <a:spcAft>
                          <a:spcPts val="0"/>
                        </a:spcAft>
                      </a:pPr>
                      <a:r>
                        <a:rPr lang="en-ZA" sz="1200" dirty="0">
                          <a:effectLst/>
                          <a:latin typeface="Gill Sans MT" panose="020B0502020104020203" pitchFamily="34" charset="0"/>
                          <a:ea typeface="Calibri" panose="020F0502020204030204" pitchFamily="34" charset="0"/>
                          <a:cs typeface="Times New Roman" panose="02020603050405020304" pitchFamily="18" charset="0"/>
                        </a:rPr>
                        <a:t>supported:  </a:t>
                      </a:r>
                      <a:r>
                        <a:rPr lang="en-ZA" sz="1200" b="1" dirty="0">
                          <a:effectLst/>
                          <a:latin typeface="Gill Sans MT" panose="020B0502020104020203" pitchFamily="34" charset="0"/>
                          <a:ea typeface="Calibri" panose="020F0502020204030204" pitchFamily="34" charset="0"/>
                          <a:cs typeface="Times New Roman" panose="02020603050405020304" pitchFamily="18" charset="0"/>
                        </a:rPr>
                        <a:t>Indi-Atlantic Route.</a:t>
                      </a:r>
                    </a:p>
                    <a:p>
                      <a:pPr algn="just">
                        <a:lnSpc>
                          <a:spcPct val="100000"/>
                        </a:lnSpc>
                        <a:spcBef>
                          <a:spcPts val="0"/>
                        </a:spcBef>
                        <a:spcAft>
                          <a:spcPts val="0"/>
                        </a:spcAft>
                      </a:pPr>
                      <a:endParaRPr lang="en-ZA" sz="12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00000"/>
                        </a:lnSpc>
                        <a:spcBef>
                          <a:spcPts val="0"/>
                        </a:spcBef>
                        <a:spcAft>
                          <a:spcPts val="0"/>
                        </a:spcAft>
                      </a:pPr>
                      <a:r>
                        <a:rPr lang="en-ZA" sz="1200" dirty="0">
                          <a:effectLst/>
                          <a:latin typeface="Gill Sans MT" panose="020B0502020104020203" pitchFamily="34" charset="0"/>
                          <a:ea typeface="Calibri" panose="020F0502020204030204" pitchFamily="34" charset="0"/>
                          <a:cs typeface="Times New Roman" panose="02020603050405020304" pitchFamily="18" charset="0"/>
                        </a:rPr>
                        <a:t>One route development project was supported: </a:t>
                      </a:r>
                      <a:r>
                        <a:rPr lang="en-ZA" sz="1200" b="1" dirty="0">
                          <a:effectLst/>
                          <a:latin typeface="Gill Sans MT" panose="020B0502020104020203" pitchFamily="34" charset="0"/>
                          <a:ea typeface="Calibri" panose="020F0502020204030204" pitchFamily="34" charset="0"/>
                          <a:cs typeface="Times New Roman" panose="02020603050405020304" pitchFamily="18" charset="0"/>
                        </a:rPr>
                        <a:t>Indi-Atlantic Route.</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2500490278"/>
                  </a:ext>
                </a:extLst>
              </a:tr>
              <a:tr h="3700748">
                <a:tc>
                  <a:txBody>
                    <a:bodyPr/>
                    <a:lstStyle/>
                    <a:p>
                      <a:pPr marL="342900" indent="-342900">
                        <a:lnSpc>
                          <a:spcPct val="100000"/>
                        </a:lnSpc>
                        <a:spcBef>
                          <a:spcPts val="0"/>
                        </a:spcBef>
                        <a:spcAft>
                          <a:spcPts val="0"/>
                        </a:spcAft>
                        <a:buFont typeface="+mj-lt"/>
                        <a:buAutoNum type="arabicPeriod" startAt="3"/>
                      </a:pPr>
                      <a:r>
                        <a:rPr lang="en-GB" sz="1200" kern="1200" dirty="0">
                          <a:solidFill>
                            <a:schemeClr val="dk1"/>
                          </a:solidFill>
                          <a:effectLst/>
                          <a:latin typeface="Gill Sans MT" panose="020B0502020104020203" pitchFamily="34" charset="0"/>
                          <a:ea typeface="+mn-ea"/>
                          <a:cs typeface="+mn-cs"/>
                        </a:rPr>
                        <a:t>Number of (Full Time Equivalent (FTE) jobs created through Working for Tourism projects on the Expanded Public Works Programme (EPWP).</a:t>
                      </a:r>
                      <a:endParaRPr lang="en-ZA" sz="1200" dirty="0">
                        <a:latin typeface="Gill Sans MT" panose="020B0502020104020203" pitchFamily="34" charset="0"/>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00000"/>
                        </a:lnSpc>
                        <a:spcBef>
                          <a:spcPts val="0"/>
                        </a:spcBef>
                        <a:spcAft>
                          <a:spcPts val="0"/>
                        </a:spcAft>
                      </a:pPr>
                      <a:r>
                        <a:rPr lang="en-ZA" sz="1200" dirty="0">
                          <a:effectLst/>
                          <a:latin typeface="Gill Sans MT" panose="020B0502020104020203" pitchFamily="34" charset="0"/>
                          <a:ea typeface="Calibri" panose="020F0502020204030204" pitchFamily="34" charset="0"/>
                          <a:cs typeface="Times New Roman" panose="02020603050405020304" pitchFamily="18" charset="0"/>
                        </a:rPr>
                        <a:t>6 355 FTE jobs created through the Working for Tourism Programme.</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00000"/>
                        </a:lnSpc>
                        <a:spcBef>
                          <a:spcPts val="0"/>
                        </a:spcBef>
                        <a:spcAft>
                          <a:spcPts val="0"/>
                        </a:spcAft>
                      </a:pPr>
                      <a:r>
                        <a:rPr lang="en-ZA" sz="1200" dirty="0">
                          <a:effectLst/>
                          <a:latin typeface="Gill Sans MT" panose="020B0502020104020203" pitchFamily="34" charset="0"/>
                          <a:ea typeface="Calibri" panose="020F0502020204030204" pitchFamily="34" charset="0"/>
                          <a:cs typeface="Times New Roman" panose="02020603050405020304" pitchFamily="18" charset="0"/>
                        </a:rPr>
                        <a:t>3 199 FTE jobs were created through the Working for Tourism Programme.</a:t>
                      </a:r>
                    </a:p>
                    <a:p>
                      <a:pPr algn="just">
                        <a:lnSpc>
                          <a:spcPct val="100000"/>
                        </a:lnSpc>
                        <a:spcBef>
                          <a:spcPts val="0"/>
                        </a:spcBef>
                        <a:spcAft>
                          <a:spcPts val="0"/>
                        </a:spcAft>
                      </a:pPr>
                      <a:endParaRPr lang="en-ZA" sz="1200" dirty="0">
                        <a:effectLst/>
                        <a:latin typeface="Gill Sans MT" panose="020B0502020104020203" pitchFamily="34" charset="0"/>
                        <a:ea typeface="Calibri" panose="020F0502020204030204" pitchFamily="34" charset="0"/>
                        <a:cs typeface="Times New Roman" panose="02020603050405020304"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GB" sz="1200" b="1" i="1" u="none" strike="noStrike" kern="1200" dirty="0">
                          <a:solidFill>
                            <a:srgbClr val="000000"/>
                          </a:solidFill>
                          <a:effectLst/>
                          <a:latin typeface="Gill Sans MT" panose="020B0502020104020203" pitchFamily="34" charset="0"/>
                          <a:ea typeface="+mn-ea"/>
                          <a:cs typeface="+mn-cs"/>
                        </a:rPr>
                        <a:t>Reason for variance:</a:t>
                      </a:r>
                    </a:p>
                    <a:p>
                      <a:pPr indent="0" algn="just">
                        <a:lnSpc>
                          <a:spcPct val="100000"/>
                        </a:lnSpc>
                        <a:spcBef>
                          <a:spcPts val="0"/>
                        </a:spcBef>
                        <a:spcAft>
                          <a:spcPts val="0"/>
                        </a:spcAft>
                      </a:pPr>
                      <a:r>
                        <a:rPr lang="en-ZA" sz="1200" kern="1200" dirty="0">
                          <a:solidFill>
                            <a:schemeClr val="dk1"/>
                          </a:solidFill>
                          <a:effectLst/>
                          <a:latin typeface="Gill Sans MT" panose="020B0502020104020203" pitchFamily="34" charset="0"/>
                          <a:ea typeface="+mn-ea"/>
                          <a:cs typeface="+mn-cs"/>
                        </a:rPr>
                        <a:t>FTEs are realised through the implementation of EPWP funded projects. During the year under review, there were delays in implementation of certain EPWP funded projects for various reasons including: </a:t>
                      </a:r>
                    </a:p>
                    <a:p>
                      <a:pPr indent="0" algn="just">
                        <a:lnSpc>
                          <a:spcPct val="100000"/>
                        </a:lnSpc>
                        <a:spcBef>
                          <a:spcPts val="0"/>
                        </a:spcBef>
                        <a:spcAft>
                          <a:spcPts val="0"/>
                        </a:spcAft>
                      </a:pPr>
                      <a:endParaRPr lang="en-ZA" sz="1200" kern="1200" dirty="0">
                        <a:solidFill>
                          <a:schemeClr val="dk1"/>
                        </a:solidFill>
                        <a:effectLst/>
                        <a:latin typeface="Gill Sans MT" panose="020B0502020104020203" pitchFamily="34" charset="0"/>
                        <a:ea typeface="+mn-ea"/>
                        <a:cs typeface="+mn-cs"/>
                      </a:endParaRPr>
                    </a:p>
                    <a:p>
                      <a:pPr marL="180975" lvl="0" indent="-180975" algn="just">
                        <a:lnSpc>
                          <a:spcPct val="100000"/>
                        </a:lnSpc>
                        <a:spcBef>
                          <a:spcPts val="0"/>
                        </a:spcBef>
                        <a:spcAft>
                          <a:spcPts val="0"/>
                        </a:spcAft>
                        <a:buFont typeface="Arial" panose="020B0604020202020204" pitchFamily="34" charset="0"/>
                        <a:buChar char="•"/>
                      </a:pPr>
                      <a:r>
                        <a:rPr lang="en-ZA" sz="1200" kern="1200" dirty="0">
                          <a:solidFill>
                            <a:schemeClr val="dk1"/>
                          </a:solidFill>
                          <a:effectLst/>
                          <a:latin typeface="Gill Sans MT" panose="020B0502020104020203" pitchFamily="34" charset="0"/>
                          <a:ea typeface="+mn-ea"/>
                          <a:cs typeface="+mn-cs"/>
                        </a:rPr>
                        <a:t>Detailed project planning processes with partners taking longer than anticipated.</a:t>
                      </a:r>
                    </a:p>
                    <a:p>
                      <a:pPr marL="180975" lvl="0" indent="-180975" algn="just" defTabSz="914400" rtl="0" eaLnBrk="1" latinLnBrk="0" hangingPunct="1">
                        <a:lnSpc>
                          <a:spcPct val="100000"/>
                        </a:lnSpc>
                        <a:spcBef>
                          <a:spcPts val="0"/>
                        </a:spcBef>
                        <a:spcAft>
                          <a:spcPts val="0"/>
                        </a:spcAft>
                        <a:buFont typeface="Arial" panose="020B0604020202020204" pitchFamily="34" charset="0"/>
                        <a:buChar char="•"/>
                      </a:pPr>
                      <a:r>
                        <a:rPr lang="en-ZA" sz="1200" kern="1200" dirty="0">
                          <a:solidFill>
                            <a:schemeClr val="dk1"/>
                          </a:solidFill>
                          <a:effectLst/>
                          <a:latin typeface="Gill Sans MT" panose="020B0502020104020203" pitchFamily="34" charset="0"/>
                          <a:ea typeface="+mn-ea"/>
                          <a:cs typeface="+mn-cs"/>
                        </a:rPr>
                        <a:t>Delays in procurement of implementers due to responsiveness of bids as well as administrative delays.</a:t>
                      </a:r>
                    </a:p>
                    <a:p>
                      <a:pPr marL="180975" lvl="0" indent="-180975" algn="just" defTabSz="914400" rtl="0" eaLnBrk="1" latinLnBrk="0" hangingPunct="1">
                        <a:lnSpc>
                          <a:spcPct val="100000"/>
                        </a:lnSpc>
                        <a:spcBef>
                          <a:spcPts val="0"/>
                        </a:spcBef>
                        <a:spcAft>
                          <a:spcPts val="0"/>
                        </a:spcAft>
                        <a:buFont typeface="Arial" panose="020B0604020202020204" pitchFamily="34" charset="0"/>
                        <a:buChar char="•"/>
                      </a:pPr>
                      <a:r>
                        <a:rPr lang="en-ZA" sz="1200" kern="1200" dirty="0">
                          <a:solidFill>
                            <a:schemeClr val="dk1"/>
                          </a:solidFill>
                          <a:effectLst/>
                          <a:latin typeface="Gill Sans MT" panose="020B0502020104020203" pitchFamily="34" charset="0"/>
                          <a:ea typeface="+mn-ea"/>
                          <a:cs typeface="+mn-cs"/>
                        </a:rPr>
                        <a:t>Necessary design improvement based on lessons learned in implementation of pilots.</a:t>
                      </a:r>
                    </a:p>
                    <a:p>
                      <a:pPr marL="0" lvl="0" indent="0" algn="just">
                        <a:lnSpc>
                          <a:spcPct val="100000"/>
                        </a:lnSpc>
                        <a:spcBef>
                          <a:spcPts val="0"/>
                        </a:spcBef>
                        <a:spcAft>
                          <a:spcPts val="0"/>
                        </a:spcAft>
                        <a:buFont typeface="Arial" panose="020B0604020202020204" pitchFamily="34" charset="0"/>
                        <a:buNone/>
                      </a:pPr>
                      <a:endParaRPr lang="en-GB" sz="1200" b="0" i="0" u="none" strike="noStrike" kern="1200" dirty="0">
                        <a:solidFill>
                          <a:srgbClr val="000000"/>
                        </a:solidFill>
                        <a:effectLst/>
                        <a:latin typeface="Gill Sans MT" panose="020B0502020104020203"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200" b="1" i="1"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Corrective Measure: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Procurement for EPWP projects and contracting of service providers was initiated in the last quarter the 2018-19 financial year. The actual implementation will be aligned to start in quarter 1 of the next financial year.  The numbers will be managed throughout the project life cycle</a:t>
                      </a:r>
                      <a:r>
                        <a:rPr kumimoji="0" lang="en-GB" sz="12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200" b="1" i="1" u="none" strike="noStrike" kern="1200" cap="none" spc="0" normalizeH="0" baseline="0" noProof="0" dirty="0">
                        <a:ln>
                          <a:noFill/>
                        </a:ln>
                        <a:solidFill>
                          <a:srgbClr val="000000"/>
                        </a:solidFill>
                        <a:effectLst/>
                        <a:uLnTx/>
                        <a:uFillTx/>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468063188"/>
                  </a:ext>
                </a:extLst>
              </a:tr>
            </a:tbl>
          </a:graphicData>
        </a:graphic>
      </p:graphicFrame>
      <p:sp>
        <p:nvSpPr>
          <p:cNvPr id="6" name="Footer Placeholder 1"/>
          <p:cNvSpPr>
            <a:spLocks noGrp="1"/>
          </p:cNvSpPr>
          <p:nvPr>
            <p:ph type="ftr" sz="quarter" idx="11"/>
          </p:nvPr>
        </p:nvSpPr>
        <p:spPr>
          <a:xfrm>
            <a:off x="353078" y="5991226"/>
            <a:ext cx="2677886"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26943833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41</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2" name="Rectangle 1"/>
          <p:cNvSpPr/>
          <p:nvPr/>
        </p:nvSpPr>
        <p:spPr>
          <a:xfrm>
            <a:off x="401651" y="1781086"/>
            <a:ext cx="8203963" cy="1938992"/>
          </a:xfrm>
          <a:prstGeom prst="rect">
            <a:avLst/>
          </a:prstGeom>
          <a:solidFill>
            <a:srgbClr val="F8CBAD"/>
          </a:solidFill>
        </p:spPr>
        <p:txBody>
          <a:bodyPr wrap="square">
            <a:spAutoFit/>
          </a:bodyPr>
          <a:lstStyle/>
          <a:p>
            <a:pPr algn="ctr" eaLnBrk="0" hangingPunct="0">
              <a:defRPr/>
            </a:pPr>
            <a:r>
              <a:rPr lang="en-US" sz="4000" b="1" kern="0" dirty="0">
                <a:solidFill>
                  <a:srgbClr val="F1995D"/>
                </a:solidFill>
                <a:latin typeface="Gill Sans MT" panose="020B0502020104020203" pitchFamily="34" charset="0"/>
              </a:rPr>
              <a:t>3.4	</a:t>
            </a:r>
            <a:r>
              <a:rPr lang="en-US" sz="4000" b="1" kern="0" dirty="0" err="1">
                <a:solidFill>
                  <a:srgbClr val="F1995D"/>
                </a:solidFill>
                <a:latin typeface="Gill Sans MT" panose="020B0502020104020203" pitchFamily="34" charset="0"/>
              </a:rPr>
              <a:t>Programme</a:t>
            </a:r>
            <a:r>
              <a:rPr lang="en-US" sz="4000" b="1" kern="0" dirty="0">
                <a:solidFill>
                  <a:srgbClr val="F1995D"/>
                </a:solidFill>
                <a:latin typeface="Gill Sans MT" panose="020B0502020104020203" pitchFamily="34" charset="0"/>
              </a:rPr>
              <a:t> 4: </a:t>
            </a:r>
          </a:p>
          <a:p>
            <a:pPr algn="ctr" eaLnBrk="0" hangingPunct="0">
              <a:defRPr/>
            </a:pPr>
            <a:endParaRPr lang="en-US" sz="4000" b="1" kern="0" dirty="0">
              <a:solidFill>
                <a:srgbClr val="F1995D"/>
              </a:solidFill>
              <a:latin typeface="Gill Sans MT" panose="020B0502020104020203" pitchFamily="34" charset="0"/>
            </a:endParaRPr>
          </a:p>
          <a:p>
            <a:pPr algn="ctr" eaLnBrk="0" hangingPunct="0">
              <a:defRPr/>
            </a:pPr>
            <a:r>
              <a:rPr lang="en-ZA" sz="4000" b="1" dirty="0">
                <a:solidFill>
                  <a:srgbClr val="F1995D"/>
                </a:solidFill>
                <a:latin typeface="Gill Sans MT" panose="020B0502020104020203" pitchFamily="34" charset="0"/>
              </a:rPr>
              <a:t>Tourism Sector Support Services</a:t>
            </a:r>
            <a:endParaRPr lang="en-ZA" sz="4000" b="1" kern="0" dirty="0">
              <a:solidFill>
                <a:srgbClr val="F1995D"/>
              </a:solidFill>
              <a:latin typeface="Gill Sans MT" panose="020B0502020104020203" pitchFamily="34" charset="0"/>
            </a:endParaRPr>
          </a:p>
        </p:txBody>
      </p:sp>
      <p:sp>
        <p:nvSpPr>
          <p:cNvPr id="6" name="Footer Placeholder 1"/>
          <p:cNvSpPr>
            <a:spLocks noGrp="1"/>
          </p:cNvSpPr>
          <p:nvPr>
            <p:ph type="ftr" sz="quarter" idx="11"/>
          </p:nvPr>
        </p:nvSpPr>
        <p:spPr>
          <a:xfrm>
            <a:off x="567094" y="5991226"/>
            <a:ext cx="2726612"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5236423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42</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3786649254"/>
              </p:ext>
            </p:extLst>
          </p:nvPr>
        </p:nvGraphicFramePr>
        <p:xfrm>
          <a:off x="340293" y="121987"/>
          <a:ext cx="8511989" cy="4328715"/>
        </p:xfrm>
        <a:graphic>
          <a:graphicData uri="http://schemas.openxmlformats.org/drawingml/2006/table">
            <a:tbl>
              <a:tblPr firstRow="1" bandRow="1">
                <a:tableStyleId>{21E4AEA4-8DFA-4A89-87EB-49C32662AFE0}</a:tableStyleId>
              </a:tblPr>
              <a:tblGrid>
                <a:gridCol w="2076336">
                  <a:extLst>
                    <a:ext uri="{9D8B030D-6E8A-4147-A177-3AD203B41FA5}">
                      <a16:colId xmlns:a16="http://schemas.microsoft.com/office/drawing/2014/main" xmlns="" val="20000"/>
                    </a:ext>
                  </a:extLst>
                </a:gridCol>
                <a:gridCol w="2957804">
                  <a:extLst>
                    <a:ext uri="{9D8B030D-6E8A-4147-A177-3AD203B41FA5}">
                      <a16:colId xmlns:a16="http://schemas.microsoft.com/office/drawing/2014/main" xmlns="" val="20001"/>
                    </a:ext>
                  </a:extLst>
                </a:gridCol>
                <a:gridCol w="3477849">
                  <a:extLst>
                    <a:ext uri="{9D8B030D-6E8A-4147-A177-3AD203B41FA5}">
                      <a16:colId xmlns:a16="http://schemas.microsoft.com/office/drawing/2014/main" xmlns="" val="434665060"/>
                    </a:ext>
                  </a:extLst>
                </a:gridCol>
              </a:tblGrid>
              <a:tr h="314582">
                <a:tc gridSpan="3">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Gill Sans MT" panose="020B0502020104020203" pitchFamily="34" charset="0"/>
                        </a:rPr>
                        <a:t>Strategic objective:  </a:t>
                      </a:r>
                      <a:r>
                        <a:rPr kumimoji="0" lang="en-GB" sz="1600" b="1" i="0" u="none" strike="noStrike" kern="1200" cap="none" spc="0" normalizeH="0" baseline="0" dirty="0">
                          <a:ln>
                            <a:noFill/>
                          </a:ln>
                          <a:solidFill>
                            <a:srgbClr val="000000"/>
                          </a:solidFill>
                          <a:effectLst/>
                          <a:uLnTx/>
                          <a:uFillTx/>
                          <a:latin typeface="Gill Sans MT" panose="020B0502020104020203" pitchFamily="34" charset="0"/>
                          <a:ea typeface="+mn-ea"/>
                          <a:cs typeface="+mn-cs"/>
                        </a:rPr>
                        <a:t>To accelerate the transformation of the tourism sector</a:t>
                      </a:r>
                      <a:r>
                        <a:rPr kumimoji="0" lang="en-ZA" sz="1600" b="1"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a:t>
                      </a:r>
                      <a:endParaRPr kumimoji="0" lang="en-US" sz="1600" b="1"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521097">
                <a:tc>
                  <a:txBody>
                    <a:bodyPr/>
                    <a:lstStyle/>
                    <a:p>
                      <a:pPr algn="ctr">
                        <a:lnSpc>
                          <a:spcPct val="100000"/>
                        </a:lnSpc>
                      </a:pPr>
                      <a:r>
                        <a:rPr lang="en-US" sz="1600" b="1" dirty="0">
                          <a:latin typeface="Gill Sans MT" panose="020B0502020104020203" pitchFamily="34" charset="0"/>
                        </a:rPr>
                        <a:t>Key</a:t>
                      </a:r>
                      <a:r>
                        <a:rPr lang="en-US" sz="1600" b="1" baseline="0" dirty="0">
                          <a:latin typeface="Gill Sans MT" panose="020B0502020104020203" pitchFamily="34" charset="0"/>
                        </a:rPr>
                        <a:t> Performance Indicator</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tabLst>
                          <a:tab pos="534988" algn="l"/>
                          <a:tab pos="1614488" algn="l"/>
                        </a:tabLst>
                      </a:pPr>
                      <a:r>
                        <a:rPr lang="en-US" sz="1600" b="1" dirty="0">
                          <a:latin typeface="Gill Sans MT" panose="020B0502020104020203" pitchFamily="34" charset="0"/>
                        </a:rPr>
                        <a:t>Annual Target</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Gill Sans MT" panose="020B0502020104020203" pitchFamily="34" charset="0"/>
                        </a:rPr>
                        <a:t>Actual Performance</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295444">
                <a:tc rowSpan="4">
                  <a:txBody>
                    <a:bodyPr/>
                    <a:lstStyle/>
                    <a:p>
                      <a:pPr marL="342900" lvl="0" indent="-342900" algn="just">
                        <a:lnSpc>
                          <a:spcPct val="115000"/>
                        </a:lnSpc>
                        <a:spcAft>
                          <a:spcPts val="0"/>
                        </a:spcAft>
                        <a:buFont typeface="+mj-lt"/>
                        <a:buAutoNum type="arabicPeriod"/>
                      </a:pPr>
                      <a:r>
                        <a:rPr lang="en-GB" sz="1600" kern="1200" dirty="0">
                          <a:solidFill>
                            <a:schemeClr val="dk1"/>
                          </a:solidFill>
                          <a:effectLst/>
                          <a:latin typeface="Gill Sans MT" panose="020B0502020104020203" pitchFamily="34" charset="0"/>
                          <a:ea typeface="+mn-ea"/>
                          <a:cs typeface="+mn-cs"/>
                        </a:rPr>
                        <a:t>Number of initiatives supported to promote Broad-Based Black economic Empowerment  (B-BBEE) implementation</a:t>
                      </a:r>
                      <a:endParaRPr lang="en-US" sz="1600" dirty="0">
                        <a:solidFill>
                          <a:schemeClr val="tx1"/>
                        </a:solidFill>
                        <a:latin typeface="Gill Sans MT" panose="020B0502020104020203" pitchFamily="34" charset="0"/>
                        <a:ea typeface="Calibri"/>
                        <a:cs typeface="Times New Roman"/>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en-ZA" sz="1600" b="1" kern="1200" dirty="0">
                          <a:solidFill>
                            <a:schemeClr val="dk1"/>
                          </a:solidFill>
                          <a:effectLst/>
                          <a:latin typeface="Gill Sans MT" panose="020B0502020104020203" pitchFamily="34" charset="0"/>
                          <a:ea typeface="+mn-ea"/>
                          <a:cs typeface="+mn-cs"/>
                        </a:rPr>
                        <a:t>Three initiatives supported to promote B-BBEE implementation:</a:t>
                      </a:r>
                      <a:endParaRPr kumimoji="0" lang="en-ZA" sz="16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2158386706"/>
                  </a:ext>
                </a:extLst>
              </a:tr>
              <a:tr h="1196787">
                <a:tc vMerge="1">
                  <a:txBody>
                    <a:bodyPr/>
                    <a:lstStyle/>
                    <a:p>
                      <a:endParaRPr lang="en-ZA"/>
                    </a:p>
                  </a:txBody>
                  <a:tcPr/>
                </a:tc>
                <a:tc>
                  <a:txBody>
                    <a:bodyPr/>
                    <a:lstStyle/>
                    <a:p>
                      <a:pPr marL="342900" lvl="0" indent="-342900" algn="just">
                        <a:lnSpc>
                          <a:spcPct val="115000"/>
                        </a:lnSpc>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Monitoring report on the implementation of the amended tourism B-BBEE sector Code</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SzPct val="100000"/>
                        <a:buFont typeface="+mj-lt"/>
                        <a:buNone/>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Monitoring of the implementation of the amended Tourism B-BBEE Sector Code was done</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029227598"/>
                  </a:ext>
                </a:extLst>
              </a:tr>
              <a:tr h="961053">
                <a:tc vMerge="1">
                  <a:txBody>
                    <a:bodyPr/>
                    <a:lstStyle/>
                    <a:p>
                      <a:endParaRPr lang="en-ZA"/>
                    </a:p>
                  </a:txBody>
                  <a:tcPr/>
                </a:tc>
                <a:tc>
                  <a:txBody>
                    <a:bodyPr/>
                    <a:lstStyle/>
                    <a:p>
                      <a:pPr marL="342900" lvl="0" indent="-342900" algn="just">
                        <a:lnSpc>
                          <a:spcPct val="115000"/>
                        </a:lnSpc>
                        <a:spcAft>
                          <a:spcPts val="0"/>
                        </a:spcAft>
                        <a:buSzPct val="100000"/>
                        <a:buFont typeface="+mj-lt"/>
                        <a:buAutoNum type="arabicPeriod" startAt="2"/>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Secretariat services to the Tourism B-BBEE Charter Council provided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SzPct val="100000"/>
                        <a:buFont typeface="+mj-lt"/>
                        <a:buNone/>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Secretariat services to the Tourism </a:t>
                      </a:r>
                      <a:br>
                        <a:rPr lang="en-ZA" sz="1600" dirty="0">
                          <a:effectLst/>
                          <a:latin typeface="Gill Sans MT" panose="020B0502020104020203" pitchFamily="34" charset="0"/>
                          <a:ea typeface="Calibri" panose="020F0502020204030204" pitchFamily="34" charset="0"/>
                          <a:cs typeface="Times New Roman" panose="02020603050405020304" pitchFamily="18" charset="0"/>
                        </a:rPr>
                      </a:br>
                      <a:r>
                        <a:rPr lang="en-ZA" sz="1600" dirty="0">
                          <a:effectLst/>
                          <a:latin typeface="Gill Sans MT" panose="020B0502020104020203" pitchFamily="34" charset="0"/>
                          <a:ea typeface="Calibri" panose="020F0502020204030204" pitchFamily="34" charset="0"/>
                          <a:cs typeface="Times New Roman" panose="02020603050405020304" pitchFamily="18" charset="0"/>
                        </a:rPr>
                        <a:t>B-BBEE Charter Council was provided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2766399968"/>
                  </a:ext>
                </a:extLst>
              </a:tr>
              <a:tr h="961053">
                <a:tc vMerge="1">
                  <a:txBody>
                    <a:bodyPr/>
                    <a:lstStyle/>
                    <a:p>
                      <a:endParaRPr lang="en-ZA"/>
                    </a:p>
                  </a:txBody>
                  <a:tcPr/>
                </a:tc>
                <a:tc>
                  <a:txBody>
                    <a:bodyPr/>
                    <a:lstStyle/>
                    <a:p>
                      <a:pPr marL="342900" lvl="0" indent="-342900" algn="just">
                        <a:lnSpc>
                          <a:spcPct val="115000"/>
                        </a:lnSpc>
                        <a:spcAft>
                          <a:spcPts val="0"/>
                        </a:spcAft>
                        <a:buSzPct val="100000"/>
                        <a:buFont typeface="+mj-lt"/>
                        <a:buAutoNum type="arabicPeriod" startAt="3"/>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Women in Tourism empowerment initiatives conducted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SzPct val="100000"/>
                        <a:buFont typeface="+mj-lt"/>
                        <a:buNone/>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Women in Tourism empowerment initiatives were conducted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985042065"/>
                  </a:ext>
                </a:extLst>
              </a:tr>
            </a:tbl>
          </a:graphicData>
        </a:graphic>
      </p:graphicFrame>
      <p:sp>
        <p:nvSpPr>
          <p:cNvPr id="6" name="Footer Placeholder 1"/>
          <p:cNvSpPr>
            <a:spLocks noGrp="1"/>
          </p:cNvSpPr>
          <p:nvPr>
            <p:ph type="ftr" sz="quarter" idx="11"/>
          </p:nvPr>
        </p:nvSpPr>
        <p:spPr>
          <a:xfrm>
            <a:off x="340293" y="5991226"/>
            <a:ext cx="2780523"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19148048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43</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1336398859"/>
              </p:ext>
            </p:extLst>
          </p:nvPr>
        </p:nvGraphicFramePr>
        <p:xfrm>
          <a:off x="340293" y="224006"/>
          <a:ext cx="8620270" cy="4124906"/>
        </p:xfrm>
        <a:graphic>
          <a:graphicData uri="http://schemas.openxmlformats.org/drawingml/2006/table">
            <a:tbl>
              <a:tblPr firstRow="1" bandRow="1">
                <a:tableStyleId>{21E4AEA4-8DFA-4A89-87EB-49C32662AFE0}</a:tableStyleId>
              </a:tblPr>
              <a:tblGrid>
                <a:gridCol w="2102749">
                  <a:extLst>
                    <a:ext uri="{9D8B030D-6E8A-4147-A177-3AD203B41FA5}">
                      <a16:colId xmlns:a16="http://schemas.microsoft.com/office/drawing/2014/main" xmlns="" val="20000"/>
                    </a:ext>
                  </a:extLst>
                </a:gridCol>
                <a:gridCol w="2892331">
                  <a:extLst>
                    <a:ext uri="{9D8B030D-6E8A-4147-A177-3AD203B41FA5}">
                      <a16:colId xmlns:a16="http://schemas.microsoft.com/office/drawing/2014/main" xmlns="" val="20001"/>
                    </a:ext>
                  </a:extLst>
                </a:gridCol>
                <a:gridCol w="3625190">
                  <a:extLst>
                    <a:ext uri="{9D8B030D-6E8A-4147-A177-3AD203B41FA5}">
                      <a16:colId xmlns:a16="http://schemas.microsoft.com/office/drawing/2014/main" xmlns="" val="245782978"/>
                    </a:ext>
                  </a:extLst>
                </a:gridCol>
              </a:tblGrid>
              <a:tr h="332627">
                <a:tc gridSpan="3">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Gill Sans MT" panose="020B0502020104020203" pitchFamily="34" charset="0"/>
                        </a:rPr>
                        <a:t>Strategic objective:  </a:t>
                      </a:r>
                      <a:r>
                        <a:rPr kumimoji="0" lang="en-ZA" sz="1600" b="1" i="0" u="none" strike="noStrike" kern="1200" cap="none" spc="0" normalizeH="0" baseline="0" noProof="0" dirty="0">
                          <a:ln>
                            <a:noFill/>
                          </a:ln>
                          <a:solidFill>
                            <a:srgbClr val="000000"/>
                          </a:solidFill>
                          <a:effectLst/>
                          <a:uLnTx/>
                          <a:uFillTx/>
                          <a:latin typeface="Gill Sans MT" panose="020B0502020104020203" pitchFamily="34" charset="0"/>
                        </a:rPr>
                        <a:t>To accelerate the transformation of the tourism sector.</a:t>
                      </a:r>
                      <a:endParaRPr kumimoji="0" lang="en-US" sz="1600" b="1" i="0" u="none" strike="noStrike" kern="1200" cap="none" spc="0" normalizeH="0" baseline="0" noProof="0" dirty="0">
                        <a:ln>
                          <a:noFill/>
                        </a:ln>
                        <a:solidFill>
                          <a:srgbClr val="000000"/>
                        </a:solidFill>
                        <a:effectLst/>
                        <a:uLnTx/>
                        <a:uFillTx/>
                        <a:latin typeface="Gill Sans MT" panose="020B0502020104020203" pitchFamily="34" charset="0"/>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498437">
                <a:tc>
                  <a:txBody>
                    <a:bodyPr/>
                    <a:lstStyle/>
                    <a:p>
                      <a:pPr algn="ctr">
                        <a:lnSpc>
                          <a:spcPct val="100000"/>
                        </a:lnSpc>
                      </a:pPr>
                      <a:r>
                        <a:rPr lang="en-US" sz="1600" b="1" dirty="0">
                          <a:latin typeface="Gill Sans MT" panose="020B0502020104020203" pitchFamily="34" charset="0"/>
                        </a:rPr>
                        <a:t>Key</a:t>
                      </a:r>
                      <a:r>
                        <a:rPr lang="en-US" sz="1600" b="1" baseline="0" dirty="0">
                          <a:latin typeface="Gill Sans MT" panose="020B0502020104020203" pitchFamily="34" charset="0"/>
                        </a:rPr>
                        <a:t> Performance Indicator</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tabLst>
                          <a:tab pos="534988" algn="l"/>
                          <a:tab pos="1614488" algn="l"/>
                        </a:tabLst>
                      </a:pPr>
                      <a:r>
                        <a:rPr lang="en-US" sz="1600" b="1" dirty="0">
                          <a:latin typeface="Gill Sans MT" panose="020B0502020104020203" pitchFamily="34" charset="0"/>
                        </a:rPr>
                        <a:t>Annual Target</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Gill Sans MT" panose="020B0502020104020203" pitchFamily="34" charset="0"/>
                        </a:rPr>
                        <a:t>Actual Performance</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312391">
                <a:tc rowSpan="4">
                  <a:txBody>
                    <a:bodyPr/>
                    <a:lstStyle/>
                    <a:p>
                      <a:pPr marL="342900" lvl="0" indent="-342900" algn="just">
                        <a:lnSpc>
                          <a:spcPct val="115000"/>
                        </a:lnSpc>
                        <a:spcAft>
                          <a:spcPts val="0"/>
                        </a:spcAft>
                        <a:buFont typeface="+mj-lt"/>
                        <a:buAutoNum type="arabicPeriod" startAt="2"/>
                      </a:pPr>
                      <a:r>
                        <a:rPr lang="en-GB" sz="1600" kern="1200" dirty="0">
                          <a:solidFill>
                            <a:schemeClr val="dk1"/>
                          </a:solidFill>
                          <a:effectLst/>
                          <a:latin typeface="Gill Sans MT" panose="020B0502020104020203" pitchFamily="34" charset="0"/>
                          <a:ea typeface="+mn-ea"/>
                          <a:cs typeface="+mn-cs"/>
                        </a:rPr>
                        <a:t>Number of initiatives supported to stimulate domestic tourism.</a:t>
                      </a:r>
                      <a:endParaRPr lang="en-US" sz="1600" dirty="0">
                        <a:solidFill>
                          <a:schemeClr val="tx1"/>
                        </a:solidFill>
                        <a:latin typeface="Gill Sans MT" panose="020B0502020104020203" pitchFamily="34" charset="0"/>
                        <a:ea typeface="Calibri"/>
                        <a:cs typeface="Times New Roman"/>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en-ZA" sz="1600" b="1" kern="1200" dirty="0">
                          <a:solidFill>
                            <a:schemeClr val="dk1"/>
                          </a:solidFill>
                          <a:effectLst/>
                          <a:latin typeface="Gill Sans MT" panose="020B0502020104020203" pitchFamily="34" charset="0"/>
                          <a:ea typeface="+mn-ea"/>
                          <a:cs typeface="+mn-cs"/>
                        </a:rPr>
                        <a:t>Three initiatives supported to stimulate Domestic Tourism:</a:t>
                      </a:r>
                      <a:endParaRPr kumimoji="0" lang="en-ZA" sz="16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2158386706"/>
                  </a:ext>
                </a:extLst>
              </a:tr>
              <a:tr h="975184">
                <a:tc vMerge="1">
                  <a:txBody>
                    <a:bodyPr/>
                    <a:lstStyle/>
                    <a:p>
                      <a:endParaRPr lang="en-ZA"/>
                    </a:p>
                  </a:txBody>
                  <a:tcPr/>
                </a:tc>
                <a:tc>
                  <a:txBody>
                    <a:bodyPr/>
                    <a:lstStyle/>
                    <a:p>
                      <a:pPr marL="342900" lvl="0" indent="-342900" algn="just">
                        <a:lnSpc>
                          <a:spcPct val="115000"/>
                        </a:lnSpc>
                        <a:spcAft>
                          <a:spcPts val="0"/>
                        </a:spcAft>
                        <a:buClr>
                          <a:srgbClr val="000000"/>
                        </a:buClr>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Framework for supporting tour operators to facilitate domestic tourism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Clr>
                          <a:srgbClr val="000000"/>
                        </a:buClr>
                        <a:buFont typeface="+mj-lt"/>
                        <a:buNone/>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Framework for supporting tour operators to facilitate domestic tourism was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746816022"/>
                  </a:ext>
                </a:extLst>
              </a:tr>
              <a:tr h="966046">
                <a:tc vMerge="1">
                  <a:txBody>
                    <a:bodyPr/>
                    <a:lstStyle/>
                    <a:p>
                      <a:endParaRPr lang="en-ZA"/>
                    </a:p>
                  </a:txBody>
                  <a:tcPr/>
                </a:tc>
                <a:tc>
                  <a:txBody>
                    <a:bodyPr/>
                    <a:lstStyle/>
                    <a:p>
                      <a:pPr marL="342900" lvl="0" indent="-342900" algn="just">
                        <a:lnSpc>
                          <a:spcPct val="115000"/>
                        </a:lnSpc>
                        <a:spcAft>
                          <a:spcPts val="0"/>
                        </a:spcAft>
                        <a:buClr>
                          <a:srgbClr val="000000"/>
                        </a:buClr>
                        <a:buFont typeface="+mj-lt"/>
                        <a:buAutoNum type="arabicPeriod" startAt="2"/>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One social tourism scheme developed for travel facilitation.</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indent="0" algn="just">
                        <a:lnSpc>
                          <a:spcPct val="115000"/>
                        </a:lnSpc>
                        <a:spcAft>
                          <a:spcPts val="0"/>
                        </a:spcAft>
                        <a:buFont typeface="+mj-lt"/>
                        <a:buNone/>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One Domestic Tourism Scheme was developed for travel facilitation.</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725244504"/>
                  </a:ext>
                </a:extLst>
              </a:tr>
              <a:tr h="956907">
                <a:tc vMerge="1">
                  <a:txBody>
                    <a:bodyPr/>
                    <a:lstStyle/>
                    <a:p>
                      <a:endParaRPr lang="en-ZA"/>
                    </a:p>
                  </a:txBody>
                  <a:tcPr/>
                </a:tc>
                <a:tc>
                  <a:txBody>
                    <a:bodyPr/>
                    <a:lstStyle/>
                    <a:p>
                      <a:pPr marL="342900" lvl="0" indent="-342900" algn="just">
                        <a:lnSpc>
                          <a:spcPct val="115000"/>
                        </a:lnSpc>
                        <a:spcAft>
                          <a:spcPts val="0"/>
                        </a:spcAft>
                        <a:buClr>
                          <a:srgbClr val="000000"/>
                        </a:buClr>
                        <a:buFont typeface="+mj-lt"/>
                        <a:buAutoNum type="arabicPeriod" startAt="3"/>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Tours for designated groups supported (youth, the elderly and people with disabilities).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indent="0" algn="just">
                        <a:lnSpc>
                          <a:spcPct val="115000"/>
                        </a:lnSpc>
                        <a:spcAft>
                          <a:spcPts val="0"/>
                        </a:spcAft>
                        <a:buFont typeface="+mj-lt"/>
                        <a:buNone/>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Tours for designated groups supported (youth, the elderly and people with disabilities) were conducted.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2071809782"/>
                  </a:ext>
                </a:extLst>
              </a:tr>
            </a:tbl>
          </a:graphicData>
        </a:graphic>
      </p:graphicFrame>
      <p:sp>
        <p:nvSpPr>
          <p:cNvPr id="6" name="Footer Placeholder 1"/>
          <p:cNvSpPr>
            <a:spLocks noGrp="1"/>
          </p:cNvSpPr>
          <p:nvPr>
            <p:ph type="ftr" sz="quarter" idx="11"/>
          </p:nvPr>
        </p:nvSpPr>
        <p:spPr>
          <a:xfrm>
            <a:off x="340293" y="5991226"/>
            <a:ext cx="2780523"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20110321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44</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2550275118"/>
              </p:ext>
            </p:extLst>
          </p:nvPr>
        </p:nvGraphicFramePr>
        <p:xfrm>
          <a:off x="363070" y="224006"/>
          <a:ext cx="8511989" cy="4375986"/>
        </p:xfrm>
        <a:graphic>
          <a:graphicData uri="http://schemas.openxmlformats.org/drawingml/2006/table">
            <a:tbl>
              <a:tblPr firstRow="1" bandRow="1">
                <a:tableStyleId>{21E4AEA4-8DFA-4A89-87EB-49C32662AFE0}</a:tableStyleId>
              </a:tblPr>
              <a:tblGrid>
                <a:gridCol w="1936377">
                  <a:extLst>
                    <a:ext uri="{9D8B030D-6E8A-4147-A177-3AD203B41FA5}">
                      <a16:colId xmlns:a16="http://schemas.microsoft.com/office/drawing/2014/main" xmlns="" val="20000"/>
                    </a:ext>
                  </a:extLst>
                </a:gridCol>
                <a:gridCol w="2001965">
                  <a:extLst>
                    <a:ext uri="{9D8B030D-6E8A-4147-A177-3AD203B41FA5}">
                      <a16:colId xmlns:a16="http://schemas.microsoft.com/office/drawing/2014/main" xmlns="" val="20001"/>
                    </a:ext>
                  </a:extLst>
                </a:gridCol>
                <a:gridCol w="4573647">
                  <a:extLst>
                    <a:ext uri="{9D8B030D-6E8A-4147-A177-3AD203B41FA5}">
                      <a16:colId xmlns:a16="http://schemas.microsoft.com/office/drawing/2014/main" xmlns="" val="125165575"/>
                    </a:ext>
                  </a:extLst>
                </a:gridCol>
              </a:tblGrid>
              <a:tr h="331504">
                <a:tc gridSpan="3">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Gill Sans MT" panose="020B0502020104020203" pitchFamily="34" charset="0"/>
                        </a:rPr>
                        <a:t>Strategic objective:  </a:t>
                      </a:r>
                      <a:r>
                        <a:rPr lang="en-GB" sz="1600" b="1" kern="1200" dirty="0">
                          <a:solidFill>
                            <a:schemeClr val="tx1"/>
                          </a:solidFill>
                          <a:effectLst/>
                          <a:latin typeface="Gill Sans MT" panose="020B0502020104020203" pitchFamily="34" charset="0"/>
                          <a:ea typeface="+mn-ea"/>
                          <a:cs typeface="+mn-cs"/>
                        </a:rPr>
                        <a:t>To facilitate the development and growth of tourism enterprises to contribute to inclusive economic growth and job creation</a:t>
                      </a:r>
                      <a:r>
                        <a:rPr kumimoji="0" lang="en-US" sz="1600" b="1" i="0" u="none" strike="noStrike" kern="1200" cap="none" spc="0" normalizeH="0" baseline="0" noProof="0" dirty="0">
                          <a:ln>
                            <a:noFill/>
                          </a:ln>
                          <a:solidFill>
                            <a:schemeClr val="tx1"/>
                          </a:solidFill>
                          <a:effectLst/>
                          <a:uLnTx/>
                          <a:uFillTx/>
                          <a:latin typeface="Gill Sans MT" panose="020B0502020104020203" pitchFamily="34" charset="0"/>
                        </a:rPr>
                        <a:t>.</a:t>
                      </a: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520111">
                <a:tc>
                  <a:txBody>
                    <a:bodyPr/>
                    <a:lstStyle/>
                    <a:p>
                      <a:pPr algn="ctr">
                        <a:lnSpc>
                          <a:spcPct val="100000"/>
                        </a:lnSpc>
                      </a:pPr>
                      <a:r>
                        <a:rPr lang="en-US" sz="1600" b="1" dirty="0">
                          <a:latin typeface="Gill Sans MT" panose="020B0502020104020203" pitchFamily="34" charset="0"/>
                        </a:rPr>
                        <a:t>Key</a:t>
                      </a:r>
                      <a:r>
                        <a:rPr lang="en-US" sz="1600" b="1" baseline="0" dirty="0">
                          <a:latin typeface="Gill Sans MT" panose="020B0502020104020203" pitchFamily="34" charset="0"/>
                        </a:rPr>
                        <a:t> Performance Indicator</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tabLst>
                          <a:tab pos="534988" algn="l"/>
                          <a:tab pos="1614488" algn="l"/>
                        </a:tabLst>
                      </a:pPr>
                      <a:r>
                        <a:rPr lang="en-US" sz="1600" b="1" dirty="0">
                          <a:latin typeface="Gill Sans MT" panose="020B0502020104020203" pitchFamily="34" charset="0"/>
                        </a:rPr>
                        <a:t>Annual Target</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Gill Sans MT" panose="020B0502020104020203" pitchFamily="34" charset="0"/>
                        </a:rPr>
                        <a:t>Actual Performance</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3217768">
                <a:tc>
                  <a:txBody>
                    <a:bodyPr/>
                    <a:lstStyle/>
                    <a:p>
                      <a:pPr marL="342900" lvl="0" indent="-342900" algn="just">
                        <a:lnSpc>
                          <a:spcPct val="115000"/>
                        </a:lnSpc>
                        <a:spcAft>
                          <a:spcPts val="0"/>
                        </a:spcAft>
                        <a:buFont typeface="+mj-lt"/>
                        <a:buAutoNum type="arabicPeriod" startAt="3"/>
                      </a:pPr>
                      <a:r>
                        <a:rPr lang="en-GB" sz="1600" kern="1200" dirty="0">
                          <a:solidFill>
                            <a:schemeClr val="dk1"/>
                          </a:solidFill>
                          <a:effectLst/>
                          <a:latin typeface="Gill Sans MT" panose="020B0502020104020203" pitchFamily="34" charset="0"/>
                          <a:ea typeface="+mn-ea"/>
                          <a:cs typeface="+mn-cs"/>
                        </a:rPr>
                        <a:t>Number of enterprises supported for development.</a:t>
                      </a:r>
                      <a:endParaRPr lang="en-US" sz="1600" dirty="0">
                        <a:solidFill>
                          <a:schemeClr val="tx1"/>
                        </a:solidFill>
                        <a:latin typeface="Gill Sans MT" panose="020B0502020104020203" pitchFamily="34" charset="0"/>
                        <a:ea typeface="Calibri"/>
                        <a:cs typeface="Times New Roman"/>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Non-financial business development support provided to 400  Small, Medium and Micro Enterprises (SMMEs).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Non-financial business development support was provided to 663 SMMEs</a:t>
                      </a:r>
                    </a:p>
                    <a:p>
                      <a:pPr algn="just">
                        <a:lnSpc>
                          <a:spcPct val="115000"/>
                        </a:lnSpc>
                        <a:spcAft>
                          <a:spcPts val="0"/>
                        </a:spcAft>
                      </a:pP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ZA" sz="1600" b="1" i="1" dirty="0">
                          <a:effectLst/>
                          <a:latin typeface="Gill Sans MT" panose="020B0502020104020203" pitchFamily="34" charset="0"/>
                          <a:ea typeface="Calibri" panose="020F0502020204030204" pitchFamily="34" charset="0"/>
                          <a:cs typeface="Times New Roman" panose="02020603050405020304" pitchFamily="18" charset="0"/>
                        </a:rPr>
                        <a:t>Reason for variance:</a:t>
                      </a:r>
                    </a:p>
                    <a:p>
                      <a:pPr algn="just"/>
                      <a:r>
                        <a:rPr lang="en-ZA" sz="1600" kern="1200" dirty="0">
                          <a:solidFill>
                            <a:schemeClr val="dk1"/>
                          </a:solidFill>
                          <a:effectLst/>
                          <a:latin typeface="Gill Sans MT" panose="020B0502020104020203" pitchFamily="34" charset="0"/>
                          <a:ea typeface="+mn-ea"/>
                          <a:cs typeface="+mn-cs"/>
                        </a:rPr>
                        <a:t>The department expanded its reach to SMMEs by using provincial and local government engagement platforms to include awareness sessions on services provided by the department to support tourism business.</a:t>
                      </a:r>
                    </a:p>
                    <a:p>
                      <a:pPr algn="just"/>
                      <a:r>
                        <a:rPr lang="en-ZA" sz="1600" kern="1200" dirty="0">
                          <a:solidFill>
                            <a:schemeClr val="dk1"/>
                          </a:solidFill>
                          <a:effectLst/>
                          <a:latin typeface="Gill Sans MT" panose="020B0502020104020203" pitchFamily="34" charset="0"/>
                          <a:ea typeface="+mn-ea"/>
                          <a:cs typeface="+mn-cs"/>
                        </a:rPr>
                        <a:t> </a:t>
                      </a:r>
                    </a:p>
                    <a:p>
                      <a:pPr algn="just"/>
                      <a:r>
                        <a:rPr lang="en-ZA" sz="1600" kern="1200" dirty="0">
                          <a:solidFill>
                            <a:schemeClr val="dk1"/>
                          </a:solidFill>
                          <a:effectLst/>
                          <a:latin typeface="Gill Sans MT" panose="020B0502020104020203" pitchFamily="34" charset="0"/>
                          <a:ea typeface="+mn-ea"/>
                          <a:cs typeface="+mn-cs"/>
                        </a:rPr>
                        <a:t>This increased uptake of this programme resulting in higher than targeted numbers.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181226282"/>
                  </a:ext>
                </a:extLst>
              </a:tr>
            </a:tbl>
          </a:graphicData>
        </a:graphic>
      </p:graphicFrame>
      <p:sp>
        <p:nvSpPr>
          <p:cNvPr id="6" name="Footer Placeholder 1"/>
          <p:cNvSpPr>
            <a:spLocks noGrp="1"/>
          </p:cNvSpPr>
          <p:nvPr>
            <p:ph type="ftr" sz="quarter" idx="11"/>
          </p:nvPr>
        </p:nvSpPr>
        <p:spPr>
          <a:xfrm>
            <a:off x="363070" y="5991226"/>
            <a:ext cx="2724539"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34050284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45</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3349601939"/>
              </p:ext>
            </p:extLst>
          </p:nvPr>
        </p:nvGraphicFramePr>
        <p:xfrm>
          <a:off x="363070" y="224006"/>
          <a:ext cx="8511989" cy="4745169"/>
        </p:xfrm>
        <a:graphic>
          <a:graphicData uri="http://schemas.openxmlformats.org/drawingml/2006/table">
            <a:tbl>
              <a:tblPr firstRow="1" bandRow="1">
                <a:tableStyleId>{21E4AEA4-8DFA-4A89-87EB-49C32662AFE0}</a:tableStyleId>
              </a:tblPr>
              <a:tblGrid>
                <a:gridCol w="1936377">
                  <a:extLst>
                    <a:ext uri="{9D8B030D-6E8A-4147-A177-3AD203B41FA5}">
                      <a16:colId xmlns:a16="http://schemas.microsoft.com/office/drawing/2014/main" xmlns="" val="20000"/>
                    </a:ext>
                  </a:extLst>
                </a:gridCol>
                <a:gridCol w="2001965">
                  <a:extLst>
                    <a:ext uri="{9D8B030D-6E8A-4147-A177-3AD203B41FA5}">
                      <a16:colId xmlns:a16="http://schemas.microsoft.com/office/drawing/2014/main" xmlns="" val="20001"/>
                    </a:ext>
                  </a:extLst>
                </a:gridCol>
                <a:gridCol w="4573647">
                  <a:extLst>
                    <a:ext uri="{9D8B030D-6E8A-4147-A177-3AD203B41FA5}">
                      <a16:colId xmlns:a16="http://schemas.microsoft.com/office/drawing/2014/main" xmlns="" val="125165575"/>
                    </a:ext>
                  </a:extLst>
                </a:gridCol>
              </a:tblGrid>
              <a:tr h="497813">
                <a:tc gridSpan="3">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000000"/>
                          </a:solidFill>
                          <a:effectLst/>
                          <a:uLnTx/>
                          <a:uFillTx/>
                          <a:latin typeface="Gill Sans MT" panose="020B0502020104020203" pitchFamily="34" charset="0"/>
                        </a:rPr>
                        <a:t>Strategic objective:  </a:t>
                      </a:r>
                      <a:r>
                        <a:rPr lang="en-GB" sz="1500" b="1" kern="1200" dirty="0">
                          <a:solidFill>
                            <a:schemeClr val="tx1"/>
                          </a:solidFill>
                          <a:effectLst/>
                          <a:latin typeface="Gill Sans MT" panose="020B0502020104020203" pitchFamily="34" charset="0"/>
                          <a:ea typeface="+mn-ea"/>
                          <a:cs typeface="+mn-cs"/>
                        </a:rPr>
                        <a:t>To facilitate the development and growth of tourism enterprises to contribute to inclusive economic growth and job creation</a:t>
                      </a:r>
                      <a:r>
                        <a:rPr kumimoji="0" lang="en-US" sz="1500" b="1" i="0" u="none" strike="noStrike" kern="1200" cap="none" spc="0" normalizeH="0" baseline="0" noProof="0" dirty="0">
                          <a:ln>
                            <a:noFill/>
                          </a:ln>
                          <a:solidFill>
                            <a:schemeClr val="tx1"/>
                          </a:solidFill>
                          <a:effectLst/>
                          <a:uLnTx/>
                          <a:uFillTx/>
                          <a:latin typeface="Gill Sans MT" panose="020B0502020104020203" pitchFamily="34" charset="0"/>
                        </a:rPr>
                        <a:t>.</a:t>
                      </a: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497833">
                <a:tc>
                  <a:txBody>
                    <a:bodyPr/>
                    <a:lstStyle/>
                    <a:p>
                      <a:pPr algn="ctr">
                        <a:lnSpc>
                          <a:spcPct val="100000"/>
                        </a:lnSpc>
                      </a:pPr>
                      <a:r>
                        <a:rPr lang="en-US" sz="1500" b="1" dirty="0">
                          <a:latin typeface="Gill Sans MT" panose="020B0502020104020203" pitchFamily="34" charset="0"/>
                        </a:rPr>
                        <a:t>Key</a:t>
                      </a:r>
                      <a:r>
                        <a:rPr lang="en-US" sz="1500" b="1" baseline="0" dirty="0">
                          <a:latin typeface="Gill Sans MT" panose="020B0502020104020203" pitchFamily="34" charset="0"/>
                        </a:rPr>
                        <a:t> Performance Indicator</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tabLst>
                          <a:tab pos="534988" algn="l"/>
                          <a:tab pos="1614488" algn="l"/>
                        </a:tabLst>
                      </a:pPr>
                      <a:r>
                        <a:rPr lang="en-US" sz="1500" b="1" dirty="0">
                          <a:latin typeface="Gill Sans MT" panose="020B0502020104020203" pitchFamily="34" charset="0"/>
                        </a:rPr>
                        <a:t>Annual Target</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a:latin typeface="Gill Sans MT" panose="020B0502020104020203" pitchFamily="34" charset="0"/>
                        </a:rPr>
                        <a:t>Actual Performance</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3647911">
                <a:tc>
                  <a:txBody>
                    <a:bodyPr/>
                    <a:lstStyle/>
                    <a:p>
                      <a:pPr marL="342900" lvl="0" indent="-342900" algn="just">
                        <a:lnSpc>
                          <a:spcPct val="115000"/>
                        </a:lnSpc>
                        <a:spcAft>
                          <a:spcPts val="0"/>
                        </a:spcAft>
                        <a:buFont typeface="+mj-lt"/>
                        <a:buAutoNum type="arabicPeriod" startAt="3"/>
                      </a:pPr>
                      <a:r>
                        <a:rPr lang="en-GB" sz="1500" kern="1200" dirty="0">
                          <a:solidFill>
                            <a:schemeClr val="dk1"/>
                          </a:solidFill>
                          <a:effectLst/>
                          <a:latin typeface="Gill Sans MT" panose="020B0502020104020203" pitchFamily="34" charset="0"/>
                          <a:ea typeface="+mn-ea"/>
                          <a:cs typeface="+mn-cs"/>
                        </a:rPr>
                        <a:t>Number of enterprises supported for development.</a:t>
                      </a:r>
                      <a:endParaRPr lang="en-US" sz="1500" dirty="0">
                        <a:solidFill>
                          <a:schemeClr val="tx1"/>
                        </a:solidFill>
                        <a:latin typeface="Gill Sans MT" panose="020B0502020104020203" pitchFamily="34" charset="0"/>
                        <a:ea typeface="Calibri"/>
                        <a:cs typeface="Times New Roman"/>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Roll out a national tourism SMME financial literacy and management account and marketing skills and platforms development programme to 400 enterprises.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500" dirty="0">
                          <a:effectLst/>
                          <a:latin typeface="Gill Sans MT" panose="020B0502020104020203" pitchFamily="34" charset="0"/>
                          <a:ea typeface="Calibri" panose="020F0502020204030204" pitchFamily="34" charset="0"/>
                          <a:cs typeface="Times New Roman" panose="02020603050405020304" pitchFamily="18" charset="0"/>
                        </a:rPr>
                        <a:t>Support was offered to 169 enterprises through EMPRETEC business management training conducted in partnership and co-funded with SEDA.</a:t>
                      </a:r>
                    </a:p>
                    <a:p>
                      <a:pPr algn="just">
                        <a:lnSpc>
                          <a:spcPct val="115000"/>
                        </a:lnSpc>
                        <a:spcAft>
                          <a:spcPts val="0"/>
                        </a:spcAft>
                      </a:pPr>
                      <a:endParaRPr lang="en-US" sz="1500" dirty="0">
                        <a:effectLst/>
                        <a:latin typeface="Gill Sans MT" panose="020B0502020104020203" pitchFamily="34" charset="0"/>
                        <a:ea typeface="Calibri" panose="020F0502020204030204" pitchFamily="34" charset="0"/>
                        <a:cs typeface="Times New Roman" panose="02020603050405020304" pitchFamily="18" charset="0"/>
                      </a:endParaRPr>
                    </a:p>
                    <a:p>
                      <a:pPr marL="0" marR="0" indent="0" algn="just" defTabSz="914400" rtl="0" eaLnBrk="1" fontAlgn="auto" latinLnBrk="0" hangingPunct="1">
                        <a:lnSpc>
                          <a:spcPct val="115000"/>
                        </a:lnSpc>
                        <a:spcBef>
                          <a:spcPts val="0"/>
                        </a:spcBef>
                        <a:spcAft>
                          <a:spcPts val="0"/>
                        </a:spcAft>
                        <a:buClrTx/>
                        <a:buSzTx/>
                        <a:buFontTx/>
                        <a:buNone/>
                        <a:tabLst/>
                        <a:defRPr/>
                      </a:pPr>
                      <a:r>
                        <a:rPr lang="en-ZA" sz="1500" b="1" i="1" dirty="0">
                          <a:effectLst/>
                          <a:latin typeface="Gill Sans MT" panose="020B0502020104020203" pitchFamily="34" charset="0"/>
                          <a:ea typeface="Calibri" panose="020F0502020204030204" pitchFamily="34" charset="0"/>
                          <a:cs typeface="Times New Roman" panose="02020603050405020304" pitchFamily="18" charset="0"/>
                        </a:rPr>
                        <a:t>Reason for variance:</a:t>
                      </a:r>
                    </a:p>
                    <a:p>
                      <a:pPr algn="just">
                        <a:lnSpc>
                          <a:spcPct val="115000"/>
                        </a:lnSpc>
                        <a:spcAft>
                          <a:spcPts val="0"/>
                        </a:spcAft>
                      </a:pPr>
                      <a:r>
                        <a:rPr lang="en-ZA" sz="1500" kern="1200" dirty="0">
                          <a:solidFill>
                            <a:schemeClr val="dk1"/>
                          </a:solidFill>
                          <a:effectLst/>
                          <a:latin typeface="Gill Sans MT" panose="020B0502020104020203" pitchFamily="34" charset="0"/>
                          <a:ea typeface="+mn-ea"/>
                          <a:cs typeface="+mn-cs"/>
                        </a:rPr>
                        <a:t>The department’s implementation partner had to review its participation for its own operational reasons which affected achievement of project targets.</a:t>
                      </a:r>
                    </a:p>
                    <a:p>
                      <a:pPr algn="just">
                        <a:lnSpc>
                          <a:spcPct val="115000"/>
                        </a:lnSpc>
                        <a:spcAft>
                          <a:spcPts val="0"/>
                        </a:spcAft>
                      </a:pPr>
                      <a:endParaRPr lang="en-ZA" sz="1500" kern="1200" dirty="0">
                        <a:solidFill>
                          <a:schemeClr val="dk1"/>
                        </a:solidFill>
                        <a:effectLst/>
                        <a:latin typeface="Gill Sans MT" panose="020B0502020104020203" pitchFamily="34" charset="0"/>
                        <a:ea typeface="+mn-ea"/>
                        <a:cs typeface="+mn-cs"/>
                      </a:endParaRPr>
                    </a:p>
                    <a:p>
                      <a:pPr algn="just">
                        <a:lnSpc>
                          <a:spcPct val="115000"/>
                        </a:lnSpc>
                        <a:spcAft>
                          <a:spcPts val="0"/>
                        </a:spcAft>
                      </a:pPr>
                      <a:r>
                        <a:rPr lang="en-ZA" sz="1500" b="1" i="1" kern="1200" dirty="0">
                          <a:solidFill>
                            <a:schemeClr val="dk1"/>
                          </a:solidFill>
                          <a:effectLst/>
                          <a:latin typeface="Gill Sans MT" panose="020B0502020104020203" pitchFamily="34" charset="0"/>
                          <a:ea typeface="+mn-ea"/>
                          <a:cs typeface="+mn-cs"/>
                        </a:rPr>
                        <a:t>Corrective measure:</a:t>
                      </a:r>
                    </a:p>
                    <a:p>
                      <a:pPr marL="0" marR="0" indent="0" algn="just" defTabSz="914400" rtl="0" eaLnBrk="1" fontAlgn="auto" latinLnBrk="0" hangingPunct="1">
                        <a:lnSpc>
                          <a:spcPct val="115000"/>
                        </a:lnSpc>
                        <a:spcBef>
                          <a:spcPts val="0"/>
                        </a:spcBef>
                        <a:spcAft>
                          <a:spcPts val="0"/>
                        </a:spcAft>
                        <a:buClrTx/>
                        <a:buSzTx/>
                        <a:buFontTx/>
                        <a:buNone/>
                        <a:tabLst/>
                        <a:defRPr/>
                      </a:pPr>
                      <a:r>
                        <a:rPr lang="en-ZA" sz="1500" kern="1200" dirty="0">
                          <a:solidFill>
                            <a:schemeClr val="dk1"/>
                          </a:solidFill>
                          <a:effectLst/>
                          <a:latin typeface="Gill Sans MT" panose="020B0502020104020203" pitchFamily="34" charset="0"/>
                          <a:ea typeface="+mn-ea"/>
                          <a:cs typeface="+mn-cs"/>
                        </a:rPr>
                        <a:t>The outstanding SMMEs will be supported in 2019/20 financial year through partnerships with commercial banks.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181226282"/>
                  </a:ext>
                </a:extLst>
              </a:tr>
            </a:tbl>
          </a:graphicData>
        </a:graphic>
      </p:graphicFrame>
      <p:sp>
        <p:nvSpPr>
          <p:cNvPr id="6" name="Footer Placeholder 1"/>
          <p:cNvSpPr>
            <a:spLocks noGrp="1"/>
          </p:cNvSpPr>
          <p:nvPr>
            <p:ph type="ftr" sz="quarter" idx="11"/>
          </p:nvPr>
        </p:nvSpPr>
        <p:spPr>
          <a:xfrm>
            <a:off x="363070" y="5991226"/>
            <a:ext cx="2724539"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
        <p:nvSpPr>
          <p:cNvPr id="2" name="Rectangle 1"/>
          <p:cNvSpPr/>
          <p:nvPr/>
        </p:nvSpPr>
        <p:spPr>
          <a:xfrm>
            <a:off x="363069" y="5081072"/>
            <a:ext cx="8511989" cy="600164"/>
          </a:xfrm>
          <a:prstGeom prst="rect">
            <a:avLst/>
          </a:prstGeom>
        </p:spPr>
        <p:txBody>
          <a:bodyPr wrap="square">
            <a:spAutoFit/>
          </a:bodyPr>
          <a:lstStyle/>
          <a:p>
            <a:pPr algn="just"/>
            <a:r>
              <a:rPr lang="en-ZA" sz="1100" dirty="0">
                <a:latin typeface="Gill Sans MT" panose="020B0502020104020203" pitchFamily="34" charset="0"/>
                <a:ea typeface="Calibri" panose="020F0502020204030204" pitchFamily="34" charset="0"/>
              </a:rPr>
              <a:t>The EMPRETEC business management programme is a SEDA owned programme. In 2018/19 financial year </a:t>
            </a:r>
            <a:r>
              <a:rPr lang="en-ZA" sz="1100" dirty="0" smtClean="0">
                <a:latin typeface="Gill Sans MT" panose="020B0502020104020203" pitchFamily="34" charset="0"/>
                <a:ea typeface="Calibri" panose="020F0502020204030204" pitchFamily="34" charset="0"/>
              </a:rPr>
              <a:t>the department </a:t>
            </a:r>
            <a:r>
              <a:rPr lang="en-ZA" sz="1100" dirty="0">
                <a:latin typeface="Gill Sans MT" panose="020B0502020104020203" pitchFamily="34" charset="0"/>
                <a:ea typeface="Calibri" panose="020F0502020204030204" pitchFamily="34" charset="0"/>
              </a:rPr>
              <a:t>had partnered with SEDA with a target to train 400 SMMEs.  In year, our implementing partner indicated that their budget was reprioritised, affecting the continuation of the project.  Therefore the project could not continue further due to the funding cut by SEDA.</a:t>
            </a:r>
            <a:endParaRPr lang="en-ZA" dirty="0">
              <a:latin typeface="Gill Sans MT" panose="020B0502020104020203" pitchFamily="34" charset="0"/>
            </a:endParaRPr>
          </a:p>
        </p:txBody>
      </p:sp>
    </p:spTree>
    <p:extLst>
      <p:ext uri="{BB962C8B-B14F-4D97-AF65-F5344CB8AC3E}">
        <p14:creationId xmlns:p14="http://schemas.microsoft.com/office/powerpoint/2010/main" xmlns="" val="24164018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46</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2987342792"/>
              </p:ext>
            </p:extLst>
          </p:nvPr>
        </p:nvGraphicFramePr>
        <p:xfrm>
          <a:off x="241772" y="194777"/>
          <a:ext cx="8678293" cy="5683509"/>
        </p:xfrm>
        <a:graphic>
          <a:graphicData uri="http://schemas.openxmlformats.org/drawingml/2006/table">
            <a:tbl>
              <a:tblPr firstRow="1" bandRow="1">
                <a:tableStyleId>{21E4AEA4-8DFA-4A89-87EB-49C32662AFE0}</a:tableStyleId>
              </a:tblPr>
              <a:tblGrid>
                <a:gridCol w="1885608">
                  <a:extLst>
                    <a:ext uri="{9D8B030D-6E8A-4147-A177-3AD203B41FA5}">
                      <a16:colId xmlns:a16="http://schemas.microsoft.com/office/drawing/2014/main" xmlns="" val="20000"/>
                    </a:ext>
                  </a:extLst>
                </a:gridCol>
                <a:gridCol w="1800808">
                  <a:extLst>
                    <a:ext uri="{9D8B030D-6E8A-4147-A177-3AD203B41FA5}">
                      <a16:colId xmlns:a16="http://schemas.microsoft.com/office/drawing/2014/main" xmlns="" val="20001"/>
                    </a:ext>
                  </a:extLst>
                </a:gridCol>
                <a:gridCol w="4991877">
                  <a:extLst>
                    <a:ext uri="{9D8B030D-6E8A-4147-A177-3AD203B41FA5}">
                      <a16:colId xmlns:a16="http://schemas.microsoft.com/office/drawing/2014/main" xmlns="" val="20002"/>
                    </a:ext>
                  </a:extLst>
                </a:gridCol>
              </a:tblGrid>
              <a:tr h="495774">
                <a:tc gridSpan="3">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000000"/>
                          </a:solidFill>
                          <a:effectLst/>
                          <a:uLnTx/>
                          <a:uFillTx/>
                          <a:latin typeface="Gill Sans MT" panose="020B0502020104020203" pitchFamily="34" charset="0"/>
                        </a:rPr>
                        <a:t>Strategic objective: </a:t>
                      </a:r>
                      <a:r>
                        <a:rPr kumimoji="0" lang="en-ZA" sz="1500" b="1" i="0" u="none" strike="noStrike" kern="1200" cap="none" spc="0" normalizeH="0" baseline="0" noProof="0" dirty="0">
                          <a:ln>
                            <a:noFill/>
                          </a:ln>
                          <a:solidFill>
                            <a:srgbClr val="000000"/>
                          </a:solidFill>
                          <a:effectLst/>
                          <a:uLnTx/>
                          <a:uFillTx/>
                          <a:latin typeface="Gill Sans MT" panose="020B0502020104020203" pitchFamily="34" charset="0"/>
                        </a:rPr>
                        <a:t>To facilitate the development and growth of tourism enterprises to contribute to inclusive economic growth and job creation.</a:t>
                      </a:r>
                      <a:endParaRPr kumimoji="0" lang="en-US" sz="1500" b="1" i="0" u="none" strike="noStrike" kern="1200" cap="none" spc="0" normalizeH="0" baseline="0" noProof="0" dirty="0">
                        <a:ln>
                          <a:noFill/>
                        </a:ln>
                        <a:solidFill>
                          <a:srgbClr val="000000"/>
                        </a:solidFill>
                        <a:effectLst/>
                        <a:uLnTx/>
                        <a:uFillTx/>
                        <a:latin typeface="Gill Sans MT" panose="020B0502020104020203" pitchFamily="34" charset="0"/>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495795">
                <a:tc>
                  <a:txBody>
                    <a:bodyPr/>
                    <a:lstStyle/>
                    <a:p>
                      <a:pPr algn="just">
                        <a:lnSpc>
                          <a:spcPct val="100000"/>
                        </a:lnSpc>
                      </a:pPr>
                      <a:r>
                        <a:rPr lang="en-US" sz="1500" b="1" dirty="0">
                          <a:latin typeface="Gill Sans MT" panose="020B0502020104020203" pitchFamily="34" charset="0"/>
                        </a:rPr>
                        <a:t>Key</a:t>
                      </a:r>
                      <a:r>
                        <a:rPr lang="en-US" sz="1500" b="1" baseline="0" dirty="0">
                          <a:latin typeface="Gill Sans MT" panose="020B0502020104020203" pitchFamily="34" charset="0"/>
                        </a:rPr>
                        <a:t> Performance Indicator</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just">
                        <a:lnSpc>
                          <a:spcPct val="100000"/>
                        </a:lnSpc>
                        <a:tabLst>
                          <a:tab pos="534988" algn="l"/>
                          <a:tab pos="1614488" algn="l"/>
                        </a:tabLst>
                      </a:pPr>
                      <a:r>
                        <a:rPr lang="en-US" sz="1500" b="1" dirty="0">
                          <a:latin typeface="Gill Sans MT" panose="020B0502020104020203" pitchFamily="34" charset="0"/>
                        </a:rPr>
                        <a:t>Annual Target</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500" b="1" dirty="0">
                          <a:latin typeface="Gill Sans MT" panose="020B0502020104020203" pitchFamily="34" charset="0"/>
                        </a:rPr>
                        <a:t>Actual Performance</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2173976">
                <a:tc rowSpan="2">
                  <a:txBody>
                    <a:bodyPr/>
                    <a:lstStyle/>
                    <a:p>
                      <a:pPr marL="342900" marR="0" lvl="0" indent="-342900" algn="just" defTabSz="914400" rtl="0" eaLnBrk="1" fontAlgn="auto" latinLnBrk="0" hangingPunct="1">
                        <a:lnSpc>
                          <a:spcPct val="115000"/>
                        </a:lnSpc>
                        <a:spcBef>
                          <a:spcPts val="0"/>
                        </a:spcBef>
                        <a:spcAft>
                          <a:spcPts val="0"/>
                        </a:spcAft>
                        <a:buClrTx/>
                        <a:buSzTx/>
                        <a:buFont typeface="+mj-lt"/>
                        <a:buAutoNum type="arabicPeriod" startAt="4"/>
                        <a:tabLst/>
                        <a:defRPr/>
                      </a:pPr>
                      <a:r>
                        <a:rPr lang="en-GB" sz="1500" kern="1200" dirty="0">
                          <a:solidFill>
                            <a:schemeClr val="dk1"/>
                          </a:solidFill>
                          <a:effectLst/>
                          <a:latin typeface="Gill Sans MT" panose="020B0502020104020203" pitchFamily="34" charset="0"/>
                          <a:ea typeface="+mn-ea"/>
                          <a:cs typeface="+mn-cs"/>
                        </a:rPr>
                        <a:t>Number of Incubators implemented.</a:t>
                      </a:r>
                      <a:endParaRPr kumimoji="0" lang="en-US" sz="1500" b="0" i="0" u="none" strike="noStrike" kern="1200" cap="none" spc="0" normalizeH="0" baseline="0" noProof="0" dirty="0">
                        <a:ln>
                          <a:noFill/>
                        </a:ln>
                        <a:solidFill>
                          <a:prstClr val="black"/>
                        </a:solidFill>
                        <a:effectLst/>
                        <a:uLnTx/>
                        <a:uFillTx/>
                        <a:latin typeface="Gill Sans MT" panose="020B0502020104020203" pitchFamily="34" charset="0"/>
                        <a:ea typeface="Calibri"/>
                        <a:cs typeface="Times New Roman"/>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Three existing incubators supported.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Four existing incubators were supported:  Pilanesberg, Mier, Phalaborwa</a:t>
                      </a:r>
                      <a:r>
                        <a:rPr lang="en-ZA" sz="1500" baseline="0" dirty="0">
                          <a:effectLst/>
                          <a:latin typeface="Gill Sans MT" panose="020B0502020104020203" pitchFamily="34" charset="0"/>
                          <a:ea typeface="Calibri" panose="020F0502020204030204" pitchFamily="34" charset="0"/>
                          <a:cs typeface="Times New Roman" panose="02020603050405020304" pitchFamily="18" charset="0"/>
                        </a:rPr>
                        <a:t> </a:t>
                      </a:r>
                      <a:r>
                        <a:rPr lang="en-ZA" sz="1500" dirty="0">
                          <a:effectLst/>
                          <a:latin typeface="Gill Sans MT" panose="020B0502020104020203" pitchFamily="34" charset="0"/>
                          <a:ea typeface="Calibri" panose="020F0502020204030204" pitchFamily="34" charset="0"/>
                          <a:cs typeface="Times New Roman" panose="02020603050405020304" pitchFamily="18" charset="0"/>
                        </a:rPr>
                        <a:t>and </a:t>
                      </a:r>
                      <a:r>
                        <a:rPr lang="en-ZA" sz="1500" dirty="0" err="1">
                          <a:effectLst/>
                          <a:latin typeface="Gill Sans MT" panose="020B0502020104020203" pitchFamily="34" charset="0"/>
                          <a:ea typeface="Calibri" panose="020F0502020204030204" pitchFamily="34" charset="0"/>
                          <a:cs typeface="Times New Roman" panose="02020603050405020304" pitchFamily="18" charset="0"/>
                        </a:rPr>
                        <a:t>Manyeleti</a:t>
                      </a:r>
                      <a:r>
                        <a:rPr lang="en-ZA" sz="1500" dirty="0">
                          <a:effectLst/>
                          <a:latin typeface="Gill Sans MT" panose="020B0502020104020203" pitchFamily="34" charset="0"/>
                          <a:ea typeface="Calibri" panose="020F0502020204030204" pitchFamily="34" charset="0"/>
                          <a:cs typeface="Times New Roman" panose="02020603050405020304" pitchFamily="18" charset="0"/>
                        </a:rPr>
                        <a:t> incubators.</a:t>
                      </a:r>
                    </a:p>
                    <a:p>
                      <a:pPr algn="just">
                        <a:lnSpc>
                          <a:spcPct val="115000"/>
                        </a:lnSpc>
                        <a:spcAft>
                          <a:spcPts val="0"/>
                        </a:spcAft>
                      </a:pPr>
                      <a:endParaRPr lang="en-ZA" sz="1500" dirty="0">
                        <a:effectLst/>
                        <a:latin typeface="Gill Sans MT" panose="020B0502020104020203"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ZA" sz="1500" b="1" i="1" dirty="0">
                          <a:effectLst/>
                          <a:latin typeface="Gill Sans MT" panose="020B0502020104020203" pitchFamily="34" charset="0"/>
                          <a:ea typeface="Calibri" panose="020F0502020204030204" pitchFamily="34" charset="0"/>
                          <a:cs typeface="Times New Roman" panose="02020603050405020304" pitchFamily="18" charset="0"/>
                        </a:rPr>
                        <a:t>Reason</a:t>
                      </a:r>
                      <a:r>
                        <a:rPr lang="en-ZA" sz="1500" b="1" i="1" baseline="0" dirty="0">
                          <a:effectLst/>
                          <a:latin typeface="Gill Sans MT" panose="020B0502020104020203" pitchFamily="34" charset="0"/>
                          <a:ea typeface="Calibri" panose="020F0502020204030204" pitchFamily="34" charset="0"/>
                          <a:cs typeface="Times New Roman" panose="02020603050405020304" pitchFamily="18" charset="0"/>
                        </a:rPr>
                        <a:t> for variance:</a:t>
                      </a:r>
                    </a:p>
                    <a:p>
                      <a:pPr algn="just">
                        <a:lnSpc>
                          <a:spcPct val="115000"/>
                        </a:lnSpc>
                        <a:spcAft>
                          <a:spcPts val="0"/>
                        </a:spcAft>
                      </a:pPr>
                      <a:r>
                        <a:rPr lang="en-ZA" sz="1500" kern="1200" dirty="0">
                          <a:solidFill>
                            <a:schemeClr val="dk1"/>
                          </a:solidFill>
                          <a:effectLst/>
                          <a:latin typeface="Gill Sans MT" panose="020B0502020104020203" pitchFamily="34" charset="0"/>
                          <a:ea typeface="+mn-ea"/>
                          <a:cs typeface="+mn-cs"/>
                        </a:rPr>
                        <a:t>After the 2019/20 plans had been finalised at the end of 2018/19, an additional incubator was established, increasing the number of incubators the department had to continue to support.</a:t>
                      </a:r>
                      <a:endParaRPr lang="en-ZA" sz="15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801039724"/>
                  </a:ext>
                </a:extLst>
              </a:tr>
              <a:tr h="2412275">
                <a:tc vMerge="1">
                  <a:txBody>
                    <a:bodyPr/>
                    <a:lstStyle/>
                    <a:p>
                      <a:endParaRPr lang="en-ZA"/>
                    </a:p>
                  </a:txBody>
                  <a:tcPr/>
                </a:tc>
                <a:tc>
                  <a:txBody>
                    <a:bodyPr/>
                    <a:lstStyle/>
                    <a:p>
                      <a:pPr algn="just">
                        <a:lnSpc>
                          <a:spcPct val="115000"/>
                        </a:lnSpc>
                        <a:spcAft>
                          <a:spcPts val="0"/>
                        </a:spcAft>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Two new incubators established.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One new incubator was established:</a:t>
                      </a:r>
                    </a:p>
                    <a:p>
                      <a:pPr marL="342900" lvl="0" indent="-342900" algn="just">
                        <a:lnSpc>
                          <a:spcPct val="115000"/>
                        </a:lnSpc>
                        <a:spcAft>
                          <a:spcPts val="0"/>
                        </a:spcAft>
                        <a:buFont typeface="Symbol" panose="05050102010706020507" pitchFamily="18" charset="2"/>
                        <a:buChar char=""/>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The Maintenance Incubation Programme in Partnership with SANParks was approved by the department.  A MoA and project proposal have been signed with SANParks</a:t>
                      </a:r>
                    </a:p>
                    <a:p>
                      <a:pPr marL="342900" lvl="0" indent="-342900" algn="just">
                        <a:lnSpc>
                          <a:spcPct val="115000"/>
                        </a:lnSpc>
                        <a:spcAft>
                          <a:spcPts val="0"/>
                        </a:spcAft>
                        <a:buFont typeface="Symbol" panose="05050102010706020507" pitchFamily="18" charset="2"/>
                        <a:buChar char=""/>
                      </a:pPr>
                      <a:endParaRPr lang="en-ZA" sz="1500" dirty="0">
                        <a:effectLst/>
                        <a:latin typeface="Gill Sans MT" panose="020B0502020104020203"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 typeface="Symbol" panose="05050102010706020507" pitchFamily="18" charset="2"/>
                        <a:buNone/>
                        <a:tabLst/>
                        <a:defRPr/>
                      </a:pPr>
                      <a:r>
                        <a:rPr lang="en-ZA" sz="1500" b="1" i="1" dirty="0">
                          <a:effectLst/>
                          <a:latin typeface="Gill Sans MT" panose="020B0502020104020203" pitchFamily="34" charset="0"/>
                          <a:ea typeface="Calibri" panose="020F0502020204030204" pitchFamily="34" charset="0"/>
                          <a:cs typeface="Times New Roman" panose="02020603050405020304" pitchFamily="18" charset="0"/>
                        </a:rPr>
                        <a:t>Reason</a:t>
                      </a:r>
                      <a:r>
                        <a:rPr lang="en-ZA" sz="1500" b="1" i="1" baseline="0" dirty="0">
                          <a:effectLst/>
                          <a:latin typeface="Gill Sans MT" panose="020B0502020104020203" pitchFamily="34" charset="0"/>
                          <a:ea typeface="Calibri" panose="020F0502020204030204" pitchFamily="34" charset="0"/>
                          <a:cs typeface="Times New Roman" panose="02020603050405020304" pitchFamily="18" charset="0"/>
                        </a:rPr>
                        <a:t> for variance:</a:t>
                      </a:r>
                    </a:p>
                    <a:p>
                      <a:pPr marL="0" lvl="0" indent="0" algn="just">
                        <a:lnSpc>
                          <a:spcPct val="115000"/>
                        </a:lnSpc>
                        <a:spcAft>
                          <a:spcPts val="0"/>
                        </a:spcAft>
                        <a:buFont typeface="Symbol" panose="05050102010706020507" pitchFamily="18" charset="2"/>
                        <a:buNone/>
                      </a:pPr>
                      <a:r>
                        <a:rPr lang="en-ZA" sz="1500" b="0" dirty="0">
                          <a:effectLst/>
                          <a:latin typeface="Gill Sans MT" panose="020B0502020104020203" pitchFamily="34" charset="0"/>
                          <a:ea typeface="Calibri" panose="020F0502020204030204" pitchFamily="34" charset="0"/>
                          <a:cs typeface="Times New Roman" panose="02020603050405020304" pitchFamily="18" charset="0"/>
                        </a:rPr>
                        <a:t>Finalisation</a:t>
                      </a:r>
                      <a:r>
                        <a:rPr lang="en-ZA" sz="1500" b="0" baseline="0" dirty="0">
                          <a:effectLst/>
                          <a:latin typeface="Gill Sans MT" panose="020B0502020104020203" pitchFamily="34" charset="0"/>
                          <a:ea typeface="Calibri" panose="020F0502020204030204" pitchFamily="34" charset="0"/>
                          <a:cs typeface="Times New Roman" panose="02020603050405020304" pitchFamily="18" charset="0"/>
                        </a:rPr>
                        <a:t> of the Barista Training Incubator was affected by project implementation delays. However, the project has since been finalised.</a:t>
                      </a:r>
                      <a:endParaRPr lang="en-ZA" sz="1500" b="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917827556"/>
                  </a:ext>
                </a:extLst>
              </a:tr>
            </a:tbl>
          </a:graphicData>
        </a:graphic>
      </p:graphicFrame>
      <p:sp>
        <p:nvSpPr>
          <p:cNvPr id="6" name="Footer Placeholder 1"/>
          <p:cNvSpPr>
            <a:spLocks noGrp="1"/>
          </p:cNvSpPr>
          <p:nvPr>
            <p:ph type="ftr" sz="quarter" idx="11"/>
          </p:nvPr>
        </p:nvSpPr>
        <p:spPr>
          <a:xfrm>
            <a:off x="241772" y="5991226"/>
            <a:ext cx="2604065"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29228204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47</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1159650290"/>
              </p:ext>
            </p:extLst>
          </p:nvPr>
        </p:nvGraphicFramePr>
        <p:xfrm>
          <a:off x="369724" y="423947"/>
          <a:ext cx="8388376" cy="4780189"/>
        </p:xfrm>
        <a:graphic>
          <a:graphicData uri="http://schemas.openxmlformats.org/drawingml/2006/table">
            <a:tbl>
              <a:tblPr firstRow="1" bandRow="1">
                <a:tableStyleId>{21E4AEA4-8DFA-4A89-87EB-49C32662AFE0}</a:tableStyleId>
              </a:tblPr>
              <a:tblGrid>
                <a:gridCol w="1694554">
                  <a:extLst>
                    <a:ext uri="{9D8B030D-6E8A-4147-A177-3AD203B41FA5}">
                      <a16:colId xmlns:a16="http://schemas.microsoft.com/office/drawing/2014/main" xmlns="" val="20000"/>
                    </a:ext>
                  </a:extLst>
                </a:gridCol>
                <a:gridCol w="3063101">
                  <a:extLst>
                    <a:ext uri="{9D8B030D-6E8A-4147-A177-3AD203B41FA5}">
                      <a16:colId xmlns:a16="http://schemas.microsoft.com/office/drawing/2014/main" xmlns="" val="20001"/>
                    </a:ext>
                  </a:extLst>
                </a:gridCol>
                <a:gridCol w="3630721">
                  <a:extLst>
                    <a:ext uri="{9D8B030D-6E8A-4147-A177-3AD203B41FA5}">
                      <a16:colId xmlns:a16="http://schemas.microsoft.com/office/drawing/2014/main" xmlns="" val="1381292664"/>
                    </a:ext>
                  </a:extLst>
                </a:gridCol>
              </a:tblGrid>
              <a:tr h="462219">
                <a:tc gridSpan="3">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Gill Sans MT" panose="020B0502020104020203" pitchFamily="34" charset="0"/>
                        </a:rPr>
                        <a:t>Strategic objective: </a:t>
                      </a:r>
                      <a:r>
                        <a:rPr kumimoji="0" lang="en-ZA" sz="1600" b="1" i="0" u="none" strike="noStrike" kern="1200" cap="none" spc="0" normalizeH="0" baseline="0" noProof="0" dirty="0">
                          <a:ln>
                            <a:noFill/>
                          </a:ln>
                          <a:solidFill>
                            <a:srgbClr val="000000"/>
                          </a:solidFill>
                          <a:effectLst/>
                          <a:uLnTx/>
                          <a:uFillTx/>
                          <a:latin typeface="Gill Sans MT" panose="020B0502020104020203" pitchFamily="34" charset="0"/>
                        </a:rPr>
                        <a:t>To facilitate the development and growth of tourism enterprises to contribute to inclusive economic growth and job creation.</a:t>
                      </a:r>
                      <a:endParaRPr kumimoji="0" lang="en-US" sz="1600" b="1" i="0" u="none" strike="noStrike" kern="1200" cap="none" spc="0" normalizeH="0" baseline="0" noProof="0" dirty="0">
                        <a:ln>
                          <a:noFill/>
                        </a:ln>
                        <a:solidFill>
                          <a:srgbClr val="000000"/>
                        </a:solidFill>
                        <a:effectLst/>
                        <a:uLnTx/>
                        <a:uFillTx/>
                        <a:latin typeface="Gill Sans MT" panose="020B0502020104020203" pitchFamily="34" charset="0"/>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462240">
                <a:tc>
                  <a:txBody>
                    <a:bodyPr/>
                    <a:lstStyle/>
                    <a:p>
                      <a:pPr algn="ctr">
                        <a:lnSpc>
                          <a:spcPct val="100000"/>
                        </a:lnSpc>
                        <a:spcBef>
                          <a:spcPts val="0"/>
                        </a:spcBef>
                      </a:pPr>
                      <a:r>
                        <a:rPr lang="en-US" sz="1600" b="1" dirty="0">
                          <a:latin typeface="Gill Sans MT" panose="020B0502020104020203" pitchFamily="34" charset="0"/>
                        </a:rPr>
                        <a:t>Key</a:t>
                      </a:r>
                      <a:r>
                        <a:rPr lang="en-US" sz="1600" b="1" baseline="0" dirty="0">
                          <a:latin typeface="Gill Sans MT" panose="020B0502020104020203" pitchFamily="34" charset="0"/>
                        </a:rPr>
                        <a:t> Performance Indicator</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spcBef>
                          <a:spcPts val="0"/>
                        </a:spcBef>
                        <a:tabLst>
                          <a:tab pos="534988" algn="l"/>
                          <a:tab pos="1614488" algn="l"/>
                        </a:tabLst>
                      </a:pPr>
                      <a:r>
                        <a:rPr lang="en-US" sz="1600" b="1" dirty="0">
                          <a:latin typeface="Gill Sans MT" panose="020B0502020104020203" pitchFamily="34" charset="0"/>
                        </a:rPr>
                        <a:t>Annual Target</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Gill Sans MT" panose="020B0502020104020203" pitchFamily="34" charset="0"/>
                        </a:rPr>
                        <a:t>Actual Performance</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293555">
                <a:tc row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6075" marR="0" indent="-342900" algn="just" defTabSz="914400" rtl="0" eaLnBrk="1" fontAlgn="auto" latinLnBrk="0" hangingPunct="1">
                        <a:lnSpc>
                          <a:spcPct val="100000"/>
                        </a:lnSpc>
                        <a:spcBef>
                          <a:spcPts val="0"/>
                        </a:spcBef>
                        <a:spcAft>
                          <a:spcPts val="0"/>
                        </a:spcAft>
                        <a:buClrTx/>
                        <a:buSzTx/>
                        <a:buFont typeface="+mj-lt"/>
                        <a:buAutoNum type="arabicPeriod" startAt="5"/>
                        <a:tabLst>
                          <a:tab pos="266700" algn="l"/>
                        </a:tabLst>
                        <a:defRPr/>
                      </a:pPr>
                      <a:r>
                        <a:rPr lang="en-GB" sz="1600" kern="1200" dirty="0">
                          <a:solidFill>
                            <a:schemeClr val="tx1"/>
                          </a:solidFill>
                          <a:effectLst/>
                          <a:latin typeface="Gill Sans MT" panose="020B0502020104020203" pitchFamily="34" charset="0"/>
                          <a:ea typeface="+mn-ea"/>
                          <a:cs typeface="+mn-cs"/>
                        </a:rPr>
                        <a:t>Number of incentivised programmes implemented.</a:t>
                      </a:r>
                      <a:endParaRPr lang="en-US" sz="1600" kern="1200" dirty="0">
                        <a:solidFill>
                          <a:schemeClr val="tx1"/>
                        </a:solidFill>
                        <a:latin typeface="Gill Sans MT" panose="020B0502020104020203" pitchFamily="34" charset="0"/>
                        <a:ea typeface="Calibri"/>
                        <a:cs typeface="Times New Roman"/>
                      </a:endParaRPr>
                    </a:p>
                  </a:txBody>
                  <a:tcPr marL="86403" marR="8640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algn="l" fontAlgn="t">
                        <a:spcBef>
                          <a:spcPts val="0"/>
                        </a:spcBef>
                      </a:pPr>
                      <a:r>
                        <a:rPr lang="en-ZA" sz="1600" b="1" kern="1200" dirty="0">
                          <a:solidFill>
                            <a:schemeClr val="dk1"/>
                          </a:solidFill>
                          <a:effectLst/>
                          <a:latin typeface="Gill Sans MT" panose="020B0502020104020203" pitchFamily="34" charset="0"/>
                          <a:ea typeface="+mn-ea"/>
                          <a:cs typeface="+mn-cs"/>
                        </a:rPr>
                        <a:t>Four incentive programmes implemented:</a:t>
                      </a:r>
                      <a:endParaRPr lang="en-ZA" sz="1600" b="0" i="0" u="none" strike="noStrike" dirty="0">
                        <a:solidFill>
                          <a:srgbClr val="000000"/>
                        </a:solidFill>
                        <a:effectLst/>
                        <a:latin typeface="Gill Sans MT" panose="020B0502020104020203" pitchFamily="34" charset="0"/>
                      </a:endParaRP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2563520863"/>
                  </a:ext>
                </a:extLst>
              </a:tr>
              <a:tr h="2307149">
                <a:tc vMerge="1">
                  <a:txBody>
                    <a:bodyPr/>
                    <a:lstStyle/>
                    <a:p>
                      <a:endParaRPr lang="en-ZA"/>
                    </a:p>
                  </a:txBody>
                  <a:tcPr/>
                </a:tc>
                <a:tc>
                  <a:txBody>
                    <a:bodyPr/>
                    <a:lstStyle/>
                    <a:p>
                      <a:pPr marL="342900" lvl="0" indent="-342900" algn="just">
                        <a:lnSpc>
                          <a:spcPct val="115000"/>
                        </a:lnSpc>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Market Access Support Programme.</a:t>
                      </a:r>
                    </a:p>
                    <a:p>
                      <a:pPr marL="342900" lvl="0" indent="-342900" algn="just">
                        <a:lnSpc>
                          <a:spcPct val="115000"/>
                        </a:lnSpc>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Tourism grading Support Programme.</a:t>
                      </a:r>
                    </a:p>
                    <a:p>
                      <a:pPr marL="342900" lvl="0" indent="-342900" algn="just">
                        <a:lnSpc>
                          <a:spcPct val="115000"/>
                        </a:lnSpc>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Energy efficiency (Green Tourism Incentive Programme).</a:t>
                      </a:r>
                    </a:p>
                    <a:p>
                      <a:pPr marL="342900" lvl="0" indent="-342900" algn="just">
                        <a:lnSpc>
                          <a:spcPct val="115000"/>
                        </a:lnSpc>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Sector Transformation (Tourism Transformation Fund).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Four incentive programmes were implemented:</a:t>
                      </a:r>
                    </a:p>
                    <a:p>
                      <a:pPr algn="just">
                        <a:lnSpc>
                          <a:spcPct val="115000"/>
                        </a:lnSpc>
                        <a:spcAft>
                          <a:spcPts val="0"/>
                        </a:spcAft>
                      </a:pP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Market Access Support Programme.</a:t>
                      </a:r>
                    </a:p>
                    <a:p>
                      <a:pPr marL="342900" lvl="0" indent="-342900" algn="just">
                        <a:lnSpc>
                          <a:spcPct val="115000"/>
                        </a:lnSpc>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Tourism Grading Support Programme.</a:t>
                      </a:r>
                    </a:p>
                    <a:p>
                      <a:pPr marL="342900" lvl="0" indent="-342900" algn="just">
                        <a:lnSpc>
                          <a:spcPct val="115000"/>
                        </a:lnSpc>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Energy Efficiency (Green Tourism Incentive Programme).</a:t>
                      </a:r>
                    </a:p>
                    <a:p>
                      <a:pPr marL="342900" lvl="0" indent="-342900" algn="just">
                        <a:lnSpc>
                          <a:spcPct val="115000"/>
                        </a:lnSpc>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Sector Transformation (Tourism Transformation Fund).</a:t>
                      </a:r>
                    </a:p>
                    <a:p>
                      <a:pPr marL="0" lvl="0" indent="0" algn="just">
                        <a:lnSpc>
                          <a:spcPct val="115000"/>
                        </a:lnSpc>
                        <a:spcAft>
                          <a:spcPts val="0"/>
                        </a:spcAft>
                        <a:buFont typeface="+mj-lt"/>
                        <a:buNone/>
                      </a:pP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2279332752"/>
                  </a:ext>
                </a:extLst>
              </a:tr>
            </a:tbl>
          </a:graphicData>
        </a:graphic>
      </p:graphicFrame>
      <p:sp>
        <p:nvSpPr>
          <p:cNvPr id="6" name="Footer Placeholder 1"/>
          <p:cNvSpPr>
            <a:spLocks noGrp="1"/>
          </p:cNvSpPr>
          <p:nvPr>
            <p:ph type="ftr" sz="quarter" idx="11"/>
          </p:nvPr>
        </p:nvSpPr>
        <p:spPr>
          <a:xfrm>
            <a:off x="369724" y="5991226"/>
            <a:ext cx="2724539"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24332613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48</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2375705018"/>
              </p:ext>
            </p:extLst>
          </p:nvPr>
        </p:nvGraphicFramePr>
        <p:xfrm>
          <a:off x="369724" y="224005"/>
          <a:ext cx="8364842" cy="5169089"/>
        </p:xfrm>
        <a:graphic>
          <a:graphicData uri="http://schemas.openxmlformats.org/drawingml/2006/table">
            <a:tbl>
              <a:tblPr firstRow="1" bandRow="1">
                <a:tableStyleId>{21E4AEA4-8DFA-4A89-87EB-49C32662AFE0}</a:tableStyleId>
              </a:tblPr>
              <a:tblGrid>
                <a:gridCol w="1694554">
                  <a:extLst>
                    <a:ext uri="{9D8B030D-6E8A-4147-A177-3AD203B41FA5}">
                      <a16:colId xmlns:a16="http://schemas.microsoft.com/office/drawing/2014/main" xmlns="" val="20000"/>
                    </a:ext>
                  </a:extLst>
                </a:gridCol>
                <a:gridCol w="2414416">
                  <a:extLst>
                    <a:ext uri="{9D8B030D-6E8A-4147-A177-3AD203B41FA5}">
                      <a16:colId xmlns:a16="http://schemas.microsoft.com/office/drawing/2014/main" xmlns="" val="20001"/>
                    </a:ext>
                  </a:extLst>
                </a:gridCol>
                <a:gridCol w="4255872">
                  <a:extLst>
                    <a:ext uri="{9D8B030D-6E8A-4147-A177-3AD203B41FA5}">
                      <a16:colId xmlns:a16="http://schemas.microsoft.com/office/drawing/2014/main" xmlns="" val="20004"/>
                    </a:ext>
                  </a:extLst>
                </a:gridCol>
              </a:tblGrid>
              <a:tr h="462219">
                <a:tc gridSpan="3">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Gill Sans MT" panose="020B0502020104020203" pitchFamily="34" charset="0"/>
                        </a:rPr>
                        <a:t>Strategic objective: </a:t>
                      </a:r>
                      <a:r>
                        <a:rPr kumimoji="0" lang="en-ZA" sz="1600" b="1" i="0" u="none" strike="noStrike" kern="1200" cap="none" spc="0" normalizeH="0" baseline="0" noProof="0" dirty="0">
                          <a:ln>
                            <a:noFill/>
                          </a:ln>
                          <a:solidFill>
                            <a:srgbClr val="000000"/>
                          </a:solidFill>
                          <a:effectLst/>
                          <a:uLnTx/>
                          <a:uFillTx/>
                          <a:latin typeface="Gill Sans MT" panose="020B0502020104020203" pitchFamily="34" charset="0"/>
                        </a:rPr>
                        <a:t>To facilitate the development and growth of tourism enterprises to contribute to inclusive economic growth and job creation.</a:t>
                      </a:r>
                      <a:endParaRPr kumimoji="0" lang="en-US" sz="1600" b="1" i="0" u="none" strike="noStrike" kern="1200" cap="none" spc="0" normalizeH="0" baseline="0" noProof="0" dirty="0">
                        <a:ln>
                          <a:noFill/>
                        </a:ln>
                        <a:solidFill>
                          <a:srgbClr val="000000"/>
                        </a:solidFill>
                        <a:effectLst/>
                        <a:uLnTx/>
                        <a:uFillTx/>
                        <a:latin typeface="Gill Sans MT" panose="020B0502020104020203" pitchFamily="34" charset="0"/>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US"/>
                    </a:p>
                  </a:txBody>
                  <a:tcPr/>
                </a:tc>
                <a:extLst>
                  <a:ext uri="{0D108BD9-81ED-4DB2-BD59-A6C34878D82A}">
                    <a16:rowId xmlns:a16="http://schemas.microsoft.com/office/drawing/2014/main" xmlns="" val="10000"/>
                  </a:ext>
                </a:extLst>
              </a:tr>
              <a:tr h="462240">
                <a:tc>
                  <a:txBody>
                    <a:bodyPr/>
                    <a:lstStyle/>
                    <a:p>
                      <a:pPr algn="just">
                        <a:lnSpc>
                          <a:spcPct val="100000"/>
                        </a:lnSpc>
                        <a:spcBef>
                          <a:spcPts val="0"/>
                        </a:spcBef>
                      </a:pPr>
                      <a:r>
                        <a:rPr lang="en-US" sz="1600" b="1" dirty="0">
                          <a:latin typeface="Gill Sans MT" panose="020B0502020104020203" pitchFamily="34" charset="0"/>
                        </a:rPr>
                        <a:t>Key</a:t>
                      </a:r>
                      <a:r>
                        <a:rPr lang="en-US" sz="1600" b="1" baseline="0" dirty="0">
                          <a:latin typeface="Gill Sans MT" panose="020B0502020104020203" pitchFamily="34" charset="0"/>
                        </a:rPr>
                        <a:t> Performance Indicator</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just">
                        <a:lnSpc>
                          <a:spcPct val="100000"/>
                        </a:lnSpc>
                        <a:spcBef>
                          <a:spcPts val="0"/>
                        </a:spcBef>
                        <a:tabLst>
                          <a:tab pos="534988" algn="l"/>
                          <a:tab pos="1614488" algn="l"/>
                        </a:tabLst>
                      </a:pPr>
                      <a:r>
                        <a:rPr lang="en-US" sz="1600" b="1" dirty="0">
                          <a:latin typeface="Gill Sans MT" panose="020B0502020104020203" pitchFamily="34" charset="0"/>
                        </a:rPr>
                        <a:t>Annual Target</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1" dirty="0">
                          <a:latin typeface="Gill Sans MT" panose="020B0502020104020203" pitchFamily="34" charset="0"/>
                        </a:rPr>
                        <a:t>Actual Performance</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376703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6075" marR="0" indent="-342900" algn="just" defTabSz="914400" rtl="0" eaLnBrk="1" fontAlgn="auto" latinLnBrk="0" hangingPunct="1">
                        <a:lnSpc>
                          <a:spcPct val="100000"/>
                        </a:lnSpc>
                        <a:spcBef>
                          <a:spcPts val="0"/>
                        </a:spcBef>
                        <a:spcAft>
                          <a:spcPts val="0"/>
                        </a:spcAft>
                        <a:buClrTx/>
                        <a:buSzTx/>
                        <a:buFont typeface="+mj-lt"/>
                        <a:buAutoNum type="arabicPeriod" startAt="6"/>
                        <a:tabLst>
                          <a:tab pos="266700" algn="l"/>
                        </a:tabLst>
                        <a:defRPr/>
                      </a:pPr>
                      <a:r>
                        <a:rPr lang="en-GB" sz="1600" kern="1200" dirty="0">
                          <a:solidFill>
                            <a:schemeClr val="tx1"/>
                          </a:solidFill>
                          <a:effectLst/>
                          <a:latin typeface="Gill Sans MT" panose="020B0502020104020203" pitchFamily="34" charset="0"/>
                          <a:ea typeface="+mn-ea"/>
                          <a:cs typeface="+mn-cs"/>
                        </a:rPr>
                        <a:t>Number of community tourism enterprises supported to enter the tourism value chain.</a:t>
                      </a:r>
                      <a:endParaRPr lang="en-US" sz="1600" kern="1200" dirty="0">
                        <a:solidFill>
                          <a:schemeClr val="tx1"/>
                        </a:solidFill>
                        <a:latin typeface="Gill Sans MT" panose="020B0502020104020203" pitchFamily="34" charset="0"/>
                        <a:ea typeface="Calibri"/>
                        <a:cs typeface="Times New Roman"/>
                      </a:endParaRPr>
                    </a:p>
                  </a:txBody>
                  <a:tcPr marL="86403" marR="8640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Community tourism enterprises supported to enter tourism value chain in five communities</a:t>
                      </a:r>
                    </a:p>
                    <a:p>
                      <a:pPr marL="342900" lvl="0" indent="-342900" algn="just">
                        <a:lnSpc>
                          <a:spcPct val="115000"/>
                        </a:lnSpc>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Free State -Witsieshoek</a:t>
                      </a:r>
                    </a:p>
                    <a:p>
                      <a:pPr marL="342900" lvl="0" indent="-342900" algn="just">
                        <a:lnSpc>
                          <a:spcPct val="115000"/>
                        </a:lnSpc>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KwaZulu-Natal – Khula Village</a:t>
                      </a:r>
                    </a:p>
                    <a:p>
                      <a:pPr marL="342900" lvl="0" indent="-342900" algn="just">
                        <a:lnSpc>
                          <a:spcPct val="115000"/>
                        </a:lnSpc>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KwaZulu-Natal –eMazizini</a:t>
                      </a:r>
                    </a:p>
                    <a:p>
                      <a:pPr marL="342900" lvl="0" indent="-342900" algn="just">
                        <a:lnSpc>
                          <a:spcPct val="115000"/>
                        </a:lnSpc>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North West – Rampampa</a:t>
                      </a:r>
                    </a:p>
                    <a:p>
                      <a:pPr marL="342900" lvl="0" indent="-342900" algn="just">
                        <a:lnSpc>
                          <a:spcPct val="115000"/>
                        </a:lnSpc>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Gauteng – Vilakazi</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Stakeholder consultation in the five communities and the feasibility study have been completed.</a:t>
                      </a:r>
                    </a:p>
                    <a:p>
                      <a:pPr algn="just">
                        <a:lnSpc>
                          <a:spcPct val="115000"/>
                        </a:lnSpc>
                        <a:spcAft>
                          <a:spcPts val="0"/>
                        </a:spcAft>
                      </a:pP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p>
                      <a:pPr marL="0" marR="0" indent="0" algn="just" defTabSz="914400" rtl="0" eaLnBrk="1" fontAlgn="auto" latinLnBrk="0" hangingPunct="1">
                        <a:lnSpc>
                          <a:spcPct val="115000"/>
                        </a:lnSpc>
                        <a:spcBef>
                          <a:spcPts val="0"/>
                        </a:spcBef>
                        <a:spcAft>
                          <a:spcPts val="0"/>
                        </a:spcAft>
                        <a:buClrTx/>
                        <a:buSzTx/>
                        <a:buFontTx/>
                        <a:buNone/>
                        <a:tabLst/>
                        <a:defRPr/>
                      </a:pPr>
                      <a:r>
                        <a:rPr lang="en-ZA" sz="1600" b="1" i="1" dirty="0">
                          <a:effectLst/>
                          <a:latin typeface="Gill Sans MT" panose="020B0502020104020203" pitchFamily="34" charset="0"/>
                          <a:ea typeface="Calibri" panose="020F0502020204030204" pitchFamily="34" charset="0"/>
                          <a:cs typeface="Times New Roman" panose="02020603050405020304" pitchFamily="18" charset="0"/>
                        </a:rPr>
                        <a:t>Reason</a:t>
                      </a:r>
                      <a:r>
                        <a:rPr lang="en-ZA" sz="1600" b="1" i="1" baseline="0" dirty="0">
                          <a:effectLst/>
                          <a:latin typeface="Gill Sans MT" panose="020B0502020104020203" pitchFamily="34" charset="0"/>
                          <a:ea typeface="Calibri" panose="020F0502020204030204" pitchFamily="34" charset="0"/>
                          <a:cs typeface="Times New Roman" panose="02020603050405020304" pitchFamily="18" charset="0"/>
                        </a:rPr>
                        <a:t> for variance:</a:t>
                      </a:r>
                    </a:p>
                    <a:p>
                      <a:pPr algn="just"/>
                      <a:r>
                        <a:rPr lang="en-ZA" sz="1600" kern="1200" dirty="0">
                          <a:solidFill>
                            <a:schemeClr val="dk1"/>
                          </a:solidFill>
                          <a:effectLst/>
                          <a:latin typeface="Gill Sans MT" panose="020B0502020104020203" pitchFamily="34" charset="0"/>
                          <a:ea typeface="+mn-ea"/>
                          <a:cs typeface="+mn-cs"/>
                        </a:rPr>
                        <a:t>Feasibility study as the necessary step to provide relevant support to the enterprises needed to be completed before the work to provide support could be initiated.</a:t>
                      </a:r>
                    </a:p>
                    <a:p>
                      <a:pPr algn="just">
                        <a:lnSpc>
                          <a:spcPct val="115000"/>
                        </a:lnSpc>
                        <a:spcAft>
                          <a:spcPts val="0"/>
                        </a:spcAft>
                      </a:pPr>
                      <a:endParaRPr lang="en-ZA" sz="1600" kern="1200" dirty="0">
                        <a:solidFill>
                          <a:schemeClr val="dk1"/>
                        </a:solidFill>
                        <a:effectLst/>
                        <a:latin typeface="Gill Sans MT" panose="020B0502020104020203" pitchFamily="34" charset="0"/>
                        <a:ea typeface="+mn-ea"/>
                        <a:cs typeface="+mn-cs"/>
                      </a:endParaRPr>
                    </a:p>
                    <a:p>
                      <a:pPr algn="just">
                        <a:lnSpc>
                          <a:spcPct val="115000"/>
                        </a:lnSpc>
                        <a:spcAft>
                          <a:spcPts val="0"/>
                        </a:spcAft>
                      </a:pPr>
                      <a:r>
                        <a:rPr lang="en-ZA" sz="1600" b="1" i="1" kern="1200" dirty="0">
                          <a:solidFill>
                            <a:schemeClr val="dk1"/>
                          </a:solidFill>
                          <a:effectLst/>
                          <a:latin typeface="Gill Sans MT" panose="020B0502020104020203" pitchFamily="34" charset="0"/>
                          <a:ea typeface="+mn-ea"/>
                          <a:cs typeface="+mn-cs"/>
                        </a:rPr>
                        <a:t>Corrective measure:</a:t>
                      </a:r>
                    </a:p>
                    <a:p>
                      <a:pPr algn="just">
                        <a:lnSpc>
                          <a:spcPct val="115000"/>
                        </a:lnSpc>
                        <a:spcAft>
                          <a:spcPts val="0"/>
                        </a:spcAft>
                      </a:pPr>
                      <a:r>
                        <a:rPr lang="en-ZA" sz="1600" kern="1200" dirty="0">
                          <a:solidFill>
                            <a:schemeClr val="dk1"/>
                          </a:solidFill>
                          <a:effectLst/>
                          <a:latin typeface="Gill Sans MT" panose="020B0502020104020203" pitchFamily="34" charset="0"/>
                          <a:ea typeface="+mn-ea"/>
                          <a:cs typeface="+mn-cs"/>
                        </a:rPr>
                        <a:t>Business plans have been drafted to initiate the provision of support to the five identified communities.</a:t>
                      </a: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sp>
        <p:nvSpPr>
          <p:cNvPr id="6" name="Footer Placeholder 1"/>
          <p:cNvSpPr>
            <a:spLocks noGrp="1"/>
          </p:cNvSpPr>
          <p:nvPr>
            <p:ph type="ftr" sz="quarter" idx="11"/>
          </p:nvPr>
        </p:nvSpPr>
        <p:spPr>
          <a:xfrm>
            <a:off x="369724" y="5991226"/>
            <a:ext cx="2724539"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18298674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49</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1288754158"/>
              </p:ext>
            </p:extLst>
          </p:nvPr>
        </p:nvGraphicFramePr>
        <p:xfrm>
          <a:off x="369724" y="224006"/>
          <a:ext cx="8382390" cy="5262569"/>
        </p:xfrm>
        <a:graphic>
          <a:graphicData uri="http://schemas.openxmlformats.org/drawingml/2006/table">
            <a:tbl>
              <a:tblPr firstRow="1" bandRow="1">
                <a:tableStyleId>{21E4AEA4-8DFA-4A89-87EB-49C32662AFE0}</a:tableStyleId>
              </a:tblPr>
              <a:tblGrid>
                <a:gridCol w="1651519">
                  <a:extLst>
                    <a:ext uri="{9D8B030D-6E8A-4147-A177-3AD203B41FA5}">
                      <a16:colId xmlns:a16="http://schemas.microsoft.com/office/drawing/2014/main" xmlns="" val="20000"/>
                    </a:ext>
                  </a:extLst>
                </a:gridCol>
                <a:gridCol w="2817844">
                  <a:extLst>
                    <a:ext uri="{9D8B030D-6E8A-4147-A177-3AD203B41FA5}">
                      <a16:colId xmlns:a16="http://schemas.microsoft.com/office/drawing/2014/main" xmlns="" val="20001"/>
                    </a:ext>
                  </a:extLst>
                </a:gridCol>
                <a:gridCol w="3913027">
                  <a:extLst>
                    <a:ext uri="{9D8B030D-6E8A-4147-A177-3AD203B41FA5}">
                      <a16:colId xmlns:a16="http://schemas.microsoft.com/office/drawing/2014/main" xmlns="" val="442674796"/>
                    </a:ext>
                  </a:extLst>
                </a:gridCol>
              </a:tblGrid>
              <a:tr h="543878">
                <a:tc gridSpan="3">
                  <a:txBody>
                    <a:bodyPr/>
                    <a:lstStyle/>
                    <a:p>
                      <a:pPr algn="just" fontAlgn="ctr"/>
                      <a:r>
                        <a:rPr lang="en-ZA" sz="1600" b="1" i="0" u="none" strike="noStrike" dirty="0">
                          <a:solidFill>
                            <a:srgbClr val="000000"/>
                          </a:solidFill>
                          <a:latin typeface="Gill Sans MT" panose="020B0502020104020203" pitchFamily="34" charset="0"/>
                        </a:rPr>
                        <a:t>To facilitate the development and growth of tourism enterprises to contribute to inclusive economic growth and job creation.</a:t>
                      </a:r>
                      <a:endParaRPr lang="en-US" sz="1600" b="1" i="0" u="none" strike="noStrike" dirty="0">
                        <a:solidFill>
                          <a:srgbClr val="000000"/>
                        </a:solidFill>
                        <a:latin typeface="Gill Sans MT" panose="020B0502020104020203" pitchFamily="34" charset="0"/>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772908">
                <a:tc>
                  <a:txBody>
                    <a:bodyPr/>
                    <a:lstStyle/>
                    <a:p>
                      <a:pPr algn="just">
                        <a:lnSpc>
                          <a:spcPct val="100000"/>
                        </a:lnSpc>
                      </a:pPr>
                      <a:r>
                        <a:rPr lang="en-US" sz="1600" b="1" dirty="0">
                          <a:latin typeface="Gill Sans MT" panose="020B0502020104020203" pitchFamily="34" charset="0"/>
                        </a:rPr>
                        <a:t>Key</a:t>
                      </a:r>
                      <a:r>
                        <a:rPr lang="en-US" sz="1600" b="1" baseline="0" dirty="0">
                          <a:latin typeface="Gill Sans MT" panose="020B0502020104020203" pitchFamily="34" charset="0"/>
                        </a:rPr>
                        <a:t> Performance Indicator</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just">
                        <a:lnSpc>
                          <a:spcPct val="100000"/>
                        </a:lnSpc>
                        <a:tabLst>
                          <a:tab pos="534988" algn="l"/>
                          <a:tab pos="1614488" algn="l"/>
                        </a:tabLst>
                      </a:pPr>
                      <a:r>
                        <a:rPr lang="en-US" sz="1600" b="1" dirty="0">
                          <a:latin typeface="Gill Sans MT" panose="020B0502020104020203" pitchFamily="34" charset="0"/>
                        </a:rPr>
                        <a:t>Annual Target</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1" dirty="0">
                          <a:latin typeface="Gill Sans MT" panose="020B0502020104020203" pitchFamily="34" charset="0"/>
                        </a:rPr>
                        <a:t>Actual Performance</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249644">
                <a:tc rowSpan="2">
                  <a:txBody>
                    <a:bodyPr/>
                    <a:lstStyle/>
                    <a:p>
                      <a:pPr marL="346075" marR="0" indent="-342900" algn="just" defTabSz="914400" rtl="0" eaLnBrk="1" fontAlgn="auto" latinLnBrk="0" hangingPunct="1">
                        <a:lnSpc>
                          <a:spcPct val="100000"/>
                        </a:lnSpc>
                        <a:spcBef>
                          <a:spcPts val="0"/>
                        </a:spcBef>
                        <a:spcAft>
                          <a:spcPts val="0"/>
                        </a:spcAft>
                        <a:buClrTx/>
                        <a:buSzTx/>
                        <a:buFont typeface="+mj-lt"/>
                        <a:buAutoNum type="arabicPeriod" startAt="7"/>
                        <a:tabLst>
                          <a:tab pos="266700" algn="l"/>
                        </a:tabLst>
                        <a:defRPr/>
                      </a:pPr>
                      <a:r>
                        <a:rPr lang="en-GB" sz="1400" kern="1200" dirty="0">
                          <a:solidFill>
                            <a:schemeClr val="dk1"/>
                          </a:solidFill>
                          <a:effectLst/>
                          <a:latin typeface="Gill Sans MT" panose="020B0502020104020203" pitchFamily="34" charset="0"/>
                          <a:ea typeface="+mn-ea"/>
                          <a:cs typeface="+mn-cs"/>
                        </a:rPr>
                        <a:t>Number of initiatives for improving visitor services implemented.</a:t>
                      </a:r>
                      <a:endParaRPr lang="en-US" sz="1400" b="0" i="0" u="none" strike="noStrike" kern="1200" dirty="0">
                        <a:solidFill>
                          <a:srgbClr val="000000"/>
                        </a:solidFill>
                        <a:effectLst/>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ZA" sz="1600" b="1" kern="1200" dirty="0">
                          <a:solidFill>
                            <a:schemeClr val="dk1"/>
                          </a:solidFill>
                          <a:effectLst/>
                          <a:latin typeface="Gill Sans MT" panose="020B0502020104020203" pitchFamily="34" charset="0"/>
                          <a:ea typeface="+mn-ea"/>
                          <a:cs typeface="+mn-cs"/>
                        </a:rPr>
                        <a:t>Six initiatives for improving visitor services implemented:</a:t>
                      </a:r>
                      <a:endParaRPr lang="en-ZA" sz="1600" b="0" i="0" u="none" strike="noStrike" kern="1200" dirty="0">
                        <a:solidFill>
                          <a:srgbClr val="000000"/>
                        </a:solidFill>
                        <a:effectLst/>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783462460"/>
                  </a:ext>
                </a:extLst>
              </a:tr>
              <a:tr h="3580095">
                <a:tc vMerge="1">
                  <a:txBody>
                    <a:bodyPr/>
                    <a:lstStyle/>
                    <a:p>
                      <a:pPr marL="342900" marR="0" lvl="0" indent="-342900" algn="just" defTabSz="914400" rtl="0" eaLnBrk="1" fontAlgn="t" latinLnBrk="0" hangingPunct="1">
                        <a:lnSpc>
                          <a:spcPct val="115000"/>
                        </a:lnSpc>
                        <a:spcBef>
                          <a:spcPts val="600"/>
                        </a:spcBef>
                        <a:spcAft>
                          <a:spcPts val="0"/>
                        </a:spcAft>
                        <a:buClrTx/>
                        <a:buSzTx/>
                        <a:buFont typeface="+mj-lt"/>
                        <a:buAutoNum type="arabicPeriod" startAt="14"/>
                        <a:tabLst/>
                        <a:defRPr/>
                      </a:pPr>
                      <a:endParaRPr lang="en-ZA" sz="1400" kern="1200" dirty="0">
                        <a:solidFill>
                          <a:schemeClr val="dk1"/>
                        </a:solidFill>
                        <a:effectLst/>
                        <a:latin typeface="Arial Narrow" panose="020B0606020202030204"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Application of Service Excellence Standards (SANS) 1197 in three Visitor Information centres located in three nodes:</a:t>
                      </a:r>
                    </a:p>
                    <a:p>
                      <a:pPr marL="342900" lvl="0" indent="-342900" algn="just">
                        <a:lnSpc>
                          <a:spcPct val="115000"/>
                        </a:lnSpc>
                        <a:spcAft>
                          <a:spcPts val="0"/>
                        </a:spcAft>
                        <a:buFont typeface="+mj-lt"/>
                        <a:buAutoNum type="arabicPeriod"/>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St Lucia (Khula Information Centre) in KZN.</a:t>
                      </a:r>
                    </a:p>
                    <a:p>
                      <a:pPr marL="342900" lvl="0" indent="-342900" algn="just">
                        <a:lnSpc>
                          <a:spcPct val="115000"/>
                        </a:lnSpc>
                        <a:spcAft>
                          <a:spcPts val="0"/>
                        </a:spcAft>
                        <a:buFont typeface="+mj-lt"/>
                        <a:buAutoNum type="arabicPeriod"/>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Port St Johns Visitor Information Centre in EC.</a:t>
                      </a:r>
                    </a:p>
                    <a:p>
                      <a:pPr marL="342900" lvl="0" indent="-342900" algn="just">
                        <a:lnSpc>
                          <a:spcPct val="115000"/>
                        </a:lnSpc>
                        <a:spcAft>
                          <a:spcPts val="0"/>
                        </a:spcAft>
                        <a:buFont typeface="+mj-lt"/>
                        <a:buAutoNum type="arabicPeriod"/>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Pilanesburg National Park Visitor Information Centre in North West.</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Application of Service Excellence Standard (SANS 1197) was done in three (3) Visitor Information centres (VICs) located in three nodes:</a:t>
                      </a:r>
                    </a:p>
                    <a:p>
                      <a:pPr algn="just">
                        <a:lnSpc>
                          <a:spcPct val="115000"/>
                        </a:lnSpc>
                        <a:spcAft>
                          <a:spcPts val="0"/>
                        </a:spcAft>
                      </a:pPr>
                      <a:endParaRPr lang="en-ZA" sz="1400" dirty="0">
                        <a:effectLst/>
                        <a:latin typeface="Gill Sans MT" panose="020B0502020104020203" pitchFamily="34" charset="0"/>
                        <a:ea typeface="Calibri" panose="020F0502020204030204" pitchFamily="34" charset="0"/>
                        <a:cs typeface="Times New Roman" panose="02020603050405020304" pitchFamily="18" charset="0"/>
                      </a:endParaRPr>
                    </a:p>
                    <a:p>
                      <a:pPr marL="180975" lvl="0" indent="-180975" algn="just">
                        <a:lnSpc>
                          <a:spcPct val="115000"/>
                        </a:lnSpc>
                        <a:spcAft>
                          <a:spcPts val="0"/>
                        </a:spcAft>
                        <a:buFont typeface="Arial" panose="020B0604020202020204" pitchFamily="34" charset="0"/>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Pilanesberg National Park Visitor Information Centre in North West.</a:t>
                      </a:r>
                    </a:p>
                    <a:p>
                      <a:pPr marL="180975" lvl="0" indent="-180975" algn="just">
                        <a:lnSpc>
                          <a:spcPct val="115000"/>
                        </a:lnSpc>
                        <a:spcAft>
                          <a:spcPts val="0"/>
                        </a:spcAft>
                        <a:buFont typeface="Arial" panose="020B0604020202020204" pitchFamily="34" charset="0"/>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Kimberley Visitor information Centre.*</a:t>
                      </a:r>
                    </a:p>
                    <a:p>
                      <a:pPr marL="180975" lvl="0" indent="-180975" algn="just">
                        <a:lnSpc>
                          <a:spcPct val="115000"/>
                        </a:lnSpc>
                        <a:spcAft>
                          <a:spcPts val="0"/>
                        </a:spcAft>
                        <a:buFont typeface="Arial" panose="020B0604020202020204" pitchFamily="34" charset="0"/>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West Rand Development Agency Visitor Information Centre.*</a:t>
                      </a:r>
                    </a:p>
                    <a:p>
                      <a:pPr marL="0" lvl="0" indent="0" algn="just">
                        <a:lnSpc>
                          <a:spcPct val="115000"/>
                        </a:lnSpc>
                        <a:spcAft>
                          <a:spcPts val="0"/>
                        </a:spcAft>
                        <a:buFont typeface="+mj-lt"/>
                        <a:buNone/>
                      </a:pPr>
                      <a:endParaRPr lang="en-ZA" sz="1400" dirty="0">
                        <a:effectLst/>
                        <a:latin typeface="Gill Sans MT" panose="020B0502020104020203"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ZA" sz="1400" b="1" i="1" dirty="0">
                          <a:effectLst/>
                          <a:latin typeface="Gill Sans MT" panose="020B0502020104020203" pitchFamily="34" charset="0"/>
                          <a:ea typeface="Calibri" panose="020F0502020204030204" pitchFamily="34" charset="0"/>
                          <a:cs typeface="Times New Roman" panose="02020603050405020304" pitchFamily="18" charset="0"/>
                        </a:rPr>
                        <a:t>Reason</a:t>
                      </a:r>
                      <a:r>
                        <a:rPr lang="en-ZA" sz="1400" b="1" i="1" baseline="0" dirty="0">
                          <a:effectLst/>
                          <a:latin typeface="Gill Sans MT" panose="020B0502020104020203" pitchFamily="34" charset="0"/>
                          <a:ea typeface="Calibri" panose="020F0502020204030204" pitchFamily="34" charset="0"/>
                          <a:cs typeface="Times New Roman" panose="02020603050405020304" pitchFamily="18" charset="0"/>
                        </a:rPr>
                        <a:t> for variance:</a:t>
                      </a:r>
                    </a:p>
                    <a:p>
                      <a:pPr marL="0" marR="0" indent="0" algn="just" defTabSz="914400" rtl="0" eaLnBrk="1" fontAlgn="auto" latinLnBrk="0" hangingPunct="1">
                        <a:lnSpc>
                          <a:spcPct val="115000"/>
                        </a:lnSpc>
                        <a:spcBef>
                          <a:spcPts val="0"/>
                        </a:spcBef>
                        <a:spcAft>
                          <a:spcPts val="0"/>
                        </a:spcAft>
                        <a:buClrTx/>
                        <a:buSzTx/>
                        <a:buFontTx/>
                        <a:buNone/>
                        <a:tabLst/>
                        <a:defRPr/>
                      </a:pPr>
                      <a:r>
                        <a:rPr lang="en-ZA" sz="1400" kern="1200" dirty="0">
                          <a:solidFill>
                            <a:schemeClr val="dk1"/>
                          </a:solidFill>
                          <a:effectLst/>
                          <a:latin typeface="Gill Sans MT" panose="020B0502020104020203" pitchFamily="34" charset="0"/>
                          <a:ea typeface="+mn-ea"/>
                          <a:cs typeface="+mn-cs"/>
                        </a:rPr>
                        <a:t>The deviation had been duly motivated and approved.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
        <p:nvSpPr>
          <p:cNvPr id="6" name="Footer Placeholder 1"/>
          <p:cNvSpPr>
            <a:spLocks noGrp="1"/>
          </p:cNvSpPr>
          <p:nvPr>
            <p:ph type="ftr" sz="quarter" idx="11"/>
          </p:nvPr>
        </p:nvSpPr>
        <p:spPr>
          <a:xfrm>
            <a:off x="475861" y="5991226"/>
            <a:ext cx="2771192" cy="365125"/>
          </a:xfrm>
        </p:spPr>
        <p:txBody>
          <a:bodyPr/>
          <a:lstStyle/>
          <a:p>
            <a:pPr>
              <a:defRPr/>
            </a:pPr>
            <a:r>
              <a:rPr lang="en-ZA" sz="1000" i="1" dirty="0">
                <a:latin typeface="Gill Sans MT" panose="020B0502020104020203" pitchFamily="34" charset="0"/>
              </a:rPr>
              <a:t>2018-19 Department of Tourism Annual Report</a:t>
            </a:r>
          </a:p>
        </p:txBody>
      </p:sp>
      <p:sp>
        <p:nvSpPr>
          <p:cNvPr id="7" name="TextBox 6">
            <a:extLst>
              <a:ext uri="{FF2B5EF4-FFF2-40B4-BE49-F238E27FC236}">
                <a16:creationId xmlns:a16="http://schemas.microsoft.com/office/drawing/2014/main" xmlns="" id="{72ECCEB9-CAAC-465D-80FA-984CEE5D5D4E}"/>
              </a:ext>
            </a:extLst>
          </p:cNvPr>
          <p:cNvSpPr txBox="1"/>
          <p:nvPr/>
        </p:nvSpPr>
        <p:spPr>
          <a:xfrm>
            <a:off x="545965" y="5450046"/>
            <a:ext cx="7845000" cy="461665"/>
          </a:xfrm>
          <a:prstGeom prst="rect">
            <a:avLst/>
          </a:prstGeom>
          <a:noFill/>
        </p:spPr>
        <p:txBody>
          <a:bodyPr wrap="square" rtlCol="0">
            <a:spAutoFit/>
          </a:bodyPr>
          <a:lstStyle/>
          <a:p>
            <a:pPr algn="just"/>
            <a:r>
              <a:rPr lang="en-US" sz="1200" dirty="0">
                <a:latin typeface="Gill Sans MT" panose="020B0502020104020203" pitchFamily="34" charset="0"/>
              </a:rPr>
              <a:t>*The department changed sites where the project was implemented, i.e. Kimberley Visitor information Centre and West Rand Development Agency Visitor Information Centre</a:t>
            </a:r>
          </a:p>
        </p:txBody>
      </p:sp>
    </p:spTree>
    <p:extLst>
      <p:ext uri="{BB962C8B-B14F-4D97-AF65-F5344CB8AC3E}">
        <p14:creationId xmlns:p14="http://schemas.microsoft.com/office/powerpoint/2010/main" xmlns="" val="1730887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5</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5" name="Title 1"/>
          <p:cNvSpPr>
            <a:spLocks noGrp="1"/>
          </p:cNvSpPr>
          <p:nvPr>
            <p:ph type="title"/>
          </p:nvPr>
        </p:nvSpPr>
        <p:spPr>
          <a:xfrm>
            <a:off x="461818" y="193956"/>
            <a:ext cx="8053531" cy="472618"/>
          </a:xfrm>
          <a:solidFill>
            <a:schemeClr val="accent2">
              <a:lumMod val="40000"/>
              <a:lumOff val="60000"/>
            </a:schemeClr>
          </a:solidFill>
        </p:spPr>
        <p:txBody>
          <a:bodyPr>
            <a:normAutofit fontScale="90000"/>
          </a:bodyPr>
          <a:lstStyle/>
          <a:p>
            <a:pPr algn="ctr"/>
            <a:r>
              <a:rPr lang="en-ZA" sz="4000" dirty="0">
                <a:solidFill>
                  <a:srgbClr val="F1995D"/>
                </a:solidFill>
              </a:rPr>
              <a:t>Auditor-General’s Report</a:t>
            </a:r>
          </a:p>
        </p:txBody>
      </p:sp>
      <p:sp>
        <p:nvSpPr>
          <p:cNvPr id="6" name="Content Placeholder 2"/>
          <p:cNvSpPr>
            <a:spLocks noGrp="1"/>
          </p:cNvSpPr>
          <p:nvPr>
            <p:ph idx="1"/>
          </p:nvPr>
        </p:nvSpPr>
        <p:spPr>
          <a:xfrm>
            <a:off x="461818" y="786415"/>
            <a:ext cx="8053531" cy="4726111"/>
          </a:xfrm>
        </p:spPr>
        <p:txBody>
          <a:bodyPr>
            <a:noAutofit/>
          </a:bodyPr>
          <a:lstStyle/>
          <a:p>
            <a:pPr algn="just"/>
            <a:r>
              <a:rPr lang="en-US" sz="1700" b="1" dirty="0"/>
              <a:t>Pre-determined Objectives:</a:t>
            </a:r>
          </a:p>
          <a:p>
            <a:pPr marL="534988" lvl="1" indent="-266700" algn="just">
              <a:buFont typeface="Calibri" panose="020F0502020204030204" pitchFamily="34" charset="0"/>
              <a:buChar char="−"/>
            </a:pPr>
            <a:r>
              <a:rPr lang="en-US" sz="1700" dirty="0"/>
              <a:t>No material findings on the usefulness and reliability of the reported performance information for the selected </a:t>
            </a:r>
            <a:r>
              <a:rPr lang="en-US" sz="1700" dirty="0" err="1"/>
              <a:t>Programmes</a:t>
            </a:r>
            <a:r>
              <a:rPr lang="en-US" sz="1700" dirty="0"/>
              <a:t>, </a:t>
            </a:r>
            <a:r>
              <a:rPr lang="en-US" sz="1700" dirty="0" err="1"/>
              <a:t>ie</a:t>
            </a:r>
            <a:r>
              <a:rPr lang="en-US" sz="1700" dirty="0"/>
              <a:t> </a:t>
            </a:r>
            <a:r>
              <a:rPr lang="en-ZA" sz="1700" dirty="0"/>
              <a:t>Programme 2 (Tourism Research, Policy and International Relations), Programme 3 (Destination Development) and Programme 4 (Tourism Sector Support Services). </a:t>
            </a:r>
          </a:p>
          <a:p>
            <a:pPr marL="457200" lvl="1" indent="0" algn="just">
              <a:lnSpc>
                <a:spcPct val="100000"/>
              </a:lnSpc>
              <a:buNone/>
            </a:pPr>
            <a:endParaRPr lang="en-ZA" sz="1700" dirty="0"/>
          </a:p>
          <a:p>
            <a:pPr algn="just">
              <a:lnSpc>
                <a:spcPct val="100000"/>
              </a:lnSpc>
            </a:pPr>
            <a:r>
              <a:rPr lang="en-US" sz="1700" b="1" dirty="0"/>
              <a:t>Financial Statements:</a:t>
            </a:r>
            <a:endParaRPr lang="en-US" sz="1700" dirty="0"/>
          </a:p>
          <a:p>
            <a:pPr marL="534988" lvl="1" indent="-266700" algn="just">
              <a:buFont typeface="Calibri" panose="020F0502020204030204" pitchFamily="34" charset="0"/>
              <a:buChar char="−"/>
            </a:pPr>
            <a:r>
              <a:rPr lang="en-ZA" sz="1700" dirty="0"/>
              <a:t>Other than possible effects of matters described in the basis for qualified opinion, the  auditor’s report, states that the financial statements of the department present fairly, in all material respects, the financial position of the Department of Tourism as at 31 March 2019, and its financial performance and cash flows for the year then ended in accordance with the Modified Cash Standard (MCS) as prescribed by the National Treasury as required by section 40(1)(b) of the Public Finance Management Act (PFMA) and the Division of Revenue Act of South Africa, 2018 (Act No. 14 of 2018) (Dora).</a:t>
            </a:r>
            <a:endParaRPr lang="en-US" sz="1700" dirty="0"/>
          </a:p>
          <a:p>
            <a:pPr marL="534988" lvl="1" indent="-266700" algn="just">
              <a:buFont typeface="Calibri" panose="020F0502020204030204" pitchFamily="34" charset="0"/>
              <a:buChar char="−"/>
            </a:pPr>
            <a:endParaRPr lang="en-US" sz="1700" dirty="0"/>
          </a:p>
        </p:txBody>
      </p:sp>
      <p:sp>
        <p:nvSpPr>
          <p:cNvPr id="7" name="Footer Placeholder 1"/>
          <p:cNvSpPr>
            <a:spLocks noGrp="1"/>
          </p:cNvSpPr>
          <p:nvPr>
            <p:ph type="ftr" sz="quarter" idx="11"/>
          </p:nvPr>
        </p:nvSpPr>
        <p:spPr>
          <a:xfrm>
            <a:off x="461819" y="5861917"/>
            <a:ext cx="2678546"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33199499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50</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1543968118"/>
              </p:ext>
            </p:extLst>
          </p:nvPr>
        </p:nvGraphicFramePr>
        <p:xfrm>
          <a:off x="369724" y="224005"/>
          <a:ext cx="8382390" cy="5075783"/>
        </p:xfrm>
        <a:graphic>
          <a:graphicData uri="http://schemas.openxmlformats.org/drawingml/2006/table">
            <a:tbl>
              <a:tblPr firstRow="1" bandRow="1">
                <a:tableStyleId>{21E4AEA4-8DFA-4A89-87EB-49C32662AFE0}</a:tableStyleId>
              </a:tblPr>
              <a:tblGrid>
                <a:gridCol w="1651519">
                  <a:extLst>
                    <a:ext uri="{9D8B030D-6E8A-4147-A177-3AD203B41FA5}">
                      <a16:colId xmlns:a16="http://schemas.microsoft.com/office/drawing/2014/main" xmlns="" val="20000"/>
                    </a:ext>
                  </a:extLst>
                </a:gridCol>
                <a:gridCol w="3054610">
                  <a:extLst>
                    <a:ext uri="{9D8B030D-6E8A-4147-A177-3AD203B41FA5}">
                      <a16:colId xmlns:a16="http://schemas.microsoft.com/office/drawing/2014/main" xmlns="" val="20001"/>
                    </a:ext>
                  </a:extLst>
                </a:gridCol>
                <a:gridCol w="3676261">
                  <a:extLst>
                    <a:ext uri="{9D8B030D-6E8A-4147-A177-3AD203B41FA5}">
                      <a16:colId xmlns:a16="http://schemas.microsoft.com/office/drawing/2014/main" xmlns="" val="2185411723"/>
                    </a:ext>
                  </a:extLst>
                </a:gridCol>
              </a:tblGrid>
              <a:tr h="375006">
                <a:tc gridSpan="3">
                  <a:txBody>
                    <a:bodyPr/>
                    <a:lstStyle/>
                    <a:p>
                      <a:pPr algn="just" fontAlgn="ctr"/>
                      <a:r>
                        <a:rPr lang="en-ZA" sz="1600" b="1" i="0" u="none" strike="noStrike" dirty="0">
                          <a:solidFill>
                            <a:srgbClr val="000000"/>
                          </a:solidFill>
                          <a:latin typeface="Gill Sans MT" panose="020B0502020104020203" pitchFamily="34" charset="0"/>
                        </a:rPr>
                        <a:t>To facilitate the development and growth of tourism enterprises to contribute to inclusive economic growth and job creation.</a:t>
                      </a:r>
                      <a:endParaRPr lang="en-US" sz="1600" b="1" i="0" u="none" strike="noStrike" dirty="0">
                        <a:solidFill>
                          <a:srgbClr val="000000"/>
                        </a:solidFill>
                        <a:latin typeface="Gill Sans MT" panose="020B0502020104020203" pitchFamily="34" charset="0"/>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473461">
                <a:tc>
                  <a:txBody>
                    <a:bodyPr/>
                    <a:lstStyle/>
                    <a:p>
                      <a:pPr algn="just">
                        <a:lnSpc>
                          <a:spcPct val="100000"/>
                        </a:lnSpc>
                      </a:pPr>
                      <a:r>
                        <a:rPr lang="en-US" sz="1600" b="1" dirty="0">
                          <a:latin typeface="Gill Sans MT" panose="020B0502020104020203" pitchFamily="34" charset="0"/>
                        </a:rPr>
                        <a:t>Key</a:t>
                      </a:r>
                      <a:r>
                        <a:rPr lang="en-US" sz="1600" b="1" baseline="0" dirty="0">
                          <a:latin typeface="Gill Sans MT" panose="020B0502020104020203" pitchFamily="34" charset="0"/>
                        </a:rPr>
                        <a:t> Performance Indicator</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just">
                        <a:lnSpc>
                          <a:spcPct val="100000"/>
                        </a:lnSpc>
                        <a:tabLst>
                          <a:tab pos="534988" algn="l"/>
                          <a:tab pos="1614488" algn="l"/>
                        </a:tabLst>
                      </a:pPr>
                      <a:r>
                        <a:rPr lang="en-US" sz="1600" b="1" dirty="0">
                          <a:latin typeface="Gill Sans MT" panose="020B0502020104020203" pitchFamily="34" charset="0"/>
                        </a:rPr>
                        <a:t>Annual Target</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1" dirty="0">
                          <a:latin typeface="Gill Sans MT" panose="020B0502020104020203" pitchFamily="34" charset="0"/>
                        </a:rPr>
                        <a:t>Actual Performance</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230729">
                <a:tc rowSpan="4">
                  <a:txBody>
                    <a:bodyPr/>
                    <a:lstStyle/>
                    <a:p>
                      <a:pPr marL="346075" marR="0" indent="-342900" algn="just" defTabSz="914400" rtl="0" eaLnBrk="1" fontAlgn="auto" latinLnBrk="0" hangingPunct="1">
                        <a:lnSpc>
                          <a:spcPct val="100000"/>
                        </a:lnSpc>
                        <a:spcBef>
                          <a:spcPts val="0"/>
                        </a:spcBef>
                        <a:spcAft>
                          <a:spcPts val="0"/>
                        </a:spcAft>
                        <a:buClrTx/>
                        <a:buSzTx/>
                        <a:buFont typeface="+mj-lt"/>
                        <a:buAutoNum type="arabicPeriod" startAt="7"/>
                        <a:tabLst>
                          <a:tab pos="266700" algn="l"/>
                        </a:tabLst>
                        <a:defRPr/>
                      </a:pPr>
                      <a:r>
                        <a:rPr lang="en-GB" sz="1600" kern="1200" dirty="0">
                          <a:solidFill>
                            <a:schemeClr val="dk1"/>
                          </a:solidFill>
                          <a:effectLst/>
                          <a:latin typeface="Gill Sans MT" panose="020B0502020104020203" pitchFamily="34" charset="0"/>
                          <a:ea typeface="+mn-ea"/>
                          <a:cs typeface="+mn-cs"/>
                        </a:rPr>
                        <a:t>Number of initiatives for improving visitor services implemented.</a:t>
                      </a:r>
                      <a:endParaRPr lang="en-US" sz="1600" b="0" i="0" u="none" strike="noStrike" kern="1200" dirty="0">
                        <a:solidFill>
                          <a:srgbClr val="000000"/>
                        </a:solidFill>
                        <a:effectLst/>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ZA" sz="1600" b="1" kern="1200" dirty="0">
                          <a:solidFill>
                            <a:schemeClr val="dk1"/>
                          </a:solidFill>
                          <a:effectLst/>
                          <a:latin typeface="Gill Sans MT" panose="020B0502020104020203" pitchFamily="34" charset="0"/>
                          <a:ea typeface="+mn-ea"/>
                          <a:cs typeface="+mn-cs"/>
                        </a:rPr>
                        <a:t>Six initiatives for improving visitor services implemented.. </a:t>
                      </a:r>
                      <a:r>
                        <a:rPr lang="en-ZA" sz="1600" b="1" i="1" kern="1200" dirty="0">
                          <a:solidFill>
                            <a:schemeClr val="dk1"/>
                          </a:solidFill>
                          <a:effectLst/>
                          <a:latin typeface="Gill Sans MT" panose="020B0502020104020203" pitchFamily="34" charset="0"/>
                          <a:ea typeface="+mn-ea"/>
                          <a:cs typeface="+mn-cs"/>
                        </a:rPr>
                        <a:t>Continued</a:t>
                      </a:r>
                      <a:r>
                        <a:rPr lang="en-ZA" sz="1600" b="1" kern="1200" dirty="0">
                          <a:solidFill>
                            <a:schemeClr val="dk1"/>
                          </a:solidFill>
                          <a:effectLst/>
                          <a:latin typeface="Gill Sans MT" panose="020B0502020104020203" pitchFamily="34" charset="0"/>
                          <a:ea typeface="+mn-ea"/>
                          <a:cs typeface="+mn-cs"/>
                        </a:rPr>
                        <a:t>:</a:t>
                      </a:r>
                      <a:endParaRPr lang="en-ZA" sz="1600" b="0" i="0" u="none" strike="noStrike" kern="1200" dirty="0">
                        <a:solidFill>
                          <a:srgbClr val="000000"/>
                        </a:solidFill>
                        <a:effectLst/>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783462460"/>
                  </a:ext>
                </a:extLst>
              </a:tr>
              <a:tr h="1779113">
                <a:tc vMerge="1">
                  <a:txBody>
                    <a:bodyPr/>
                    <a:lstStyle/>
                    <a:p>
                      <a:pPr marL="342900" marR="0" lvl="0" indent="-342900" algn="just" defTabSz="914400" rtl="0" eaLnBrk="1" fontAlgn="t" latinLnBrk="0" hangingPunct="1">
                        <a:lnSpc>
                          <a:spcPct val="115000"/>
                        </a:lnSpc>
                        <a:spcBef>
                          <a:spcPts val="600"/>
                        </a:spcBef>
                        <a:spcAft>
                          <a:spcPts val="0"/>
                        </a:spcAft>
                        <a:buClrTx/>
                        <a:buSzTx/>
                        <a:buFont typeface="+mj-lt"/>
                        <a:buAutoNum type="arabicPeriod" startAt="14"/>
                        <a:tabLst/>
                        <a:defRPr/>
                      </a:pPr>
                      <a:endParaRPr lang="en-ZA" sz="1400" kern="1200" dirty="0">
                        <a:solidFill>
                          <a:schemeClr val="dk1"/>
                        </a:solidFill>
                        <a:effectLst/>
                        <a:latin typeface="Arial Narrow" panose="020B0606020202030204"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Journey to Service Excellence (J2SE) Programme in two municipalities as part of the small town revitalisation implemented:</a:t>
                      </a:r>
                    </a:p>
                    <a:p>
                      <a:pPr marL="342900" lvl="0" indent="-342900" algn="just">
                        <a:lnSpc>
                          <a:spcPct val="115000"/>
                        </a:lnSpc>
                        <a:spcAft>
                          <a:spcPts val="0"/>
                        </a:spcAft>
                        <a:buFont typeface="+mj-lt"/>
                        <a:buAutoNum type="arabicPeriod"/>
                      </a:pPr>
                      <a:r>
                        <a:rPr lang="en-ZA" sz="1600" dirty="0" err="1">
                          <a:effectLst/>
                          <a:latin typeface="Gill Sans MT" panose="020B0502020104020203" pitchFamily="34" charset="0"/>
                          <a:ea typeface="Calibri" panose="020F0502020204030204" pitchFamily="34" charset="0"/>
                          <a:cs typeface="Times New Roman" panose="02020603050405020304" pitchFamily="18" charset="0"/>
                        </a:rPr>
                        <a:t>Jozini</a:t>
                      </a:r>
                      <a:r>
                        <a:rPr lang="en-ZA" sz="1600" dirty="0">
                          <a:effectLst/>
                          <a:latin typeface="Gill Sans MT" panose="020B0502020104020203" pitchFamily="34" charset="0"/>
                          <a:ea typeface="Calibri" panose="020F0502020204030204" pitchFamily="34" charset="0"/>
                          <a:cs typeface="Times New Roman" panose="02020603050405020304" pitchFamily="18" charset="0"/>
                        </a:rPr>
                        <a:t> – KZN.</a:t>
                      </a:r>
                    </a:p>
                    <a:p>
                      <a:pPr marL="342900" lvl="0" indent="-342900" algn="just">
                        <a:lnSpc>
                          <a:spcPct val="115000"/>
                        </a:lnSpc>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Port St Johns – EC.</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J2SE Programme in two (2) municipalities as part of the small town revitalisation was implemented in:  </a:t>
                      </a:r>
                    </a:p>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 </a:t>
                      </a:r>
                    </a:p>
                    <a:p>
                      <a:pPr marL="342900" lvl="0" indent="-342900" algn="just">
                        <a:lnSpc>
                          <a:spcPct val="115000"/>
                        </a:lnSpc>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Jozini - KZN .</a:t>
                      </a:r>
                    </a:p>
                    <a:p>
                      <a:pPr marL="342900" lvl="0" indent="-342900" algn="just">
                        <a:lnSpc>
                          <a:spcPct val="115000"/>
                        </a:lnSpc>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Port St Johns – EC.</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951722">
                <a:tc vMerge="1">
                  <a:txBody>
                    <a:bodyPr/>
                    <a:lstStyle/>
                    <a:p>
                      <a:endParaRPr lang="en-ZA"/>
                    </a:p>
                  </a:txBody>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100% compliance with the service delivery charter in the management of tourist complaints.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100% compliance with the service delivery charter in the management of tourist complaints.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3902779691"/>
                  </a:ext>
                </a:extLst>
              </a:tr>
              <a:tr h="662474">
                <a:tc vMerge="1">
                  <a:txBody>
                    <a:bodyPr/>
                    <a:lstStyle/>
                    <a:p>
                      <a:endParaRPr lang="en-ZA"/>
                    </a:p>
                  </a:txBody>
                  <a:tcPr/>
                </a:tc>
                <a:tc>
                  <a:txBody>
                    <a:bodyPr/>
                    <a:lstStyle/>
                    <a:p>
                      <a:pPr marL="0" algn="just" defTabSz="914400" rtl="0" eaLnBrk="1" latinLnBrk="0" hangingPunct="1">
                        <a:lnSpc>
                          <a:spcPct val="115000"/>
                        </a:lnSpc>
                        <a:spcAft>
                          <a:spcPts val="0"/>
                        </a:spcAft>
                      </a:pPr>
                      <a:r>
                        <a:rPr lang="en-ZA" sz="1600" kern="1200" dirty="0">
                          <a:solidFill>
                            <a:schemeClr val="dk1"/>
                          </a:solidFill>
                          <a:effectLst/>
                          <a:latin typeface="Gill Sans MT" panose="020B0502020104020203" pitchFamily="34" charset="0"/>
                          <a:ea typeface="Calibri" panose="020F0502020204030204" pitchFamily="34" charset="0"/>
                          <a:cs typeface="Times New Roman" panose="02020603050405020304" pitchFamily="18" charset="0"/>
                        </a:rPr>
                        <a:t>Development of framework for accreditation of tourism scheme.</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algn="just" defTabSz="914400" rtl="0" eaLnBrk="1" latinLnBrk="0" hangingPunct="1">
                        <a:lnSpc>
                          <a:spcPct val="115000"/>
                        </a:lnSpc>
                        <a:spcAft>
                          <a:spcPts val="0"/>
                        </a:spcAft>
                      </a:pPr>
                      <a:r>
                        <a:rPr lang="en-ZA" sz="1600" kern="1200" dirty="0">
                          <a:solidFill>
                            <a:schemeClr val="dk1"/>
                          </a:solidFill>
                          <a:effectLst/>
                          <a:latin typeface="Gill Sans MT" panose="020B0502020104020203" pitchFamily="34" charset="0"/>
                          <a:ea typeface="Calibri" panose="020F0502020204030204" pitchFamily="34" charset="0"/>
                          <a:cs typeface="Times New Roman" panose="02020603050405020304" pitchFamily="18" charset="0"/>
                        </a:rPr>
                        <a:t>A framework for accreditation of tourism schemes was developed.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2048740620"/>
                  </a:ext>
                </a:extLst>
              </a:tr>
            </a:tbl>
          </a:graphicData>
        </a:graphic>
      </p:graphicFrame>
      <p:sp>
        <p:nvSpPr>
          <p:cNvPr id="6" name="Footer Placeholder 1"/>
          <p:cNvSpPr>
            <a:spLocks noGrp="1"/>
          </p:cNvSpPr>
          <p:nvPr>
            <p:ph type="ftr" sz="quarter" idx="11"/>
          </p:nvPr>
        </p:nvSpPr>
        <p:spPr>
          <a:xfrm>
            <a:off x="475861" y="5991226"/>
            <a:ext cx="2771192"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23397464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51</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3384873119"/>
              </p:ext>
            </p:extLst>
          </p:nvPr>
        </p:nvGraphicFramePr>
        <p:xfrm>
          <a:off x="215032" y="224005"/>
          <a:ext cx="8690300" cy="5547338"/>
        </p:xfrm>
        <a:graphic>
          <a:graphicData uri="http://schemas.openxmlformats.org/drawingml/2006/table">
            <a:tbl>
              <a:tblPr firstRow="1" bandRow="1">
                <a:tableStyleId>{21E4AEA4-8DFA-4A89-87EB-49C32662AFE0}</a:tableStyleId>
              </a:tblPr>
              <a:tblGrid>
                <a:gridCol w="1671257">
                  <a:extLst>
                    <a:ext uri="{9D8B030D-6E8A-4147-A177-3AD203B41FA5}">
                      <a16:colId xmlns:a16="http://schemas.microsoft.com/office/drawing/2014/main" xmlns="" val="20000"/>
                    </a:ext>
                  </a:extLst>
                </a:gridCol>
                <a:gridCol w="2372890">
                  <a:extLst>
                    <a:ext uri="{9D8B030D-6E8A-4147-A177-3AD203B41FA5}">
                      <a16:colId xmlns:a16="http://schemas.microsoft.com/office/drawing/2014/main" xmlns="" val="20001"/>
                    </a:ext>
                  </a:extLst>
                </a:gridCol>
                <a:gridCol w="4646153">
                  <a:extLst>
                    <a:ext uri="{9D8B030D-6E8A-4147-A177-3AD203B41FA5}">
                      <a16:colId xmlns:a16="http://schemas.microsoft.com/office/drawing/2014/main" xmlns="" val="3392968215"/>
                    </a:ext>
                  </a:extLst>
                </a:gridCol>
              </a:tblGrid>
              <a:tr h="550118">
                <a:tc gridSpan="3">
                  <a:txBody>
                    <a:bodyPr/>
                    <a:lstStyle/>
                    <a:p>
                      <a:pPr algn="just" fontAlgn="ctr">
                        <a:lnSpc>
                          <a:spcPct val="100000"/>
                        </a:lnSpc>
                        <a:spcBef>
                          <a:spcPts val="0"/>
                        </a:spcBef>
                        <a:spcAft>
                          <a:spcPts val="0"/>
                        </a:spcAft>
                      </a:pPr>
                      <a:r>
                        <a:rPr lang="en-ZA" sz="1600" b="1" i="0" u="none" strike="noStrike" dirty="0">
                          <a:solidFill>
                            <a:srgbClr val="000000"/>
                          </a:solidFill>
                          <a:latin typeface="Gill Sans MT" panose="020B0502020104020203" pitchFamily="34" charset="0"/>
                        </a:rPr>
                        <a:t>To facilitate the development and growth of tourism enterprises to contribute to inclusive economic growth and job creation.</a:t>
                      </a:r>
                      <a:endParaRPr lang="en-US" sz="1600" b="1" i="0" u="none" strike="noStrike" dirty="0">
                        <a:solidFill>
                          <a:srgbClr val="000000"/>
                        </a:solidFill>
                        <a:latin typeface="Gill Sans MT" panose="020B0502020104020203" pitchFamily="34" charset="0"/>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781776">
                <a:tc>
                  <a:txBody>
                    <a:bodyPr/>
                    <a:lstStyle/>
                    <a:p>
                      <a:pPr algn="just">
                        <a:lnSpc>
                          <a:spcPct val="100000"/>
                        </a:lnSpc>
                        <a:spcBef>
                          <a:spcPts val="0"/>
                        </a:spcBef>
                        <a:spcAft>
                          <a:spcPts val="0"/>
                        </a:spcAft>
                      </a:pPr>
                      <a:r>
                        <a:rPr lang="en-US" sz="1600" b="1" dirty="0">
                          <a:latin typeface="Gill Sans MT" panose="020B0502020104020203" pitchFamily="34" charset="0"/>
                        </a:rPr>
                        <a:t>Key</a:t>
                      </a:r>
                      <a:r>
                        <a:rPr lang="en-US" sz="1600" b="1" baseline="0" dirty="0">
                          <a:latin typeface="Gill Sans MT" panose="020B0502020104020203" pitchFamily="34" charset="0"/>
                        </a:rPr>
                        <a:t> Performance Indicator</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just">
                        <a:lnSpc>
                          <a:spcPct val="100000"/>
                        </a:lnSpc>
                        <a:spcBef>
                          <a:spcPts val="0"/>
                        </a:spcBef>
                        <a:spcAft>
                          <a:spcPts val="0"/>
                        </a:spcAft>
                        <a:tabLst>
                          <a:tab pos="534988" algn="l"/>
                          <a:tab pos="1614488" algn="l"/>
                        </a:tabLst>
                      </a:pPr>
                      <a:r>
                        <a:rPr lang="en-US" sz="1600" b="1" dirty="0">
                          <a:latin typeface="Gill Sans MT" panose="020B0502020104020203" pitchFamily="34" charset="0"/>
                        </a:rPr>
                        <a:t>Annual Target</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1" dirty="0">
                          <a:latin typeface="Gill Sans MT" panose="020B0502020104020203" pitchFamily="34" charset="0"/>
                        </a:rPr>
                        <a:t>Actual Performance</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231637">
                <a:tc rowSpan="2">
                  <a:txBody>
                    <a:bodyPr/>
                    <a:lstStyle/>
                    <a:p>
                      <a:pPr marL="346075" marR="0" indent="-342900" algn="just" defTabSz="914400" rtl="0" eaLnBrk="1" fontAlgn="auto" latinLnBrk="0" hangingPunct="1">
                        <a:lnSpc>
                          <a:spcPct val="100000"/>
                        </a:lnSpc>
                        <a:spcBef>
                          <a:spcPts val="0"/>
                        </a:spcBef>
                        <a:spcAft>
                          <a:spcPts val="0"/>
                        </a:spcAft>
                        <a:buClrTx/>
                        <a:buSzTx/>
                        <a:buFont typeface="+mj-lt"/>
                        <a:buAutoNum type="arabicPeriod" startAt="7"/>
                        <a:tabLst>
                          <a:tab pos="266700" algn="l"/>
                        </a:tabLst>
                        <a:defRPr/>
                      </a:pPr>
                      <a:r>
                        <a:rPr lang="en-GB" sz="1600" kern="1200" dirty="0">
                          <a:solidFill>
                            <a:schemeClr val="dk1"/>
                          </a:solidFill>
                          <a:effectLst/>
                          <a:latin typeface="Gill Sans MT" panose="020B0502020104020203" pitchFamily="34" charset="0"/>
                          <a:ea typeface="+mn-ea"/>
                          <a:cs typeface="+mn-cs"/>
                        </a:rPr>
                        <a:t>Number of initiatives for improving visitor services implemented.</a:t>
                      </a:r>
                      <a:endParaRPr lang="en-US" sz="1600" b="0" i="0" u="none" strike="noStrike" kern="1200" dirty="0">
                        <a:solidFill>
                          <a:srgbClr val="000000"/>
                        </a:solidFill>
                        <a:effectLst/>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600" b="1" kern="1200" dirty="0">
                          <a:solidFill>
                            <a:schemeClr val="dk1"/>
                          </a:solidFill>
                          <a:effectLst/>
                          <a:latin typeface="Gill Sans MT" panose="020B0502020104020203" pitchFamily="34" charset="0"/>
                          <a:ea typeface="+mn-ea"/>
                          <a:cs typeface="+mn-cs"/>
                        </a:rPr>
                        <a:t>Six initiatives for improving visitor services implemented.. </a:t>
                      </a:r>
                      <a:r>
                        <a:rPr lang="en-ZA" sz="1600" b="1" i="1" kern="1200" dirty="0">
                          <a:solidFill>
                            <a:schemeClr val="dk1"/>
                          </a:solidFill>
                          <a:effectLst/>
                          <a:latin typeface="Gill Sans MT" panose="020B0502020104020203" pitchFamily="34" charset="0"/>
                          <a:ea typeface="+mn-ea"/>
                          <a:cs typeface="+mn-cs"/>
                        </a:rPr>
                        <a:t>Continued</a:t>
                      </a:r>
                      <a:r>
                        <a:rPr lang="en-ZA" sz="1600" b="1" kern="1200" dirty="0">
                          <a:solidFill>
                            <a:schemeClr val="dk1"/>
                          </a:solidFill>
                          <a:effectLst/>
                          <a:latin typeface="Gill Sans MT" panose="020B0502020104020203" pitchFamily="34" charset="0"/>
                          <a:ea typeface="+mn-ea"/>
                          <a:cs typeface="+mn-cs"/>
                        </a:rPr>
                        <a:t>:</a:t>
                      </a:r>
                      <a:endParaRPr lang="en-ZA" sz="1600" b="0" i="0" u="none" strike="noStrike" kern="1200" dirty="0">
                        <a:solidFill>
                          <a:srgbClr val="000000"/>
                        </a:solidFill>
                        <a:effectLst/>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783462460"/>
                  </a:ext>
                </a:extLst>
              </a:tr>
              <a:tr h="3795116">
                <a:tc vMerge="1">
                  <a:txBody>
                    <a:bodyPr/>
                    <a:lstStyle/>
                    <a:p>
                      <a:pPr marL="342900" marR="0" lvl="0" indent="-342900" algn="just" defTabSz="914400" rtl="0" eaLnBrk="1" fontAlgn="t" latinLnBrk="0" hangingPunct="1">
                        <a:lnSpc>
                          <a:spcPct val="115000"/>
                        </a:lnSpc>
                        <a:spcBef>
                          <a:spcPts val="600"/>
                        </a:spcBef>
                        <a:spcAft>
                          <a:spcPts val="0"/>
                        </a:spcAft>
                        <a:buClrTx/>
                        <a:buSzTx/>
                        <a:buFont typeface="+mj-lt"/>
                        <a:buAutoNum type="arabicPeriod" startAt="14"/>
                        <a:tabLst/>
                        <a:defRPr/>
                      </a:pPr>
                      <a:endParaRPr lang="en-ZA" sz="1400" kern="1200" dirty="0">
                        <a:solidFill>
                          <a:schemeClr val="dk1"/>
                        </a:solidFill>
                        <a:effectLst/>
                        <a:latin typeface="Arial Narrow" panose="020B0606020202030204"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00000"/>
                        </a:lnSpc>
                        <a:spcBef>
                          <a:spcPts val="0"/>
                        </a:spcBef>
                        <a:spcAft>
                          <a:spcPts val="0"/>
                        </a:spcAft>
                      </a:pPr>
                      <a:r>
                        <a:rPr lang="en-ZA" sz="1600" b="0" kern="1200" dirty="0">
                          <a:solidFill>
                            <a:schemeClr val="dk1"/>
                          </a:solidFill>
                          <a:effectLst/>
                          <a:latin typeface="Gill Sans MT" panose="020B0502020104020203" pitchFamily="34" charset="0"/>
                          <a:ea typeface="+mn-ea"/>
                          <a:cs typeface="+mn-cs"/>
                        </a:rPr>
                        <a:t>Three joint awareness campaigns implemented for:</a:t>
                      </a:r>
                    </a:p>
                    <a:p>
                      <a:pPr marL="180975" lvl="0" indent="-180975">
                        <a:lnSpc>
                          <a:spcPct val="100000"/>
                        </a:lnSpc>
                        <a:spcBef>
                          <a:spcPts val="0"/>
                        </a:spcBef>
                        <a:spcAft>
                          <a:spcPts val="0"/>
                        </a:spcAft>
                        <a:buFont typeface="Arial" panose="020B0604020202020204" pitchFamily="34" charset="0"/>
                        <a:buChar char="•"/>
                      </a:pPr>
                      <a:r>
                        <a:rPr lang="en-ZA" sz="1600" kern="1200" dirty="0" smtClean="0">
                          <a:solidFill>
                            <a:schemeClr val="dk1"/>
                          </a:solidFill>
                          <a:effectLst/>
                          <a:latin typeface="Gill Sans MT" panose="020B0502020104020203" pitchFamily="34" charset="0"/>
                          <a:ea typeface="+mn-ea"/>
                          <a:cs typeface="+mn-cs"/>
                        </a:rPr>
                        <a:t>Complaints </a:t>
                      </a:r>
                      <a:r>
                        <a:rPr lang="en-ZA" sz="1600" kern="1200" dirty="0">
                          <a:solidFill>
                            <a:schemeClr val="dk1"/>
                          </a:solidFill>
                          <a:effectLst/>
                          <a:latin typeface="Gill Sans MT" panose="020B0502020104020203" pitchFamily="34" charset="0"/>
                          <a:ea typeface="+mn-ea"/>
                          <a:cs typeface="+mn-cs"/>
                        </a:rPr>
                        <a:t>Management</a:t>
                      </a:r>
                    </a:p>
                    <a:p>
                      <a:pPr marL="180975" lvl="0" indent="-180975">
                        <a:lnSpc>
                          <a:spcPct val="100000"/>
                        </a:lnSpc>
                        <a:spcBef>
                          <a:spcPts val="0"/>
                        </a:spcBef>
                        <a:spcAft>
                          <a:spcPts val="0"/>
                        </a:spcAft>
                        <a:buFont typeface="Arial" panose="020B0604020202020204" pitchFamily="34" charset="0"/>
                        <a:buChar char="•"/>
                      </a:pPr>
                      <a:r>
                        <a:rPr lang="en-ZA" sz="1600" kern="1200" dirty="0">
                          <a:solidFill>
                            <a:schemeClr val="dk1"/>
                          </a:solidFill>
                          <a:effectLst/>
                          <a:latin typeface="Gill Sans MT" panose="020B0502020104020203" pitchFamily="34" charset="0"/>
                          <a:ea typeface="+mn-ea"/>
                          <a:cs typeface="+mn-cs"/>
                        </a:rPr>
                        <a:t>Service Excellence</a:t>
                      </a:r>
                    </a:p>
                    <a:p>
                      <a:pPr marL="180975" lvl="0" indent="-180975">
                        <a:lnSpc>
                          <a:spcPct val="100000"/>
                        </a:lnSpc>
                        <a:spcBef>
                          <a:spcPts val="0"/>
                        </a:spcBef>
                        <a:spcAft>
                          <a:spcPts val="0"/>
                        </a:spcAft>
                        <a:buFont typeface="Arial" panose="020B0604020202020204" pitchFamily="34" charset="0"/>
                        <a:buChar char="•"/>
                      </a:pPr>
                      <a:r>
                        <a:rPr lang="en-ZA" sz="1600" kern="1200" dirty="0">
                          <a:solidFill>
                            <a:schemeClr val="dk1"/>
                          </a:solidFill>
                          <a:effectLst/>
                          <a:latin typeface="Gill Sans MT" panose="020B0502020104020203" pitchFamily="34" charset="0"/>
                          <a:ea typeface="+mn-ea"/>
                          <a:cs typeface="+mn-cs"/>
                        </a:rPr>
                        <a:t>Tourist Guiding</a:t>
                      </a:r>
                    </a:p>
                    <a:p>
                      <a:pPr marL="180975" indent="-180975">
                        <a:lnSpc>
                          <a:spcPct val="100000"/>
                        </a:lnSpc>
                        <a:spcBef>
                          <a:spcPts val="0"/>
                        </a:spcBef>
                        <a:spcAft>
                          <a:spcPts val="0"/>
                        </a:spcAft>
                        <a:buFont typeface="Arial" panose="020B0604020202020204" pitchFamily="34" charset="0"/>
                        <a:buChar char="•"/>
                      </a:pPr>
                      <a:r>
                        <a:rPr lang="en-ZA" sz="1600" kern="1200" dirty="0">
                          <a:solidFill>
                            <a:schemeClr val="dk1"/>
                          </a:solidFill>
                          <a:effectLst/>
                          <a:latin typeface="Gill Sans MT" panose="020B0502020104020203" pitchFamily="34" charset="0"/>
                          <a:ea typeface="+mn-ea"/>
                          <a:cs typeface="+mn-cs"/>
                        </a:rPr>
                        <a:t>Tourism Safety</a:t>
                      </a:r>
                      <a:endParaRPr lang="en-ZA" sz="1600" b="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00000"/>
                        </a:lnSpc>
                        <a:spcBef>
                          <a:spcPts val="0"/>
                        </a:spcBef>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Four joint awareness campaigns were implemented for: </a:t>
                      </a:r>
                    </a:p>
                    <a:p>
                      <a:pPr algn="just">
                        <a:lnSpc>
                          <a:spcPct val="100000"/>
                        </a:lnSpc>
                        <a:spcBef>
                          <a:spcPts val="0"/>
                        </a:spcBef>
                        <a:spcAft>
                          <a:spcPts val="0"/>
                        </a:spcAft>
                      </a:pP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p>
                      <a:pPr marL="180975" lvl="0" indent="-180975" algn="just">
                        <a:lnSpc>
                          <a:spcPct val="100000"/>
                        </a:lnSpc>
                        <a:spcBef>
                          <a:spcPts val="0"/>
                        </a:spcBef>
                        <a:spcAft>
                          <a:spcPts val="0"/>
                        </a:spcAft>
                        <a:buClr>
                          <a:srgbClr val="000000"/>
                        </a:buClr>
                        <a:buFont typeface="Arial" panose="020B0604020202020204" pitchFamily="34" charset="0"/>
                        <a:buChar char="•"/>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Complaints Management </a:t>
                      </a:r>
                    </a:p>
                    <a:p>
                      <a:pPr marL="180975" lvl="0" indent="-180975" algn="just">
                        <a:lnSpc>
                          <a:spcPct val="100000"/>
                        </a:lnSpc>
                        <a:spcBef>
                          <a:spcPts val="0"/>
                        </a:spcBef>
                        <a:spcAft>
                          <a:spcPts val="0"/>
                        </a:spcAft>
                        <a:buClr>
                          <a:srgbClr val="000000"/>
                        </a:buClr>
                        <a:buFont typeface="Arial" panose="020B0604020202020204" pitchFamily="34" charset="0"/>
                        <a:buChar char="•"/>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Service Excellence</a:t>
                      </a:r>
                    </a:p>
                    <a:p>
                      <a:pPr marL="180975" lvl="0" indent="-180975" algn="just">
                        <a:lnSpc>
                          <a:spcPct val="100000"/>
                        </a:lnSpc>
                        <a:spcBef>
                          <a:spcPts val="0"/>
                        </a:spcBef>
                        <a:spcAft>
                          <a:spcPts val="0"/>
                        </a:spcAft>
                        <a:buClr>
                          <a:srgbClr val="000000"/>
                        </a:buClr>
                        <a:buFont typeface="Arial" panose="020B0604020202020204" pitchFamily="34" charset="0"/>
                        <a:buChar char="•"/>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Tourist Guiding</a:t>
                      </a:r>
                    </a:p>
                    <a:p>
                      <a:pPr marL="180975" lvl="0" indent="-180975" algn="just">
                        <a:lnSpc>
                          <a:spcPct val="100000"/>
                        </a:lnSpc>
                        <a:spcBef>
                          <a:spcPts val="0"/>
                        </a:spcBef>
                        <a:spcAft>
                          <a:spcPts val="0"/>
                        </a:spcAft>
                        <a:buClr>
                          <a:srgbClr val="000000"/>
                        </a:buClr>
                        <a:buFont typeface="Arial" panose="020B0604020202020204" pitchFamily="34" charset="0"/>
                        <a:buChar char="•"/>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Tourism Safety</a:t>
                      </a:r>
                    </a:p>
                    <a:p>
                      <a:pPr marL="285750" lvl="0" indent="-285750" algn="just">
                        <a:lnSpc>
                          <a:spcPct val="100000"/>
                        </a:lnSpc>
                        <a:spcBef>
                          <a:spcPts val="0"/>
                        </a:spcBef>
                        <a:spcAft>
                          <a:spcPts val="0"/>
                        </a:spcAft>
                        <a:buClr>
                          <a:srgbClr val="000000"/>
                        </a:buClr>
                        <a:buFont typeface="Arial" panose="020B0604020202020204" pitchFamily="34" charset="0"/>
                        <a:buChar char="•"/>
                      </a:pP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r>
                        <a:rPr lang="en-ZA" sz="1600" b="1" i="1" dirty="0">
                          <a:effectLst/>
                          <a:latin typeface="Gill Sans MT" panose="020B0502020104020203" pitchFamily="34" charset="0"/>
                          <a:ea typeface="Calibri" panose="020F0502020204030204" pitchFamily="34" charset="0"/>
                          <a:cs typeface="Times New Roman" panose="02020603050405020304" pitchFamily="18" charset="0"/>
                        </a:rPr>
                        <a:t>Reason</a:t>
                      </a:r>
                      <a:r>
                        <a:rPr lang="en-ZA" sz="1600" b="1" i="1" baseline="0" dirty="0">
                          <a:effectLst/>
                          <a:latin typeface="Gill Sans MT" panose="020B0502020104020203" pitchFamily="34" charset="0"/>
                          <a:ea typeface="Calibri" panose="020F0502020204030204" pitchFamily="34" charset="0"/>
                          <a:cs typeface="Times New Roman" panose="02020603050405020304" pitchFamily="18" charset="0"/>
                        </a:rPr>
                        <a:t> for variance:</a:t>
                      </a:r>
                    </a:p>
                    <a:p>
                      <a:pPr marL="0" lvl="0" indent="0" algn="just">
                        <a:lnSpc>
                          <a:spcPct val="100000"/>
                        </a:lnSpc>
                        <a:spcBef>
                          <a:spcPts val="0"/>
                        </a:spcBef>
                        <a:spcAft>
                          <a:spcPts val="0"/>
                        </a:spcAft>
                        <a:buClr>
                          <a:srgbClr val="000000"/>
                        </a:buClr>
                        <a:buFont typeface="Arial" panose="020B0604020202020204" pitchFamily="34" charset="0"/>
                        <a:buNone/>
                      </a:pPr>
                      <a:r>
                        <a:rPr lang="en-ZA" sz="1600" kern="1200" dirty="0">
                          <a:solidFill>
                            <a:schemeClr val="dk1"/>
                          </a:solidFill>
                          <a:effectLst/>
                          <a:latin typeface="Gill Sans MT" panose="020B0502020104020203" pitchFamily="34" charset="0"/>
                          <a:ea typeface="+mn-ea"/>
                          <a:cs typeface="+mn-cs"/>
                        </a:rPr>
                        <a:t>Consumer Protection Forum in KZN had planned a Joint Awareness Campaign to celebrate Consumer Protection week on 11 – 15 March 2019. Considering this to be an opportunity to broaden tourism awareness initiatives, negotiations were held with the Forum organisers to include specific tourism issues in their Programme from 12 to 13 March 2019.</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
        <p:nvSpPr>
          <p:cNvPr id="6" name="Footer Placeholder 1"/>
          <p:cNvSpPr>
            <a:spLocks noGrp="1"/>
          </p:cNvSpPr>
          <p:nvPr>
            <p:ph type="ftr" sz="quarter" idx="11"/>
          </p:nvPr>
        </p:nvSpPr>
        <p:spPr>
          <a:xfrm>
            <a:off x="475861" y="5991226"/>
            <a:ext cx="2771192"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35945549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52</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521379294"/>
              </p:ext>
            </p:extLst>
          </p:nvPr>
        </p:nvGraphicFramePr>
        <p:xfrm>
          <a:off x="239095" y="303631"/>
          <a:ext cx="8690300" cy="5484777"/>
        </p:xfrm>
        <a:graphic>
          <a:graphicData uri="http://schemas.openxmlformats.org/drawingml/2006/table">
            <a:tbl>
              <a:tblPr firstRow="1" bandRow="1">
                <a:tableStyleId>{21E4AEA4-8DFA-4A89-87EB-49C32662AFE0}</a:tableStyleId>
              </a:tblPr>
              <a:tblGrid>
                <a:gridCol w="1671257">
                  <a:extLst>
                    <a:ext uri="{9D8B030D-6E8A-4147-A177-3AD203B41FA5}">
                      <a16:colId xmlns:a16="http://schemas.microsoft.com/office/drawing/2014/main" xmlns="" val="20000"/>
                    </a:ext>
                  </a:extLst>
                </a:gridCol>
                <a:gridCol w="2792277">
                  <a:extLst>
                    <a:ext uri="{9D8B030D-6E8A-4147-A177-3AD203B41FA5}">
                      <a16:colId xmlns:a16="http://schemas.microsoft.com/office/drawing/2014/main" xmlns="" val="20001"/>
                    </a:ext>
                  </a:extLst>
                </a:gridCol>
                <a:gridCol w="4226766">
                  <a:extLst>
                    <a:ext uri="{9D8B030D-6E8A-4147-A177-3AD203B41FA5}">
                      <a16:colId xmlns:a16="http://schemas.microsoft.com/office/drawing/2014/main" xmlns="" val="2685270800"/>
                    </a:ext>
                  </a:extLst>
                </a:gridCol>
              </a:tblGrid>
              <a:tr h="489324">
                <a:tc gridSpan="3">
                  <a:txBody>
                    <a:bodyPr/>
                    <a:lstStyle/>
                    <a:p>
                      <a:pPr algn="just" fontAlgn="ctr"/>
                      <a:r>
                        <a:rPr lang="en-ZA" sz="1400" b="1" i="0" u="none" strike="noStrike" dirty="0">
                          <a:solidFill>
                            <a:srgbClr val="000000"/>
                          </a:solidFill>
                          <a:latin typeface="Gill Sans MT" panose="020B0502020104020203" pitchFamily="34" charset="0"/>
                        </a:rPr>
                        <a:t>To facilitate the development and growth of tourism enterprises to contribute to inclusive economic growth and job creation.</a:t>
                      </a:r>
                      <a:endParaRPr lang="en-US" sz="1400" b="1" i="0" u="none" strike="noStrike" dirty="0">
                        <a:solidFill>
                          <a:srgbClr val="000000"/>
                        </a:solidFill>
                        <a:latin typeface="Gill Sans MT" panose="020B0502020104020203" pitchFamily="34" charset="0"/>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592759">
                <a:tc>
                  <a:txBody>
                    <a:bodyPr/>
                    <a:lstStyle/>
                    <a:p>
                      <a:pPr algn="just">
                        <a:lnSpc>
                          <a:spcPct val="100000"/>
                        </a:lnSpc>
                      </a:pPr>
                      <a:r>
                        <a:rPr lang="en-US" sz="1400" b="1" dirty="0">
                          <a:latin typeface="Gill Sans MT" panose="020B0502020104020203" pitchFamily="34" charset="0"/>
                        </a:rPr>
                        <a:t>Key</a:t>
                      </a:r>
                      <a:r>
                        <a:rPr lang="en-US" sz="1400" b="1" baseline="0" dirty="0">
                          <a:latin typeface="Gill Sans MT" panose="020B0502020104020203" pitchFamily="34" charset="0"/>
                        </a:rPr>
                        <a:t> Performance Indicator</a:t>
                      </a:r>
                      <a:endParaRPr lang="en-US" sz="14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just">
                        <a:lnSpc>
                          <a:spcPct val="100000"/>
                        </a:lnSpc>
                        <a:tabLst>
                          <a:tab pos="534988" algn="l"/>
                          <a:tab pos="1614488" algn="l"/>
                        </a:tabLst>
                      </a:pPr>
                      <a:r>
                        <a:rPr lang="en-US" sz="1400" b="1" dirty="0">
                          <a:latin typeface="Gill Sans MT" panose="020B0502020104020203" pitchFamily="34" charset="0"/>
                        </a:rPr>
                        <a:t>Annual Target</a:t>
                      </a:r>
                      <a:endParaRPr lang="en-US" sz="14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b="1" dirty="0">
                          <a:latin typeface="Gill Sans MT" panose="020B0502020104020203" pitchFamily="34" charset="0"/>
                        </a:rPr>
                        <a:t>Actual Performance</a:t>
                      </a:r>
                      <a:endParaRPr lang="en-US" sz="14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213789">
                <a:tc rowSpan="2">
                  <a:txBody>
                    <a:bodyPr/>
                    <a:lstStyle/>
                    <a:p>
                      <a:pPr marL="346075" marR="0" indent="-342900" algn="just" defTabSz="914400" rtl="0" eaLnBrk="1" fontAlgn="auto" latinLnBrk="0" hangingPunct="1">
                        <a:lnSpc>
                          <a:spcPct val="100000"/>
                        </a:lnSpc>
                        <a:spcBef>
                          <a:spcPts val="0"/>
                        </a:spcBef>
                        <a:spcAft>
                          <a:spcPts val="0"/>
                        </a:spcAft>
                        <a:buClrTx/>
                        <a:buSzTx/>
                        <a:buFont typeface="+mj-lt"/>
                        <a:buAutoNum type="arabicPeriod" startAt="7"/>
                        <a:tabLst>
                          <a:tab pos="266700" algn="l"/>
                        </a:tabLst>
                        <a:defRPr/>
                      </a:pPr>
                      <a:r>
                        <a:rPr lang="en-GB" sz="1400" kern="1200" dirty="0">
                          <a:solidFill>
                            <a:schemeClr val="dk1"/>
                          </a:solidFill>
                          <a:effectLst/>
                          <a:latin typeface="Gill Sans MT" panose="020B0502020104020203" pitchFamily="34" charset="0"/>
                          <a:ea typeface="+mn-ea"/>
                          <a:cs typeface="+mn-cs"/>
                        </a:rPr>
                        <a:t>Number of initiatives for improving visitor services implemented.</a:t>
                      </a:r>
                      <a:endParaRPr lang="en-US" sz="1400" b="0" i="0" u="none" strike="noStrike" kern="1200" dirty="0">
                        <a:solidFill>
                          <a:srgbClr val="000000"/>
                        </a:solidFill>
                        <a:effectLst/>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ZA" sz="1400" b="1" kern="1200" dirty="0">
                          <a:solidFill>
                            <a:schemeClr val="dk1"/>
                          </a:solidFill>
                          <a:effectLst/>
                          <a:latin typeface="Gill Sans MT" panose="020B0502020104020203" pitchFamily="34" charset="0"/>
                          <a:ea typeface="+mn-ea"/>
                          <a:cs typeface="+mn-cs"/>
                        </a:rPr>
                        <a:t>Six initiatives for improving visitor services implemented.. </a:t>
                      </a:r>
                      <a:r>
                        <a:rPr lang="en-ZA" sz="1400" b="1" i="1" kern="1200" dirty="0">
                          <a:solidFill>
                            <a:schemeClr val="dk1"/>
                          </a:solidFill>
                          <a:effectLst/>
                          <a:latin typeface="Gill Sans MT" panose="020B0502020104020203" pitchFamily="34" charset="0"/>
                          <a:ea typeface="+mn-ea"/>
                          <a:cs typeface="+mn-cs"/>
                        </a:rPr>
                        <a:t>Continued</a:t>
                      </a:r>
                      <a:r>
                        <a:rPr lang="en-ZA" sz="1400" b="1" kern="1200" dirty="0">
                          <a:solidFill>
                            <a:schemeClr val="dk1"/>
                          </a:solidFill>
                          <a:effectLst/>
                          <a:latin typeface="Gill Sans MT" panose="020B0502020104020203" pitchFamily="34" charset="0"/>
                          <a:ea typeface="+mn-ea"/>
                          <a:cs typeface="+mn-cs"/>
                        </a:rPr>
                        <a:t>:</a:t>
                      </a:r>
                      <a:endParaRPr lang="en-ZA" sz="1400" b="0" i="0" u="none" strike="noStrike" kern="1200" dirty="0">
                        <a:solidFill>
                          <a:srgbClr val="000000"/>
                        </a:solidFill>
                        <a:effectLst/>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783462460"/>
                  </a:ext>
                </a:extLst>
              </a:tr>
              <a:tr h="3898928">
                <a:tc vMerge="1">
                  <a:txBody>
                    <a:bodyPr/>
                    <a:lstStyle/>
                    <a:p>
                      <a:pPr marL="342900" marR="0" lvl="0" indent="-342900" algn="just" defTabSz="914400" rtl="0" eaLnBrk="1" fontAlgn="t" latinLnBrk="0" hangingPunct="1">
                        <a:lnSpc>
                          <a:spcPct val="115000"/>
                        </a:lnSpc>
                        <a:spcBef>
                          <a:spcPts val="600"/>
                        </a:spcBef>
                        <a:spcAft>
                          <a:spcPts val="0"/>
                        </a:spcAft>
                        <a:buClrTx/>
                        <a:buSzTx/>
                        <a:buFont typeface="+mj-lt"/>
                        <a:buAutoNum type="arabicPeriod" startAt="14"/>
                        <a:tabLst/>
                        <a:defRPr/>
                      </a:pPr>
                      <a:endParaRPr lang="en-ZA" sz="1400" kern="1200" dirty="0">
                        <a:solidFill>
                          <a:schemeClr val="dk1"/>
                        </a:solidFill>
                        <a:effectLst/>
                        <a:latin typeface="Arial Narrow" panose="020B0606020202030204"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1 450 Tourism Monitors enrolled:</a:t>
                      </a:r>
                    </a:p>
                    <a:p>
                      <a:pPr marL="180975" lvl="0" indent="-180975" algn="just">
                        <a:lnSpc>
                          <a:spcPct val="115000"/>
                        </a:lnSpc>
                        <a:spcAft>
                          <a:spcPts val="0"/>
                        </a:spcAft>
                        <a:buClr>
                          <a:srgbClr val="000000"/>
                        </a:buClr>
                        <a:buFont typeface="Arial" panose="020B0604020202020204" pitchFamily="34" charset="0"/>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Gauteng (200)</a:t>
                      </a:r>
                    </a:p>
                    <a:p>
                      <a:pPr marL="180975" lvl="0" indent="-180975" algn="just">
                        <a:lnSpc>
                          <a:spcPct val="115000"/>
                        </a:lnSpc>
                        <a:spcAft>
                          <a:spcPts val="0"/>
                        </a:spcAft>
                        <a:buClr>
                          <a:srgbClr val="000000"/>
                        </a:buClr>
                        <a:buFont typeface="Arial" panose="020B0604020202020204" pitchFamily="34" charset="0"/>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Mpumalanga (250)</a:t>
                      </a:r>
                    </a:p>
                    <a:p>
                      <a:pPr marL="180975" lvl="0" indent="-180975" algn="just">
                        <a:lnSpc>
                          <a:spcPct val="115000"/>
                        </a:lnSpc>
                        <a:spcAft>
                          <a:spcPts val="0"/>
                        </a:spcAft>
                        <a:buClr>
                          <a:srgbClr val="000000"/>
                        </a:buClr>
                        <a:buFont typeface="Arial" panose="020B0604020202020204" pitchFamily="34" charset="0"/>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Eastern Cape (200)</a:t>
                      </a:r>
                    </a:p>
                    <a:p>
                      <a:pPr marL="180975" lvl="0" indent="-180975" algn="just">
                        <a:lnSpc>
                          <a:spcPct val="115000"/>
                        </a:lnSpc>
                        <a:spcAft>
                          <a:spcPts val="0"/>
                        </a:spcAft>
                        <a:buClr>
                          <a:srgbClr val="000000"/>
                        </a:buClr>
                        <a:buFont typeface="Arial" panose="020B0604020202020204" pitchFamily="34" charset="0"/>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Western Cape (100)</a:t>
                      </a:r>
                    </a:p>
                    <a:p>
                      <a:pPr marL="180975" lvl="0" indent="-180975" algn="just">
                        <a:lnSpc>
                          <a:spcPct val="115000"/>
                        </a:lnSpc>
                        <a:spcAft>
                          <a:spcPts val="0"/>
                        </a:spcAft>
                        <a:buClr>
                          <a:srgbClr val="000000"/>
                        </a:buClr>
                        <a:buFont typeface="Arial" panose="020B0604020202020204" pitchFamily="34" charset="0"/>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KwaZulu-Natal (250)</a:t>
                      </a:r>
                    </a:p>
                    <a:p>
                      <a:pPr marL="180975" lvl="0" indent="-180975" algn="just">
                        <a:lnSpc>
                          <a:spcPct val="115000"/>
                        </a:lnSpc>
                        <a:spcAft>
                          <a:spcPts val="0"/>
                        </a:spcAft>
                        <a:buClr>
                          <a:srgbClr val="000000"/>
                        </a:buClr>
                        <a:buFont typeface="Arial" panose="020B0604020202020204" pitchFamily="34" charset="0"/>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Northern Cape (50)</a:t>
                      </a:r>
                    </a:p>
                    <a:p>
                      <a:pPr marL="180975" lvl="0" indent="-180975" algn="just">
                        <a:lnSpc>
                          <a:spcPct val="115000"/>
                        </a:lnSpc>
                        <a:spcAft>
                          <a:spcPts val="0"/>
                        </a:spcAft>
                        <a:buClr>
                          <a:srgbClr val="000000"/>
                        </a:buClr>
                        <a:buFont typeface="Arial" panose="020B0604020202020204" pitchFamily="34" charset="0"/>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Free State (50)</a:t>
                      </a:r>
                    </a:p>
                    <a:p>
                      <a:pPr marL="180975" lvl="0" indent="-180975" algn="just">
                        <a:lnSpc>
                          <a:spcPct val="115000"/>
                        </a:lnSpc>
                        <a:spcAft>
                          <a:spcPts val="0"/>
                        </a:spcAft>
                        <a:buClr>
                          <a:srgbClr val="000000"/>
                        </a:buClr>
                        <a:buFont typeface="Arial" panose="020B0604020202020204" pitchFamily="34" charset="0"/>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North West (100)</a:t>
                      </a:r>
                    </a:p>
                    <a:p>
                      <a:pPr marL="180975" lvl="0" indent="-180975" algn="just">
                        <a:lnSpc>
                          <a:spcPct val="115000"/>
                        </a:lnSpc>
                        <a:spcAft>
                          <a:spcPts val="0"/>
                        </a:spcAft>
                        <a:buClr>
                          <a:srgbClr val="000000"/>
                        </a:buClr>
                        <a:buFont typeface="Arial" panose="020B0604020202020204" pitchFamily="34" charset="0"/>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Limpopo (250)</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Training was implemented in the following three provinces:</a:t>
                      </a:r>
                    </a:p>
                    <a:p>
                      <a:pPr algn="just">
                        <a:lnSpc>
                          <a:spcPct val="115000"/>
                        </a:lnSpc>
                        <a:spcAft>
                          <a:spcPts val="0"/>
                        </a:spcAft>
                      </a:pPr>
                      <a:endParaRPr lang="en-ZA" sz="1400" dirty="0">
                        <a:effectLst/>
                        <a:latin typeface="Gill Sans MT" panose="020B0502020104020203" pitchFamily="34" charset="0"/>
                        <a:ea typeface="Calibri" panose="020F0502020204030204" pitchFamily="34" charset="0"/>
                        <a:cs typeface="Times New Roman" panose="02020603050405020304" pitchFamily="18" charset="0"/>
                      </a:endParaRPr>
                    </a:p>
                    <a:p>
                      <a:pPr marL="180975" indent="-180975" algn="just">
                        <a:lnSpc>
                          <a:spcPct val="115000"/>
                        </a:lnSpc>
                        <a:spcAft>
                          <a:spcPts val="0"/>
                        </a:spcAft>
                        <a:buFont typeface="Arial" panose="020B0604020202020204" pitchFamily="34" charset="0"/>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Gauteng (194)</a:t>
                      </a:r>
                    </a:p>
                    <a:p>
                      <a:pPr marL="180975" indent="-180975" algn="just">
                        <a:lnSpc>
                          <a:spcPct val="115000"/>
                        </a:lnSpc>
                        <a:spcAft>
                          <a:spcPts val="0"/>
                        </a:spcAft>
                        <a:buFont typeface="Arial" panose="020B0604020202020204" pitchFamily="34" charset="0"/>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Mpumalanga (238)</a:t>
                      </a:r>
                    </a:p>
                    <a:p>
                      <a:pPr marL="180975" indent="-180975" algn="just">
                        <a:lnSpc>
                          <a:spcPct val="115000"/>
                        </a:lnSpc>
                        <a:spcAft>
                          <a:spcPts val="0"/>
                        </a:spcAft>
                        <a:buFont typeface="Arial" panose="020B0604020202020204" pitchFamily="34" charset="0"/>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Eastern Cape (167)</a:t>
                      </a:r>
                    </a:p>
                    <a:p>
                      <a:pPr marL="0" indent="0" algn="just">
                        <a:lnSpc>
                          <a:spcPct val="115000"/>
                        </a:lnSpc>
                        <a:spcAft>
                          <a:spcPts val="0"/>
                        </a:spcAft>
                        <a:buFont typeface="Arial" panose="020B0604020202020204" pitchFamily="34" charset="0"/>
                        <a:buNone/>
                      </a:pPr>
                      <a:endParaRPr lang="en-ZA" sz="1400" dirty="0">
                        <a:effectLst/>
                        <a:latin typeface="Gill Sans MT" panose="020B0502020104020203" pitchFamily="34" charset="0"/>
                        <a:ea typeface="Calibri" panose="020F0502020204030204" pitchFamily="34" charset="0"/>
                        <a:cs typeface="Times New Roman" panose="02020603050405020304" pitchFamily="18" charset="0"/>
                      </a:endParaRPr>
                    </a:p>
                    <a:p>
                      <a:pPr marL="0" marR="0" indent="0" algn="just"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ZA" sz="1400" b="1" i="1" dirty="0">
                          <a:effectLst/>
                          <a:latin typeface="Gill Sans MT" panose="020B0502020104020203" pitchFamily="34" charset="0"/>
                          <a:ea typeface="Calibri" panose="020F0502020204030204" pitchFamily="34" charset="0"/>
                          <a:cs typeface="Times New Roman" panose="02020603050405020304" pitchFamily="18" charset="0"/>
                        </a:rPr>
                        <a:t>Reason</a:t>
                      </a:r>
                      <a:r>
                        <a:rPr lang="en-ZA" sz="1400" b="1" i="1" baseline="0" dirty="0">
                          <a:effectLst/>
                          <a:latin typeface="Gill Sans MT" panose="020B0502020104020203" pitchFamily="34" charset="0"/>
                          <a:ea typeface="Calibri" panose="020F0502020204030204" pitchFamily="34" charset="0"/>
                          <a:cs typeface="Times New Roman" panose="02020603050405020304" pitchFamily="18" charset="0"/>
                        </a:rPr>
                        <a:t> for variance:</a:t>
                      </a:r>
                    </a:p>
                    <a:p>
                      <a:pPr algn="just"/>
                      <a:r>
                        <a:rPr lang="en-ZA" sz="1400" kern="1200" dirty="0">
                          <a:solidFill>
                            <a:schemeClr val="dk1"/>
                          </a:solidFill>
                          <a:effectLst/>
                          <a:latin typeface="Gill Sans MT" panose="020B0502020104020203" pitchFamily="34" charset="0"/>
                          <a:ea typeface="+mn-ea"/>
                          <a:cs typeface="+mn-cs"/>
                        </a:rPr>
                        <a:t>Using lessons learned from implementation in the first 3 provinces, the department decided to revisit the programme design and review numbers in the new provinces.</a:t>
                      </a:r>
                    </a:p>
                    <a:p>
                      <a:pPr algn="just"/>
                      <a:endParaRPr lang="en-US" sz="1400" kern="1200" dirty="0">
                        <a:solidFill>
                          <a:schemeClr val="dk1"/>
                        </a:solidFill>
                        <a:effectLst/>
                        <a:latin typeface="Gill Sans MT" panose="020B0502020104020203" pitchFamily="34" charset="0"/>
                        <a:ea typeface="+mn-ea"/>
                        <a:cs typeface="+mn-cs"/>
                      </a:endParaRPr>
                    </a:p>
                    <a:p>
                      <a:pPr marL="0" marR="0" lvl="0" indent="0" algn="just"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kumimoji="0" lang="en-ZA" sz="1400" b="1" i="1"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Corrective measure: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Implementations in the other 6 provinces will be informed by this review exercise in order to meet programme objectives.</a:t>
                      </a:r>
                    </a:p>
                    <a:p>
                      <a:pPr algn="just"/>
                      <a:endParaRPr lang="en-ZA" sz="1400" kern="1200" dirty="0">
                        <a:solidFill>
                          <a:schemeClr val="dk1"/>
                        </a:solidFill>
                        <a:effectLst/>
                        <a:latin typeface="Gill Sans MT" panose="020B0502020104020203" pitchFamily="34" charset="0"/>
                        <a:ea typeface="+mn-ea"/>
                        <a:cs typeface="+mn-cs"/>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
        <p:nvSpPr>
          <p:cNvPr id="6" name="Footer Placeholder 1"/>
          <p:cNvSpPr>
            <a:spLocks noGrp="1"/>
          </p:cNvSpPr>
          <p:nvPr>
            <p:ph type="ftr" sz="quarter" idx="11"/>
          </p:nvPr>
        </p:nvSpPr>
        <p:spPr>
          <a:xfrm>
            <a:off x="475861" y="5991226"/>
            <a:ext cx="2771192"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27393239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53</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1374355846"/>
              </p:ext>
            </p:extLst>
          </p:nvPr>
        </p:nvGraphicFramePr>
        <p:xfrm>
          <a:off x="272955" y="267536"/>
          <a:ext cx="8598090" cy="5467530"/>
        </p:xfrm>
        <a:graphic>
          <a:graphicData uri="http://schemas.openxmlformats.org/drawingml/2006/table">
            <a:tbl>
              <a:tblPr firstRow="1" bandRow="1">
                <a:tableStyleId>{21E4AEA4-8DFA-4A89-87EB-49C32662AFE0}</a:tableStyleId>
              </a:tblPr>
              <a:tblGrid>
                <a:gridCol w="2373585">
                  <a:extLst>
                    <a:ext uri="{9D8B030D-6E8A-4147-A177-3AD203B41FA5}">
                      <a16:colId xmlns:a16="http://schemas.microsoft.com/office/drawing/2014/main" xmlns="" val="20000"/>
                    </a:ext>
                  </a:extLst>
                </a:gridCol>
                <a:gridCol w="2531950">
                  <a:extLst>
                    <a:ext uri="{9D8B030D-6E8A-4147-A177-3AD203B41FA5}">
                      <a16:colId xmlns:a16="http://schemas.microsoft.com/office/drawing/2014/main" xmlns="" val="20001"/>
                    </a:ext>
                  </a:extLst>
                </a:gridCol>
                <a:gridCol w="3692555">
                  <a:extLst>
                    <a:ext uri="{9D8B030D-6E8A-4147-A177-3AD203B41FA5}">
                      <a16:colId xmlns:a16="http://schemas.microsoft.com/office/drawing/2014/main" xmlns="" val="3881767603"/>
                    </a:ext>
                  </a:extLst>
                </a:gridCol>
              </a:tblGrid>
              <a:tr h="295297">
                <a:tc gridSpan="3">
                  <a:txBody>
                    <a:bodyPr/>
                    <a:lstStyle/>
                    <a:p>
                      <a:pPr marL="0" marR="0" lvl="0" indent="0" algn="just" defTabSz="914400" rtl="0" eaLnBrk="1" fontAlgn="t" latinLnBrk="0" hangingPunct="1">
                        <a:lnSpc>
                          <a:spcPct val="100000"/>
                        </a:lnSpc>
                        <a:spcBef>
                          <a:spcPts val="0"/>
                        </a:spcBef>
                        <a:spcAft>
                          <a:spcPts val="0"/>
                        </a:spcAft>
                        <a:buClrTx/>
                        <a:buSzTx/>
                        <a:buFont typeface="+mj-lt"/>
                        <a:buNone/>
                        <a:tabLst/>
                        <a:defRPr/>
                      </a:pPr>
                      <a:r>
                        <a:rPr lang="en-ZA" sz="1600" b="1" kern="1200" dirty="0">
                          <a:solidFill>
                            <a:schemeClr val="dk1"/>
                          </a:solidFill>
                          <a:effectLst/>
                          <a:latin typeface="Gill Sans MT" panose="020B0502020104020203" pitchFamily="34" charset="0"/>
                          <a:ea typeface="+mn-ea"/>
                          <a:cs typeface="+mn-cs"/>
                        </a:rPr>
                        <a:t>Strategic objective: </a:t>
                      </a:r>
                      <a:r>
                        <a:rPr lang="en-GB" sz="1600" kern="1200" dirty="0">
                          <a:solidFill>
                            <a:schemeClr val="dk1"/>
                          </a:solidFill>
                          <a:effectLst/>
                          <a:latin typeface="Gill Sans MT" panose="020B0502020104020203" pitchFamily="34" charset="0"/>
                          <a:ea typeface="+mn-ea"/>
                          <a:cs typeface="+mn-cs"/>
                        </a:rPr>
                        <a:t>To facilitate tourism capacity-building programmes</a:t>
                      </a:r>
                      <a:r>
                        <a:rPr lang="en-ZA" sz="1600" b="1" kern="1200" dirty="0">
                          <a:solidFill>
                            <a:schemeClr val="dk1"/>
                          </a:solidFill>
                          <a:effectLst/>
                          <a:latin typeface="Gill Sans MT" panose="020B0502020104020203" pitchFamily="34" charset="0"/>
                          <a:ea typeface="+mn-ea"/>
                          <a:cs typeface="+mn-cs"/>
                        </a:rPr>
                        <a:t>.</a:t>
                      </a: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502041">
                <a:tc>
                  <a:txBody>
                    <a:bodyPr/>
                    <a:lstStyle/>
                    <a:p>
                      <a:pPr algn="ctr">
                        <a:lnSpc>
                          <a:spcPct val="100000"/>
                        </a:lnSpc>
                        <a:spcBef>
                          <a:spcPts val="0"/>
                        </a:spcBef>
                      </a:pPr>
                      <a:r>
                        <a:rPr lang="en-US" sz="1600" b="1" dirty="0">
                          <a:latin typeface="Gill Sans MT" panose="020B0502020104020203" pitchFamily="34" charset="0"/>
                        </a:rPr>
                        <a:t>Key</a:t>
                      </a:r>
                      <a:r>
                        <a:rPr lang="en-US" sz="1600" b="1" baseline="0" dirty="0">
                          <a:latin typeface="Gill Sans MT" panose="020B0502020104020203" pitchFamily="34" charset="0"/>
                        </a:rPr>
                        <a:t> Performance Indicator</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spcBef>
                          <a:spcPts val="0"/>
                        </a:spcBef>
                        <a:tabLst>
                          <a:tab pos="534988" algn="l"/>
                          <a:tab pos="1614488" algn="l"/>
                        </a:tabLst>
                      </a:pPr>
                      <a:r>
                        <a:rPr lang="en-US" sz="1600" b="1" dirty="0">
                          <a:latin typeface="Gill Sans MT" panose="020B0502020104020203" pitchFamily="34" charset="0"/>
                        </a:rPr>
                        <a:t>Annual Target</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Gill Sans MT" panose="020B0502020104020203" pitchFamily="34" charset="0"/>
                        </a:rPr>
                        <a:t>Actual Performance</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634854">
                <a:tc rowSpan="3">
                  <a:txBody>
                    <a:bodyPr/>
                    <a:lstStyle/>
                    <a:p>
                      <a:pPr marL="346075" marR="0" lvl="0" indent="-342900" algn="just" defTabSz="914400" rtl="0" eaLnBrk="1" fontAlgn="auto" latinLnBrk="0" hangingPunct="1">
                        <a:lnSpc>
                          <a:spcPct val="100000"/>
                        </a:lnSpc>
                        <a:spcBef>
                          <a:spcPts val="0"/>
                        </a:spcBef>
                        <a:spcAft>
                          <a:spcPts val="0"/>
                        </a:spcAft>
                        <a:buClrTx/>
                        <a:buSzTx/>
                        <a:buFont typeface="+mj-lt"/>
                        <a:buAutoNum type="arabicPeriod" startAt="8"/>
                        <a:tabLst>
                          <a:tab pos="266700" algn="l"/>
                        </a:tabLst>
                        <a:defRPr/>
                      </a:pPr>
                      <a:r>
                        <a:rPr lang="en-GB" sz="1600" kern="1200" dirty="0">
                          <a:solidFill>
                            <a:schemeClr val="dk1"/>
                          </a:solidFill>
                          <a:effectLst/>
                          <a:latin typeface="Gill Sans MT" panose="020B0502020104020203" pitchFamily="34" charset="0"/>
                          <a:ea typeface="+mn-ea"/>
                          <a:cs typeface="+mn-cs"/>
                        </a:rPr>
                        <a:t>Number of capacity-building programmes implemented.</a:t>
                      </a:r>
                      <a:endParaRPr kumimoji="0" lang="en-US" sz="16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a:lnSpc>
                          <a:spcPct val="100000"/>
                        </a:lnSpc>
                        <a:spcBef>
                          <a:spcPts val="0"/>
                        </a:spcBef>
                      </a:pPr>
                      <a:r>
                        <a:rPr lang="en-ZA" sz="1600" b="1" kern="1200" dirty="0">
                          <a:solidFill>
                            <a:schemeClr val="dk1"/>
                          </a:solidFill>
                          <a:effectLst/>
                          <a:latin typeface="Gill Sans MT" panose="020B0502020104020203" pitchFamily="34" charset="0"/>
                          <a:ea typeface="+mn-ea"/>
                          <a:cs typeface="+mn-cs"/>
                        </a:rPr>
                        <a:t>Nine</a:t>
                      </a:r>
                      <a:r>
                        <a:rPr lang="en-ZA" sz="1600" b="1" kern="1200" baseline="0" dirty="0">
                          <a:solidFill>
                            <a:schemeClr val="dk1"/>
                          </a:solidFill>
                          <a:effectLst/>
                          <a:latin typeface="Gill Sans MT" panose="020B0502020104020203" pitchFamily="34" charset="0"/>
                          <a:ea typeface="+mn-ea"/>
                          <a:cs typeface="+mn-cs"/>
                        </a:rPr>
                        <a:t> skills d</a:t>
                      </a:r>
                      <a:r>
                        <a:rPr lang="en-ZA" sz="1600" b="1" kern="1200" dirty="0">
                          <a:solidFill>
                            <a:schemeClr val="dk1"/>
                          </a:solidFill>
                          <a:effectLst/>
                          <a:latin typeface="Gill Sans MT" panose="020B0502020104020203" pitchFamily="34" charset="0"/>
                          <a:ea typeface="+mn-ea"/>
                          <a:cs typeface="+mn-cs"/>
                        </a:rPr>
                        <a:t>evelopment programmes Tourism Human Resource Development (THRD) initiatives implemented: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769426667"/>
                  </a:ext>
                </a:extLst>
              </a:tr>
              <a:tr h="1828209">
                <a:tc vMerge="1">
                  <a:txBody>
                    <a:bodyPr/>
                    <a:lstStyle/>
                    <a:p>
                      <a:endParaRPr lang="en-ZA"/>
                    </a:p>
                  </a:txBody>
                  <a:tcPr/>
                </a:tc>
                <a:tc>
                  <a:txBody>
                    <a:bodyPr/>
                    <a:lstStyle/>
                    <a:p>
                      <a:pPr marL="342900" lvl="0" indent="-342900" algn="just">
                        <a:lnSpc>
                          <a:spcPct val="100000"/>
                        </a:lnSpc>
                        <a:spcBef>
                          <a:spcPts val="0"/>
                        </a:spcBef>
                        <a:spcAft>
                          <a:spcPts val="0"/>
                        </a:spcAft>
                        <a:buFont typeface="+mj-lt"/>
                        <a:buAutoNum type="arabicPeriod"/>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577 unemployed youth enrolled in NYCTP.</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lvl="0" indent="0" algn="just">
                        <a:lnSpc>
                          <a:spcPct val="100000"/>
                        </a:lnSpc>
                        <a:spcBef>
                          <a:spcPts val="0"/>
                        </a:spcBef>
                        <a:spcAft>
                          <a:spcPts val="0"/>
                        </a:spcAft>
                        <a:buFont typeface="+mj-lt"/>
                        <a:buNone/>
                      </a:pPr>
                      <a:r>
                        <a:rPr lang="en-ZA" sz="1600" dirty="0">
                          <a:effectLst/>
                          <a:latin typeface="Gill Sans MT" panose="020B0502020104020203" pitchFamily="34" charset="0"/>
                        </a:rPr>
                        <a:t>588 unemployed youth were enrolled in the NYCTP.</a:t>
                      </a:r>
                    </a:p>
                    <a:p>
                      <a:pPr marL="0" lvl="0" indent="0" algn="just">
                        <a:lnSpc>
                          <a:spcPct val="100000"/>
                        </a:lnSpc>
                        <a:spcBef>
                          <a:spcPts val="0"/>
                        </a:spcBef>
                        <a:spcAft>
                          <a:spcPts val="0"/>
                        </a:spcAft>
                        <a:buFont typeface="+mj-lt"/>
                        <a:buNone/>
                      </a:pPr>
                      <a:endParaRPr lang="en-ZA" sz="1600" dirty="0">
                        <a:effectLst/>
                        <a:latin typeface="Gill Sans MT" panose="020B0502020104020203" pitchFamily="34" charset="0"/>
                      </a:endParaRPr>
                    </a:p>
                    <a:p>
                      <a:pPr marL="0" lvl="0" indent="0" algn="just">
                        <a:lnSpc>
                          <a:spcPct val="100000"/>
                        </a:lnSpc>
                        <a:spcBef>
                          <a:spcPts val="0"/>
                        </a:spcBef>
                        <a:spcAft>
                          <a:spcPts val="0"/>
                        </a:spcAft>
                        <a:buFont typeface="+mj-lt"/>
                        <a:buNone/>
                      </a:pPr>
                      <a:r>
                        <a:rPr lang="en-ZA" sz="1600" b="1" i="1" dirty="0">
                          <a:effectLst/>
                          <a:latin typeface="Gill Sans MT" panose="020B0502020104020203" pitchFamily="34" charset="0"/>
                        </a:rPr>
                        <a:t>Reason for variance:</a:t>
                      </a:r>
                    </a:p>
                    <a:p>
                      <a:pPr marL="0" lvl="0" indent="0" algn="just">
                        <a:lnSpc>
                          <a:spcPct val="100000"/>
                        </a:lnSpc>
                        <a:spcBef>
                          <a:spcPts val="0"/>
                        </a:spcBef>
                        <a:spcAft>
                          <a:spcPts val="0"/>
                        </a:spcAft>
                        <a:buFont typeface="+mj-lt"/>
                        <a:buNone/>
                      </a:pPr>
                      <a:r>
                        <a:rPr lang="en-ZA" sz="1600" kern="1200" dirty="0">
                          <a:solidFill>
                            <a:schemeClr val="dk1"/>
                          </a:solidFill>
                          <a:effectLst/>
                          <a:latin typeface="Gill Sans MT" panose="020B0502020104020203" pitchFamily="34" charset="0"/>
                          <a:ea typeface="+mn-ea"/>
                          <a:cs typeface="+mn-cs"/>
                        </a:rPr>
                        <a:t>To manage high drop outs rates and avoid the risk of not achieving, additional learners were enrolled since inception.</a:t>
                      </a:r>
                      <a:endParaRPr lang="en-ZA" sz="1600" dirty="0">
                        <a:effectLst/>
                        <a:latin typeface="Gill Sans MT" panose="020B0502020104020203" pitchFamily="34"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451176394"/>
                  </a:ext>
                </a:extLst>
              </a:tr>
              <a:tr h="2090089">
                <a:tc vMerge="1">
                  <a:txBody>
                    <a:bodyPr/>
                    <a:lstStyle/>
                    <a:p>
                      <a:endParaRPr lang="en-ZA" sz="1600" dirty="0"/>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342900" lvl="0" indent="-342900" algn="just">
                        <a:lnSpc>
                          <a:spcPct val="100000"/>
                        </a:lnSpc>
                        <a:spcBef>
                          <a:spcPts val="0"/>
                        </a:spcBef>
                        <a:spcAft>
                          <a:spcPts val="0"/>
                        </a:spcAft>
                        <a:buFont typeface="+mj-lt"/>
                        <a:buAutoNum type="arabicPeriod" startAt="2"/>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200 unemployed youth enrolled in the Blue Flag Beach Training Programme in:</a:t>
                      </a:r>
                    </a:p>
                    <a:p>
                      <a:pPr marL="0" lvl="0" indent="0" algn="just">
                        <a:lnSpc>
                          <a:spcPct val="100000"/>
                        </a:lnSpc>
                        <a:spcBef>
                          <a:spcPts val="0"/>
                        </a:spcBef>
                        <a:spcAft>
                          <a:spcPts val="0"/>
                        </a:spcAft>
                        <a:buFont typeface="+mj-lt"/>
                        <a:buNone/>
                      </a:pP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p>
                      <a:pPr marL="265113" lvl="0" indent="-180975" algn="just">
                        <a:lnSpc>
                          <a:spcPct val="100000"/>
                        </a:lnSpc>
                        <a:spcBef>
                          <a:spcPts val="0"/>
                        </a:spcBef>
                        <a:spcAft>
                          <a:spcPts val="0"/>
                        </a:spcAft>
                        <a:buFont typeface="Symbol" panose="05050102010706020507" pitchFamily="18" charset="2"/>
                        <a:buChar char=""/>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Western Cape (100)</a:t>
                      </a:r>
                    </a:p>
                    <a:p>
                      <a:pPr marL="265113" lvl="0" indent="-180975" algn="just">
                        <a:lnSpc>
                          <a:spcPct val="100000"/>
                        </a:lnSpc>
                        <a:spcBef>
                          <a:spcPts val="0"/>
                        </a:spcBef>
                        <a:spcAft>
                          <a:spcPts val="0"/>
                        </a:spcAft>
                        <a:buFont typeface="Symbol" panose="05050102010706020507" pitchFamily="18" charset="2"/>
                        <a:buChar char=""/>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Eastern Cape (50)</a:t>
                      </a:r>
                    </a:p>
                    <a:p>
                      <a:pPr marL="265113" lvl="0" indent="-180975" algn="just">
                        <a:lnSpc>
                          <a:spcPct val="100000"/>
                        </a:lnSpc>
                        <a:spcBef>
                          <a:spcPts val="0"/>
                        </a:spcBef>
                        <a:spcAft>
                          <a:spcPts val="0"/>
                        </a:spcAft>
                        <a:buFont typeface="Symbol" panose="05050102010706020507" pitchFamily="18" charset="2"/>
                        <a:buChar char=""/>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KwaZulu-Natal (50)</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lvl="0" indent="0" algn="just">
                        <a:lnSpc>
                          <a:spcPct val="100000"/>
                        </a:lnSpc>
                        <a:spcBef>
                          <a:spcPts val="0"/>
                        </a:spcBef>
                        <a:spcAft>
                          <a:spcPts val="0"/>
                        </a:spcAft>
                        <a:buFont typeface="+mj-lt"/>
                        <a:buNone/>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200 unemployed youth were enrolled in the Blue Flag Beach Training Programme in 2016 for the duration of 2 years and four months. However, at 31 March 2019, 157 youth remained in the programme due to drop outs and other employment opportunities.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677156889"/>
                  </a:ext>
                </a:extLst>
              </a:tr>
            </a:tbl>
          </a:graphicData>
        </a:graphic>
      </p:graphicFrame>
      <p:sp>
        <p:nvSpPr>
          <p:cNvPr id="6" name="Footer Placeholder 1"/>
          <p:cNvSpPr>
            <a:spLocks noGrp="1"/>
          </p:cNvSpPr>
          <p:nvPr>
            <p:ph type="ftr" sz="quarter" idx="11"/>
          </p:nvPr>
        </p:nvSpPr>
        <p:spPr>
          <a:xfrm>
            <a:off x="272955" y="5991226"/>
            <a:ext cx="2565918"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19937802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54</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2127185153"/>
              </p:ext>
            </p:extLst>
          </p:nvPr>
        </p:nvGraphicFramePr>
        <p:xfrm>
          <a:off x="272955" y="224005"/>
          <a:ext cx="8598090" cy="5406775"/>
        </p:xfrm>
        <a:graphic>
          <a:graphicData uri="http://schemas.openxmlformats.org/drawingml/2006/table">
            <a:tbl>
              <a:tblPr firstRow="1" bandRow="1">
                <a:tableStyleId>{21E4AEA4-8DFA-4A89-87EB-49C32662AFE0}</a:tableStyleId>
              </a:tblPr>
              <a:tblGrid>
                <a:gridCol w="2031706">
                  <a:extLst>
                    <a:ext uri="{9D8B030D-6E8A-4147-A177-3AD203B41FA5}">
                      <a16:colId xmlns:a16="http://schemas.microsoft.com/office/drawing/2014/main" xmlns="" val="20000"/>
                    </a:ext>
                  </a:extLst>
                </a:gridCol>
                <a:gridCol w="1987421">
                  <a:extLst>
                    <a:ext uri="{9D8B030D-6E8A-4147-A177-3AD203B41FA5}">
                      <a16:colId xmlns:a16="http://schemas.microsoft.com/office/drawing/2014/main" xmlns="" val="20001"/>
                    </a:ext>
                  </a:extLst>
                </a:gridCol>
                <a:gridCol w="4578963">
                  <a:extLst>
                    <a:ext uri="{9D8B030D-6E8A-4147-A177-3AD203B41FA5}">
                      <a16:colId xmlns:a16="http://schemas.microsoft.com/office/drawing/2014/main" xmlns="" val="1506150305"/>
                    </a:ext>
                  </a:extLst>
                </a:gridCol>
              </a:tblGrid>
              <a:tr h="332675">
                <a:tc gridSpan="3">
                  <a:txBody>
                    <a:bodyPr/>
                    <a:lstStyle/>
                    <a:p>
                      <a:pPr marL="0" marR="0" lvl="0" indent="0" algn="just" defTabSz="914400" rtl="0" eaLnBrk="1" fontAlgn="t" latinLnBrk="0" hangingPunct="1">
                        <a:lnSpc>
                          <a:spcPct val="100000"/>
                        </a:lnSpc>
                        <a:spcBef>
                          <a:spcPts val="0"/>
                        </a:spcBef>
                        <a:spcAft>
                          <a:spcPts val="0"/>
                        </a:spcAft>
                        <a:buClrTx/>
                        <a:buSzTx/>
                        <a:buFont typeface="+mj-lt"/>
                        <a:buNone/>
                        <a:tabLst/>
                        <a:defRPr/>
                      </a:pPr>
                      <a:r>
                        <a:rPr lang="en-ZA" sz="1500" b="1" kern="1200" dirty="0">
                          <a:solidFill>
                            <a:schemeClr val="dk1"/>
                          </a:solidFill>
                          <a:effectLst/>
                          <a:latin typeface="Gill Sans MT" panose="020B0502020104020203" pitchFamily="34" charset="0"/>
                          <a:ea typeface="+mn-ea"/>
                          <a:cs typeface="+mn-cs"/>
                        </a:rPr>
                        <a:t>Strategic objective: </a:t>
                      </a:r>
                      <a:r>
                        <a:rPr lang="en-GB" sz="1500" kern="1200" dirty="0">
                          <a:solidFill>
                            <a:schemeClr val="dk1"/>
                          </a:solidFill>
                          <a:effectLst/>
                          <a:latin typeface="Gill Sans MT" panose="020B0502020104020203" pitchFamily="34" charset="0"/>
                          <a:ea typeface="+mn-ea"/>
                          <a:cs typeface="+mn-cs"/>
                        </a:rPr>
                        <a:t>To facilitate tourism capacity-building programmes</a:t>
                      </a:r>
                      <a:r>
                        <a:rPr lang="en-ZA" sz="1500" b="1" kern="1200" dirty="0">
                          <a:solidFill>
                            <a:schemeClr val="dk1"/>
                          </a:solidFill>
                          <a:effectLst/>
                          <a:latin typeface="Gill Sans MT" panose="020B0502020104020203" pitchFamily="34" charset="0"/>
                          <a:ea typeface="+mn-ea"/>
                          <a:cs typeface="+mn-cs"/>
                        </a:rPr>
                        <a:t>.</a:t>
                      </a: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570338">
                <a:tc>
                  <a:txBody>
                    <a:bodyPr/>
                    <a:lstStyle/>
                    <a:p>
                      <a:pPr algn="ctr">
                        <a:lnSpc>
                          <a:spcPct val="100000"/>
                        </a:lnSpc>
                        <a:spcBef>
                          <a:spcPts val="0"/>
                        </a:spcBef>
                        <a:spcAft>
                          <a:spcPts val="0"/>
                        </a:spcAft>
                      </a:pPr>
                      <a:r>
                        <a:rPr lang="en-US" sz="1500" b="1" dirty="0">
                          <a:latin typeface="Gill Sans MT" panose="020B0502020104020203" pitchFamily="34" charset="0"/>
                        </a:rPr>
                        <a:t>Key</a:t>
                      </a:r>
                      <a:r>
                        <a:rPr lang="en-US" sz="1500" b="1" baseline="0" dirty="0">
                          <a:latin typeface="Gill Sans MT" panose="020B0502020104020203" pitchFamily="34" charset="0"/>
                        </a:rPr>
                        <a:t> Performance Indicator</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spcBef>
                          <a:spcPts val="0"/>
                        </a:spcBef>
                        <a:spcAft>
                          <a:spcPts val="0"/>
                        </a:spcAft>
                        <a:tabLst>
                          <a:tab pos="534988" algn="l"/>
                          <a:tab pos="1614488" algn="l"/>
                        </a:tabLst>
                      </a:pPr>
                      <a:r>
                        <a:rPr lang="en-US" sz="1500" b="1" dirty="0">
                          <a:latin typeface="Gill Sans MT" panose="020B0502020104020203" pitchFamily="34" charset="0"/>
                        </a:rPr>
                        <a:t>Annual Target</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a:latin typeface="Gill Sans MT" panose="020B0502020104020203" pitchFamily="34" charset="0"/>
                        </a:rPr>
                        <a:t>Actual Performance</a:t>
                      </a:r>
                      <a:endParaRPr lang="en-US" sz="15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583915">
                <a:tc rowSpan="3">
                  <a:txBody>
                    <a:bodyPr/>
                    <a:lstStyle/>
                    <a:p>
                      <a:pPr marL="346075" marR="0" lvl="0" indent="-342900" algn="just" defTabSz="914400" rtl="0" eaLnBrk="1" fontAlgn="auto" latinLnBrk="0" hangingPunct="1">
                        <a:lnSpc>
                          <a:spcPct val="100000"/>
                        </a:lnSpc>
                        <a:spcBef>
                          <a:spcPts val="0"/>
                        </a:spcBef>
                        <a:spcAft>
                          <a:spcPts val="0"/>
                        </a:spcAft>
                        <a:buClrTx/>
                        <a:buSzTx/>
                        <a:buFont typeface="+mj-lt"/>
                        <a:buAutoNum type="arabicPeriod" startAt="8"/>
                        <a:tabLst>
                          <a:tab pos="266700" algn="l"/>
                        </a:tabLst>
                        <a:defRPr/>
                      </a:pPr>
                      <a:r>
                        <a:rPr lang="en-GB" sz="1500" kern="1200" dirty="0">
                          <a:solidFill>
                            <a:schemeClr val="dk1"/>
                          </a:solidFill>
                          <a:effectLst/>
                          <a:latin typeface="Gill Sans MT" panose="020B0502020104020203" pitchFamily="34" charset="0"/>
                          <a:ea typeface="+mn-ea"/>
                          <a:cs typeface="+mn-cs"/>
                        </a:rPr>
                        <a:t>Number of capacity-building programmes implemented.</a:t>
                      </a:r>
                      <a:endParaRPr kumimoji="0" lang="en-US" sz="15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a:lnSpc>
                          <a:spcPct val="100000"/>
                        </a:lnSpc>
                        <a:spcBef>
                          <a:spcPts val="0"/>
                        </a:spcBef>
                        <a:spcAft>
                          <a:spcPts val="0"/>
                        </a:spcAft>
                      </a:pPr>
                      <a:r>
                        <a:rPr lang="en-ZA" sz="1500" b="1" kern="1200" dirty="0">
                          <a:solidFill>
                            <a:schemeClr val="dk1"/>
                          </a:solidFill>
                          <a:effectLst/>
                          <a:latin typeface="Gill Sans MT" panose="020B0502020104020203" pitchFamily="34" charset="0"/>
                          <a:ea typeface="+mn-ea"/>
                          <a:cs typeface="+mn-cs"/>
                        </a:rPr>
                        <a:t>Nine</a:t>
                      </a:r>
                      <a:r>
                        <a:rPr lang="en-ZA" sz="1500" b="1" kern="1200" baseline="0" dirty="0">
                          <a:solidFill>
                            <a:schemeClr val="dk1"/>
                          </a:solidFill>
                          <a:effectLst/>
                          <a:latin typeface="Gill Sans MT" panose="020B0502020104020203" pitchFamily="34" charset="0"/>
                          <a:ea typeface="+mn-ea"/>
                          <a:cs typeface="+mn-cs"/>
                        </a:rPr>
                        <a:t> skills d</a:t>
                      </a:r>
                      <a:r>
                        <a:rPr lang="en-ZA" sz="1500" b="1" kern="1200" dirty="0">
                          <a:solidFill>
                            <a:schemeClr val="dk1"/>
                          </a:solidFill>
                          <a:effectLst/>
                          <a:latin typeface="Gill Sans MT" panose="020B0502020104020203" pitchFamily="34" charset="0"/>
                          <a:ea typeface="+mn-ea"/>
                          <a:cs typeface="+mn-cs"/>
                        </a:rPr>
                        <a:t>evelopment programmes Tourism Human Resource Development (THRD) initiatives implemented:</a:t>
                      </a:r>
                      <a:endParaRPr lang="en-ZA" sz="1500" b="1" dirty="0">
                        <a:latin typeface="Gill Sans MT" panose="020B0502020104020203" pitchFamily="34"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769426667"/>
                  </a:ext>
                </a:extLst>
              </a:tr>
              <a:tr h="1194438">
                <a:tc vMerge="1">
                  <a:txBody>
                    <a:bodyPr/>
                    <a:lstStyle/>
                    <a:p>
                      <a:endParaRPr lang="en-ZA"/>
                    </a:p>
                  </a:txBody>
                  <a:tcPr/>
                </a:tc>
                <a:tc>
                  <a:txBody>
                    <a:bodyPr/>
                    <a:lstStyle/>
                    <a:p>
                      <a:pPr marL="342900" lvl="0" indent="-342900" algn="just">
                        <a:lnSpc>
                          <a:spcPct val="100000"/>
                        </a:lnSpc>
                        <a:spcBef>
                          <a:spcPts val="0"/>
                        </a:spcBef>
                        <a:spcAft>
                          <a:spcPts val="0"/>
                        </a:spcAft>
                        <a:buFont typeface="+mj-lt"/>
                        <a:buAutoNum type="arabicPeriod" startAt="3"/>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300 unemployed youth enrolled in Sommelier Training Programme.</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lvl="0" indent="0" algn="just">
                        <a:lnSpc>
                          <a:spcPct val="100000"/>
                        </a:lnSpc>
                        <a:spcBef>
                          <a:spcPts val="0"/>
                        </a:spcBef>
                        <a:spcAft>
                          <a:spcPts val="0"/>
                        </a:spcAft>
                        <a:buFont typeface="+mj-lt"/>
                        <a:buNone/>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300 unemployed youth were enrolled in Sommelier Training Programme. However at 31 March 2019, 272 youth remained in the programme due to drop outs and other employment opportunities.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451176394"/>
                  </a:ext>
                </a:extLst>
              </a:tr>
              <a:tr h="2725409">
                <a:tc vMerge="1">
                  <a:txBody>
                    <a:bodyPr/>
                    <a:lstStyle/>
                    <a:p>
                      <a:endParaRPr lang="en-ZA" sz="1600" dirty="0"/>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342900" lvl="0" indent="-342900" algn="just">
                        <a:lnSpc>
                          <a:spcPct val="100000"/>
                        </a:lnSpc>
                        <a:spcBef>
                          <a:spcPts val="0"/>
                        </a:spcBef>
                        <a:spcAft>
                          <a:spcPts val="0"/>
                        </a:spcAft>
                        <a:buFont typeface="+mj-lt"/>
                        <a:buAutoNum type="arabicPeriod" startAt="4"/>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1 500 unemployed youth enrolled in Food Safety Programme.</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lvl="0" indent="0" algn="just">
                        <a:lnSpc>
                          <a:spcPct val="100000"/>
                        </a:lnSpc>
                        <a:spcBef>
                          <a:spcPts val="0"/>
                        </a:spcBef>
                        <a:spcAft>
                          <a:spcPts val="0"/>
                        </a:spcAft>
                        <a:buFont typeface="+mj-lt"/>
                        <a:buNone/>
                      </a:pPr>
                      <a:r>
                        <a:rPr lang="en-ZA" sz="1500" dirty="0">
                          <a:effectLst/>
                          <a:latin typeface="Gill Sans MT" panose="020B0502020104020203" pitchFamily="34" charset="0"/>
                          <a:ea typeface="Calibri" panose="020F0502020204030204" pitchFamily="34" charset="0"/>
                          <a:cs typeface="Times New Roman" panose="02020603050405020304" pitchFamily="18" charset="0"/>
                        </a:rPr>
                        <a:t>1 500 unemployed youth in the Food Safety Programme were not enrolled</a:t>
                      </a:r>
                    </a:p>
                    <a:p>
                      <a:pPr marL="0" lvl="0" indent="0" algn="just">
                        <a:lnSpc>
                          <a:spcPct val="100000"/>
                        </a:lnSpc>
                        <a:spcBef>
                          <a:spcPts val="0"/>
                        </a:spcBef>
                        <a:spcAft>
                          <a:spcPts val="0"/>
                        </a:spcAft>
                        <a:buFont typeface="+mj-lt"/>
                        <a:buNone/>
                      </a:pPr>
                      <a:endParaRPr lang="en-ZA" sz="1500" dirty="0">
                        <a:effectLst/>
                        <a:latin typeface="Gill Sans MT" panose="020B0502020104020203"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1500" b="1" i="1" dirty="0">
                          <a:effectLst/>
                          <a:latin typeface="Gill Sans MT" panose="020B0502020104020203" pitchFamily="34" charset="0"/>
                        </a:rPr>
                        <a:t>Reason for variance:</a:t>
                      </a:r>
                    </a:p>
                    <a:p>
                      <a:pPr algn="just">
                        <a:lnSpc>
                          <a:spcPct val="100000"/>
                        </a:lnSpc>
                        <a:spcBef>
                          <a:spcPts val="0"/>
                        </a:spcBef>
                        <a:spcAft>
                          <a:spcPts val="0"/>
                        </a:spcAft>
                      </a:pPr>
                      <a:r>
                        <a:rPr lang="en-ZA" sz="1500" kern="1200" dirty="0">
                          <a:solidFill>
                            <a:schemeClr val="dk1"/>
                          </a:solidFill>
                          <a:effectLst/>
                          <a:latin typeface="Gill Sans MT" panose="020B0502020104020203" pitchFamily="34" charset="0"/>
                          <a:ea typeface="Calibri" panose="020F0502020204030204" pitchFamily="34" charset="0"/>
                          <a:cs typeface="Times New Roman" panose="02020603050405020304" pitchFamily="18" charset="0"/>
                        </a:rPr>
                        <a:t>The procurement process did not identify a suitable supplier to implement the programme.</a:t>
                      </a:r>
                    </a:p>
                    <a:p>
                      <a:pPr algn="just">
                        <a:lnSpc>
                          <a:spcPct val="100000"/>
                        </a:lnSpc>
                        <a:spcBef>
                          <a:spcPts val="0"/>
                        </a:spcBef>
                        <a:spcAft>
                          <a:spcPts val="0"/>
                        </a:spcAft>
                      </a:pPr>
                      <a:endParaRPr lang="en-ZA" sz="1500" kern="1200" dirty="0">
                        <a:solidFill>
                          <a:schemeClr val="dk1"/>
                        </a:solidFill>
                        <a:effectLst/>
                        <a:latin typeface="Gill Sans MT" panose="020B0502020104020203"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1500" b="1" i="1" dirty="0">
                          <a:effectLst/>
                          <a:latin typeface="Gill Sans MT" panose="020B0502020104020203" pitchFamily="34" charset="0"/>
                          <a:ea typeface="Calibri" panose="020F0502020204030204" pitchFamily="34" charset="0"/>
                          <a:cs typeface="Times New Roman" panose="02020603050405020304" pitchFamily="18" charset="0"/>
                        </a:rPr>
                        <a:t>Corrective</a:t>
                      </a:r>
                      <a:r>
                        <a:rPr lang="en-ZA" sz="1500" b="1" i="1" baseline="0" dirty="0">
                          <a:effectLst/>
                          <a:latin typeface="Gill Sans MT" panose="020B0502020104020203" pitchFamily="34" charset="0"/>
                          <a:ea typeface="Calibri" panose="020F0502020204030204" pitchFamily="34" charset="0"/>
                          <a:cs typeface="Times New Roman" panose="02020603050405020304" pitchFamily="18" charset="0"/>
                        </a:rPr>
                        <a:t> measure:</a:t>
                      </a:r>
                    </a:p>
                    <a:p>
                      <a:pPr marL="0" algn="just" defTabSz="914400" rtl="0" eaLnBrk="1" latinLnBrk="0" hangingPunct="1">
                        <a:lnSpc>
                          <a:spcPct val="100000"/>
                        </a:lnSpc>
                        <a:spcBef>
                          <a:spcPts val="0"/>
                        </a:spcBef>
                        <a:spcAft>
                          <a:spcPts val="0"/>
                        </a:spcAft>
                      </a:pPr>
                      <a:r>
                        <a:rPr lang="en-ZA" sz="1500" kern="1200" dirty="0">
                          <a:solidFill>
                            <a:schemeClr val="dk1"/>
                          </a:solidFill>
                          <a:effectLst/>
                          <a:latin typeface="Gill Sans MT" panose="020B0502020104020203" pitchFamily="34" charset="0"/>
                          <a:ea typeface="Calibri" panose="020F0502020204030204" pitchFamily="34" charset="0"/>
                          <a:cs typeface="Times New Roman" panose="02020603050405020304" pitchFamily="18" charset="0"/>
                        </a:rPr>
                        <a:t>The procurement process for an implementer has been re-started in order to continue with the programme.</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677156889"/>
                  </a:ext>
                </a:extLst>
              </a:tr>
            </a:tbl>
          </a:graphicData>
        </a:graphic>
      </p:graphicFrame>
      <p:sp>
        <p:nvSpPr>
          <p:cNvPr id="6" name="Footer Placeholder 1"/>
          <p:cNvSpPr>
            <a:spLocks noGrp="1"/>
          </p:cNvSpPr>
          <p:nvPr>
            <p:ph type="ftr" sz="quarter" idx="11"/>
          </p:nvPr>
        </p:nvSpPr>
        <p:spPr>
          <a:xfrm>
            <a:off x="272955" y="5991226"/>
            <a:ext cx="2565918"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4656396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55</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1284420214"/>
              </p:ext>
            </p:extLst>
          </p:nvPr>
        </p:nvGraphicFramePr>
        <p:xfrm>
          <a:off x="272955" y="452605"/>
          <a:ext cx="8598090" cy="4408152"/>
        </p:xfrm>
        <a:graphic>
          <a:graphicData uri="http://schemas.openxmlformats.org/drawingml/2006/table">
            <a:tbl>
              <a:tblPr firstRow="1" bandRow="1">
                <a:tableStyleId>{21E4AEA4-8DFA-4A89-87EB-49C32662AFE0}</a:tableStyleId>
              </a:tblPr>
              <a:tblGrid>
                <a:gridCol w="2069029">
                  <a:extLst>
                    <a:ext uri="{9D8B030D-6E8A-4147-A177-3AD203B41FA5}">
                      <a16:colId xmlns:a16="http://schemas.microsoft.com/office/drawing/2014/main" xmlns="" val="20000"/>
                    </a:ext>
                  </a:extLst>
                </a:gridCol>
                <a:gridCol w="2836506">
                  <a:extLst>
                    <a:ext uri="{9D8B030D-6E8A-4147-A177-3AD203B41FA5}">
                      <a16:colId xmlns:a16="http://schemas.microsoft.com/office/drawing/2014/main" xmlns="" val="20001"/>
                    </a:ext>
                  </a:extLst>
                </a:gridCol>
                <a:gridCol w="3692555">
                  <a:extLst>
                    <a:ext uri="{9D8B030D-6E8A-4147-A177-3AD203B41FA5}">
                      <a16:colId xmlns:a16="http://schemas.microsoft.com/office/drawing/2014/main" xmlns="" val="3881767603"/>
                    </a:ext>
                  </a:extLst>
                </a:gridCol>
              </a:tblGrid>
              <a:tr h="360073">
                <a:tc gridSpan="3">
                  <a:txBody>
                    <a:bodyPr/>
                    <a:lstStyle/>
                    <a:p>
                      <a:pPr marL="0" marR="0" lvl="0" indent="0" algn="just" defTabSz="914400" rtl="0" eaLnBrk="1" fontAlgn="t" latinLnBrk="0" hangingPunct="1">
                        <a:lnSpc>
                          <a:spcPct val="100000"/>
                        </a:lnSpc>
                        <a:spcBef>
                          <a:spcPts val="0"/>
                        </a:spcBef>
                        <a:spcAft>
                          <a:spcPts val="0"/>
                        </a:spcAft>
                        <a:buClrTx/>
                        <a:buSzTx/>
                        <a:buFont typeface="+mj-lt"/>
                        <a:buNone/>
                        <a:tabLst/>
                        <a:defRPr/>
                      </a:pPr>
                      <a:r>
                        <a:rPr lang="en-ZA" sz="1600" b="1" kern="1200" dirty="0">
                          <a:solidFill>
                            <a:schemeClr val="dk1"/>
                          </a:solidFill>
                          <a:effectLst/>
                          <a:latin typeface="Gill Sans MT" panose="020B0502020104020203" pitchFamily="34" charset="0"/>
                          <a:ea typeface="+mn-ea"/>
                          <a:cs typeface="+mn-cs"/>
                        </a:rPr>
                        <a:t>Strategic objective: </a:t>
                      </a:r>
                      <a:r>
                        <a:rPr lang="en-GB" sz="1600" kern="1200" dirty="0">
                          <a:solidFill>
                            <a:schemeClr val="dk1"/>
                          </a:solidFill>
                          <a:effectLst/>
                          <a:latin typeface="Gill Sans MT" panose="020B0502020104020203" pitchFamily="34" charset="0"/>
                          <a:ea typeface="+mn-ea"/>
                          <a:cs typeface="+mn-cs"/>
                        </a:rPr>
                        <a:t>To facilitate tourism capacity-building programmes</a:t>
                      </a:r>
                      <a:r>
                        <a:rPr lang="en-ZA" sz="1600" b="1" kern="1200" dirty="0">
                          <a:solidFill>
                            <a:schemeClr val="dk1"/>
                          </a:solidFill>
                          <a:effectLst/>
                          <a:latin typeface="Gill Sans MT" panose="020B0502020104020203" pitchFamily="34" charset="0"/>
                          <a:ea typeface="+mn-ea"/>
                          <a:cs typeface="+mn-cs"/>
                        </a:rPr>
                        <a:t>.</a:t>
                      </a: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621985">
                <a:tc>
                  <a:txBody>
                    <a:bodyPr/>
                    <a:lstStyle/>
                    <a:p>
                      <a:pPr algn="ctr">
                        <a:lnSpc>
                          <a:spcPct val="100000"/>
                        </a:lnSpc>
                        <a:spcBef>
                          <a:spcPts val="0"/>
                        </a:spcBef>
                      </a:pPr>
                      <a:r>
                        <a:rPr lang="en-US" sz="1600" b="1" dirty="0">
                          <a:latin typeface="Gill Sans MT" panose="020B0502020104020203" pitchFamily="34" charset="0"/>
                        </a:rPr>
                        <a:t>Key</a:t>
                      </a:r>
                      <a:r>
                        <a:rPr lang="en-US" sz="1600" b="1" baseline="0" dirty="0">
                          <a:latin typeface="Gill Sans MT" panose="020B0502020104020203" pitchFamily="34" charset="0"/>
                        </a:rPr>
                        <a:t> Performance Indicator</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spcBef>
                          <a:spcPts val="0"/>
                        </a:spcBef>
                        <a:tabLst>
                          <a:tab pos="534988" algn="l"/>
                          <a:tab pos="1614488" algn="l"/>
                        </a:tabLst>
                      </a:pPr>
                      <a:r>
                        <a:rPr lang="en-US" sz="1600" b="1" dirty="0">
                          <a:latin typeface="Gill Sans MT" panose="020B0502020104020203" pitchFamily="34" charset="0"/>
                        </a:rPr>
                        <a:t>Annual Target</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Gill Sans MT" panose="020B0502020104020203" pitchFamily="34" charset="0"/>
                        </a:rPr>
                        <a:t>Actual Performance</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637099">
                <a:tc rowSpan="2">
                  <a:txBody>
                    <a:bodyPr/>
                    <a:lstStyle/>
                    <a:p>
                      <a:pPr marL="346075" marR="0" lvl="0" indent="-342900" algn="just" defTabSz="914400" rtl="0" eaLnBrk="1" fontAlgn="auto" latinLnBrk="0" hangingPunct="1">
                        <a:lnSpc>
                          <a:spcPct val="100000"/>
                        </a:lnSpc>
                        <a:spcBef>
                          <a:spcPts val="0"/>
                        </a:spcBef>
                        <a:spcAft>
                          <a:spcPts val="0"/>
                        </a:spcAft>
                        <a:buClrTx/>
                        <a:buSzTx/>
                        <a:buFont typeface="+mj-lt"/>
                        <a:buAutoNum type="arabicPeriod" startAt="8"/>
                        <a:tabLst>
                          <a:tab pos="266700" algn="l"/>
                        </a:tabLst>
                        <a:defRPr/>
                      </a:pPr>
                      <a:r>
                        <a:rPr lang="en-GB" sz="1600" kern="1200" dirty="0">
                          <a:solidFill>
                            <a:schemeClr val="dk1"/>
                          </a:solidFill>
                          <a:effectLst/>
                          <a:latin typeface="Gill Sans MT" panose="020B0502020104020203" pitchFamily="34" charset="0"/>
                          <a:ea typeface="+mn-ea"/>
                          <a:cs typeface="+mn-cs"/>
                        </a:rPr>
                        <a:t>Number of capacity-building programmes implemented.</a:t>
                      </a:r>
                      <a:endParaRPr kumimoji="0" lang="en-US" sz="16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a:lnSpc>
                          <a:spcPct val="100000"/>
                        </a:lnSpc>
                        <a:spcBef>
                          <a:spcPts val="0"/>
                        </a:spcBef>
                      </a:pPr>
                      <a:r>
                        <a:rPr lang="en-ZA" sz="1600" b="1" kern="1200" dirty="0">
                          <a:solidFill>
                            <a:schemeClr val="dk1"/>
                          </a:solidFill>
                          <a:effectLst/>
                          <a:latin typeface="Gill Sans MT" panose="020B0502020104020203" pitchFamily="34" charset="0"/>
                          <a:ea typeface="+mn-ea"/>
                          <a:cs typeface="+mn-cs"/>
                        </a:rPr>
                        <a:t>Nine</a:t>
                      </a:r>
                      <a:r>
                        <a:rPr lang="en-ZA" sz="1600" b="1" kern="1200" baseline="0" dirty="0">
                          <a:solidFill>
                            <a:schemeClr val="dk1"/>
                          </a:solidFill>
                          <a:effectLst/>
                          <a:latin typeface="Gill Sans MT" panose="020B0502020104020203" pitchFamily="34" charset="0"/>
                          <a:ea typeface="+mn-ea"/>
                          <a:cs typeface="+mn-cs"/>
                        </a:rPr>
                        <a:t> skills d</a:t>
                      </a:r>
                      <a:r>
                        <a:rPr lang="en-ZA" sz="1600" b="1" kern="1200" dirty="0">
                          <a:solidFill>
                            <a:schemeClr val="dk1"/>
                          </a:solidFill>
                          <a:effectLst/>
                          <a:latin typeface="Gill Sans MT" panose="020B0502020104020203" pitchFamily="34" charset="0"/>
                          <a:ea typeface="+mn-ea"/>
                          <a:cs typeface="+mn-cs"/>
                        </a:rPr>
                        <a:t>evelopment programmes Tourism Human Resource Development (THRD) initiatives implemented:</a:t>
                      </a:r>
                      <a:endParaRPr lang="en-ZA" sz="1600" b="1" dirty="0">
                        <a:latin typeface="Gill Sans MT" panose="020B0502020104020203" pitchFamily="34"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769426667"/>
                  </a:ext>
                </a:extLst>
              </a:tr>
              <a:tr h="2788995">
                <a:tc vMerge="1">
                  <a:txBody>
                    <a:bodyPr/>
                    <a:lstStyle/>
                    <a:p>
                      <a:endParaRPr lang="en-ZA"/>
                    </a:p>
                  </a:txBody>
                  <a:tcPr/>
                </a:tc>
                <a:tc>
                  <a:txBody>
                    <a:bodyPr/>
                    <a:lstStyle/>
                    <a:p>
                      <a:pPr marL="342900" lvl="0" indent="-342900" algn="just">
                        <a:lnSpc>
                          <a:spcPct val="100000"/>
                        </a:lnSpc>
                        <a:spcBef>
                          <a:spcPts val="0"/>
                        </a:spcBef>
                        <a:spcAft>
                          <a:spcPts val="0"/>
                        </a:spcAft>
                        <a:buFont typeface="+mj-lt"/>
                        <a:buAutoNum type="arabicPeriod" startAt="5"/>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Hospitality Youth Programme Implemented:</a:t>
                      </a:r>
                    </a:p>
                    <a:p>
                      <a:pPr marL="0" lvl="0" indent="0" algn="just">
                        <a:lnSpc>
                          <a:spcPct val="100000"/>
                        </a:lnSpc>
                        <a:spcBef>
                          <a:spcPts val="0"/>
                        </a:spcBef>
                        <a:spcAft>
                          <a:spcPts val="0"/>
                        </a:spcAft>
                        <a:buFont typeface="+mj-lt"/>
                        <a:buNone/>
                      </a:pP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p>
                      <a:pPr marL="360363" lvl="0" indent="-179388" algn="just">
                        <a:lnSpc>
                          <a:spcPct val="100000"/>
                        </a:lnSpc>
                        <a:spcBef>
                          <a:spcPts val="0"/>
                        </a:spcBef>
                        <a:spcAft>
                          <a:spcPts val="0"/>
                        </a:spcAft>
                        <a:buFont typeface="Arial" panose="020B0604020202020204" pitchFamily="34" charset="0"/>
                        <a:buChar char="•"/>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600 learners enrolled in     Accommodation, Food and  Beverage.</a:t>
                      </a:r>
                    </a:p>
                    <a:p>
                      <a:pPr marL="457200" algn="just">
                        <a:lnSpc>
                          <a:spcPct val="100000"/>
                        </a:lnSpc>
                        <a:spcBef>
                          <a:spcPts val="0"/>
                        </a:spcBef>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 </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lvl="0" indent="0" algn="just">
                        <a:lnSpc>
                          <a:spcPct val="100000"/>
                        </a:lnSpc>
                        <a:spcBef>
                          <a:spcPts val="0"/>
                        </a:spcBef>
                        <a:spcAft>
                          <a:spcPts val="0"/>
                        </a:spcAft>
                        <a:buFont typeface="+mj-lt"/>
                        <a:buNone/>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Hospitality Youth Programme was implemented with 643 learners enrolled in Accommodation, Food and Beverages. However, as at 31 March 2019 there were 581 learners in the Programme distributed as follows:</a:t>
                      </a:r>
                    </a:p>
                    <a:p>
                      <a:pPr marL="0" lvl="0" indent="0" algn="just">
                        <a:lnSpc>
                          <a:spcPct val="100000"/>
                        </a:lnSpc>
                        <a:spcBef>
                          <a:spcPts val="0"/>
                        </a:spcBef>
                        <a:spcAft>
                          <a:spcPts val="0"/>
                        </a:spcAft>
                        <a:buFont typeface="+mj-lt"/>
                        <a:buNone/>
                      </a:pP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p>
                      <a:pPr marL="180975" lvl="0" indent="-180975" algn="just">
                        <a:lnSpc>
                          <a:spcPct val="100000"/>
                        </a:lnSpc>
                        <a:spcBef>
                          <a:spcPts val="0"/>
                        </a:spcBef>
                        <a:spcAft>
                          <a:spcPts val="0"/>
                        </a:spcAft>
                        <a:buFont typeface="Arial" panose="020B0604020202020204" pitchFamily="34" charset="0"/>
                        <a:buChar char="•"/>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NW (203)</a:t>
                      </a:r>
                    </a:p>
                    <a:p>
                      <a:pPr marL="180975" lvl="0" indent="-180975" algn="just">
                        <a:lnSpc>
                          <a:spcPct val="100000"/>
                        </a:lnSpc>
                        <a:spcBef>
                          <a:spcPts val="0"/>
                        </a:spcBef>
                        <a:spcAft>
                          <a:spcPts val="0"/>
                        </a:spcAft>
                        <a:buFont typeface="Arial" panose="020B0604020202020204" pitchFamily="34" charset="0"/>
                        <a:buChar char="•"/>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FS (93)</a:t>
                      </a:r>
                    </a:p>
                    <a:p>
                      <a:pPr marL="180975" lvl="0" indent="-180975" algn="just">
                        <a:lnSpc>
                          <a:spcPct val="100000"/>
                        </a:lnSpc>
                        <a:spcBef>
                          <a:spcPts val="0"/>
                        </a:spcBef>
                        <a:spcAft>
                          <a:spcPts val="0"/>
                        </a:spcAft>
                        <a:buFont typeface="Arial" panose="020B0604020202020204" pitchFamily="34" charset="0"/>
                        <a:buChar char="•"/>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Limpopo (285)</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451176394"/>
                  </a:ext>
                </a:extLst>
              </a:tr>
            </a:tbl>
          </a:graphicData>
        </a:graphic>
      </p:graphicFrame>
      <p:sp>
        <p:nvSpPr>
          <p:cNvPr id="6" name="Footer Placeholder 1"/>
          <p:cNvSpPr>
            <a:spLocks noGrp="1"/>
          </p:cNvSpPr>
          <p:nvPr>
            <p:ph type="ftr" sz="quarter" idx="11"/>
          </p:nvPr>
        </p:nvSpPr>
        <p:spPr>
          <a:xfrm>
            <a:off x="272955" y="5991226"/>
            <a:ext cx="2565918"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16093481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56</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2927557825"/>
              </p:ext>
            </p:extLst>
          </p:nvPr>
        </p:nvGraphicFramePr>
        <p:xfrm>
          <a:off x="272955" y="280604"/>
          <a:ext cx="8598090" cy="5455359"/>
        </p:xfrm>
        <a:graphic>
          <a:graphicData uri="http://schemas.openxmlformats.org/drawingml/2006/table">
            <a:tbl>
              <a:tblPr firstRow="1" bandRow="1">
                <a:tableStyleId>{21E4AEA4-8DFA-4A89-87EB-49C32662AFE0}</a:tableStyleId>
              </a:tblPr>
              <a:tblGrid>
                <a:gridCol w="1901078">
                  <a:extLst>
                    <a:ext uri="{9D8B030D-6E8A-4147-A177-3AD203B41FA5}">
                      <a16:colId xmlns:a16="http://schemas.microsoft.com/office/drawing/2014/main" xmlns="" val="20000"/>
                    </a:ext>
                  </a:extLst>
                </a:gridCol>
                <a:gridCol w="2146040">
                  <a:extLst>
                    <a:ext uri="{9D8B030D-6E8A-4147-A177-3AD203B41FA5}">
                      <a16:colId xmlns:a16="http://schemas.microsoft.com/office/drawing/2014/main" xmlns="" val="20001"/>
                    </a:ext>
                  </a:extLst>
                </a:gridCol>
                <a:gridCol w="4550972">
                  <a:extLst>
                    <a:ext uri="{9D8B030D-6E8A-4147-A177-3AD203B41FA5}">
                      <a16:colId xmlns:a16="http://schemas.microsoft.com/office/drawing/2014/main" xmlns="" val="1756129296"/>
                    </a:ext>
                  </a:extLst>
                </a:gridCol>
              </a:tblGrid>
              <a:tr h="295297">
                <a:tc gridSpan="3">
                  <a:txBody>
                    <a:bodyPr/>
                    <a:lstStyle/>
                    <a:p>
                      <a:pPr marL="0" marR="0" lvl="0" indent="0" algn="just" defTabSz="914400" rtl="0" eaLnBrk="1" fontAlgn="t" latinLnBrk="0" hangingPunct="1">
                        <a:lnSpc>
                          <a:spcPct val="100000"/>
                        </a:lnSpc>
                        <a:spcBef>
                          <a:spcPts val="0"/>
                        </a:spcBef>
                        <a:spcAft>
                          <a:spcPts val="0"/>
                        </a:spcAft>
                        <a:buClrTx/>
                        <a:buSzTx/>
                        <a:buFont typeface="+mj-lt"/>
                        <a:buNone/>
                        <a:tabLst/>
                        <a:defRPr/>
                      </a:pPr>
                      <a:r>
                        <a:rPr lang="en-ZA" sz="1400" b="1" kern="1200" dirty="0">
                          <a:solidFill>
                            <a:schemeClr val="dk1"/>
                          </a:solidFill>
                          <a:effectLst/>
                          <a:latin typeface="Gill Sans MT" panose="020B0502020104020203" pitchFamily="34" charset="0"/>
                          <a:ea typeface="+mn-ea"/>
                          <a:cs typeface="+mn-cs"/>
                        </a:rPr>
                        <a:t>Strategic objective: </a:t>
                      </a:r>
                      <a:r>
                        <a:rPr lang="en-GB" sz="1400" kern="1200" dirty="0">
                          <a:solidFill>
                            <a:schemeClr val="dk1"/>
                          </a:solidFill>
                          <a:effectLst/>
                          <a:latin typeface="Gill Sans MT" panose="020B0502020104020203" pitchFamily="34" charset="0"/>
                          <a:ea typeface="+mn-ea"/>
                          <a:cs typeface="+mn-cs"/>
                        </a:rPr>
                        <a:t>To facilitate tourism capacity-building programmes</a:t>
                      </a:r>
                      <a:r>
                        <a:rPr lang="en-ZA" sz="1400" b="1" kern="1200" dirty="0">
                          <a:solidFill>
                            <a:schemeClr val="dk1"/>
                          </a:solidFill>
                          <a:effectLst/>
                          <a:latin typeface="Gill Sans MT" panose="020B0502020104020203" pitchFamily="34" charset="0"/>
                          <a:ea typeface="+mn-ea"/>
                          <a:cs typeface="+mn-cs"/>
                        </a:rPr>
                        <a:t>.</a:t>
                      </a: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502041">
                <a:tc>
                  <a:txBody>
                    <a:bodyPr/>
                    <a:lstStyle/>
                    <a:p>
                      <a:pPr algn="ctr">
                        <a:lnSpc>
                          <a:spcPct val="100000"/>
                        </a:lnSpc>
                        <a:spcBef>
                          <a:spcPts val="0"/>
                        </a:spcBef>
                      </a:pPr>
                      <a:r>
                        <a:rPr lang="en-US" sz="1400" b="1" dirty="0">
                          <a:latin typeface="Gill Sans MT" panose="020B0502020104020203" pitchFamily="34" charset="0"/>
                        </a:rPr>
                        <a:t>Key</a:t>
                      </a:r>
                      <a:r>
                        <a:rPr lang="en-US" sz="1400" b="1" baseline="0" dirty="0">
                          <a:latin typeface="Gill Sans MT" panose="020B0502020104020203" pitchFamily="34" charset="0"/>
                        </a:rPr>
                        <a:t> Performance Indicator</a:t>
                      </a:r>
                      <a:endParaRPr lang="en-US" sz="14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spcBef>
                          <a:spcPts val="0"/>
                        </a:spcBef>
                        <a:tabLst>
                          <a:tab pos="534988" algn="l"/>
                          <a:tab pos="1614488" algn="l"/>
                        </a:tabLst>
                      </a:pPr>
                      <a:r>
                        <a:rPr lang="en-US" sz="1400" b="1" dirty="0">
                          <a:latin typeface="Gill Sans MT" panose="020B0502020104020203" pitchFamily="34" charset="0"/>
                        </a:rPr>
                        <a:t>Annual Target</a:t>
                      </a:r>
                      <a:endParaRPr lang="en-US" sz="14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Gill Sans MT" panose="020B0502020104020203" pitchFamily="34" charset="0"/>
                        </a:rPr>
                        <a:t>Actual Performance</a:t>
                      </a:r>
                      <a:endParaRPr lang="en-US" sz="14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578581">
                <a:tc rowSpan="2">
                  <a:txBody>
                    <a:bodyPr/>
                    <a:lstStyle/>
                    <a:p>
                      <a:pPr marL="346075" marR="0" lvl="0" indent="-342900" algn="just" defTabSz="914400" rtl="0" eaLnBrk="1" fontAlgn="auto" latinLnBrk="0" hangingPunct="1">
                        <a:lnSpc>
                          <a:spcPct val="100000"/>
                        </a:lnSpc>
                        <a:spcBef>
                          <a:spcPts val="0"/>
                        </a:spcBef>
                        <a:spcAft>
                          <a:spcPts val="0"/>
                        </a:spcAft>
                        <a:buClrTx/>
                        <a:buSzTx/>
                        <a:buFont typeface="+mj-lt"/>
                        <a:buAutoNum type="arabicPeriod" startAt="8"/>
                        <a:tabLst>
                          <a:tab pos="266700" algn="l"/>
                        </a:tabLst>
                        <a:defRPr/>
                      </a:pPr>
                      <a:r>
                        <a:rPr lang="en-GB" sz="1400" kern="1200" dirty="0">
                          <a:solidFill>
                            <a:schemeClr val="dk1"/>
                          </a:solidFill>
                          <a:effectLst/>
                          <a:latin typeface="Gill Sans MT" panose="020B0502020104020203" pitchFamily="34" charset="0"/>
                          <a:ea typeface="+mn-ea"/>
                          <a:cs typeface="+mn-cs"/>
                        </a:rPr>
                        <a:t>Number of capacity-building programmes implemented.</a:t>
                      </a:r>
                      <a:endParaRPr kumimoji="0" lang="en-US" sz="1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a:lnSpc>
                          <a:spcPct val="100000"/>
                        </a:lnSpc>
                        <a:spcBef>
                          <a:spcPts val="0"/>
                        </a:spcBef>
                      </a:pPr>
                      <a:r>
                        <a:rPr lang="en-ZA" sz="1400" b="1" kern="1200" dirty="0">
                          <a:solidFill>
                            <a:schemeClr val="dk1"/>
                          </a:solidFill>
                          <a:effectLst/>
                          <a:latin typeface="Gill Sans MT" panose="020B0502020104020203" pitchFamily="34" charset="0"/>
                          <a:ea typeface="+mn-ea"/>
                          <a:cs typeface="+mn-cs"/>
                        </a:rPr>
                        <a:t>Nine</a:t>
                      </a:r>
                      <a:r>
                        <a:rPr lang="en-ZA" sz="1400" b="1" kern="1200" baseline="0" dirty="0">
                          <a:solidFill>
                            <a:schemeClr val="dk1"/>
                          </a:solidFill>
                          <a:effectLst/>
                          <a:latin typeface="Gill Sans MT" panose="020B0502020104020203" pitchFamily="34" charset="0"/>
                          <a:ea typeface="+mn-ea"/>
                          <a:cs typeface="+mn-cs"/>
                        </a:rPr>
                        <a:t> skills d</a:t>
                      </a:r>
                      <a:r>
                        <a:rPr lang="en-ZA" sz="1400" b="1" kern="1200" dirty="0">
                          <a:solidFill>
                            <a:schemeClr val="dk1"/>
                          </a:solidFill>
                          <a:effectLst/>
                          <a:latin typeface="Gill Sans MT" panose="020B0502020104020203" pitchFamily="34" charset="0"/>
                          <a:ea typeface="+mn-ea"/>
                          <a:cs typeface="+mn-cs"/>
                        </a:rPr>
                        <a:t>evelopment programmes Tourism Human Resource Development (THRD) initiatives implemented:</a:t>
                      </a:r>
                      <a:endParaRPr lang="en-ZA" sz="1400" b="1" dirty="0">
                        <a:latin typeface="Gill Sans MT" panose="020B0502020104020203" pitchFamily="34"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769426667"/>
                  </a:ext>
                </a:extLst>
              </a:tr>
              <a:tr h="3984171">
                <a:tc vMerge="1">
                  <a:txBody>
                    <a:bodyPr/>
                    <a:lstStyle/>
                    <a:p>
                      <a:endParaRPr lang="en-ZA"/>
                    </a:p>
                  </a:txBody>
                  <a:tcPr/>
                </a:tc>
                <a:tc>
                  <a:txBody>
                    <a:bodyPr/>
                    <a:lstStyle/>
                    <a:p>
                      <a:pPr algn="just">
                        <a:lnSpc>
                          <a:spcPct val="100000"/>
                        </a:lnSpc>
                        <a:spcBef>
                          <a:spcPts val="0"/>
                        </a:spcBef>
                        <a:spcAft>
                          <a:spcPts val="0"/>
                        </a:spcAft>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2 375 unemployed youth trained and placed in Restaurants for experiential training:</a:t>
                      </a:r>
                    </a:p>
                    <a:p>
                      <a:pPr marL="342900" lvl="0" indent="-342900" algn="just">
                        <a:lnSpc>
                          <a:spcPct val="100000"/>
                        </a:lnSpc>
                        <a:spcBef>
                          <a:spcPts val="0"/>
                        </a:spcBef>
                        <a:spcAft>
                          <a:spcPts val="0"/>
                        </a:spcAft>
                        <a:buFont typeface="Symbol" panose="05050102010706020507" pitchFamily="18" charset="2"/>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Gauteng (575)</a:t>
                      </a:r>
                    </a:p>
                    <a:p>
                      <a:pPr marL="342900" lvl="0" indent="-342900" algn="just">
                        <a:lnSpc>
                          <a:spcPct val="100000"/>
                        </a:lnSpc>
                        <a:spcBef>
                          <a:spcPts val="0"/>
                        </a:spcBef>
                        <a:spcAft>
                          <a:spcPts val="0"/>
                        </a:spcAft>
                        <a:buFont typeface="Symbol" panose="05050102010706020507" pitchFamily="18" charset="2"/>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Mpumalanga (350)</a:t>
                      </a:r>
                    </a:p>
                    <a:p>
                      <a:pPr marL="342900" lvl="0" indent="-342900" algn="just">
                        <a:lnSpc>
                          <a:spcPct val="100000"/>
                        </a:lnSpc>
                        <a:spcBef>
                          <a:spcPts val="0"/>
                        </a:spcBef>
                        <a:spcAft>
                          <a:spcPts val="0"/>
                        </a:spcAft>
                        <a:buFont typeface="Symbol" panose="05050102010706020507" pitchFamily="18" charset="2"/>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Eastern Cape- (200)</a:t>
                      </a:r>
                    </a:p>
                    <a:p>
                      <a:pPr marL="342900" lvl="0" indent="-342900" algn="just">
                        <a:lnSpc>
                          <a:spcPct val="100000"/>
                        </a:lnSpc>
                        <a:spcBef>
                          <a:spcPts val="0"/>
                        </a:spcBef>
                        <a:spcAft>
                          <a:spcPts val="0"/>
                        </a:spcAft>
                        <a:buFont typeface="Symbol" panose="05050102010706020507" pitchFamily="18" charset="2"/>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Western Cape (575)</a:t>
                      </a:r>
                    </a:p>
                    <a:p>
                      <a:pPr marL="342900" lvl="0" indent="-342900" algn="just">
                        <a:lnSpc>
                          <a:spcPct val="100000"/>
                        </a:lnSpc>
                        <a:spcBef>
                          <a:spcPts val="0"/>
                        </a:spcBef>
                        <a:spcAft>
                          <a:spcPts val="0"/>
                        </a:spcAft>
                        <a:buFont typeface="Symbol" panose="05050102010706020507" pitchFamily="18" charset="2"/>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Kwazulu-Natal (575)</a:t>
                      </a:r>
                    </a:p>
                    <a:p>
                      <a:pPr marL="342900" lvl="0" indent="-342900" algn="just">
                        <a:lnSpc>
                          <a:spcPct val="100000"/>
                        </a:lnSpc>
                        <a:spcBef>
                          <a:spcPts val="0"/>
                        </a:spcBef>
                        <a:spcAft>
                          <a:spcPts val="0"/>
                        </a:spcAft>
                        <a:buFont typeface="Symbol" panose="05050102010706020507" pitchFamily="18" charset="2"/>
                        <a:buChar char=""/>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Northern Cape (100)</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00000"/>
                        </a:lnSpc>
                        <a:spcBef>
                          <a:spcPts val="0"/>
                        </a:spcBef>
                        <a:spcAft>
                          <a:spcPts val="0"/>
                        </a:spcAft>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1 780 unemployed youth were trained and placed in restaurants for experiential training.  However as at 31 March 2019 there were 1 637 in the programme, distributed as follows: </a:t>
                      </a:r>
                    </a:p>
                    <a:p>
                      <a:pPr marL="0" lvl="0" indent="0" algn="just">
                        <a:lnSpc>
                          <a:spcPct val="100000"/>
                        </a:lnSpc>
                        <a:spcBef>
                          <a:spcPts val="0"/>
                        </a:spcBef>
                        <a:spcAft>
                          <a:spcPts val="0"/>
                        </a:spcAft>
                        <a:buFont typeface="Symbol" panose="05050102010706020507" pitchFamily="18" charset="2"/>
                        <a:buNone/>
                      </a:pPr>
                      <a:endParaRPr lang="en-ZA" sz="1400" dirty="0">
                        <a:effectLst/>
                        <a:latin typeface="Gill Sans MT" panose="020B0502020104020203" pitchFamily="34" charset="0"/>
                        <a:ea typeface="Calibri" panose="020F0502020204030204" pitchFamily="34" charset="0"/>
                        <a:cs typeface="Times New Roman" panose="02020603050405020304" pitchFamily="18" charset="0"/>
                      </a:endParaRPr>
                    </a:p>
                    <a:p>
                      <a:pPr marL="0" lvl="0" indent="0" algn="just">
                        <a:lnSpc>
                          <a:spcPct val="100000"/>
                        </a:lnSpc>
                        <a:spcBef>
                          <a:spcPts val="0"/>
                        </a:spcBef>
                        <a:spcAft>
                          <a:spcPts val="0"/>
                        </a:spcAft>
                        <a:buFont typeface="Symbol" panose="05050102010706020507" pitchFamily="18" charset="2"/>
                        <a:buNone/>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Gauteng (515);  Mpumalanga (318);</a:t>
                      </a:r>
                      <a:r>
                        <a:rPr lang="en-ZA" sz="1400" baseline="0" dirty="0">
                          <a:effectLst/>
                          <a:latin typeface="Gill Sans MT" panose="020B0502020104020203" pitchFamily="34" charset="0"/>
                          <a:ea typeface="Calibri" panose="020F0502020204030204" pitchFamily="34" charset="0"/>
                          <a:cs typeface="Times New Roman" panose="02020603050405020304" pitchFamily="18" charset="0"/>
                        </a:rPr>
                        <a:t>  </a:t>
                      </a:r>
                      <a:r>
                        <a:rPr lang="en-ZA" sz="1400" dirty="0">
                          <a:effectLst/>
                          <a:latin typeface="Gill Sans MT" panose="020B0502020104020203" pitchFamily="34" charset="0"/>
                          <a:ea typeface="Calibri" panose="020F0502020204030204" pitchFamily="34" charset="0"/>
                          <a:cs typeface="Times New Roman" panose="02020603050405020304" pitchFamily="18" charset="0"/>
                        </a:rPr>
                        <a:t>Eastern Cape (164); KwaZulu-Natal (640); Northern Cape (0);  Western Cape (0).</a:t>
                      </a:r>
                    </a:p>
                    <a:p>
                      <a:pPr marL="0" lvl="0" indent="0" algn="just">
                        <a:lnSpc>
                          <a:spcPct val="100000"/>
                        </a:lnSpc>
                        <a:spcBef>
                          <a:spcPts val="0"/>
                        </a:spcBef>
                        <a:spcAft>
                          <a:spcPts val="0"/>
                        </a:spcAft>
                        <a:buFont typeface="Symbol" panose="05050102010706020507" pitchFamily="18" charset="2"/>
                        <a:buNone/>
                      </a:pPr>
                      <a:endParaRPr lang="en-ZA" sz="1400" dirty="0">
                        <a:effectLst/>
                        <a:latin typeface="Gill Sans MT" panose="020B0502020104020203" pitchFamily="34" charset="0"/>
                        <a:ea typeface="Calibri" panose="020F0502020204030204" pitchFamily="34" charset="0"/>
                        <a:cs typeface="Times New Roman" panose="02020603050405020304" pitchFamily="18" charset="0"/>
                      </a:endParaRPr>
                    </a:p>
                    <a:p>
                      <a:pPr marL="0" lvl="0" indent="0" algn="just">
                        <a:lnSpc>
                          <a:spcPct val="100000"/>
                        </a:lnSpc>
                        <a:spcBef>
                          <a:spcPts val="0"/>
                        </a:spcBef>
                        <a:spcAft>
                          <a:spcPts val="0"/>
                        </a:spcAft>
                        <a:buFont typeface="Symbol" panose="05050102010706020507" pitchFamily="18" charset="2"/>
                        <a:buNone/>
                      </a:pPr>
                      <a:r>
                        <a:rPr lang="en-ZA" sz="1400" b="1" i="1" dirty="0">
                          <a:effectLst/>
                          <a:latin typeface="Gill Sans MT" panose="020B0502020104020203" pitchFamily="34" charset="0"/>
                          <a:ea typeface="Calibri" panose="020F0502020204030204" pitchFamily="34" charset="0"/>
                          <a:cs typeface="Times New Roman" panose="02020603050405020304" pitchFamily="18" charset="0"/>
                        </a:rPr>
                        <a:t>Reason for variance:</a:t>
                      </a:r>
                    </a:p>
                    <a:p>
                      <a:pPr marL="0" lvl="0" indent="0" algn="just">
                        <a:lnSpc>
                          <a:spcPct val="100000"/>
                        </a:lnSpc>
                        <a:spcBef>
                          <a:spcPts val="0"/>
                        </a:spcBef>
                        <a:spcAft>
                          <a:spcPts val="0"/>
                        </a:spcAft>
                        <a:buFont typeface="Symbol" panose="05050102010706020507" pitchFamily="18" charset="2"/>
                        <a:buNone/>
                      </a:pPr>
                      <a:r>
                        <a:rPr lang="en-ZA" sz="1400" kern="1200" dirty="0">
                          <a:solidFill>
                            <a:schemeClr val="dk1"/>
                          </a:solidFill>
                          <a:effectLst/>
                          <a:latin typeface="Gill Sans MT" panose="020B0502020104020203" pitchFamily="34" charset="0"/>
                          <a:ea typeface="+mn-ea"/>
                          <a:cs typeface="+mn-cs"/>
                        </a:rPr>
                        <a:t>The shortfall is accounted for by Northern Cape and Western Cape where recruitment was not finalised as the project was still at planning phase.</a:t>
                      </a:r>
                    </a:p>
                    <a:p>
                      <a:pPr marL="0" lvl="0" indent="0" algn="just">
                        <a:lnSpc>
                          <a:spcPct val="100000"/>
                        </a:lnSpc>
                        <a:spcBef>
                          <a:spcPts val="0"/>
                        </a:spcBef>
                        <a:spcAft>
                          <a:spcPts val="0"/>
                        </a:spcAft>
                        <a:buFont typeface="Symbol" panose="05050102010706020507" pitchFamily="18" charset="2"/>
                        <a:buNone/>
                      </a:pPr>
                      <a:endParaRPr lang="en-US" sz="1400" kern="1200" dirty="0">
                        <a:solidFill>
                          <a:schemeClr val="dk1"/>
                        </a:solidFill>
                        <a:effectLst/>
                        <a:latin typeface="Gill Sans MT" panose="020B0502020104020203"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kumimoji="0" lang="en-ZA" sz="1400" b="1" i="1"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Corrective measure:</a:t>
                      </a:r>
                    </a:p>
                    <a:p>
                      <a:pPr marL="0" marR="0" lvl="0" indent="0" algn="just"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kumimoji="0" lang="en-ZA" sz="1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Procurement for Western Cape and Northern Cape has since been finalised and implementation of the project will commence.</a:t>
                      </a:r>
                      <a:endParaRPr kumimoji="0" lang="en-ZA" sz="14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endParaRPr>
                    </a:p>
                    <a:p>
                      <a:pPr marL="0" lvl="0" indent="0" algn="just">
                        <a:lnSpc>
                          <a:spcPct val="100000"/>
                        </a:lnSpc>
                        <a:spcBef>
                          <a:spcPts val="0"/>
                        </a:spcBef>
                        <a:spcAft>
                          <a:spcPts val="0"/>
                        </a:spcAft>
                        <a:buFont typeface="Symbol" panose="05050102010706020507" pitchFamily="18" charset="2"/>
                        <a:buNone/>
                      </a:pPr>
                      <a:endParaRPr lang="en-ZA" sz="14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451176394"/>
                  </a:ext>
                </a:extLst>
              </a:tr>
            </a:tbl>
          </a:graphicData>
        </a:graphic>
      </p:graphicFrame>
      <p:sp>
        <p:nvSpPr>
          <p:cNvPr id="6" name="Footer Placeholder 1"/>
          <p:cNvSpPr>
            <a:spLocks noGrp="1"/>
          </p:cNvSpPr>
          <p:nvPr>
            <p:ph type="ftr" sz="quarter" idx="11"/>
          </p:nvPr>
        </p:nvSpPr>
        <p:spPr>
          <a:xfrm>
            <a:off x="272955" y="5991226"/>
            <a:ext cx="2565918"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14585870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57</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805512074"/>
              </p:ext>
            </p:extLst>
          </p:nvPr>
        </p:nvGraphicFramePr>
        <p:xfrm>
          <a:off x="272955" y="224005"/>
          <a:ext cx="8598090" cy="5593045"/>
        </p:xfrm>
        <a:graphic>
          <a:graphicData uri="http://schemas.openxmlformats.org/drawingml/2006/table">
            <a:tbl>
              <a:tblPr firstRow="1" bandRow="1">
                <a:tableStyleId>{21E4AEA4-8DFA-4A89-87EB-49C32662AFE0}</a:tableStyleId>
              </a:tblPr>
              <a:tblGrid>
                <a:gridCol w="1901078">
                  <a:extLst>
                    <a:ext uri="{9D8B030D-6E8A-4147-A177-3AD203B41FA5}">
                      <a16:colId xmlns:a16="http://schemas.microsoft.com/office/drawing/2014/main" xmlns="" val="20000"/>
                    </a:ext>
                  </a:extLst>
                </a:gridCol>
                <a:gridCol w="2967134">
                  <a:extLst>
                    <a:ext uri="{9D8B030D-6E8A-4147-A177-3AD203B41FA5}">
                      <a16:colId xmlns:a16="http://schemas.microsoft.com/office/drawing/2014/main" xmlns="" val="20001"/>
                    </a:ext>
                  </a:extLst>
                </a:gridCol>
                <a:gridCol w="3729878">
                  <a:extLst>
                    <a:ext uri="{9D8B030D-6E8A-4147-A177-3AD203B41FA5}">
                      <a16:colId xmlns:a16="http://schemas.microsoft.com/office/drawing/2014/main" xmlns="" val="936120040"/>
                    </a:ext>
                  </a:extLst>
                </a:gridCol>
              </a:tblGrid>
              <a:tr h="293719">
                <a:tc gridSpan="3">
                  <a:txBody>
                    <a:bodyPr/>
                    <a:lstStyle/>
                    <a:p>
                      <a:pPr marL="0" marR="0" lvl="0" indent="0" algn="just" defTabSz="914400" rtl="0" eaLnBrk="1" fontAlgn="t" latinLnBrk="0" hangingPunct="1">
                        <a:lnSpc>
                          <a:spcPct val="100000"/>
                        </a:lnSpc>
                        <a:spcBef>
                          <a:spcPts val="0"/>
                        </a:spcBef>
                        <a:spcAft>
                          <a:spcPts val="0"/>
                        </a:spcAft>
                        <a:buClrTx/>
                        <a:buSzTx/>
                        <a:buFont typeface="+mj-lt"/>
                        <a:buNone/>
                        <a:tabLst/>
                        <a:defRPr/>
                      </a:pPr>
                      <a:r>
                        <a:rPr lang="en-ZA" sz="1400" b="1" kern="1200" dirty="0">
                          <a:solidFill>
                            <a:schemeClr val="dk1"/>
                          </a:solidFill>
                          <a:effectLst/>
                          <a:latin typeface="Gill Sans MT" panose="020B0502020104020203" pitchFamily="34" charset="0"/>
                          <a:ea typeface="+mn-ea"/>
                          <a:cs typeface="+mn-cs"/>
                        </a:rPr>
                        <a:t>Strategic objective: </a:t>
                      </a:r>
                      <a:r>
                        <a:rPr lang="en-GB" sz="1400" kern="1200" dirty="0">
                          <a:solidFill>
                            <a:schemeClr val="dk1"/>
                          </a:solidFill>
                          <a:effectLst/>
                          <a:latin typeface="Gill Sans MT" panose="020B0502020104020203" pitchFamily="34" charset="0"/>
                          <a:ea typeface="+mn-ea"/>
                          <a:cs typeface="+mn-cs"/>
                        </a:rPr>
                        <a:t>To facilitate tourism capacity-building programmes</a:t>
                      </a:r>
                      <a:r>
                        <a:rPr lang="en-ZA" sz="1400" b="1" kern="1200" dirty="0">
                          <a:solidFill>
                            <a:schemeClr val="dk1"/>
                          </a:solidFill>
                          <a:effectLst/>
                          <a:latin typeface="Gill Sans MT" panose="020B0502020104020203" pitchFamily="34" charset="0"/>
                          <a:ea typeface="+mn-ea"/>
                          <a:cs typeface="+mn-cs"/>
                        </a:rPr>
                        <a:t>.</a:t>
                      </a: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499359">
                <a:tc>
                  <a:txBody>
                    <a:bodyPr/>
                    <a:lstStyle/>
                    <a:p>
                      <a:pPr algn="ctr">
                        <a:lnSpc>
                          <a:spcPct val="100000"/>
                        </a:lnSpc>
                        <a:spcBef>
                          <a:spcPts val="0"/>
                        </a:spcBef>
                      </a:pPr>
                      <a:r>
                        <a:rPr lang="en-US" sz="1400" b="1" dirty="0">
                          <a:latin typeface="Gill Sans MT" panose="020B0502020104020203" pitchFamily="34" charset="0"/>
                        </a:rPr>
                        <a:t>Key</a:t>
                      </a:r>
                      <a:r>
                        <a:rPr lang="en-US" sz="1400" b="1" baseline="0" dirty="0">
                          <a:latin typeface="Gill Sans MT" panose="020B0502020104020203" pitchFamily="34" charset="0"/>
                        </a:rPr>
                        <a:t> Performance Indicator</a:t>
                      </a:r>
                      <a:endParaRPr lang="en-US" sz="14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spcBef>
                          <a:spcPts val="0"/>
                        </a:spcBef>
                        <a:tabLst>
                          <a:tab pos="534988" algn="l"/>
                          <a:tab pos="1614488" algn="l"/>
                        </a:tabLst>
                      </a:pPr>
                      <a:r>
                        <a:rPr lang="en-US" sz="1400" b="1" dirty="0">
                          <a:latin typeface="Gill Sans MT" panose="020B0502020104020203" pitchFamily="34" charset="0"/>
                        </a:rPr>
                        <a:t>Annual Target</a:t>
                      </a:r>
                      <a:endParaRPr lang="en-US" sz="14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Gill Sans MT" panose="020B0502020104020203" pitchFamily="34" charset="0"/>
                        </a:rPr>
                        <a:t>Actual Performance</a:t>
                      </a:r>
                      <a:endParaRPr lang="en-US" sz="14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536061">
                <a:tc rowSpan="4">
                  <a:txBody>
                    <a:bodyPr/>
                    <a:lstStyle/>
                    <a:p>
                      <a:pPr marL="346075" marR="0" lvl="0" indent="-342900" algn="just" defTabSz="914400" rtl="0" eaLnBrk="1" fontAlgn="auto" latinLnBrk="0" hangingPunct="1">
                        <a:lnSpc>
                          <a:spcPct val="100000"/>
                        </a:lnSpc>
                        <a:spcBef>
                          <a:spcPts val="0"/>
                        </a:spcBef>
                        <a:spcAft>
                          <a:spcPts val="0"/>
                        </a:spcAft>
                        <a:buClrTx/>
                        <a:buSzTx/>
                        <a:buFont typeface="+mj-lt"/>
                        <a:buAutoNum type="arabicPeriod" startAt="8"/>
                        <a:tabLst>
                          <a:tab pos="266700" algn="l"/>
                        </a:tabLst>
                        <a:defRPr/>
                      </a:pPr>
                      <a:r>
                        <a:rPr lang="en-GB" sz="1400" kern="1200" dirty="0">
                          <a:solidFill>
                            <a:schemeClr val="dk1"/>
                          </a:solidFill>
                          <a:effectLst/>
                          <a:latin typeface="Gill Sans MT" panose="020B0502020104020203" pitchFamily="34" charset="0"/>
                          <a:ea typeface="+mn-ea"/>
                          <a:cs typeface="+mn-cs"/>
                        </a:rPr>
                        <a:t>Number of capacity-building programmes implemented.</a:t>
                      </a:r>
                      <a:endParaRPr kumimoji="0" lang="en-US" sz="1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a:lnSpc>
                          <a:spcPct val="100000"/>
                        </a:lnSpc>
                        <a:spcBef>
                          <a:spcPts val="0"/>
                        </a:spcBef>
                      </a:pPr>
                      <a:r>
                        <a:rPr lang="en-ZA" sz="1400" b="1" kern="1200" dirty="0">
                          <a:solidFill>
                            <a:schemeClr val="dk1"/>
                          </a:solidFill>
                          <a:effectLst/>
                          <a:latin typeface="Gill Sans MT" panose="020B0502020104020203" pitchFamily="34" charset="0"/>
                          <a:ea typeface="+mn-ea"/>
                          <a:cs typeface="+mn-cs"/>
                        </a:rPr>
                        <a:t>Nine</a:t>
                      </a:r>
                      <a:r>
                        <a:rPr lang="en-ZA" sz="1400" b="1" kern="1200" baseline="0" dirty="0">
                          <a:solidFill>
                            <a:schemeClr val="dk1"/>
                          </a:solidFill>
                          <a:effectLst/>
                          <a:latin typeface="Gill Sans MT" panose="020B0502020104020203" pitchFamily="34" charset="0"/>
                          <a:ea typeface="+mn-ea"/>
                          <a:cs typeface="+mn-cs"/>
                        </a:rPr>
                        <a:t> skills d</a:t>
                      </a:r>
                      <a:r>
                        <a:rPr lang="en-ZA" sz="1400" b="1" kern="1200" dirty="0">
                          <a:solidFill>
                            <a:schemeClr val="dk1"/>
                          </a:solidFill>
                          <a:effectLst/>
                          <a:latin typeface="Gill Sans MT" panose="020B0502020104020203" pitchFamily="34" charset="0"/>
                          <a:ea typeface="+mn-ea"/>
                          <a:cs typeface="+mn-cs"/>
                        </a:rPr>
                        <a:t>evelopment programmes Tourism Human Resource Development (THRD) initiatives implemented:</a:t>
                      </a:r>
                      <a:endParaRPr lang="en-ZA" sz="1400" b="1" dirty="0">
                        <a:latin typeface="Gill Sans MT" panose="020B0502020104020203" pitchFamily="34"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769426667"/>
                  </a:ext>
                </a:extLst>
              </a:tr>
              <a:tr h="371730">
                <a:tc vMerge="1">
                  <a:txBody>
                    <a:bodyPr/>
                    <a:lstStyle/>
                    <a:p>
                      <a:endParaRPr lang="en-ZA"/>
                    </a:p>
                  </a:txBody>
                  <a:tcPr/>
                </a:tc>
                <a:tc>
                  <a:txBody>
                    <a:bodyPr/>
                    <a:lstStyle/>
                    <a:p>
                      <a:pPr marL="342900" lvl="0" indent="-342900" algn="just">
                        <a:lnSpc>
                          <a:spcPct val="100000"/>
                        </a:lnSpc>
                        <a:spcBef>
                          <a:spcPts val="0"/>
                        </a:spcBef>
                        <a:spcAft>
                          <a:spcPts val="0"/>
                        </a:spcAft>
                        <a:buFont typeface="+mj-lt"/>
                        <a:buAutoNum type="arabicPeriod" startAt="6"/>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NTCE convened.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lvl="0" indent="0" algn="just">
                        <a:lnSpc>
                          <a:spcPct val="100000"/>
                        </a:lnSpc>
                        <a:spcBef>
                          <a:spcPts val="0"/>
                        </a:spcBef>
                        <a:spcAft>
                          <a:spcPts val="0"/>
                        </a:spcAft>
                        <a:buFont typeface="+mj-lt"/>
                        <a:buNone/>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NTCE was convened.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719225971"/>
                  </a:ext>
                </a:extLst>
              </a:tr>
              <a:tr h="778042">
                <a:tc vMerge="1">
                  <a:txBody>
                    <a:bodyPr/>
                    <a:lstStyle/>
                    <a:p>
                      <a:endParaRPr lang="en-ZA"/>
                    </a:p>
                  </a:txBody>
                  <a:tcPr/>
                </a:tc>
                <a:tc>
                  <a:txBody>
                    <a:bodyPr/>
                    <a:lstStyle/>
                    <a:p>
                      <a:pPr marL="342900" lvl="0" indent="-342900" algn="just">
                        <a:lnSpc>
                          <a:spcPct val="100000"/>
                        </a:lnSpc>
                        <a:spcBef>
                          <a:spcPts val="0"/>
                        </a:spcBef>
                        <a:spcAft>
                          <a:spcPts val="0"/>
                        </a:spcAft>
                        <a:buFont typeface="+mj-lt"/>
                        <a:buAutoNum type="arabicPeriod" startAt="7"/>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Training of forty Women in the Executive Development Programme facilitated.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lvl="0" indent="0" algn="just">
                        <a:lnSpc>
                          <a:spcPct val="100000"/>
                        </a:lnSpc>
                        <a:spcBef>
                          <a:spcPts val="0"/>
                        </a:spcBef>
                        <a:spcAft>
                          <a:spcPts val="0"/>
                        </a:spcAft>
                        <a:buFont typeface="+mj-lt"/>
                        <a:buNone/>
                      </a:pPr>
                      <a:r>
                        <a:rPr lang="en-ZA" sz="1400" dirty="0">
                          <a:effectLst/>
                          <a:latin typeface="Gill Sans MT" panose="020B0502020104020203" pitchFamily="34" charset="0"/>
                          <a:ea typeface="Calibri" panose="020F0502020204030204" pitchFamily="34" charset="0"/>
                          <a:cs typeface="Times New Roman" panose="02020603050405020304" pitchFamily="18" charset="0"/>
                        </a:rPr>
                        <a:t>Training of </a:t>
                      </a:r>
                      <a:r>
                        <a:rPr lang="en-ZA" sz="1400" dirty="0" smtClean="0">
                          <a:effectLst/>
                          <a:latin typeface="Gill Sans MT" panose="020B0502020104020203" pitchFamily="34" charset="0"/>
                          <a:ea typeface="Calibri" panose="020F0502020204030204" pitchFamily="34" charset="0"/>
                          <a:cs typeface="Times New Roman" panose="02020603050405020304" pitchFamily="18" charset="0"/>
                        </a:rPr>
                        <a:t>forty </a:t>
                      </a:r>
                      <a:r>
                        <a:rPr lang="en-ZA" sz="1400" dirty="0">
                          <a:effectLst/>
                          <a:latin typeface="Gill Sans MT" panose="020B0502020104020203" pitchFamily="34" charset="0"/>
                          <a:ea typeface="Calibri" panose="020F0502020204030204" pitchFamily="34" charset="0"/>
                          <a:cs typeface="Times New Roman" panose="02020603050405020304" pitchFamily="18" charset="0"/>
                        </a:rPr>
                        <a:t>Women in the Executive Development Programme was facilitated.</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2961395893"/>
                  </a:ext>
                </a:extLst>
              </a:tr>
              <a:tr h="3084274">
                <a:tc vMerge="1">
                  <a:txBody>
                    <a:bodyPr/>
                    <a:lstStyle/>
                    <a:p>
                      <a:pPr marL="346075" marR="0" lvl="0" indent="-342900" algn="just" defTabSz="914400" rtl="0" eaLnBrk="1" fontAlgn="auto" latinLnBrk="0" hangingPunct="1">
                        <a:lnSpc>
                          <a:spcPct val="100000"/>
                        </a:lnSpc>
                        <a:spcBef>
                          <a:spcPts val="0"/>
                        </a:spcBef>
                        <a:spcAft>
                          <a:spcPts val="0"/>
                        </a:spcAft>
                        <a:buClrTx/>
                        <a:buSzTx/>
                        <a:buFont typeface="+mj-lt"/>
                        <a:buAutoNum type="arabicPeriod" startAt="8"/>
                        <a:tabLst>
                          <a:tab pos="266700" algn="l"/>
                        </a:tabLst>
                        <a:defRPr/>
                      </a:pPr>
                      <a:endParaRPr kumimoji="0" lang="en-US" sz="1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startAt="8"/>
                        <a:tabLst/>
                        <a:defRPr/>
                      </a:pPr>
                      <a:r>
                        <a:rPr kumimoji="0" lang="en-ZA" sz="1400" b="1"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Three programmes to capacitate tourist guides implemented:</a:t>
                      </a:r>
                    </a:p>
                    <a:p>
                      <a:pPr marL="0" marR="0" lvl="0" indent="0" algn="just" defTabSz="914400" rtl="0" eaLnBrk="1" fontAlgn="auto" latinLnBrk="0" hangingPunct="1">
                        <a:lnSpc>
                          <a:spcPct val="100000"/>
                        </a:lnSpc>
                        <a:spcBef>
                          <a:spcPts val="0"/>
                        </a:spcBef>
                        <a:spcAft>
                          <a:spcPts val="0"/>
                        </a:spcAft>
                        <a:buClrTx/>
                        <a:buSzTx/>
                        <a:buFont typeface="+mj-lt"/>
                        <a:buNone/>
                        <a:tabLst/>
                        <a:defRPr/>
                      </a:pPr>
                      <a:endParaRPr kumimoji="0" lang="en-ZA" sz="1400" b="1"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endParaRPr>
                    </a:p>
                    <a:p>
                      <a:pPr marL="180975" marR="0" lvl="0" indent="-180975"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Upskilling of tourist guides in </a:t>
                      </a:r>
                      <a:r>
                        <a:rPr kumimoji="0" lang="en-ZA" sz="1400" b="0" i="0" u="none" strike="noStrike" kern="1200" cap="none" spc="0" normalizeH="0" baseline="0" noProof="0" dirty="0" err="1">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iSimangaliso</a:t>
                      </a:r>
                      <a:r>
                        <a:rPr kumimoji="0" lang="en-ZA" sz="14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 Wetland Park and Cape Floral Kingdom.</a:t>
                      </a:r>
                    </a:p>
                    <a:p>
                      <a:pPr marL="180975" marR="0" lvl="0" indent="-180975"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Up-skilling of tourist guides at Kruger National Park.</a:t>
                      </a:r>
                    </a:p>
                    <a:p>
                      <a:pPr marL="180975" marR="0" lvl="0" indent="-180975"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Training of new entrants as tourist guides in the Eastern Cape and Limpopo provinces.</a:t>
                      </a:r>
                    </a:p>
                    <a:p>
                      <a:pPr marL="342900" lvl="0" indent="-342900" algn="just">
                        <a:lnSpc>
                          <a:spcPct val="100000"/>
                        </a:lnSpc>
                        <a:spcBef>
                          <a:spcPts val="0"/>
                        </a:spcBef>
                        <a:spcAft>
                          <a:spcPts val="0"/>
                        </a:spcAft>
                        <a:buFont typeface="+mj-lt"/>
                        <a:buAutoNum type="arabicPeriod" startAt="7"/>
                      </a:pPr>
                      <a:endParaRPr lang="en-ZA" sz="14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en-ZA" sz="1400" b="1"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Two programmes to capacitate tourist guides were fully implemented and one was partly implemented:  </a:t>
                      </a:r>
                    </a:p>
                    <a:p>
                      <a:pPr marL="0" marR="0" lvl="0" indent="0" algn="just" defTabSz="914400" rtl="0" eaLnBrk="1" fontAlgn="auto" latinLnBrk="0" hangingPunct="1">
                        <a:lnSpc>
                          <a:spcPct val="100000"/>
                        </a:lnSpc>
                        <a:spcBef>
                          <a:spcPts val="0"/>
                        </a:spcBef>
                        <a:spcAft>
                          <a:spcPts val="0"/>
                        </a:spcAft>
                        <a:buClrTx/>
                        <a:buSzTx/>
                        <a:buFont typeface="+mj-lt"/>
                        <a:buNone/>
                        <a:tabLst/>
                        <a:defRPr/>
                      </a:pPr>
                      <a:endParaRPr kumimoji="0" lang="en-ZA" sz="14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endParaRPr>
                    </a:p>
                    <a:p>
                      <a:pPr marL="180975" marR="0" lvl="0" indent="-180975"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Upskilling of tourist guides in IsiMangaliso Wetlands Park was completed.</a:t>
                      </a:r>
                    </a:p>
                    <a:p>
                      <a:pPr marL="180975" marR="0" lvl="0" indent="-180975"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Up-skilling of tourist guides at Kruger National Park was done.</a:t>
                      </a:r>
                    </a:p>
                    <a:p>
                      <a:pPr marL="180975" marR="0" lvl="0" indent="-180975"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New entrants as tourist guides in the Eastern Cape and Limpopo provinces were trained.</a:t>
                      </a:r>
                    </a:p>
                    <a:p>
                      <a:pPr marL="273050" marR="0" lvl="0" indent="0" algn="just" defTabSz="914400" rtl="0" eaLnBrk="1" fontAlgn="auto" latinLnBrk="0" hangingPunct="1">
                        <a:lnSpc>
                          <a:spcPct val="100000"/>
                        </a:lnSpc>
                        <a:spcBef>
                          <a:spcPts val="0"/>
                        </a:spcBef>
                        <a:spcAft>
                          <a:spcPts val="0"/>
                        </a:spcAft>
                        <a:buClrTx/>
                        <a:buSzTx/>
                        <a:buFont typeface="Symbol" panose="05050102010706020507" pitchFamily="18" charset="2"/>
                        <a:buNone/>
                        <a:tabLst/>
                        <a:defRPr/>
                      </a:pPr>
                      <a:endParaRPr kumimoji="0" lang="en-ZA" sz="14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kumimoji="0" lang="en-ZA" sz="1400" b="1" i="1" u="none" strike="noStrike" kern="1200" cap="none" spc="0" normalizeH="0" baseline="0" noProof="0" dirty="0">
                          <a:ln>
                            <a:noFill/>
                          </a:ln>
                          <a:solidFill>
                            <a:prstClr val="black"/>
                          </a:solidFill>
                          <a:effectLst/>
                          <a:uLnTx/>
                          <a:uFillTx/>
                          <a:latin typeface="Gill Sans MT" panose="020B0502020104020203" pitchFamily="34" charset="0"/>
                          <a:ea typeface="+mn-ea"/>
                          <a:cs typeface="Times New Roman" panose="02020603050405020304" pitchFamily="18" charset="0"/>
                        </a:rPr>
                        <a:t>Reason for variance:</a:t>
                      </a:r>
                    </a:p>
                    <a:p>
                      <a:pPr marL="0" marR="0" lvl="0" indent="0" algn="just"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kumimoji="0" lang="en-ZA" sz="14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The widespread fires in the Western Cape have delayed the commencement of the training.</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2572401130"/>
                  </a:ext>
                </a:extLst>
              </a:tr>
            </a:tbl>
          </a:graphicData>
        </a:graphic>
      </p:graphicFrame>
      <p:sp>
        <p:nvSpPr>
          <p:cNvPr id="6" name="Footer Placeholder 1"/>
          <p:cNvSpPr>
            <a:spLocks noGrp="1"/>
          </p:cNvSpPr>
          <p:nvPr>
            <p:ph type="ftr" sz="quarter" idx="11"/>
          </p:nvPr>
        </p:nvSpPr>
        <p:spPr>
          <a:xfrm>
            <a:off x="272955" y="5991226"/>
            <a:ext cx="2565918"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16116457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58</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3020430294"/>
              </p:ext>
            </p:extLst>
          </p:nvPr>
        </p:nvGraphicFramePr>
        <p:xfrm>
          <a:off x="272955" y="280604"/>
          <a:ext cx="8598090" cy="5325435"/>
        </p:xfrm>
        <a:graphic>
          <a:graphicData uri="http://schemas.openxmlformats.org/drawingml/2006/table">
            <a:tbl>
              <a:tblPr firstRow="1" bandRow="1">
                <a:tableStyleId>{21E4AEA4-8DFA-4A89-87EB-49C32662AFE0}</a:tableStyleId>
              </a:tblPr>
              <a:tblGrid>
                <a:gridCol w="2069029">
                  <a:extLst>
                    <a:ext uri="{9D8B030D-6E8A-4147-A177-3AD203B41FA5}">
                      <a16:colId xmlns:a16="http://schemas.microsoft.com/office/drawing/2014/main" xmlns="" val="20000"/>
                    </a:ext>
                  </a:extLst>
                </a:gridCol>
                <a:gridCol w="3517640">
                  <a:extLst>
                    <a:ext uri="{9D8B030D-6E8A-4147-A177-3AD203B41FA5}">
                      <a16:colId xmlns:a16="http://schemas.microsoft.com/office/drawing/2014/main" xmlns="" val="20001"/>
                    </a:ext>
                  </a:extLst>
                </a:gridCol>
                <a:gridCol w="3011421">
                  <a:extLst>
                    <a:ext uri="{9D8B030D-6E8A-4147-A177-3AD203B41FA5}">
                      <a16:colId xmlns:a16="http://schemas.microsoft.com/office/drawing/2014/main" xmlns="" val="3607272427"/>
                    </a:ext>
                  </a:extLst>
                </a:gridCol>
              </a:tblGrid>
              <a:tr h="295297">
                <a:tc gridSpan="3">
                  <a:txBody>
                    <a:bodyPr/>
                    <a:lstStyle/>
                    <a:p>
                      <a:pPr marL="0" marR="0" lvl="0" indent="0" algn="just" defTabSz="914400" rtl="0" eaLnBrk="1" fontAlgn="t" latinLnBrk="0" hangingPunct="1">
                        <a:lnSpc>
                          <a:spcPct val="100000"/>
                        </a:lnSpc>
                        <a:spcBef>
                          <a:spcPts val="0"/>
                        </a:spcBef>
                        <a:spcAft>
                          <a:spcPts val="0"/>
                        </a:spcAft>
                        <a:buClrTx/>
                        <a:buSzTx/>
                        <a:buFont typeface="+mj-lt"/>
                        <a:buNone/>
                        <a:tabLst/>
                        <a:defRPr/>
                      </a:pPr>
                      <a:r>
                        <a:rPr lang="en-ZA" sz="1600" b="1" kern="1200" dirty="0">
                          <a:solidFill>
                            <a:schemeClr val="dk1"/>
                          </a:solidFill>
                          <a:effectLst/>
                          <a:latin typeface="Gill Sans MT" panose="020B0502020104020203" pitchFamily="34" charset="0"/>
                          <a:ea typeface="+mn-ea"/>
                          <a:cs typeface="+mn-cs"/>
                        </a:rPr>
                        <a:t>Strategic objective: </a:t>
                      </a:r>
                      <a:r>
                        <a:rPr lang="en-GB" sz="1600" kern="1200" dirty="0">
                          <a:solidFill>
                            <a:schemeClr val="dk1"/>
                          </a:solidFill>
                          <a:effectLst/>
                          <a:latin typeface="Gill Sans MT" panose="020B0502020104020203" pitchFamily="34" charset="0"/>
                          <a:ea typeface="+mn-ea"/>
                          <a:cs typeface="+mn-cs"/>
                        </a:rPr>
                        <a:t>To facilitate tourism capacity-building programmes</a:t>
                      </a:r>
                      <a:r>
                        <a:rPr lang="en-ZA" sz="1600" b="1" kern="1200" dirty="0">
                          <a:solidFill>
                            <a:schemeClr val="dk1"/>
                          </a:solidFill>
                          <a:effectLst/>
                          <a:latin typeface="Gill Sans MT" panose="020B0502020104020203" pitchFamily="34" charset="0"/>
                          <a:ea typeface="+mn-ea"/>
                          <a:cs typeface="+mn-cs"/>
                        </a:rPr>
                        <a:t>.</a:t>
                      </a: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ZA"/>
                    </a:p>
                  </a:txBody>
                  <a:tcPr/>
                </a:tc>
                <a:extLst>
                  <a:ext uri="{0D108BD9-81ED-4DB2-BD59-A6C34878D82A}">
                    <a16:rowId xmlns:a16="http://schemas.microsoft.com/office/drawing/2014/main" xmlns="" val="10000"/>
                  </a:ext>
                </a:extLst>
              </a:tr>
              <a:tr h="502041">
                <a:tc>
                  <a:txBody>
                    <a:bodyPr/>
                    <a:lstStyle/>
                    <a:p>
                      <a:pPr algn="ctr">
                        <a:lnSpc>
                          <a:spcPct val="100000"/>
                        </a:lnSpc>
                        <a:spcBef>
                          <a:spcPts val="0"/>
                        </a:spcBef>
                      </a:pPr>
                      <a:r>
                        <a:rPr lang="en-US" sz="1600" b="1" dirty="0">
                          <a:latin typeface="Gill Sans MT" panose="020B0502020104020203" pitchFamily="34" charset="0"/>
                        </a:rPr>
                        <a:t>Key</a:t>
                      </a:r>
                      <a:r>
                        <a:rPr lang="en-US" sz="1600" b="1" baseline="0" dirty="0">
                          <a:latin typeface="Gill Sans MT" panose="020B0502020104020203" pitchFamily="34" charset="0"/>
                        </a:rPr>
                        <a:t> Performance Indicator</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indent="0" algn="ctr">
                        <a:lnSpc>
                          <a:spcPct val="100000"/>
                        </a:lnSpc>
                        <a:spcBef>
                          <a:spcPts val="0"/>
                        </a:spcBef>
                        <a:tabLst>
                          <a:tab pos="534988" algn="l"/>
                          <a:tab pos="1614488" algn="l"/>
                        </a:tabLst>
                      </a:pPr>
                      <a:r>
                        <a:rPr lang="en-US" sz="1600" b="1" dirty="0">
                          <a:latin typeface="Gill Sans MT" panose="020B0502020104020203" pitchFamily="34" charset="0"/>
                        </a:rPr>
                        <a:t>Annual Target</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Gill Sans MT" panose="020B0502020104020203" pitchFamily="34" charset="0"/>
                        </a:rPr>
                        <a:t>Actual Performance</a:t>
                      </a:r>
                      <a:endParaRPr lang="en-US" sz="1600" b="1" dirty="0">
                        <a:solidFill>
                          <a:schemeClr val="tx1"/>
                        </a:solidFill>
                        <a:latin typeface="Gill Sans MT" panose="020B0502020104020203"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578581">
                <a:tc rowSpan="3">
                  <a:txBody>
                    <a:bodyPr/>
                    <a:lstStyle/>
                    <a:p>
                      <a:pPr marL="346075" marR="0" lvl="0" indent="-342900" algn="just" defTabSz="914400" rtl="0" eaLnBrk="1" fontAlgn="auto" latinLnBrk="0" hangingPunct="1">
                        <a:lnSpc>
                          <a:spcPct val="100000"/>
                        </a:lnSpc>
                        <a:spcBef>
                          <a:spcPts val="0"/>
                        </a:spcBef>
                        <a:spcAft>
                          <a:spcPts val="0"/>
                        </a:spcAft>
                        <a:buClrTx/>
                        <a:buSzTx/>
                        <a:buFont typeface="+mj-lt"/>
                        <a:buAutoNum type="arabicPeriod" startAt="8"/>
                        <a:tabLst>
                          <a:tab pos="266700" algn="l"/>
                        </a:tabLst>
                        <a:defRPr/>
                      </a:pPr>
                      <a:r>
                        <a:rPr lang="en-GB" sz="1600" kern="1200" dirty="0">
                          <a:solidFill>
                            <a:schemeClr val="dk1"/>
                          </a:solidFill>
                          <a:effectLst/>
                          <a:latin typeface="Gill Sans MT" panose="020B0502020104020203" pitchFamily="34" charset="0"/>
                          <a:ea typeface="+mn-ea"/>
                          <a:cs typeface="+mn-cs"/>
                        </a:rPr>
                        <a:t>Number of capacity-building programmes implemented.</a:t>
                      </a:r>
                      <a:endParaRPr kumimoji="0" lang="en-US" sz="16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a:txBody>
                  <a:tcPr marL="86402"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gridSpan="2">
                  <a:txBody>
                    <a:bodyPr/>
                    <a:lstStyle/>
                    <a:p>
                      <a:pPr>
                        <a:lnSpc>
                          <a:spcPct val="100000"/>
                        </a:lnSpc>
                        <a:spcBef>
                          <a:spcPts val="0"/>
                        </a:spcBef>
                      </a:pPr>
                      <a:r>
                        <a:rPr lang="en-ZA" sz="1600" b="1" kern="1200" dirty="0">
                          <a:solidFill>
                            <a:schemeClr val="dk1"/>
                          </a:solidFill>
                          <a:effectLst/>
                          <a:latin typeface="Gill Sans MT" panose="020B0502020104020203" pitchFamily="34" charset="0"/>
                          <a:ea typeface="+mn-ea"/>
                          <a:cs typeface="+mn-cs"/>
                        </a:rPr>
                        <a:t>Nine</a:t>
                      </a:r>
                      <a:r>
                        <a:rPr lang="en-ZA" sz="1600" b="1" kern="1200" baseline="0" dirty="0">
                          <a:solidFill>
                            <a:schemeClr val="dk1"/>
                          </a:solidFill>
                          <a:effectLst/>
                          <a:latin typeface="Gill Sans MT" panose="020B0502020104020203" pitchFamily="34" charset="0"/>
                          <a:ea typeface="+mn-ea"/>
                          <a:cs typeface="+mn-cs"/>
                        </a:rPr>
                        <a:t> skills d</a:t>
                      </a:r>
                      <a:r>
                        <a:rPr lang="en-ZA" sz="1600" b="1" kern="1200" dirty="0">
                          <a:solidFill>
                            <a:schemeClr val="dk1"/>
                          </a:solidFill>
                          <a:effectLst/>
                          <a:latin typeface="Gill Sans MT" panose="020B0502020104020203" pitchFamily="34" charset="0"/>
                          <a:ea typeface="+mn-ea"/>
                          <a:cs typeface="+mn-cs"/>
                        </a:rPr>
                        <a:t>evelopment programmes Tourism Human Resource Development (THRD) initiatives implemented:</a:t>
                      </a:r>
                      <a:endParaRPr lang="en-ZA" sz="1600" b="1" dirty="0">
                        <a:latin typeface="Gill Sans MT" panose="020B0502020104020203" pitchFamily="34" charset="0"/>
                      </a:endParaRP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hMerge="1">
                  <a:txBody>
                    <a:bodyPr/>
                    <a:lstStyle/>
                    <a:p>
                      <a:endParaRPr lang="en-ZA"/>
                    </a:p>
                  </a:txBody>
                  <a:tcPr/>
                </a:tc>
                <a:extLst>
                  <a:ext uri="{0D108BD9-81ED-4DB2-BD59-A6C34878D82A}">
                    <a16:rowId xmlns:a16="http://schemas.microsoft.com/office/drawing/2014/main" xmlns="" val="769426667"/>
                  </a:ext>
                </a:extLst>
              </a:tr>
              <a:tr h="2059660">
                <a:tc vMerge="1">
                  <a:txBody>
                    <a:bodyPr/>
                    <a:lstStyle/>
                    <a:p>
                      <a:endParaRPr lang="en-ZA"/>
                    </a:p>
                  </a:txBody>
                  <a:tcPr/>
                </a:tc>
                <a:tc>
                  <a:txBody>
                    <a:bodyPr/>
                    <a:lstStyle/>
                    <a:p>
                      <a:pPr marL="342900" lvl="0" indent="-342900" algn="just">
                        <a:lnSpc>
                          <a:spcPct val="100000"/>
                        </a:lnSpc>
                        <a:spcBef>
                          <a:spcPts val="0"/>
                        </a:spcBef>
                        <a:spcAft>
                          <a:spcPts val="0"/>
                        </a:spcAft>
                        <a:buFont typeface="+mj-lt"/>
                        <a:buAutoNum type="arabicPeriod" startAt="8"/>
                      </a:pPr>
                      <a:r>
                        <a:rPr lang="en-ZA" sz="1600" b="0" dirty="0">
                          <a:effectLst/>
                          <a:latin typeface="Gill Sans MT" panose="020B0502020104020203" pitchFamily="34" charset="0"/>
                          <a:ea typeface="Calibri" panose="020F0502020204030204" pitchFamily="34" charset="0"/>
                          <a:cs typeface="Times New Roman" panose="02020603050405020304" pitchFamily="18" charset="0"/>
                        </a:rPr>
                        <a:t>Resource Efficiency Training Programmes implemented for sixty learners in three provinces:</a:t>
                      </a:r>
                    </a:p>
                    <a:p>
                      <a:pPr marL="0" lvl="0" indent="0" algn="just">
                        <a:lnSpc>
                          <a:spcPct val="100000"/>
                        </a:lnSpc>
                        <a:spcBef>
                          <a:spcPts val="0"/>
                        </a:spcBef>
                        <a:spcAft>
                          <a:spcPts val="0"/>
                        </a:spcAft>
                        <a:buFont typeface="+mj-lt"/>
                        <a:buNone/>
                      </a:pPr>
                      <a:endParaRPr lang="en-ZA" sz="1600" b="0" dirty="0">
                        <a:effectLst/>
                        <a:latin typeface="Gill Sans MT" panose="020B0502020104020203" pitchFamily="34" charset="0"/>
                        <a:ea typeface="Calibri" panose="020F0502020204030204" pitchFamily="34" charset="0"/>
                        <a:cs typeface="Times New Roman" panose="02020603050405020304" pitchFamily="18" charset="0"/>
                      </a:endParaRPr>
                    </a:p>
                    <a:p>
                      <a:pPr marL="180975" lvl="0" indent="-180975" algn="just">
                        <a:lnSpc>
                          <a:spcPct val="100000"/>
                        </a:lnSpc>
                        <a:spcBef>
                          <a:spcPts val="0"/>
                        </a:spcBef>
                        <a:spcAft>
                          <a:spcPts val="0"/>
                        </a:spcAft>
                        <a:buFont typeface="Arial" panose="020B0604020202020204" pitchFamily="34" charset="0"/>
                        <a:buChar char="•"/>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Eastern Cape</a:t>
                      </a:r>
                    </a:p>
                    <a:p>
                      <a:pPr marL="180975" lvl="0" indent="-180975" algn="just">
                        <a:lnSpc>
                          <a:spcPct val="100000"/>
                        </a:lnSpc>
                        <a:spcBef>
                          <a:spcPts val="0"/>
                        </a:spcBef>
                        <a:spcAft>
                          <a:spcPts val="0"/>
                        </a:spcAft>
                        <a:buFont typeface="Arial" panose="020B0604020202020204" pitchFamily="34" charset="0"/>
                        <a:buChar char="•"/>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Free State</a:t>
                      </a:r>
                    </a:p>
                    <a:p>
                      <a:pPr marL="180975" lvl="0" indent="-180975" algn="just">
                        <a:lnSpc>
                          <a:spcPct val="100000"/>
                        </a:lnSpc>
                        <a:spcBef>
                          <a:spcPts val="0"/>
                        </a:spcBef>
                        <a:spcAft>
                          <a:spcPts val="0"/>
                        </a:spcAft>
                        <a:buFont typeface="Arial" panose="020B0604020202020204" pitchFamily="34" charset="0"/>
                        <a:buChar char="•"/>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Western Cape</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00000"/>
                        </a:lnSpc>
                        <a:spcBef>
                          <a:spcPts val="0"/>
                        </a:spcBef>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60 learners were recruited in the Programme in the Eastern Cape, Free State and Western Cape.   However, as at 31 March 2019, </a:t>
                      </a:r>
                      <a:r>
                        <a:rPr lang="en-ZA" sz="1600" dirty="0" smtClean="0">
                          <a:effectLst/>
                          <a:latin typeface="Gill Sans MT" panose="020B0502020104020203" pitchFamily="34" charset="0"/>
                          <a:ea typeface="Calibri" panose="020F0502020204030204" pitchFamily="34" charset="0"/>
                          <a:cs typeface="Times New Roman" panose="02020603050405020304" pitchFamily="18" charset="0"/>
                        </a:rPr>
                        <a:t> only 47 </a:t>
                      </a:r>
                      <a:r>
                        <a:rPr lang="en-ZA" sz="1600" dirty="0">
                          <a:effectLst/>
                          <a:latin typeface="Gill Sans MT" panose="020B0502020104020203" pitchFamily="34" charset="0"/>
                          <a:ea typeface="Calibri" panose="020F0502020204030204" pitchFamily="34" charset="0"/>
                          <a:cs typeface="Times New Roman" panose="02020603050405020304" pitchFamily="18" charset="0"/>
                        </a:rPr>
                        <a:t>learners were in the programme due to drop outs.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451176394"/>
                  </a:ext>
                </a:extLst>
              </a:tr>
              <a:tr h="1772816">
                <a:tc vMerge="1">
                  <a:txBody>
                    <a:bodyPr/>
                    <a:lstStyle/>
                    <a:p>
                      <a:endParaRPr lang="en-ZA"/>
                    </a:p>
                  </a:txBody>
                  <a:tcPr/>
                </a:tc>
                <a:tc>
                  <a:txBody>
                    <a:bodyPr/>
                    <a:lstStyle/>
                    <a:p>
                      <a:pPr algn="just">
                        <a:lnSpc>
                          <a:spcPct val="100000"/>
                        </a:lnSpc>
                        <a:spcBef>
                          <a:spcPts val="0"/>
                        </a:spcBef>
                        <a:spcAft>
                          <a:spcPts val="0"/>
                        </a:spcAft>
                      </a:pPr>
                      <a:r>
                        <a:rPr lang="en-ZA" sz="1600" b="0" dirty="0">
                          <a:effectLst/>
                          <a:latin typeface="Gill Sans MT" panose="020B0502020104020203" pitchFamily="34" charset="0"/>
                          <a:ea typeface="Calibri" panose="020F0502020204030204" pitchFamily="34" charset="0"/>
                          <a:cs typeface="Times New Roman" panose="02020603050405020304" pitchFamily="18" charset="0"/>
                        </a:rPr>
                        <a:t>Provincial and local government Capacity-Building Programme:</a:t>
                      </a:r>
                    </a:p>
                    <a:p>
                      <a:pPr algn="just">
                        <a:lnSpc>
                          <a:spcPct val="100000"/>
                        </a:lnSpc>
                        <a:spcBef>
                          <a:spcPts val="0"/>
                        </a:spcBef>
                        <a:spcAft>
                          <a:spcPts val="0"/>
                        </a:spcAft>
                      </a:pPr>
                      <a:endParaRPr lang="en-ZA" sz="1600" dirty="0">
                        <a:effectLst/>
                        <a:latin typeface="Gill Sans MT" panose="020B0502020104020203"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Four provincial and local government tourism information sharing sessions coordinated in municipalities linked to rural nodes.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a:lnSpc>
                          <a:spcPct val="100000"/>
                        </a:lnSpc>
                        <a:spcBef>
                          <a:spcPts val="0"/>
                        </a:spcBef>
                        <a:spcAft>
                          <a:spcPts val="0"/>
                        </a:spcAft>
                      </a:pPr>
                      <a:r>
                        <a:rPr lang="en-ZA" sz="1600" dirty="0">
                          <a:effectLst/>
                          <a:latin typeface="Gill Sans MT" panose="020B0502020104020203" pitchFamily="34" charset="0"/>
                          <a:ea typeface="Calibri" panose="020F0502020204030204" pitchFamily="34" charset="0"/>
                          <a:cs typeface="Times New Roman" panose="02020603050405020304" pitchFamily="18" charset="0"/>
                        </a:rPr>
                        <a:t>Four provincial and local government tourism information sharing sessions were co-ordinated in municipalities linked to rural nodes.</a:t>
                      </a:r>
                    </a:p>
                  </a:txBody>
                  <a:tcPr marL="68580" marR="6858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522439626"/>
                  </a:ext>
                </a:extLst>
              </a:tr>
            </a:tbl>
          </a:graphicData>
        </a:graphic>
      </p:graphicFrame>
      <p:sp>
        <p:nvSpPr>
          <p:cNvPr id="6" name="Footer Placeholder 1"/>
          <p:cNvSpPr>
            <a:spLocks noGrp="1"/>
          </p:cNvSpPr>
          <p:nvPr>
            <p:ph type="ftr" sz="quarter" idx="11"/>
          </p:nvPr>
        </p:nvSpPr>
        <p:spPr>
          <a:xfrm>
            <a:off x="272955" y="5991226"/>
            <a:ext cx="2565918"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21696405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59</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8" name="Title 1"/>
          <p:cNvSpPr txBox="1">
            <a:spLocks/>
          </p:cNvSpPr>
          <p:nvPr/>
        </p:nvSpPr>
        <p:spPr>
          <a:xfrm>
            <a:off x="532885" y="2105891"/>
            <a:ext cx="7982464" cy="1838036"/>
          </a:xfrm>
          <a:prstGeom prst="rect">
            <a:avLst/>
          </a:prstGeom>
          <a:solidFill>
            <a:srgbClr val="F8CBAD"/>
          </a:solidFill>
          <a:ln>
            <a:solidFill>
              <a:schemeClr val="accent6">
                <a:lumMod val="75000"/>
              </a:schemeClr>
            </a:solidFill>
          </a:ln>
        </p:spPr>
        <p:txBody>
          <a:bodyPr/>
          <a:lstStyle/>
          <a:p>
            <a:pPr marL="914400" indent="-914400" algn="ctr">
              <a:buFont typeface="+mj-lt"/>
              <a:buAutoNum type="arabicPeriod" startAt="4"/>
              <a:defRPr/>
            </a:pPr>
            <a:r>
              <a:rPr lang="en-US" sz="5400" b="1" dirty="0">
                <a:solidFill>
                  <a:srgbClr val="F1995D"/>
                </a:solidFill>
                <a:latin typeface="Gill Sans MT" panose="020B0502020104020203" pitchFamily="34" charset="0"/>
              </a:rPr>
              <a:t>Human Resource Information</a:t>
            </a:r>
          </a:p>
        </p:txBody>
      </p:sp>
      <p:sp>
        <p:nvSpPr>
          <p:cNvPr id="5" name="Footer Placeholder 1"/>
          <p:cNvSpPr>
            <a:spLocks noGrp="1"/>
          </p:cNvSpPr>
          <p:nvPr>
            <p:ph type="ftr" sz="quarter" idx="11"/>
          </p:nvPr>
        </p:nvSpPr>
        <p:spPr>
          <a:xfrm>
            <a:off x="626844" y="5824971"/>
            <a:ext cx="2679959"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2930040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6</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5" name="Title 1"/>
          <p:cNvSpPr>
            <a:spLocks noGrp="1"/>
          </p:cNvSpPr>
          <p:nvPr>
            <p:ph type="title"/>
          </p:nvPr>
        </p:nvSpPr>
        <p:spPr>
          <a:xfrm>
            <a:off x="387927" y="193956"/>
            <a:ext cx="8321964" cy="472618"/>
          </a:xfrm>
          <a:solidFill>
            <a:schemeClr val="accent2">
              <a:lumMod val="40000"/>
              <a:lumOff val="60000"/>
            </a:schemeClr>
          </a:solidFill>
        </p:spPr>
        <p:txBody>
          <a:bodyPr>
            <a:normAutofit fontScale="90000"/>
          </a:bodyPr>
          <a:lstStyle/>
          <a:p>
            <a:pPr algn="ctr"/>
            <a:r>
              <a:rPr lang="en-ZA" sz="4000" dirty="0">
                <a:solidFill>
                  <a:srgbClr val="F1995D"/>
                </a:solidFill>
              </a:rPr>
              <a:t>Auditor-General’s Report…Continued</a:t>
            </a:r>
          </a:p>
        </p:txBody>
      </p:sp>
      <p:sp>
        <p:nvSpPr>
          <p:cNvPr id="6" name="Content Placeholder 2"/>
          <p:cNvSpPr>
            <a:spLocks noGrp="1"/>
          </p:cNvSpPr>
          <p:nvPr>
            <p:ph idx="1"/>
          </p:nvPr>
        </p:nvSpPr>
        <p:spPr>
          <a:xfrm>
            <a:off x="387927" y="741489"/>
            <a:ext cx="8321964" cy="5031238"/>
          </a:xfrm>
        </p:spPr>
        <p:txBody>
          <a:bodyPr>
            <a:noAutofit/>
          </a:bodyPr>
          <a:lstStyle/>
          <a:p>
            <a:pPr algn="just">
              <a:lnSpc>
                <a:spcPct val="100000"/>
              </a:lnSpc>
            </a:pPr>
            <a:r>
              <a:rPr lang="en-US" sz="1200" b="1" dirty="0"/>
              <a:t>Compliance with Laws and Regulations:</a:t>
            </a:r>
            <a:endParaRPr lang="en-ZA" sz="1200" dirty="0"/>
          </a:p>
          <a:p>
            <a:pPr marL="0" indent="0" algn="just">
              <a:lnSpc>
                <a:spcPct val="110000"/>
              </a:lnSpc>
              <a:buNone/>
            </a:pPr>
            <a:r>
              <a:rPr lang="en-ZA" sz="1200" dirty="0"/>
              <a:t>Material findings on compliance with specific matters in key applicable legislation identified:</a:t>
            </a:r>
          </a:p>
          <a:p>
            <a:pPr marL="0" lvl="0" indent="0" algn="just">
              <a:lnSpc>
                <a:spcPct val="110000"/>
              </a:lnSpc>
              <a:buNone/>
            </a:pPr>
            <a:r>
              <a:rPr lang="en-US" sz="1200" b="1" i="1" dirty="0">
                <a:solidFill>
                  <a:prstClr val="black"/>
                </a:solidFill>
              </a:rPr>
              <a:t>Submission of Annual Financial Statements:</a:t>
            </a:r>
            <a:endParaRPr lang="en-ZA" sz="1200" b="1" i="1" dirty="0">
              <a:solidFill>
                <a:prstClr val="black"/>
              </a:solidFill>
            </a:endParaRPr>
          </a:p>
          <a:p>
            <a:pPr marL="176213" lvl="1" indent="-176213" algn="just">
              <a:buFont typeface="Calibri" panose="020F0502020204030204" pitchFamily="34" charset="0"/>
              <a:buChar char="−"/>
            </a:pPr>
            <a:r>
              <a:rPr lang="en-US" sz="1200" dirty="0">
                <a:solidFill>
                  <a:prstClr val="black"/>
                </a:solidFill>
              </a:rPr>
              <a:t>Financial statements submitted for auditing were not prepared in accordance with the prescribed financial reporting framework and supported by full and proper records as required by section 40(1) (a) and (b) of the PFMA. </a:t>
            </a:r>
          </a:p>
          <a:p>
            <a:pPr marL="176213" lvl="1" indent="-176213" algn="just">
              <a:buFont typeface="Calibri" panose="020F0502020204030204" pitchFamily="34" charset="0"/>
              <a:buChar char="−"/>
            </a:pPr>
            <a:r>
              <a:rPr lang="en-US" sz="1200" dirty="0">
                <a:solidFill>
                  <a:prstClr val="black"/>
                </a:solidFill>
              </a:rPr>
              <a:t>Some material misstatements of disclosure items identified by the auditors in the submitted financial statements were corrected and/or the supporting records were provided subsequently. However, uncorrected material misstatements and/or supporting records that could not be provided resulted in the financial statements receiving a qualified opinion.</a:t>
            </a:r>
          </a:p>
          <a:p>
            <a:pPr marL="0" indent="0" algn="just">
              <a:lnSpc>
                <a:spcPct val="110000"/>
              </a:lnSpc>
              <a:buNone/>
            </a:pPr>
            <a:r>
              <a:rPr lang="en-US" sz="1200" b="1" i="1" dirty="0"/>
              <a:t>Procurement and Contract Management:</a:t>
            </a:r>
            <a:endParaRPr lang="en-ZA" sz="1200" b="1" i="1" dirty="0"/>
          </a:p>
          <a:p>
            <a:pPr marL="176213" lvl="1" indent="-176213" algn="just">
              <a:buFont typeface="Calibri" panose="020F0502020204030204" pitchFamily="34" charset="0"/>
              <a:buChar char="−"/>
            </a:pPr>
            <a:r>
              <a:rPr lang="en-ZA" sz="1200" dirty="0">
                <a:solidFill>
                  <a:prstClr val="black"/>
                </a:solidFill>
              </a:rPr>
              <a:t>Preference point system was not applied in some of the procurement of goods and services above R30 000 as required by section 2(a) of the PPPFA and TR 16A6.3(b). This non-compliance was identified in the procurement processes by implementing agents on behalf of the department.</a:t>
            </a:r>
          </a:p>
          <a:p>
            <a:pPr marL="176213" lvl="1" indent="-176213" algn="just">
              <a:buFont typeface="Calibri" panose="020F0502020204030204" pitchFamily="34" charset="0"/>
              <a:buChar char="−"/>
            </a:pPr>
            <a:r>
              <a:rPr lang="en-ZA" sz="1200" dirty="0">
                <a:solidFill>
                  <a:prstClr val="black"/>
                </a:solidFill>
              </a:rPr>
              <a:t>Some of the bid documentation for procurement of commodities designated for local content and production, did not stipulate the minimum threshold for local production and content as required by the  2017 preferential procurement regulation 8(2).</a:t>
            </a:r>
          </a:p>
          <a:p>
            <a:pPr marL="0" lvl="1" indent="0" algn="just">
              <a:lnSpc>
                <a:spcPct val="110000"/>
              </a:lnSpc>
              <a:buNone/>
            </a:pPr>
            <a:r>
              <a:rPr lang="en-US" sz="1200" b="1" i="1" dirty="0"/>
              <a:t>Expenditure Management:</a:t>
            </a:r>
            <a:endParaRPr lang="en-ZA" sz="1200" b="1" i="1" dirty="0"/>
          </a:p>
          <a:p>
            <a:pPr marL="176213" lvl="1" indent="-176213" algn="just">
              <a:buFont typeface="Calibri" panose="020F0502020204030204" pitchFamily="34" charset="0"/>
              <a:buChar char="−"/>
            </a:pPr>
            <a:r>
              <a:rPr lang="en-ZA" sz="1200" dirty="0">
                <a:solidFill>
                  <a:prstClr val="black"/>
                </a:solidFill>
              </a:rPr>
              <a:t>Effective and appropriate steps not taken to prevent irregular expenditure amounting to R26.5 million as disclosed in note 22, as required by section 38(1)(c)(ii) of the PFMA and TR 9.1.1. Majority of irregular expenditure disclosed in the financial statements was caused by the preference point system not being applied by implementing agents on behalf of the department.</a:t>
            </a:r>
          </a:p>
          <a:p>
            <a:pPr marL="176213" lvl="1" indent="-176213" algn="just">
              <a:buFont typeface="Calibri" panose="020F0502020204030204" pitchFamily="34" charset="0"/>
              <a:buChar char="−"/>
            </a:pPr>
            <a:r>
              <a:rPr lang="en-ZA" sz="1200" dirty="0">
                <a:solidFill>
                  <a:prstClr val="black"/>
                </a:solidFill>
              </a:rPr>
              <a:t>Effective steps not taken to prevent fruitless and wasteful expenditure, as required by section 38(1)(c)(ii) of the PFMA and TR 9.1.1. As reported in the basis for qualified opinion the full extent of the fruitless and wasteful expenditure could not be quantified. Majority of the fruitless and wasteful expenditure disclosed in the financial statements was caused by expenditure incurred on infrastructure projects.</a:t>
            </a:r>
          </a:p>
        </p:txBody>
      </p:sp>
      <p:sp>
        <p:nvSpPr>
          <p:cNvPr id="7" name="Footer Placeholder 1"/>
          <p:cNvSpPr>
            <a:spLocks noGrp="1"/>
          </p:cNvSpPr>
          <p:nvPr>
            <p:ph type="ftr" sz="quarter" idx="11"/>
          </p:nvPr>
        </p:nvSpPr>
        <p:spPr>
          <a:xfrm>
            <a:off x="667139" y="5881976"/>
            <a:ext cx="2925807"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40046588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60</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5" name="Title 1"/>
          <p:cNvSpPr>
            <a:spLocks noGrp="1"/>
          </p:cNvSpPr>
          <p:nvPr>
            <p:ph type="title"/>
          </p:nvPr>
        </p:nvSpPr>
        <p:spPr>
          <a:xfrm>
            <a:off x="222191" y="257434"/>
            <a:ext cx="8476963" cy="500448"/>
          </a:xfrm>
          <a:solidFill>
            <a:srgbClr val="F8CBAD"/>
          </a:solidFill>
          <a:ln>
            <a:solidFill>
              <a:schemeClr val="accent6">
                <a:lumMod val="75000"/>
              </a:schemeClr>
            </a:solidFill>
          </a:ln>
        </p:spPr>
        <p:txBody>
          <a:bodyPr rtlCol="0">
            <a:normAutofit fontScale="90000"/>
          </a:bodyPr>
          <a:lstStyle/>
          <a:p>
            <a:r>
              <a:rPr lang="en-ZA" dirty="0">
                <a:solidFill>
                  <a:srgbClr val="F1995D"/>
                </a:solidFill>
              </a:rPr>
              <a:t>Employees Per Occupational Bands: </a:t>
            </a:r>
            <a:r>
              <a:rPr lang="en-US" dirty="0">
                <a:solidFill>
                  <a:srgbClr val="F1995D"/>
                </a:solidFill>
              </a:rPr>
              <a:t>March 2019</a:t>
            </a:r>
            <a:endParaRPr lang="en-ZA" dirty="0">
              <a:solidFill>
                <a:srgbClr val="F1995D"/>
              </a:solidFill>
            </a:endParaRPr>
          </a:p>
        </p:txBody>
      </p:sp>
      <p:graphicFrame>
        <p:nvGraphicFramePr>
          <p:cNvPr id="6" name="Content Placeholder 5"/>
          <p:cNvGraphicFramePr>
            <a:graphicFrameLocks/>
          </p:cNvGraphicFramePr>
          <p:nvPr>
            <p:extLst>
              <p:ext uri="{D42A27DB-BD31-4B8C-83A1-F6EECF244321}">
                <p14:modId xmlns:p14="http://schemas.microsoft.com/office/powerpoint/2010/main" xmlns="" val="512323960"/>
              </p:ext>
            </p:extLst>
          </p:nvPr>
        </p:nvGraphicFramePr>
        <p:xfrm>
          <a:off x="222191" y="871671"/>
          <a:ext cx="8493441" cy="4965712"/>
        </p:xfrm>
        <a:graphic>
          <a:graphicData uri="http://schemas.openxmlformats.org/drawingml/2006/table">
            <a:tbl>
              <a:tblPr firstRow="1" firstCol="1" bandRow="1" bandCol="1">
                <a:tableStyleId>{21E4AEA4-8DFA-4A89-87EB-49C32662AFE0}</a:tableStyleId>
              </a:tblPr>
              <a:tblGrid>
                <a:gridCol w="1991170">
                  <a:extLst>
                    <a:ext uri="{9D8B030D-6E8A-4147-A177-3AD203B41FA5}">
                      <a16:colId xmlns:a16="http://schemas.microsoft.com/office/drawing/2014/main" xmlns="" val="20000"/>
                    </a:ext>
                  </a:extLst>
                </a:gridCol>
                <a:gridCol w="772435">
                  <a:extLst>
                    <a:ext uri="{9D8B030D-6E8A-4147-A177-3AD203B41FA5}">
                      <a16:colId xmlns:a16="http://schemas.microsoft.com/office/drawing/2014/main" xmlns="" val="20001"/>
                    </a:ext>
                  </a:extLst>
                </a:gridCol>
                <a:gridCol w="886408">
                  <a:extLst>
                    <a:ext uri="{9D8B030D-6E8A-4147-A177-3AD203B41FA5}">
                      <a16:colId xmlns:a16="http://schemas.microsoft.com/office/drawing/2014/main" xmlns="" val="20002"/>
                    </a:ext>
                  </a:extLst>
                </a:gridCol>
                <a:gridCol w="643812">
                  <a:extLst>
                    <a:ext uri="{9D8B030D-6E8A-4147-A177-3AD203B41FA5}">
                      <a16:colId xmlns:a16="http://schemas.microsoft.com/office/drawing/2014/main" xmlns="" val="20003"/>
                    </a:ext>
                  </a:extLst>
                </a:gridCol>
                <a:gridCol w="671804">
                  <a:extLst>
                    <a:ext uri="{9D8B030D-6E8A-4147-A177-3AD203B41FA5}">
                      <a16:colId xmlns:a16="http://schemas.microsoft.com/office/drawing/2014/main" xmlns="" val="20004"/>
                    </a:ext>
                  </a:extLst>
                </a:gridCol>
                <a:gridCol w="718458">
                  <a:extLst>
                    <a:ext uri="{9D8B030D-6E8A-4147-A177-3AD203B41FA5}">
                      <a16:colId xmlns:a16="http://schemas.microsoft.com/office/drawing/2014/main" xmlns="" val="20005"/>
                    </a:ext>
                  </a:extLst>
                </a:gridCol>
                <a:gridCol w="905069">
                  <a:extLst>
                    <a:ext uri="{9D8B030D-6E8A-4147-A177-3AD203B41FA5}">
                      <a16:colId xmlns:a16="http://schemas.microsoft.com/office/drawing/2014/main" xmlns="" val="20006"/>
                    </a:ext>
                  </a:extLst>
                </a:gridCol>
                <a:gridCol w="606490">
                  <a:extLst>
                    <a:ext uri="{9D8B030D-6E8A-4147-A177-3AD203B41FA5}">
                      <a16:colId xmlns:a16="http://schemas.microsoft.com/office/drawing/2014/main" xmlns="" val="20007"/>
                    </a:ext>
                  </a:extLst>
                </a:gridCol>
                <a:gridCol w="593502">
                  <a:extLst>
                    <a:ext uri="{9D8B030D-6E8A-4147-A177-3AD203B41FA5}">
                      <a16:colId xmlns:a16="http://schemas.microsoft.com/office/drawing/2014/main" xmlns="" val="20008"/>
                    </a:ext>
                  </a:extLst>
                </a:gridCol>
                <a:gridCol w="704293">
                  <a:extLst>
                    <a:ext uri="{9D8B030D-6E8A-4147-A177-3AD203B41FA5}">
                      <a16:colId xmlns:a16="http://schemas.microsoft.com/office/drawing/2014/main" xmlns="" val="20009"/>
                    </a:ext>
                  </a:extLst>
                </a:gridCol>
              </a:tblGrid>
              <a:tr h="245140">
                <a:tc rowSpan="2">
                  <a:txBody>
                    <a:bodyPr/>
                    <a:lstStyle/>
                    <a:p>
                      <a:pPr algn="ctr">
                        <a:lnSpc>
                          <a:spcPct val="115000"/>
                        </a:lnSpc>
                        <a:spcAft>
                          <a:spcPts val="0"/>
                        </a:spcAft>
                      </a:pPr>
                      <a:r>
                        <a:rPr lang="en-ZA" sz="1200" dirty="0">
                          <a:effectLst/>
                          <a:latin typeface="Gill Sans MT" panose="020B0502020104020203" pitchFamily="34" charset="0"/>
                        </a:rPr>
                        <a:t>OCCUPATIONAL BAND</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algn="ctr">
                        <a:lnSpc>
                          <a:spcPct val="115000"/>
                        </a:lnSpc>
                        <a:spcAft>
                          <a:spcPts val="0"/>
                        </a:spcAft>
                      </a:pPr>
                      <a:r>
                        <a:rPr lang="en-ZA" sz="1200" dirty="0">
                          <a:effectLst/>
                          <a:latin typeface="Gill Sans MT" panose="020B0502020104020203" pitchFamily="34" charset="0"/>
                        </a:rPr>
                        <a:t>MALE</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ZA" sz="1200" dirty="0">
                          <a:effectLst/>
                          <a:latin typeface="Gill Sans MT" panose="020B0502020104020203" pitchFamily="34" charset="0"/>
                        </a:rPr>
                        <a:t>FEMALE</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rowSpan="2">
                  <a:txBody>
                    <a:bodyPr/>
                    <a:lstStyle/>
                    <a:p>
                      <a:pPr algn="ctr">
                        <a:lnSpc>
                          <a:spcPct val="115000"/>
                        </a:lnSpc>
                        <a:spcAft>
                          <a:spcPts val="1000"/>
                        </a:spcAft>
                      </a:pPr>
                      <a:r>
                        <a:rPr lang="en-ZA" sz="1200" dirty="0">
                          <a:effectLst/>
                          <a:latin typeface="Gill Sans MT" panose="020B0502020104020203" pitchFamily="34" charset="0"/>
                        </a:rPr>
                        <a:t>TOTAL</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245140">
                <a:tc vMerge="1">
                  <a:txBody>
                    <a:bodyPr/>
                    <a:lstStyle/>
                    <a:p>
                      <a:endParaRPr lang="en-ZA"/>
                    </a:p>
                  </a:txBody>
                  <a:tcPr/>
                </a:tc>
                <a:tc>
                  <a:txBody>
                    <a:bodyPr/>
                    <a:lstStyle/>
                    <a:p>
                      <a:pPr algn="ctr">
                        <a:lnSpc>
                          <a:spcPct val="115000"/>
                        </a:lnSpc>
                        <a:spcAft>
                          <a:spcPts val="0"/>
                        </a:spcAft>
                      </a:pPr>
                      <a:r>
                        <a:rPr lang="en-ZA" sz="1200" b="1" dirty="0">
                          <a:effectLst/>
                          <a:latin typeface="Gill Sans MT" panose="020B0502020104020203" pitchFamily="34" charset="0"/>
                        </a:rPr>
                        <a:t>African</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b="1" dirty="0">
                          <a:effectLst/>
                          <a:latin typeface="Gill Sans MT" panose="020B0502020104020203" pitchFamily="34" charset="0"/>
                        </a:rPr>
                        <a:t>Coloured</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b="1" dirty="0">
                          <a:effectLst/>
                          <a:latin typeface="Gill Sans MT" panose="020B0502020104020203" pitchFamily="34" charset="0"/>
                        </a:rPr>
                        <a:t>Indian</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b="1" dirty="0">
                          <a:effectLst/>
                          <a:latin typeface="Gill Sans MT" panose="020B0502020104020203" pitchFamily="34" charset="0"/>
                        </a:rPr>
                        <a:t>White</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b="1" dirty="0">
                          <a:effectLst/>
                          <a:latin typeface="Gill Sans MT" panose="020B0502020104020203" pitchFamily="34" charset="0"/>
                        </a:rPr>
                        <a:t>African</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b="1" dirty="0">
                          <a:effectLst/>
                          <a:latin typeface="Gill Sans MT" panose="020B0502020104020203" pitchFamily="34" charset="0"/>
                        </a:rPr>
                        <a:t>Coloured</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b="1" dirty="0">
                          <a:effectLst/>
                          <a:latin typeface="Gill Sans MT" panose="020B0502020104020203" pitchFamily="34" charset="0"/>
                        </a:rPr>
                        <a:t>Indian</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b="1" dirty="0">
                          <a:effectLst/>
                          <a:latin typeface="Gill Sans MT" panose="020B0502020104020203" pitchFamily="34" charset="0"/>
                        </a:rPr>
                        <a:t>White</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ZA"/>
                    </a:p>
                  </a:txBody>
                  <a:tcPr/>
                </a:tc>
                <a:extLst>
                  <a:ext uri="{0D108BD9-81ED-4DB2-BD59-A6C34878D82A}">
                    <a16:rowId xmlns:a16="http://schemas.microsoft.com/office/drawing/2014/main" xmlns="" val="10001"/>
                  </a:ext>
                </a:extLst>
              </a:tr>
              <a:tr h="245140">
                <a:tc>
                  <a:txBody>
                    <a:bodyPr/>
                    <a:lstStyle/>
                    <a:p>
                      <a:pPr algn="just">
                        <a:lnSpc>
                          <a:spcPct val="115000"/>
                        </a:lnSpc>
                        <a:spcBef>
                          <a:spcPts val="300"/>
                        </a:spcBef>
                        <a:spcAft>
                          <a:spcPts val="0"/>
                        </a:spcAft>
                      </a:pPr>
                      <a:r>
                        <a:rPr lang="en-ZA" sz="1200" dirty="0">
                          <a:effectLst/>
                          <a:latin typeface="Gill Sans MT" panose="020B0502020104020203" pitchFamily="34" charset="0"/>
                        </a:rPr>
                        <a:t>Top Management </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1</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2</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3</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1</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rPr>
                        <a:t>1</a:t>
                      </a:r>
                      <a:endParaRPr lang="en-ZA" sz="1200" dirty="0">
                        <a:solidFill>
                          <a:schemeClr val="tx1"/>
                        </a:solidFill>
                        <a:effectLst/>
                        <a:latin typeface="Gill Sans MT" panose="020B0502020104020203" pitchFamily="34" charset="0"/>
                      </a:endParaRPr>
                    </a:p>
                  </a:txBody>
                  <a:tcPr marL="68580" marR="68580" marT="0" marB="0" anchor="ctr"/>
                </a:tc>
                <a:tc>
                  <a:txBody>
                    <a:bodyPr/>
                    <a:lstStyle/>
                    <a:p>
                      <a:pPr algn="ctr">
                        <a:lnSpc>
                          <a:spcPct val="115000"/>
                        </a:lnSpc>
                        <a:spcAft>
                          <a:spcPts val="0"/>
                        </a:spcAft>
                      </a:pPr>
                      <a:r>
                        <a:rPr lang="en-US"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8</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245140">
                <a:tc>
                  <a:txBody>
                    <a:bodyPr/>
                    <a:lstStyle/>
                    <a:p>
                      <a:pPr algn="just">
                        <a:lnSpc>
                          <a:spcPct val="115000"/>
                        </a:lnSpc>
                        <a:spcBef>
                          <a:spcPts val="300"/>
                        </a:spcBef>
                        <a:spcAft>
                          <a:spcPts val="0"/>
                        </a:spcAft>
                      </a:pPr>
                      <a:r>
                        <a:rPr lang="en-ZA" sz="1200" dirty="0">
                          <a:effectLst/>
                          <a:latin typeface="Gill Sans MT" panose="020B0502020104020203" pitchFamily="34" charset="0"/>
                        </a:rPr>
                        <a:t>Senior </a:t>
                      </a:r>
                      <a:r>
                        <a:rPr lang="en-ZA" sz="1200" b="1" i="0" dirty="0">
                          <a:effectLst/>
                          <a:latin typeface="Gill Sans MT" panose="020B0502020104020203" pitchFamily="34" charset="0"/>
                        </a:rPr>
                        <a:t>Management.</a:t>
                      </a:r>
                      <a:endParaRPr lang="en-ZA" sz="1200" i="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25</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1</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3</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1</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20</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3</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3</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3</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59</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980558">
                <a:tc>
                  <a:txBody>
                    <a:bodyPr/>
                    <a:lstStyle/>
                    <a:p>
                      <a:pPr algn="just">
                        <a:lnSpc>
                          <a:spcPct val="115000"/>
                        </a:lnSpc>
                        <a:spcBef>
                          <a:spcPts val="300"/>
                        </a:spcBef>
                        <a:spcAft>
                          <a:spcPts val="0"/>
                        </a:spcAft>
                      </a:pPr>
                      <a:r>
                        <a:rPr lang="en-ZA" sz="1200" dirty="0">
                          <a:effectLst/>
                          <a:latin typeface="Gill Sans MT" panose="020B0502020104020203" pitchFamily="34" charset="0"/>
                        </a:rPr>
                        <a:t>Professionally qualified and experienced specialists and mid-management.</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96</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3</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4</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4</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109</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8</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6</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7</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237</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1470836">
                <a:tc>
                  <a:txBody>
                    <a:bodyPr/>
                    <a:lstStyle/>
                    <a:p>
                      <a:pPr algn="just">
                        <a:lnSpc>
                          <a:spcPct val="115000"/>
                        </a:lnSpc>
                        <a:spcBef>
                          <a:spcPts val="300"/>
                        </a:spcBef>
                        <a:spcAft>
                          <a:spcPts val="0"/>
                        </a:spcAft>
                      </a:pPr>
                      <a:r>
                        <a:rPr lang="en-ZA" sz="1200" dirty="0">
                          <a:effectLst/>
                          <a:latin typeface="Gill Sans MT" panose="020B0502020104020203" pitchFamily="34" charset="0"/>
                        </a:rPr>
                        <a:t>Skilled technical and academically qualified workers, junior management, supervisors, foreman and superintendents.</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44</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4</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75</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6</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1</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3</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133</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r h="735419">
                <a:tc>
                  <a:txBody>
                    <a:bodyPr/>
                    <a:lstStyle/>
                    <a:p>
                      <a:pPr algn="just">
                        <a:lnSpc>
                          <a:spcPct val="115000"/>
                        </a:lnSpc>
                        <a:spcBef>
                          <a:spcPts val="300"/>
                        </a:spcBef>
                        <a:spcAft>
                          <a:spcPts val="0"/>
                        </a:spcAft>
                      </a:pPr>
                      <a:r>
                        <a:rPr lang="en-ZA" sz="1200" dirty="0">
                          <a:effectLst/>
                          <a:latin typeface="Gill Sans MT" panose="020B0502020104020203" pitchFamily="34" charset="0"/>
                        </a:rPr>
                        <a:t>Semi-skilled and discretionary decision making.</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16</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13</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29</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6"/>
                  </a:ext>
                </a:extLst>
              </a:tr>
              <a:tr h="510234">
                <a:tc>
                  <a:txBody>
                    <a:bodyPr/>
                    <a:lstStyle/>
                    <a:p>
                      <a:pPr algn="just">
                        <a:lnSpc>
                          <a:spcPct val="115000"/>
                        </a:lnSpc>
                        <a:spcBef>
                          <a:spcPts val="300"/>
                        </a:spcBef>
                        <a:spcAft>
                          <a:spcPts val="0"/>
                        </a:spcAft>
                      </a:pPr>
                      <a:r>
                        <a:rPr lang="en-ZA" sz="1200" dirty="0">
                          <a:effectLst/>
                          <a:latin typeface="Gill Sans MT" panose="020B0502020104020203" pitchFamily="34" charset="0"/>
                        </a:rPr>
                        <a:t>Unskilled and defined decision making.</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1</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1</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7"/>
                  </a:ext>
                </a:extLst>
              </a:tr>
              <a:tr h="288105">
                <a:tc>
                  <a:txBody>
                    <a:bodyPr/>
                    <a:lstStyle/>
                    <a:p>
                      <a:pPr algn="just">
                        <a:lnSpc>
                          <a:spcPct val="115000"/>
                        </a:lnSpc>
                        <a:spcBef>
                          <a:spcPts val="300"/>
                        </a:spcBef>
                        <a:spcAft>
                          <a:spcPts val="0"/>
                        </a:spcAft>
                      </a:pPr>
                      <a:r>
                        <a:rPr lang="en-ZA" sz="1200" dirty="0">
                          <a:effectLst/>
                          <a:latin typeface="Gill Sans MT" panose="020B0502020104020203" pitchFamily="34" charset="0"/>
                        </a:rPr>
                        <a:t>TOTAL</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183</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8</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7</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7</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220</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17</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11</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14</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rPr>
                        <a:t>467</a:t>
                      </a:r>
                      <a:endParaRPr lang="en-ZA" sz="12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bl>
          </a:graphicData>
        </a:graphic>
      </p:graphicFrame>
      <p:sp>
        <p:nvSpPr>
          <p:cNvPr id="7" name="Footer Placeholder 1"/>
          <p:cNvSpPr>
            <a:spLocks noGrp="1"/>
          </p:cNvSpPr>
          <p:nvPr>
            <p:ph type="ftr" sz="quarter" idx="11"/>
          </p:nvPr>
        </p:nvSpPr>
        <p:spPr>
          <a:xfrm>
            <a:off x="222191" y="5991226"/>
            <a:ext cx="2661298"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28248362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61</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5" name="Title 1"/>
          <p:cNvSpPr>
            <a:spLocks noGrp="1"/>
          </p:cNvSpPr>
          <p:nvPr>
            <p:ph type="title"/>
          </p:nvPr>
        </p:nvSpPr>
        <p:spPr>
          <a:xfrm>
            <a:off x="362464" y="421895"/>
            <a:ext cx="8427310" cy="612578"/>
          </a:xfrm>
          <a:solidFill>
            <a:srgbClr val="F8CBAD"/>
          </a:solidFill>
          <a:ln>
            <a:solidFill>
              <a:schemeClr val="accent6">
                <a:lumMod val="75000"/>
              </a:schemeClr>
            </a:solidFill>
          </a:ln>
        </p:spPr>
        <p:txBody>
          <a:bodyPr rtlCol="0">
            <a:normAutofit fontScale="90000"/>
          </a:bodyPr>
          <a:lstStyle/>
          <a:p>
            <a:pPr algn="ctr"/>
            <a:r>
              <a:rPr lang="en-US" sz="2800" dirty="0">
                <a:solidFill>
                  <a:srgbClr val="F1995D"/>
                </a:solidFill>
              </a:rPr>
              <a:t>Workforce Representativity as at end of 31 March 2019</a:t>
            </a:r>
            <a:endParaRPr lang="en-ZA" sz="2800" dirty="0">
              <a:solidFill>
                <a:srgbClr val="F1995D"/>
              </a:solidFill>
            </a:endParaRPr>
          </a:p>
        </p:txBody>
      </p:sp>
      <p:graphicFrame>
        <p:nvGraphicFramePr>
          <p:cNvPr id="7" name="Content Placeholder 5"/>
          <p:cNvGraphicFramePr>
            <a:graphicFrameLocks/>
          </p:cNvGraphicFramePr>
          <p:nvPr>
            <p:extLst>
              <p:ext uri="{D42A27DB-BD31-4B8C-83A1-F6EECF244321}">
                <p14:modId xmlns:p14="http://schemas.microsoft.com/office/powerpoint/2010/main" xmlns="" val="1130067127"/>
              </p:ext>
            </p:extLst>
          </p:nvPr>
        </p:nvGraphicFramePr>
        <p:xfrm>
          <a:off x="370699" y="1208640"/>
          <a:ext cx="8437124" cy="3908304"/>
        </p:xfrm>
        <a:graphic>
          <a:graphicData uri="http://schemas.openxmlformats.org/drawingml/2006/table">
            <a:tbl>
              <a:tblPr firstRow="1" bandRow="1">
                <a:tableStyleId>{21E4AEA4-8DFA-4A89-87EB-49C32662AFE0}</a:tableStyleId>
              </a:tblPr>
              <a:tblGrid>
                <a:gridCol w="4206391">
                  <a:extLst>
                    <a:ext uri="{9D8B030D-6E8A-4147-A177-3AD203B41FA5}">
                      <a16:colId xmlns:a16="http://schemas.microsoft.com/office/drawing/2014/main" xmlns="" val="20000"/>
                    </a:ext>
                  </a:extLst>
                </a:gridCol>
                <a:gridCol w="1818554">
                  <a:extLst>
                    <a:ext uri="{9D8B030D-6E8A-4147-A177-3AD203B41FA5}">
                      <a16:colId xmlns:a16="http://schemas.microsoft.com/office/drawing/2014/main" xmlns="" val="20001"/>
                    </a:ext>
                  </a:extLst>
                </a:gridCol>
                <a:gridCol w="2412179">
                  <a:extLst>
                    <a:ext uri="{9D8B030D-6E8A-4147-A177-3AD203B41FA5}">
                      <a16:colId xmlns:a16="http://schemas.microsoft.com/office/drawing/2014/main" xmlns="" val="20002"/>
                    </a:ext>
                  </a:extLst>
                </a:gridCol>
              </a:tblGrid>
              <a:tr h="488538">
                <a:tc gridSpan="3">
                  <a:txBody>
                    <a:bodyPr/>
                    <a:lstStyle/>
                    <a:p>
                      <a:pPr algn="ctr"/>
                      <a:r>
                        <a:rPr lang="en-ZA" sz="2400" dirty="0">
                          <a:solidFill>
                            <a:schemeClr val="tx1"/>
                          </a:solidFill>
                          <a:latin typeface="Gill Sans MT" panose="020B0502020104020203" pitchFamily="34" charset="0"/>
                        </a:rPr>
                        <a:t>Total Establishment</a:t>
                      </a:r>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488538">
                <a:tc>
                  <a:txBody>
                    <a:bodyPr/>
                    <a:lstStyle/>
                    <a:p>
                      <a:r>
                        <a:rPr lang="en-ZA" sz="2400" b="1" dirty="0">
                          <a:solidFill>
                            <a:schemeClr val="tx1"/>
                          </a:solidFill>
                          <a:latin typeface="Gill Sans MT" panose="020B0502020104020203" pitchFamily="34" charset="0"/>
                        </a:rPr>
                        <a:t>Race</a:t>
                      </a:r>
                    </a:p>
                  </a:txBody>
                  <a:tcPr/>
                </a:tc>
                <a:tc>
                  <a:txBody>
                    <a:bodyPr/>
                    <a:lstStyle/>
                    <a:p>
                      <a:r>
                        <a:rPr lang="en-ZA" sz="2400" b="1" dirty="0">
                          <a:solidFill>
                            <a:schemeClr val="tx1"/>
                          </a:solidFill>
                          <a:latin typeface="Gill Sans MT" panose="020B0502020104020203" pitchFamily="34" charset="0"/>
                        </a:rPr>
                        <a:t>Number</a:t>
                      </a:r>
                    </a:p>
                  </a:txBody>
                  <a:tcPr/>
                </a:tc>
                <a:tc>
                  <a:txBody>
                    <a:bodyPr/>
                    <a:lstStyle/>
                    <a:p>
                      <a:r>
                        <a:rPr lang="en-ZA" sz="2400" b="1" dirty="0">
                          <a:solidFill>
                            <a:schemeClr val="tx1"/>
                          </a:solidFill>
                          <a:latin typeface="Gill Sans MT" panose="020B0502020104020203" pitchFamily="34" charset="0"/>
                        </a:rPr>
                        <a:t>Percentage</a:t>
                      </a:r>
                    </a:p>
                  </a:txBody>
                  <a:tcPr/>
                </a:tc>
                <a:extLst>
                  <a:ext uri="{0D108BD9-81ED-4DB2-BD59-A6C34878D82A}">
                    <a16:rowId xmlns:a16="http://schemas.microsoft.com/office/drawing/2014/main" xmlns="" val="10001"/>
                  </a:ext>
                </a:extLst>
              </a:tr>
              <a:tr h="488538">
                <a:tc>
                  <a:txBody>
                    <a:bodyPr/>
                    <a:lstStyle/>
                    <a:p>
                      <a:r>
                        <a:rPr lang="en-ZA" sz="2400" dirty="0">
                          <a:solidFill>
                            <a:schemeClr val="tx1"/>
                          </a:solidFill>
                          <a:latin typeface="Gill Sans MT" panose="020B0502020104020203" pitchFamily="34" charset="0"/>
                        </a:rPr>
                        <a:t>Africans</a:t>
                      </a:r>
                    </a:p>
                  </a:txBody>
                  <a:tcPr/>
                </a:tc>
                <a:tc>
                  <a:txBody>
                    <a:bodyPr/>
                    <a:lstStyle/>
                    <a:p>
                      <a:pPr algn="ctr"/>
                      <a:r>
                        <a:rPr lang="en-US" sz="1600" dirty="0">
                          <a:solidFill>
                            <a:schemeClr val="tx1"/>
                          </a:solidFill>
                          <a:latin typeface="Gill Sans MT" panose="020B0502020104020203" pitchFamily="34" charset="0"/>
                          <a:cs typeface="Arial" panose="020B0604020202020204" pitchFamily="34" charset="0"/>
                        </a:rPr>
                        <a:t>403</a:t>
                      </a:r>
                      <a:endParaRPr lang="en-ZA" sz="1600" dirty="0">
                        <a:solidFill>
                          <a:schemeClr val="tx1"/>
                        </a:solidFill>
                        <a:latin typeface="Gill Sans MT" panose="020B0502020104020203" pitchFamily="34" charset="0"/>
                        <a:cs typeface="Arial" panose="020B0604020202020204" pitchFamily="34" charset="0"/>
                      </a:endParaRPr>
                    </a:p>
                  </a:txBody>
                  <a:tcPr/>
                </a:tc>
                <a:tc>
                  <a:txBody>
                    <a:bodyPr/>
                    <a:lstStyle/>
                    <a:p>
                      <a:pPr algn="ctr"/>
                      <a:r>
                        <a:rPr lang="en-US" sz="1600" dirty="0">
                          <a:solidFill>
                            <a:schemeClr val="tx1"/>
                          </a:solidFill>
                          <a:latin typeface="Gill Sans MT" panose="020B0502020104020203" pitchFamily="34" charset="0"/>
                          <a:cs typeface="Arial" panose="020B0604020202020204" pitchFamily="34" charset="0"/>
                        </a:rPr>
                        <a:t>86.3%</a:t>
                      </a:r>
                      <a:endParaRPr lang="en-ZA" sz="1600" dirty="0">
                        <a:solidFill>
                          <a:schemeClr val="tx1"/>
                        </a:solidFill>
                        <a:latin typeface="Gill Sans MT" panose="020B0502020104020203" pitchFamily="34" charset="0"/>
                        <a:cs typeface="Arial" panose="020B0604020202020204" pitchFamily="34" charset="0"/>
                      </a:endParaRPr>
                    </a:p>
                  </a:txBody>
                  <a:tcPr/>
                </a:tc>
                <a:extLst>
                  <a:ext uri="{0D108BD9-81ED-4DB2-BD59-A6C34878D82A}">
                    <a16:rowId xmlns:a16="http://schemas.microsoft.com/office/drawing/2014/main" xmlns="" val="10002"/>
                  </a:ext>
                </a:extLst>
              </a:tr>
              <a:tr h="488538">
                <a:tc>
                  <a:txBody>
                    <a:bodyPr/>
                    <a:lstStyle/>
                    <a:p>
                      <a:r>
                        <a:rPr lang="en-ZA" sz="2400" dirty="0">
                          <a:solidFill>
                            <a:schemeClr val="tx1"/>
                          </a:solidFill>
                          <a:latin typeface="Gill Sans MT" panose="020B0502020104020203" pitchFamily="34" charset="0"/>
                        </a:rPr>
                        <a:t>Coloureds</a:t>
                      </a:r>
                    </a:p>
                  </a:txBody>
                  <a:tcPr/>
                </a:tc>
                <a:tc>
                  <a:txBody>
                    <a:bodyPr/>
                    <a:lstStyle/>
                    <a:p>
                      <a:pPr algn="ctr"/>
                      <a:r>
                        <a:rPr lang="en-US" sz="1600" dirty="0">
                          <a:solidFill>
                            <a:schemeClr val="tx1"/>
                          </a:solidFill>
                          <a:latin typeface="Gill Sans MT" panose="020B0502020104020203" pitchFamily="34" charset="0"/>
                          <a:cs typeface="Arial" panose="020B0604020202020204" pitchFamily="34" charset="0"/>
                        </a:rPr>
                        <a:t>25</a:t>
                      </a:r>
                      <a:endParaRPr lang="en-ZA" sz="1600" dirty="0">
                        <a:solidFill>
                          <a:schemeClr val="tx1"/>
                        </a:solidFill>
                        <a:latin typeface="Gill Sans MT" panose="020B0502020104020203" pitchFamily="34" charset="0"/>
                        <a:cs typeface="Arial" panose="020B0604020202020204" pitchFamily="34" charset="0"/>
                      </a:endParaRPr>
                    </a:p>
                  </a:txBody>
                  <a:tcPr/>
                </a:tc>
                <a:tc>
                  <a:txBody>
                    <a:bodyPr/>
                    <a:lstStyle/>
                    <a:p>
                      <a:pPr algn="ctr"/>
                      <a:r>
                        <a:rPr lang="en-US" sz="1600" dirty="0">
                          <a:solidFill>
                            <a:schemeClr val="tx1"/>
                          </a:solidFill>
                          <a:latin typeface="Gill Sans MT" panose="020B0502020104020203" pitchFamily="34" charset="0"/>
                          <a:cs typeface="Arial" panose="020B0604020202020204" pitchFamily="34" charset="0"/>
                        </a:rPr>
                        <a:t>5.4%</a:t>
                      </a:r>
                      <a:endParaRPr lang="en-ZA" sz="1600" dirty="0">
                        <a:solidFill>
                          <a:schemeClr val="tx1"/>
                        </a:solidFill>
                        <a:latin typeface="Gill Sans MT" panose="020B0502020104020203" pitchFamily="34" charset="0"/>
                        <a:cs typeface="Arial" panose="020B0604020202020204" pitchFamily="34" charset="0"/>
                      </a:endParaRPr>
                    </a:p>
                  </a:txBody>
                  <a:tcPr/>
                </a:tc>
                <a:extLst>
                  <a:ext uri="{0D108BD9-81ED-4DB2-BD59-A6C34878D82A}">
                    <a16:rowId xmlns:a16="http://schemas.microsoft.com/office/drawing/2014/main" xmlns="" val="10003"/>
                  </a:ext>
                </a:extLst>
              </a:tr>
              <a:tr h="488538">
                <a:tc>
                  <a:txBody>
                    <a:bodyPr/>
                    <a:lstStyle/>
                    <a:p>
                      <a:r>
                        <a:rPr lang="en-ZA" sz="2400" dirty="0">
                          <a:solidFill>
                            <a:schemeClr val="tx1"/>
                          </a:solidFill>
                          <a:latin typeface="Gill Sans MT" panose="020B0502020104020203" pitchFamily="34" charset="0"/>
                        </a:rPr>
                        <a:t>Indians</a:t>
                      </a:r>
                    </a:p>
                  </a:txBody>
                  <a:tcPr/>
                </a:tc>
                <a:tc>
                  <a:txBody>
                    <a:bodyPr/>
                    <a:lstStyle/>
                    <a:p>
                      <a:pPr algn="ctr"/>
                      <a:r>
                        <a:rPr lang="en-US" sz="1600" dirty="0">
                          <a:solidFill>
                            <a:schemeClr val="tx1"/>
                          </a:solidFill>
                          <a:latin typeface="Gill Sans MT" panose="020B0502020104020203" pitchFamily="34" charset="0"/>
                          <a:cs typeface="Arial" panose="020B0604020202020204" pitchFamily="34" charset="0"/>
                        </a:rPr>
                        <a:t>18</a:t>
                      </a:r>
                      <a:endParaRPr lang="en-ZA" sz="1600" dirty="0">
                        <a:solidFill>
                          <a:schemeClr val="tx1"/>
                        </a:solidFill>
                        <a:latin typeface="Gill Sans MT" panose="020B0502020104020203" pitchFamily="34" charset="0"/>
                        <a:cs typeface="Arial" panose="020B0604020202020204" pitchFamily="34" charset="0"/>
                      </a:endParaRPr>
                    </a:p>
                  </a:txBody>
                  <a:tcPr/>
                </a:tc>
                <a:tc>
                  <a:txBody>
                    <a:bodyPr/>
                    <a:lstStyle/>
                    <a:p>
                      <a:pPr algn="ctr"/>
                      <a:r>
                        <a:rPr lang="en-US" sz="1600" dirty="0">
                          <a:solidFill>
                            <a:schemeClr val="tx1"/>
                          </a:solidFill>
                          <a:latin typeface="Gill Sans MT" panose="020B0502020104020203" pitchFamily="34" charset="0"/>
                          <a:cs typeface="Arial" panose="020B0604020202020204" pitchFamily="34" charset="0"/>
                        </a:rPr>
                        <a:t>4%</a:t>
                      </a:r>
                      <a:endParaRPr lang="en-ZA" sz="1600" dirty="0">
                        <a:solidFill>
                          <a:schemeClr val="tx1"/>
                        </a:solidFill>
                        <a:latin typeface="Gill Sans MT" panose="020B0502020104020203" pitchFamily="34" charset="0"/>
                        <a:cs typeface="Arial" panose="020B0604020202020204" pitchFamily="34" charset="0"/>
                      </a:endParaRPr>
                    </a:p>
                  </a:txBody>
                  <a:tcPr/>
                </a:tc>
                <a:extLst>
                  <a:ext uri="{0D108BD9-81ED-4DB2-BD59-A6C34878D82A}">
                    <a16:rowId xmlns:a16="http://schemas.microsoft.com/office/drawing/2014/main" xmlns="" val="10004"/>
                  </a:ext>
                </a:extLst>
              </a:tr>
              <a:tr h="488538">
                <a:tc>
                  <a:txBody>
                    <a:bodyPr/>
                    <a:lstStyle/>
                    <a:p>
                      <a:r>
                        <a:rPr lang="en-ZA" sz="2400" dirty="0">
                          <a:solidFill>
                            <a:schemeClr val="tx1"/>
                          </a:solidFill>
                          <a:latin typeface="Gill Sans MT" panose="020B0502020104020203" pitchFamily="34" charset="0"/>
                        </a:rPr>
                        <a:t>Whites</a:t>
                      </a:r>
                    </a:p>
                  </a:txBody>
                  <a:tcPr/>
                </a:tc>
                <a:tc>
                  <a:txBody>
                    <a:bodyPr/>
                    <a:lstStyle/>
                    <a:p>
                      <a:pPr algn="ctr"/>
                      <a:r>
                        <a:rPr lang="en-US" sz="1600" dirty="0">
                          <a:solidFill>
                            <a:schemeClr val="tx1"/>
                          </a:solidFill>
                          <a:latin typeface="Gill Sans MT" panose="020B0502020104020203" pitchFamily="34" charset="0"/>
                          <a:cs typeface="Arial" panose="020B0604020202020204" pitchFamily="34" charset="0"/>
                        </a:rPr>
                        <a:t>21</a:t>
                      </a:r>
                      <a:endParaRPr lang="en-ZA" sz="1600" dirty="0">
                        <a:solidFill>
                          <a:schemeClr val="tx1"/>
                        </a:solidFill>
                        <a:latin typeface="Gill Sans MT" panose="020B0502020104020203" pitchFamily="34" charset="0"/>
                        <a:cs typeface="Arial" panose="020B0604020202020204" pitchFamily="34" charset="0"/>
                      </a:endParaRPr>
                    </a:p>
                  </a:txBody>
                  <a:tcPr/>
                </a:tc>
                <a:tc>
                  <a:txBody>
                    <a:bodyPr/>
                    <a:lstStyle/>
                    <a:p>
                      <a:pPr algn="ctr"/>
                      <a:r>
                        <a:rPr lang="en-US" sz="1600" dirty="0">
                          <a:solidFill>
                            <a:schemeClr val="tx1"/>
                          </a:solidFill>
                          <a:latin typeface="Gill Sans MT" panose="020B0502020104020203" pitchFamily="34" charset="0"/>
                          <a:cs typeface="Arial" panose="020B0604020202020204" pitchFamily="34" charset="0"/>
                        </a:rPr>
                        <a:t>4.5%</a:t>
                      </a:r>
                      <a:endParaRPr lang="en-ZA" sz="1600" dirty="0">
                        <a:solidFill>
                          <a:schemeClr val="tx1"/>
                        </a:solidFill>
                        <a:latin typeface="Gill Sans MT" panose="020B0502020104020203" pitchFamily="34" charset="0"/>
                        <a:cs typeface="Arial" panose="020B0604020202020204" pitchFamily="34" charset="0"/>
                      </a:endParaRPr>
                    </a:p>
                  </a:txBody>
                  <a:tcPr/>
                </a:tc>
                <a:extLst>
                  <a:ext uri="{0D108BD9-81ED-4DB2-BD59-A6C34878D82A}">
                    <a16:rowId xmlns:a16="http://schemas.microsoft.com/office/drawing/2014/main" xmlns="" val="10005"/>
                  </a:ext>
                </a:extLst>
              </a:tr>
              <a:tr h="488538">
                <a:tc>
                  <a:txBody>
                    <a:bodyPr/>
                    <a:lstStyle/>
                    <a:p>
                      <a:r>
                        <a:rPr lang="en-ZA" sz="2400" b="1" dirty="0">
                          <a:solidFill>
                            <a:schemeClr val="tx1"/>
                          </a:solidFill>
                          <a:latin typeface="Gill Sans MT" panose="020B0502020104020203" pitchFamily="34" charset="0"/>
                        </a:rPr>
                        <a:t>TOTAL</a:t>
                      </a:r>
                    </a:p>
                  </a:txBody>
                  <a:tcPr/>
                </a:tc>
                <a:tc>
                  <a:txBody>
                    <a:bodyPr/>
                    <a:lstStyle/>
                    <a:p>
                      <a:pPr algn="ctr"/>
                      <a:r>
                        <a:rPr lang="en-US" sz="1600" b="1" dirty="0">
                          <a:solidFill>
                            <a:schemeClr val="tx1"/>
                          </a:solidFill>
                          <a:latin typeface="Gill Sans MT" panose="020B0502020104020203" pitchFamily="34" charset="0"/>
                          <a:cs typeface="Arial" panose="020B0604020202020204" pitchFamily="34" charset="0"/>
                        </a:rPr>
                        <a:t>467</a:t>
                      </a:r>
                      <a:endParaRPr lang="en-ZA" sz="1600" b="1" dirty="0">
                        <a:solidFill>
                          <a:schemeClr val="tx1"/>
                        </a:solidFill>
                        <a:latin typeface="Gill Sans MT" panose="020B0502020104020203" pitchFamily="34" charset="0"/>
                        <a:cs typeface="Arial" panose="020B0604020202020204" pitchFamily="34" charset="0"/>
                      </a:endParaRPr>
                    </a:p>
                  </a:txBody>
                  <a:tcPr/>
                </a:tc>
                <a:tc>
                  <a:txBody>
                    <a:bodyPr/>
                    <a:lstStyle/>
                    <a:p>
                      <a:pPr algn="ctr"/>
                      <a:endParaRPr lang="en-ZA" sz="1600" b="1" dirty="0">
                        <a:solidFill>
                          <a:schemeClr val="tx1"/>
                        </a:solidFill>
                        <a:latin typeface="Gill Sans MT" panose="020B0502020104020203" pitchFamily="34" charset="0"/>
                        <a:cs typeface="Arial" panose="020B0604020202020204" pitchFamily="34" charset="0"/>
                      </a:endParaRPr>
                    </a:p>
                  </a:txBody>
                  <a:tcPr/>
                </a:tc>
                <a:extLst>
                  <a:ext uri="{0D108BD9-81ED-4DB2-BD59-A6C34878D82A}">
                    <a16:rowId xmlns:a16="http://schemas.microsoft.com/office/drawing/2014/main" xmlns="" val="10006"/>
                  </a:ext>
                </a:extLst>
              </a:tr>
              <a:tr h="488538">
                <a:tc>
                  <a:txBody>
                    <a:bodyPr/>
                    <a:lstStyle/>
                    <a:p>
                      <a:r>
                        <a:rPr lang="en-ZA" sz="2400" dirty="0">
                          <a:solidFill>
                            <a:schemeClr val="tx1"/>
                          </a:solidFill>
                          <a:latin typeface="Gill Sans MT" panose="020B0502020104020203" pitchFamily="34" charset="0"/>
                        </a:rPr>
                        <a:t>Persons with Disabilities</a:t>
                      </a:r>
                    </a:p>
                  </a:txBody>
                  <a:tcPr/>
                </a:tc>
                <a:tc>
                  <a:txBody>
                    <a:bodyPr/>
                    <a:lstStyle/>
                    <a:p>
                      <a:pPr algn="ctr"/>
                      <a:r>
                        <a:rPr lang="en-US" sz="1600" dirty="0">
                          <a:solidFill>
                            <a:schemeClr val="tx1"/>
                          </a:solidFill>
                          <a:latin typeface="Gill Sans MT" panose="020B0502020104020203" pitchFamily="34" charset="0"/>
                          <a:cs typeface="Arial" panose="020B0604020202020204" pitchFamily="34" charset="0"/>
                        </a:rPr>
                        <a:t>21</a:t>
                      </a:r>
                      <a:endParaRPr lang="en-ZA" sz="1600" dirty="0">
                        <a:solidFill>
                          <a:schemeClr val="tx1"/>
                        </a:solidFill>
                        <a:latin typeface="Gill Sans MT" panose="020B0502020104020203" pitchFamily="34" charset="0"/>
                        <a:cs typeface="Arial" panose="020B0604020202020204" pitchFamily="34" charset="0"/>
                      </a:endParaRPr>
                    </a:p>
                  </a:txBody>
                  <a:tcPr/>
                </a:tc>
                <a:tc>
                  <a:txBody>
                    <a:bodyPr/>
                    <a:lstStyle/>
                    <a:p>
                      <a:pPr algn="ctr"/>
                      <a:r>
                        <a:rPr lang="en-US" sz="1600" dirty="0">
                          <a:solidFill>
                            <a:schemeClr val="tx1"/>
                          </a:solidFill>
                          <a:latin typeface="Gill Sans MT" panose="020B0502020104020203" pitchFamily="34" charset="0"/>
                          <a:cs typeface="Arial" panose="020B0604020202020204" pitchFamily="34" charset="0"/>
                        </a:rPr>
                        <a:t>4.5%</a:t>
                      </a:r>
                      <a:endParaRPr lang="en-ZA" sz="1600" dirty="0">
                        <a:solidFill>
                          <a:schemeClr val="tx1"/>
                        </a:solidFill>
                        <a:latin typeface="Gill Sans MT" panose="020B0502020104020203" pitchFamily="34" charset="0"/>
                        <a:cs typeface="Arial" panose="020B0604020202020204" pitchFamily="34" charset="0"/>
                      </a:endParaRPr>
                    </a:p>
                  </a:txBody>
                  <a:tcPr/>
                </a:tc>
                <a:extLst>
                  <a:ext uri="{0D108BD9-81ED-4DB2-BD59-A6C34878D82A}">
                    <a16:rowId xmlns:a16="http://schemas.microsoft.com/office/drawing/2014/main" xmlns="" val="10007"/>
                  </a:ext>
                </a:extLst>
              </a:tr>
            </a:tbl>
          </a:graphicData>
        </a:graphic>
      </p:graphicFrame>
      <p:sp>
        <p:nvSpPr>
          <p:cNvPr id="6" name="Footer Placeholder 1"/>
          <p:cNvSpPr>
            <a:spLocks noGrp="1"/>
          </p:cNvSpPr>
          <p:nvPr>
            <p:ph type="ftr" sz="quarter" idx="11"/>
          </p:nvPr>
        </p:nvSpPr>
        <p:spPr>
          <a:xfrm>
            <a:off x="370699" y="5797262"/>
            <a:ext cx="2651967"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37240242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28650" y="5991226"/>
            <a:ext cx="2683717" cy="365125"/>
          </a:xfrm>
        </p:spPr>
        <p:txBody>
          <a:bodyPr/>
          <a:lstStyle/>
          <a:p>
            <a:pPr>
              <a:defRPr/>
            </a:pPr>
            <a:r>
              <a:rPr lang="en-ZA" sz="1000" i="1" smtClean="0">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62</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4" name="Title 3"/>
          <p:cNvSpPr>
            <a:spLocks noGrp="1"/>
          </p:cNvSpPr>
          <p:nvPr>
            <p:ph type="title"/>
          </p:nvPr>
        </p:nvSpPr>
        <p:spPr>
          <a:xfrm>
            <a:off x="365729" y="173256"/>
            <a:ext cx="8465460" cy="298903"/>
          </a:xfrm>
          <a:solidFill>
            <a:srgbClr val="F8CBAD"/>
          </a:solidFill>
        </p:spPr>
        <p:txBody>
          <a:bodyPr>
            <a:noAutofit/>
          </a:bodyPr>
          <a:lstStyle/>
          <a:p>
            <a:pPr algn="ctr"/>
            <a:r>
              <a:rPr lang="en-ZA" sz="2000" dirty="0">
                <a:solidFill>
                  <a:srgbClr val="F1995D"/>
                </a:solidFill>
              </a:rPr>
              <a:t>LIST OF ACRONYMS AND ABBREVIATIONS</a:t>
            </a:r>
          </a:p>
        </p:txBody>
      </p:sp>
      <p:graphicFrame>
        <p:nvGraphicFramePr>
          <p:cNvPr id="7" name="Object 6"/>
          <p:cNvGraphicFramePr>
            <a:graphicFrameLocks noChangeAspect="1"/>
          </p:cNvGraphicFramePr>
          <p:nvPr>
            <p:extLst/>
          </p:nvPr>
        </p:nvGraphicFramePr>
        <p:xfrm>
          <a:off x="365729" y="593726"/>
          <a:ext cx="8465460" cy="5188238"/>
        </p:xfrm>
        <a:graphic>
          <a:graphicData uri="http://schemas.openxmlformats.org/presentationml/2006/ole">
            <p:oleObj spid="_x0000_s1034" name="Document" r:id="rId3" imgW="8861203" imgH="5672672" progId="Word.Document.12">
              <p:embed/>
            </p:oleObj>
          </a:graphicData>
        </a:graphic>
      </p:graphicFrame>
    </p:spTree>
    <p:extLst>
      <p:ext uri="{BB962C8B-B14F-4D97-AF65-F5344CB8AC3E}">
        <p14:creationId xmlns:p14="http://schemas.microsoft.com/office/powerpoint/2010/main" xmlns="" val="20973569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63</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6" name="Content Placeholder 6"/>
          <p:cNvSpPr txBox="1">
            <a:spLocks/>
          </p:cNvSpPr>
          <p:nvPr/>
        </p:nvSpPr>
        <p:spPr bwMode="auto">
          <a:xfrm>
            <a:off x="2133600" y="2090560"/>
            <a:ext cx="4772297" cy="1209988"/>
          </a:xfrm>
          <a:prstGeom prst="rect">
            <a:avLst/>
          </a:prstGeom>
          <a:solidFill>
            <a:srgbClr val="F8CBAD"/>
          </a:solidFill>
          <a:ln>
            <a:noFill/>
          </a:ln>
          <a:extLst/>
        </p:spPr>
        <p:txBody>
          <a:bodyPr vert="horz" wrap="square" lIns="91440" tIns="45720" rIns="91440" bIns="45720" numCol="1" anchor="t" anchorCtr="0" compatLnSpc="1">
            <a:prstTxWarp prst="textNoShape">
              <a:avLst/>
            </a:prstTxWarp>
          </a:bodyPr>
          <a:lst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342900" lvl="1" indent="0">
              <a:buFont typeface="Arial" panose="020B0604020202020204" pitchFamily="34" charset="0"/>
              <a:buNone/>
            </a:pPr>
            <a:r>
              <a:rPr lang="en-US" sz="6600" b="1" dirty="0">
                <a:solidFill>
                  <a:srgbClr val="F1995D"/>
                </a:solidFill>
                <a:latin typeface="Gill Sans MT" panose="020B0502020104020203" pitchFamily="34" charset="0"/>
              </a:rPr>
              <a:t>Thank You</a:t>
            </a:r>
          </a:p>
          <a:p>
            <a:pPr marL="0" indent="0">
              <a:buNone/>
            </a:pPr>
            <a:endParaRPr lang="en-US" sz="6600" b="1" dirty="0">
              <a:solidFill>
                <a:srgbClr val="F1995D"/>
              </a:solidFill>
              <a:latin typeface="Arial Narrow" panose="020B0606020202030204" pitchFamily="34" charset="0"/>
            </a:endParaRPr>
          </a:p>
        </p:txBody>
      </p:sp>
      <p:sp>
        <p:nvSpPr>
          <p:cNvPr id="5" name="Footer Placeholder 1"/>
          <p:cNvSpPr>
            <a:spLocks noGrp="1"/>
          </p:cNvSpPr>
          <p:nvPr>
            <p:ph type="ftr" sz="quarter" idx="11"/>
          </p:nvPr>
        </p:nvSpPr>
        <p:spPr>
          <a:xfrm>
            <a:off x="660400" y="5991226"/>
            <a:ext cx="2670629" cy="365125"/>
          </a:xfrm>
        </p:spPr>
        <p:txBody>
          <a:bodyPr/>
          <a:lstStyle/>
          <a:p>
            <a:pPr>
              <a:defRPr/>
            </a:pPr>
            <a:r>
              <a:rPr lang="en-ZA" sz="1000" i="1">
                <a:latin typeface="Gill Sans MT" panose="020B0502020104020203" pitchFamily="34" charset="0"/>
              </a:rPr>
              <a:t>2018-19 Department of Tourism Annual Report</a:t>
            </a:r>
            <a:endParaRPr lang="en-ZA" sz="1000" i="1" dirty="0">
              <a:latin typeface="Gill Sans MT" panose="020B0502020104020203" pitchFamily="34" charset="0"/>
            </a:endParaRPr>
          </a:p>
        </p:txBody>
      </p:sp>
    </p:spTree>
    <p:extLst>
      <p:ext uri="{BB962C8B-B14F-4D97-AF65-F5344CB8AC3E}">
        <p14:creationId xmlns:p14="http://schemas.microsoft.com/office/powerpoint/2010/main" xmlns="" val="769425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7</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5" name="Title 1"/>
          <p:cNvSpPr>
            <a:spLocks noGrp="1"/>
          </p:cNvSpPr>
          <p:nvPr>
            <p:ph type="title"/>
          </p:nvPr>
        </p:nvSpPr>
        <p:spPr>
          <a:xfrm>
            <a:off x="295836" y="193956"/>
            <a:ext cx="8523409" cy="472618"/>
          </a:xfrm>
          <a:solidFill>
            <a:schemeClr val="accent2">
              <a:lumMod val="40000"/>
              <a:lumOff val="60000"/>
            </a:schemeClr>
          </a:solidFill>
        </p:spPr>
        <p:txBody>
          <a:bodyPr>
            <a:normAutofit fontScale="90000"/>
          </a:bodyPr>
          <a:lstStyle/>
          <a:p>
            <a:pPr algn="ctr"/>
            <a:r>
              <a:rPr lang="en-ZA" sz="4000" dirty="0">
                <a:solidFill>
                  <a:srgbClr val="F1995D"/>
                </a:solidFill>
              </a:rPr>
              <a:t>Auditor-General’s Report…Continued</a:t>
            </a:r>
          </a:p>
        </p:txBody>
      </p:sp>
      <p:sp>
        <p:nvSpPr>
          <p:cNvPr id="6" name="Content Placeholder 2"/>
          <p:cNvSpPr>
            <a:spLocks noGrp="1"/>
          </p:cNvSpPr>
          <p:nvPr>
            <p:ph idx="1"/>
          </p:nvPr>
        </p:nvSpPr>
        <p:spPr>
          <a:xfrm>
            <a:off x="295836" y="962082"/>
            <a:ext cx="8523409" cy="4635154"/>
          </a:xfrm>
        </p:spPr>
        <p:txBody>
          <a:bodyPr>
            <a:normAutofit fontScale="92500" lnSpcReduction="20000"/>
          </a:bodyPr>
          <a:lstStyle/>
          <a:p>
            <a:r>
              <a:rPr lang="en-US" sz="1600" b="1" dirty="0"/>
              <a:t>Internal Controls </a:t>
            </a:r>
          </a:p>
          <a:p>
            <a:pPr marL="0" indent="0" algn="just">
              <a:lnSpc>
                <a:spcPct val="110000"/>
              </a:lnSpc>
              <a:buNone/>
            </a:pPr>
            <a:r>
              <a:rPr lang="en-ZA" sz="1600" dirty="0"/>
              <a:t>Identified internal control deficiencies:</a:t>
            </a:r>
          </a:p>
          <a:p>
            <a:pPr marL="0" lvl="1" indent="0" algn="just">
              <a:lnSpc>
                <a:spcPct val="100000"/>
              </a:lnSpc>
              <a:spcBef>
                <a:spcPts val="1000"/>
              </a:spcBef>
              <a:buNone/>
            </a:pPr>
            <a:r>
              <a:rPr lang="en-ZA" sz="1600" dirty="0"/>
              <a:t>Evaluation performed by the department and the auditors on some of the stalled projects on the department’s EPWP revealed serious concerns regarding project management by the department on these projects, which included the following:</a:t>
            </a:r>
          </a:p>
          <a:p>
            <a:pPr marL="0" lvl="1" indent="0" algn="just">
              <a:lnSpc>
                <a:spcPct val="100000"/>
              </a:lnSpc>
              <a:spcBef>
                <a:spcPts val="1000"/>
              </a:spcBef>
              <a:buNone/>
            </a:pPr>
            <a:endParaRPr lang="en-ZA" sz="1600" dirty="0"/>
          </a:p>
          <a:p>
            <a:pPr marL="228600" lvl="1" algn="just">
              <a:lnSpc>
                <a:spcPct val="120000"/>
              </a:lnSpc>
              <a:buFontTx/>
              <a:buChar char="-"/>
            </a:pPr>
            <a:r>
              <a:rPr lang="en-ZA" sz="1600" dirty="0"/>
              <a:t>the department did not have adequate capacity and appropriate competencies to ensure that appropriate oversight is exercised; </a:t>
            </a:r>
          </a:p>
          <a:p>
            <a:pPr marL="228600" lvl="1" algn="just">
              <a:lnSpc>
                <a:spcPct val="120000"/>
              </a:lnSpc>
              <a:buFontTx/>
              <a:buChar char="-"/>
            </a:pPr>
            <a:r>
              <a:rPr lang="en-ZA" sz="1600" dirty="0"/>
              <a:t>the department did not obtain certified engineer and quantity surveyor certificates for infrastructure projects;</a:t>
            </a:r>
          </a:p>
          <a:p>
            <a:pPr marL="228600" lvl="1" algn="just">
              <a:lnSpc>
                <a:spcPct val="120000"/>
              </a:lnSpc>
              <a:buFontTx/>
              <a:buChar char="-"/>
            </a:pPr>
            <a:r>
              <a:rPr lang="en-ZA" sz="1600" dirty="0"/>
              <a:t>there was inadequate project management to ensure that appropriate oversight is exercised over infrastructure projects and that adequate records are kept for immovable tangible capital assets;</a:t>
            </a:r>
          </a:p>
          <a:p>
            <a:pPr marL="228600" lvl="1" algn="just">
              <a:lnSpc>
                <a:spcPct val="120000"/>
              </a:lnSpc>
              <a:buFontTx/>
              <a:buChar char="-"/>
            </a:pPr>
            <a:r>
              <a:rPr lang="en-ZA" sz="1600" dirty="0"/>
              <a:t>there was lack of detailed feasibility studies before approving projects;</a:t>
            </a:r>
          </a:p>
          <a:p>
            <a:pPr marL="228600" lvl="1" algn="just">
              <a:lnSpc>
                <a:spcPct val="120000"/>
              </a:lnSpc>
              <a:buFontTx/>
              <a:buChar char="-"/>
            </a:pPr>
            <a:r>
              <a:rPr lang="en-ZA" sz="1600" dirty="0"/>
              <a:t>there was lack of regular site visits being conducted during the construction of projects as part of project management, and,</a:t>
            </a:r>
          </a:p>
          <a:p>
            <a:pPr marL="228600" lvl="1" algn="just">
              <a:lnSpc>
                <a:spcPct val="120000"/>
              </a:lnSpc>
              <a:buFontTx/>
              <a:buChar char="-"/>
            </a:pPr>
            <a:r>
              <a:rPr lang="en-ZA" sz="1600" dirty="0"/>
              <a:t>implementing agents did not follow procurement prescripts when procuring goods and services on behalf of the department.</a:t>
            </a:r>
          </a:p>
        </p:txBody>
      </p:sp>
      <p:sp>
        <p:nvSpPr>
          <p:cNvPr id="7" name="Footer Placeholder 1"/>
          <p:cNvSpPr>
            <a:spLocks noGrp="1"/>
          </p:cNvSpPr>
          <p:nvPr>
            <p:ph type="ftr" sz="quarter" idx="11"/>
          </p:nvPr>
        </p:nvSpPr>
        <p:spPr>
          <a:xfrm>
            <a:off x="602485" y="5892744"/>
            <a:ext cx="2999698"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3227324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8</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5" name="Title 1"/>
          <p:cNvSpPr>
            <a:spLocks noGrp="1"/>
          </p:cNvSpPr>
          <p:nvPr>
            <p:ph type="title"/>
          </p:nvPr>
        </p:nvSpPr>
        <p:spPr>
          <a:xfrm>
            <a:off x="295837" y="193956"/>
            <a:ext cx="8441764" cy="472618"/>
          </a:xfrm>
          <a:solidFill>
            <a:schemeClr val="accent2">
              <a:lumMod val="40000"/>
              <a:lumOff val="60000"/>
            </a:schemeClr>
          </a:solidFill>
        </p:spPr>
        <p:txBody>
          <a:bodyPr>
            <a:normAutofit fontScale="90000"/>
          </a:bodyPr>
          <a:lstStyle/>
          <a:p>
            <a:pPr algn="ctr"/>
            <a:r>
              <a:rPr lang="en-ZA" sz="4000" dirty="0">
                <a:solidFill>
                  <a:srgbClr val="F1995D"/>
                </a:solidFill>
              </a:rPr>
              <a:t>Auditor-General’s Report …Continued</a:t>
            </a:r>
          </a:p>
        </p:txBody>
      </p:sp>
      <p:sp>
        <p:nvSpPr>
          <p:cNvPr id="6" name="Content Placeholder 2"/>
          <p:cNvSpPr>
            <a:spLocks noGrp="1"/>
          </p:cNvSpPr>
          <p:nvPr>
            <p:ph idx="1"/>
          </p:nvPr>
        </p:nvSpPr>
        <p:spPr>
          <a:xfrm>
            <a:off x="295837" y="1084021"/>
            <a:ext cx="8441764" cy="2795252"/>
          </a:xfrm>
        </p:spPr>
        <p:txBody>
          <a:bodyPr>
            <a:normAutofit/>
          </a:bodyPr>
          <a:lstStyle/>
          <a:p>
            <a:pPr algn="just"/>
            <a:r>
              <a:rPr lang="en-ZA" sz="1600" b="1" dirty="0"/>
              <a:t>Other reports:</a:t>
            </a:r>
          </a:p>
          <a:p>
            <a:pPr marL="0" indent="0" algn="just">
              <a:buNone/>
            </a:pPr>
            <a:endParaRPr lang="en-ZA" sz="1600" b="1" dirty="0"/>
          </a:p>
          <a:p>
            <a:pPr marL="442913" lvl="1" indent="-174625" algn="just">
              <a:buFont typeface="Calibri" panose="020F0502020204030204" pitchFamily="34" charset="0"/>
              <a:buChar char="−"/>
            </a:pPr>
            <a:r>
              <a:rPr lang="en-ZA" sz="1600" dirty="0"/>
              <a:t>During the financial year, criminal investigations into allegations relating to some of the EPWP were being undertaken by the law enforcement agencies.</a:t>
            </a:r>
          </a:p>
          <a:p>
            <a:pPr marL="268288" lvl="1" indent="0" algn="just">
              <a:buNone/>
            </a:pPr>
            <a:endParaRPr lang="en-ZA" sz="1600" dirty="0"/>
          </a:p>
          <a:p>
            <a:pPr marL="442913" lvl="1" indent="-174625" algn="just">
              <a:buFont typeface="Calibri" panose="020F0502020204030204" pitchFamily="34" charset="0"/>
              <a:buChar char="−"/>
            </a:pPr>
            <a:r>
              <a:rPr lang="en-ZA" sz="1600" dirty="0"/>
              <a:t>As previously reported, the Government Technical Advisory Centre (GTAC) has been requested to review the Social Responsibility Initiative projects, which include the EPWP projects to ensure finalisation of these projects in an effective and efficient manner. The review covered a sample of EPWP projects not yet finalised since inception of the department until 31 March 2018.  At the date of the report, the review has been completed.</a:t>
            </a:r>
          </a:p>
        </p:txBody>
      </p:sp>
      <p:sp>
        <p:nvSpPr>
          <p:cNvPr id="7" name="Footer Placeholder 1"/>
          <p:cNvSpPr>
            <a:spLocks noGrp="1"/>
          </p:cNvSpPr>
          <p:nvPr>
            <p:ph type="ftr" sz="quarter" idx="11"/>
          </p:nvPr>
        </p:nvSpPr>
        <p:spPr>
          <a:xfrm>
            <a:off x="750832" y="5917335"/>
            <a:ext cx="2879060" cy="365125"/>
          </a:xfrm>
        </p:spPr>
        <p:txBody>
          <a:bodyPr/>
          <a:lstStyle/>
          <a:p>
            <a:pPr>
              <a:defRPr/>
            </a:pPr>
            <a:r>
              <a:rPr lang="en-ZA" sz="1000" i="1" dirty="0">
                <a:latin typeface="Gill Sans MT" panose="020B0502020104020203" pitchFamily="34" charset="0"/>
              </a:rPr>
              <a:t>2018-19 Department of Tourism Annual Report</a:t>
            </a:r>
          </a:p>
        </p:txBody>
      </p:sp>
    </p:spTree>
    <p:extLst>
      <p:ext uri="{BB962C8B-B14F-4D97-AF65-F5344CB8AC3E}">
        <p14:creationId xmlns:p14="http://schemas.microsoft.com/office/powerpoint/2010/main" xmlns="" val="3703892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9</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9" name="Title 1"/>
          <p:cNvSpPr txBox="1">
            <a:spLocks noGrp="1"/>
          </p:cNvSpPr>
          <p:nvPr>
            <p:ph idx="1"/>
          </p:nvPr>
        </p:nvSpPr>
        <p:spPr>
          <a:xfrm>
            <a:off x="475862" y="2373745"/>
            <a:ext cx="8039487" cy="1200728"/>
          </a:xfrm>
          <a:prstGeom prst="rect">
            <a:avLst/>
          </a:prstGeom>
          <a:solidFill>
            <a:schemeClr val="accent2">
              <a:lumMod val="40000"/>
              <a:lumOff val="60000"/>
            </a:schemeClr>
          </a:solidFill>
          <a:ln>
            <a:solidFill>
              <a:schemeClr val="accent6">
                <a:lumMod val="75000"/>
              </a:schemeClr>
            </a:solidFill>
          </a:ln>
        </p:spPr>
        <p:txBody>
          <a:bodyPr>
            <a:noAutofit/>
          </a:bodyPr>
          <a:lstStyle/>
          <a:p>
            <a:pPr marL="0" indent="0" algn="ctr" fontAlgn="auto">
              <a:spcAft>
                <a:spcPts val="0"/>
              </a:spcAft>
              <a:buNone/>
              <a:defRPr/>
            </a:pPr>
            <a:r>
              <a:rPr lang="en-US" sz="4800" b="1" dirty="0">
                <a:solidFill>
                  <a:srgbClr val="F1995D"/>
                </a:solidFill>
                <a:ea typeface="+mj-ea"/>
                <a:cs typeface="+mj-cs"/>
              </a:rPr>
              <a:t>2. Financial Information</a:t>
            </a:r>
          </a:p>
        </p:txBody>
      </p:sp>
      <p:sp>
        <p:nvSpPr>
          <p:cNvPr id="2" name="Rectangle 1"/>
          <p:cNvSpPr/>
          <p:nvPr/>
        </p:nvSpPr>
        <p:spPr>
          <a:xfrm>
            <a:off x="481459" y="6110130"/>
            <a:ext cx="2517036" cy="246221"/>
          </a:xfrm>
          <a:prstGeom prst="rect">
            <a:avLst/>
          </a:prstGeom>
        </p:spPr>
        <p:txBody>
          <a:bodyPr wrap="none">
            <a:spAutoFit/>
          </a:bodyPr>
          <a:lstStyle/>
          <a:p>
            <a:r>
              <a:rPr lang="en-ZA" sz="1000" i="1" dirty="0">
                <a:latin typeface="Gill Sans MT" panose="020B0502020104020203" pitchFamily="34" charset="0"/>
                <a:cs typeface="Arial" panose="020B0604020202020204" pitchFamily="34" charset="0"/>
              </a:rPr>
              <a:t>2018-19 Department of Tourism Annual Report</a:t>
            </a:r>
          </a:p>
        </p:txBody>
      </p:sp>
    </p:spTree>
    <p:extLst>
      <p:ext uri="{BB962C8B-B14F-4D97-AF65-F5344CB8AC3E}">
        <p14:creationId xmlns:p14="http://schemas.microsoft.com/office/powerpoint/2010/main" xmlns="" val="16026070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2016_PowerPoint presentation template - Natasja" id="{22987BA8-4858-45AC-8900-05AEBF4A0D74}" vid="{2A23038E-6967-4626-8262-3BA12A5D924B}"/>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4" id="{5B2BDCB8-2D38-4E51-A163-8CCC057C192A}" vid="{364663F6-3048-4148-8A89-BCA10B840077}"/>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2016_PowerPoint presentation template - Natasja" id="{22987BA8-4858-45AC-8900-05AEBF4A0D74}" vid="{2A23038E-6967-4626-8262-3BA12A5D924B}"/>
    </a:ext>
  </a:extLst>
</a:theme>
</file>

<file path=ppt/theme/theme4.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2016_PowerPoint presentation template - Natasja" id="{22987BA8-4858-45AC-8900-05AEBF4A0D74}" vid="{2A23038E-6967-4626-8262-3BA12A5D924B}"/>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2016_PowerPoint presentation template - Natasja (official)</Template>
  <TotalTime>16442</TotalTime>
  <Words>7506</Words>
  <Application>Microsoft Office PowerPoint</Application>
  <PresentationFormat>On-screen Show (4:3)</PresentationFormat>
  <Paragraphs>1095</Paragraphs>
  <Slides>63</Slides>
  <Notes>3</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63</vt:i4>
      </vt:variant>
    </vt:vector>
  </HeadingPairs>
  <TitlesOfParts>
    <vt:vector size="68" baseType="lpstr">
      <vt:lpstr>Office Theme</vt:lpstr>
      <vt:lpstr>1_Office Theme</vt:lpstr>
      <vt:lpstr>2_Office Theme</vt:lpstr>
      <vt:lpstr>3_Office Theme</vt:lpstr>
      <vt:lpstr>Document</vt:lpstr>
      <vt:lpstr>Slide 1</vt:lpstr>
      <vt:lpstr>Slide 2</vt:lpstr>
      <vt:lpstr>Slide 3</vt:lpstr>
      <vt:lpstr>Auditor-General’s Report</vt:lpstr>
      <vt:lpstr>Auditor-General’s Report</vt:lpstr>
      <vt:lpstr>Auditor-General’s Report…Continued</vt:lpstr>
      <vt:lpstr>Auditor-General’s Report…Continued</vt:lpstr>
      <vt:lpstr>Auditor-General’s Report …Continued</vt:lpstr>
      <vt:lpstr>Slide 9</vt:lpstr>
      <vt:lpstr>Budget and Expenditure Review for 2018/19</vt:lpstr>
      <vt:lpstr>Actual Expenditure Per Programme</vt:lpstr>
      <vt:lpstr>Expenditure Per Economic Classification (Summary)</vt:lpstr>
      <vt:lpstr>Actual Expenditure Per Economic Classification - High Level Item</vt:lpstr>
      <vt:lpstr>Details of  Variance Per Economic Classification </vt:lpstr>
      <vt:lpstr>Slide 15</vt:lpstr>
      <vt:lpstr>2018-19 Annual Performance </vt:lpstr>
      <vt:lpstr>2018/19 Performance Overview By Programmes </vt:lpstr>
      <vt:lpstr>2018-19 Branches Annual Performance </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Employees Per Occupational Bands: March 2019</vt:lpstr>
      <vt:lpstr>Workforce Representativity as at end of 31 March 2019</vt:lpstr>
      <vt:lpstr>LIST OF ACRONYMS AND ABBREVIATIONS</vt:lpstr>
      <vt:lpstr>Slide 63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2018-19 Annual Report Presentation to the PC on Tourism as at 20191001 at 1617</dc:title>
  <dc:creator>SMME</dc:creator>
  <cp:keywords>2018-19 Annual Report Presentation to the PC on Tourism as at 20191001 at 1617</cp:keywords>
  <cp:lastModifiedBy>PUMZA</cp:lastModifiedBy>
  <cp:revision>2741</cp:revision>
  <cp:lastPrinted>2017-08-22T08:44:09Z</cp:lastPrinted>
  <dcterms:created xsi:type="dcterms:W3CDTF">2016-09-21T07:18:03Z</dcterms:created>
  <dcterms:modified xsi:type="dcterms:W3CDTF">2019-11-06T06:10:42Z</dcterms:modified>
</cp:coreProperties>
</file>