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9" r:id="rId3"/>
    <p:sldId id="637" r:id="rId4"/>
    <p:sldId id="615" r:id="rId5"/>
    <p:sldId id="617" r:id="rId6"/>
    <p:sldId id="618" r:id="rId7"/>
    <p:sldId id="620" r:id="rId8"/>
    <p:sldId id="622" r:id="rId9"/>
    <p:sldId id="624" r:id="rId10"/>
    <p:sldId id="625" r:id="rId11"/>
    <p:sldId id="626" r:id="rId12"/>
    <p:sldId id="638" r:id="rId13"/>
    <p:sldId id="627" r:id="rId14"/>
    <p:sldId id="628" r:id="rId15"/>
    <p:sldId id="629" r:id="rId16"/>
    <p:sldId id="635" r:id="rId17"/>
    <p:sldId id="630" r:id="rId18"/>
    <p:sldId id="631" r:id="rId19"/>
    <p:sldId id="632" r:id="rId20"/>
    <p:sldId id="639" r:id="rId21"/>
    <p:sldId id="634" r:id="rId22"/>
  </p:sldIdLst>
  <p:sldSz cx="12192000" cy="68580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D9B28"/>
    <a:srgbClr val="F8F8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/>
    <p:restoredTop sz="93233"/>
  </p:normalViewPr>
  <p:slideViewPr>
    <p:cSldViewPr snapToGrid="0" snapToObjects="1">
      <p:cViewPr varScale="1">
        <p:scale>
          <a:sx n="108" d="100"/>
          <a:sy n="108" d="100"/>
        </p:scale>
        <p:origin x="-115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ZA" sz="1200" b="1" dirty="0">
                <a:latin typeface="Arial" panose="020B0604020202020204" pitchFamily="34" charset="0"/>
                <a:cs typeface="Arial" panose="020B0604020202020204" pitchFamily="34" charset="0"/>
              </a:rPr>
              <a:t>SA - UK Bilateral Trade Relations</a:t>
            </a:r>
          </a:p>
        </c:rich>
      </c:tx>
      <c:layout>
        <c:manualLayout>
          <c:xMode val="edge"/>
          <c:yMode val="edge"/>
          <c:x val="0.29140472581301707"/>
          <c:y val="2.7777777777777814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Total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Sheet1!$B$1:$L$1</c:f>
              <c:strCach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%AAGR</c:v>
                </c:pt>
              </c:strCache>
            </c:strRef>
          </c:cat>
          <c:val>
            <c:numRef>
              <c:f>Sheet1!$B$2:$L$2</c:f>
              <c:numCache>
                <c:formatCode>#,##0</c:formatCode>
                <c:ptCount val="11"/>
                <c:pt idx="0">
                  <c:v>25385</c:v>
                </c:pt>
                <c:pt idx="1">
                  <c:v>26673</c:v>
                </c:pt>
                <c:pt idx="2">
                  <c:v>28491</c:v>
                </c:pt>
                <c:pt idx="3">
                  <c:v>27411</c:v>
                </c:pt>
                <c:pt idx="4">
                  <c:v>31875</c:v>
                </c:pt>
                <c:pt idx="5">
                  <c:v>37613</c:v>
                </c:pt>
                <c:pt idx="6">
                  <c:v>41831</c:v>
                </c:pt>
                <c:pt idx="7">
                  <c:v>46482</c:v>
                </c:pt>
                <c:pt idx="8">
                  <c:v>46355</c:v>
                </c:pt>
                <c:pt idx="9">
                  <c:v>57678</c:v>
                </c:pt>
                <c:pt idx="10" formatCode="#,##0.0">
                  <c:v>9.8700000000000028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645-4981-9EE9-C3A3BEE2260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Total 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Sheet1!$B$1:$L$1</c:f>
              <c:strCach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%AAGR</c:v>
                </c:pt>
              </c:strCache>
            </c:strRef>
          </c:cat>
          <c:val>
            <c:numRef>
              <c:f>Sheet1!$B$3:$L$3</c:f>
              <c:numCache>
                <c:formatCode>#,##0</c:formatCode>
                <c:ptCount val="11"/>
                <c:pt idx="0">
                  <c:v>22434</c:v>
                </c:pt>
                <c:pt idx="1">
                  <c:v>22444</c:v>
                </c:pt>
                <c:pt idx="2">
                  <c:v>29711</c:v>
                </c:pt>
                <c:pt idx="3">
                  <c:v>28834</c:v>
                </c:pt>
                <c:pt idx="4">
                  <c:v>32283</c:v>
                </c:pt>
                <c:pt idx="5">
                  <c:v>35491</c:v>
                </c:pt>
                <c:pt idx="6">
                  <c:v>35002</c:v>
                </c:pt>
                <c:pt idx="7">
                  <c:v>31802</c:v>
                </c:pt>
                <c:pt idx="8">
                  <c:v>33250</c:v>
                </c:pt>
                <c:pt idx="9">
                  <c:v>43529</c:v>
                </c:pt>
                <c:pt idx="10" formatCode="#,##0.0">
                  <c:v>8.48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645-4981-9EE9-C3A3BEE2260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Total Trade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Sheet1!$B$1:$L$1</c:f>
              <c:strCach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%AAGR</c:v>
                </c:pt>
              </c:strCache>
            </c:strRef>
          </c:cat>
          <c:val>
            <c:numRef>
              <c:f>Sheet1!$B$4:$L$4</c:f>
              <c:numCache>
                <c:formatCode>#,##0</c:formatCode>
                <c:ptCount val="11"/>
                <c:pt idx="0">
                  <c:v>47819</c:v>
                </c:pt>
                <c:pt idx="1">
                  <c:v>49117</c:v>
                </c:pt>
                <c:pt idx="2">
                  <c:v>58202</c:v>
                </c:pt>
                <c:pt idx="3">
                  <c:v>56245</c:v>
                </c:pt>
                <c:pt idx="4">
                  <c:v>64158</c:v>
                </c:pt>
                <c:pt idx="5">
                  <c:v>73104</c:v>
                </c:pt>
                <c:pt idx="6">
                  <c:v>76833</c:v>
                </c:pt>
                <c:pt idx="7">
                  <c:v>78284</c:v>
                </c:pt>
                <c:pt idx="8">
                  <c:v>79605</c:v>
                </c:pt>
                <c:pt idx="9">
                  <c:v>101207</c:v>
                </c:pt>
                <c:pt idx="10" formatCode="0.0">
                  <c:v>9.07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645-4981-9EE9-C3A3BEE2260A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Trade Balalnce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Sheet1!$B$1:$L$1</c:f>
              <c:strCach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%AAGR</c:v>
                </c:pt>
              </c:strCache>
            </c:strRef>
          </c:cat>
          <c:val>
            <c:numRef>
              <c:f>Sheet1!$B$5:$L$5</c:f>
              <c:numCache>
                <c:formatCode>#,##0</c:formatCode>
                <c:ptCount val="11"/>
                <c:pt idx="0">
                  <c:v>2951</c:v>
                </c:pt>
                <c:pt idx="1">
                  <c:v>4229</c:v>
                </c:pt>
                <c:pt idx="2">
                  <c:v>-1220</c:v>
                </c:pt>
                <c:pt idx="3">
                  <c:v>-1423</c:v>
                </c:pt>
                <c:pt idx="4">
                  <c:v>-408</c:v>
                </c:pt>
                <c:pt idx="5">
                  <c:v>2122</c:v>
                </c:pt>
                <c:pt idx="6">
                  <c:v>6829</c:v>
                </c:pt>
                <c:pt idx="7">
                  <c:v>14680</c:v>
                </c:pt>
                <c:pt idx="8">
                  <c:v>13105</c:v>
                </c:pt>
                <c:pt idx="9">
                  <c:v>14149</c:v>
                </c:pt>
                <c:pt idx="10" formatCode="0.0">
                  <c:v>-47.37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645-4981-9EE9-C3A3BEE2260A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Terms of Trade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Sheet1!$B$1:$L$1</c:f>
              <c:strCach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%AAGR</c:v>
                </c:pt>
              </c:strCache>
            </c:strRef>
          </c:cat>
          <c:val>
            <c:numRef>
              <c:f>Sheet1!$B$6:$L$6</c:f>
              <c:numCache>
                <c:formatCode>0.000</c:formatCode>
                <c:ptCount val="11"/>
                <c:pt idx="0">
                  <c:v>1.1315414103592758</c:v>
                </c:pt>
                <c:pt idx="1">
                  <c:v>1.1884245232578861</c:v>
                </c:pt>
                <c:pt idx="2">
                  <c:v>0.9589377671569449</c:v>
                </c:pt>
                <c:pt idx="3">
                  <c:v>0.95064853991815212</c:v>
                </c:pt>
                <c:pt idx="4">
                  <c:v>0.98736176935228981</c:v>
                </c:pt>
                <c:pt idx="5">
                  <c:v>1.059789805866276</c:v>
                </c:pt>
                <c:pt idx="6">
                  <c:v>1.1951031369636023</c:v>
                </c:pt>
                <c:pt idx="7">
                  <c:v>1.4616061882900437</c:v>
                </c:pt>
                <c:pt idx="8">
                  <c:v>1.3941353383458652</c:v>
                </c:pt>
                <c:pt idx="9">
                  <c:v>1.3250476693698461</c:v>
                </c:pt>
                <c:pt idx="10" formatCode="0.0">
                  <c:v>2.3899999999999997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645-4981-9EE9-C3A3BEE2260A}"/>
            </c:ext>
          </c:extLst>
        </c:ser>
        <c:dLbls/>
        <c:axId val="82710528"/>
        <c:axId val="82712064"/>
      </c:barChart>
      <c:catAx>
        <c:axId val="827105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712064"/>
        <c:crosses val="autoZero"/>
        <c:auto val="1"/>
        <c:lblAlgn val="ctr"/>
        <c:lblOffset val="100"/>
      </c:catAx>
      <c:valAx>
        <c:axId val="8271206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R'million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7105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D388A-BE44-4CD0-B35A-498C7E8E6AE0}" type="datetimeFigureOut">
              <a:rPr lang="en-ZA" smtClean="0"/>
              <a:pPr/>
              <a:t>2019/11/05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E3ED9-AC6F-486B-9830-EBB2474E2C5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579818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286" name="Shape 286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47541048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itle Text"/>
          <p:cNvSpPr txBox="1">
            <a:spLocks noGrp="1"/>
          </p:cNvSpPr>
          <p:nvPr>
            <p:ph type="title"/>
          </p:nvPr>
        </p:nvSpPr>
        <p:spPr>
          <a:xfrm>
            <a:off x="304800" y="36000"/>
            <a:ext cx="10566400" cy="1143001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00009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r>
              <a:t>Title Text</a:t>
            </a:r>
          </a:p>
        </p:txBody>
      </p:sp>
      <p:sp>
        <p:nvSpPr>
          <p:cNvPr id="195" name="Body Level One…"/>
          <p:cNvSpPr txBox="1">
            <a:spLocks noGrp="1"/>
          </p:cNvSpPr>
          <p:nvPr>
            <p:ph type="body" idx="1"/>
          </p:nvPr>
        </p:nvSpPr>
        <p:spPr>
          <a:xfrm>
            <a:off x="304800" y="1206000"/>
            <a:ext cx="115824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buFontTx/>
              <a:buChar char="▪"/>
              <a:defRPr sz="2400">
                <a:latin typeface="Cambria"/>
                <a:ea typeface="Cambria"/>
                <a:cs typeface="Cambria"/>
                <a:sym typeface="Cambria"/>
              </a:defRPr>
            </a:lvl1pPr>
            <a:lvl2pPr marL="800100" indent="-342900">
              <a:spcBef>
                <a:spcPts val="600"/>
              </a:spcBef>
              <a:buFontTx/>
              <a:buChar char="o"/>
              <a:defRPr sz="2400">
                <a:latin typeface="Cambria"/>
                <a:ea typeface="Cambria"/>
                <a:cs typeface="Cambria"/>
                <a:sym typeface="Cambria"/>
              </a:defRPr>
            </a:lvl2pPr>
            <a:lvl3pPr marL="1143000" indent="-228600">
              <a:spcBef>
                <a:spcPts val="600"/>
              </a:spcBef>
              <a:buFontTx/>
              <a:defRPr sz="2400">
                <a:latin typeface="Cambria"/>
                <a:ea typeface="Cambria"/>
                <a:cs typeface="Cambria"/>
                <a:sym typeface="Cambria"/>
              </a:defRPr>
            </a:lvl3pPr>
            <a:lvl4pPr marL="1645920" indent="-274320">
              <a:spcBef>
                <a:spcPts val="600"/>
              </a:spcBef>
              <a:buFontTx/>
              <a:defRPr sz="2400">
                <a:latin typeface="Cambria"/>
                <a:ea typeface="Cambria"/>
                <a:cs typeface="Cambria"/>
                <a:sym typeface="Cambria"/>
              </a:defRPr>
            </a:lvl4pPr>
            <a:lvl5pPr marL="2103120" indent="-274320">
              <a:spcBef>
                <a:spcPts val="600"/>
              </a:spcBef>
              <a:buFontTx/>
              <a:defRPr sz="2400">
                <a:latin typeface="Cambria"/>
                <a:ea typeface="Cambria"/>
                <a:cs typeface="Cambria"/>
                <a:sym typeface="Cambri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90092" y="6347162"/>
            <a:ext cx="301909" cy="288824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  <p:grpSp>
        <p:nvGrpSpPr>
          <p:cNvPr id="201" name="Group 8"/>
          <p:cNvGrpSpPr/>
          <p:nvPr/>
        </p:nvGrpSpPr>
        <p:grpSpPr>
          <a:xfrm>
            <a:off x="10871200" y="0"/>
            <a:ext cx="1320800" cy="1143000"/>
            <a:chOff x="0" y="0"/>
            <a:chExt cx="1320800" cy="1143000"/>
          </a:xfrm>
        </p:grpSpPr>
        <p:sp>
          <p:nvSpPr>
            <p:cNvPr id="197" name="Rectangle 9"/>
            <p:cNvSpPr/>
            <p:nvPr/>
          </p:nvSpPr>
          <p:spPr>
            <a:xfrm>
              <a:off x="0" y="0"/>
              <a:ext cx="1320800" cy="1143000"/>
            </a:xfrm>
            <a:prstGeom prst="rect">
              <a:avLst/>
            </a:prstGeom>
            <a:solidFill>
              <a:srgbClr val="BBE0E3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 dirty="0"/>
            </a:p>
          </p:txBody>
        </p:sp>
        <p:grpSp>
          <p:nvGrpSpPr>
            <p:cNvPr id="200" name="Picture 10"/>
            <p:cNvGrpSpPr/>
            <p:nvPr/>
          </p:nvGrpSpPr>
          <p:grpSpPr>
            <a:xfrm>
              <a:off x="101599" y="0"/>
              <a:ext cx="1219201" cy="1066801"/>
              <a:chOff x="0" y="0"/>
              <a:chExt cx="1219200" cy="1066799"/>
            </a:xfrm>
          </p:grpSpPr>
          <p:sp>
            <p:nvSpPr>
              <p:cNvPr id="198" name="Rectangle"/>
              <p:cNvSpPr/>
              <p:nvPr/>
            </p:nvSpPr>
            <p:spPr>
              <a:xfrm>
                <a:off x="0" y="0"/>
                <a:ext cx="1219200" cy="1066800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endParaRPr dirty="0"/>
              </a:p>
            </p:txBody>
          </p:sp>
          <p:pic>
            <p:nvPicPr>
              <p:cNvPr id="199" name="image2.jpeg" descr="image2.jpeg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>
              <a:xfrm>
                <a:off x="105704" y="0"/>
                <a:ext cx="1113496" cy="10668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Text"/>
          <p:cNvSpPr txBox="1">
            <a:spLocks noGrp="1"/>
          </p:cNvSpPr>
          <p:nvPr>
            <p:ph type="title"/>
          </p:nvPr>
        </p:nvSpPr>
        <p:spPr>
          <a:xfrm>
            <a:off x="304800" y="4491"/>
            <a:ext cx="11582400" cy="1143001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00009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r>
              <a:t>Title Text</a:t>
            </a:r>
          </a:p>
        </p:txBody>
      </p:sp>
      <p:sp>
        <p:nvSpPr>
          <p:cNvPr id="20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525964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marL="228600" indent="-228600">
              <a:spcBef>
                <a:spcPts val="600"/>
              </a:spcBef>
              <a:buFontTx/>
              <a:defRPr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82600" indent="-254000">
              <a:spcBef>
                <a:spcPts val="600"/>
              </a:spcBef>
              <a:buFontTx/>
              <a:defRPr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79450" indent="-222250">
              <a:spcBef>
                <a:spcPts val="600"/>
              </a:spcBef>
              <a:buFontTx/>
              <a:defRPr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98171" indent="-326571">
              <a:spcBef>
                <a:spcPts val="600"/>
              </a:spcBef>
              <a:buFontTx/>
              <a:defRPr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55371" indent="-326571">
              <a:spcBef>
                <a:spcPts val="600"/>
              </a:spcBef>
              <a:buFontTx/>
              <a:defRPr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90092" y="6456726"/>
            <a:ext cx="301909" cy="288825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  <p:grpSp>
        <p:nvGrpSpPr>
          <p:cNvPr id="213" name="Group 12"/>
          <p:cNvGrpSpPr/>
          <p:nvPr/>
        </p:nvGrpSpPr>
        <p:grpSpPr>
          <a:xfrm>
            <a:off x="10871200" y="0"/>
            <a:ext cx="1320800" cy="1143000"/>
            <a:chOff x="0" y="0"/>
            <a:chExt cx="1320800" cy="1143000"/>
          </a:xfrm>
        </p:grpSpPr>
        <p:sp>
          <p:nvSpPr>
            <p:cNvPr id="211" name="Rectangle 13"/>
            <p:cNvSpPr/>
            <p:nvPr/>
          </p:nvSpPr>
          <p:spPr>
            <a:xfrm>
              <a:off x="0" y="0"/>
              <a:ext cx="1320800" cy="11430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 dirty="0"/>
            </a:p>
          </p:txBody>
        </p:sp>
        <p:pic>
          <p:nvPicPr>
            <p:cNvPr id="212" name="Picture 14" descr="Picture 14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207304" y="0"/>
              <a:ext cx="1113496" cy="1066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itle Text"/>
          <p:cNvSpPr txBox="1">
            <a:spLocks noGrp="1"/>
          </p:cNvSpPr>
          <p:nvPr>
            <p:ph type="title"/>
          </p:nvPr>
        </p:nvSpPr>
        <p:spPr>
          <a:xfrm>
            <a:off x="304800" y="4491"/>
            <a:ext cx="11582400" cy="1143001"/>
          </a:xfrm>
          <a:prstGeom prst="rect">
            <a:avLst/>
          </a:prstGeom>
        </p:spPr>
        <p:txBody>
          <a:bodyPr/>
          <a:lstStyle>
            <a:lvl1pPr algn="l">
              <a:defRPr sz="3800" b="1"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r>
              <a:t>Title Text</a:t>
            </a:r>
          </a:p>
        </p:txBody>
      </p:sp>
      <p:sp>
        <p:nvSpPr>
          <p:cNvPr id="22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600"/>
              </a:spcBef>
              <a:buSzTx/>
              <a:buFont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1pPr>
            <a:lvl2pPr marL="0" indent="457200">
              <a:spcBef>
                <a:spcPts val="600"/>
              </a:spcBef>
              <a:buSzTx/>
              <a:buFont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2pPr>
            <a:lvl3pPr marL="0" indent="914400">
              <a:spcBef>
                <a:spcPts val="600"/>
              </a:spcBef>
              <a:buSzTx/>
              <a:buFont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3pPr>
            <a:lvl4pPr marL="0" indent="1371600">
              <a:spcBef>
                <a:spcPts val="600"/>
              </a:spcBef>
              <a:buSzTx/>
              <a:buFont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4pPr>
            <a:lvl5pPr marL="0" indent="1828800">
              <a:spcBef>
                <a:spcPts val="600"/>
              </a:spcBef>
              <a:buSzTx/>
              <a:buFont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2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600"/>
              </a:spcBef>
              <a:buSzTx/>
              <a:buFont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90092" y="6378326"/>
            <a:ext cx="301909" cy="288825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itle Text"/>
          <p:cNvSpPr txBox="1">
            <a:spLocks noGrp="1"/>
          </p:cNvSpPr>
          <p:nvPr>
            <p:ph type="title"/>
          </p:nvPr>
        </p:nvSpPr>
        <p:spPr>
          <a:xfrm>
            <a:off x="380787" y="321864"/>
            <a:ext cx="11432720" cy="314028"/>
          </a:xfrm>
          <a:prstGeom prst="rect">
            <a:avLst/>
          </a:prstGeom>
        </p:spPr>
        <p:txBody>
          <a:bodyPr/>
          <a:lstStyle>
            <a:lvl1pPr algn="l">
              <a:defRPr sz="3800" b="1"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r>
              <a:t>Title Text</a:t>
            </a:r>
          </a:p>
        </p:txBody>
      </p:sp>
      <p:sp>
        <p:nvSpPr>
          <p:cNvPr id="23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80787" y="721270"/>
            <a:ext cx="11432720" cy="282626"/>
          </a:xfrm>
          <a:prstGeom prst="rect">
            <a:avLst/>
          </a:prstGeom>
        </p:spPr>
        <p:txBody>
          <a:bodyPr lIns="0" tIns="0" rIns="0" bIns="0"/>
          <a:lstStyle>
            <a:lvl1pPr marL="0" indent="0" defTabSz="812422">
              <a:spcBef>
                <a:spcPts val="600"/>
              </a:spcBef>
              <a:buSzTx/>
              <a:buFontTx/>
              <a:buNone/>
              <a:defRPr sz="1800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06211" defTabSz="812422">
              <a:spcBef>
                <a:spcPts val="600"/>
              </a:spcBef>
              <a:buSzTx/>
              <a:buFontTx/>
              <a:buNone/>
              <a:defRPr sz="1800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812422" defTabSz="812422">
              <a:spcBef>
                <a:spcPts val="600"/>
              </a:spcBef>
              <a:buSzTx/>
              <a:buFontTx/>
              <a:buNone/>
              <a:defRPr sz="1800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218632" defTabSz="812422">
              <a:spcBef>
                <a:spcPts val="600"/>
              </a:spcBef>
              <a:buSzTx/>
              <a:buFontTx/>
              <a:buNone/>
              <a:defRPr sz="1800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624844" defTabSz="812422">
              <a:spcBef>
                <a:spcPts val="600"/>
              </a:spcBef>
              <a:buSzTx/>
              <a:buFontTx/>
              <a:buNone/>
              <a:defRPr sz="1800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nner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traight Connector 3"/>
          <p:cNvSpPr/>
          <p:nvPr/>
        </p:nvSpPr>
        <p:spPr>
          <a:xfrm>
            <a:off x="385233" y="766762"/>
            <a:ext cx="11430001" cy="1"/>
          </a:xfrm>
          <a:prstGeom prst="line">
            <a:avLst/>
          </a:prstGeom>
          <a:ln w="25400">
            <a:solidFill>
              <a:srgbClr val="000090"/>
            </a:solidFill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2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62828" y="254003"/>
            <a:ext cx="11430001" cy="65087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SzTx/>
              <a:buFontTx/>
              <a:buNone/>
              <a:defRPr sz="2100" b="1" i="1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90575" indent="-333375">
              <a:spcBef>
                <a:spcPts val="600"/>
              </a:spcBef>
              <a:buFontTx/>
              <a:defRPr sz="2100" b="1" i="1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14425" indent="-200025">
              <a:spcBef>
                <a:spcPts val="600"/>
              </a:spcBef>
              <a:buFontTx/>
              <a:defRPr sz="2100" b="1" i="1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11630" indent="-240030">
              <a:spcBef>
                <a:spcPts val="600"/>
              </a:spcBef>
              <a:buFontTx/>
              <a:defRPr sz="2100" b="1" i="1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68829" indent="-240029">
              <a:spcBef>
                <a:spcPts val="600"/>
              </a:spcBef>
              <a:buFontTx/>
              <a:defRPr sz="2100" b="1" i="1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itle Text"/>
          <p:cNvSpPr txBox="1">
            <a:spLocks noGrp="1"/>
          </p:cNvSpPr>
          <p:nvPr>
            <p:ph type="title"/>
          </p:nvPr>
        </p:nvSpPr>
        <p:spPr>
          <a:xfrm>
            <a:off x="304800" y="4491"/>
            <a:ext cx="11582400" cy="1143001"/>
          </a:xfrm>
          <a:prstGeom prst="rect">
            <a:avLst/>
          </a:prstGeom>
        </p:spPr>
        <p:txBody>
          <a:bodyPr/>
          <a:lstStyle>
            <a:lvl1pPr algn="l">
              <a:defRPr sz="3800" b="1"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r>
              <a:t>Title Text</a:t>
            </a:r>
          </a:p>
        </p:txBody>
      </p:sp>
      <p:sp>
        <p:nvSpPr>
          <p:cNvPr id="2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90092" y="6378326"/>
            <a:ext cx="301909" cy="288825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  <p:sp>
        <p:nvSpPr>
          <p:cNvPr id="25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0" y="1676400"/>
            <a:ext cx="6096000" cy="43434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buFontTx/>
              <a:defRPr sz="2200">
                <a:latin typeface="Arial"/>
                <a:ea typeface="Arial"/>
                <a:cs typeface="Arial"/>
                <a:sym typeface="Arial"/>
              </a:defRPr>
            </a:lvl1pPr>
            <a:lvl2pPr marL="771525" indent="-314325">
              <a:spcBef>
                <a:spcPts val="600"/>
              </a:spcBef>
              <a:buFontTx/>
              <a:defRPr sz="2200">
                <a:latin typeface="Arial"/>
                <a:ea typeface="Arial"/>
                <a:cs typeface="Arial"/>
                <a:sym typeface="Arial"/>
              </a:defRPr>
            </a:lvl2pPr>
            <a:lvl3pPr marL="1193800" indent="-279400">
              <a:spcBef>
                <a:spcPts val="600"/>
              </a:spcBef>
              <a:buFontTx/>
              <a:defRPr sz="2200">
                <a:latin typeface="Arial"/>
                <a:ea typeface="Arial"/>
                <a:cs typeface="Arial"/>
                <a:sym typeface="Arial"/>
              </a:defRPr>
            </a:lvl3pPr>
            <a:lvl4pPr marL="1651000" indent="-279400">
              <a:spcBef>
                <a:spcPts val="600"/>
              </a:spcBef>
              <a:buFontTx/>
              <a:defRPr sz="2200">
                <a:latin typeface="Arial"/>
                <a:ea typeface="Arial"/>
                <a:cs typeface="Arial"/>
                <a:sym typeface="Arial"/>
              </a:defRPr>
            </a:lvl4pPr>
            <a:lvl5pPr marL="2108200" indent="-279400">
              <a:spcBef>
                <a:spcPts val="600"/>
              </a:spcBef>
              <a:buFontTx/>
              <a:defRPr sz="22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1" name="Text Placeholder 8"/>
          <p:cNvSpPr>
            <a:spLocks noGrp="1"/>
          </p:cNvSpPr>
          <p:nvPr>
            <p:ph type="body" sz="half" idx="13"/>
          </p:nvPr>
        </p:nvSpPr>
        <p:spPr>
          <a:xfrm>
            <a:off x="6299200" y="1676400"/>
            <a:ext cx="5892800" cy="4343400"/>
          </a:xfrm>
          <a:prstGeom prst="rect">
            <a:avLst/>
          </a:prstGeom>
          <a:solidFill>
            <a:srgbClr val="000000"/>
          </a:solidFill>
        </p:spPr>
        <p:txBody>
          <a:bodyPr/>
          <a:lstStyle/>
          <a:p>
            <a:pPr>
              <a:spcBef>
                <a:spcPts val="600"/>
              </a:spcBef>
              <a:buFontTx/>
              <a:defRPr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itle Text"/>
          <p:cNvSpPr txBox="1">
            <a:spLocks noGrp="1"/>
          </p:cNvSpPr>
          <p:nvPr>
            <p:ph type="title"/>
          </p:nvPr>
        </p:nvSpPr>
        <p:spPr>
          <a:xfrm>
            <a:off x="304800" y="4491"/>
            <a:ext cx="11582400" cy="1143001"/>
          </a:xfrm>
          <a:prstGeom prst="rect">
            <a:avLst/>
          </a:prstGeom>
        </p:spPr>
        <p:txBody>
          <a:bodyPr/>
          <a:lstStyle>
            <a:lvl1pPr algn="l">
              <a:defRPr sz="3800" b="1"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r>
              <a:t>Title Text</a:t>
            </a:r>
          </a:p>
        </p:txBody>
      </p:sp>
      <p:sp>
        <p:nvSpPr>
          <p:cNvPr id="25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90092" y="6378326"/>
            <a:ext cx="301909" cy="288825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  <p:sp>
        <p:nvSpPr>
          <p:cNvPr id="26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0" y="1676400"/>
            <a:ext cx="6096000" cy="4343400"/>
          </a:xfrm>
          <a:prstGeom prst="rect">
            <a:avLst/>
          </a:prstGeom>
          <a:solidFill>
            <a:srgbClr val="000000"/>
          </a:solidFill>
        </p:spPr>
        <p:txBody>
          <a:bodyPr/>
          <a:lstStyle>
            <a:lvl1pPr>
              <a:spcBef>
                <a:spcPts val="600"/>
              </a:spcBef>
              <a:buFontTx/>
              <a:defRPr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71525" indent="-314325">
              <a:spcBef>
                <a:spcPts val="600"/>
              </a:spcBef>
              <a:buFontTx/>
              <a:defRPr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93800" indent="-279400">
              <a:spcBef>
                <a:spcPts val="600"/>
              </a:spcBef>
              <a:buFontTx/>
              <a:defRPr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51000" indent="-279400">
              <a:spcBef>
                <a:spcPts val="600"/>
              </a:spcBef>
              <a:buFontTx/>
              <a:defRPr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08200" indent="-279400">
              <a:spcBef>
                <a:spcPts val="600"/>
              </a:spcBef>
              <a:buFontTx/>
              <a:defRPr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1" name="Text Placeholder 8"/>
          <p:cNvSpPr>
            <a:spLocks noGrp="1"/>
          </p:cNvSpPr>
          <p:nvPr>
            <p:ph type="body" sz="half" idx="13"/>
          </p:nvPr>
        </p:nvSpPr>
        <p:spPr>
          <a:xfrm>
            <a:off x="6341035" y="1676400"/>
            <a:ext cx="5892801" cy="43434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buFontTx/>
              <a:defRPr sz="22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Title Text"/>
          <p:cNvSpPr txBox="1">
            <a:spLocks noGrp="1"/>
          </p:cNvSpPr>
          <p:nvPr>
            <p:ph type="title"/>
          </p:nvPr>
        </p:nvSpPr>
        <p:spPr>
          <a:xfrm>
            <a:off x="609601" y="274638"/>
            <a:ext cx="5966884" cy="1143001"/>
          </a:xfrm>
          <a:prstGeom prst="rect">
            <a:avLst/>
          </a:prstGeom>
        </p:spPr>
        <p:txBody>
          <a:bodyPr/>
          <a:lstStyle>
            <a:lvl1pPr algn="l">
              <a:defRPr sz="3800" b="1"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r>
              <a:t>Title Text</a:t>
            </a:r>
          </a:p>
        </p:txBody>
      </p:sp>
      <p:sp>
        <p:nvSpPr>
          <p:cNvPr id="26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421188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buFontTx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774700" indent="-317500">
              <a:spcBef>
                <a:spcPts val="600"/>
              </a:spcBef>
              <a:buFontTx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1104900" indent="-190500">
              <a:spcBef>
                <a:spcPts val="600"/>
              </a:spcBef>
              <a:buFontTx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1600200" indent="-228600">
              <a:spcBef>
                <a:spcPts val="600"/>
              </a:spcBef>
              <a:buFontTx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2057400" indent="-228600">
              <a:spcBef>
                <a:spcPts val="600"/>
              </a:spcBef>
              <a:buFontTx/>
              <a:defRPr sz="2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90092" y="6378326"/>
            <a:ext cx="301909" cy="288825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" name="Picture 6" descr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900" y="55563"/>
            <a:ext cx="1214969" cy="86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78" name="Title Text"/>
          <p:cNvSpPr txBox="1">
            <a:spLocks noGrp="1"/>
          </p:cNvSpPr>
          <p:nvPr>
            <p:ph type="title"/>
          </p:nvPr>
        </p:nvSpPr>
        <p:spPr>
          <a:xfrm>
            <a:off x="2272959" y="274639"/>
            <a:ext cx="9309440" cy="1143001"/>
          </a:xfrm>
          <a:prstGeom prst="rect">
            <a:avLst/>
          </a:prstGeom>
        </p:spPr>
        <p:txBody>
          <a:bodyPr/>
          <a:lstStyle>
            <a:lvl1pPr algn="r">
              <a:defRPr sz="3800" b="1"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r>
              <a:t>Title Text</a:t>
            </a:r>
          </a:p>
        </p:txBody>
      </p:sp>
      <p:sp>
        <p:nvSpPr>
          <p:cNvPr id="27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90092" y="6378326"/>
            <a:ext cx="301909" cy="288825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525964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Body Level One…"/>
          <p:cNvSpPr txBox="1">
            <a:spLocks noGrp="1"/>
          </p:cNvSpPr>
          <p:nvPr>
            <p:ph type="body" idx="1"/>
          </p:nvPr>
        </p:nvSpPr>
        <p:spPr>
          <a:xfrm>
            <a:off x="4766733" y="273050"/>
            <a:ext cx="6815667" cy="585311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Text Placeholder 3"/>
          <p:cNvSpPr>
            <a:spLocks noGrp="1"/>
          </p:cNvSpPr>
          <p:nvPr>
            <p:ph type="body" sz="half" idx="13"/>
          </p:nvPr>
        </p:nvSpPr>
        <p:spPr>
          <a:xfrm>
            <a:off x="609600" y="1435101"/>
            <a:ext cx="401108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xfrm>
            <a:off x="2389716" y="4800600"/>
            <a:ext cx="73152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9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2389716" y="612775"/>
            <a:ext cx="73152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 dirty="0"/>
          </a:p>
        </p:txBody>
      </p:sp>
      <p:sp>
        <p:nvSpPr>
          <p:cNvPr id="9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389716" y="5367337"/>
            <a:ext cx="73152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08744" y="6381329"/>
            <a:ext cx="273657" cy="264255"/>
          </a:xfrm>
          <a:prstGeom prst="rect">
            <a:avLst/>
          </a:prstGeom>
        </p:spPr>
        <p:txBody>
          <a:bodyPr anchor="t"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  <p:pic>
        <p:nvPicPr>
          <p:cNvPr id="175" name="Picture 6" descr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7581" y="444503"/>
            <a:ext cx="2141338" cy="192023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itle Text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>
            <a:lvl1pPr>
              <a:defRPr sz="3200" b="1"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r>
              <a:t>Title Text</a:t>
            </a:r>
          </a:p>
        </p:txBody>
      </p:sp>
      <p:sp>
        <p:nvSpPr>
          <p:cNvPr id="18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600"/>
              </a:spcBef>
              <a:buSzTx/>
              <a:buFontTx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0" indent="457200" algn="ctr">
              <a:spcBef>
                <a:spcPts val="600"/>
              </a:spcBef>
              <a:buSzTx/>
              <a:buFontTx/>
              <a:buNone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0" indent="914400" algn="ctr">
              <a:spcBef>
                <a:spcPts val="600"/>
              </a:spcBef>
              <a:buSzTx/>
              <a:buFontTx/>
              <a:buNone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0" indent="1371600" algn="ctr">
              <a:spcBef>
                <a:spcPts val="600"/>
              </a:spcBef>
              <a:buSzTx/>
              <a:buFontTx/>
              <a:buNone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0" indent="1828800" algn="ctr">
              <a:spcBef>
                <a:spcPts val="600"/>
              </a:spcBef>
              <a:buSzTx/>
              <a:buFontTx/>
              <a:buNone/>
              <a:defRPr sz="2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90093" y="6272743"/>
            <a:ext cx="301908" cy="288825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  <p:grpSp>
        <p:nvGrpSpPr>
          <p:cNvPr id="187" name="Group 7"/>
          <p:cNvGrpSpPr/>
          <p:nvPr/>
        </p:nvGrpSpPr>
        <p:grpSpPr>
          <a:xfrm>
            <a:off x="4826000" y="0"/>
            <a:ext cx="2540000" cy="2057400"/>
            <a:chOff x="0" y="0"/>
            <a:chExt cx="2540000" cy="2057400"/>
          </a:xfrm>
        </p:grpSpPr>
        <p:sp>
          <p:nvSpPr>
            <p:cNvPr id="185" name="Rectangle 8"/>
            <p:cNvSpPr/>
            <p:nvPr/>
          </p:nvSpPr>
          <p:spPr>
            <a:xfrm>
              <a:off x="0" y="0"/>
              <a:ext cx="2540000" cy="20574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 dirty="0"/>
            </a:p>
          </p:txBody>
        </p:sp>
        <p:pic>
          <p:nvPicPr>
            <p:cNvPr id="186" name="Picture 9" descr="Picture 9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398661" y="1"/>
              <a:ext cx="2141339" cy="192024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18418" y="6404293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  <p:sp>
        <p:nvSpPr>
          <p:cNvPr id="5" name="Rectangle 5"/>
          <p:cNvSpPr txBox="1"/>
          <p:nvPr/>
        </p:nvSpPr>
        <p:spPr>
          <a:xfrm>
            <a:off x="381080" y="6478456"/>
            <a:ext cx="849222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000" b="1">
                <a:solidFill>
                  <a:srgbClr val="FF0000"/>
                </a:solidFill>
              </a:defRPr>
            </a:lvl1pPr>
          </a:lstStyle>
          <a:p>
            <a:r>
              <a:rPr dirty="0"/>
              <a:t>Confidential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Footer Placeholder 3"/>
          <p:cNvSpPr txBox="1"/>
          <p:nvPr/>
        </p:nvSpPr>
        <p:spPr>
          <a:xfrm>
            <a:off x="381080" y="6470916"/>
            <a:ext cx="849222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000" b="1">
                <a:solidFill>
                  <a:srgbClr val="FF0000"/>
                </a:solidFill>
              </a:defRPr>
            </a:lvl1pPr>
          </a:lstStyle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9" name="Slide Number Placeholder 4"/>
          <p:cNvSpPr txBox="1">
            <a:spLocks noGrp="1"/>
          </p:cNvSpPr>
          <p:nvPr>
            <p:ph type="sldNum" sz="quarter" idx="2"/>
          </p:nvPr>
        </p:nvSpPr>
        <p:spPr>
          <a:xfrm>
            <a:off x="11608309" y="6224923"/>
            <a:ext cx="177291" cy="2769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0" name="Picture 3" descr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15078" y="5792490"/>
            <a:ext cx="1221602" cy="924647"/>
          </a:xfrm>
          <a:prstGeom prst="rect">
            <a:avLst/>
          </a:prstGeom>
          <a:ln w="12700">
            <a:miter lim="400000"/>
          </a:ln>
        </p:spPr>
      </p:pic>
      <p:sp>
        <p:nvSpPr>
          <p:cNvPr id="291" name="Title 1"/>
          <p:cNvSpPr txBox="1"/>
          <p:nvPr/>
        </p:nvSpPr>
        <p:spPr>
          <a:xfrm>
            <a:off x="843524" y="1781394"/>
            <a:ext cx="10615132" cy="21903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lnSpc>
                <a:spcPct val="150000"/>
              </a:lnSpc>
              <a:defRPr sz="4400" b="1"/>
            </a:lvl1pPr>
          </a:lstStyle>
          <a:p>
            <a:pPr>
              <a:lnSpc>
                <a:spcPct val="100000"/>
              </a:lnSpc>
            </a:pPr>
            <a:r>
              <a:rPr lang="en-GB" sz="3600" dirty="0">
                <a:solidFill>
                  <a:schemeClr val="tx1"/>
                </a:solidFill>
              </a:rPr>
              <a:t>Economic Partnership Agreement (EPA) between the Southern African Customs Union (SACU) and Mozambique </a:t>
            </a:r>
            <a:r>
              <a:rPr lang="en-GB" sz="3600" dirty="0" smtClean="0">
                <a:solidFill>
                  <a:schemeClr val="tx1"/>
                </a:solidFill>
              </a:rPr>
              <a:t>(together SACUM) - </a:t>
            </a:r>
            <a:r>
              <a:rPr lang="en-GB" sz="3600" dirty="0">
                <a:solidFill>
                  <a:schemeClr val="tx1"/>
                </a:solidFill>
              </a:rPr>
              <a:t>United Kingdom (UK)</a:t>
            </a:r>
            <a:endParaRPr lang="en-US" sz="36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2" name="Subtitle 2"/>
          <p:cNvSpPr txBox="1"/>
          <p:nvPr/>
        </p:nvSpPr>
        <p:spPr>
          <a:xfrm>
            <a:off x="597102" y="3743252"/>
            <a:ext cx="11011208" cy="3573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 fontScale="70000" lnSpcReduction="20000"/>
          </a:bodyPr>
          <a:lstStyle/>
          <a:p>
            <a:pPr marL="209169" indent="-209169" algn="ctr" defTabSz="557784">
              <a:lnSpc>
                <a:spcPct val="80000"/>
              </a:lnSpc>
              <a:spcBef>
                <a:spcPts val="100"/>
              </a:spcBef>
              <a:buSzPct val="100000"/>
              <a:buFont typeface="Arial"/>
              <a:buChar char="•"/>
              <a:defRPr sz="2440"/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Z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 to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Select Committee on </a:t>
            </a:r>
          </a:p>
          <a:p>
            <a:pPr algn="ctr">
              <a:lnSpc>
                <a:spcPct val="120000"/>
              </a:lnSpc>
            </a:pP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Trade and Industry, Economic Development, Small Business Development, Tourism, Employment and Labour</a:t>
            </a:r>
            <a:b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ZA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</a:p>
          <a:p>
            <a:pPr algn="ctr">
              <a:lnSpc>
                <a:spcPct val="120000"/>
              </a:lnSpc>
            </a:pPr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Ambassador Xavier Carim, Deputy Director General</a:t>
            </a:r>
          </a:p>
          <a:p>
            <a:pPr algn="ctr">
              <a:lnSpc>
                <a:spcPct val="120000"/>
              </a:lnSpc>
            </a:pPr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Trade and Economic Development Division</a:t>
            </a:r>
          </a:p>
          <a:p>
            <a:pPr algn="ctr">
              <a:lnSpc>
                <a:spcPct val="120000"/>
              </a:lnSpc>
            </a:pPr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endParaRPr lang="en-Z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 NOVEMBER 2019</a:t>
            </a:r>
          </a:p>
          <a:p>
            <a:pPr>
              <a:lnSpc>
                <a:spcPct val="120000"/>
              </a:lnSpc>
            </a:pPr>
            <a:endParaRPr lang="en-US" altLang="en-US" sz="2000" b="1" dirty="0" smtClean="0">
              <a:latin typeface="Arial" panose="020B0604020202020204" pitchFamily="34" charset="0"/>
            </a:endParaRPr>
          </a:p>
          <a:p>
            <a:r>
              <a:rPr lang="en-US" altLang="en-US" sz="2000" b="1" dirty="0" smtClean="0">
                <a:latin typeface="Arial" panose="020B0604020202020204" pitchFamily="34" charset="0"/>
              </a:rPr>
              <a:t>	</a:t>
            </a:r>
          </a:p>
          <a:p>
            <a:r>
              <a:rPr lang="en-US" altLang="en-US" sz="2000" b="1" dirty="0">
                <a:latin typeface="Arial" panose="020B0604020202020204" pitchFamily="34" charset="0"/>
              </a:rPr>
              <a:t>	</a:t>
            </a:r>
            <a:endParaRPr lang="en-ZA" altLang="en-US" sz="2000" dirty="0"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5046" y="507905"/>
            <a:ext cx="2840658" cy="1382924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itle 1"/>
          <p:cNvSpPr txBox="1">
            <a:spLocks noGrp="1"/>
          </p:cNvSpPr>
          <p:nvPr>
            <p:ph type="title"/>
          </p:nvPr>
        </p:nvSpPr>
        <p:spPr>
          <a:xfrm>
            <a:off x="201168" y="265343"/>
            <a:ext cx="11686032" cy="889001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  <a:round/>
          </a:ln>
        </p:spPr>
        <p:txBody>
          <a:bodyPr>
            <a:normAutofit fontScale="90000"/>
          </a:bodyPr>
          <a:lstStyle>
            <a:lvl1pPr>
              <a:def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/>
              <a:t>Key Features of the SACUM-UK EPA</a:t>
            </a:r>
            <a:r>
              <a:rPr lang="en-ZA" dirty="0"/>
              <a:t/>
            </a:r>
            <a:br>
              <a:rPr lang="en-ZA" dirty="0"/>
            </a:b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32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01167" y="904461"/>
            <a:ext cx="11686033" cy="575650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n-US" sz="3000" dirty="0">
              <a:cs typeface="Arial" panose="020B0604020202020204" pitchFamily="34" charset="0"/>
            </a:endParaRPr>
          </a:p>
          <a:p>
            <a:pPr lvl="0" algn="just"/>
            <a:r>
              <a:rPr lang="en-US" sz="2600" dirty="0">
                <a:latin typeface="Arial"/>
                <a:cs typeface="Arial"/>
              </a:rPr>
              <a:t>T</a:t>
            </a:r>
            <a:r>
              <a:rPr lang="en-US" sz="2600" dirty="0" smtClean="0">
                <a:latin typeface="Arial"/>
                <a:cs typeface="Arial"/>
              </a:rPr>
              <a:t>he terms </a:t>
            </a:r>
            <a:r>
              <a:rPr lang="en-US" sz="2600" dirty="0">
                <a:latin typeface="Arial"/>
                <a:cs typeface="Arial"/>
              </a:rPr>
              <a:t>of the SADC-EU EPA </a:t>
            </a:r>
            <a:r>
              <a:rPr lang="en-US" sz="2600" dirty="0" smtClean="0">
                <a:latin typeface="Arial"/>
                <a:cs typeface="Arial"/>
              </a:rPr>
              <a:t>have </a:t>
            </a:r>
            <a:r>
              <a:rPr lang="en-US" sz="2600" dirty="0">
                <a:latin typeface="Arial"/>
                <a:cs typeface="Arial"/>
              </a:rPr>
              <a:t>been </a:t>
            </a:r>
            <a:r>
              <a:rPr lang="en-US" sz="2600" dirty="0" smtClean="0">
                <a:latin typeface="Arial"/>
                <a:cs typeface="Arial"/>
              </a:rPr>
              <a:t>largely transposed </a:t>
            </a:r>
            <a:r>
              <a:rPr lang="en-US" sz="2600" dirty="0">
                <a:latin typeface="Arial"/>
                <a:cs typeface="Arial"/>
              </a:rPr>
              <a:t>into the new SACUM-UK EPA, </a:t>
            </a:r>
            <a:r>
              <a:rPr lang="en-US" sz="2600" i="1" dirty="0">
                <a:latin typeface="Arial"/>
                <a:cs typeface="Arial"/>
              </a:rPr>
              <a:t>mutatis </a:t>
            </a:r>
            <a:r>
              <a:rPr lang="en-US" sz="2600" i="1" dirty="0" smtClean="0">
                <a:latin typeface="Arial"/>
                <a:cs typeface="Arial"/>
              </a:rPr>
              <a:t>mutandi</a:t>
            </a:r>
            <a:r>
              <a:rPr lang="en-US" sz="2600" dirty="0" smtClean="0">
                <a:latin typeface="Arial"/>
                <a:cs typeface="Arial"/>
              </a:rPr>
              <a:t>, covering rules for trade in goods, preferential tariff rates on all sides, trade remedies, technical standards for health, safety for agricultural and industrial products, and dispute settlement.  </a:t>
            </a:r>
          </a:p>
          <a:p>
            <a:pPr lvl="0" algn="just"/>
            <a:endParaRPr lang="en-US" sz="2600" dirty="0">
              <a:latin typeface="Arial"/>
              <a:cs typeface="Arial"/>
            </a:endParaRPr>
          </a:p>
          <a:p>
            <a:pPr lvl="0" algn="just"/>
            <a:r>
              <a:rPr lang="en-US" sz="2600" dirty="0" smtClean="0">
                <a:latin typeface="Arial"/>
                <a:cs typeface="Arial"/>
              </a:rPr>
              <a:t>However, five </a:t>
            </a:r>
            <a:r>
              <a:rPr lang="en-US" sz="2600" dirty="0">
                <a:latin typeface="Arial"/>
                <a:cs typeface="Arial"/>
              </a:rPr>
              <a:t>important matters </a:t>
            </a:r>
            <a:r>
              <a:rPr lang="en-US" sz="2600" dirty="0" smtClean="0">
                <a:latin typeface="Arial"/>
                <a:cs typeface="Arial"/>
              </a:rPr>
              <a:t>required </a:t>
            </a:r>
            <a:r>
              <a:rPr lang="en-US" sz="2600" dirty="0">
                <a:latin typeface="Arial"/>
                <a:cs typeface="Arial"/>
              </a:rPr>
              <a:t>particular attention and </a:t>
            </a:r>
            <a:r>
              <a:rPr lang="en-US" sz="2600" dirty="0" smtClean="0">
                <a:latin typeface="Arial"/>
                <a:cs typeface="Arial"/>
              </a:rPr>
              <a:t>resolution:</a:t>
            </a:r>
          </a:p>
          <a:p>
            <a:pPr lvl="0" algn="just"/>
            <a:endParaRPr lang="en-US" sz="2600" dirty="0" smtClean="0">
              <a:latin typeface="Arial"/>
              <a:cs typeface="Arial"/>
            </a:endParaRPr>
          </a:p>
          <a:p>
            <a:pPr lvl="1" algn="just"/>
            <a:r>
              <a:rPr lang="en-ZA" sz="2600" dirty="0" smtClean="0">
                <a:latin typeface="Arial"/>
                <a:cs typeface="Arial"/>
              </a:rPr>
              <a:t>Tariff-rate quotas</a:t>
            </a:r>
          </a:p>
          <a:p>
            <a:pPr lvl="1" algn="just"/>
            <a:r>
              <a:rPr lang="en-ZA" sz="2600" dirty="0" smtClean="0">
                <a:latin typeface="Arial"/>
                <a:cs typeface="Arial"/>
              </a:rPr>
              <a:t>Sourcing of inputs </a:t>
            </a:r>
            <a:r>
              <a:rPr lang="en-ZA" sz="2600" dirty="0">
                <a:latin typeface="Arial"/>
                <a:cs typeface="Arial"/>
              </a:rPr>
              <a:t>from the rest of the EU into UK </a:t>
            </a:r>
            <a:r>
              <a:rPr lang="en-ZA" sz="2600" dirty="0" smtClean="0">
                <a:latin typeface="Arial"/>
                <a:cs typeface="Arial"/>
              </a:rPr>
              <a:t>production for export</a:t>
            </a:r>
          </a:p>
          <a:p>
            <a:pPr lvl="1" algn="just"/>
            <a:r>
              <a:rPr lang="en-ZA" sz="2600" dirty="0" smtClean="0">
                <a:latin typeface="Arial"/>
                <a:cs typeface="Arial"/>
              </a:rPr>
              <a:t>Treatment of bilateral safeguard measures</a:t>
            </a:r>
          </a:p>
          <a:p>
            <a:pPr lvl="1" algn="just"/>
            <a:r>
              <a:rPr lang="en-ZA" sz="2600" dirty="0" smtClean="0">
                <a:latin typeface="Arial"/>
                <a:cs typeface="Arial"/>
              </a:rPr>
              <a:t>Other Transitional Arrangements</a:t>
            </a:r>
          </a:p>
          <a:p>
            <a:pPr lvl="1" algn="just"/>
            <a:r>
              <a:rPr lang="en-ZA" sz="2600" dirty="0" smtClean="0">
                <a:latin typeface="Arial"/>
                <a:cs typeface="Arial"/>
              </a:rPr>
              <a:t>Built-in Agenda</a:t>
            </a:r>
            <a:endParaRPr lang="en-ZA" sz="2600" dirty="0">
              <a:latin typeface="Arial"/>
              <a:cs typeface="Arial"/>
            </a:endParaRPr>
          </a:p>
          <a:p>
            <a:pPr algn="just"/>
            <a:endParaRPr lang="en-US" sz="2600" dirty="0" smtClean="0">
              <a:latin typeface="Arial"/>
              <a:cs typeface="Arial"/>
            </a:endParaRPr>
          </a:p>
          <a:p>
            <a:pPr algn="just"/>
            <a:endParaRPr lang="en-US" sz="3000" dirty="0">
              <a:cs typeface="Arial" panose="020B0604020202020204" pitchFamily="34" charset="0"/>
            </a:endParaRPr>
          </a:p>
          <a:p>
            <a:pPr algn="just"/>
            <a:endParaRPr sz="2400" b="0" dirty="0"/>
          </a:p>
        </p:txBody>
      </p:sp>
      <p:sp>
        <p:nvSpPr>
          <p:cNvPr id="322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409024" y="6383970"/>
            <a:ext cx="170878" cy="2769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>
                <a:solidFill>
                  <a:schemeClr val="tx1"/>
                </a:solidFill>
              </a:rPr>
              <a:pPr/>
              <a:t>10</a:t>
            </a:fld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02452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itle 1"/>
          <p:cNvSpPr txBox="1">
            <a:spLocks noGrp="1"/>
          </p:cNvSpPr>
          <p:nvPr>
            <p:ph type="title"/>
          </p:nvPr>
        </p:nvSpPr>
        <p:spPr>
          <a:xfrm>
            <a:off x="201168" y="197915"/>
            <a:ext cx="11686032" cy="736363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  <a:round/>
          </a:ln>
        </p:spPr>
        <p:txBody>
          <a:bodyPr>
            <a:normAutofit fontScale="90000"/>
          </a:bodyPr>
          <a:lstStyle>
            <a:lvl1pPr>
              <a:def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 smtClean="0"/>
              <a:t>Tariff Rate Quotas (TRQs)</a:t>
            </a:r>
            <a:r>
              <a:rPr lang="en-ZA" dirty="0"/>
              <a:t/>
            </a:r>
            <a:br>
              <a:rPr lang="en-ZA" dirty="0"/>
            </a:b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32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01168" y="477530"/>
            <a:ext cx="11686032" cy="647037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2400" dirty="0"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  <a:cs typeface="Arial"/>
              </a:rPr>
              <a:t>All SACU and Mozambique, except South Africa, receive </a:t>
            </a:r>
            <a:r>
              <a:rPr lang="en-US" sz="2400" dirty="0">
                <a:latin typeface="Arial"/>
                <a:cs typeface="Arial"/>
              </a:rPr>
              <a:t>Duty Free Quota Free (DFQF) treatment </a:t>
            </a:r>
            <a:r>
              <a:rPr lang="en-US" sz="2400" dirty="0" smtClean="0">
                <a:latin typeface="Arial"/>
                <a:cs typeface="Arial"/>
              </a:rPr>
              <a:t>for their exports under the EU-SADC EPA.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ZA" sz="2400" dirty="0">
                <a:latin typeface="Arial"/>
                <a:cs typeface="Arial"/>
              </a:rPr>
              <a:t>A TRQ establishes a tariff preference for a specific volume of </a:t>
            </a:r>
            <a:r>
              <a:rPr lang="en-ZA" sz="2400" dirty="0" smtClean="0">
                <a:latin typeface="Arial"/>
                <a:cs typeface="Arial"/>
              </a:rPr>
              <a:t>imports.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  <a:cs typeface="Arial"/>
              </a:rPr>
              <a:t>SA obtains less favorable treatment: some agricultural exports receive no preference; 13 are subject to TRQs; some preferences on fruit exports are seasonal; some fish exports are subject to a longer tariff phase down; and aluminum receives no preference. 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  <a:cs typeface="Arial"/>
              </a:rPr>
              <a:t>Under the EU-SADC EPA, the EU (including UK) face TRQs for export to SACU on eight agricultural products; there is no preference on some products; others were given a margin of preference.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ZA" sz="2400" dirty="0" smtClean="0">
              <a:latin typeface="Arial"/>
              <a:cs typeface="Arial"/>
            </a:endParaRPr>
          </a:p>
          <a:p>
            <a:pPr marL="457200" lvl="1" indent="0" algn="just"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 algn="just"/>
            <a:endParaRPr lang="en-US" sz="2400" dirty="0" smtClean="0">
              <a:latin typeface="Arial"/>
              <a:cs typeface="Arial"/>
            </a:endParaRPr>
          </a:p>
          <a:p>
            <a:pPr algn="just"/>
            <a:endParaRPr lang="en-US" sz="2400" dirty="0">
              <a:cs typeface="Arial" panose="020B0604020202020204" pitchFamily="34" charset="0"/>
            </a:endParaRPr>
          </a:p>
          <a:p>
            <a:pPr algn="just"/>
            <a:endParaRPr sz="2400" b="0" dirty="0"/>
          </a:p>
        </p:txBody>
      </p:sp>
      <p:sp>
        <p:nvSpPr>
          <p:cNvPr id="322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409024" y="6383970"/>
            <a:ext cx="170878" cy="2769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>
                <a:solidFill>
                  <a:schemeClr val="tx1"/>
                </a:solidFill>
              </a:rPr>
              <a:pPr/>
              <a:t>11</a:t>
            </a:fld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55624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itle 1"/>
          <p:cNvSpPr txBox="1">
            <a:spLocks noGrp="1"/>
          </p:cNvSpPr>
          <p:nvPr>
            <p:ph type="title"/>
          </p:nvPr>
        </p:nvSpPr>
        <p:spPr>
          <a:xfrm>
            <a:off x="201168" y="197915"/>
            <a:ext cx="11686032" cy="736363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  <a:round/>
          </a:ln>
        </p:spPr>
        <p:txBody>
          <a:bodyPr>
            <a:normAutofit fontScale="90000"/>
          </a:bodyPr>
          <a:lstStyle>
            <a:lvl1pPr>
              <a:def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 smtClean="0"/>
              <a:t>Tariff Rate Quotas (TRQs)</a:t>
            </a:r>
            <a:r>
              <a:rPr lang="en-ZA" dirty="0"/>
              <a:t/>
            </a:r>
            <a:br>
              <a:rPr lang="en-ZA" dirty="0"/>
            </a:b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32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01168" y="691052"/>
            <a:ext cx="11686032" cy="647037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2400" dirty="0"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/>
                <a:cs typeface="Arial"/>
              </a:rPr>
              <a:t>New UK TRQs for SA and SACU TRQs for the UK were calculated on basis of historical trade.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ZA" sz="2400" dirty="0" smtClean="0">
              <a:latin typeface="Arial"/>
              <a:cs typeface="Arial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/>
                <a:cs typeface="Arial"/>
              </a:rPr>
              <a:t>Annual growth rates for TRQs were also negotiated.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ZA" sz="2400" dirty="0" smtClean="0">
              <a:latin typeface="Arial"/>
              <a:cs typeface="Arial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/>
                <a:cs typeface="Arial"/>
              </a:rPr>
              <a:t>UK TRQ average growth rates will be 16%, while average SA growth rates will be 38</a:t>
            </a:r>
            <a:r>
              <a:rPr lang="en-ZA" sz="2400" dirty="0">
                <a:latin typeface="Arial"/>
                <a:cs typeface="Arial"/>
              </a:rPr>
              <a:t>%, with growth of sugar and wine volumes </a:t>
            </a:r>
            <a:r>
              <a:rPr lang="en-ZA" sz="2400" dirty="0" smtClean="0">
                <a:latin typeface="Arial"/>
                <a:cs typeface="Arial"/>
              </a:rPr>
              <a:t>49</a:t>
            </a:r>
            <a:r>
              <a:rPr lang="en-ZA" sz="2400" dirty="0">
                <a:latin typeface="Arial"/>
                <a:cs typeface="Arial"/>
              </a:rPr>
              <a:t>% and 62% respectively.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ZA" sz="2400" dirty="0" smtClean="0">
              <a:latin typeface="Arial"/>
              <a:cs typeface="Arial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/>
                <a:cs typeface="Arial"/>
              </a:rPr>
              <a:t>TRQ </a:t>
            </a:r>
            <a:r>
              <a:rPr lang="en-ZA" sz="2400" dirty="0">
                <a:latin typeface="Arial"/>
                <a:cs typeface="Arial"/>
              </a:rPr>
              <a:t>volumes </a:t>
            </a:r>
            <a:r>
              <a:rPr lang="en-ZA" sz="2400" dirty="0" smtClean="0">
                <a:latin typeface="Arial"/>
                <a:cs typeface="Arial"/>
              </a:rPr>
              <a:t>into the EU under SADC–EU </a:t>
            </a:r>
            <a:r>
              <a:rPr lang="en-ZA" sz="2400" dirty="0">
                <a:latin typeface="Arial"/>
                <a:cs typeface="Arial"/>
              </a:rPr>
              <a:t>EPA </a:t>
            </a:r>
            <a:r>
              <a:rPr lang="en-ZA" sz="2400" dirty="0" smtClean="0">
                <a:latin typeface="Arial"/>
                <a:cs typeface="Arial"/>
              </a:rPr>
              <a:t>are unchanged even if </a:t>
            </a:r>
            <a:r>
              <a:rPr lang="en-ZA" sz="2400" dirty="0">
                <a:latin typeface="Arial"/>
                <a:cs typeface="Arial"/>
              </a:rPr>
              <a:t>UK exits the </a:t>
            </a:r>
            <a:r>
              <a:rPr lang="en-ZA" sz="2400" dirty="0" smtClean="0">
                <a:latin typeface="Arial"/>
                <a:cs typeface="Arial"/>
              </a:rPr>
              <a:t>EU.</a:t>
            </a:r>
            <a:endParaRPr lang="en-ZA" sz="2400" dirty="0">
              <a:latin typeface="Arial"/>
              <a:cs typeface="Arial"/>
            </a:endParaRPr>
          </a:p>
          <a:p>
            <a:pPr algn="just"/>
            <a:endParaRPr lang="en-US" sz="2400" dirty="0" smtClean="0">
              <a:latin typeface="Arial"/>
              <a:cs typeface="Arial"/>
            </a:endParaRPr>
          </a:p>
          <a:p>
            <a:pPr algn="just"/>
            <a:endParaRPr lang="en-US" sz="2400" dirty="0">
              <a:cs typeface="Arial" panose="020B0604020202020204" pitchFamily="34" charset="0"/>
            </a:endParaRPr>
          </a:p>
          <a:p>
            <a:pPr algn="just"/>
            <a:endParaRPr sz="2400" b="0" dirty="0"/>
          </a:p>
        </p:txBody>
      </p:sp>
      <p:sp>
        <p:nvSpPr>
          <p:cNvPr id="322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409024" y="6383970"/>
            <a:ext cx="170878" cy="2769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>
                <a:solidFill>
                  <a:schemeClr val="tx1"/>
                </a:solidFill>
              </a:rPr>
              <a:pPr/>
              <a:t>12</a:t>
            </a:fld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81509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itle 1"/>
          <p:cNvSpPr txBox="1">
            <a:spLocks noGrp="1"/>
          </p:cNvSpPr>
          <p:nvPr>
            <p:ph type="title"/>
          </p:nvPr>
        </p:nvSpPr>
        <p:spPr>
          <a:xfrm>
            <a:off x="201168" y="197915"/>
            <a:ext cx="11686032" cy="736363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  <a:round/>
          </a:ln>
        </p:spPr>
        <p:txBody>
          <a:bodyPr>
            <a:normAutofit fontScale="90000"/>
          </a:bodyPr>
          <a:lstStyle>
            <a:lvl1pPr>
              <a:def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 smtClean="0"/>
              <a:t>SACU TRQs on UK Products</a:t>
            </a:r>
            <a:r>
              <a:rPr lang="en-ZA" dirty="0"/>
              <a:t/>
            </a:r>
            <a:br>
              <a:rPr lang="en-ZA" dirty="0"/>
            </a:b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32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01168" y="1113183"/>
            <a:ext cx="11235656" cy="516834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2400" dirty="0">
              <a:cs typeface="Arial" panose="020B0604020202020204" pitchFamily="34" charset="0"/>
            </a:endParaRPr>
          </a:p>
          <a:p>
            <a:pPr algn="just"/>
            <a:endParaRPr lang="en-US" sz="2400" dirty="0">
              <a:cs typeface="Arial" panose="020B0604020202020204" pitchFamily="34" charset="0"/>
            </a:endParaRPr>
          </a:p>
          <a:p>
            <a:pPr algn="just"/>
            <a:endParaRPr sz="2400" b="0" dirty="0"/>
          </a:p>
        </p:txBody>
      </p:sp>
      <p:sp>
        <p:nvSpPr>
          <p:cNvPr id="322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409024" y="6383970"/>
            <a:ext cx="170878" cy="2769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>
                <a:solidFill>
                  <a:schemeClr val="tx1"/>
                </a:solidFill>
              </a:rPr>
              <a:pPr/>
              <a:t>13</a:t>
            </a:fld>
            <a:endParaRPr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63892716"/>
              </p:ext>
            </p:extLst>
          </p:nvPr>
        </p:nvGraphicFramePr>
        <p:xfrm>
          <a:off x="904460" y="1451114"/>
          <a:ext cx="9690654" cy="44129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378112">
                  <a:extLst>
                    <a:ext uri="{9D8B030D-6E8A-4147-A177-3AD203B41FA5}">
                      <a16:colId xmlns:a16="http://schemas.microsoft.com/office/drawing/2014/main" xmlns="" val="2483883332"/>
                    </a:ext>
                  </a:extLst>
                </a:gridCol>
                <a:gridCol w="2445358">
                  <a:extLst>
                    <a:ext uri="{9D8B030D-6E8A-4147-A177-3AD203B41FA5}">
                      <a16:colId xmlns:a16="http://schemas.microsoft.com/office/drawing/2014/main" xmlns="" val="426785350"/>
                    </a:ext>
                  </a:extLst>
                </a:gridCol>
                <a:gridCol w="1933592">
                  <a:extLst>
                    <a:ext uri="{9D8B030D-6E8A-4147-A177-3AD203B41FA5}">
                      <a16:colId xmlns:a16="http://schemas.microsoft.com/office/drawing/2014/main" xmlns="" val="423170768"/>
                    </a:ext>
                  </a:extLst>
                </a:gridCol>
                <a:gridCol w="1933592">
                  <a:extLst>
                    <a:ext uri="{9D8B030D-6E8A-4147-A177-3AD203B41FA5}">
                      <a16:colId xmlns:a16="http://schemas.microsoft.com/office/drawing/2014/main" xmlns="" val="1449745894"/>
                    </a:ext>
                  </a:extLst>
                </a:gridCol>
              </a:tblGrid>
              <a:tr h="628170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TRQ Product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2018 EU-SADC EPA TRQ Volume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(tons)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UK TRQ Volumes into SACU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6649137"/>
                  </a:ext>
                </a:extLst>
              </a:tr>
              <a:tr h="49926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2019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2020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48104356"/>
                  </a:ext>
                </a:extLst>
              </a:tr>
              <a:tr h="3629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Pig fat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200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20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20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01085622"/>
                  </a:ext>
                </a:extLst>
              </a:tr>
              <a:tr h="3629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Pork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1 500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150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150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87767645"/>
                  </a:ext>
                </a:extLst>
              </a:tr>
              <a:tr h="3629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Barley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10 000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1 003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1 003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17417672"/>
                  </a:ext>
                </a:extLst>
              </a:tr>
              <a:tr h="3629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Wheat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300 000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30 090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30090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88959151"/>
                  </a:ext>
                </a:extLst>
              </a:tr>
              <a:tr h="74517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Cereal based food preparations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2 300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796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796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44557363"/>
                  </a:ext>
                </a:extLst>
              </a:tr>
              <a:tr h="3629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Butter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500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94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94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56651711"/>
                  </a:ext>
                </a:extLst>
              </a:tr>
              <a:tr h="3629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Cheese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7 700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1363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1363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27873792"/>
                  </a:ext>
                </a:extLst>
              </a:tr>
              <a:tr h="3629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Ice cream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150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24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2000" dirty="0">
                          <a:effectLst/>
                          <a:latin typeface="Arial"/>
                          <a:cs typeface="Arial"/>
                        </a:rPr>
                        <a:t>24</a:t>
                      </a:r>
                      <a:endParaRPr lang="en-ZA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00374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34275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itle 1"/>
          <p:cNvSpPr txBox="1">
            <a:spLocks noGrp="1"/>
          </p:cNvSpPr>
          <p:nvPr>
            <p:ph type="title"/>
          </p:nvPr>
        </p:nvSpPr>
        <p:spPr>
          <a:xfrm>
            <a:off x="201168" y="197915"/>
            <a:ext cx="11686032" cy="736363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  <a:round/>
          </a:ln>
        </p:spPr>
        <p:txBody>
          <a:bodyPr>
            <a:normAutofit fontScale="90000"/>
          </a:bodyPr>
          <a:lstStyle>
            <a:lvl1pPr>
              <a:def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 smtClean="0"/>
              <a:t>UK TRQs on SA Products</a:t>
            </a:r>
            <a:r>
              <a:rPr lang="en-ZA" dirty="0"/>
              <a:t/>
            </a:r>
            <a:br>
              <a:rPr lang="en-ZA" dirty="0"/>
            </a:b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32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01168" y="1113183"/>
            <a:ext cx="11235656" cy="516834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2400" dirty="0">
              <a:cs typeface="Arial" panose="020B0604020202020204" pitchFamily="34" charset="0"/>
            </a:endParaRPr>
          </a:p>
          <a:p>
            <a:pPr algn="just"/>
            <a:endParaRPr lang="en-US" sz="2400" dirty="0">
              <a:cs typeface="Arial" panose="020B0604020202020204" pitchFamily="34" charset="0"/>
            </a:endParaRPr>
          </a:p>
          <a:p>
            <a:pPr algn="just"/>
            <a:endParaRPr sz="2400" b="0" dirty="0"/>
          </a:p>
        </p:txBody>
      </p:sp>
      <p:sp>
        <p:nvSpPr>
          <p:cNvPr id="322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409024" y="6383970"/>
            <a:ext cx="170878" cy="2769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>
                <a:solidFill>
                  <a:schemeClr val="tx1"/>
                </a:solidFill>
              </a:rPr>
              <a:pPr/>
              <a:t>14</a:t>
            </a:fld>
            <a:endParaRPr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90467680"/>
              </p:ext>
            </p:extLst>
          </p:nvPr>
        </p:nvGraphicFramePr>
        <p:xfrm>
          <a:off x="586409" y="934280"/>
          <a:ext cx="10585173" cy="55488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13106">
                  <a:extLst>
                    <a:ext uri="{9D8B030D-6E8A-4147-A177-3AD203B41FA5}">
                      <a16:colId xmlns:a16="http://schemas.microsoft.com/office/drawing/2014/main" xmlns="" val="3297852955"/>
                    </a:ext>
                  </a:extLst>
                </a:gridCol>
                <a:gridCol w="2360564">
                  <a:extLst>
                    <a:ext uri="{9D8B030D-6E8A-4147-A177-3AD203B41FA5}">
                      <a16:colId xmlns:a16="http://schemas.microsoft.com/office/drawing/2014/main" xmlns="" val="3988393765"/>
                    </a:ext>
                  </a:extLst>
                </a:gridCol>
                <a:gridCol w="1826878">
                  <a:extLst>
                    <a:ext uri="{9D8B030D-6E8A-4147-A177-3AD203B41FA5}">
                      <a16:colId xmlns:a16="http://schemas.microsoft.com/office/drawing/2014/main" xmlns="" val="2098711474"/>
                    </a:ext>
                  </a:extLst>
                </a:gridCol>
                <a:gridCol w="1957661">
                  <a:extLst>
                    <a:ext uri="{9D8B030D-6E8A-4147-A177-3AD203B41FA5}">
                      <a16:colId xmlns:a16="http://schemas.microsoft.com/office/drawing/2014/main" xmlns="" val="3378236514"/>
                    </a:ext>
                  </a:extLst>
                </a:gridCol>
                <a:gridCol w="1726964">
                  <a:extLst>
                    <a:ext uri="{9D8B030D-6E8A-4147-A177-3AD203B41FA5}">
                      <a16:colId xmlns:a16="http://schemas.microsoft.com/office/drawing/2014/main" xmlns="" val="1673806039"/>
                    </a:ext>
                  </a:extLst>
                </a:gridCol>
              </a:tblGrid>
              <a:tr h="381137">
                <a:tc rowSpan="2"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TRQ Product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2018 EU-SADC EPA TRQ Volume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Annual Increase of UK TRQ volume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SA TRQ Volumes into UK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1834478"/>
                  </a:ext>
                </a:extLst>
              </a:tr>
              <a:tr h="23355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2019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2020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extLst>
                  <a:ext uri="{0D108BD9-81ED-4DB2-BD59-A6C34878D82A}">
                    <a16:rowId xmlns:a16="http://schemas.microsoft.com/office/drawing/2014/main" xmlns="" val="3727303423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Strawberries, frozen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392,5 ton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2,5 ton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127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129,5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extLst>
                  <a:ext uri="{0D108BD9-81ED-4DB2-BD59-A6C34878D82A}">
                    <a16:rowId xmlns:a16="http://schemas.microsoft.com/office/drawing/2014/main" xmlns="" val="2162279258"/>
                  </a:ext>
                </a:extLst>
              </a:tr>
              <a:tr h="459183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Canned pears, apricots, peaches or mixtures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57 156 ton 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 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-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18181</a:t>
                      </a:r>
                    </a:p>
                  </a:txBody>
                  <a:tcPr marL="57129" marR="57129" marT="793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 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18181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extLst>
                  <a:ext uri="{0D108BD9-81ED-4DB2-BD59-A6C34878D82A}">
                    <a16:rowId xmlns:a16="http://schemas.microsoft.com/office/drawing/2014/main" xmlns="" val="2016281697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Canned tropical fruit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3 080 ton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19 ton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999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1018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extLst>
                  <a:ext uri="{0D108BD9-81ED-4DB2-BD59-A6C34878D82A}">
                    <a16:rowId xmlns:a16="http://schemas.microsoft.com/office/drawing/2014/main" xmlns="" val="3437803762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Frozen oranges juice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1 078 ton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6,5 ton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350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356,5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extLst>
                  <a:ext uri="{0D108BD9-81ED-4DB2-BD59-A6C34878D82A}">
                    <a16:rowId xmlns:a16="http://schemas.microsoft.com/office/drawing/2014/main" xmlns="" val="3200178794"/>
                  </a:ext>
                </a:extLst>
              </a:tr>
              <a:tr h="674405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Apple juice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3 712 ton 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Until 2026 – 37 ton an thereafter 22,5 ton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1218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 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1255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 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extLst>
                  <a:ext uri="{0D108BD9-81ED-4DB2-BD59-A6C34878D82A}">
                    <a16:rowId xmlns:a16="http://schemas.microsoft.com/office/drawing/2014/main" xmlns="" val="3265588490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Wines 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111 376 700 Litres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656 580 Litres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70 169 740 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70 826 320 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extLst>
                  <a:ext uri="{0D108BD9-81ED-4DB2-BD59-A6C34878D82A}">
                    <a16:rowId xmlns:a16="http://schemas.microsoft.com/office/drawing/2014/main" xmlns="" val="3878605358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Skimmed milk powder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500 ton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-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159 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159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extLst>
                  <a:ext uri="{0D108BD9-81ED-4DB2-BD59-A6C34878D82A}">
                    <a16:rowId xmlns:a16="http://schemas.microsoft.com/office/drawing/2014/main" xmlns="" val="4080019544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Butter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500 ton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-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159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159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extLst>
                  <a:ext uri="{0D108BD9-81ED-4DB2-BD59-A6C34878D82A}">
                    <a16:rowId xmlns:a16="http://schemas.microsoft.com/office/drawing/2014/main" xmlns="" val="4212193232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Cane sugar 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150 000 ton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-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71 365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71 365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extLst>
                  <a:ext uri="{0D108BD9-81ED-4DB2-BD59-A6C34878D82A}">
                    <a16:rowId xmlns:a16="http://schemas.microsoft.com/office/drawing/2014/main" xmlns="" val="2013370390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White crystalline powder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500 ton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-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159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159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extLst>
                  <a:ext uri="{0D108BD9-81ED-4DB2-BD59-A6C34878D82A}">
                    <a16:rowId xmlns:a16="http://schemas.microsoft.com/office/drawing/2014/main" xmlns="" val="4044372069"/>
                  </a:ext>
                </a:extLst>
              </a:tr>
              <a:tr h="459183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Jams, jellies and marmalades of citrus fruit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100 ton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-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32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32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extLst>
                  <a:ext uri="{0D108BD9-81ED-4DB2-BD59-A6C34878D82A}">
                    <a16:rowId xmlns:a16="http://schemas.microsoft.com/office/drawing/2014/main" xmlns="" val="2772223692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Active yeast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350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-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111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111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extLst>
                  <a:ext uri="{0D108BD9-81ED-4DB2-BD59-A6C34878D82A}">
                    <a16:rowId xmlns:a16="http://schemas.microsoft.com/office/drawing/2014/main" xmlns="" val="212855822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Ethanol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80 000 ton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-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25 448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400" dirty="0">
                          <a:effectLst/>
                          <a:latin typeface="Arial"/>
                          <a:cs typeface="Arial"/>
                        </a:rPr>
                        <a:t>25 448</a:t>
                      </a:r>
                      <a:endParaRPr lang="en-ZA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7129" marR="57129" marT="7935" marB="0"/>
                </a:tc>
                <a:extLst>
                  <a:ext uri="{0D108BD9-81ED-4DB2-BD59-A6C34878D82A}">
                    <a16:rowId xmlns:a16="http://schemas.microsoft.com/office/drawing/2014/main" xmlns="" val="1128323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294601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itle 1"/>
          <p:cNvSpPr txBox="1">
            <a:spLocks noGrp="1"/>
          </p:cNvSpPr>
          <p:nvPr>
            <p:ph type="title"/>
          </p:nvPr>
        </p:nvSpPr>
        <p:spPr>
          <a:xfrm>
            <a:off x="201168" y="197915"/>
            <a:ext cx="11686032" cy="736363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  <a:round/>
          </a:ln>
        </p:spPr>
        <p:txBody>
          <a:bodyPr>
            <a:normAutofit fontScale="90000"/>
          </a:bodyPr>
          <a:lstStyle>
            <a:lvl1pPr>
              <a:def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/>
              <a:t>Cumulation [EU Materials &amp; </a:t>
            </a:r>
            <a:r>
              <a:rPr lang="en-US" dirty="0" smtClean="0"/>
              <a:t>Processing]</a:t>
            </a:r>
            <a:r>
              <a:rPr lang="en-ZA" dirty="0"/>
              <a:t/>
            </a:r>
            <a:br>
              <a:rPr lang="en-ZA" dirty="0"/>
            </a:b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32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01168" y="1113183"/>
            <a:ext cx="11235656" cy="516834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2400" dirty="0">
              <a:cs typeface="Arial" panose="020B0604020202020204" pitchFamily="34" charset="0"/>
            </a:endParaRPr>
          </a:p>
          <a:p>
            <a:pPr algn="just"/>
            <a:endParaRPr lang="en-US" sz="2400" dirty="0">
              <a:cs typeface="Arial" panose="020B0604020202020204" pitchFamily="34" charset="0"/>
            </a:endParaRPr>
          </a:p>
          <a:p>
            <a:pPr algn="just"/>
            <a:endParaRPr sz="2400" b="0" dirty="0"/>
          </a:p>
        </p:txBody>
      </p:sp>
      <p:sp>
        <p:nvSpPr>
          <p:cNvPr id="322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409024" y="6383970"/>
            <a:ext cx="170878" cy="2769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>
                <a:solidFill>
                  <a:schemeClr val="tx1"/>
                </a:solidFill>
              </a:rPr>
              <a:pPr/>
              <a:t>15</a:t>
            </a:fld>
            <a:endParaRPr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0740" y="1020625"/>
            <a:ext cx="116764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1" indent="-457200" algn="just">
              <a:buFont typeface="Arial" panose="020B0604020202020204" pitchFamily="34" charset="0"/>
              <a:buChar char="•"/>
            </a:pPr>
            <a:r>
              <a:rPr lang="en-ZA" sz="2800" dirty="0" smtClean="0">
                <a:latin typeface="Arial"/>
                <a:cs typeface="Arial"/>
              </a:rPr>
              <a:t>Negotiated a new provision that would allow the UK and SACUM to fully cumulate with EU inputs for production to export to each other, meet the Rules </a:t>
            </a:r>
            <a:r>
              <a:rPr lang="en-ZA" sz="2800" dirty="0">
                <a:latin typeface="Arial"/>
                <a:cs typeface="Arial"/>
              </a:rPr>
              <a:t>of Origin </a:t>
            </a:r>
            <a:r>
              <a:rPr lang="en-ZA" sz="2800" dirty="0" smtClean="0">
                <a:latin typeface="Arial"/>
                <a:cs typeface="Arial"/>
              </a:rPr>
              <a:t>requirements and obtain the preferential tariff.</a:t>
            </a:r>
            <a:endParaRPr lang="en-ZA" sz="2800" dirty="0">
              <a:latin typeface="Arial"/>
              <a:cs typeface="Arial"/>
            </a:endParaRPr>
          </a:p>
          <a:p>
            <a:pPr marL="457200" lvl="1" indent="-457200" algn="just">
              <a:buFont typeface="Arial" panose="020B0604020202020204" pitchFamily="34" charset="0"/>
              <a:buChar char="•"/>
            </a:pPr>
            <a:endParaRPr lang="en-ZA" sz="2800" dirty="0" smtClean="0">
              <a:latin typeface="Arial"/>
              <a:cs typeface="Arial"/>
            </a:endParaRPr>
          </a:p>
          <a:p>
            <a:pPr marL="457200" lvl="1" indent="-457200" algn="just">
              <a:buFont typeface="Arial" panose="020B0604020202020204" pitchFamily="34" charset="0"/>
              <a:buChar char="•"/>
            </a:pPr>
            <a:r>
              <a:rPr lang="en-ZA" sz="2800" dirty="0" smtClean="0">
                <a:latin typeface="Arial"/>
                <a:cs typeface="Arial"/>
              </a:rPr>
              <a:t>Ensures continuity of highly </a:t>
            </a:r>
            <a:r>
              <a:rPr lang="en-ZA" sz="2800" dirty="0">
                <a:latin typeface="Arial"/>
                <a:cs typeface="Arial"/>
              </a:rPr>
              <a:t>integrated value chains across EU-SA-</a:t>
            </a:r>
            <a:r>
              <a:rPr lang="en-ZA" sz="2800" dirty="0" smtClean="0">
                <a:latin typeface="Arial"/>
                <a:cs typeface="Arial"/>
              </a:rPr>
              <a:t>UK, notably automotives.</a:t>
            </a:r>
            <a:endParaRPr lang="en-ZA" sz="2800" dirty="0">
              <a:latin typeface="Arial"/>
              <a:cs typeface="Arial"/>
            </a:endParaRPr>
          </a:p>
          <a:p>
            <a:pPr marL="457200" lvl="1" indent="-457200" algn="just">
              <a:buFont typeface="Arial" panose="020B0604020202020204" pitchFamily="34" charset="0"/>
              <a:buChar char="•"/>
            </a:pPr>
            <a:endParaRPr lang="en-ZA" sz="2800" dirty="0" smtClean="0">
              <a:latin typeface="Arial"/>
              <a:cs typeface="Arial"/>
            </a:endParaRPr>
          </a:p>
          <a:p>
            <a:pPr marL="457200" lvl="1" indent="-457200" algn="just">
              <a:buFont typeface="Arial" panose="020B0604020202020204" pitchFamily="34" charset="0"/>
              <a:buChar char="•"/>
            </a:pPr>
            <a:r>
              <a:rPr lang="en-ZA" sz="2800" dirty="0" smtClean="0">
                <a:latin typeface="Arial"/>
                <a:cs typeface="Arial"/>
              </a:rPr>
              <a:t>Provision </a:t>
            </a:r>
            <a:r>
              <a:rPr lang="en-ZA" sz="2800" dirty="0">
                <a:latin typeface="Arial"/>
                <a:cs typeface="Arial"/>
              </a:rPr>
              <a:t>applicable for </a:t>
            </a:r>
            <a:r>
              <a:rPr lang="en-ZA" sz="2800" dirty="0" smtClean="0">
                <a:latin typeface="Arial"/>
                <a:cs typeface="Arial"/>
              </a:rPr>
              <a:t>3 </a:t>
            </a:r>
            <a:r>
              <a:rPr lang="en-ZA" sz="2800" dirty="0">
                <a:latin typeface="Arial"/>
                <a:cs typeface="Arial"/>
              </a:rPr>
              <a:t>years pending </a:t>
            </a:r>
            <a:r>
              <a:rPr lang="en-ZA" sz="2800" dirty="0" smtClean="0">
                <a:latin typeface="Arial"/>
                <a:cs typeface="Arial"/>
              </a:rPr>
              <a:t>the outcome of a new trade arrangement between the UK and EU. </a:t>
            </a:r>
            <a:endParaRPr lang="en-ZA" sz="2800" dirty="0">
              <a:latin typeface="Arial"/>
              <a:cs typeface="Arial"/>
            </a:endParaRPr>
          </a:p>
          <a:p>
            <a:pPr marL="457200" lvl="1" indent="-457200" algn="just">
              <a:buFont typeface="Arial" panose="020B0604020202020204" pitchFamily="34" charset="0"/>
              <a:buChar char="•"/>
            </a:pPr>
            <a:endParaRPr lang="en-ZA" sz="2800" dirty="0" smtClean="0">
              <a:latin typeface="Arial"/>
              <a:cs typeface="Arial"/>
            </a:endParaRPr>
          </a:p>
          <a:p>
            <a:pPr marL="457200" lvl="1" indent="-457200" algn="just">
              <a:buFont typeface="Arial" panose="020B0604020202020204" pitchFamily="34" charset="0"/>
              <a:buChar char="•"/>
            </a:pPr>
            <a:r>
              <a:rPr lang="en-ZA" sz="2800" dirty="0" smtClean="0">
                <a:latin typeface="Arial"/>
                <a:cs typeface="Arial"/>
              </a:rPr>
              <a:t>Period </a:t>
            </a:r>
            <a:r>
              <a:rPr lang="en-ZA" sz="2800" dirty="0">
                <a:latin typeface="Arial"/>
                <a:cs typeface="Arial"/>
              </a:rPr>
              <a:t>can be </a:t>
            </a:r>
            <a:r>
              <a:rPr lang="en-ZA" sz="2800" dirty="0" smtClean="0">
                <a:latin typeface="Arial"/>
                <a:cs typeface="Arial"/>
              </a:rPr>
              <a:t>extended or revised if deemed necessary by SACUM and the UK.</a:t>
            </a:r>
            <a:endParaRPr lang="en-ZA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31840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itle 1"/>
          <p:cNvSpPr txBox="1">
            <a:spLocks noGrp="1"/>
          </p:cNvSpPr>
          <p:nvPr>
            <p:ph type="title"/>
          </p:nvPr>
        </p:nvSpPr>
        <p:spPr>
          <a:xfrm>
            <a:off x="201168" y="197915"/>
            <a:ext cx="11686032" cy="736363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  <a:round/>
          </a:ln>
        </p:spPr>
        <p:txBody>
          <a:bodyPr>
            <a:normAutofit fontScale="90000"/>
          </a:bodyPr>
          <a:lstStyle>
            <a:lvl1pPr>
              <a:def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 smtClean="0"/>
              <a:t>Treatment of Bilateral Safeguards</a:t>
            </a:r>
            <a:r>
              <a:rPr lang="en-ZA" dirty="0"/>
              <a:t/>
            </a:r>
            <a:br>
              <a:rPr lang="en-ZA" dirty="0"/>
            </a:b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32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01168" y="1113183"/>
            <a:ext cx="11686032" cy="5168347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/>
            <a:r>
              <a:rPr lang="en-US" sz="2400" dirty="0" smtClean="0">
                <a:latin typeface="Arial"/>
                <a:cs typeface="Arial"/>
              </a:rPr>
              <a:t>SACU </a:t>
            </a:r>
            <a:r>
              <a:rPr lang="en-US" sz="2400" dirty="0">
                <a:latin typeface="Arial"/>
                <a:cs typeface="Arial"/>
              </a:rPr>
              <a:t>currently has a bilateral safeguard measure against poultry imports from the EU that includes duties against UK poultry imports. </a:t>
            </a:r>
            <a:endParaRPr lang="en-US" sz="2400" dirty="0" smtClean="0">
              <a:latin typeface="Arial"/>
              <a:cs typeface="Arial"/>
            </a:endParaRPr>
          </a:p>
          <a:p>
            <a:pPr lvl="0" algn="just"/>
            <a:endParaRPr lang="en-US" sz="2400" dirty="0" smtClean="0">
              <a:latin typeface="Arial"/>
              <a:cs typeface="Arial"/>
            </a:endParaRPr>
          </a:p>
          <a:p>
            <a:pPr lvl="0" algn="just"/>
            <a:r>
              <a:rPr lang="en-US" sz="2400" dirty="0" smtClean="0">
                <a:latin typeface="Arial"/>
                <a:cs typeface="Arial"/>
              </a:rPr>
              <a:t>The </a:t>
            </a:r>
            <a:r>
              <a:rPr lang="en-US" sz="2400" dirty="0">
                <a:latin typeface="Arial"/>
                <a:cs typeface="Arial"/>
              </a:rPr>
              <a:t>duty is higher than the </a:t>
            </a:r>
            <a:r>
              <a:rPr lang="en-US" sz="2400" dirty="0" smtClean="0">
                <a:latin typeface="Arial"/>
                <a:cs typeface="Arial"/>
              </a:rPr>
              <a:t>tariff </a:t>
            </a:r>
            <a:r>
              <a:rPr lang="en-US" sz="2400" dirty="0">
                <a:latin typeface="Arial"/>
                <a:cs typeface="Arial"/>
              </a:rPr>
              <a:t>preference rate and is implemented, following due process, to protect the domestic industry from injury due to significantly increased imports. </a:t>
            </a:r>
            <a:endParaRPr lang="en-ZA" sz="2400" dirty="0">
              <a:latin typeface="Arial"/>
              <a:cs typeface="Arial"/>
            </a:endParaRPr>
          </a:p>
          <a:p>
            <a:pPr algn="just"/>
            <a:endParaRPr lang="en-US" sz="2400" dirty="0" smtClean="0">
              <a:latin typeface="Arial"/>
              <a:cs typeface="Arial"/>
            </a:endParaRPr>
          </a:p>
          <a:p>
            <a:pPr algn="just"/>
            <a:r>
              <a:rPr lang="en-US" sz="2400" dirty="0" smtClean="0">
                <a:latin typeface="Arial"/>
                <a:cs typeface="Arial"/>
              </a:rPr>
              <a:t>Negotiated a provision to enable the </a:t>
            </a:r>
            <a:r>
              <a:rPr lang="en-ZA" sz="2400" dirty="0" smtClean="0">
                <a:latin typeface="Arial"/>
                <a:cs typeface="Arial"/>
              </a:rPr>
              <a:t>continued application of the measure to poultry imports from the UK for </a:t>
            </a:r>
            <a:r>
              <a:rPr lang="en-ZA" sz="2400" dirty="0">
                <a:latin typeface="Arial"/>
                <a:cs typeface="Arial"/>
              </a:rPr>
              <a:t>the </a:t>
            </a:r>
            <a:r>
              <a:rPr lang="en-ZA" sz="2400" dirty="0" smtClean="0">
                <a:latin typeface="Arial"/>
                <a:cs typeface="Arial"/>
              </a:rPr>
              <a:t>current duration </a:t>
            </a:r>
            <a:r>
              <a:rPr lang="en-ZA" sz="2400" dirty="0">
                <a:latin typeface="Arial"/>
                <a:cs typeface="Arial"/>
              </a:rPr>
              <a:t>of the </a:t>
            </a:r>
            <a:r>
              <a:rPr lang="en-ZA" sz="2400" dirty="0" smtClean="0">
                <a:latin typeface="Arial"/>
                <a:cs typeface="Arial"/>
              </a:rPr>
              <a:t>measure against the EU.</a:t>
            </a:r>
            <a:endParaRPr lang="en-US" sz="2400" dirty="0">
              <a:latin typeface="Arial"/>
              <a:cs typeface="Arial"/>
            </a:endParaRPr>
          </a:p>
          <a:p>
            <a:pPr algn="just"/>
            <a:endParaRPr sz="2800" b="0" dirty="0"/>
          </a:p>
        </p:txBody>
      </p:sp>
      <p:sp>
        <p:nvSpPr>
          <p:cNvPr id="322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409024" y="6383970"/>
            <a:ext cx="170878" cy="2769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>
                <a:solidFill>
                  <a:schemeClr val="tx1"/>
                </a:solidFill>
              </a:rPr>
              <a:pPr/>
              <a:t>16</a:t>
            </a:fld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60682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itle 1"/>
          <p:cNvSpPr txBox="1">
            <a:spLocks noGrp="1"/>
          </p:cNvSpPr>
          <p:nvPr>
            <p:ph type="title"/>
          </p:nvPr>
        </p:nvSpPr>
        <p:spPr>
          <a:xfrm>
            <a:off x="201168" y="197915"/>
            <a:ext cx="11686032" cy="736363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  <a:round/>
          </a:ln>
        </p:spPr>
        <p:txBody>
          <a:bodyPr>
            <a:normAutofit fontScale="90000"/>
          </a:bodyPr>
          <a:lstStyle>
            <a:lvl1pPr>
              <a:def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/>
              <a:t>Transitional </a:t>
            </a:r>
            <a:r>
              <a:rPr lang="en-US" dirty="0" smtClean="0"/>
              <a:t>Arrangements</a:t>
            </a:r>
            <a:r>
              <a:rPr lang="en-ZA" dirty="0"/>
              <a:t/>
            </a:r>
            <a:br>
              <a:rPr lang="en-ZA" dirty="0"/>
            </a:b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32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01168" y="1113183"/>
            <a:ext cx="11686032" cy="5168347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en-ZA" sz="2400" dirty="0" smtClean="0">
                <a:latin typeface="Arial"/>
                <a:cs typeface="Arial"/>
              </a:rPr>
              <a:t>SACUM-UK </a:t>
            </a:r>
            <a:r>
              <a:rPr lang="en-ZA" sz="2400" dirty="0">
                <a:latin typeface="Arial"/>
                <a:cs typeface="Arial"/>
              </a:rPr>
              <a:t>EPA contains transitional arrangements to carry over measures and actions from EU-SADC </a:t>
            </a:r>
            <a:r>
              <a:rPr lang="en-ZA" sz="2400" dirty="0" smtClean="0">
                <a:latin typeface="Arial"/>
                <a:cs typeface="Arial"/>
              </a:rPr>
              <a:t>EPA.</a:t>
            </a:r>
            <a:endParaRPr lang="en-ZA" sz="2400" dirty="0">
              <a:latin typeface="Arial"/>
              <a:cs typeface="Arial"/>
            </a:endParaRPr>
          </a:p>
          <a:p>
            <a:pPr algn="just"/>
            <a:endParaRPr lang="en-ZA" sz="2400" dirty="0">
              <a:latin typeface="Arial"/>
              <a:cs typeface="Arial"/>
            </a:endParaRPr>
          </a:p>
          <a:p>
            <a:pPr algn="just"/>
            <a:r>
              <a:rPr lang="en-ZA" sz="2400" dirty="0" smtClean="0">
                <a:latin typeface="Arial"/>
                <a:cs typeface="Arial"/>
              </a:rPr>
              <a:t>Guarantees </a:t>
            </a:r>
            <a:r>
              <a:rPr lang="en-ZA" sz="2400" dirty="0">
                <a:latin typeface="Arial"/>
                <a:cs typeface="Arial"/>
              </a:rPr>
              <a:t>continued recognition of establishment listings and health model certificates currently recognised or issued by EU for a period of 6 and 12 months respectively.</a:t>
            </a:r>
          </a:p>
          <a:p>
            <a:pPr algn="just"/>
            <a:endParaRPr lang="en-ZA" sz="2400" dirty="0">
              <a:latin typeface="Arial"/>
              <a:cs typeface="Arial"/>
            </a:endParaRPr>
          </a:p>
          <a:p>
            <a:pPr algn="just"/>
            <a:r>
              <a:rPr lang="en-ZA" sz="2400" dirty="0">
                <a:latin typeface="Arial"/>
                <a:cs typeface="Arial"/>
              </a:rPr>
              <a:t>Similarly </a:t>
            </a:r>
            <a:r>
              <a:rPr lang="en-ZA" sz="2400" dirty="0" smtClean="0">
                <a:latin typeface="Arial"/>
                <a:cs typeface="Arial"/>
              </a:rPr>
              <a:t>the UK should provide sufficient </a:t>
            </a:r>
            <a:r>
              <a:rPr lang="en-ZA" sz="2400" dirty="0">
                <a:latin typeface="Arial"/>
                <a:cs typeface="Arial"/>
              </a:rPr>
              <a:t>time </a:t>
            </a:r>
            <a:r>
              <a:rPr lang="en-ZA" sz="2400" dirty="0" smtClean="0">
                <a:latin typeface="Arial"/>
                <a:cs typeface="Arial"/>
              </a:rPr>
              <a:t>for SACUM exporters to </a:t>
            </a:r>
            <a:r>
              <a:rPr lang="en-ZA" sz="2400" dirty="0">
                <a:latin typeface="Arial"/>
                <a:cs typeface="Arial"/>
              </a:rPr>
              <a:t>adjust </a:t>
            </a:r>
            <a:r>
              <a:rPr lang="en-ZA" sz="2400" dirty="0" smtClean="0">
                <a:latin typeface="Arial"/>
                <a:cs typeface="Arial"/>
              </a:rPr>
              <a:t>to new technical regulations for industrial products if those deviate </a:t>
            </a:r>
            <a:r>
              <a:rPr lang="en-ZA" sz="2400" dirty="0">
                <a:latin typeface="Arial"/>
                <a:cs typeface="Arial"/>
              </a:rPr>
              <a:t>from EU regulations post-</a:t>
            </a:r>
            <a:r>
              <a:rPr lang="en-ZA" sz="2400" dirty="0" smtClean="0">
                <a:latin typeface="Arial"/>
                <a:cs typeface="Arial"/>
              </a:rPr>
              <a:t>Brexit.</a:t>
            </a:r>
            <a:endParaRPr lang="en-ZA" sz="2400" dirty="0">
              <a:latin typeface="Arial"/>
              <a:cs typeface="Arial"/>
            </a:endParaRPr>
          </a:p>
          <a:p>
            <a:pPr algn="just"/>
            <a:endParaRPr lang="en-US" sz="2400" dirty="0">
              <a:cs typeface="Arial" panose="020B0604020202020204" pitchFamily="34" charset="0"/>
            </a:endParaRPr>
          </a:p>
          <a:p>
            <a:pPr algn="just"/>
            <a:endParaRPr sz="2400" b="0" dirty="0"/>
          </a:p>
        </p:txBody>
      </p:sp>
      <p:sp>
        <p:nvSpPr>
          <p:cNvPr id="322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409024" y="6383970"/>
            <a:ext cx="170878" cy="2769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>
                <a:solidFill>
                  <a:schemeClr val="tx1"/>
                </a:solidFill>
              </a:rPr>
              <a:pPr/>
              <a:t>17</a:t>
            </a:fld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35784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itle 1"/>
          <p:cNvSpPr txBox="1">
            <a:spLocks noGrp="1"/>
          </p:cNvSpPr>
          <p:nvPr>
            <p:ph type="title"/>
          </p:nvPr>
        </p:nvSpPr>
        <p:spPr>
          <a:xfrm>
            <a:off x="201168" y="197915"/>
            <a:ext cx="11686032" cy="736363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  <a:round/>
          </a:ln>
        </p:spPr>
        <p:txBody>
          <a:bodyPr>
            <a:normAutofit fontScale="90000"/>
          </a:bodyPr>
          <a:lstStyle>
            <a:lvl1pPr>
              <a:def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/>
              <a:t>Transitional </a:t>
            </a:r>
            <a:r>
              <a:rPr lang="en-US" dirty="0" smtClean="0"/>
              <a:t>Arrangements </a:t>
            </a:r>
            <a:r>
              <a:rPr lang="en-US" sz="2000" dirty="0" smtClean="0"/>
              <a:t>(cont.)</a:t>
            </a:r>
            <a:r>
              <a:rPr lang="en-ZA" dirty="0"/>
              <a:t/>
            </a:r>
            <a:br>
              <a:rPr lang="en-ZA" dirty="0"/>
            </a:b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32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01168" y="1113183"/>
            <a:ext cx="11686032" cy="5168347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en-ZA" sz="2400" dirty="0" smtClean="0">
                <a:latin typeface="Arial"/>
                <a:cs typeface="Arial"/>
              </a:rPr>
              <a:t>Transitional </a:t>
            </a:r>
            <a:r>
              <a:rPr lang="en-ZA" sz="2400" dirty="0">
                <a:latin typeface="Arial"/>
                <a:cs typeface="Arial"/>
              </a:rPr>
              <a:t>Arrangements also </a:t>
            </a:r>
            <a:r>
              <a:rPr lang="en-ZA" sz="2400" dirty="0" smtClean="0">
                <a:latin typeface="Arial"/>
                <a:cs typeface="Arial"/>
              </a:rPr>
              <a:t>deal </a:t>
            </a:r>
            <a:r>
              <a:rPr lang="en-ZA" sz="2400" dirty="0">
                <a:latin typeface="Arial"/>
                <a:cs typeface="Arial"/>
              </a:rPr>
              <a:t>with Customs </a:t>
            </a:r>
            <a:r>
              <a:rPr lang="en-ZA" sz="2400" dirty="0" smtClean="0">
                <a:latin typeface="Arial"/>
                <a:cs typeface="Arial"/>
              </a:rPr>
              <a:t>matters</a:t>
            </a:r>
            <a:r>
              <a:rPr lang="en-ZA" sz="2400" dirty="0">
                <a:latin typeface="Arial"/>
                <a:cs typeface="Arial"/>
              </a:rPr>
              <a:t>: </a:t>
            </a:r>
          </a:p>
          <a:p>
            <a:pPr marL="457200" lvl="1" indent="0" algn="just">
              <a:buNone/>
            </a:pPr>
            <a:endParaRPr lang="en-ZA" sz="2400" dirty="0" smtClean="0">
              <a:latin typeface="Arial"/>
              <a:cs typeface="Arial"/>
            </a:endParaRPr>
          </a:p>
          <a:p>
            <a:pPr lvl="1" algn="just"/>
            <a:r>
              <a:rPr lang="en-ZA" sz="2400" dirty="0" smtClean="0">
                <a:latin typeface="Arial"/>
                <a:cs typeface="Arial"/>
              </a:rPr>
              <a:t>Continued </a:t>
            </a:r>
            <a:r>
              <a:rPr lang="en-ZA" sz="2400" dirty="0">
                <a:latin typeface="Arial"/>
                <a:cs typeface="Arial"/>
              </a:rPr>
              <a:t>recognition of Certificates of Origin </a:t>
            </a:r>
            <a:r>
              <a:rPr lang="en-ZA" sz="2400" dirty="0" smtClean="0">
                <a:latin typeface="Arial"/>
                <a:cs typeface="Arial"/>
              </a:rPr>
              <a:t>issued </a:t>
            </a:r>
            <a:r>
              <a:rPr lang="en-ZA" sz="2400" dirty="0">
                <a:latin typeface="Arial"/>
                <a:cs typeface="Arial"/>
              </a:rPr>
              <a:t>under the SADC-EU EPA for the remaining validity </a:t>
            </a:r>
            <a:r>
              <a:rPr lang="en-ZA" sz="2400" dirty="0" smtClean="0">
                <a:latin typeface="Arial"/>
                <a:cs typeface="Arial"/>
              </a:rPr>
              <a:t>period.</a:t>
            </a:r>
            <a:endParaRPr lang="en-ZA" sz="2400" dirty="0">
              <a:latin typeface="Arial"/>
              <a:cs typeface="Arial"/>
            </a:endParaRPr>
          </a:p>
          <a:p>
            <a:pPr marL="457200" lvl="1" indent="0" algn="just">
              <a:buNone/>
            </a:pPr>
            <a:endParaRPr lang="en-ZA" sz="2400" dirty="0">
              <a:latin typeface="Arial"/>
              <a:cs typeface="Arial"/>
            </a:endParaRPr>
          </a:p>
          <a:p>
            <a:pPr lvl="1" algn="just"/>
            <a:r>
              <a:rPr lang="en-GB" sz="2400" dirty="0" smtClean="0">
                <a:latin typeface="Arial"/>
                <a:cs typeface="Arial"/>
              </a:rPr>
              <a:t>Other administrative customs requirements under the </a:t>
            </a:r>
            <a:r>
              <a:rPr lang="en-GB" sz="2400" dirty="0">
                <a:latin typeface="Arial"/>
                <a:cs typeface="Arial"/>
              </a:rPr>
              <a:t>EU-SADC </a:t>
            </a:r>
            <a:r>
              <a:rPr lang="en-GB" sz="2400" dirty="0" smtClean="0">
                <a:latin typeface="Arial"/>
                <a:cs typeface="Arial"/>
              </a:rPr>
              <a:t>EPA will  </a:t>
            </a:r>
            <a:r>
              <a:rPr lang="en-GB" sz="2400" dirty="0">
                <a:latin typeface="Arial"/>
                <a:cs typeface="Arial"/>
              </a:rPr>
              <a:t>continue </a:t>
            </a:r>
            <a:r>
              <a:rPr lang="en-GB" sz="2400" dirty="0" smtClean="0">
                <a:latin typeface="Arial"/>
                <a:cs typeface="Arial"/>
              </a:rPr>
              <a:t>for </a:t>
            </a:r>
            <a:r>
              <a:rPr lang="en-GB" sz="2400" dirty="0">
                <a:latin typeface="Arial"/>
                <a:cs typeface="Arial"/>
              </a:rPr>
              <a:t>a period of twelve (12) months. </a:t>
            </a:r>
            <a:endParaRPr lang="en-ZA" sz="2400" dirty="0">
              <a:latin typeface="Arial"/>
              <a:cs typeface="Arial"/>
            </a:endParaRPr>
          </a:p>
          <a:p>
            <a:pPr algn="just"/>
            <a:endParaRPr sz="2400" b="0" dirty="0"/>
          </a:p>
        </p:txBody>
      </p:sp>
      <p:sp>
        <p:nvSpPr>
          <p:cNvPr id="322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409024" y="6383970"/>
            <a:ext cx="170878" cy="2769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>
                <a:solidFill>
                  <a:schemeClr val="tx1"/>
                </a:solidFill>
              </a:rPr>
              <a:pPr/>
              <a:t>18</a:t>
            </a:fld>
            <a:endParaRPr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8113" y="1391479"/>
            <a:ext cx="11429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1" indent="-457200" algn="just">
              <a:buFont typeface="Arial" panose="020B0604020202020204" pitchFamily="34" charset="0"/>
              <a:buChar char="•"/>
            </a:pP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xmlns="" val="37133002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itle 1"/>
          <p:cNvSpPr txBox="1">
            <a:spLocks noGrp="1"/>
          </p:cNvSpPr>
          <p:nvPr>
            <p:ph type="title"/>
          </p:nvPr>
        </p:nvSpPr>
        <p:spPr>
          <a:xfrm>
            <a:off x="201168" y="197915"/>
            <a:ext cx="11686032" cy="736363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  <a:round/>
          </a:ln>
        </p:spPr>
        <p:txBody>
          <a:bodyPr>
            <a:normAutofit fontScale="90000"/>
          </a:bodyPr>
          <a:lstStyle>
            <a:lvl1pPr>
              <a:def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 smtClean="0"/>
              <a:t>Built-in Agenda</a:t>
            </a:r>
            <a:r>
              <a:rPr lang="en-ZA" dirty="0"/>
              <a:t/>
            </a:r>
            <a:br>
              <a:rPr lang="en-ZA" dirty="0"/>
            </a:b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32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01168" y="1124421"/>
            <a:ext cx="11686032" cy="554778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/>
                <a:cs typeface="Arial"/>
              </a:rPr>
              <a:t>A Built-in </a:t>
            </a:r>
            <a:r>
              <a:rPr lang="en-ZA" sz="2400" dirty="0">
                <a:latin typeface="Arial"/>
                <a:cs typeface="Arial"/>
              </a:rPr>
              <a:t>Agenda </a:t>
            </a:r>
            <a:r>
              <a:rPr lang="en-ZA" sz="2400" dirty="0" smtClean="0">
                <a:latin typeface="Arial"/>
                <a:cs typeface="Arial"/>
              </a:rPr>
              <a:t>was agreed to </a:t>
            </a:r>
            <a:r>
              <a:rPr lang="en-ZA" sz="2400" dirty="0">
                <a:latin typeface="Arial"/>
                <a:cs typeface="Arial"/>
              </a:rPr>
              <a:t>address areas of interest </a:t>
            </a:r>
            <a:r>
              <a:rPr lang="en-ZA" sz="2400" dirty="0" smtClean="0">
                <a:latin typeface="Arial"/>
                <a:cs typeface="Arial"/>
              </a:rPr>
              <a:t>in future that </a:t>
            </a:r>
            <a:r>
              <a:rPr lang="en-ZA" sz="2400" dirty="0">
                <a:latin typeface="Arial"/>
                <a:cs typeface="Arial"/>
              </a:rPr>
              <a:t>could not be resolved </a:t>
            </a:r>
            <a:r>
              <a:rPr lang="en-ZA" sz="2400" dirty="0" smtClean="0">
                <a:latin typeface="Arial"/>
                <a:cs typeface="Arial"/>
              </a:rPr>
              <a:t>during </a:t>
            </a:r>
            <a:r>
              <a:rPr lang="en-ZA" sz="2400" dirty="0">
                <a:latin typeface="Arial"/>
                <a:cs typeface="Arial"/>
              </a:rPr>
              <a:t>negotiations </a:t>
            </a:r>
            <a:r>
              <a:rPr lang="en-ZA" sz="2400" dirty="0" smtClean="0">
                <a:latin typeface="Arial"/>
                <a:cs typeface="Arial"/>
              </a:rPr>
              <a:t>for the </a:t>
            </a:r>
            <a:r>
              <a:rPr lang="en-ZA" sz="2400" dirty="0">
                <a:latin typeface="Arial"/>
                <a:cs typeface="Arial"/>
              </a:rPr>
              <a:t>rollover EPA.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ZA" sz="2400" dirty="0">
                <a:latin typeface="Arial"/>
                <a:cs typeface="Arial"/>
              </a:rPr>
              <a:t>For SA, </a:t>
            </a:r>
            <a:r>
              <a:rPr lang="en-ZA" sz="2400" dirty="0" smtClean="0">
                <a:latin typeface="Arial"/>
                <a:cs typeface="Arial"/>
              </a:rPr>
              <a:t>areas </a:t>
            </a:r>
            <a:r>
              <a:rPr lang="en-ZA" sz="2400" dirty="0">
                <a:latin typeface="Arial"/>
                <a:cs typeface="Arial"/>
              </a:rPr>
              <a:t>of interest are 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ZA" sz="2400" dirty="0">
                <a:latin typeface="Arial"/>
                <a:cs typeface="Arial"/>
              </a:rPr>
              <a:t> DFQF market access or increase of TRQ volumes into UK;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ZA" sz="2400" dirty="0" smtClean="0">
                <a:latin typeface="Arial"/>
                <a:cs typeface="Arial"/>
              </a:rPr>
              <a:t>Regional </a:t>
            </a:r>
            <a:r>
              <a:rPr lang="en-ZA" sz="2400" dirty="0">
                <a:latin typeface="Arial"/>
                <a:cs typeface="Arial"/>
              </a:rPr>
              <a:t>cumulation, to allow BELN and Mozambique to cumulate with SA products (especially basic agricultural product inputs);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ZA" sz="2400" dirty="0">
                <a:latin typeface="Arial"/>
                <a:cs typeface="Arial"/>
              </a:rPr>
              <a:t> treatment of vehicles with engine capacity of </a:t>
            </a:r>
            <a:r>
              <a:rPr lang="en-ZA" sz="2400" dirty="0" smtClean="0">
                <a:latin typeface="Arial"/>
                <a:cs typeface="Arial"/>
              </a:rPr>
              <a:t>1000cc and less;</a:t>
            </a:r>
            <a:endParaRPr lang="en-ZA" sz="2400" dirty="0">
              <a:latin typeface="Arial"/>
              <a:cs typeface="Arial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ZA" sz="2400" dirty="0">
                <a:latin typeface="Arial"/>
                <a:cs typeface="Arial"/>
              </a:rPr>
              <a:t> Export taxes;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ZA" sz="2400" dirty="0" smtClean="0">
                <a:latin typeface="Arial"/>
                <a:cs typeface="Arial"/>
              </a:rPr>
              <a:t>Enhanced </a:t>
            </a:r>
            <a:r>
              <a:rPr lang="en-ZA" sz="2400" dirty="0">
                <a:latin typeface="Arial"/>
                <a:cs typeface="Arial"/>
              </a:rPr>
              <a:t>cooperation on TBT, i.e. standards, conformity assessment procedures, etc.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ZA" sz="2400" dirty="0" smtClean="0">
                <a:solidFill>
                  <a:prstClr val="black"/>
                </a:solidFill>
                <a:latin typeface="Arial"/>
                <a:cs typeface="Arial"/>
              </a:rPr>
              <a:t>GIs </a:t>
            </a:r>
            <a:r>
              <a:rPr lang="en-ZA" sz="2400" dirty="0">
                <a:solidFill>
                  <a:prstClr val="black"/>
                </a:solidFill>
                <a:latin typeface="Arial"/>
                <a:cs typeface="Arial"/>
                <a:sym typeface="Wingdings" panose="05000000000000000000" pitchFamily="2" charset="2"/>
              </a:rPr>
              <a:t> </a:t>
            </a:r>
            <a:r>
              <a:rPr lang="en-ZA" sz="2400" dirty="0">
                <a:solidFill>
                  <a:prstClr val="black"/>
                </a:solidFill>
                <a:latin typeface="Arial"/>
                <a:cs typeface="Arial"/>
              </a:rPr>
              <a:t>Continue discussions on wine manufacturing practices</a:t>
            </a:r>
          </a:p>
          <a:p>
            <a:pPr marL="16329" indent="0" algn="just">
              <a:buNone/>
            </a:pPr>
            <a:r>
              <a:rPr lang="en-ZA" sz="2400" dirty="0">
                <a:solidFill>
                  <a:prstClr val="black"/>
                </a:solidFill>
                <a:latin typeface="Arial"/>
                <a:cs typeface="Arial"/>
              </a:rPr>
              <a:t>          </a:t>
            </a:r>
            <a:r>
              <a:rPr lang="en-ZA" sz="2400" dirty="0">
                <a:solidFill>
                  <a:prstClr val="black"/>
                </a:solidFill>
                <a:latin typeface="Arial"/>
                <a:cs typeface="Arial"/>
                <a:sym typeface="Wingdings" panose="05000000000000000000" pitchFamily="2" charset="2"/>
              </a:rPr>
              <a:t> Electronic certification system</a:t>
            </a:r>
            <a:endParaRPr lang="en-ZA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ZA" sz="24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322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409024" y="6383970"/>
            <a:ext cx="170878" cy="2769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>
                <a:solidFill>
                  <a:schemeClr val="tx1"/>
                </a:solidFill>
              </a:rPr>
              <a:pPr/>
              <a:t>19</a:t>
            </a:fld>
            <a:endParaRPr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1" y="1560049"/>
            <a:ext cx="11429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1" indent="-457200" algn="just">
              <a:buFont typeface="Arial" panose="020B0604020202020204" pitchFamily="34" charset="0"/>
              <a:buChar char="•"/>
            </a:pP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xmlns="" val="23213068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itle 1"/>
          <p:cNvSpPr txBox="1">
            <a:spLocks noGrp="1"/>
          </p:cNvSpPr>
          <p:nvPr>
            <p:ph type="title"/>
          </p:nvPr>
        </p:nvSpPr>
        <p:spPr>
          <a:xfrm>
            <a:off x="201168" y="197915"/>
            <a:ext cx="11686032" cy="889001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  <a:round/>
          </a:ln>
        </p:spPr>
        <p:txBody>
          <a:bodyPr/>
          <a:lstStyle>
            <a:lvl1pPr>
              <a:def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and Context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2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01168" y="1152556"/>
            <a:ext cx="11686032" cy="5530457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June 2016 the UK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voted to leave 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EU (“Brexit”).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 29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March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UK invoked EU Treaty Article 50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giving 2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years to negotiate its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exit and to set a course for a future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relationship with the EU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UK was set to leave the EU on 31 October 2019.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Previously negotiated terms of the UK’s exit as set in the Withdrawal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Agreement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(WA) was rejected by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UK Parliament in March 2019.</a:t>
            </a:r>
          </a:p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re-negotiated WA has not been agreed by the UK Parliament, and the UK Government was obliged to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EU to grant an extension of the deadline. </a:t>
            </a: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EU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provided a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new deadline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31 January 2020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Subsequently, the UK Parliament has agreed to general elections in December 2019 that will in part decide on whether the UK will remain or leave the EU.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2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409024" y="6383970"/>
            <a:ext cx="170878" cy="2769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>
                <a:solidFill>
                  <a:schemeClr val="tx1"/>
                </a:solidFill>
              </a:rPr>
              <a:pPr/>
              <a:t>2</a:t>
            </a:fld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itle 1"/>
          <p:cNvSpPr txBox="1">
            <a:spLocks noGrp="1"/>
          </p:cNvSpPr>
          <p:nvPr>
            <p:ph type="title"/>
          </p:nvPr>
        </p:nvSpPr>
        <p:spPr>
          <a:xfrm>
            <a:off x="201168" y="197915"/>
            <a:ext cx="11686032" cy="736363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  <a:round/>
          </a:ln>
        </p:spPr>
        <p:txBody>
          <a:bodyPr>
            <a:normAutofit fontScale="90000"/>
          </a:bodyPr>
          <a:lstStyle>
            <a:lvl1pPr>
              <a:def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 smtClean="0"/>
              <a:t>Way forward</a:t>
            </a:r>
            <a:r>
              <a:rPr lang="en-ZA" sz="2000" dirty="0"/>
              <a:t/>
            </a:r>
            <a:br>
              <a:rPr lang="en-ZA" sz="2000" dirty="0"/>
            </a:b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32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01168" y="1113183"/>
            <a:ext cx="11686032" cy="54744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/>
                <a:cs typeface="Arial"/>
              </a:rPr>
              <a:t>The status </a:t>
            </a:r>
            <a:r>
              <a:rPr lang="en-ZA" sz="2400" dirty="0">
                <a:latin typeface="Arial"/>
                <a:cs typeface="Arial"/>
              </a:rPr>
              <a:t>and </a:t>
            </a:r>
            <a:r>
              <a:rPr lang="en-ZA" sz="2400" dirty="0" smtClean="0">
                <a:latin typeface="Arial"/>
                <a:cs typeface="Arial"/>
              </a:rPr>
              <a:t>timing for entry </a:t>
            </a:r>
            <a:r>
              <a:rPr lang="en-ZA" sz="2400" dirty="0">
                <a:latin typeface="Arial"/>
                <a:cs typeface="Arial"/>
              </a:rPr>
              <a:t>into force of SACUM-UK EPA </a:t>
            </a:r>
            <a:r>
              <a:rPr lang="en-ZA" sz="2400" dirty="0" smtClean="0">
                <a:latin typeface="Arial"/>
                <a:cs typeface="Arial"/>
              </a:rPr>
              <a:t>will depend on the developments in the UK and in their engagment with the EU</a:t>
            </a:r>
            <a:r>
              <a:rPr lang="en-US" sz="2400" dirty="0" smtClean="0">
                <a:latin typeface="Arial"/>
                <a:cs typeface="Arial"/>
              </a:rPr>
              <a:t>.</a:t>
            </a:r>
            <a:endParaRPr lang="en-US" sz="2400" dirty="0">
              <a:latin typeface="Arial"/>
              <a:cs typeface="Arial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ZA" sz="2400" dirty="0" smtClean="0">
              <a:latin typeface="Arial"/>
              <a:cs typeface="Arial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/>
                <a:cs typeface="Arial"/>
              </a:rPr>
              <a:t>Should </a:t>
            </a:r>
            <a:r>
              <a:rPr lang="en-ZA" sz="2400" dirty="0">
                <a:latin typeface="Arial"/>
                <a:cs typeface="Arial"/>
              </a:rPr>
              <a:t>there be a Withdrawal Agreement, the SADC-EU EPA will continue to apply to the UK for a transitional implementation period ending December 2020.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ZA" sz="2400" dirty="0" smtClean="0">
              <a:latin typeface="Arial"/>
              <a:cs typeface="Arial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/>
                <a:cs typeface="Arial"/>
              </a:rPr>
              <a:t>If and when the UK leaves the EU customs union, </a:t>
            </a:r>
            <a:r>
              <a:rPr lang="en-ZA" sz="2400" dirty="0">
                <a:latin typeface="Arial"/>
                <a:cs typeface="Arial"/>
              </a:rPr>
              <a:t>the SACUM–UK EPA would </a:t>
            </a:r>
            <a:r>
              <a:rPr lang="en-ZA" sz="2400" dirty="0" smtClean="0">
                <a:latin typeface="Arial"/>
                <a:cs typeface="Arial"/>
              </a:rPr>
              <a:t>be required to </a:t>
            </a:r>
            <a:r>
              <a:rPr lang="en-ZA" sz="2400" dirty="0">
                <a:latin typeface="Arial"/>
                <a:cs typeface="Arial"/>
              </a:rPr>
              <a:t>avoid </a:t>
            </a:r>
            <a:r>
              <a:rPr lang="en-ZA" sz="2400" dirty="0" smtClean="0">
                <a:latin typeface="Arial"/>
                <a:cs typeface="Arial"/>
              </a:rPr>
              <a:t>a disruption of trade under the less preferential WTO MFN tariff levels.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ZA" sz="2400" dirty="0">
              <a:latin typeface="Arial"/>
              <a:cs typeface="Arial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/>
                <a:cs typeface="Arial"/>
              </a:rPr>
              <a:t>Currently, the UK still scheduled to leave the EU on 31 October 2019 and the Withdrawal Agreement not yet approved by UK Parliament.</a:t>
            </a:r>
            <a:endParaRPr lang="en-ZA" sz="2400" dirty="0">
              <a:latin typeface="Arial"/>
              <a:cs typeface="Arial"/>
            </a:endParaRPr>
          </a:p>
          <a:p>
            <a:pPr marL="0" indent="0" algn="just">
              <a:buNone/>
            </a:pP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322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409024" y="6383970"/>
            <a:ext cx="170878" cy="2769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>
                <a:solidFill>
                  <a:schemeClr val="tx1"/>
                </a:solidFill>
              </a:rPr>
              <a:pPr/>
              <a:t>20</a:t>
            </a:fld>
            <a:endParaRPr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8113" y="1391479"/>
            <a:ext cx="11429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1" indent="-457200" algn="just">
              <a:buFont typeface="Arial" panose="020B0604020202020204" pitchFamily="34" charset="0"/>
              <a:buChar char="•"/>
            </a:pP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xmlns="" val="38619698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itle 1"/>
          <p:cNvSpPr txBox="1">
            <a:spLocks noGrp="1"/>
          </p:cNvSpPr>
          <p:nvPr>
            <p:ph type="title"/>
          </p:nvPr>
        </p:nvSpPr>
        <p:spPr>
          <a:xfrm>
            <a:off x="201168" y="197915"/>
            <a:ext cx="11686032" cy="736363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  <a:round/>
          </a:ln>
        </p:spPr>
        <p:txBody>
          <a:bodyPr>
            <a:normAutofit fontScale="90000"/>
          </a:bodyPr>
          <a:lstStyle>
            <a:lvl1pPr>
              <a:def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 smtClean="0"/>
              <a:t>Way </a:t>
            </a:r>
            <a:r>
              <a:rPr lang="en-US" dirty="0"/>
              <a:t>F</a:t>
            </a:r>
            <a:r>
              <a:rPr lang="en-US" dirty="0" smtClean="0"/>
              <a:t>orward</a:t>
            </a:r>
            <a:r>
              <a:rPr lang="en-US" sz="2000" dirty="0" smtClean="0"/>
              <a:t> (cont.)</a:t>
            </a:r>
            <a:r>
              <a:rPr lang="en-ZA" sz="2000" dirty="0"/>
              <a:t/>
            </a:r>
            <a:br>
              <a:rPr lang="en-ZA" sz="2000" dirty="0"/>
            </a:b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32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01168" y="1113183"/>
            <a:ext cx="11686032" cy="554778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/>
                <a:cs typeface="Arial"/>
              </a:rPr>
              <a:t>National </a:t>
            </a:r>
            <a:r>
              <a:rPr lang="en-ZA" sz="2400" dirty="0">
                <a:latin typeface="Arial"/>
                <a:cs typeface="Arial"/>
              </a:rPr>
              <a:t>ratification processes in SACU and Mozambique </a:t>
            </a:r>
            <a:r>
              <a:rPr lang="en-ZA" sz="2400" dirty="0" smtClean="0">
                <a:latin typeface="Arial"/>
                <a:cs typeface="Arial"/>
              </a:rPr>
              <a:t>are underway.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/>
                <a:cs typeface="Arial"/>
              </a:rPr>
              <a:t>The UK </a:t>
            </a:r>
            <a:r>
              <a:rPr lang="en-ZA" sz="2400" dirty="0">
                <a:latin typeface="Arial"/>
                <a:cs typeface="Arial"/>
              </a:rPr>
              <a:t>can provisionally apply the SACUM-UK EPA pending parliamentary </a:t>
            </a:r>
            <a:r>
              <a:rPr lang="en-ZA" sz="2400" dirty="0" smtClean="0">
                <a:latin typeface="Arial"/>
                <a:cs typeface="Arial"/>
              </a:rPr>
              <a:t>ratification if other Parties have also ratified or provisionally applied the Agreement.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/>
                <a:cs typeface="Arial"/>
              </a:rPr>
              <a:t>If parliamentary procedures are not completed by 31 October, SACUM </a:t>
            </a:r>
            <a:r>
              <a:rPr lang="en-ZA" sz="2400" dirty="0">
                <a:latin typeface="Arial"/>
                <a:cs typeface="Arial"/>
              </a:rPr>
              <a:t>and UK also </a:t>
            </a:r>
            <a:r>
              <a:rPr lang="en-ZA" sz="2400" dirty="0" smtClean="0">
                <a:latin typeface="Arial"/>
                <a:cs typeface="Arial"/>
              </a:rPr>
              <a:t>concluded a Memorandum of Undertanding that would extend the </a:t>
            </a:r>
            <a:r>
              <a:rPr lang="en-ZA" sz="2400" dirty="0">
                <a:latin typeface="Arial"/>
                <a:cs typeface="Arial"/>
              </a:rPr>
              <a:t>EU-SADC EPA </a:t>
            </a:r>
            <a:r>
              <a:rPr lang="en-ZA" sz="2400" dirty="0" smtClean="0">
                <a:latin typeface="Arial"/>
                <a:cs typeface="Arial"/>
              </a:rPr>
              <a:t>arrangements on an interim basis until the procedures for entry into force are completed.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/>
                <a:cs typeface="Arial"/>
              </a:rPr>
              <a:t>The MoU is a best endeavour undertaking without legal recourse.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/>
                <a:cs typeface="Arial"/>
              </a:rPr>
              <a:t>With all these understandings, we recommend the SACUM-UK EPA to the Parliamentary Select </a:t>
            </a:r>
            <a:r>
              <a:rPr lang="en-ZA" sz="2400" dirty="0">
                <a:latin typeface="Arial"/>
                <a:cs typeface="Arial"/>
              </a:rPr>
              <a:t>Committee on </a:t>
            </a:r>
            <a:r>
              <a:rPr lang="en-ZA" sz="2400" dirty="0" smtClean="0">
                <a:latin typeface="Arial"/>
                <a:cs typeface="Arial"/>
              </a:rPr>
              <a:t>Trade </a:t>
            </a:r>
            <a:r>
              <a:rPr lang="en-ZA" sz="2400" dirty="0">
                <a:latin typeface="Arial"/>
                <a:cs typeface="Arial"/>
              </a:rPr>
              <a:t>and Industry, Economic Development, Small Business Development, Tourism, Employment and </a:t>
            </a:r>
            <a:r>
              <a:rPr lang="en-ZA" sz="2400" dirty="0" smtClean="0">
                <a:latin typeface="Arial"/>
                <a:cs typeface="Arial"/>
              </a:rPr>
              <a:t>Labour towards ratification. </a:t>
            </a:r>
            <a:endParaRPr lang="en-ZA" sz="2400" dirty="0">
              <a:latin typeface="Arial"/>
              <a:cs typeface="Arial"/>
            </a:endParaRPr>
          </a:p>
          <a:p>
            <a:pPr marL="0" indent="0" algn="just">
              <a:buNone/>
            </a:pP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322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409024" y="6383970"/>
            <a:ext cx="170878" cy="2769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>
                <a:solidFill>
                  <a:schemeClr val="tx1"/>
                </a:solidFill>
              </a:rPr>
              <a:pPr/>
              <a:t>21</a:t>
            </a:fld>
            <a:endParaRPr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8113" y="1391479"/>
            <a:ext cx="11429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1" indent="-457200" algn="just">
              <a:buFont typeface="Arial" panose="020B0604020202020204" pitchFamily="34" charset="0"/>
              <a:buChar char="•"/>
            </a:pPr>
            <a:endParaRPr lang="en-ZA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8244750" y="6914699"/>
            <a:ext cx="9233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2715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itle 1"/>
          <p:cNvSpPr txBox="1">
            <a:spLocks noGrp="1"/>
          </p:cNvSpPr>
          <p:nvPr>
            <p:ph type="title"/>
          </p:nvPr>
        </p:nvSpPr>
        <p:spPr>
          <a:xfrm>
            <a:off x="201168" y="197915"/>
            <a:ext cx="11686032" cy="889001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  <a:round/>
          </a:ln>
        </p:spPr>
        <p:txBody>
          <a:bodyPr/>
          <a:lstStyle>
            <a:lvl1pPr>
              <a:def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and Context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2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01169" y="1160207"/>
            <a:ext cx="11686032" cy="566408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UK remains deeply divided on whether to remain in the EU or to leave and then, on what terms. </a:t>
            </a:r>
          </a:p>
          <a:p>
            <a:pPr algn="just"/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Uncertainty on these matters has been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pervasive.</a:t>
            </a:r>
          </a:p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 has also created uncertainty on the the UK’s preferential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trade relations with third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countries, inlcuding with South Africa, SACU and SACUM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the new WA is finally accepted, the UK will remain part of the EU customs area until the end of 2020 while new trading arrangements are negotiated with the EU.</a:t>
            </a: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While this will preserve our current trade arrangements, the longer term implications will remain unclear until UK and EU arrangements are settled.</a:t>
            </a: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 is against this uncertain background that the new SACUM-UK EPA should be considered.</a:t>
            </a: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 is an insurance for continuation of preferential trade between the SACUM countries and the UK if the UK was to leave the EU without agreement.</a:t>
            </a:r>
          </a:p>
          <a:p>
            <a:pPr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2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409024" y="6383970"/>
            <a:ext cx="170878" cy="2769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>
                <a:solidFill>
                  <a:schemeClr val="tx1"/>
                </a:solidFill>
              </a:rPr>
              <a:pPr/>
              <a:t>3</a:t>
            </a:fld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91077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itle 1"/>
          <p:cNvSpPr txBox="1">
            <a:spLocks noGrp="1"/>
          </p:cNvSpPr>
          <p:nvPr>
            <p:ph type="title"/>
          </p:nvPr>
        </p:nvSpPr>
        <p:spPr>
          <a:xfrm>
            <a:off x="201168" y="197915"/>
            <a:ext cx="11686032" cy="889001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  <a:round/>
          </a:ln>
        </p:spPr>
        <p:txBody>
          <a:bodyPr>
            <a:normAutofit/>
          </a:bodyPr>
          <a:lstStyle>
            <a:lvl1pPr>
              <a:def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Partnership Agreement with EU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32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01168" y="1327544"/>
            <a:ext cx="11686032" cy="523545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EPA between the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EU and the Southern African Development Community (SADC) EPA Group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entered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into force on 10 October 2016. </a:t>
            </a:r>
            <a:endParaRPr lang="en-Z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South Africa is part of the SADC EPA Group along with Botswana, Eswatini, Lesotho, Namibia and Mozambique.</a:t>
            </a: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Under EPA the EU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has fully or partially removed custom duties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South African exports (except aluminum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some agricultural products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EPA specifies rules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origin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(that is, the level and definition of local content)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 met for the products to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obtain preferential access is setout in the EPA. </a:t>
            </a: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EPA provides for trade remedies to deal with unfair trade. </a:t>
            </a: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Allows for safeguards to increase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import duties after following due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 when import surges cause disturbances or injury in the domestic market.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sz="2400" b="0" dirty="0"/>
          </a:p>
        </p:txBody>
      </p:sp>
      <p:sp>
        <p:nvSpPr>
          <p:cNvPr id="322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409024" y="6383970"/>
            <a:ext cx="170878" cy="2769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>
                <a:solidFill>
                  <a:schemeClr val="tx1"/>
                </a:solidFill>
              </a:rPr>
              <a:pPr/>
              <a:t>4</a:t>
            </a:fld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47605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itle 1"/>
          <p:cNvSpPr txBox="1">
            <a:spLocks noGrp="1"/>
          </p:cNvSpPr>
          <p:nvPr>
            <p:ph type="title"/>
          </p:nvPr>
        </p:nvSpPr>
        <p:spPr>
          <a:xfrm>
            <a:off x="201168" y="197915"/>
            <a:ext cx="11686032" cy="889001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  <a:round/>
          </a:ln>
        </p:spPr>
        <p:txBody>
          <a:bodyPr>
            <a:normAutofit/>
          </a:bodyPr>
          <a:lstStyle>
            <a:lvl1pPr>
              <a:def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ZA" dirty="0" smtClean="0">
                <a:solidFill>
                  <a:schemeClr val="bg1"/>
                </a:solidFill>
              </a:rPr>
              <a:t>UK relation to EU-SADC EPA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2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01168" y="1327543"/>
            <a:ext cx="11686032" cy="53334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en-ZA" sz="2400" dirty="0" smtClean="0">
                <a:latin typeface="Arial"/>
                <a:cs typeface="Arial"/>
              </a:rPr>
              <a:t>Currently the UK, as part </a:t>
            </a:r>
            <a:r>
              <a:rPr lang="en-ZA" sz="2400" dirty="0">
                <a:latin typeface="Arial"/>
                <a:cs typeface="Arial"/>
              </a:rPr>
              <a:t>of the </a:t>
            </a:r>
            <a:r>
              <a:rPr lang="en-ZA" sz="2400" dirty="0" smtClean="0">
                <a:latin typeface="Arial"/>
                <a:cs typeface="Arial"/>
              </a:rPr>
              <a:t>EU, </a:t>
            </a:r>
            <a:r>
              <a:rPr lang="en-ZA" sz="2400" dirty="0">
                <a:latin typeface="Arial"/>
                <a:cs typeface="Arial"/>
              </a:rPr>
              <a:t>trades with </a:t>
            </a:r>
            <a:r>
              <a:rPr lang="en-US" sz="2400" dirty="0" smtClean="0">
                <a:latin typeface="Arial"/>
                <a:cs typeface="Arial"/>
              </a:rPr>
              <a:t>SADC </a:t>
            </a:r>
            <a:r>
              <a:rPr lang="en-US" sz="2400" dirty="0">
                <a:latin typeface="Arial"/>
                <a:cs typeface="Arial"/>
              </a:rPr>
              <a:t>EPA States under the </a:t>
            </a:r>
            <a:r>
              <a:rPr lang="en-US" sz="2400" dirty="0" smtClean="0">
                <a:latin typeface="Arial"/>
                <a:cs typeface="Arial"/>
              </a:rPr>
              <a:t>EU-SADC </a:t>
            </a:r>
            <a:r>
              <a:rPr lang="en-US" sz="2400" dirty="0">
                <a:latin typeface="Arial"/>
                <a:cs typeface="Arial"/>
              </a:rPr>
              <a:t>EPA. </a:t>
            </a:r>
            <a:endParaRPr lang="en-US" sz="2400" dirty="0" smtClean="0">
              <a:latin typeface="Arial"/>
              <a:cs typeface="Arial"/>
            </a:endParaRPr>
          </a:p>
          <a:p>
            <a:pPr algn="just"/>
            <a:endParaRPr lang="en-US" sz="2400" dirty="0">
              <a:latin typeface="Arial"/>
              <a:cs typeface="Arial"/>
            </a:endParaRPr>
          </a:p>
          <a:p>
            <a:pPr algn="just"/>
            <a:r>
              <a:rPr lang="en-US" sz="2400" dirty="0" smtClean="0">
                <a:latin typeface="Arial"/>
                <a:cs typeface="Arial"/>
              </a:rPr>
              <a:t>If and when the UK exits the EU customs union arrangements, it will no longer be a Party to </a:t>
            </a:r>
            <a:r>
              <a:rPr lang="en-US" sz="2400" dirty="0">
                <a:latin typeface="Arial"/>
                <a:cs typeface="Arial"/>
              </a:rPr>
              <a:t>the </a:t>
            </a:r>
            <a:r>
              <a:rPr lang="en-US" sz="2400" dirty="0" smtClean="0">
                <a:latin typeface="Arial"/>
                <a:cs typeface="Arial"/>
              </a:rPr>
              <a:t>EU-SADC EPA.</a:t>
            </a:r>
          </a:p>
          <a:p>
            <a:pPr algn="just"/>
            <a:endParaRPr lang="en-US" sz="2400" dirty="0">
              <a:latin typeface="Arial"/>
              <a:cs typeface="Arial"/>
            </a:endParaRPr>
          </a:p>
          <a:p>
            <a:pPr algn="just"/>
            <a:r>
              <a:rPr lang="en-ZA" sz="2400" dirty="0" smtClean="0">
                <a:latin typeface="Arial"/>
                <a:cs typeface="Arial"/>
              </a:rPr>
              <a:t>In this case, </a:t>
            </a:r>
            <a:r>
              <a:rPr lang="en-US" sz="2400" dirty="0" smtClean="0">
                <a:latin typeface="Arial"/>
                <a:cs typeface="Arial"/>
              </a:rPr>
              <a:t>SADC </a:t>
            </a:r>
            <a:r>
              <a:rPr lang="en-US" sz="2400" dirty="0">
                <a:latin typeface="Arial"/>
                <a:cs typeface="Arial"/>
              </a:rPr>
              <a:t>EPA </a:t>
            </a:r>
            <a:r>
              <a:rPr lang="en-US" sz="2400" dirty="0" smtClean="0">
                <a:latin typeface="Arial"/>
                <a:cs typeface="Arial"/>
              </a:rPr>
              <a:t>States</a:t>
            </a:r>
            <a:r>
              <a:rPr lang="en-ZA" sz="2400" dirty="0" smtClean="0">
                <a:latin typeface="Arial"/>
                <a:cs typeface="Arial"/>
              </a:rPr>
              <a:t>-UK trade would </a:t>
            </a:r>
            <a:r>
              <a:rPr lang="en-ZA" sz="2400" dirty="0">
                <a:latin typeface="Arial"/>
                <a:cs typeface="Arial"/>
              </a:rPr>
              <a:t>be on </a:t>
            </a:r>
            <a:r>
              <a:rPr lang="en-ZA" sz="2400" dirty="0" smtClean="0">
                <a:latin typeface="Arial"/>
                <a:cs typeface="Arial"/>
              </a:rPr>
              <a:t>non-preferential and WTO most favoured nation (MFN) tariff levels that are higher in many cases.</a:t>
            </a:r>
          </a:p>
          <a:p>
            <a:pPr marL="0" indent="0" algn="just"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 algn="just"/>
            <a:r>
              <a:rPr lang="en-US" sz="2400" dirty="0" smtClean="0">
                <a:latin typeface="Arial"/>
                <a:cs typeface="Arial"/>
              </a:rPr>
              <a:t>To </a:t>
            </a:r>
            <a:r>
              <a:rPr lang="en-US" sz="2400" dirty="0">
                <a:latin typeface="Arial"/>
                <a:cs typeface="Arial"/>
              </a:rPr>
              <a:t>avoid </a:t>
            </a:r>
            <a:r>
              <a:rPr lang="en-US" sz="2400" dirty="0" smtClean="0">
                <a:latin typeface="Arial"/>
                <a:cs typeface="Arial"/>
              </a:rPr>
              <a:t>such a disruption to trade, </a:t>
            </a:r>
            <a:r>
              <a:rPr lang="en-US" sz="2400" dirty="0">
                <a:latin typeface="Arial"/>
                <a:cs typeface="Arial"/>
              </a:rPr>
              <a:t>SACU, Mozambique and UK </a:t>
            </a:r>
            <a:r>
              <a:rPr lang="en-US" sz="2400" dirty="0" smtClean="0">
                <a:latin typeface="Arial"/>
                <a:cs typeface="Arial"/>
              </a:rPr>
              <a:t>agreed to work towards “rolling-over” </a:t>
            </a:r>
            <a:r>
              <a:rPr lang="en-US" sz="2400" dirty="0">
                <a:latin typeface="Arial"/>
                <a:cs typeface="Arial"/>
              </a:rPr>
              <a:t>the </a:t>
            </a:r>
            <a:r>
              <a:rPr lang="en-US" sz="2400" dirty="0" smtClean="0">
                <a:latin typeface="Arial"/>
                <a:cs typeface="Arial"/>
              </a:rPr>
              <a:t>trade effects of the EU-SADC EPA </a:t>
            </a:r>
            <a:r>
              <a:rPr lang="en-US" sz="2400" dirty="0">
                <a:latin typeface="Arial"/>
                <a:cs typeface="Arial"/>
              </a:rPr>
              <a:t>into a </a:t>
            </a:r>
            <a:r>
              <a:rPr lang="en-US" sz="2400" dirty="0" smtClean="0">
                <a:latin typeface="Arial"/>
                <a:cs typeface="Arial"/>
              </a:rPr>
              <a:t>new bilateral trade </a:t>
            </a:r>
            <a:r>
              <a:rPr lang="en-US" sz="2400" dirty="0">
                <a:latin typeface="Arial"/>
                <a:cs typeface="Arial"/>
              </a:rPr>
              <a:t>agreement between them.</a:t>
            </a:r>
          </a:p>
          <a:p>
            <a:pPr algn="just"/>
            <a:endParaRPr lang="en-ZA" sz="2400" dirty="0">
              <a:latin typeface="Arial"/>
              <a:cs typeface="Arial"/>
            </a:endParaRPr>
          </a:p>
          <a:p>
            <a:pPr algn="just"/>
            <a:endParaRPr sz="2400" b="0" dirty="0"/>
          </a:p>
        </p:txBody>
      </p:sp>
      <p:sp>
        <p:nvSpPr>
          <p:cNvPr id="322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409024" y="6383970"/>
            <a:ext cx="170878" cy="2769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>
                <a:solidFill>
                  <a:schemeClr val="tx1"/>
                </a:solidFill>
              </a:rPr>
              <a:pPr/>
              <a:t>5</a:t>
            </a:fld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50182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itle 1"/>
          <p:cNvSpPr txBox="1">
            <a:spLocks noGrp="1"/>
          </p:cNvSpPr>
          <p:nvPr>
            <p:ph type="title"/>
          </p:nvPr>
        </p:nvSpPr>
        <p:spPr>
          <a:xfrm>
            <a:off x="201168" y="197915"/>
            <a:ext cx="11686032" cy="889001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  <a:round/>
          </a:ln>
        </p:spPr>
        <p:txBody>
          <a:bodyPr>
            <a:normAutofit/>
          </a:bodyPr>
          <a:lstStyle>
            <a:lvl1pPr>
              <a:def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SA-UK </a:t>
            </a:r>
            <a:r>
              <a:rPr lang="en-US" dirty="0">
                <a:solidFill>
                  <a:schemeClr val="bg1"/>
                </a:solidFill>
              </a:rPr>
              <a:t>Trade figures 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2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01168" y="1705231"/>
            <a:ext cx="11235656" cy="495573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ZA" dirty="0" smtClean="0"/>
          </a:p>
          <a:p>
            <a:pPr algn="just"/>
            <a:r>
              <a:rPr lang="en-ZA" sz="2800" dirty="0" smtClean="0">
                <a:latin typeface="Arial"/>
                <a:cs typeface="Arial"/>
              </a:rPr>
              <a:t>South </a:t>
            </a:r>
            <a:r>
              <a:rPr lang="en-ZA" sz="2800" dirty="0">
                <a:latin typeface="Arial"/>
                <a:cs typeface="Arial"/>
              </a:rPr>
              <a:t>Africa and the United Kingdom have extensive trade and economic relations which continue to </a:t>
            </a:r>
            <a:r>
              <a:rPr lang="en-ZA" sz="2800" dirty="0" smtClean="0">
                <a:latin typeface="Arial"/>
                <a:cs typeface="Arial"/>
              </a:rPr>
              <a:t>grow. </a:t>
            </a:r>
            <a:endParaRPr sz="2800" b="0" dirty="0">
              <a:latin typeface="Arial"/>
              <a:cs typeface="Arial"/>
            </a:endParaRPr>
          </a:p>
        </p:txBody>
      </p:sp>
      <p:sp>
        <p:nvSpPr>
          <p:cNvPr id="322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409024" y="6383970"/>
            <a:ext cx="170878" cy="2769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>
                <a:solidFill>
                  <a:schemeClr val="tx1"/>
                </a:solidFill>
              </a:rPr>
              <a:pPr/>
              <a:t>6</a:t>
            </a:fld>
            <a:endParaRPr dirty="0">
              <a:solidFill>
                <a:schemeClr val="tx1"/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="" val="1127895122"/>
              </p:ext>
            </p:extLst>
          </p:nvPr>
        </p:nvGraphicFramePr>
        <p:xfrm>
          <a:off x="255833" y="1321905"/>
          <a:ext cx="11576702" cy="38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875096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itle 1"/>
          <p:cNvSpPr txBox="1">
            <a:spLocks noGrp="1"/>
          </p:cNvSpPr>
          <p:nvPr>
            <p:ph type="title"/>
          </p:nvPr>
        </p:nvSpPr>
        <p:spPr>
          <a:xfrm>
            <a:off x="201168" y="197915"/>
            <a:ext cx="11686032" cy="889001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  <a:round/>
          </a:ln>
        </p:spPr>
        <p:txBody>
          <a:bodyPr>
            <a:normAutofit/>
          </a:bodyPr>
          <a:lstStyle>
            <a:lvl1pPr>
              <a:def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SA-UK </a:t>
            </a:r>
            <a:r>
              <a:rPr lang="en-US" dirty="0">
                <a:solidFill>
                  <a:schemeClr val="bg1"/>
                </a:solidFill>
              </a:rPr>
              <a:t>Trade figures </a:t>
            </a:r>
            <a:r>
              <a:rPr lang="en-US" sz="2400" dirty="0" smtClean="0">
                <a:solidFill>
                  <a:schemeClr val="bg1"/>
                </a:solidFill>
              </a:rPr>
              <a:t>(cont.)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32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01167" y="1168753"/>
            <a:ext cx="11686033" cy="549221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just"/>
            <a:r>
              <a:rPr lang="en-ZA" sz="2400" dirty="0" smtClean="0">
                <a:latin typeface="Arial"/>
                <a:cs typeface="Arial"/>
              </a:rPr>
              <a:t>Total trade (excluding some gold exports from SA) </a:t>
            </a:r>
            <a:r>
              <a:rPr lang="en-ZA" sz="2400" dirty="0">
                <a:latin typeface="Arial"/>
                <a:cs typeface="Arial"/>
              </a:rPr>
              <a:t>between </a:t>
            </a:r>
            <a:r>
              <a:rPr lang="en-ZA" sz="2400" dirty="0" smtClean="0">
                <a:latin typeface="Arial"/>
                <a:cs typeface="Arial"/>
              </a:rPr>
              <a:t>SA and the UK increased from R56.3 billion in </a:t>
            </a:r>
            <a:r>
              <a:rPr lang="en-ZA" sz="2400" dirty="0">
                <a:latin typeface="Arial"/>
                <a:cs typeface="Arial"/>
              </a:rPr>
              <a:t>2012 to R101.2 </a:t>
            </a:r>
            <a:r>
              <a:rPr lang="en-ZA" sz="2400" dirty="0" smtClean="0">
                <a:latin typeface="Arial"/>
                <a:cs typeface="Arial"/>
              </a:rPr>
              <a:t>billion in </a:t>
            </a:r>
            <a:r>
              <a:rPr lang="en-ZA" sz="2400" dirty="0">
                <a:latin typeface="Arial"/>
                <a:cs typeface="Arial"/>
              </a:rPr>
              <a:t>2018, </a:t>
            </a:r>
            <a:r>
              <a:rPr lang="en-ZA" sz="2400" dirty="0" smtClean="0">
                <a:latin typeface="Arial"/>
                <a:cs typeface="Arial"/>
              </a:rPr>
              <a:t>an increase </a:t>
            </a:r>
            <a:r>
              <a:rPr lang="en-ZA" sz="2400" dirty="0">
                <a:latin typeface="Arial"/>
                <a:cs typeface="Arial"/>
              </a:rPr>
              <a:t>of 79.8%. </a:t>
            </a:r>
          </a:p>
          <a:p>
            <a:pPr algn="just"/>
            <a:r>
              <a:rPr lang="en-ZA" sz="2400" dirty="0">
                <a:latin typeface="Arial"/>
                <a:cs typeface="Arial"/>
              </a:rPr>
              <a:t>Exports from SA to the UK increased </a:t>
            </a:r>
            <a:r>
              <a:rPr lang="en-ZA" sz="2400" dirty="0" smtClean="0">
                <a:latin typeface="Arial"/>
                <a:cs typeface="Arial"/>
              </a:rPr>
              <a:t>from </a:t>
            </a:r>
            <a:r>
              <a:rPr lang="en-ZA" sz="2400" dirty="0">
                <a:latin typeface="Arial"/>
                <a:cs typeface="Arial"/>
              </a:rPr>
              <a:t>R27.4 billion in 2012 to </a:t>
            </a:r>
            <a:r>
              <a:rPr lang="en-ZA" sz="2400" dirty="0" smtClean="0">
                <a:latin typeface="Arial"/>
                <a:cs typeface="Arial"/>
              </a:rPr>
              <a:t>R57.7 </a:t>
            </a:r>
            <a:r>
              <a:rPr lang="en-ZA" sz="2400" dirty="0">
                <a:latin typeface="Arial"/>
                <a:cs typeface="Arial"/>
              </a:rPr>
              <a:t>billion in </a:t>
            </a:r>
            <a:r>
              <a:rPr lang="en-ZA" sz="2400" dirty="0" smtClean="0">
                <a:latin typeface="Arial"/>
                <a:cs typeface="Arial"/>
              </a:rPr>
              <a:t>2018.</a:t>
            </a:r>
            <a:endParaRPr lang="en-US" sz="2400" dirty="0">
              <a:latin typeface="Arial"/>
              <a:cs typeface="Arial"/>
            </a:endParaRPr>
          </a:p>
          <a:p>
            <a:pPr algn="just"/>
            <a:r>
              <a:rPr lang="en-ZA" sz="2400" dirty="0">
                <a:latin typeface="Arial"/>
                <a:cs typeface="Arial"/>
              </a:rPr>
              <a:t>Imports from the UK into SA increased from R22.4 billion in 2009 to </a:t>
            </a:r>
            <a:r>
              <a:rPr lang="en-ZA" sz="2400" dirty="0" smtClean="0">
                <a:latin typeface="Arial"/>
                <a:cs typeface="Arial"/>
              </a:rPr>
              <a:t>R43.5 </a:t>
            </a:r>
            <a:r>
              <a:rPr lang="en-ZA" sz="2400" dirty="0">
                <a:latin typeface="Arial"/>
                <a:cs typeface="Arial"/>
              </a:rPr>
              <a:t>billion in </a:t>
            </a:r>
            <a:r>
              <a:rPr lang="en-ZA" sz="2400" dirty="0" smtClean="0">
                <a:latin typeface="Arial"/>
                <a:cs typeface="Arial"/>
              </a:rPr>
              <a:t>2018.</a:t>
            </a:r>
          </a:p>
          <a:p>
            <a:pPr algn="just"/>
            <a:r>
              <a:rPr lang="en-US" sz="2400" dirty="0" smtClean="0">
                <a:latin typeface="Arial"/>
                <a:cs typeface="Arial"/>
              </a:rPr>
              <a:t>Top UK imports </a:t>
            </a:r>
            <a:r>
              <a:rPr lang="en-US" sz="2400" dirty="0">
                <a:latin typeface="Arial"/>
                <a:cs typeface="Arial"/>
              </a:rPr>
              <a:t>from South Africa </a:t>
            </a:r>
            <a:r>
              <a:rPr lang="en-US" sz="2400" dirty="0" smtClean="0">
                <a:latin typeface="Arial"/>
                <a:cs typeface="Arial"/>
              </a:rPr>
              <a:t>were gold </a:t>
            </a:r>
            <a:r>
              <a:rPr lang="en-US" sz="2400" dirty="0">
                <a:latin typeface="Arial"/>
                <a:cs typeface="Arial"/>
              </a:rPr>
              <a:t>incl. gold plated with platinum and </a:t>
            </a:r>
            <a:r>
              <a:rPr lang="en-US" sz="2400" dirty="0" smtClean="0">
                <a:latin typeface="Arial"/>
                <a:cs typeface="Arial"/>
              </a:rPr>
              <a:t>semi-manufactured; platinum </a:t>
            </a:r>
            <a:r>
              <a:rPr lang="en-US" sz="2400" dirty="0">
                <a:latin typeface="Arial"/>
                <a:cs typeface="Arial"/>
              </a:rPr>
              <a:t>incl. palladium and </a:t>
            </a:r>
            <a:r>
              <a:rPr lang="en-US" sz="2400" dirty="0" smtClean="0">
                <a:latin typeface="Arial"/>
                <a:cs typeface="Arial"/>
              </a:rPr>
              <a:t>semi-manufactured; </a:t>
            </a:r>
            <a:r>
              <a:rPr lang="en-US" sz="2400" dirty="0">
                <a:latin typeface="Arial"/>
                <a:cs typeface="Arial"/>
              </a:rPr>
              <a:t>m</a:t>
            </a:r>
            <a:r>
              <a:rPr lang="en-US" sz="2400" dirty="0" smtClean="0">
                <a:latin typeface="Arial"/>
                <a:cs typeface="Arial"/>
              </a:rPr>
              <a:t>otor </a:t>
            </a:r>
            <a:r>
              <a:rPr lang="en-US" sz="2400" dirty="0">
                <a:latin typeface="Arial"/>
                <a:cs typeface="Arial"/>
              </a:rPr>
              <a:t>cars and other motor </a:t>
            </a:r>
            <a:r>
              <a:rPr lang="en-US" sz="2400" dirty="0" smtClean="0">
                <a:latin typeface="Arial"/>
                <a:cs typeface="Arial"/>
              </a:rPr>
              <a:t>vehicles; </a:t>
            </a:r>
            <a:r>
              <a:rPr lang="en-US" sz="2400" dirty="0">
                <a:latin typeface="Arial"/>
                <a:cs typeface="Arial"/>
              </a:rPr>
              <a:t>f</a:t>
            </a:r>
            <a:r>
              <a:rPr lang="en-US" sz="2400" dirty="0" smtClean="0">
                <a:latin typeface="Arial"/>
                <a:cs typeface="Arial"/>
              </a:rPr>
              <a:t>resh fruits including: </a:t>
            </a:r>
            <a:r>
              <a:rPr lang="en-US" sz="2400" dirty="0">
                <a:latin typeface="Arial"/>
                <a:cs typeface="Arial"/>
              </a:rPr>
              <a:t>citrus, grapes, apples, pears, berries, </a:t>
            </a:r>
            <a:r>
              <a:rPr lang="en-US" sz="2400" dirty="0" smtClean="0">
                <a:latin typeface="Arial"/>
                <a:cs typeface="Arial"/>
              </a:rPr>
              <a:t>peaches, avos; and wine. </a:t>
            </a:r>
          </a:p>
          <a:p>
            <a:pPr algn="just"/>
            <a:r>
              <a:rPr lang="en-US" sz="2400" dirty="0">
                <a:latin typeface="Arial"/>
                <a:cs typeface="Arial"/>
              </a:rPr>
              <a:t>About 44% of UK world imports of platinum from SA, 22% of citrus, 20% of grapes, 18% of apricots and peaches, 17% of apples and pears; 5% of vehicles, 4% of wine.</a:t>
            </a:r>
          </a:p>
          <a:p>
            <a:pPr algn="just"/>
            <a:endParaRPr lang="en-US" sz="2600" dirty="0" smtClean="0">
              <a:cs typeface="Arial" panose="020B0604020202020204" pitchFamily="34" charset="0"/>
            </a:endParaRPr>
          </a:p>
          <a:p>
            <a:pPr algn="just"/>
            <a:endParaRPr lang="en-US" sz="3000" dirty="0">
              <a:cs typeface="Arial" panose="020B0604020202020204" pitchFamily="34" charset="0"/>
            </a:endParaRPr>
          </a:p>
          <a:p>
            <a:pPr algn="just"/>
            <a:endParaRPr sz="2400" b="0" dirty="0"/>
          </a:p>
        </p:txBody>
      </p:sp>
      <p:sp>
        <p:nvSpPr>
          <p:cNvPr id="322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409024" y="6383970"/>
            <a:ext cx="170878" cy="2769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>
                <a:solidFill>
                  <a:schemeClr val="tx1"/>
                </a:solidFill>
              </a:rPr>
              <a:pPr/>
              <a:t>7</a:t>
            </a:fld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16100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itle 1"/>
          <p:cNvSpPr txBox="1">
            <a:spLocks noGrp="1"/>
          </p:cNvSpPr>
          <p:nvPr>
            <p:ph type="title"/>
          </p:nvPr>
        </p:nvSpPr>
        <p:spPr>
          <a:xfrm>
            <a:off x="201167" y="197915"/>
            <a:ext cx="11686032" cy="889001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  <a:round/>
          </a:ln>
        </p:spPr>
        <p:txBody>
          <a:bodyPr>
            <a:normAutofit/>
          </a:bodyPr>
          <a:lstStyle>
            <a:lvl1pPr>
              <a:def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Background – “Rollover” Agreement 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32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01168" y="1241601"/>
            <a:ext cx="11686032" cy="514237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Ministerial discussion on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19 March 2017 in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Johannesburg agreed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that the EU-SADC EPA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 “rolled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over”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into a standalone Agreement between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Southern African Customs Union (SACU),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Mozambique and the UK.</a:t>
            </a:r>
          </a:p>
          <a:p>
            <a:pPr algn="just"/>
            <a:endParaRPr lang="en-Z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Broad Terms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of Reference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were agreed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continuity after  UK exits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from the EU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through new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trade agreement that mirrors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extent possible the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terms of the SADC-EU EPA;</a:t>
            </a:r>
          </a:p>
          <a:p>
            <a:pPr lvl="1"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This would be a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technical exercise rather than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renegotiation of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existing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terms;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Changes would be limited to those necessary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to ensure operability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(for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example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 Tariff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Rate Quota (TRQ)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volumes)</a:t>
            </a:r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600" dirty="0" smtClean="0">
              <a:cs typeface="Arial" panose="020B0604020202020204" pitchFamily="34" charset="0"/>
            </a:endParaRPr>
          </a:p>
          <a:p>
            <a:pPr algn="just"/>
            <a:endParaRPr lang="en-US" sz="3000" dirty="0">
              <a:cs typeface="Arial" panose="020B0604020202020204" pitchFamily="34" charset="0"/>
            </a:endParaRPr>
          </a:p>
          <a:p>
            <a:pPr algn="just"/>
            <a:endParaRPr sz="2400" b="0" dirty="0"/>
          </a:p>
        </p:txBody>
      </p:sp>
      <p:sp>
        <p:nvSpPr>
          <p:cNvPr id="322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409024" y="6383970"/>
            <a:ext cx="170878" cy="2769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>
                <a:solidFill>
                  <a:schemeClr val="tx1"/>
                </a:solidFill>
              </a:rPr>
              <a:pPr/>
              <a:t>8</a:t>
            </a:fld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82169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itle 1"/>
          <p:cNvSpPr txBox="1">
            <a:spLocks noGrp="1"/>
          </p:cNvSpPr>
          <p:nvPr>
            <p:ph type="title"/>
          </p:nvPr>
        </p:nvSpPr>
        <p:spPr>
          <a:xfrm>
            <a:off x="201168" y="197915"/>
            <a:ext cx="11686032" cy="889001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  <a:round/>
          </a:ln>
        </p:spPr>
        <p:txBody>
          <a:bodyPr>
            <a:normAutofit/>
          </a:bodyPr>
          <a:lstStyle>
            <a:lvl1pPr>
              <a:def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SACU and Mozambique – UK EPA 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32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01168" y="1286553"/>
            <a:ext cx="11686032" cy="575650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just"/>
            <a:r>
              <a:rPr lang="en-US" sz="2400" dirty="0" smtClean="0">
                <a:latin typeface="Arial"/>
                <a:cs typeface="Arial"/>
              </a:rPr>
              <a:t>SACUM (Botswana, Eswatini, Lesotho, Mozambique, Namibia and South Africa) </a:t>
            </a:r>
            <a:r>
              <a:rPr lang="en-US" sz="2400" dirty="0">
                <a:latin typeface="Arial"/>
                <a:cs typeface="Arial"/>
              </a:rPr>
              <a:t>have engaged with </a:t>
            </a:r>
            <a:r>
              <a:rPr lang="en-US" sz="2400" dirty="0" smtClean="0">
                <a:latin typeface="Arial"/>
                <a:cs typeface="Arial"/>
              </a:rPr>
              <a:t>UK over </a:t>
            </a:r>
            <a:r>
              <a:rPr lang="en-US" sz="2400" dirty="0">
                <a:latin typeface="Arial"/>
                <a:cs typeface="Arial"/>
              </a:rPr>
              <a:t>a </a:t>
            </a:r>
            <a:r>
              <a:rPr lang="en-US" sz="2400" dirty="0" smtClean="0">
                <a:latin typeface="Arial"/>
                <a:cs typeface="Arial"/>
              </a:rPr>
              <a:t>two</a:t>
            </a:r>
            <a:r>
              <a:rPr lang="en-US" sz="2400" dirty="0">
                <a:latin typeface="Arial"/>
                <a:cs typeface="Arial"/>
              </a:rPr>
              <a:t>-year period.  </a:t>
            </a:r>
            <a:endParaRPr lang="en-ZA" sz="2400" dirty="0">
              <a:latin typeface="Arial"/>
              <a:cs typeface="Arial"/>
            </a:endParaRPr>
          </a:p>
          <a:p>
            <a:pPr lvl="0" algn="just"/>
            <a:endParaRPr lang="en-US" sz="2400" dirty="0" smtClean="0">
              <a:latin typeface="Arial"/>
              <a:cs typeface="Arial"/>
            </a:endParaRPr>
          </a:p>
          <a:p>
            <a:pPr lvl="0" algn="just"/>
            <a:r>
              <a:rPr lang="en-US" sz="2400" dirty="0" smtClean="0">
                <a:latin typeface="Arial"/>
                <a:cs typeface="Arial"/>
              </a:rPr>
              <a:t>On 7 </a:t>
            </a:r>
            <a:r>
              <a:rPr lang="en-US" sz="2400" dirty="0">
                <a:latin typeface="Arial"/>
                <a:cs typeface="Arial"/>
              </a:rPr>
              <a:t>September </a:t>
            </a:r>
            <a:r>
              <a:rPr lang="en-US" sz="2400" dirty="0" smtClean="0">
                <a:latin typeface="Arial"/>
                <a:cs typeface="Arial"/>
              </a:rPr>
              <a:t>2019 the </a:t>
            </a:r>
            <a:r>
              <a:rPr lang="en-US" sz="2400" dirty="0">
                <a:latin typeface="Arial"/>
                <a:cs typeface="Arial"/>
              </a:rPr>
              <a:t>negotiations for a new trade agreement between </a:t>
            </a:r>
            <a:r>
              <a:rPr lang="en-US" sz="2400" dirty="0" smtClean="0">
                <a:latin typeface="Arial"/>
                <a:cs typeface="Arial"/>
              </a:rPr>
              <a:t>SACUM and UK were </a:t>
            </a:r>
            <a:r>
              <a:rPr lang="en-US" sz="2400" dirty="0">
                <a:latin typeface="Arial"/>
                <a:cs typeface="Arial"/>
              </a:rPr>
              <a:t>concluded. </a:t>
            </a:r>
            <a:endParaRPr lang="en-ZA" sz="2400" dirty="0">
              <a:latin typeface="Arial"/>
              <a:cs typeface="Arial"/>
            </a:endParaRPr>
          </a:p>
          <a:p>
            <a:pPr algn="just"/>
            <a:endParaRPr lang="en-ZA" sz="2400" dirty="0" smtClean="0">
              <a:latin typeface="Arial"/>
              <a:cs typeface="Arial"/>
            </a:endParaRPr>
          </a:p>
          <a:p>
            <a:pPr algn="just"/>
            <a:r>
              <a:rPr lang="en-ZA" sz="2400" dirty="0" smtClean="0">
                <a:latin typeface="Arial"/>
                <a:cs typeface="Arial"/>
              </a:rPr>
              <a:t>The SACUM</a:t>
            </a:r>
            <a:r>
              <a:rPr lang="en-ZA" sz="2400" dirty="0">
                <a:latin typeface="Arial"/>
                <a:cs typeface="Arial"/>
              </a:rPr>
              <a:t>-UK </a:t>
            </a:r>
            <a:r>
              <a:rPr lang="en-ZA" sz="2400" dirty="0" smtClean="0">
                <a:latin typeface="Arial"/>
                <a:cs typeface="Arial"/>
              </a:rPr>
              <a:t>EPA </a:t>
            </a:r>
            <a:r>
              <a:rPr lang="en-ZA" sz="2400" dirty="0">
                <a:latin typeface="Arial"/>
                <a:cs typeface="Arial"/>
              </a:rPr>
              <a:t>will replace the current legal framework for trade </a:t>
            </a:r>
            <a:r>
              <a:rPr lang="en-ZA" sz="2400" dirty="0" smtClean="0">
                <a:latin typeface="Arial"/>
                <a:cs typeface="Arial"/>
              </a:rPr>
              <a:t>under </a:t>
            </a:r>
            <a:r>
              <a:rPr lang="en-ZA" sz="2400" dirty="0">
                <a:latin typeface="Arial"/>
                <a:cs typeface="Arial"/>
              </a:rPr>
              <a:t>the </a:t>
            </a:r>
            <a:r>
              <a:rPr lang="en-ZA" sz="2400" dirty="0" smtClean="0">
                <a:latin typeface="Arial"/>
                <a:cs typeface="Arial"/>
              </a:rPr>
              <a:t>EU-SADC EPA</a:t>
            </a:r>
            <a:r>
              <a:rPr lang="en-ZA" sz="2400" dirty="0">
                <a:latin typeface="Arial"/>
                <a:cs typeface="Arial"/>
              </a:rPr>
              <a:t>, if the UK leaves the EU on 31 October </a:t>
            </a:r>
            <a:r>
              <a:rPr lang="en-ZA" sz="2400" dirty="0" smtClean="0">
                <a:latin typeface="Arial"/>
                <a:cs typeface="Arial"/>
              </a:rPr>
              <a:t>2019, or on a later date if the UK and EU agree to an extension or if the Withdrawal Agreement between the UK and EU comes into force. </a:t>
            </a:r>
          </a:p>
          <a:p>
            <a:pPr algn="just"/>
            <a:endParaRPr lang="en-ZA" sz="2400" dirty="0" smtClean="0">
              <a:latin typeface="Arial"/>
              <a:cs typeface="Arial"/>
            </a:endParaRPr>
          </a:p>
          <a:p>
            <a:pPr algn="just"/>
            <a:endParaRPr lang="en-US" sz="3000" dirty="0">
              <a:cs typeface="Arial" panose="020B0604020202020204" pitchFamily="34" charset="0"/>
            </a:endParaRPr>
          </a:p>
          <a:p>
            <a:pPr algn="just"/>
            <a:endParaRPr sz="2400" b="0" dirty="0"/>
          </a:p>
        </p:txBody>
      </p:sp>
      <p:sp>
        <p:nvSpPr>
          <p:cNvPr id="322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409024" y="6383970"/>
            <a:ext cx="170878" cy="2769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>
                <a:solidFill>
                  <a:schemeClr val="tx1"/>
                </a:solidFill>
              </a:rPr>
              <a:pPr/>
              <a:t>9</a:t>
            </a:fld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69098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2001</TotalTime>
  <Words>2098</Words>
  <Application>Microsoft Office PowerPoint</Application>
  <PresentationFormat>Custom</PresentationFormat>
  <Paragraphs>301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Background and Context</vt:lpstr>
      <vt:lpstr>Background and Context</vt:lpstr>
      <vt:lpstr>Economic Partnership Agreement with EU</vt:lpstr>
      <vt:lpstr>UK relation to EU-SADC EPA</vt:lpstr>
      <vt:lpstr>SA-UK Trade figures </vt:lpstr>
      <vt:lpstr>SA-UK Trade figures (cont.)</vt:lpstr>
      <vt:lpstr>Background – “Rollover” Agreement </vt:lpstr>
      <vt:lpstr>SACU and Mozambique – UK EPA </vt:lpstr>
      <vt:lpstr>Key Features of the SACUM-UK EPA </vt:lpstr>
      <vt:lpstr>Tariff Rate Quotas (TRQs) </vt:lpstr>
      <vt:lpstr>Tariff Rate Quotas (TRQs) </vt:lpstr>
      <vt:lpstr>SACU TRQs on UK Products </vt:lpstr>
      <vt:lpstr>UK TRQs on SA Products </vt:lpstr>
      <vt:lpstr>Cumulation [EU Materials &amp; Processing] </vt:lpstr>
      <vt:lpstr>Treatment of Bilateral Safeguards </vt:lpstr>
      <vt:lpstr>Transitional Arrangements </vt:lpstr>
      <vt:lpstr>Transitional Arrangements (cont.) </vt:lpstr>
      <vt:lpstr>Built-in Agenda </vt:lpstr>
      <vt:lpstr>Way forward </vt:lpstr>
      <vt:lpstr>Way Forward (cont.) 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PUMZA</cp:lastModifiedBy>
  <cp:revision>116</cp:revision>
  <cp:lastPrinted>2019-11-05T05:11:08Z</cp:lastPrinted>
  <dcterms:modified xsi:type="dcterms:W3CDTF">2019-11-05T12:49:33Z</dcterms:modified>
</cp:coreProperties>
</file>