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9"/>
  </p:notesMasterIdLst>
  <p:sldIdLst>
    <p:sldId id="256" r:id="rId3"/>
    <p:sldId id="257" r:id="rId4"/>
    <p:sldId id="283" r:id="rId5"/>
    <p:sldId id="293" r:id="rId6"/>
    <p:sldId id="294" r:id="rId7"/>
    <p:sldId id="265" r:id="rId8"/>
    <p:sldId id="258" r:id="rId9"/>
    <p:sldId id="259" r:id="rId10"/>
    <p:sldId id="263" r:id="rId11"/>
    <p:sldId id="264" r:id="rId12"/>
    <p:sldId id="260" r:id="rId13"/>
    <p:sldId id="297" r:id="rId14"/>
    <p:sldId id="266" r:id="rId15"/>
    <p:sldId id="295" r:id="rId16"/>
    <p:sldId id="285" r:id="rId17"/>
    <p:sldId id="296" r:id="rId18"/>
    <p:sldId id="262"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90" r:id="rId33"/>
    <p:sldId id="281" r:id="rId34"/>
    <p:sldId id="288" r:id="rId35"/>
    <p:sldId id="298" r:id="rId36"/>
    <p:sldId id="291" r:id="rId37"/>
    <p:sldId id="292"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282" r:id="rId5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29" autoAdjust="0"/>
  </p:normalViewPr>
  <p:slideViewPr>
    <p:cSldViewPr snapToGrid="0" snapToObjects="1">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6DBA589-9A06-489E-BCF9-44B185EA37E0}" type="datetimeFigureOut">
              <a:rPr lang="en-ZA" smtClean="0"/>
              <a:pPr/>
              <a:t>2019/11/05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3812D1C4-2244-4C73-9B17-E86A5681530C}" type="slidenum">
              <a:rPr lang="en-ZA" smtClean="0"/>
              <a:pPr/>
              <a:t>‹#›</a:t>
            </a:fld>
            <a:endParaRPr lang="en-ZA"/>
          </a:p>
        </p:txBody>
      </p:sp>
    </p:spTree>
    <p:extLst>
      <p:ext uri="{BB962C8B-B14F-4D97-AF65-F5344CB8AC3E}">
        <p14:creationId xmlns:p14="http://schemas.microsoft.com/office/powerpoint/2010/main" xmlns="" val="166918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B82454-4B7F-4A5F-B377-5324B63B8451}"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3186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B82454-4B7F-4A5F-B377-5324B63B8451}"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6763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B82454-4B7F-4A5F-B377-5324B63B8451}"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4468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P0-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46054"/>
          </a:xfrm>
          <a:prstGeom prst="rect">
            <a:avLst/>
          </a:prstGeom>
        </p:spPr>
      </p:pic>
      <p:sp>
        <p:nvSpPr>
          <p:cNvPr id="4" name="Date Placeholder 3"/>
          <p:cNvSpPr>
            <a:spLocks noGrp="1"/>
          </p:cNvSpPr>
          <p:nvPr>
            <p:ph type="dt" sz="half" idx="10"/>
          </p:nvPr>
        </p:nvSpPr>
        <p:spPr/>
        <p:txBody>
          <a:bodyPr/>
          <a:lstStyle/>
          <a:p>
            <a:fld id="{B61CA7B1-5C4F-417F-998A-CEA8657E4030}"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426B-E322-DC49-B3B4-BB154535C785}" type="slidenum">
              <a:rPr lang="en-US" smtClean="0"/>
              <a:pPr/>
              <a:t>‹#›</a:t>
            </a:fld>
            <a:endParaRPr lang="en-US"/>
          </a:p>
        </p:txBody>
      </p:sp>
      <p:sp>
        <p:nvSpPr>
          <p:cNvPr id="13" name="Title 1"/>
          <p:cNvSpPr>
            <a:spLocks noGrp="1"/>
          </p:cNvSpPr>
          <p:nvPr>
            <p:ph type="ctrTitle"/>
          </p:nvPr>
        </p:nvSpPr>
        <p:spPr>
          <a:xfrm>
            <a:off x="749482" y="2269255"/>
            <a:ext cx="7772400" cy="1064851"/>
          </a:xfrm>
        </p:spPr>
        <p:txBody>
          <a:bodyPr/>
          <a:lstStyle>
            <a:lvl1pPr>
              <a:defRPr b="1">
                <a:solidFill>
                  <a:schemeClr val="accent1">
                    <a:lumMod val="75000"/>
                  </a:schemeClr>
                </a:solidFill>
              </a:defRPr>
            </a:lvl1pPr>
          </a:lstStyle>
          <a:p>
            <a:endParaRPr lang="en-US" dirty="0"/>
          </a:p>
        </p:txBody>
      </p:sp>
      <p:sp>
        <p:nvSpPr>
          <p:cNvPr id="14" name="Subtitle 2"/>
          <p:cNvSpPr>
            <a:spLocks noGrp="1"/>
          </p:cNvSpPr>
          <p:nvPr>
            <p:ph type="subTitle" idx="1"/>
          </p:nvPr>
        </p:nvSpPr>
        <p:spPr>
          <a:xfrm>
            <a:off x="1435282" y="3364345"/>
            <a:ext cx="6400800" cy="690000"/>
          </a:xfrm>
        </p:spPr>
        <p:txBody>
          <a:bodyPr/>
          <a:lstStyle>
            <a:lvl1pPr marL="0" indent="0" algn="ctr">
              <a:buNone/>
              <a:defRPr/>
            </a:lvl1pPr>
          </a:lstStyle>
          <a:p>
            <a:endParaRPr lang="en-US" dirty="0"/>
          </a:p>
        </p:txBody>
      </p:sp>
    </p:spTree>
    <p:extLst>
      <p:ext uri="{BB962C8B-B14F-4D97-AF65-F5344CB8AC3E}">
        <p14:creationId xmlns:p14="http://schemas.microsoft.com/office/powerpoint/2010/main" xmlns="" val="13988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562C3-D5AF-403B-895B-8A741FE569B7}"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0925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BA7CE-8C76-4062-8694-2ACF3A80EB86}"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31074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P0-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46054"/>
          </a:xfrm>
          <a:prstGeom prst="rect">
            <a:avLst/>
          </a:prstGeom>
        </p:spPr>
      </p:pic>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Title 1"/>
          <p:cNvSpPr>
            <a:spLocks noGrp="1"/>
          </p:cNvSpPr>
          <p:nvPr>
            <p:ph type="ctrTitle"/>
          </p:nvPr>
        </p:nvSpPr>
        <p:spPr>
          <a:xfrm>
            <a:off x="749482" y="2269255"/>
            <a:ext cx="7772400" cy="1064851"/>
          </a:xfrm>
        </p:spPr>
        <p:txBody>
          <a:bodyPr/>
          <a:lstStyle>
            <a:lvl1pPr>
              <a:defRPr b="1">
                <a:solidFill>
                  <a:schemeClr val="accent1">
                    <a:lumMod val="75000"/>
                  </a:schemeClr>
                </a:solidFill>
              </a:defRPr>
            </a:lvl1pPr>
          </a:lstStyle>
          <a:p>
            <a:endParaRPr lang="en-US" dirty="0"/>
          </a:p>
        </p:txBody>
      </p:sp>
      <p:sp>
        <p:nvSpPr>
          <p:cNvPr id="14" name="Subtitle 2"/>
          <p:cNvSpPr>
            <a:spLocks noGrp="1"/>
          </p:cNvSpPr>
          <p:nvPr>
            <p:ph type="subTitle" idx="1"/>
          </p:nvPr>
        </p:nvSpPr>
        <p:spPr>
          <a:xfrm>
            <a:off x="1435282" y="3364345"/>
            <a:ext cx="6400800" cy="690000"/>
          </a:xfrm>
        </p:spPr>
        <p:txBody>
          <a:bodyPr/>
          <a:lstStyle>
            <a:lvl1pPr marL="0" indent="0" algn="ctr">
              <a:buNone/>
              <a:defRPr/>
            </a:lvl1pPr>
          </a:lstStyle>
          <a:p>
            <a:endParaRPr lang="en-US" dirty="0"/>
          </a:p>
        </p:txBody>
      </p:sp>
    </p:spTree>
    <p:extLst>
      <p:ext uri="{BB962C8B-B14F-4D97-AF65-F5344CB8AC3E}">
        <p14:creationId xmlns:p14="http://schemas.microsoft.com/office/powerpoint/2010/main" xmlns="" val="202254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98"/>
            <a:ext cx="8229600" cy="632538"/>
          </a:xfrm>
        </p:spPr>
        <p:txBody>
          <a:bodyPr/>
          <a:lstStyle>
            <a:lvl1pPr>
              <a:defRPr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57200" y="997894"/>
            <a:ext cx="8229600" cy="46669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655917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6533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8330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047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9746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854528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7170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98"/>
            <a:ext cx="8229600" cy="632538"/>
          </a:xfrm>
        </p:spPr>
        <p:txBody>
          <a:bodyPr/>
          <a:lstStyle>
            <a:lvl1pPr>
              <a:defRPr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57200" y="997894"/>
            <a:ext cx="8229600" cy="46669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6A79E3-BA31-4C8F-A976-9F1A6CF270AB}"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168415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021574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19268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4032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9A96D-B659-4DA1-A3DF-719CD7432695}"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02111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8D4F7F-BEEE-472B-A91E-2DD910CEE15D}" type="datetime1">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70353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322FD9-E516-4304-9E47-BCC41CBA9AED}" type="datetime1">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41660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7BDB99-2F88-4BBF-BEEF-168F0764C3D5}" type="datetime1">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52281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615BD-A047-4D7C-BEFC-F0E3469314E8}" type="datetime1">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86761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ED8DE4-3D2B-4D4A-BB0F-8CE31033FC4E}" type="datetime1">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155147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51BB4-D90F-45B0-ABDE-AC22329151B2}" type="datetime1">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384709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P-2.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4596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A788B-902A-4C03-BBB7-160950E0CD85}" type="datetime1">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4426B-E322-DC49-B3B4-BB154535C785}" type="slidenum">
              <a:rPr lang="en-US" smtClean="0"/>
              <a:pPr/>
              <a:t>‹#›</a:t>
            </a:fld>
            <a:endParaRPr lang="en-US"/>
          </a:p>
        </p:txBody>
      </p:sp>
    </p:spTree>
    <p:extLst>
      <p:ext uri="{BB962C8B-B14F-4D97-AF65-F5344CB8AC3E}">
        <p14:creationId xmlns:p14="http://schemas.microsoft.com/office/powerpoint/2010/main" xmlns="" val="21357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P-2.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4596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2AB68BE-3CD5-5349-9E1B-E35E2DCAF24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E4426B-E322-DC49-B3B4-BB154535C78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557691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 y="1268154"/>
            <a:ext cx="2827375" cy="3681976"/>
          </a:xfrm>
          <a:noFill/>
        </p:spPr>
        <p:txBody>
          <a:bodyPr vert="horz" lIns="91440" tIns="45720" rIns="91440" bIns="45720" rtlCol="0" anchor="b">
            <a:normAutofit/>
          </a:bodyPr>
          <a:lstStyle/>
          <a:p>
            <a:pPr algn="l" defTabSz="914400">
              <a:lnSpc>
                <a:spcPct val="90000"/>
              </a:lnSpc>
            </a:pPr>
            <a:r>
              <a:rPr lang="en-US" sz="2100" dirty="0">
                <a:solidFill>
                  <a:schemeClr val="tx1"/>
                </a:solidFill>
                <a:latin typeface="Arial" panose="020B0604020202020204" pitchFamily="34" charset="0"/>
                <a:cs typeface="Arial" panose="020B0604020202020204" pitchFamily="34" charset="0"/>
              </a:rPr>
              <a:t>Portfolio Committee on Trade and Industry</a:t>
            </a:r>
            <a:br>
              <a:rPr lang="en-US" sz="2100" dirty="0">
                <a:solidFill>
                  <a:schemeClr val="tx1"/>
                </a:solidFill>
                <a:latin typeface="Arial" panose="020B0604020202020204" pitchFamily="34" charset="0"/>
                <a:cs typeface="Arial" panose="020B0604020202020204" pitchFamily="34" charset="0"/>
              </a:rPr>
            </a:br>
            <a:r>
              <a:rPr lang="en-US" sz="2100" dirty="0">
                <a:solidFill>
                  <a:schemeClr val="tx1"/>
                </a:solidFill>
                <a:latin typeface="Arial" panose="020B0604020202020204" pitchFamily="34" charset="0"/>
                <a:cs typeface="Arial" panose="020B0604020202020204" pitchFamily="34" charset="0"/>
              </a:rPr>
              <a:t>_________________</a:t>
            </a:r>
            <a:br>
              <a:rPr lang="en-US" sz="2100" dirty="0">
                <a:solidFill>
                  <a:schemeClr val="tx1"/>
                </a:solidFill>
                <a:latin typeface="Arial" panose="020B0604020202020204" pitchFamily="34" charset="0"/>
                <a:cs typeface="Arial" panose="020B0604020202020204" pitchFamily="34" charset="0"/>
              </a:rPr>
            </a:br>
            <a:r>
              <a:rPr lang="en-US" sz="2100" dirty="0">
                <a:solidFill>
                  <a:schemeClr val="tx1"/>
                </a:solidFill>
                <a:latin typeface="Arial" panose="020B0604020202020204" pitchFamily="34" charset="0"/>
                <a:cs typeface="Arial" panose="020B0604020202020204" pitchFamily="34" charset="0"/>
              </a:rPr>
              <a:t/>
            </a:r>
            <a:br>
              <a:rPr lang="en-US" sz="2100" dirty="0">
                <a:solidFill>
                  <a:schemeClr val="tx1"/>
                </a:solidFill>
                <a:latin typeface="Arial" panose="020B0604020202020204" pitchFamily="34" charset="0"/>
                <a:cs typeface="Arial" panose="020B0604020202020204" pitchFamily="34" charset="0"/>
              </a:rPr>
            </a:br>
            <a:r>
              <a:rPr lang="en-US" sz="2100" dirty="0">
                <a:solidFill>
                  <a:schemeClr val="tx1"/>
                </a:solidFill>
                <a:latin typeface="Arial" panose="020B0604020202020204" pitchFamily="34" charset="0"/>
                <a:cs typeface="Arial" panose="020B0604020202020204" pitchFamily="34" charset="0"/>
              </a:rPr>
              <a:t>Presentation on the NLC’s Integrated Report for</a:t>
            </a:r>
            <a:br>
              <a:rPr lang="en-US" sz="2100" dirty="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2018/19 and Second Quarter Performance Report</a:t>
            </a:r>
            <a:endParaRPr lang="en-US" sz="21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CCFD593-D2C3-4DBD-B0A0-518E9408C9E1}"/>
              </a:ext>
            </a:extLst>
          </p:cNvPr>
          <p:cNvPicPr>
            <a:picLocks noChangeAspect="1"/>
          </p:cNvPicPr>
          <p:nvPr/>
        </p:nvPicPr>
        <p:blipFill rotWithShape="1">
          <a:blip r:embed="rId2"/>
          <a:srcRect l="17876" r="21328" b="-2"/>
          <a:stretch/>
        </p:blipFill>
        <p:spPr>
          <a:xfrm>
            <a:off x="3490722" y="10"/>
            <a:ext cx="5653278" cy="6857990"/>
          </a:xfrm>
          <a:prstGeom prst="rect">
            <a:avLst/>
          </a:prstGeom>
        </p:spPr>
      </p:pic>
    </p:spTree>
    <p:extLst>
      <p:ext uri="{BB962C8B-B14F-4D97-AF65-F5344CB8AC3E}">
        <p14:creationId xmlns:p14="http://schemas.microsoft.com/office/powerpoint/2010/main" xmlns="" val="2822902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4517A-F055-482A-B643-AF91E198BFCF}"/>
              </a:ext>
            </a:extLst>
          </p:cNvPr>
          <p:cNvSpPr>
            <a:spLocks noGrp="1"/>
          </p:cNvSpPr>
          <p:nvPr>
            <p:ph type="title"/>
          </p:nvPr>
        </p:nvSpPr>
        <p:spPr>
          <a:xfrm>
            <a:off x="436224" y="0"/>
            <a:ext cx="8229600" cy="501445"/>
          </a:xfrm>
          <a:solidFill>
            <a:schemeClr val="tx2"/>
          </a:solidFill>
        </p:spPr>
        <p:txBody>
          <a:bodyPr>
            <a:normAutofit/>
          </a:bodyPr>
          <a:lstStyle/>
          <a:p>
            <a:r>
              <a:rPr lang="en-ZA" sz="2200" dirty="0">
                <a:solidFill>
                  <a:schemeClr val="bg1"/>
                </a:solidFill>
                <a:latin typeface="Arial Narrow" panose="020B0606020202030204" pitchFamily="34" charset="0"/>
              </a:rPr>
              <a:t>GEOGRAPHICAL FOOTPRINT</a:t>
            </a:r>
          </a:p>
        </p:txBody>
      </p:sp>
      <p:pic>
        <p:nvPicPr>
          <p:cNvPr id="5" name="Content Placeholder 4">
            <a:extLst>
              <a:ext uri="{FF2B5EF4-FFF2-40B4-BE49-F238E27FC236}">
                <a16:creationId xmlns:a16="http://schemas.microsoft.com/office/drawing/2014/main" xmlns="" id="{74C41EB6-793E-41DD-88AE-B9AB412509AA}"/>
              </a:ext>
            </a:extLst>
          </p:cNvPr>
          <p:cNvPicPr>
            <a:picLocks noGrp="1" noChangeAspect="1"/>
          </p:cNvPicPr>
          <p:nvPr>
            <p:ph idx="1"/>
          </p:nvPr>
        </p:nvPicPr>
        <p:blipFill>
          <a:blip r:embed="rId2"/>
          <a:stretch>
            <a:fillRect/>
          </a:stretch>
        </p:blipFill>
        <p:spPr>
          <a:xfrm>
            <a:off x="185351" y="587942"/>
            <a:ext cx="8764678" cy="6172209"/>
          </a:xfrm>
          <a:prstGeom prst="rect">
            <a:avLst/>
          </a:prstGeom>
        </p:spPr>
      </p:pic>
      <p:sp>
        <p:nvSpPr>
          <p:cNvPr id="4" name="Slide Number Placeholder 3">
            <a:extLst>
              <a:ext uri="{FF2B5EF4-FFF2-40B4-BE49-F238E27FC236}">
                <a16:creationId xmlns:a16="http://schemas.microsoft.com/office/drawing/2014/main" xmlns="" id="{980E6123-004B-49A5-A61A-30EF9F6486AB}"/>
              </a:ext>
            </a:extLst>
          </p:cNvPr>
          <p:cNvSpPr>
            <a:spLocks noGrp="1"/>
          </p:cNvSpPr>
          <p:nvPr>
            <p:ph type="sldNum" sz="quarter" idx="12"/>
          </p:nvPr>
        </p:nvSpPr>
        <p:spPr>
          <a:xfrm>
            <a:off x="6679763" y="6212464"/>
            <a:ext cx="2133600" cy="365125"/>
          </a:xfrm>
        </p:spPr>
        <p:txBody>
          <a:bodyPr/>
          <a:lstStyle/>
          <a:p>
            <a:fld id="{BDE4426B-E322-DC49-B3B4-BB154535C785}" type="slidenum">
              <a:rPr lang="en-US" smtClean="0"/>
              <a:pPr/>
              <a:t>10</a:t>
            </a:fld>
            <a:endParaRPr lang="en-US" dirty="0"/>
          </a:p>
        </p:txBody>
      </p:sp>
    </p:spTree>
    <p:extLst>
      <p:ext uri="{BB962C8B-B14F-4D97-AF65-F5344CB8AC3E}">
        <p14:creationId xmlns:p14="http://schemas.microsoft.com/office/powerpoint/2010/main" xmlns="" val="390009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457200" y="116579"/>
            <a:ext cx="8229600" cy="485474"/>
          </a:xfrm>
          <a:solidFill>
            <a:schemeClr val="tx2"/>
          </a:solidFill>
        </p:spPr>
        <p:txBody>
          <a:bodyPr>
            <a:normAutofit/>
          </a:bodyPr>
          <a:lstStyle/>
          <a:p>
            <a:r>
              <a:rPr lang="en-ZA" sz="2400" dirty="0">
                <a:solidFill>
                  <a:schemeClr val="bg1"/>
                </a:solidFill>
                <a:latin typeface="Arial Narrow" panose="020B0606020202030204" pitchFamily="34" charset="0"/>
              </a:rPr>
              <a:t>NLC BUSINESS MODEL</a:t>
            </a:r>
          </a:p>
        </p:txBody>
      </p:sp>
      <p:pic>
        <p:nvPicPr>
          <p:cNvPr id="7" name="Picture 6"/>
          <p:cNvPicPr>
            <a:picLocks noChangeAspect="1"/>
          </p:cNvPicPr>
          <p:nvPr/>
        </p:nvPicPr>
        <p:blipFill>
          <a:blip r:embed="rId2"/>
          <a:stretch>
            <a:fillRect/>
          </a:stretch>
        </p:blipFill>
        <p:spPr>
          <a:xfrm>
            <a:off x="250147" y="713264"/>
            <a:ext cx="8597291" cy="6058239"/>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ph type="sldNum" sz="quarter" idx="12"/>
          </p:nvPr>
        </p:nvSpPr>
        <p:spPr>
          <a:xfrm>
            <a:off x="2747818" y="6356350"/>
            <a:ext cx="2133600" cy="365125"/>
          </a:xfrm>
        </p:spPr>
        <p:txBody>
          <a:bodyPr/>
          <a:lstStyle/>
          <a:p>
            <a:r>
              <a:rPr lang="en-US" dirty="0" smtClean="0"/>
              <a:t>11</a:t>
            </a:r>
            <a:endParaRPr lang="en-US" dirty="0"/>
          </a:p>
        </p:txBody>
      </p:sp>
    </p:spTree>
    <p:extLst>
      <p:ext uri="{BB962C8B-B14F-4D97-AF65-F5344CB8AC3E}">
        <p14:creationId xmlns:p14="http://schemas.microsoft.com/office/powerpoint/2010/main" xmlns="" val="1738427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457200" y="116579"/>
            <a:ext cx="8229600" cy="378298"/>
          </a:xfrm>
          <a:solidFill>
            <a:schemeClr val="tx2"/>
          </a:solidFill>
        </p:spPr>
        <p:txBody>
          <a:bodyPr>
            <a:normAutofit fontScale="90000"/>
          </a:bodyPr>
          <a:lstStyle/>
          <a:p>
            <a:r>
              <a:rPr lang="en-ZA" sz="2400" dirty="0">
                <a:solidFill>
                  <a:schemeClr val="bg1"/>
                </a:solidFill>
                <a:latin typeface="Arial Narrow" panose="020B0606020202030204" pitchFamily="34" charset="0"/>
              </a:rPr>
              <a:t>NLC BUSINESS MODEL</a:t>
            </a:r>
          </a:p>
        </p:txBody>
      </p:sp>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2784016" y="6509267"/>
            <a:ext cx="2133600" cy="365125"/>
          </a:xfrm>
        </p:spPr>
        <p:txBody>
          <a:bodyPr/>
          <a:lstStyle/>
          <a:p>
            <a:fld id="{BDE4426B-E322-DC49-B3B4-BB154535C785}" type="slidenum">
              <a:rPr lang="en-US" smtClean="0"/>
              <a:pPr/>
              <a:t>12</a:t>
            </a:fld>
            <a:endParaRPr lang="en-US" dirty="0"/>
          </a:p>
        </p:txBody>
      </p:sp>
      <p:pic>
        <p:nvPicPr>
          <p:cNvPr id="7" name="Picture 6"/>
          <p:cNvPicPr>
            <a:picLocks noChangeAspect="1"/>
          </p:cNvPicPr>
          <p:nvPr/>
        </p:nvPicPr>
        <p:blipFill>
          <a:blip r:embed="rId2"/>
          <a:stretch>
            <a:fillRect/>
          </a:stretch>
        </p:blipFill>
        <p:spPr>
          <a:xfrm>
            <a:off x="206478" y="478484"/>
            <a:ext cx="8770374" cy="6276277"/>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txBox="1">
            <a:spLocks/>
          </p:cNvSpPr>
          <p:nvPr/>
        </p:nvSpPr>
        <p:spPr>
          <a:xfrm>
            <a:off x="2747818"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12</a:t>
            </a:r>
            <a:endParaRPr lang="en-US" dirty="0"/>
          </a:p>
        </p:txBody>
      </p:sp>
    </p:spTree>
    <p:extLst>
      <p:ext uri="{BB962C8B-B14F-4D97-AF65-F5344CB8AC3E}">
        <p14:creationId xmlns:p14="http://schemas.microsoft.com/office/powerpoint/2010/main" xmlns="" val="657286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77803-2E83-4D05-9553-77225F1CE25E}"/>
              </a:ext>
            </a:extLst>
          </p:cNvPr>
          <p:cNvSpPr>
            <a:spLocks noGrp="1"/>
          </p:cNvSpPr>
          <p:nvPr>
            <p:ph type="title"/>
          </p:nvPr>
        </p:nvSpPr>
        <p:spPr>
          <a:xfrm>
            <a:off x="457200" y="43890"/>
            <a:ext cx="8229600" cy="477220"/>
          </a:xfrm>
          <a:solidFill>
            <a:schemeClr val="tx2"/>
          </a:solidFill>
        </p:spPr>
        <p:txBody>
          <a:bodyPr>
            <a:normAutofit/>
          </a:bodyPr>
          <a:lstStyle/>
          <a:p>
            <a:r>
              <a:rPr lang="en-ZA" sz="2400" dirty="0" smtClean="0">
                <a:solidFill>
                  <a:schemeClr val="bg1"/>
                </a:solidFill>
                <a:latin typeface="Arial Narrow" panose="020B0606020202030204" pitchFamily="34" charset="0"/>
              </a:rPr>
              <a:t>OPERATIONS OVERVIEW</a:t>
            </a:r>
            <a:endParaRPr lang="en-ZA" sz="2400"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AD160B3E-E60D-43EC-8E90-02716D843FA1}"/>
              </a:ext>
            </a:extLst>
          </p:cNvPr>
          <p:cNvSpPr>
            <a:spLocks noGrp="1"/>
          </p:cNvSpPr>
          <p:nvPr>
            <p:ph type="sldNum" sz="quarter" idx="12"/>
          </p:nvPr>
        </p:nvSpPr>
        <p:spPr>
          <a:xfrm>
            <a:off x="2794000" y="6431039"/>
            <a:ext cx="2133600" cy="365125"/>
          </a:xfrm>
        </p:spPr>
        <p:txBody>
          <a:bodyPr/>
          <a:lstStyle/>
          <a:p>
            <a:fld id="{BDE4426B-E322-DC49-B3B4-BB154535C785}" type="slidenum">
              <a:rPr lang="en-US" smtClean="0"/>
              <a:pPr/>
              <a:t>13</a:t>
            </a:fld>
            <a:endParaRPr lang="en-US" dirty="0"/>
          </a:p>
        </p:txBody>
      </p:sp>
      <p:pic>
        <p:nvPicPr>
          <p:cNvPr id="3" name="Picture 2"/>
          <p:cNvPicPr>
            <a:picLocks noChangeAspect="1"/>
          </p:cNvPicPr>
          <p:nvPr/>
        </p:nvPicPr>
        <p:blipFill>
          <a:blip r:embed="rId2"/>
          <a:stretch>
            <a:fillRect/>
          </a:stretch>
        </p:blipFill>
        <p:spPr>
          <a:xfrm>
            <a:off x="1283856" y="521110"/>
            <a:ext cx="7402944" cy="5459560"/>
          </a:xfrm>
          <a:prstGeom prst="rect">
            <a:avLst/>
          </a:prstGeom>
        </p:spPr>
      </p:pic>
    </p:spTree>
    <p:extLst>
      <p:ext uri="{BB962C8B-B14F-4D97-AF65-F5344CB8AC3E}">
        <p14:creationId xmlns:p14="http://schemas.microsoft.com/office/powerpoint/2010/main" xmlns="" val="90191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77803-2E83-4D05-9553-77225F1CE25E}"/>
              </a:ext>
            </a:extLst>
          </p:cNvPr>
          <p:cNvSpPr>
            <a:spLocks noGrp="1"/>
          </p:cNvSpPr>
          <p:nvPr>
            <p:ph type="title"/>
          </p:nvPr>
        </p:nvSpPr>
        <p:spPr>
          <a:xfrm>
            <a:off x="457200" y="43890"/>
            <a:ext cx="8229600" cy="407955"/>
          </a:xfrm>
          <a:solidFill>
            <a:schemeClr val="tx2"/>
          </a:solidFill>
        </p:spPr>
        <p:txBody>
          <a:bodyPr>
            <a:noAutofit/>
          </a:bodyPr>
          <a:lstStyle/>
          <a:p>
            <a:r>
              <a:rPr lang="en-ZA" sz="2400" dirty="0" smtClean="0">
                <a:solidFill>
                  <a:schemeClr val="bg1"/>
                </a:solidFill>
                <a:latin typeface="Arial Narrow" panose="020B0606020202030204" pitchFamily="34" charset="0"/>
              </a:rPr>
              <a:t>OPERATIONS OVERVIEW</a:t>
            </a:r>
            <a:endParaRPr lang="en-ZA" sz="2400"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AD160B3E-E60D-43EC-8E90-02716D843FA1}"/>
              </a:ext>
            </a:extLst>
          </p:cNvPr>
          <p:cNvSpPr>
            <a:spLocks noGrp="1"/>
          </p:cNvSpPr>
          <p:nvPr>
            <p:ph type="sldNum" sz="quarter" idx="12"/>
          </p:nvPr>
        </p:nvSpPr>
        <p:spPr>
          <a:xfrm>
            <a:off x="2794000" y="6431039"/>
            <a:ext cx="2133600" cy="365125"/>
          </a:xfrm>
        </p:spPr>
        <p:txBody>
          <a:bodyPr/>
          <a:lstStyle/>
          <a:p>
            <a:fld id="{BDE4426B-E322-DC49-B3B4-BB154535C785}"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1494503" y="451845"/>
            <a:ext cx="5999260" cy="5627679"/>
          </a:xfrm>
          <a:prstGeom prst="rect">
            <a:avLst/>
          </a:prstGeom>
        </p:spPr>
      </p:pic>
    </p:spTree>
    <p:extLst>
      <p:ext uri="{BB962C8B-B14F-4D97-AF65-F5344CB8AC3E}">
        <p14:creationId xmlns:p14="http://schemas.microsoft.com/office/powerpoint/2010/main" xmlns="" val="65083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77803-2E83-4D05-9553-77225F1CE25E}"/>
              </a:ext>
            </a:extLst>
          </p:cNvPr>
          <p:cNvSpPr>
            <a:spLocks noGrp="1"/>
          </p:cNvSpPr>
          <p:nvPr>
            <p:ph type="title"/>
          </p:nvPr>
        </p:nvSpPr>
        <p:spPr>
          <a:xfrm>
            <a:off x="457200" y="42132"/>
            <a:ext cx="8229600" cy="404531"/>
          </a:xfrm>
          <a:solidFill>
            <a:schemeClr val="tx2"/>
          </a:solidFill>
        </p:spPr>
        <p:txBody>
          <a:bodyPr>
            <a:normAutofit fontScale="90000"/>
          </a:bodyPr>
          <a:lstStyle/>
          <a:p>
            <a:r>
              <a:rPr lang="en-ZA" sz="2400" dirty="0" smtClean="0">
                <a:solidFill>
                  <a:schemeClr val="bg1"/>
                </a:solidFill>
                <a:latin typeface="Arial Narrow" panose="020B0606020202030204" pitchFamily="34" charset="0"/>
              </a:rPr>
              <a:t>OPERATIONS OVERVIEW</a:t>
            </a:r>
            <a:endParaRPr lang="en-ZA" sz="2400"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AD160B3E-E60D-43EC-8E90-02716D843FA1}"/>
              </a:ext>
            </a:extLst>
          </p:cNvPr>
          <p:cNvSpPr>
            <a:spLocks noGrp="1"/>
          </p:cNvSpPr>
          <p:nvPr>
            <p:ph type="sldNum" sz="quarter" idx="12"/>
          </p:nvPr>
        </p:nvSpPr>
        <p:spPr>
          <a:xfrm>
            <a:off x="2794000" y="6431039"/>
            <a:ext cx="2133600" cy="365125"/>
          </a:xfrm>
        </p:spPr>
        <p:txBody>
          <a:bodyPr/>
          <a:lstStyle/>
          <a:p>
            <a:fld id="{BDE4426B-E322-DC49-B3B4-BB154535C785}"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1" y="540774"/>
            <a:ext cx="9144000" cy="5315081"/>
          </a:xfrm>
          <a:prstGeom prst="rect">
            <a:avLst/>
          </a:prstGeom>
        </p:spPr>
      </p:pic>
    </p:spTree>
    <p:extLst>
      <p:ext uri="{BB962C8B-B14F-4D97-AF65-F5344CB8AC3E}">
        <p14:creationId xmlns:p14="http://schemas.microsoft.com/office/powerpoint/2010/main" xmlns="" val="840553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77803-2E83-4D05-9553-77225F1CE25E}"/>
              </a:ext>
            </a:extLst>
          </p:cNvPr>
          <p:cNvSpPr>
            <a:spLocks noGrp="1"/>
          </p:cNvSpPr>
          <p:nvPr>
            <p:ph type="title"/>
          </p:nvPr>
        </p:nvSpPr>
        <p:spPr>
          <a:xfrm>
            <a:off x="457200" y="42132"/>
            <a:ext cx="8229600" cy="404531"/>
          </a:xfrm>
          <a:solidFill>
            <a:schemeClr val="tx2"/>
          </a:solidFill>
        </p:spPr>
        <p:txBody>
          <a:bodyPr>
            <a:normAutofit fontScale="90000"/>
          </a:bodyPr>
          <a:lstStyle/>
          <a:p>
            <a:r>
              <a:rPr lang="en-ZA" sz="2400" dirty="0" smtClean="0">
                <a:solidFill>
                  <a:schemeClr val="bg1"/>
                </a:solidFill>
                <a:latin typeface="Arial Narrow" panose="020B0606020202030204" pitchFamily="34" charset="0"/>
              </a:rPr>
              <a:t>OPERATIONS OVERVIEW</a:t>
            </a:r>
            <a:endParaRPr lang="en-ZA" sz="2400"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AD160B3E-E60D-43EC-8E90-02716D843FA1}"/>
              </a:ext>
            </a:extLst>
          </p:cNvPr>
          <p:cNvSpPr>
            <a:spLocks noGrp="1"/>
          </p:cNvSpPr>
          <p:nvPr>
            <p:ph type="sldNum" sz="quarter" idx="12"/>
          </p:nvPr>
        </p:nvSpPr>
        <p:spPr>
          <a:xfrm>
            <a:off x="2794000" y="6431039"/>
            <a:ext cx="2133600" cy="365125"/>
          </a:xfrm>
        </p:spPr>
        <p:txBody>
          <a:bodyPr/>
          <a:lstStyle/>
          <a:p>
            <a:fld id="{BDE4426B-E322-DC49-B3B4-BB154535C785}" type="slidenum">
              <a:rPr lang="en-US" smtClean="0"/>
              <a:pPr/>
              <a:t>16</a:t>
            </a:fld>
            <a:endParaRPr lang="en-US" dirty="0"/>
          </a:p>
        </p:txBody>
      </p:sp>
      <p:pic>
        <p:nvPicPr>
          <p:cNvPr id="3" name="Picture 2"/>
          <p:cNvPicPr>
            <a:picLocks noChangeAspect="1"/>
          </p:cNvPicPr>
          <p:nvPr/>
        </p:nvPicPr>
        <p:blipFill>
          <a:blip r:embed="rId2"/>
          <a:stretch>
            <a:fillRect/>
          </a:stretch>
        </p:blipFill>
        <p:spPr>
          <a:xfrm>
            <a:off x="58993" y="656150"/>
            <a:ext cx="9026013" cy="5125814"/>
          </a:xfrm>
          <a:prstGeom prst="rect">
            <a:avLst/>
          </a:prstGeom>
        </p:spPr>
      </p:pic>
    </p:spTree>
    <p:extLst>
      <p:ext uri="{BB962C8B-B14F-4D97-AF65-F5344CB8AC3E}">
        <p14:creationId xmlns:p14="http://schemas.microsoft.com/office/powerpoint/2010/main" xmlns="" val="3984659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457200" y="244398"/>
            <a:ext cx="8229600" cy="632538"/>
          </a:xfrm>
          <a:solidFill>
            <a:schemeClr val="tx2"/>
          </a:solidFill>
        </p:spPr>
        <p:txBody>
          <a:bodyPr>
            <a:normAutofit fontScale="90000"/>
          </a:bodyPr>
          <a:lstStyle/>
          <a:p>
            <a:r>
              <a:rPr lang="en-ZA">
                <a:solidFill>
                  <a:schemeClr val="bg1"/>
                </a:solidFill>
                <a:latin typeface="Arial Narrow" panose="020B0606020202030204" pitchFamily="34" charset="0"/>
              </a:rPr>
              <a:t>PERFORMANCE INFORMATION</a:t>
            </a:r>
            <a:endParaRPr lang="en-ZA"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2701636" y="6414471"/>
            <a:ext cx="2133600" cy="365125"/>
          </a:xfrm>
        </p:spPr>
        <p:txBody>
          <a:bodyPr/>
          <a:lstStyle/>
          <a:p>
            <a:fld id="{BDE4426B-E322-DC49-B3B4-BB154535C785}" type="slidenum">
              <a:rPr lang="en-US" smtClean="0"/>
              <a:pPr/>
              <a:t>17</a:t>
            </a:fld>
            <a:endParaRPr lang="en-US"/>
          </a:p>
        </p:txBody>
      </p:sp>
      <p:sp>
        <p:nvSpPr>
          <p:cNvPr id="8" name="Content Placeholder 7">
            <a:extLst>
              <a:ext uri="{FF2B5EF4-FFF2-40B4-BE49-F238E27FC236}">
                <a16:creationId xmlns:a16="http://schemas.microsoft.com/office/drawing/2014/main" xmlns="" id="{E0CC6D61-17A2-494D-BD61-FBB9D881DB3C}"/>
              </a:ext>
            </a:extLst>
          </p:cNvPr>
          <p:cNvSpPr>
            <a:spLocks noGrp="1"/>
          </p:cNvSpPr>
          <p:nvPr>
            <p:ph idx="1"/>
          </p:nvPr>
        </p:nvSpPr>
        <p:spPr>
          <a:xfrm>
            <a:off x="457200" y="997894"/>
            <a:ext cx="8229600" cy="4666917"/>
          </a:xfrm>
        </p:spPr>
        <p:txBody>
          <a:bodyPr/>
          <a:lstStyle/>
          <a:p>
            <a:pPr algn="just"/>
            <a:r>
              <a:rPr lang="en-ZA" dirty="0">
                <a:latin typeface="Arial" panose="020B0604020202020204" pitchFamily="34" charset="0"/>
                <a:cs typeface="Arial" panose="020B0604020202020204" pitchFamily="34" charset="0"/>
              </a:rPr>
              <a:t>The NLC achieved 100% performance against its predetermined objectives and </a:t>
            </a:r>
            <a:r>
              <a:rPr lang="en-ZA" dirty="0" smtClean="0">
                <a:latin typeface="Arial" panose="020B0604020202020204" pitchFamily="34" charset="0"/>
                <a:cs typeface="Arial" panose="020B0604020202020204" pitchFamily="34" charset="0"/>
              </a:rPr>
              <a:t>targets for the past 5 years. </a:t>
            </a:r>
            <a:r>
              <a:rPr lang="en-ZA" dirty="0">
                <a:latin typeface="Arial" panose="020B0604020202020204" pitchFamily="34" charset="0"/>
                <a:cs typeface="Arial" panose="020B0604020202020204" pitchFamily="34" charset="0"/>
              </a:rPr>
              <a:t>N</a:t>
            </a:r>
            <a:r>
              <a:rPr lang="en-ZA" dirty="0" smtClean="0">
                <a:latin typeface="Arial" panose="020B0604020202020204" pitchFamily="34" charset="0"/>
                <a:cs typeface="Arial" panose="020B0604020202020204" pitchFamily="34" charset="0"/>
              </a:rPr>
              <a:t>o </a:t>
            </a:r>
            <a:r>
              <a:rPr lang="en-ZA" dirty="0">
                <a:latin typeface="Arial" panose="020B0604020202020204" pitchFamily="34" charset="0"/>
                <a:cs typeface="Arial" panose="020B0604020202020204" pitchFamily="34" charset="0"/>
              </a:rPr>
              <a:t>corrective actions were identified.</a:t>
            </a:r>
          </a:p>
        </p:txBody>
      </p:sp>
      <p:pic>
        <p:nvPicPr>
          <p:cNvPr id="9" name="Picture 8">
            <a:extLst>
              <a:ext uri="{FF2B5EF4-FFF2-40B4-BE49-F238E27FC236}">
                <a16:creationId xmlns:a16="http://schemas.microsoft.com/office/drawing/2014/main" xmlns="" id="{34A6E9D5-443C-425D-B7A0-5704F2E01D23}"/>
              </a:ext>
            </a:extLst>
          </p:cNvPr>
          <p:cNvPicPr>
            <a:picLocks noChangeAspect="1"/>
          </p:cNvPicPr>
          <p:nvPr/>
        </p:nvPicPr>
        <p:blipFill>
          <a:blip r:embed="rId2"/>
          <a:stretch>
            <a:fillRect/>
          </a:stretch>
        </p:blipFill>
        <p:spPr>
          <a:xfrm>
            <a:off x="230909" y="3304571"/>
            <a:ext cx="4341091" cy="1368179"/>
          </a:xfrm>
          <a:prstGeom prst="rect">
            <a:avLst/>
          </a:prstGeom>
        </p:spPr>
      </p:pic>
      <p:pic>
        <p:nvPicPr>
          <p:cNvPr id="10" name="Picture 9">
            <a:extLst>
              <a:ext uri="{FF2B5EF4-FFF2-40B4-BE49-F238E27FC236}">
                <a16:creationId xmlns:a16="http://schemas.microsoft.com/office/drawing/2014/main" xmlns="" id="{B4149D4B-D72E-4D57-ACEF-70D038C5D745}"/>
              </a:ext>
            </a:extLst>
          </p:cNvPr>
          <p:cNvPicPr>
            <a:picLocks noChangeAspect="1"/>
          </p:cNvPicPr>
          <p:nvPr/>
        </p:nvPicPr>
        <p:blipFill>
          <a:blip r:embed="rId3"/>
          <a:stretch>
            <a:fillRect/>
          </a:stretch>
        </p:blipFill>
        <p:spPr>
          <a:xfrm>
            <a:off x="2158606" y="4926118"/>
            <a:ext cx="4394594" cy="1477385"/>
          </a:xfrm>
          <a:prstGeom prst="rect">
            <a:avLst/>
          </a:prstGeom>
        </p:spPr>
      </p:pic>
      <p:pic>
        <p:nvPicPr>
          <p:cNvPr id="11" name="Picture 10">
            <a:extLst>
              <a:ext uri="{FF2B5EF4-FFF2-40B4-BE49-F238E27FC236}">
                <a16:creationId xmlns:a16="http://schemas.microsoft.com/office/drawing/2014/main" xmlns="" id="{53AC710E-8AA6-422F-956A-2CB8DE275312}"/>
              </a:ext>
            </a:extLst>
          </p:cNvPr>
          <p:cNvPicPr>
            <a:picLocks noChangeAspect="1"/>
          </p:cNvPicPr>
          <p:nvPr/>
        </p:nvPicPr>
        <p:blipFill>
          <a:blip r:embed="rId4"/>
          <a:stretch>
            <a:fillRect/>
          </a:stretch>
        </p:blipFill>
        <p:spPr>
          <a:xfrm>
            <a:off x="4598069" y="3288451"/>
            <a:ext cx="4203032" cy="1423808"/>
          </a:xfrm>
          <a:prstGeom prst="rect">
            <a:avLst/>
          </a:prstGeom>
        </p:spPr>
      </p:pic>
    </p:spTree>
    <p:extLst>
      <p:ext uri="{BB962C8B-B14F-4D97-AF65-F5344CB8AC3E}">
        <p14:creationId xmlns:p14="http://schemas.microsoft.com/office/powerpoint/2010/main" xmlns="" val="208976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457200" y="244398"/>
            <a:ext cx="8229600" cy="632538"/>
          </a:xfrm>
          <a:solidFill>
            <a:schemeClr val="tx2"/>
          </a:solidFill>
        </p:spPr>
        <p:txBody>
          <a:bodyPr>
            <a:normAutofit fontScale="90000"/>
          </a:bodyPr>
          <a:lstStyle/>
          <a:p>
            <a:r>
              <a:rPr lang="en-ZA">
                <a:solidFill>
                  <a:schemeClr val="bg1"/>
                </a:solidFill>
                <a:latin typeface="Arial Narrow" panose="020B0606020202030204" pitchFamily="34" charset="0"/>
              </a:rPr>
              <a:t>PERFORMANCE INFORMATION</a:t>
            </a:r>
            <a:endParaRPr lang="en-ZA"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2867891" y="6358082"/>
            <a:ext cx="2133600" cy="365125"/>
          </a:xfrm>
        </p:spPr>
        <p:txBody>
          <a:bodyPr/>
          <a:lstStyle/>
          <a:p>
            <a:fld id="{BDE4426B-E322-DC49-B3B4-BB154535C785}" type="slidenum">
              <a:rPr lang="en-US" smtClean="0"/>
              <a:pPr/>
              <a:t>18</a:t>
            </a:fld>
            <a:endParaRPr lang="en-US" dirty="0"/>
          </a:p>
        </p:txBody>
      </p:sp>
      <p:pic>
        <p:nvPicPr>
          <p:cNvPr id="3" name="Content Placeholder 2">
            <a:extLst>
              <a:ext uri="{FF2B5EF4-FFF2-40B4-BE49-F238E27FC236}">
                <a16:creationId xmlns:a16="http://schemas.microsoft.com/office/drawing/2014/main" xmlns="" id="{8EF175FC-7347-4D5D-9A88-B86B34D60EF0}"/>
              </a:ext>
            </a:extLst>
          </p:cNvPr>
          <p:cNvPicPr>
            <a:picLocks noGrp="1" noChangeAspect="1"/>
          </p:cNvPicPr>
          <p:nvPr>
            <p:ph idx="1"/>
          </p:nvPr>
        </p:nvPicPr>
        <p:blipFill>
          <a:blip r:embed="rId2"/>
          <a:stretch>
            <a:fillRect/>
          </a:stretch>
        </p:blipFill>
        <p:spPr>
          <a:xfrm>
            <a:off x="234778" y="931835"/>
            <a:ext cx="8674443" cy="5849663"/>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6738551" y="637375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18</a:t>
            </a:r>
            <a:endParaRPr lang="en-US" dirty="0"/>
          </a:p>
        </p:txBody>
      </p:sp>
    </p:spTree>
    <p:extLst>
      <p:ext uri="{BB962C8B-B14F-4D97-AF65-F5344CB8AC3E}">
        <p14:creationId xmlns:p14="http://schemas.microsoft.com/office/powerpoint/2010/main" xmlns="" val="121546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628650" y="365125"/>
            <a:ext cx="7886700" cy="697057"/>
          </a:xfrm>
          <a:solidFill>
            <a:schemeClr val="tx2"/>
          </a:solidFill>
        </p:spPr>
        <p:txBody>
          <a:bodyPr vert="horz" lIns="91440" tIns="45720" rIns="91440" bIns="45720" rtlCol="0" anchor="ctr">
            <a:normAutofit/>
          </a:bodyPr>
          <a:lstStyle/>
          <a:p>
            <a:pPr defTabSz="914400">
              <a:lnSpc>
                <a:spcPct val="90000"/>
              </a:lnSpc>
            </a:pPr>
            <a:r>
              <a:rPr lang="en-US" sz="4000" kern="1200" dirty="0">
                <a:solidFill>
                  <a:schemeClr val="bg1"/>
                </a:solidFill>
                <a:latin typeface="Arial Narrow" panose="020B0606020202030204" pitchFamily="34" charset="0"/>
              </a:rPr>
              <a:t>PERFORMANCE INFORMATION</a:t>
            </a:r>
          </a:p>
        </p:txBody>
      </p:sp>
      <p:pic>
        <p:nvPicPr>
          <p:cNvPr id="7" name="Content Placeholder 6">
            <a:extLst>
              <a:ext uri="{FF2B5EF4-FFF2-40B4-BE49-F238E27FC236}">
                <a16:creationId xmlns:a16="http://schemas.microsoft.com/office/drawing/2014/main" xmlns="" id="{04C0544E-E61D-4644-B063-A55469A94C5B}"/>
              </a:ext>
            </a:extLst>
          </p:cNvPr>
          <p:cNvPicPr>
            <a:picLocks noGrp="1" noChangeAspect="1"/>
          </p:cNvPicPr>
          <p:nvPr>
            <p:ph idx="1"/>
          </p:nvPr>
        </p:nvPicPr>
        <p:blipFill>
          <a:blip r:embed="rId2"/>
          <a:stretch>
            <a:fillRect/>
          </a:stretch>
        </p:blipFill>
        <p:spPr>
          <a:xfrm>
            <a:off x="831236" y="1136073"/>
            <a:ext cx="7684113" cy="4844597"/>
          </a:xfrm>
          <a:prstGeom prst="rect">
            <a:avLst/>
          </a:prstGeom>
        </p:spPr>
      </p:pic>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2511028" y="6419432"/>
            <a:ext cx="2057400" cy="365125"/>
          </a:xfrm>
        </p:spPr>
        <p:txBody>
          <a:bodyPr vert="horz" lIns="91440" tIns="45720" rIns="91440" bIns="45720" rtlCol="0" anchor="ctr">
            <a:normAutofit/>
          </a:bodyPr>
          <a:lstStyle/>
          <a:p>
            <a:pPr defTabSz="914400">
              <a:spcAft>
                <a:spcPts val="600"/>
              </a:spcAft>
            </a:pPr>
            <a:fld id="{BDE4426B-E322-DC49-B3B4-BB154535C785}" type="slidenum">
              <a:rPr lang="en-US" smtClean="0"/>
              <a:pPr defTabSz="914400">
                <a:spcAft>
                  <a:spcPts val="600"/>
                </a:spcAft>
              </a:pPr>
              <a:t>19</a:t>
            </a:fld>
            <a:endParaRPr lang="en-US" dirty="0"/>
          </a:p>
        </p:txBody>
      </p:sp>
    </p:spTree>
    <p:extLst>
      <p:ext uri="{BB962C8B-B14F-4D97-AF65-F5344CB8AC3E}">
        <p14:creationId xmlns:p14="http://schemas.microsoft.com/office/powerpoint/2010/main" xmlns="" val="327694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C2813-D5F5-4DD6-9B20-D1E59C4312DE}"/>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OUTLINE OF PRESENTATION</a:t>
            </a:r>
          </a:p>
        </p:txBody>
      </p:sp>
      <p:sp>
        <p:nvSpPr>
          <p:cNvPr id="3" name="Content Placeholder 2">
            <a:extLst>
              <a:ext uri="{FF2B5EF4-FFF2-40B4-BE49-F238E27FC236}">
                <a16:creationId xmlns:a16="http://schemas.microsoft.com/office/drawing/2014/main" xmlns="" id="{C473766D-7117-40D1-8853-47A910842F16}"/>
              </a:ext>
            </a:extLst>
          </p:cNvPr>
          <p:cNvSpPr>
            <a:spLocks noGrp="1"/>
          </p:cNvSpPr>
          <p:nvPr>
            <p:ph idx="1"/>
          </p:nvPr>
        </p:nvSpPr>
        <p:spPr>
          <a:xfrm>
            <a:off x="457200" y="997894"/>
            <a:ext cx="8229600" cy="4744145"/>
          </a:xfrm>
          <a:ln w="19050">
            <a:solidFill>
              <a:schemeClr val="tx1"/>
            </a:solidFill>
          </a:ln>
        </p:spPr>
        <p:txBody>
          <a:bodyPr>
            <a:normAutofit/>
          </a:bodyPr>
          <a:lstStyle/>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Key Highlights of the NLC</a:t>
            </a:r>
          </a:p>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Mandate </a:t>
            </a:r>
            <a:r>
              <a:rPr lang="en-ZA" sz="1600" b="1" dirty="0">
                <a:latin typeface="Arial" panose="020B0604020202020204" pitchFamily="34" charset="0"/>
                <a:cs typeface="Arial" panose="020B0604020202020204" pitchFamily="34" charset="0"/>
              </a:rPr>
              <a:t>of the NLC</a:t>
            </a:r>
          </a:p>
          <a:p>
            <a:pPr marL="514350" indent="-514350">
              <a:lnSpc>
                <a:spcPct val="150000"/>
              </a:lnSpc>
              <a:buFont typeface="+mj-lt"/>
              <a:buAutoNum type="arabicPeriod"/>
            </a:pPr>
            <a:r>
              <a:rPr lang="en-ZA" sz="1600" b="1" dirty="0">
                <a:latin typeface="Arial" panose="020B0604020202020204" pitchFamily="34" charset="0"/>
                <a:cs typeface="Arial" panose="020B0604020202020204" pitchFamily="34" charset="0"/>
              </a:rPr>
              <a:t>Strategic Overview of the NLC</a:t>
            </a:r>
          </a:p>
          <a:p>
            <a:pPr marL="514350" indent="-514350">
              <a:lnSpc>
                <a:spcPct val="150000"/>
              </a:lnSpc>
              <a:buFont typeface="+mj-lt"/>
              <a:buAutoNum type="arabicPeriod"/>
            </a:pPr>
            <a:r>
              <a:rPr lang="en-ZA" sz="1600" b="1" dirty="0">
                <a:latin typeface="Arial" panose="020B0604020202020204" pitchFamily="34" charset="0"/>
                <a:cs typeface="Arial" panose="020B0604020202020204" pitchFamily="34" charset="0"/>
              </a:rPr>
              <a:t>Business Model</a:t>
            </a:r>
          </a:p>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Operations Overview of the NLC</a:t>
            </a:r>
          </a:p>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Impact on Communities </a:t>
            </a:r>
          </a:p>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Performance 2018/19</a:t>
            </a:r>
          </a:p>
          <a:p>
            <a:pPr marL="1314450" lvl="2" indent="-514350">
              <a:lnSpc>
                <a:spcPct val="150000"/>
              </a:lnSpc>
              <a:buFont typeface="Courier New" panose="02070309020205020404" pitchFamily="49" charset="0"/>
              <a:buChar char="o"/>
            </a:pPr>
            <a:r>
              <a:rPr lang="en-ZA" sz="1800" b="1" dirty="0" smtClean="0">
                <a:latin typeface="Arial" panose="020B0604020202020204" pitchFamily="34" charset="0"/>
                <a:cs typeface="Arial" panose="020B0604020202020204" pitchFamily="34" charset="0"/>
              </a:rPr>
              <a:t>Performance of the Licence</a:t>
            </a:r>
            <a:endParaRPr lang="en-ZA" sz="1800" b="1" dirty="0">
              <a:latin typeface="Arial" panose="020B0604020202020204" pitchFamily="34" charset="0"/>
              <a:cs typeface="Arial" panose="020B0604020202020204" pitchFamily="34" charset="0"/>
            </a:endParaRPr>
          </a:p>
          <a:p>
            <a:pPr marL="1314450" lvl="2" indent="-514350">
              <a:lnSpc>
                <a:spcPct val="150000"/>
              </a:lnSpc>
              <a:buFont typeface="Courier New" panose="02070309020205020404" pitchFamily="49" charset="0"/>
              <a:buChar char="o"/>
            </a:pPr>
            <a:r>
              <a:rPr lang="en-ZA" sz="1800" b="1" dirty="0" smtClean="0">
                <a:latin typeface="Arial" panose="020B0604020202020204" pitchFamily="34" charset="0"/>
                <a:cs typeface="Arial" panose="020B0604020202020204" pitchFamily="34" charset="0"/>
              </a:rPr>
              <a:t>Financial Performance</a:t>
            </a:r>
          </a:p>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Challenges and How Managed</a:t>
            </a:r>
          </a:p>
          <a:p>
            <a:pPr marL="514350" indent="-514350">
              <a:lnSpc>
                <a:spcPct val="150000"/>
              </a:lnSpc>
              <a:buFont typeface="+mj-lt"/>
              <a:buAutoNum type="arabicPeriod"/>
            </a:pPr>
            <a:r>
              <a:rPr lang="en-ZA" sz="1600" b="1" dirty="0" smtClean="0">
                <a:latin typeface="Arial" panose="020B0604020202020204" pitchFamily="34" charset="0"/>
                <a:cs typeface="Arial" panose="020B0604020202020204" pitchFamily="34" charset="0"/>
              </a:rPr>
              <a:t>AGSA Findings and Plan of Action</a:t>
            </a:r>
          </a:p>
          <a:p>
            <a:pPr marL="442912"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3C209280-7473-4533-B8EA-66EAD25E087A}"/>
              </a:ext>
            </a:extLst>
          </p:cNvPr>
          <p:cNvSpPr>
            <a:spLocks noGrp="1"/>
          </p:cNvSpPr>
          <p:nvPr>
            <p:ph type="sldNum" sz="quarter" idx="12"/>
          </p:nvPr>
        </p:nvSpPr>
        <p:spPr>
          <a:xfrm>
            <a:off x="2747818" y="6356350"/>
            <a:ext cx="2133600" cy="365125"/>
          </a:xfrm>
        </p:spPr>
        <p:txBody>
          <a:bodyPr/>
          <a:lstStyle/>
          <a:p>
            <a:fld id="{BDE4426B-E322-DC49-B3B4-BB154535C785}" type="slidenum">
              <a:rPr lang="en-US" smtClean="0"/>
              <a:pPr/>
              <a:t>2</a:t>
            </a:fld>
            <a:endParaRPr lang="en-US" dirty="0"/>
          </a:p>
        </p:txBody>
      </p:sp>
    </p:spTree>
    <p:extLst>
      <p:ext uri="{BB962C8B-B14F-4D97-AF65-F5344CB8AC3E}">
        <p14:creationId xmlns:p14="http://schemas.microsoft.com/office/powerpoint/2010/main" xmlns="" val="3980457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628650" y="365125"/>
            <a:ext cx="7886700" cy="697057"/>
          </a:xfrm>
          <a:solidFill>
            <a:schemeClr val="tx2"/>
          </a:solidFill>
        </p:spPr>
        <p:txBody>
          <a:bodyPr vert="horz" lIns="91440" tIns="45720" rIns="91440" bIns="45720" rtlCol="0" anchor="ctr">
            <a:normAutofit/>
          </a:bodyPr>
          <a:lstStyle/>
          <a:p>
            <a:pPr defTabSz="914400">
              <a:lnSpc>
                <a:spcPct val="90000"/>
              </a:lnSpc>
            </a:pPr>
            <a:r>
              <a:rPr lang="en-US" sz="4000" kern="1200" dirty="0">
                <a:solidFill>
                  <a:schemeClr val="bg1"/>
                </a:solidFill>
                <a:latin typeface="Arial Narrow" panose="020B0606020202030204" pitchFamily="34" charset="0"/>
              </a:rPr>
              <a:t>PERFORMANCE INFORMATION</a:t>
            </a:r>
          </a:p>
        </p:txBody>
      </p:sp>
      <p:pic>
        <p:nvPicPr>
          <p:cNvPr id="6" name="Content Placeholder 5">
            <a:extLst>
              <a:ext uri="{FF2B5EF4-FFF2-40B4-BE49-F238E27FC236}">
                <a16:creationId xmlns:a16="http://schemas.microsoft.com/office/drawing/2014/main" xmlns="" id="{FFE59FC7-FC29-4721-B089-AEA99F25FC61}"/>
              </a:ext>
            </a:extLst>
          </p:cNvPr>
          <p:cNvPicPr>
            <a:picLocks noGrp="1" noChangeAspect="1"/>
          </p:cNvPicPr>
          <p:nvPr>
            <p:ph idx="1"/>
          </p:nvPr>
        </p:nvPicPr>
        <p:blipFill>
          <a:blip r:embed="rId2"/>
          <a:stretch>
            <a:fillRect/>
          </a:stretch>
        </p:blipFill>
        <p:spPr>
          <a:xfrm>
            <a:off x="191233" y="1145308"/>
            <a:ext cx="8781006" cy="5590722"/>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6668530" y="637090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20</a:t>
            </a:r>
            <a:endParaRPr lang="en-US" dirty="0"/>
          </a:p>
        </p:txBody>
      </p:sp>
    </p:spTree>
    <p:extLst>
      <p:ext uri="{BB962C8B-B14F-4D97-AF65-F5344CB8AC3E}">
        <p14:creationId xmlns:p14="http://schemas.microsoft.com/office/powerpoint/2010/main" xmlns="" val="2226602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628650" y="300254"/>
            <a:ext cx="7886700" cy="576984"/>
          </a:xfrm>
          <a:solidFill>
            <a:schemeClr val="tx2"/>
          </a:solidFill>
        </p:spPr>
        <p:txBody>
          <a:bodyPr vert="horz" lIns="91440" tIns="45720" rIns="91440" bIns="45720" rtlCol="0" anchor="ctr">
            <a:normAutofit fontScale="90000"/>
          </a:bodyPr>
          <a:lstStyle/>
          <a:p>
            <a:pPr defTabSz="914400">
              <a:lnSpc>
                <a:spcPct val="90000"/>
              </a:lnSpc>
            </a:pPr>
            <a:r>
              <a:rPr lang="en-US" sz="4000" kern="1200" dirty="0">
                <a:solidFill>
                  <a:schemeClr val="bg1"/>
                </a:solidFill>
                <a:latin typeface="Arial Narrow" panose="020B0606020202030204" pitchFamily="34" charset="0"/>
              </a:rPr>
              <a:t>PERFORMANCE INFORMATION</a:t>
            </a:r>
          </a:p>
        </p:txBody>
      </p:sp>
      <p:pic>
        <p:nvPicPr>
          <p:cNvPr id="7" name="Content Placeholder 6">
            <a:extLst>
              <a:ext uri="{FF2B5EF4-FFF2-40B4-BE49-F238E27FC236}">
                <a16:creationId xmlns:a16="http://schemas.microsoft.com/office/drawing/2014/main" xmlns="" id="{D43CF447-3A26-43AC-8F47-86A630E3847B}"/>
              </a:ext>
            </a:extLst>
          </p:cNvPr>
          <p:cNvPicPr>
            <a:picLocks noGrp="1" noChangeAspect="1"/>
          </p:cNvPicPr>
          <p:nvPr>
            <p:ph idx="1"/>
          </p:nvPr>
        </p:nvPicPr>
        <p:blipFill>
          <a:blip r:embed="rId2"/>
          <a:stretch>
            <a:fillRect/>
          </a:stretch>
        </p:blipFill>
        <p:spPr>
          <a:xfrm>
            <a:off x="182540" y="1013162"/>
            <a:ext cx="8778919" cy="5659487"/>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6827859" y="630752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21</a:t>
            </a:r>
            <a:endParaRPr lang="en-US" dirty="0"/>
          </a:p>
        </p:txBody>
      </p:sp>
    </p:spTree>
    <p:extLst>
      <p:ext uri="{BB962C8B-B14F-4D97-AF65-F5344CB8AC3E}">
        <p14:creationId xmlns:p14="http://schemas.microsoft.com/office/powerpoint/2010/main" xmlns="" val="349274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628650" y="365125"/>
            <a:ext cx="7886700" cy="697057"/>
          </a:xfrm>
          <a:solidFill>
            <a:schemeClr val="tx2"/>
          </a:solidFill>
        </p:spPr>
        <p:txBody>
          <a:bodyPr vert="horz" lIns="91440" tIns="45720" rIns="91440" bIns="45720" rtlCol="0" anchor="ctr">
            <a:normAutofit/>
          </a:bodyPr>
          <a:lstStyle/>
          <a:p>
            <a:pPr defTabSz="914400">
              <a:lnSpc>
                <a:spcPct val="90000"/>
              </a:lnSpc>
            </a:pPr>
            <a:r>
              <a:rPr lang="en-US" sz="4000" kern="1200" dirty="0">
                <a:solidFill>
                  <a:schemeClr val="bg1"/>
                </a:solidFill>
                <a:latin typeface="Arial Narrow" panose="020B0606020202030204" pitchFamily="34" charset="0"/>
              </a:rPr>
              <a:t>PERFORMANCE INFORMATION</a:t>
            </a:r>
          </a:p>
        </p:txBody>
      </p:sp>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3142095" y="6376555"/>
            <a:ext cx="2057400" cy="365125"/>
          </a:xfrm>
        </p:spPr>
        <p:txBody>
          <a:bodyPr vert="horz" lIns="91440" tIns="45720" rIns="91440" bIns="45720" rtlCol="0" anchor="ctr">
            <a:normAutofit/>
          </a:bodyPr>
          <a:lstStyle/>
          <a:p>
            <a:pPr defTabSz="914400">
              <a:spcAft>
                <a:spcPts val="600"/>
              </a:spcAft>
            </a:pPr>
            <a:fld id="{BDE4426B-E322-DC49-B3B4-BB154535C785}" type="slidenum">
              <a:rPr lang="en-US" smtClean="0"/>
              <a:pPr defTabSz="914400">
                <a:spcAft>
                  <a:spcPts val="600"/>
                </a:spcAft>
              </a:pPr>
              <a:t>22</a:t>
            </a:fld>
            <a:endParaRPr lang="en-US" dirty="0"/>
          </a:p>
        </p:txBody>
      </p:sp>
      <p:pic>
        <p:nvPicPr>
          <p:cNvPr id="6" name="Content Placeholder 5">
            <a:extLst>
              <a:ext uri="{FF2B5EF4-FFF2-40B4-BE49-F238E27FC236}">
                <a16:creationId xmlns:a16="http://schemas.microsoft.com/office/drawing/2014/main" xmlns="" id="{1CAFF93B-6215-49F0-9E53-4668B9DAC6DA}"/>
              </a:ext>
            </a:extLst>
          </p:cNvPr>
          <p:cNvPicPr>
            <a:picLocks noGrp="1" noChangeAspect="1"/>
          </p:cNvPicPr>
          <p:nvPr>
            <p:ph idx="1"/>
          </p:nvPr>
        </p:nvPicPr>
        <p:blipFill>
          <a:blip r:embed="rId2"/>
          <a:stretch>
            <a:fillRect/>
          </a:stretch>
        </p:blipFill>
        <p:spPr>
          <a:xfrm>
            <a:off x="194280" y="1062183"/>
            <a:ext cx="8949720" cy="5679497"/>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6705600" y="63484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22</a:t>
            </a:r>
            <a:endParaRPr lang="en-US" dirty="0"/>
          </a:p>
        </p:txBody>
      </p:sp>
    </p:spTree>
    <p:extLst>
      <p:ext uri="{BB962C8B-B14F-4D97-AF65-F5344CB8AC3E}">
        <p14:creationId xmlns:p14="http://schemas.microsoft.com/office/powerpoint/2010/main" xmlns="" val="1890550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628650" y="365125"/>
            <a:ext cx="7886700" cy="697057"/>
          </a:xfrm>
          <a:solidFill>
            <a:schemeClr val="tx2"/>
          </a:solidFill>
        </p:spPr>
        <p:txBody>
          <a:bodyPr vert="horz" lIns="91440" tIns="45720" rIns="91440" bIns="45720" rtlCol="0" anchor="ctr">
            <a:normAutofit/>
          </a:bodyPr>
          <a:lstStyle/>
          <a:p>
            <a:pPr defTabSz="914400">
              <a:lnSpc>
                <a:spcPct val="90000"/>
              </a:lnSpc>
            </a:pPr>
            <a:r>
              <a:rPr lang="en-US" sz="4000" kern="1200" dirty="0">
                <a:solidFill>
                  <a:schemeClr val="bg1"/>
                </a:solidFill>
                <a:latin typeface="Arial Narrow" panose="020B0606020202030204" pitchFamily="34" charset="0"/>
              </a:rPr>
              <a:t>PERFORMANCE INFORMATION</a:t>
            </a:r>
          </a:p>
        </p:txBody>
      </p:sp>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2920423" y="6356350"/>
            <a:ext cx="2057400" cy="365125"/>
          </a:xfrm>
        </p:spPr>
        <p:txBody>
          <a:bodyPr vert="horz" lIns="91440" tIns="45720" rIns="91440" bIns="45720" rtlCol="0" anchor="ctr">
            <a:normAutofit/>
          </a:bodyPr>
          <a:lstStyle/>
          <a:p>
            <a:pPr defTabSz="914400">
              <a:spcAft>
                <a:spcPts val="600"/>
              </a:spcAft>
            </a:pPr>
            <a:fld id="{BDE4426B-E322-DC49-B3B4-BB154535C785}" type="slidenum">
              <a:rPr lang="en-US" smtClean="0"/>
              <a:pPr defTabSz="914400">
                <a:spcAft>
                  <a:spcPts val="600"/>
                </a:spcAft>
              </a:pPr>
              <a:t>23</a:t>
            </a:fld>
            <a:endParaRPr lang="en-US"/>
          </a:p>
        </p:txBody>
      </p:sp>
      <p:pic>
        <p:nvPicPr>
          <p:cNvPr id="7" name="Content Placeholder 6">
            <a:extLst>
              <a:ext uri="{FF2B5EF4-FFF2-40B4-BE49-F238E27FC236}">
                <a16:creationId xmlns:a16="http://schemas.microsoft.com/office/drawing/2014/main" xmlns="" id="{21416B83-4B32-4874-A29E-5CE5A1BE33A6}"/>
              </a:ext>
            </a:extLst>
          </p:cNvPr>
          <p:cNvPicPr>
            <a:picLocks noGrp="1" noChangeAspect="1"/>
          </p:cNvPicPr>
          <p:nvPr>
            <p:ph idx="1"/>
          </p:nvPr>
        </p:nvPicPr>
        <p:blipFill>
          <a:blip r:embed="rId2"/>
          <a:stretch>
            <a:fillRect/>
          </a:stretch>
        </p:blipFill>
        <p:spPr>
          <a:xfrm>
            <a:off x="628651" y="1084614"/>
            <a:ext cx="7998114" cy="4661278"/>
          </a:xfrm>
          <a:prstGeom prst="rect">
            <a:avLst/>
          </a:prstGeom>
        </p:spPr>
      </p:pic>
    </p:spTree>
    <p:extLst>
      <p:ext uri="{BB962C8B-B14F-4D97-AF65-F5344CB8AC3E}">
        <p14:creationId xmlns:p14="http://schemas.microsoft.com/office/powerpoint/2010/main" xmlns="" val="1513977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A9D5-8718-4346-8D6B-77E549ACD8BB}"/>
              </a:ext>
            </a:extLst>
          </p:cNvPr>
          <p:cNvSpPr>
            <a:spLocks noGrp="1"/>
          </p:cNvSpPr>
          <p:nvPr>
            <p:ph type="title"/>
          </p:nvPr>
        </p:nvSpPr>
        <p:spPr>
          <a:xfrm>
            <a:off x="628650" y="226579"/>
            <a:ext cx="7886700" cy="697057"/>
          </a:xfrm>
          <a:solidFill>
            <a:schemeClr val="tx2"/>
          </a:solidFill>
        </p:spPr>
        <p:txBody>
          <a:bodyPr vert="horz" lIns="91440" tIns="45720" rIns="91440" bIns="45720" rtlCol="0" anchor="ctr">
            <a:normAutofit/>
          </a:bodyPr>
          <a:lstStyle/>
          <a:p>
            <a:pPr defTabSz="914400">
              <a:lnSpc>
                <a:spcPct val="90000"/>
              </a:lnSpc>
            </a:pPr>
            <a:r>
              <a:rPr lang="en-US" sz="4000" dirty="0">
                <a:solidFill>
                  <a:schemeClr val="bg1"/>
                </a:solidFill>
                <a:latin typeface="Arial Narrow" panose="020B0606020202030204" pitchFamily="34" charset="0"/>
              </a:rPr>
              <a:t>FINANCIAL</a:t>
            </a:r>
            <a:r>
              <a:rPr lang="en-US" sz="4000" kern="1200" dirty="0">
                <a:solidFill>
                  <a:schemeClr val="bg1"/>
                </a:solidFill>
                <a:latin typeface="Arial Narrow" panose="020B0606020202030204" pitchFamily="34" charset="0"/>
              </a:rPr>
              <a:t> INFORMATION</a:t>
            </a:r>
          </a:p>
        </p:txBody>
      </p:sp>
      <p:sp>
        <p:nvSpPr>
          <p:cNvPr id="4" name="Slide Number Placeholder 3">
            <a:extLst>
              <a:ext uri="{FF2B5EF4-FFF2-40B4-BE49-F238E27FC236}">
                <a16:creationId xmlns:a16="http://schemas.microsoft.com/office/drawing/2014/main" xmlns="" id="{560E5BD7-4705-4EBD-8CD4-1440720995D4}"/>
              </a:ext>
            </a:extLst>
          </p:cNvPr>
          <p:cNvSpPr>
            <a:spLocks noGrp="1"/>
          </p:cNvSpPr>
          <p:nvPr>
            <p:ph type="sldNum" sz="quarter" idx="12"/>
          </p:nvPr>
        </p:nvSpPr>
        <p:spPr>
          <a:xfrm>
            <a:off x="2707986" y="6336513"/>
            <a:ext cx="2057400" cy="365125"/>
          </a:xfrm>
        </p:spPr>
        <p:txBody>
          <a:bodyPr vert="horz" lIns="91440" tIns="45720" rIns="91440" bIns="45720" rtlCol="0" anchor="ctr">
            <a:normAutofit/>
          </a:bodyPr>
          <a:lstStyle/>
          <a:p>
            <a:pPr defTabSz="914400">
              <a:spcAft>
                <a:spcPts val="600"/>
              </a:spcAft>
            </a:pPr>
            <a:fld id="{BDE4426B-E322-DC49-B3B4-BB154535C785}" type="slidenum">
              <a:rPr lang="en-US" smtClean="0"/>
              <a:pPr defTabSz="914400">
                <a:spcAft>
                  <a:spcPts val="600"/>
                </a:spcAft>
              </a:pPr>
              <a:t>24</a:t>
            </a:fld>
            <a:endParaRPr lang="en-US" dirty="0"/>
          </a:p>
        </p:txBody>
      </p:sp>
      <p:sp>
        <p:nvSpPr>
          <p:cNvPr id="5" name="Content Placeholder 4">
            <a:extLst>
              <a:ext uri="{FF2B5EF4-FFF2-40B4-BE49-F238E27FC236}">
                <a16:creationId xmlns:a16="http://schemas.microsoft.com/office/drawing/2014/main" xmlns="" id="{FE3734D7-FA4C-4521-A8E4-003CB7D15B7C}"/>
              </a:ext>
            </a:extLst>
          </p:cNvPr>
          <p:cNvSpPr>
            <a:spLocks noGrp="1"/>
          </p:cNvSpPr>
          <p:nvPr>
            <p:ph idx="1"/>
          </p:nvPr>
        </p:nvSpPr>
        <p:spPr>
          <a:xfrm>
            <a:off x="457200" y="997894"/>
            <a:ext cx="8229600" cy="5264361"/>
          </a:xfrm>
        </p:spPr>
        <p:txBody>
          <a:bodyPr>
            <a:normAutofit/>
          </a:bodyPr>
          <a:lstStyle/>
          <a:p>
            <a:pPr algn="just">
              <a:buFont typeface="Arial" panose="020B0604020202020204" pitchFamily="34" charset="0"/>
              <a:buChar char="•"/>
            </a:pPr>
            <a:r>
              <a:rPr lang="en-ZA" dirty="0">
                <a:latin typeface="Arial" panose="020B0604020202020204" pitchFamily="34" charset="0"/>
                <a:cs typeface="Arial" panose="020B0604020202020204" pitchFamily="34" charset="0"/>
              </a:rPr>
              <a:t>The NLC once again received clean audit opinions from the Auditor General for the Consolidated financial statements of the NLC and separate financial statements of the NLC, NLDTF and NLPT</a:t>
            </a:r>
            <a:r>
              <a:rPr lang="en-ZA" sz="2000" i="1"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xmlns="" id="{59E6D84D-EC44-478D-BADF-455DA32F8D84}"/>
              </a:ext>
            </a:extLst>
          </p:cNvPr>
          <p:cNvPicPr>
            <a:picLocks noChangeAspect="1"/>
          </p:cNvPicPr>
          <p:nvPr/>
        </p:nvPicPr>
        <p:blipFill>
          <a:blip r:embed="rId2"/>
          <a:stretch>
            <a:fillRect/>
          </a:stretch>
        </p:blipFill>
        <p:spPr>
          <a:xfrm>
            <a:off x="1374053" y="3630074"/>
            <a:ext cx="6543675" cy="2057400"/>
          </a:xfrm>
          <a:prstGeom prst="rect">
            <a:avLst/>
          </a:prstGeom>
        </p:spPr>
      </p:pic>
    </p:spTree>
    <p:extLst>
      <p:ext uri="{BB962C8B-B14F-4D97-AF65-F5344CB8AC3E}">
        <p14:creationId xmlns:p14="http://schemas.microsoft.com/office/powerpoint/2010/main" xmlns="" val="1103586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xfrm>
            <a:off x="457200" y="108474"/>
            <a:ext cx="8229600" cy="632538"/>
          </a:xfrm>
          <a:solidFill>
            <a:schemeClr val="tx2"/>
          </a:solidFill>
        </p:spPr>
        <p:txBody>
          <a:bodyPr>
            <a:normAutofit fontScale="90000"/>
          </a:bodyPr>
          <a:lstStyle/>
          <a:p>
            <a:r>
              <a:rPr lang="en-ZA" dirty="0">
                <a:solidFill>
                  <a:schemeClr val="bg1"/>
                </a:solidFill>
                <a:latin typeface="Arial Narrow" panose="020B0606020202030204" pitchFamily="34" charset="0"/>
              </a:rPr>
              <a:t>FINANCIAL INFORMATION</a:t>
            </a:r>
          </a:p>
        </p:txBody>
      </p:sp>
      <p:pic>
        <p:nvPicPr>
          <p:cNvPr id="5" name="Content Placeholder 4">
            <a:extLst>
              <a:ext uri="{FF2B5EF4-FFF2-40B4-BE49-F238E27FC236}">
                <a16:creationId xmlns:a16="http://schemas.microsoft.com/office/drawing/2014/main" xmlns="" id="{A1CD0D77-E903-4181-A2ED-D70B4B0D2A06}"/>
              </a:ext>
            </a:extLst>
          </p:cNvPr>
          <p:cNvPicPr>
            <a:picLocks noGrp="1" noChangeAspect="1"/>
          </p:cNvPicPr>
          <p:nvPr>
            <p:ph idx="1"/>
          </p:nvPr>
        </p:nvPicPr>
        <p:blipFill>
          <a:blip r:embed="rId2"/>
          <a:stretch>
            <a:fillRect/>
          </a:stretch>
        </p:blipFill>
        <p:spPr>
          <a:xfrm>
            <a:off x="489902" y="768021"/>
            <a:ext cx="8160327" cy="5395724"/>
          </a:xfrm>
          <a:prstGeom prst="rect">
            <a:avLst/>
          </a:prstGeom>
        </p:spPr>
      </p:pic>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747818" y="6431039"/>
            <a:ext cx="2133600" cy="365125"/>
          </a:xfrm>
        </p:spPr>
        <p:txBody>
          <a:bodyPr/>
          <a:lstStyle/>
          <a:p>
            <a:fld id="{BDE4426B-E322-DC49-B3B4-BB154535C785}" type="slidenum">
              <a:rPr lang="en-US" smtClean="0"/>
              <a:pPr/>
              <a:t>25</a:t>
            </a:fld>
            <a:endParaRPr lang="en-US" dirty="0"/>
          </a:p>
        </p:txBody>
      </p:sp>
    </p:spTree>
    <p:extLst>
      <p:ext uri="{BB962C8B-B14F-4D97-AF65-F5344CB8AC3E}">
        <p14:creationId xmlns:p14="http://schemas.microsoft.com/office/powerpoint/2010/main" xmlns="" val="2588542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FINANCIAL INFORMATION</a:t>
            </a:r>
          </a:p>
        </p:txBody>
      </p:sp>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540885" y="6431039"/>
            <a:ext cx="2133600" cy="365125"/>
          </a:xfrm>
        </p:spPr>
        <p:txBody>
          <a:bodyPr/>
          <a:lstStyle/>
          <a:p>
            <a:fld id="{BDE4426B-E322-DC49-B3B4-BB154535C785}" type="slidenum">
              <a:rPr lang="en-US" smtClean="0"/>
              <a:pPr/>
              <a:t>26</a:t>
            </a:fld>
            <a:endParaRPr lang="en-US"/>
          </a:p>
        </p:txBody>
      </p:sp>
      <p:pic>
        <p:nvPicPr>
          <p:cNvPr id="7" name="Content Placeholder 6">
            <a:extLst>
              <a:ext uri="{FF2B5EF4-FFF2-40B4-BE49-F238E27FC236}">
                <a16:creationId xmlns:a16="http://schemas.microsoft.com/office/drawing/2014/main" xmlns="" id="{648F2500-7E06-4B4F-A5AB-62C51B98A5D3}"/>
              </a:ext>
            </a:extLst>
          </p:cNvPr>
          <p:cNvPicPr>
            <a:picLocks noGrp="1" noChangeAspect="1"/>
          </p:cNvPicPr>
          <p:nvPr>
            <p:ph idx="1"/>
          </p:nvPr>
        </p:nvPicPr>
        <p:blipFill>
          <a:blip r:embed="rId2"/>
          <a:stretch>
            <a:fillRect/>
          </a:stretch>
        </p:blipFill>
        <p:spPr>
          <a:xfrm>
            <a:off x="457200" y="1056481"/>
            <a:ext cx="8209085" cy="4845555"/>
          </a:xfrm>
          <a:prstGeom prst="rect">
            <a:avLst/>
          </a:prstGeom>
        </p:spPr>
      </p:pic>
    </p:spTree>
    <p:extLst>
      <p:ext uri="{BB962C8B-B14F-4D97-AF65-F5344CB8AC3E}">
        <p14:creationId xmlns:p14="http://schemas.microsoft.com/office/powerpoint/2010/main" xmlns="" val="2102173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FINANCIAL INFORMATION</a:t>
            </a:r>
          </a:p>
        </p:txBody>
      </p:sp>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581563" y="6431039"/>
            <a:ext cx="2133600" cy="365125"/>
          </a:xfrm>
        </p:spPr>
        <p:txBody>
          <a:bodyPr/>
          <a:lstStyle/>
          <a:p>
            <a:fld id="{BDE4426B-E322-DC49-B3B4-BB154535C785}" type="slidenum">
              <a:rPr lang="en-US" smtClean="0"/>
              <a:pPr/>
              <a:t>27</a:t>
            </a:fld>
            <a:endParaRPr lang="en-US"/>
          </a:p>
        </p:txBody>
      </p:sp>
      <p:pic>
        <p:nvPicPr>
          <p:cNvPr id="6" name="Content Placeholder 5">
            <a:extLst>
              <a:ext uri="{FF2B5EF4-FFF2-40B4-BE49-F238E27FC236}">
                <a16:creationId xmlns:a16="http://schemas.microsoft.com/office/drawing/2014/main" xmlns="" id="{4659A39E-8656-4EC1-A4F2-1989ECAB603B}"/>
              </a:ext>
            </a:extLst>
          </p:cNvPr>
          <p:cNvPicPr>
            <a:picLocks noGrp="1" noChangeAspect="1"/>
          </p:cNvPicPr>
          <p:nvPr>
            <p:ph idx="1"/>
          </p:nvPr>
        </p:nvPicPr>
        <p:blipFill>
          <a:blip r:embed="rId2"/>
          <a:stretch>
            <a:fillRect/>
          </a:stretch>
        </p:blipFill>
        <p:spPr>
          <a:xfrm>
            <a:off x="489527" y="876936"/>
            <a:ext cx="8197273" cy="5361134"/>
          </a:xfrm>
          <a:prstGeom prst="rect">
            <a:avLst/>
          </a:prstGeom>
        </p:spPr>
      </p:pic>
    </p:spTree>
    <p:extLst>
      <p:ext uri="{BB962C8B-B14F-4D97-AF65-F5344CB8AC3E}">
        <p14:creationId xmlns:p14="http://schemas.microsoft.com/office/powerpoint/2010/main" xmlns="" val="1868861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FINANCIAL INFORMATION</a:t>
            </a:r>
          </a:p>
        </p:txBody>
      </p:sp>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627745" y="6248477"/>
            <a:ext cx="2133600" cy="365125"/>
          </a:xfrm>
        </p:spPr>
        <p:txBody>
          <a:bodyPr/>
          <a:lstStyle/>
          <a:p>
            <a:fld id="{BDE4426B-E322-DC49-B3B4-BB154535C785}" type="slidenum">
              <a:rPr lang="en-US" smtClean="0"/>
              <a:pPr/>
              <a:t>28</a:t>
            </a:fld>
            <a:endParaRPr lang="en-US"/>
          </a:p>
        </p:txBody>
      </p:sp>
      <p:pic>
        <p:nvPicPr>
          <p:cNvPr id="7" name="Content Placeholder 6">
            <a:extLst>
              <a:ext uri="{FF2B5EF4-FFF2-40B4-BE49-F238E27FC236}">
                <a16:creationId xmlns:a16="http://schemas.microsoft.com/office/drawing/2014/main" xmlns="" id="{D992DB80-C2F9-46FE-804D-9813CF7C7002}"/>
              </a:ext>
            </a:extLst>
          </p:cNvPr>
          <p:cNvPicPr>
            <a:picLocks noGrp="1" noChangeAspect="1"/>
          </p:cNvPicPr>
          <p:nvPr>
            <p:ph idx="1"/>
          </p:nvPr>
        </p:nvPicPr>
        <p:blipFill>
          <a:blip r:embed="rId2"/>
          <a:stretch>
            <a:fillRect/>
          </a:stretch>
        </p:blipFill>
        <p:spPr>
          <a:xfrm>
            <a:off x="457200" y="1006763"/>
            <a:ext cx="8290663" cy="4812145"/>
          </a:xfrm>
          <a:prstGeom prst="rect">
            <a:avLst/>
          </a:prstGeom>
        </p:spPr>
      </p:pic>
    </p:spTree>
    <p:extLst>
      <p:ext uri="{BB962C8B-B14F-4D97-AF65-F5344CB8AC3E}">
        <p14:creationId xmlns:p14="http://schemas.microsoft.com/office/powerpoint/2010/main" xmlns="" val="3017854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xfrm>
            <a:off x="499262" y="187512"/>
            <a:ext cx="8229600" cy="632538"/>
          </a:xfrm>
          <a:solidFill>
            <a:schemeClr val="tx2"/>
          </a:solidFill>
        </p:spPr>
        <p:txBody>
          <a:bodyPr>
            <a:normAutofit fontScale="90000"/>
          </a:bodyPr>
          <a:lstStyle/>
          <a:p>
            <a:r>
              <a:rPr lang="en-ZA" dirty="0">
                <a:solidFill>
                  <a:schemeClr val="bg1"/>
                </a:solidFill>
                <a:latin typeface="Arial Narrow" panose="020B0606020202030204" pitchFamily="34" charset="0"/>
              </a:rPr>
              <a:t>FINANCIAL INFORMATION</a:t>
            </a:r>
          </a:p>
        </p:txBody>
      </p:sp>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941781" y="6348640"/>
            <a:ext cx="2133600" cy="365125"/>
          </a:xfrm>
        </p:spPr>
        <p:txBody>
          <a:bodyPr/>
          <a:lstStyle/>
          <a:p>
            <a:fld id="{BDE4426B-E322-DC49-B3B4-BB154535C785}" type="slidenum">
              <a:rPr lang="en-US" smtClean="0"/>
              <a:pPr/>
              <a:t>29</a:t>
            </a:fld>
            <a:endParaRPr lang="en-US" dirty="0"/>
          </a:p>
        </p:txBody>
      </p:sp>
      <p:pic>
        <p:nvPicPr>
          <p:cNvPr id="6" name="Content Placeholder 5">
            <a:extLst>
              <a:ext uri="{FF2B5EF4-FFF2-40B4-BE49-F238E27FC236}">
                <a16:creationId xmlns:a16="http://schemas.microsoft.com/office/drawing/2014/main" xmlns="" id="{8F8A9600-5209-44C9-8FE4-94A54ED714DA}"/>
              </a:ext>
            </a:extLst>
          </p:cNvPr>
          <p:cNvPicPr>
            <a:picLocks noGrp="1" noChangeAspect="1"/>
          </p:cNvPicPr>
          <p:nvPr>
            <p:ph idx="1"/>
          </p:nvPr>
        </p:nvPicPr>
        <p:blipFill>
          <a:blip r:embed="rId2"/>
          <a:stretch>
            <a:fillRect/>
          </a:stretch>
        </p:blipFill>
        <p:spPr>
          <a:xfrm>
            <a:off x="153273" y="834921"/>
            <a:ext cx="8921578" cy="5878844"/>
          </a:xfrm>
          <a:prstGeom prst="rect">
            <a:avLst/>
          </a:prstGeom>
        </p:spPr>
      </p:pic>
      <p:sp>
        <p:nvSpPr>
          <p:cNvPr id="8" name="Slide Number Placeholder 3">
            <a:extLst>
              <a:ext uri="{FF2B5EF4-FFF2-40B4-BE49-F238E27FC236}">
                <a16:creationId xmlns:a16="http://schemas.microsoft.com/office/drawing/2014/main" xmlns="" id="{3C209280-7473-4533-B8EA-66EAD25E087A}"/>
              </a:ext>
            </a:extLst>
          </p:cNvPr>
          <p:cNvSpPr>
            <a:spLocks noGrp="1"/>
          </p:cNvSpPr>
          <p:nvPr/>
        </p:nvSpPr>
        <p:spPr>
          <a:xfrm>
            <a:off x="2480462"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29</a:t>
            </a:r>
            <a:endParaRPr lang="en-US" dirty="0"/>
          </a:p>
        </p:txBody>
      </p:sp>
    </p:spTree>
    <p:extLst>
      <p:ext uri="{BB962C8B-B14F-4D97-AF65-F5344CB8AC3E}">
        <p14:creationId xmlns:p14="http://schemas.microsoft.com/office/powerpoint/2010/main" xmlns="" val="751292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E4426B-E322-DC49-B3B4-BB154535C785}" type="slidenum">
              <a:rPr lang="en-US" smtClean="0"/>
              <a:pPr/>
              <a:t>3</a:t>
            </a:fld>
            <a:endParaRPr lang="en-US"/>
          </a:p>
        </p:txBody>
      </p:sp>
      <p:sp>
        <p:nvSpPr>
          <p:cNvPr id="2" name="Title 1"/>
          <p:cNvSpPr>
            <a:spLocks noGrp="1"/>
          </p:cNvSpPr>
          <p:nvPr>
            <p:ph type="title"/>
          </p:nvPr>
        </p:nvSpPr>
        <p:spPr>
          <a:xfrm>
            <a:off x="414184" y="-15414"/>
            <a:ext cx="8229600" cy="1143000"/>
          </a:xfrm>
        </p:spPr>
        <p:txBody>
          <a:bodyPr>
            <a:noAutofit/>
          </a:bodyPr>
          <a:lstStyle/>
          <a:p>
            <a:r>
              <a:rPr lang="en-US" sz="2400" b="1" dirty="0" smtClean="0"/>
              <a:t>KEY HIGHLIGHTS &amp; IMPACT ON COMMUNITIES</a:t>
            </a:r>
            <a:endParaRPr lang="en-US" sz="2400" b="1" dirty="0"/>
          </a:p>
        </p:txBody>
      </p:sp>
      <p:pic>
        <p:nvPicPr>
          <p:cNvPr id="3" name="Picture 2"/>
          <p:cNvPicPr>
            <a:picLocks noChangeAspect="1"/>
          </p:cNvPicPr>
          <p:nvPr/>
        </p:nvPicPr>
        <p:blipFill>
          <a:blip r:embed="rId2"/>
          <a:stretch>
            <a:fillRect/>
          </a:stretch>
        </p:blipFill>
        <p:spPr>
          <a:xfrm>
            <a:off x="0" y="928571"/>
            <a:ext cx="4491372" cy="4796175"/>
          </a:xfrm>
          <a:prstGeom prst="rect">
            <a:avLst/>
          </a:prstGeom>
        </p:spPr>
      </p:pic>
      <p:pic>
        <p:nvPicPr>
          <p:cNvPr id="4" name="Picture 3"/>
          <p:cNvPicPr>
            <a:picLocks noChangeAspect="1"/>
          </p:cNvPicPr>
          <p:nvPr/>
        </p:nvPicPr>
        <p:blipFill>
          <a:blip r:embed="rId3"/>
          <a:stretch>
            <a:fillRect/>
          </a:stretch>
        </p:blipFill>
        <p:spPr>
          <a:xfrm>
            <a:off x="4491372" y="960492"/>
            <a:ext cx="4581464" cy="4764254"/>
          </a:xfrm>
          <a:prstGeom prst="rect">
            <a:avLst/>
          </a:prstGeom>
        </p:spPr>
      </p:pic>
      <p:sp>
        <p:nvSpPr>
          <p:cNvPr id="8" name="Slide Number Placeholder 3">
            <a:extLst>
              <a:ext uri="{FF2B5EF4-FFF2-40B4-BE49-F238E27FC236}">
                <a16:creationId xmlns:a16="http://schemas.microsoft.com/office/drawing/2014/main" xmlns="" id="{3C209280-7473-4533-B8EA-66EAD25E087A}"/>
              </a:ext>
            </a:extLst>
          </p:cNvPr>
          <p:cNvSpPr txBox="1">
            <a:spLocks/>
          </p:cNvSpPr>
          <p:nvPr/>
        </p:nvSpPr>
        <p:spPr>
          <a:xfrm>
            <a:off x="2747818"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xmlns="" val="1480236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FINANCIAL INFORMATION</a:t>
            </a:r>
          </a:p>
        </p:txBody>
      </p:sp>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544618" y="6476134"/>
            <a:ext cx="2133600" cy="365125"/>
          </a:xfrm>
        </p:spPr>
        <p:txBody>
          <a:bodyPr/>
          <a:lstStyle/>
          <a:p>
            <a:fld id="{BDE4426B-E322-DC49-B3B4-BB154535C785}" type="slidenum">
              <a:rPr lang="en-US" smtClean="0"/>
              <a:pPr/>
              <a:t>30</a:t>
            </a:fld>
            <a:endParaRPr lang="en-US"/>
          </a:p>
        </p:txBody>
      </p:sp>
      <p:pic>
        <p:nvPicPr>
          <p:cNvPr id="7" name="Content Placeholder 6">
            <a:extLst>
              <a:ext uri="{FF2B5EF4-FFF2-40B4-BE49-F238E27FC236}">
                <a16:creationId xmlns:a16="http://schemas.microsoft.com/office/drawing/2014/main" xmlns="" id="{243416F1-5327-44BE-BF2B-490A467DC846}"/>
              </a:ext>
            </a:extLst>
          </p:cNvPr>
          <p:cNvPicPr>
            <a:picLocks noGrp="1" noChangeAspect="1"/>
          </p:cNvPicPr>
          <p:nvPr>
            <p:ph idx="1"/>
          </p:nvPr>
        </p:nvPicPr>
        <p:blipFill>
          <a:blip r:embed="rId2"/>
          <a:stretch>
            <a:fillRect/>
          </a:stretch>
        </p:blipFill>
        <p:spPr>
          <a:xfrm>
            <a:off x="199770" y="876936"/>
            <a:ext cx="8721807" cy="5834249"/>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6915665" y="641109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30</a:t>
            </a:r>
            <a:endParaRPr lang="en-US" dirty="0"/>
          </a:p>
        </p:txBody>
      </p:sp>
    </p:spTree>
    <p:extLst>
      <p:ext uri="{BB962C8B-B14F-4D97-AF65-F5344CB8AC3E}">
        <p14:creationId xmlns:p14="http://schemas.microsoft.com/office/powerpoint/2010/main" xmlns="" val="1957796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151F-F1A0-41BC-BE4C-273C66899A60}"/>
              </a:ext>
            </a:extLst>
          </p:cNvPr>
          <p:cNvSpPr>
            <a:spLocks noGrp="1"/>
          </p:cNvSpPr>
          <p:nvPr>
            <p:ph type="title"/>
          </p:nvPr>
        </p:nvSpPr>
        <p:spPr>
          <a:xfrm>
            <a:off x="457200" y="8424"/>
            <a:ext cx="8229600" cy="424195"/>
          </a:xfrm>
          <a:solidFill>
            <a:schemeClr val="tx2"/>
          </a:solidFill>
        </p:spPr>
        <p:txBody>
          <a:bodyPr>
            <a:noAutofit/>
          </a:bodyPr>
          <a:lstStyle/>
          <a:p>
            <a:r>
              <a:rPr lang="en-ZA" sz="2400" dirty="0" smtClean="0">
                <a:solidFill>
                  <a:schemeClr val="bg1"/>
                </a:solidFill>
                <a:latin typeface="Arial Narrow" panose="020B0606020202030204" pitchFamily="34" charset="0"/>
              </a:rPr>
              <a:t>PERFORMANCE OF NATIONAL LOTTERY LICENCE </a:t>
            </a:r>
            <a:endParaRPr lang="en-ZA" sz="2400"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0307BC37-334D-4356-A1B3-59CE1891A590}"/>
              </a:ext>
            </a:extLst>
          </p:cNvPr>
          <p:cNvSpPr>
            <a:spLocks noGrp="1"/>
          </p:cNvSpPr>
          <p:nvPr>
            <p:ph type="sldNum" sz="quarter" idx="12"/>
          </p:nvPr>
        </p:nvSpPr>
        <p:spPr>
          <a:xfrm>
            <a:off x="2544618" y="6476134"/>
            <a:ext cx="2133600" cy="365125"/>
          </a:xfrm>
        </p:spPr>
        <p:txBody>
          <a:bodyPr/>
          <a:lstStyle/>
          <a:p>
            <a:fld id="{BDE4426B-E322-DC49-B3B4-BB154535C785}" type="slidenum">
              <a:rPr lang="en-US" smtClean="0"/>
              <a:pPr/>
              <a:t>31</a:t>
            </a:fld>
            <a:endParaRPr lang="en-US"/>
          </a:p>
        </p:txBody>
      </p:sp>
      <p:pic>
        <p:nvPicPr>
          <p:cNvPr id="3" name="Picture 2"/>
          <p:cNvPicPr>
            <a:picLocks noChangeAspect="1"/>
          </p:cNvPicPr>
          <p:nvPr/>
        </p:nvPicPr>
        <p:blipFill>
          <a:blip r:embed="rId2"/>
          <a:stretch>
            <a:fillRect/>
          </a:stretch>
        </p:blipFill>
        <p:spPr>
          <a:xfrm>
            <a:off x="197708" y="517785"/>
            <a:ext cx="8600303" cy="6191934"/>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544618" y="634459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31</a:t>
            </a:r>
            <a:endParaRPr lang="en-US" dirty="0"/>
          </a:p>
        </p:txBody>
      </p:sp>
    </p:spTree>
    <p:extLst>
      <p:ext uri="{BB962C8B-B14F-4D97-AF65-F5344CB8AC3E}">
        <p14:creationId xmlns:p14="http://schemas.microsoft.com/office/powerpoint/2010/main" xmlns="" val="2978240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F167E-FBDB-4C67-8217-4B5617873C33}"/>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RISK MANAGEMENT</a:t>
            </a:r>
          </a:p>
        </p:txBody>
      </p:sp>
      <p:sp>
        <p:nvSpPr>
          <p:cNvPr id="4" name="Slide Number Placeholder 3">
            <a:extLst>
              <a:ext uri="{FF2B5EF4-FFF2-40B4-BE49-F238E27FC236}">
                <a16:creationId xmlns:a16="http://schemas.microsoft.com/office/drawing/2014/main" xmlns="" id="{15557206-89AF-4E57-86FC-54A6FF907858}"/>
              </a:ext>
            </a:extLst>
          </p:cNvPr>
          <p:cNvSpPr>
            <a:spLocks noGrp="1"/>
          </p:cNvSpPr>
          <p:nvPr>
            <p:ph type="sldNum" sz="quarter" idx="12"/>
          </p:nvPr>
        </p:nvSpPr>
        <p:spPr>
          <a:xfrm>
            <a:off x="2867891" y="6478523"/>
            <a:ext cx="2133600" cy="365125"/>
          </a:xfrm>
        </p:spPr>
        <p:txBody>
          <a:bodyPr/>
          <a:lstStyle/>
          <a:p>
            <a:fld id="{BDE4426B-E322-DC49-B3B4-BB154535C785}" type="slidenum">
              <a:rPr lang="en-US" smtClean="0"/>
              <a:pPr/>
              <a:t>32</a:t>
            </a:fld>
            <a:endParaRPr lang="en-US" dirty="0"/>
          </a:p>
        </p:txBody>
      </p:sp>
      <p:pic>
        <p:nvPicPr>
          <p:cNvPr id="7" name="Content Placeholder 6">
            <a:extLst>
              <a:ext uri="{FF2B5EF4-FFF2-40B4-BE49-F238E27FC236}">
                <a16:creationId xmlns:a16="http://schemas.microsoft.com/office/drawing/2014/main" xmlns="" id="{F1D61F42-F023-4533-9B4E-3496E6415144}"/>
              </a:ext>
            </a:extLst>
          </p:cNvPr>
          <p:cNvPicPr>
            <a:picLocks noGrp="1" noChangeAspect="1"/>
          </p:cNvPicPr>
          <p:nvPr>
            <p:ph idx="1"/>
          </p:nvPr>
        </p:nvPicPr>
        <p:blipFill>
          <a:blip r:embed="rId2"/>
          <a:stretch>
            <a:fillRect/>
          </a:stretch>
        </p:blipFill>
        <p:spPr>
          <a:xfrm>
            <a:off x="544945" y="876936"/>
            <a:ext cx="8141855" cy="5435621"/>
          </a:xfrm>
          <a:prstGeom prst="rect">
            <a:avLst/>
          </a:prstGeom>
        </p:spPr>
      </p:pic>
    </p:spTree>
    <p:extLst>
      <p:ext uri="{BB962C8B-B14F-4D97-AF65-F5344CB8AC3E}">
        <p14:creationId xmlns:p14="http://schemas.microsoft.com/office/powerpoint/2010/main" xmlns="" val="2029340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F167E-FBDB-4C67-8217-4B5617873C33}"/>
              </a:ext>
            </a:extLst>
          </p:cNvPr>
          <p:cNvSpPr>
            <a:spLocks noGrp="1"/>
          </p:cNvSpPr>
          <p:nvPr>
            <p:ph type="title"/>
          </p:nvPr>
        </p:nvSpPr>
        <p:spPr>
          <a:xfrm>
            <a:off x="457199" y="0"/>
            <a:ext cx="8229600" cy="476326"/>
          </a:xfrm>
          <a:solidFill>
            <a:schemeClr val="tx2"/>
          </a:solidFill>
        </p:spPr>
        <p:txBody>
          <a:bodyPr>
            <a:normAutofit/>
          </a:bodyPr>
          <a:lstStyle/>
          <a:p>
            <a:r>
              <a:rPr lang="en-ZA" sz="2400" dirty="0" smtClean="0">
                <a:solidFill>
                  <a:schemeClr val="bg1"/>
                </a:solidFill>
                <a:latin typeface="Arial Narrow" panose="020B0606020202030204" pitchFamily="34" charset="0"/>
              </a:rPr>
              <a:t>CHALLENGES</a:t>
            </a:r>
            <a:endParaRPr lang="en-ZA" sz="2400"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15557206-89AF-4E57-86FC-54A6FF907858}"/>
              </a:ext>
            </a:extLst>
          </p:cNvPr>
          <p:cNvSpPr>
            <a:spLocks noGrp="1"/>
          </p:cNvSpPr>
          <p:nvPr>
            <p:ph type="sldNum" sz="quarter" idx="12"/>
          </p:nvPr>
        </p:nvSpPr>
        <p:spPr>
          <a:xfrm>
            <a:off x="2867891" y="6478523"/>
            <a:ext cx="2133600" cy="365125"/>
          </a:xfrm>
        </p:spPr>
        <p:txBody>
          <a:bodyPr/>
          <a:lstStyle/>
          <a:p>
            <a:fld id="{BDE4426B-E322-DC49-B3B4-BB154535C785}" type="slidenum">
              <a:rPr lang="en-US" smtClean="0"/>
              <a:pPr/>
              <a:t>33</a:t>
            </a:fld>
            <a:endParaRPr lang="en-US" dirty="0"/>
          </a:p>
        </p:txBody>
      </p:sp>
      <p:pic>
        <p:nvPicPr>
          <p:cNvPr id="7" name="Picture 6"/>
          <p:cNvPicPr>
            <a:picLocks noChangeAspect="1"/>
          </p:cNvPicPr>
          <p:nvPr/>
        </p:nvPicPr>
        <p:blipFill>
          <a:blip r:embed="rId2"/>
          <a:stretch>
            <a:fillRect/>
          </a:stretch>
        </p:blipFill>
        <p:spPr>
          <a:xfrm>
            <a:off x="457199" y="476326"/>
            <a:ext cx="8229600" cy="5318993"/>
          </a:xfrm>
          <a:prstGeom prst="rect">
            <a:avLst/>
          </a:prstGeom>
        </p:spPr>
      </p:pic>
    </p:spTree>
    <p:extLst>
      <p:ext uri="{BB962C8B-B14F-4D97-AF65-F5344CB8AC3E}">
        <p14:creationId xmlns:p14="http://schemas.microsoft.com/office/powerpoint/2010/main" xmlns="" val="2956327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F167E-FBDB-4C67-8217-4B5617873C33}"/>
              </a:ext>
            </a:extLst>
          </p:cNvPr>
          <p:cNvSpPr>
            <a:spLocks noGrp="1"/>
          </p:cNvSpPr>
          <p:nvPr>
            <p:ph type="title"/>
          </p:nvPr>
        </p:nvSpPr>
        <p:spPr>
          <a:xfrm>
            <a:off x="457199" y="103777"/>
            <a:ext cx="8229600" cy="632538"/>
          </a:xfrm>
          <a:solidFill>
            <a:schemeClr val="tx2"/>
          </a:solidFill>
        </p:spPr>
        <p:txBody>
          <a:bodyPr>
            <a:normAutofit fontScale="90000"/>
          </a:bodyPr>
          <a:lstStyle/>
          <a:p>
            <a:r>
              <a:rPr lang="en-ZA" dirty="0" smtClean="0">
                <a:solidFill>
                  <a:schemeClr val="bg1"/>
                </a:solidFill>
                <a:latin typeface="Arial Narrow" panose="020B0606020202030204" pitchFamily="34" charset="0"/>
              </a:rPr>
              <a:t>CHALLENGES</a:t>
            </a:r>
            <a:endParaRPr lang="en-ZA" dirty="0">
              <a:solidFill>
                <a:schemeClr val="bg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15557206-89AF-4E57-86FC-54A6FF907858}"/>
              </a:ext>
            </a:extLst>
          </p:cNvPr>
          <p:cNvSpPr>
            <a:spLocks noGrp="1"/>
          </p:cNvSpPr>
          <p:nvPr>
            <p:ph type="sldNum" sz="quarter" idx="12"/>
          </p:nvPr>
        </p:nvSpPr>
        <p:spPr>
          <a:xfrm>
            <a:off x="2867891" y="6478523"/>
            <a:ext cx="2133600" cy="365125"/>
          </a:xfrm>
        </p:spPr>
        <p:txBody>
          <a:bodyPr/>
          <a:lstStyle/>
          <a:p>
            <a:fld id="{BDE4426B-E322-DC49-B3B4-BB154535C785}" type="slidenum">
              <a:rPr lang="en-US" smtClean="0"/>
              <a:pPr/>
              <a:t>34</a:t>
            </a:fld>
            <a:endParaRPr lang="en-US" dirty="0"/>
          </a:p>
        </p:txBody>
      </p:sp>
      <p:pic>
        <p:nvPicPr>
          <p:cNvPr id="6" name="Picture 5"/>
          <p:cNvPicPr>
            <a:picLocks noChangeAspect="1"/>
          </p:cNvPicPr>
          <p:nvPr/>
        </p:nvPicPr>
        <p:blipFill>
          <a:blip r:embed="rId2"/>
          <a:stretch>
            <a:fillRect/>
          </a:stretch>
        </p:blipFill>
        <p:spPr>
          <a:xfrm>
            <a:off x="457199" y="713667"/>
            <a:ext cx="8340812" cy="5069296"/>
          </a:xfrm>
          <a:prstGeom prst="rect">
            <a:avLst/>
          </a:prstGeom>
        </p:spPr>
      </p:pic>
    </p:spTree>
    <p:extLst>
      <p:ext uri="{BB962C8B-B14F-4D97-AF65-F5344CB8AC3E}">
        <p14:creationId xmlns:p14="http://schemas.microsoft.com/office/powerpoint/2010/main" xmlns="" val="2598363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21395"/>
            <a:ext cx="8229600" cy="598206"/>
          </a:xfrm>
          <a:solidFill>
            <a:schemeClr val="tx2"/>
          </a:solidFill>
        </p:spPr>
        <p:txBody>
          <a:bodyPr vert="horz" lIns="91440" tIns="45720" rIns="91440" bIns="45720" rtlCol="0" anchor="ctr">
            <a:normAutofit/>
          </a:bodyPr>
          <a:lstStyle/>
          <a:p>
            <a:r>
              <a:rPr lang="en-ZA" sz="3200" b="1" dirty="0" smtClean="0">
                <a:solidFill>
                  <a:schemeClr val="bg1"/>
                </a:solidFill>
                <a:latin typeface="Arial Narrow" panose="020B0606020202030204" pitchFamily="34" charset="0"/>
              </a:rPr>
              <a:t> 2018-19 AUDIT OUTCOMES </a:t>
            </a:r>
            <a:endParaRPr lang="en-ZA" sz="3200" b="1" dirty="0">
              <a:solidFill>
                <a:schemeClr val="bg1"/>
              </a:solidFill>
              <a:latin typeface="Arial Narrow" panose="020B0606020202030204" pitchFamily="34" charset="0"/>
            </a:endParaRPr>
          </a:p>
        </p:txBody>
      </p:sp>
      <p:sp>
        <p:nvSpPr>
          <p:cNvPr id="5" name="Content Placeholder 4"/>
          <p:cNvSpPr>
            <a:spLocks noGrp="1"/>
          </p:cNvSpPr>
          <p:nvPr>
            <p:ph idx="1"/>
          </p:nvPr>
        </p:nvSpPr>
        <p:spPr>
          <a:xfrm>
            <a:off x="457200" y="901135"/>
            <a:ext cx="8229600" cy="2553631"/>
          </a:xfrm>
        </p:spPr>
        <p:txBody>
          <a:bodyPr/>
          <a:lstStyle/>
          <a:p>
            <a:pPr lvl="1"/>
            <a:endParaRPr lang="en-ZA" dirty="0" smtClean="0"/>
          </a:p>
          <a:p>
            <a:pPr lvl="1"/>
            <a:endParaRPr lang="en-ZA" dirty="0"/>
          </a:p>
          <a:p>
            <a:pPr lvl="1"/>
            <a:endParaRPr lang="en-ZA" dirty="0" smtClean="0"/>
          </a:p>
          <a:p>
            <a:pPr marL="914400" lvl="2" indent="0">
              <a:buNone/>
            </a:pPr>
            <a:endParaRPr lang="en-ZA" dirty="0" smtClean="0"/>
          </a:p>
          <a:p>
            <a:pPr lvl="2"/>
            <a:endParaRPr lang="en-GB" dirty="0"/>
          </a:p>
        </p:txBody>
      </p:sp>
      <p:sp>
        <p:nvSpPr>
          <p:cNvPr id="11" name="TextBox 10"/>
          <p:cNvSpPr txBox="1"/>
          <p:nvPr/>
        </p:nvSpPr>
        <p:spPr>
          <a:xfrm>
            <a:off x="356616" y="281893"/>
            <a:ext cx="8138160" cy="369332"/>
          </a:xfrm>
          <a:prstGeom prst="rect">
            <a:avLst/>
          </a:prstGeom>
          <a:noFill/>
        </p:spPr>
        <p:txBody>
          <a:bodyPr wrap="square" rtlCol="0">
            <a:spAutoFit/>
          </a:bodyPr>
          <a:lstStyle/>
          <a:p>
            <a:pPr marL="285750" indent="-285750">
              <a:buFont typeface="Arial" panose="020B0604020202020204" pitchFamily="34" charset="0"/>
              <a:buChar char="•"/>
            </a:pPr>
            <a:endParaRPr lang="en-ZA" dirty="0" smtClean="0">
              <a:latin typeface="Arial Narrow" panose="020B0606020202030204" pitchFamily="34" charset="0"/>
            </a:endParaRPr>
          </a:p>
        </p:txBody>
      </p:sp>
      <p:graphicFrame>
        <p:nvGraphicFramePr>
          <p:cNvPr id="4" name="Table 3"/>
          <p:cNvGraphicFramePr>
            <a:graphicFrameLocks noGrp="1"/>
          </p:cNvGraphicFramePr>
          <p:nvPr>
            <p:extLst/>
          </p:nvPr>
        </p:nvGraphicFramePr>
        <p:xfrm>
          <a:off x="413004" y="769708"/>
          <a:ext cx="8177784" cy="2484120"/>
        </p:xfrm>
        <a:graphic>
          <a:graphicData uri="http://schemas.openxmlformats.org/drawingml/2006/table">
            <a:tbl>
              <a:tblPr firstRow="1" bandRow="1">
                <a:tableStyleId>{5C22544A-7EE6-4342-B048-85BDC9FD1C3A}</a:tableStyleId>
              </a:tblPr>
              <a:tblGrid>
                <a:gridCol w="4088892">
                  <a:extLst>
                    <a:ext uri="{9D8B030D-6E8A-4147-A177-3AD203B41FA5}">
                      <a16:colId xmlns:a16="http://schemas.microsoft.com/office/drawing/2014/main" xmlns="" val="1108409587"/>
                    </a:ext>
                  </a:extLst>
                </a:gridCol>
                <a:gridCol w="4088892">
                  <a:extLst>
                    <a:ext uri="{9D8B030D-6E8A-4147-A177-3AD203B41FA5}">
                      <a16:colId xmlns:a16="http://schemas.microsoft.com/office/drawing/2014/main" xmlns="" val="2173966029"/>
                    </a:ext>
                  </a:extLst>
                </a:gridCol>
              </a:tblGrid>
              <a:tr h="370840">
                <a:tc>
                  <a:txBody>
                    <a:bodyPr/>
                    <a:lstStyle/>
                    <a:p>
                      <a:r>
                        <a:rPr lang="en-ZA" dirty="0" smtClean="0"/>
                        <a:t>ENTITY</a:t>
                      </a:r>
                      <a:endParaRPr lang="en-ZA" dirty="0"/>
                    </a:p>
                  </a:txBody>
                  <a:tcPr/>
                </a:tc>
                <a:tc>
                  <a:txBody>
                    <a:bodyPr/>
                    <a:lstStyle/>
                    <a:p>
                      <a:r>
                        <a:rPr lang="en-ZA" dirty="0" smtClean="0"/>
                        <a:t>OUTCOME</a:t>
                      </a:r>
                      <a:endParaRPr lang="en-ZA" dirty="0"/>
                    </a:p>
                  </a:txBody>
                  <a:tcPr/>
                </a:tc>
                <a:extLst>
                  <a:ext uri="{0D108BD9-81ED-4DB2-BD59-A6C34878D82A}">
                    <a16:rowId xmlns:a16="http://schemas.microsoft.com/office/drawing/2014/main" xmlns="" val="3141347149"/>
                  </a:ext>
                </a:extLst>
              </a:tr>
              <a:tr h="370840">
                <a:tc>
                  <a:txBody>
                    <a:bodyPr/>
                    <a:lstStyle/>
                    <a:p>
                      <a:pPr>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National Lotteries Commission(</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NLC</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separate</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Unqualified with no findings </a:t>
                      </a:r>
                      <a:r>
                        <a:rPr lang="en-US" sz="1800" b="1" dirty="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 Clean Audit)</a:t>
                      </a:r>
                      <a:endParaRPr lang="en-ZA" sz="1800" b="1"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9594901"/>
                  </a:ext>
                </a:extLst>
              </a:tr>
              <a:tr h="370840">
                <a:tc>
                  <a:txBody>
                    <a:bodyPr/>
                    <a:lstStyle/>
                    <a:p>
                      <a:pPr>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National Lotteries Commission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NLC</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-Consolidated</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Unqualified with no findings </a:t>
                      </a:r>
                      <a:r>
                        <a:rPr lang="en-US" sz="18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 Clean Audit)</a:t>
                      </a:r>
                      <a:endParaRPr lang="en-ZA" sz="1800" b="1"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09847554"/>
                  </a:ext>
                </a:extLst>
              </a:tr>
              <a:tr h="370840">
                <a:tc>
                  <a:txBody>
                    <a:bodyPr/>
                    <a:lstStyle/>
                    <a:p>
                      <a:pPr>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National Lottery Distribution Trust Fund (NLDTF)</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Unqualified with no findings </a:t>
                      </a:r>
                      <a:r>
                        <a:rPr lang="en-US" sz="18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 Clean Audit)</a:t>
                      </a:r>
                      <a:endParaRPr lang="en-ZA" sz="1800" b="1"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64032811"/>
                  </a:ext>
                </a:extLst>
              </a:tr>
              <a:tr h="370840">
                <a:tc>
                  <a:txBody>
                    <a:bodyPr/>
                    <a:lstStyle/>
                    <a:p>
                      <a:pPr>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National Lotteries Participant’s Trust </a:t>
                      </a: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Unqualified with no findings </a:t>
                      </a:r>
                      <a:r>
                        <a:rPr lang="en-US" sz="18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 Clean Audit)</a:t>
                      </a:r>
                      <a:endParaRPr lang="en-ZA" sz="1800" b="1"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1812364"/>
                  </a:ext>
                </a:extLst>
              </a:tr>
            </a:tbl>
          </a:graphicData>
        </a:graphic>
      </p:graphicFrame>
      <p:sp>
        <p:nvSpPr>
          <p:cNvPr id="7" name="TextBox 6"/>
          <p:cNvSpPr txBox="1"/>
          <p:nvPr/>
        </p:nvSpPr>
        <p:spPr>
          <a:xfrm rot="10800000" flipV="1">
            <a:off x="397533" y="3385255"/>
            <a:ext cx="8177784" cy="3416320"/>
          </a:xfrm>
          <a:prstGeom prst="rect">
            <a:avLst/>
          </a:prstGeom>
          <a:noFill/>
        </p:spPr>
        <p:txBody>
          <a:bodyPr wrap="square" rtlCol="0">
            <a:spAutoFit/>
          </a:bodyPr>
          <a:lstStyle/>
          <a:p>
            <a:pPr marL="285750" indent="-285750" algn="just">
              <a:buFont typeface="Arial" panose="020B0604020202020204" pitchFamily="34" charset="0"/>
              <a:buChar char="•"/>
            </a:pPr>
            <a:r>
              <a:rPr lang="en-ZA" dirty="0" smtClean="0"/>
              <a:t>AGSA </a:t>
            </a:r>
            <a:r>
              <a:rPr lang="en-ZA" dirty="0"/>
              <a:t>has noted that the overall audit outcome has remained clean as a result of having the right skills set in key management positions, a leadership that drives a culture of sound corporate governance and the maintenance of strong internal controls throughout the financial </a:t>
            </a:r>
            <a:r>
              <a:rPr lang="en-ZA" dirty="0" smtClean="0"/>
              <a:t>period.</a:t>
            </a:r>
          </a:p>
          <a:p>
            <a:pPr marL="285750" indent="-285750" algn="just">
              <a:buFont typeface="Arial" panose="020B0604020202020204" pitchFamily="34" charset="0"/>
              <a:buChar char="•"/>
            </a:pPr>
            <a:r>
              <a:rPr lang="en-ZA" dirty="0"/>
              <a:t> No findings </a:t>
            </a:r>
            <a:r>
              <a:rPr lang="en-ZA" dirty="0" smtClean="0"/>
              <a:t>on </a:t>
            </a:r>
            <a:r>
              <a:rPr lang="en-ZA" dirty="0"/>
              <a:t>the main compliance focus areas as well as audit of pre-determined </a:t>
            </a:r>
            <a:r>
              <a:rPr lang="en-ZA" dirty="0" smtClean="0"/>
              <a:t>objectives.</a:t>
            </a:r>
          </a:p>
          <a:p>
            <a:pPr marL="285750" indent="-285750" algn="just">
              <a:buFont typeface="Arial" panose="020B0604020202020204" pitchFamily="34" charset="0"/>
              <a:buChar char="•"/>
            </a:pPr>
            <a:r>
              <a:rPr lang="en-ZA" dirty="0"/>
              <a:t>Q</a:t>
            </a:r>
            <a:r>
              <a:rPr lang="en-ZA" dirty="0" smtClean="0"/>
              <a:t>uality </a:t>
            </a:r>
            <a:r>
              <a:rPr lang="en-ZA" dirty="0"/>
              <a:t>of financial statements and performance </a:t>
            </a:r>
            <a:r>
              <a:rPr lang="en-ZA" dirty="0" smtClean="0"/>
              <a:t>was commended [</a:t>
            </a:r>
            <a:r>
              <a:rPr lang="en-ZA" b="1" dirty="0" smtClean="0"/>
              <a:t>there </a:t>
            </a:r>
            <a:r>
              <a:rPr lang="en-ZA" b="1" dirty="0"/>
              <a:t>were </a:t>
            </a:r>
            <a:r>
              <a:rPr lang="en-ZA" b="1" dirty="0" smtClean="0"/>
              <a:t>no </a:t>
            </a:r>
            <a:r>
              <a:rPr lang="en-ZA" b="1" dirty="0"/>
              <a:t>audit adjustments to the financial statements and the report on performance </a:t>
            </a:r>
            <a:r>
              <a:rPr lang="en-ZA" b="1" dirty="0" smtClean="0"/>
              <a:t>information</a:t>
            </a:r>
            <a:r>
              <a:rPr lang="en-ZA" dirty="0" smtClean="0"/>
              <a:t>].</a:t>
            </a:r>
          </a:p>
          <a:p>
            <a:pPr algn="just"/>
            <a:endParaRPr lang="en-ZA" dirty="0" smtClean="0"/>
          </a:p>
          <a:p>
            <a:pPr algn="just"/>
            <a:endParaRPr lang="en-ZA" dirty="0"/>
          </a:p>
          <a:p>
            <a:pPr algn="just"/>
            <a:endParaRPr lang="en-ZA" dirty="0"/>
          </a:p>
        </p:txBody>
      </p:sp>
      <p:sp>
        <p:nvSpPr>
          <p:cNvPr id="8" name="Slide Number Placeholder 3">
            <a:extLst>
              <a:ext uri="{FF2B5EF4-FFF2-40B4-BE49-F238E27FC236}">
                <a16:creationId xmlns:a16="http://schemas.microsoft.com/office/drawing/2014/main" xmlns="" id="{3C209280-7473-4533-B8EA-66EAD25E087A}"/>
              </a:ext>
            </a:extLst>
          </p:cNvPr>
          <p:cNvSpPr>
            <a:spLocks noGrp="1"/>
          </p:cNvSpPr>
          <p:nvPr/>
        </p:nvSpPr>
        <p:spPr>
          <a:xfrm>
            <a:off x="2776151" y="629855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35</a:t>
            </a:r>
            <a:endParaRPr lang="en-US" dirty="0"/>
          </a:p>
        </p:txBody>
      </p:sp>
    </p:spTree>
    <p:extLst>
      <p:ext uri="{BB962C8B-B14F-4D97-AF65-F5344CB8AC3E}">
        <p14:creationId xmlns:p14="http://schemas.microsoft.com/office/powerpoint/2010/main" xmlns="" val="3399886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138132"/>
            <a:ext cx="8229600" cy="598206"/>
          </a:xfrm>
          <a:solidFill>
            <a:schemeClr val="tx2"/>
          </a:solidFill>
        </p:spPr>
        <p:txBody>
          <a:bodyPr vert="horz" lIns="91440" tIns="45720" rIns="91440" bIns="45720" rtlCol="0" anchor="ctr">
            <a:normAutofit/>
          </a:bodyPr>
          <a:lstStyle/>
          <a:p>
            <a:r>
              <a:rPr lang="en-ZA" sz="3200" b="1" dirty="0" smtClean="0">
                <a:solidFill>
                  <a:schemeClr val="bg1"/>
                </a:solidFill>
                <a:latin typeface="Arial Narrow" panose="020B0606020202030204" pitchFamily="34" charset="0"/>
              </a:rPr>
              <a:t> 2018-19 AUDIT OUTCOMES AND HIGHLIGHT</a:t>
            </a:r>
            <a:endParaRPr lang="en-ZA" sz="3200" b="1" dirty="0">
              <a:solidFill>
                <a:schemeClr val="bg1"/>
              </a:solidFill>
              <a:latin typeface="Arial Narrow" panose="020B0606020202030204" pitchFamily="34" charset="0"/>
            </a:endParaRPr>
          </a:p>
        </p:txBody>
      </p:sp>
      <p:sp>
        <p:nvSpPr>
          <p:cNvPr id="5" name="Content Placeholder 4"/>
          <p:cNvSpPr>
            <a:spLocks noGrp="1"/>
          </p:cNvSpPr>
          <p:nvPr>
            <p:ph idx="1"/>
          </p:nvPr>
        </p:nvSpPr>
        <p:spPr>
          <a:xfrm>
            <a:off x="457200" y="901135"/>
            <a:ext cx="8229600" cy="2553631"/>
          </a:xfrm>
        </p:spPr>
        <p:txBody>
          <a:bodyPr/>
          <a:lstStyle/>
          <a:p>
            <a:pPr lvl="1"/>
            <a:endParaRPr lang="en-ZA" dirty="0" smtClean="0"/>
          </a:p>
          <a:p>
            <a:pPr lvl="1"/>
            <a:endParaRPr lang="en-ZA" dirty="0"/>
          </a:p>
          <a:p>
            <a:pPr lvl="1"/>
            <a:endParaRPr lang="en-ZA" dirty="0" smtClean="0"/>
          </a:p>
          <a:p>
            <a:pPr marL="914400" lvl="2" indent="0">
              <a:buNone/>
            </a:pPr>
            <a:endParaRPr lang="en-ZA" dirty="0" smtClean="0"/>
          </a:p>
          <a:p>
            <a:pPr lvl="2"/>
            <a:endParaRPr lang="en-GB" dirty="0"/>
          </a:p>
        </p:txBody>
      </p:sp>
      <p:sp>
        <p:nvSpPr>
          <p:cNvPr id="11" name="TextBox 10"/>
          <p:cNvSpPr txBox="1"/>
          <p:nvPr/>
        </p:nvSpPr>
        <p:spPr>
          <a:xfrm>
            <a:off x="356616" y="601314"/>
            <a:ext cx="8138160" cy="369332"/>
          </a:xfrm>
          <a:prstGeom prst="rect">
            <a:avLst/>
          </a:prstGeom>
          <a:noFill/>
        </p:spPr>
        <p:txBody>
          <a:bodyPr wrap="square" rtlCol="0">
            <a:spAutoFit/>
          </a:bodyPr>
          <a:lstStyle/>
          <a:p>
            <a:pPr marL="285750" indent="-285750">
              <a:buFont typeface="Arial" panose="020B0604020202020204" pitchFamily="34" charset="0"/>
              <a:buChar char="•"/>
            </a:pPr>
            <a:endParaRPr lang="en-ZA" dirty="0" smtClean="0">
              <a:latin typeface="Arial Narrow" panose="020B0606020202030204" pitchFamily="34" charset="0"/>
            </a:endParaRPr>
          </a:p>
        </p:txBody>
      </p:sp>
      <p:sp>
        <p:nvSpPr>
          <p:cNvPr id="7" name="TextBox 6"/>
          <p:cNvSpPr txBox="1"/>
          <p:nvPr/>
        </p:nvSpPr>
        <p:spPr>
          <a:xfrm rot="10800000" flipV="1">
            <a:off x="420624" y="1057785"/>
            <a:ext cx="8229600" cy="1477328"/>
          </a:xfrm>
          <a:prstGeom prst="rect">
            <a:avLst/>
          </a:prstGeom>
          <a:noFill/>
        </p:spPr>
        <p:txBody>
          <a:bodyPr wrap="square" rtlCol="0">
            <a:spAutoFit/>
          </a:bodyPr>
          <a:lstStyle/>
          <a:p>
            <a:pPr marL="285750" indent="-285750">
              <a:buFont typeface="Arial" panose="020B0604020202020204" pitchFamily="34" charset="0"/>
              <a:buChar char="•"/>
            </a:pPr>
            <a:r>
              <a:rPr lang="en-ZA" dirty="0"/>
              <a:t>C</a:t>
            </a:r>
            <a:r>
              <a:rPr lang="en-ZA" dirty="0" smtClean="0"/>
              <a:t>oncluded </a:t>
            </a:r>
            <a:r>
              <a:rPr lang="en-ZA" dirty="0"/>
              <a:t>that the overall </a:t>
            </a:r>
            <a:r>
              <a:rPr lang="en-ZA" dirty="0" smtClean="0"/>
              <a:t>financial </a:t>
            </a:r>
            <a:r>
              <a:rPr lang="en-ZA" dirty="0"/>
              <a:t>viability </a:t>
            </a:r>
            <a:r>
              <a:rPr lang="en-ZA" dirty="0" smtClean="0"/>
              <a:t>is of the NLC good.</a:t>
            </a:r>
          </a:p>
          <a:p>
            <a:endParaRPr lang="en-ZA" dirty="0" smtClean="0"/>
          </a:p>
          <a:p>
            <a:pPr marL="285750" indent="-285750">
              <a:buFont typeface="Arial" panose="020B0604020202020204" pitchFamily="34" charset="0"/>
              <a:buChar char="•"/>
            </a:pPr>
            <a:r>
              <a:rPr lang="en-ZA" dirty="0"/>
              <a:t>A</a:t>
            </a:r>
            <a:r>
              <a:rPr lang="en-ZA" dirty="0" smtClean="0"/>
              <a:t>ll </a:t>
            </a:r>
            <a:r>
              <a:rPr lang="en-ZA" dirty="0"/>
              <a:t>assurance service </a:t>
            </a:r>
            <a:r>
              <a:rPr lang="en-ZA" dirty="0" smtClean="0"/>
              <a:t>providers [</a:t>
            </a:r>
            <a:r>
              <a:rPr lang="en-ZA" b="1" dirty="0" smtClean="0">
                <a:solidFill>
                  <a:srgbClr val="00B050"/>
                </a:solidFill>
              </a:rPr>
              <a:t>Senior Management, Internal Audit, Audit Committee, Board, Minister</a:t>
            </a:r>
            <a:r>
              <a:rPr lang="en-ZA" b="1" dirty="0" smtClean="0"/>
              <a:t>]</a:t>
            </a:r>
            <a:r>
              <a:rPr lang="en-ZA" dirty="0" smtClean="0"/>
              <a:t>were </a:t>
            </a:r>
            <a:r>
              <a:rPr lang="en-ZA" dirty="0"/>
              <a:t>assessed as having providing reasonable assurance (i.e. green). </a:t>
            </a:r>
            <a:endParaRPr lang="en-ZA" dirty="0" smtClean="0"/>
          </a:p>
        </p:txBody>
      </p:sp>
      <p:sp>
        <p:nvSpPr>
          <p:cNvPr id="8" name="Slide Number Placeholder 3">
            <a:extLst>
              <a:ext uri="{FF2B5EF4-FFF2-40B4-BE49-F238E27FC236}">
                <a16:creationId xmlns:a16="http://schemas.microsoft.com/office/drawing/2014/main" xmlns="" id="{3C209280-7473-4533-B8EA-66EAD25E087A}"/>
              </a:ext>
            </a:extLst>
          </p:cNvPr>
          <p:cNvSpPr>
            <a:spLocks noGrp="1"/>
          </p:cNvSpPr>
          <p:nvPr/>
        </p:nvSpPr>
        <p:spPr>
          <a:xfrm>
            <a:off x="3097427" y="615027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36</a:t>
            </a:r>
            <a:endParaRPr lang="en-US" dirty="0"/>
          </a:p>
        </p:txBody>
      </p:sp>
    </p:spTree>
    <p:extLst>
      <p:ext uri="{BB962C8B-B14F-4D97-AF65-F5344CB8AC3E}">
        <p14:creationId xmlns:p14="http://schemas.microsoft.com/office/powerpoint/2010/main" xmlns="" val="2962990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buFont typeface="Courier New" panose="02070309020205020404" pitchFamily="49" charset="0"/>
              <a:buChar char="o"/>
            </a:pPr>
            <a:r>
              <a:rPr lang="en-ZA" sz="2400" dirty="0">
                <a:latin typeface="Arial" panose="020B0604020202020204" pitchFamily="34" charset="0"/>
                <a:cs typeface="Arial" panose="020B0604020202020204" pitchFamily="34" charset="0"/>
              </a:rPr>
              <a:t>NLC signed a Memorandum of Understanding (MOU) with the Department of Planning, Monitoring and Evaluation (DPME) to collaborate on inter alia, guiding funding to align with the priorities of government at planning sessions by providing updated information; coverage of NLC funded projects in government publications about service delivery and provision of information by the NLC to the DPME on funded projects to demonstrate NLC’s contribution to good causes in the country. </a:t>
            </a:r>
          </a:p>
          <a:p>
            <a:pPr marL="0" indent="0" algn="just">
              <a:buNone/>
            </a:pPr>
            <a:endParaRPr lang="en-ZA" sz="24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ZA" sz="2400" dirty="0">
                <a:latin typeface="Arial" panose="020B0604020202020204" pitchFamily="34" charset="0"/>
                <a:cs typeface="Arial" panose="020B0604020202020204" pitchFamily="34" charset="0"/>
              </a:rPr>
              <a:t>The NLC further identified the provincial gambling boards as a key stakeholder in addressing the growing scourge of illegal lotteries and gambling. To this end, meetings with nine (9) gambling boards (national and 8 provincial) were held to discuss amicable solutions on the matter.</a:t>
            </a:r>
          </a:p>
          <a:p>
            <a:pPr marL="0" indent="0" algn="just">
              <a:buNone/>
            </a:pPr>
            <a:endParaRPr lang="en-ZA" sz="24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ZA" sz="2400" dirty="0">
                <a:latin typeface="Arial" panose="020B0604020202020204" pitchFamily="34" charset="0"/>
                <a:cs typeface="Arial" panose="020B0604020202020204" pitchFamily="34" charset="0"/>
              </a:rPr>
              <a:t>In line with our responsibility to protect lottery participants and educate members of the public on lotteries, the NLC collaborated with the Gauteng, Eastern Cape, North West and Northern Cape provincial offices. A total of 7 workshops were conducted in the provinces.</a:t>
            </a:r>
          </a:p>
        </p:txBody>
      </p:sp>
      <p:sp>
        <p:nvSpPr>
          <p:cNvPr id="4" name="Title 1"/>
          <p:cNvSpPr>
            <a:spLocks noGrp="1"/>
          </p:cNvSpPr>
          <p:nvPr>
            <p:ph type="title"/>
          </p:nvPr>
        </p:nvSpPr>
        <p:spPr>
          <a:xfrm>
            <a:off x="457200" y="244398"/>
            <a:ext cx="8229600" cy="632538"/>
          </a:xfrm>
          <a:solidFill>
            <a:srgbClr val="FFC000"/>
          </a:solidFill>
        </p:spPr>
        <p:txBody>
          <a:bodyPr>
            <a:noAutofit/>
          </a:bodyPr>
          <a:lstStyle/>
          <a:p>
            <a:r>
              <a:rPr lang="en-US" sz="3600" dirty="0">
                <a:solidFill>
                  <a:schemeClr val="tx1"/>
                </a:solidFill>
                <a:latin typeface="Arial Narrow" pitchFamily="34" charset="0"/>
              </a:rPr>
              <a:t>HIGHLIGHTS FOR 2</a:t>
            </a:r>
            <a:r>
              <a:rPr lang="en-US" sz="3600" baseline="30000" dirty="0">
                <a:solidFill>
                  <a:schemeClr val="tx1"/>
                </a:solidFill>
                <a:latin typeface="Arial Narrow" pitchFamily="34" charset="0"/>
              </a:rPr>
              <a:t>nd</a:t>
            </a:r>
            <a:r>
              <a:rPr lang="en-US" sz="3600" dirty="0">
                <a:solidFill>
                  <a:schemeClr val="tx1"/>
                </a:solidFill>
                <a:latin typeface="Arial Narrow" pitchFamily="34" charset="0"/>
              </a:rPr>
              <a:t> QUARTER 2019/20</a:t>
            </a:r>
          </a:p>
        </p:txBody>
      </p:sp>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924432" y="62738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37</a:t>
            </a:r>
            <a:endParaRPr lang="en-US" dirty="0"/>
          </a:p>
        </p:txBody>
      </p:sp>
    </p:spTree>
    <p:extLst>
      <p:ext uri="{BB962C8B-B14F-4D97-AF65-F5344CB8AC3E}">
        <p14:creationId xmlns:p14="http://schemas.microsoft.com/office/powerpoint/2010/main" xmlns="" val="2358666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99"/>
            <a:ext cx="8229600" cy="472740"/>
          </a:xfrm>
          <a:solidFill>
            <a:srgbClr val="FFC000"/>
          </a:solidFill>
        </p:spPr>
        <p:txBody>
          <a:bodyPr>
            <a:noAutofit/>
          </a:bodyPr>
          <a:lstStyle/>
          <a:p>
            <a:r>
              <a:rPr lang="en-US" sz="3600" dirty="0">
                <a:solidFill>
                  <a:schemeClr val="tx1"/>
                </a:solidFill>
                <a:latin typeface="Arial Narrow" pitchFamily="34" charset="0"/>
              </a:rPr>
              <a:t>PROGRESS ON MINISTERIAL PRIORITIES</a:t>
            </a:r>
          </a:p>
        </p:txBody>
      </p:sp>
      <p:graphicFrame>
        <p:nvGraphicFramePr>
          <p:cNvPr id="5" name="Table 4"/>
          <p:cNvGraphicFramePr>
            <a:graphicFrameLocks noGrp="1"/>
          </p:cNvGraphicFramePr>
          <p:nvPr>
            <p:extLst/>
          </p:nvPr>
        </p:nvGraphicFramePr>
        <p:xfrm>
          <a:off x="375780" y="658194"/>
          <a:ext cx="8392439" cy="5118204"/>
        </p:xfrm>
        <a:graphic>
          <a:graphicData uri="http://schemas.openxmlformats.org/drawingml/2006/table">
            <a:tbl>
              <a:tblPr firstRow="1" firstCol="1" bandRow="1"/>
              <a:tblGrid>
                <a:gridCol w="2039921">
                  <a:extLst>
                    <a:ext uri="{9D8B030D-6E8A-4147-A177-3AD203B41FA5}">
                      <a16:colId xmlns:a16="http://schemas.microsoft.com/office/drawing/2014/main" xmlns="" val="20000"/>
                    </a:ext>
                  </a:extLst>
                </a:gridCol>
                <a:gridCol w="2414134">
                  <a:extLst>
                    <a:ext uri="{9D8B030D-6E8A-4147-A177-3AD203B41FA5}">
                      <a16:colId xmlns:a16="http://schemas.microsoft.com/office/drawing/2014/main" xmlns="" val="20001"/>
                    </a:ext>
                  </a:extLst>
                </a:gridCol>
                <a:gridCol w="3938384">
                  <a:extLst>
                    <a:ext uri="{9D8B030D-6E8A-4147-A177-3AD203B41FA5}">
                      <a16:colId xmlns:a16="http://schemas.microsoft.com/office/drawing/2014/main" xmlns="" val="20002"/>
                    </a:ext>
                  </a:extLst>
                </a:gridCol>
              </a:tblGrid>
              <a:tr h="212194">
                <a:tc>
                  <a:txBody>
                    <a:bodyPr/>
                    <a:lstStyle/>
                    <a:p>
                      <a:pPr algn="ctr">
                        <a:lnSpc>
                          <a:spcPct val="115000"/>
                        </a:lnSpc>
                        <a:spcAft>
                          <a:spcPts val="0"/>
                        </a:spcAft>
                      </a:pPr>
                      <a:r>
                        <a:rPr lang="en-GB" sz="1400" b="1" dirty="0">
                          <a:effectLst/>
                          <a:latin typeface="Arial"/>
                          <a:ea typeface="Calibri"/>
                          <a:cs typeface="Times New Roman"/>
                        </a:rPr>
                        <a:t>IDENTIFIED AREA</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n-GB" sz="1400" b="1" dirty="0">
                          <a:effectLst/>
                          <a:latin typeface="Arial"/>
                          <a:ea typeface="Calibri"/>
                          <a:cs typeface="Times New Roman"/>
                        </a:rPr>
                        <a:t>PERFORMANCE MEASURE</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n-GB" sz="1400" b="1" dirty="0">
                          <a:effectLst/>
                          <a:latin typeface="Arial"/>
                          <a:ea typeface="Calibri"/>
                          <a:cs typeface="Times New Roman"/>
                        </a:rPr>
                        <a:t>PROGRESS TO DATE</a:t>
                      </a:r>
                    </a:p>
                    <a:p>
                      <a:pPr algn="ctr">
                        <a:lnSpc>
                          <a:spcPct val="115000"/>
                        </a:lnSpc>
                        <a:spcAft>
                          <a:spcPts val="0"/>
                        </a:spcAft>
                      </a:pP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0"/>
                  </a:ext>
                </a:extLst>
              </a:tr>
              <a:tr h="1741932">
                <a:tc>
                  <a:txBody>
                    <a:bodyPr/>
                    <a:lstStyle/>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Education and Awareness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i="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Develop informational measures to educate the public about lotteries and provisions of the Lotteries Amendment Act No 32 of 2013 and by explaining the process, requirements and qualifications for grants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i="1" dirty="0">
                          <a:effectLst/>
                          <a:latin typeface="Arial" panose="020B0604020202020204" pitchFamily="34" charset="0"/>
                          <a:ea typeface="Calibri" panose="020F0502020204030204" pitchFamily="34" charset="0"/>
                          <a:cs typeface="Arial" panose="020B0604020202020204" pitchFamily="34" charset="0"/>
                        </a:rPr>
                        <a:t>Education and awareness is been included in NLC Annual Performance Plan as a target and performance against that target is measured. Seventy-six education and awareness were held within the period under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15796">
                <a:tc>
                  <a:txBody>
                    <a:bodyPr/>
                    <a:lstStyle/>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Full-time</a:t>
                      </a:r>
                      <a:r>
                        <a:rPr lang="en-GB" sz="1100" b="1" baseline="0" dirty="0">
                          <a:effectLst/>
                          <a:latin typeface="Arial" panose="020B0604020202020204" pitchFamily="34" charset="0"/>
                          <a:ea typeface="Calibri" panose="020F050202020403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cs typeface="Times New Roman" panose="02020603050405020304" pitchFamily="18" charset="0"/>
                        </a:rPr>
                        <a:t>Distributing Agencies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Manage the integration of full-time Distributing Agency (DA) members to improve the application process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i="1" dirty="0">
                          <a:effectLst/>
                          <a:latin typeface="Arial" panose="020B0604020202020204" pitchFamily="34" charset="0"/>
                          <a:ea typeface="Calibri" panose="020F0502020204030204" pitchFamily="34" charset="0"/>
                          <a:cs typeface="Arial" panose="020B0604020202020204" pitchFamily="34" charset="0"/>
                        </a:rPr>
                        <a:t>The full time Distributing Agency (DA) function have been fully integrated into the Grant Funding value chain, furthermore the implementation of Standard Operating Procedure for the adjudication process clearly outlining the role and responsibilities of both administration and DA is monitored. The organisation is still awaiting the finalisation of the appointment of full time Sports and Recreation 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Slide Number Placeholder 3">
            <a:extLst>
              <a:ext uri="{FF2B5EF4-FFF2-40B4-BE49-F238E27FC236}">
                <a16:creationId xmlns:a16="http://schemas.microsoft.com/office/drawing/2014/main" xmlns="" id="{3C209280-7473-4533-B8EA-66EAD25E087A}"/>
              </a:ext>
            </a:extLst>
          </p:cNvPr>
          <p:cNvSpPr>
            <a:spLocks noGrp="1"/>
          </p:cNvSpPr>
          <p:nvPr/>
        </p:nvSpPr>
        <p:spPr>
          <a:xfrm>
            <a:off x="2800864" y="62862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38</a:t>
            </a:r>
            <a:endParaRPr lang="en-US" dirty="0"/>
          </a:p>
        </p:txBody>
      </p:sp>
    </p:spTree>
    <p:extLst>
      <p:ext uri="{BB962C8B-B14F-4D97-AF65-F5344CB8AC3E}">
        <p14:creationId xmlns:p14="http://schemas.microsoft.com/office/powerpoint/2010/main" xmlns="" val="1586007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63418" y="1333270"/>
          <a:ext cx="8254905" cy="4635323"/>
        </p:xfrm>
        <a:graphic>
          <a:graphicData uri="http://schemas.openxmlformats.org/drawingml/2006/table">
            <a:tbl>
              <a:tblPr firstRow="1" firstCol="1" bandRow="1"/>
              <a:tblGrid>
                <a:gridCol w="1530558">
                  <a:extLst>
                    <a:ext uri="{9D8B030D-6E8A-4147-A177-3AD203B41FA5}">
                      <a16:colId xmlns:a16="http://schemas.microsoft.com/office/drawing/2014/main" xmlns="" val="20000"/>
                    </a:ext>
                  </a:extLst>
                </a:gridCol>
                <a:gridCol w="3291840">
                  <a:extLst>
                    <a:ext uri="{9D8B030D-6E8A-4147-A177-3AD203B41FA5}">
                      <a16:colId xmlns:a16="http://schemas.microsoft.com/office/drawing/2014/main" xmlns="" val="20001"/>
                    </a:ext>
                  </a:extLst>
                </a:gridCol>
                <a:gridCol w="3432507">
                  <a:extLst>
                    <a:ext uri="{9D8B030D-6E8A-4147-A177-3AD203B41FA5}">
                      <a16:colId xmlns:a16="http://schemas.microsoft.com/office/drawing/2014/main" xmlns="" val="20002"/>
                    </a:ext>
                  </a:extLst>
                </a:gridCol>
              </a:tblGrid>
              <a:tr h="551146">
                <a:tc>
                  <a:txBody>
                    <a:bodyPr/>
                    <a:lstStyle/>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Illegal Lotteries</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i="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Monitoring and enforcement against illegal lottery operations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100" b="1" i="1" dirty="0">
                          <a:effectLst/>
                          <a:latin typeface="Arial" panose="020B0604020202020204" pitchFamily="34" charset="0"/>
                          <a:ea typeface="Calibri" panose="020F0502020204030204" pitchFamily="34" charset="0"/>
                          <a:cs typeface="Arial" panose="020B0604020202020204" pitchFamily="34" charset="0"/>
                        </a:rPr>
                        <a:t>Regulating and policing of illegal lottery operations was conducted through investigating identified and reported illegal lotteries. 100% of identified illegal lotteries were investigated.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8683">
                <a:tc>
                  <a:txBody>
                    <a:bodyPr/>
                    <a:lstStyle/>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Proactive Funding</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i="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Proactive funding based on informed research for worthy causes that may be funded without lodging an application in terms of the Act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100" b="1" i="1" dirty="0">
                          <a:effectLst/>
                          <a:latin typeface="Arial" panose="020B0604020202020204" pitchFamily="34" charset="0"/>
                          <a:ea typeface="Calibri" panose="020F0502020204030204" pitchFamily="34" charset="0"/>
                          <a:cs typeface="Arial" panose="020B0604020202020204" pitchFamily="34" charset="0"/>
                        </a:rPr>
                        <a:t>The revised pro-active funding policy and standard operating procedure are approved. Sixteen pro-active funding projects were approved in line with the revised policy. All pro-actively funded projects are closely monitored to ensure that the organization yields the envisaged return on investment.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57377">
                <a:tc>
                  <a:txBody>
                    <a:bodyPr/>
                    <a:lstStyle/>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Monitoring of the Operator</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i="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Monitoring of the Lotteries Operator to ensure that it complies with government priorities e.g The Broad Based Black Economic Empowerment Act, 2003 (No. 53 of 2003) (BBBEE), Local Procurement &amp; Skills Transfer</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100" b="1" i="1" dirty="0">
                          <a:effectLst/>
                          <a:latin typeface="Arial" panose="020B0604020202020204" pitchFamily="34" charset="0"/>
                          <a:ea typeface="Calibri" panose="020F0502020204030204" pitchFamily="34" charset="0"/>
                          <a:cs typeface="Arial" panose="020B0604020202020204" pitchFamily="34" charset="0"/>
                        </a:rPr>
                        <a:t>Operator compliance against Licence requirements continued to be monitored in this Quarter through the six performance dimensions. Areas of non-compliance are communicated on a monthly basis to the Operator to ensure timeous corrective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76949">
                <a:tc>
                  <a:txBody>
                    <a:bodyPr/>
                    <a:lstStyle/>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Memorandum of Understanding (MOU’s)</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100" b="1" i="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MOU’s with other Regulatory Agencies and provincial counterparts in clamping down on illegal lotteries and gambling</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100" b="1" i="1" dirty="0">
                          <a:effectLst/>
                          <a:latin typeface="Arial" panose="020B0604020202020204" pitchFamily="34" charset="0"/>
                          <a:ea typeface="Calibri" panose="020F0502020204030204" pitchFamily="34" charset="0"/>
                          <a:cs typeface="Arial" panose="020B0604020202020204" pitchFamily="34" charset="0"/>
                        </a:rPr>
                        <a:t>MoU’s drafted for input for Free State, Western Cape, Eastern Cape, Kwa-Zulu Natal and Gauteng Gambling Boards.</a:t>
                      </a:r>
                    </a:p>
                    <a:p>
                      <a:pPr algn="just">
                        <a:lnSpc>
                          <a:spcPct val="115000"/>
                        </a:lnSpc>
                        <a:spcAft>
                          <a:spcPts val="0"/>
                        </a:spcAft>
                      </a:pPr>
                      <a:endParaRPr lang="en-ZA" sz="1100" b="1"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Title 1"/>
          <p:cNvSpPr>
            <a:spLocks noGrp="1"/>
          </p:cNvSpPr>
          <p:nvPr>
            <p:ph type="title"/>
          </p:nvPr>
        </p:nvSpPr>
        <p:spPr>
          <a:xfrm>
            <a:off x="457200" y="115410"/>
            <a:ext cx="8229600" cy="517128"/>
          </a:xfrm>
          <a:solidFill>
            <a:srgbClr val="FFC000"/>
          </a:solidFill>
        </p:spPr>
        <p:txBody>
          <a:bodyPr>
            <a:noAutofit/>
          </a:bodyPr>
          <a:lstStyle/>
          <a:p>
            <a:r>
              <a:rPr lang="en-US" sz="3600" dirty="0">
                <a:solidFill>
                  <a:schemeClr val="tx1"/>
                </a:solidFill>
                <a:latin typeface="Arial Narrow" pitchFamily="34" charset="0"/>
              </a:rPr>
              <a:t>PROGRESS ON MINISTERIAL PRIORITIES</a:t>
            </a:r>
          </a:p>
        </p:txBody>
      </p:sp>
      <p:graphicFrame>
        <p:nvGraphicFramePr>
          <p:cNvPr id="6" name="Table 5"/>
          <p:cNvGraphicFramePr>
            <a:graphicFrameLocks noGrp="1"/>
          </p:cNvGraphicFramePr>
          <p:nvPr>
            <p:extLst/>
          </p:nvPr>
        </p:nvGraphicFramePr>
        <p:xfrm>
          <a:off x="563418" y="825856"/>
          <a:ext cx="8233110" cy="490728"/>
        </p:xfrm>
        <a:graphic>
          <a:graphicData uri="http://schemas.openxmlformats.org/drawingml/2006/table">
            <a:tbl>
              <a:tblPr firstRow="1" firstCol="1" bandRow="1"/>
              <a:tblGrid>
                <a:gridCol w="1530558">
                  <a:extLst>
                    <a:ext uri="{9D8B030D-6E8A-4147-A177-3AD203B41FA5}">
                      <a16:colId xmlns:a16="http://schemas.microsoft.com/office/drawing/2014/main" xmlns="" val="20000"/>
                    </a:ext>
                  </a:extLst>
                </a:gridCol>
                <a:gridCol w="3300984">
                  <a:extLst>
                    <a:ext uri="{9D8B030D-6E8A-4147-A177-3AD203B41FA5}">
                      <a16:colId xmlns:a16="http://schemas.microsoft.com/office/drawing/2014/main" xmlns="" val="20001"/>
                    </a:ext>
                  </a:extLst>
                </a:gridCol>
                <a:gridCol w="3401568">
                  <a:extLst>
                    <a:ext uri="{9D8B030D-6E8A-4147-A177-3AD203B41FA5}">
                      <a16:colId xmlns:a16="http://schemas.microsoft.com/office/drawing/2014/main" xmlns="" val="20002"/>
                    </a:ext>
                  </a:extLst>
                </a:gridCol>
              </a:tblGrid>
              <a:tr h="151152">
                <a:tc>
                  <a:txBody>
                    <a:bodyPr/>
                    <a:lstStyle/>
                    <a:p>
                      <a:pPr algn="ctr">
                        <a:lnSpc>
                          <a:spcPct val="115000"/>
                        </a:lnSpc>
                        <a:spcAft>
                          <a:spcPts val="0"/>
                        </a:spcAft>
                      </a:pPr>
                      <a:r>
                        <a:rPr lang="en-GB" sz="1400" b="1" dirty="0">
                          <a:effectLst/>
                          <a:latin typeface="Arial"/>
                          <a:ea typeface="Calibri"/>
                          <a:cs typeface="Times New Roman"/>
                        </a:rPr>
                        <a:t>IDENTIFIED AREA</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n-GB" sz="1400" b="1" dirty="0">
                          <a:effectLst/>
                          <a:latin typeface="Arial"/>
                          <a:ea typeface="Calibri"/>
                          <a:cs typeface="Times New Roman"/>
                        </a:rPr>
                        <a:t>PERFORMANCE MEASURE</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n-GB" sz="1400" b="1" dirty="0">
                          <a:effectLst/>
                          <a:latin typeface="Arial"/>
                          <a:ea typeface="Calibri"/>
                          <a:cs typeface="Times New Roman"/>
                        </a:rPr>
                        <a:t>PROGRESS TO DATE</a:t>
                      </a:r>
                    </a:p>
                    <a:p>
                      <a:pPr algn="ctr">
                        <a:lnSpc>
                          <a:spcPct val="115000"/>
                        </a:lnSpc>
                        <a:spcAft>
                          <a:spcPts val="0"/>
                        </a:spcAft>
                      </a:pP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0"/>
                  </a:ext>
                </a:extLst>
              </a:tr>
            </a:tbl>
          </a:graphicData>
        </a:graphic>
      </p:graphicFrame>
      <p:sp>
        <p:nvSpPr>
          <p:cNvPr id="7" name="Slide Number Placeholder 3">
            <a:extLst>
              <a:ext uri="{FF2B5EF4-FFF2-40B4-BE49-F238E27FC236}">
                <a16:creationId xmlns:a16="http://schemas.microsoft.com/office/drawing/2014/main" xmlns="" id="{3C209280-7473-4533-B8EA-66EAD25E087A}"/>
              </a:ext>
            </a:extLst>
          </p:cNvPr>
          <p:cNvSpPr>
            <a:spLocks noGrp="1"/>
          </p:cNvSpPr>
          <p:nvPr/>
        </p:nvSpPr>
        <p:spPr>
          <a:xfrm>
            <a:off x="2899719" y="626148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39</a:t>
            </a:r>
            <a:endParaRPr lang="en-US" dirty="0"/>
          </a:p>
        </p:txBody>
      </p:sp>
    </p:spTree>
    <p:extLst>
      <p:ext uri="{BB962C8B-B14F-4D97-AF65-F5344CB8AC3E}">
        <p14:creationId xmlns:p14="http://schemas.microsoft.com/office/powerpoint/2010/main" xmlns="" val="39073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E4426B-E322-DC49-B3B4-BB154535C785}" type="slidenum">
              <a:rPr lang="en-US" smtClean="0"/>
              <a:pPr/>
              <a:t>4</a:t>
            </a:fld>
            <a:endParaRPr lang="en-US"/>
          </a:p>
        </p:txBody>
      </p:sp>
      <p:sp>
        <p:nvSpPr>
          <p:cNvPr id="2" name="Title 1"/>
          <p:cNvSpPr>
            <a:spLocks noGrp="1"/>
          </p:cNvSpPr>
          <p:nvPr>
            <p:ph type="title"/>
          </p:nvPr>
        </p:nvSpPr>
        <p:spPr>
          <a:xfrm>
            <a:off x="414184" y="-15414"/>
            <a:ext cx="8229600" cy="1143000"/>
          </a:xfrm>
        </p:spPr>
        <p:txBody>
          <a:bodyPr>
            <a:noAutofit/>
          </a:bodyPr>
          <a:lstStyle/>
          <a:p>
            <a:r>
              <a:rPr lang="en-US" sz="2400" b="1" dirty="0" smtClean="0"/>
              <a:t>KEY HIGHLIGHTS &amp; IMPACT ON COMMUNITIES</a:t>
            </a:r>
            <a:endParaRPr lang="en-US" sz="2400" b="1" dirty="0"/>
          </a:p>
        </p:txBody>
      </p:sp>
      <p:pic>
        <p:nvPicPr>
          <p:cNvPr id="6" name="Picture 5"/>
          <p:cNvPicPr>
            <a:picLocks noChangeAspect="1"/>
          </p:cNvPicPr>
          <p:nvPr/>
        </p:nvPicPr>
        <p:blipFill>
          <a:blip r:embed="rId2"/>
          <a:stretch>
            <a:fillRect/>
          </a:stretch>
        </p:blipFill>
        <p:spPr>
          <a:xfrm>
            <a:off x="-13523" y="884903"/>
            <a:ext cx="4753921" cy="4906297"/>
          </a:xfrm>
          <a:prstGeom prst="rect">
            <a:avLst/>
          </a:prstGeom>
        </p:spPr>
      </p:pic>
      <p:pic>
        <p:nvPicPr>
          <p:cNvPr id="7" name="Picture 6"/>
          <p:cNvPicPr>
            <a:picLocks noChangeAspect="1"/>
          </p:cNvPicPr>
          <p:nvPr/>
        </p:nvPicPr>
        <p:blipFill>
          <a:blip r:embed="rId3"/>
          <a:stretch>
            <a:fillRect/>
          </a:stretch>
        </p:blipFill>
        <p:spPr>
          <a:xfrm>
            <a:off x="4638169" y="884903"/>
            <a:ext cx="4505831" cy="4906297"/>
          </a:xfrm>
          <a:prstGeom prst="rect">
            <a:avLst/>
          </a:prstGeom>
        </p:spPr>
      </p:pic>
      <p:sp>
        <p:nvSpPr>
          <p:cNvPr id="8" name="Slide Number Placeholder 3">
            <a:extLst>
              <a:ext uri="{FF2B5EF4-FFF2-40B4-BE49-F238E27FC236}">
                <a16:creationId xmlns:a16="http://schemas.microsoft.com/office/drawing/2014/main" xmlns="" id="{3C209280-7473-4533-B8EA-66EAD25E087A}"/>
              </a:ext>
            </a:extLst>
          </p:cNvPr>
          <p:cNvSpPr txBox="1">
            <a:spLocks/>
          </p:cNvSpPr>
          <p:nvPr/>
        </p:nvSpPr>
        <p:spPr>
          <a:xfrm>
            <a:off x="2747818"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xmlns="" val="2922095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4398"/>
            <a:ext cx="8229600" cy="632538"/>
          </a:xfrm>
          <a:solidFill>
            <a:srgbClr val="FFC000"/>
          </a:solidFill>
        </p:spPr>
        <p:txBody>
          <a:bodyPr>
            <a:noAutofit/>
          </a:bodyPr>
          <a:lstStyle/>
          <a:p>
            <a:r>
              <a:rPr lang="en-US" sz="3600" dirty="0">
                <a:solidFill>
                  <a:schemeClr val="tx1"/>
                </a:solidFill>
                <a:latin typeface="Arial Narrow" pitchFamily="34" charset="0"/>
              </a:rPr>
              <a:t>LITIGATION MATTERS</a:t>
            </a:r>
          </a:p>
        </p:txBody>
      </p:sp>
      <p:graphicFrame>
        <p:nvGraphicFramePr>
          <p:cNvPr id="5" name="Table 4"/>
          <p:cNvGraphicFramePr>
            <a:graphicFrameLocks noGrp="1"/>
          </p:cNvGraphicFramePr>
          <p:nvPr>
            <p:extLst/>
          </p:nvPr>
        </p:nvGraphicFramePr>
        <p:xfrm>
          <a:off x="457200" y="1086104"/>
          <a:ext cx="8229600" cy="2975972"/>
        </p:xfrm>
        <a:graphic>
          <a:graphicData uri="http://schemas.openxmlformats.org/drawingml/2006/table">
            <a:tbl>
              <a:tblPr firstRow="1" bandRow="1">
                <a:tableStyleId>{5C22544A-7EE6-4342-B048-85BDC9FD1C3A}</a:tableStyleId>
              </a:tblPr>
              <a:tblGrid>
                <a:gridCol w="1396258">
                  <a:extLst>
                    <a:ext uri="{9D8B030D-6E8A-4147-A177-3AD203B41FA5}">
                      <a16:colId xmlns:a16="http://schemas.microsoft.com/office/drawing/2014/main" xmlns="" val="20000"/>
                    </a:ext>
                  </a:extLst>
                </a:gridCol>
                <a:gridCol w="6833342">
                  <a:extLst>
                    <a:ext uri="{9D8B030D-6E8A-4147-A177-3AD203B41FA5}">
                      <a16:colId xmlns:a16="http://schemas.microsoft.com/office/drawing/2014/main" xmlns="" val="20001"/>
                    </a:ext>
                  </a:extLst>
                </a:gridCol>
              </a:tblGrid>
              <a:tr h="497567">
                <a:tc>
                  <a:txBody>
                    <a:bodyPr/>
                    <a:lstStyle/>
                    <a:p>
                      <a:pPr algn="ctr"/>
                      <a:r>
                        <a:rPr lang="en-ZA" sz="2000" dirty="0">
                          <a:solidFill>
                            <a:schemeClr val="tx1"/>
                          </a:solidFill>
                          <a:latin typeface="Arial" panose="020B0604020202020204" pitchFamily="34" charset="0"/>
                          <a:cs typeface="Arial" panose="020B0604020202020204" pitchFamily="34" charset="0"/>
                        </a:rPr>
                        <a:t>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ZA" sz="2000" dirty="0">
                          <a:solidFill>
                            <a:schemeClr val="tx1"/>
                          </a:solidFill>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274939">
                <a:tc>
                  <a:txBody>
                    <a:bodyPr/>
                    <a:lstStyle/>
                    <a:p>
                      <a:pPr eaLnBrk="0" hangingPunct="0">
                        <a:lnSpc>
                          <a:spcPts val="1200"/>
                        </a:lnSpc>
                        <a:spcBef>
                          <a:spcPts val="55"/>
                        </a:spcBef>
                        <a:spcAft>
                          <a:spcPts val="0"/>
                        </a:spcAft>
                      </a:pPr>
                      <a:endParaRPr lang="en-ZA" sz="1200" b="1" kern="1200" dirty="0">
                        <a:solidFill>
                          <a:srgbClr val="1A1A1A"/>
                        </a:solidFill>
                        <a:effectLst/>
                        <a:latin typeface="Arial"/>
                        <a:ea typeface="Times New Roman"/>
                        <a:cs typeface="Times New Roman"/>
                      </a:endParaRPr>
                    </a:p>
                    <a:p>
                      <a:pPr eaLnBrk="0" hangingPunct="0">
                        <a:lnSpc>
                          <a:spcPts val="1200"/>
                        </a:lnSpc>
                        <a:spcBef>
                          <a:spcPts val="55"/>
                        </a:spcBef>
                        <a:spcAft>
                          <a:spcPts val="0"/>
                        </a:spcAft>
                      </a:pPr>
                      <a:endParaRPr lang="en-ZA" sz="1200" b="1" kern="1200" dirty="0">
                        <a:solidFill>
                          <a:srgbClr val="1A1A1A"/>
                        </a:solidFill>
                        <a:effectLst/>
                        <a:latin typeface="Arial"/>
                        <a:ea typeface="Times New Roman"/>
                        <a:cs typeface="Times New Roman"/>
                      </a:endParaRPr>
                    </a:p>
                    <a:p>
                      <a:pPr eaLnBrk="0" hangingPunct="0">
                        <a:lnSpc>
                          <a:spcPts val="1200"/>
                        </a:lnSpc>
                        <a:spcBef>
                          <a:spcPts val="55"/>
                        </a:spcBef>
                        <a:spcAft>
                          <a:spcPts val="0"/>
                        </a:spcAft>
                      </a:pPr>
                      <a:endParaRPr lang="en-ZA" sz="1200" b="1" kern="1200" dirty="0">
                        <a:solidFill>
                          <a:srgbClr val="1A1A1A"/>
                        </a:solidFill>
                        <a:effectLst/>
                        <a:latin typeface="Arial"/>
                        <a:ea typeface="Times New Roman"/>
                        <a:cs typeface="Times New Roman"/>
                      </a:endParaRPr>
                    </a:p>
                    <a:p>
                      <a:pPr eaLnBrk="0" hangingPunct="0">
                        <a:lnSpc>
                          <a:spcPts val="1200"/>
                        </a:lnSpc>
                        <a:spcBef>
                          <a:spcPts val="55"/>
                        </a:spcBef>
                        <a:spcAft>
                          <a:spcPts val="0"/>
                        </a:spcAft>
                      </a:pPr>
                      <a:endParaRPr lang="en-ZA" sz="1200" b="1" kern="1200" dirty="0">
                        <a:solidFill>
                          <a:srgbClr val="1A1A1A"/>
                        </a:solidFill>
                        <a:effectLst/>
                        <a:latin typeface="Arial"/>
                        <a:ea typeface="Times New Roman"/>
                        <a:cs typeface="Times New Roman"/>
                      </a:endParaRPr>
                    </a:p>
                    <a:p>
                      <a:pPr eaLnBrk="0" hangingPunct="0">
                        <a:lnSpc>
                          <a:spcPts val="1200"/>
                        </a:lnSpc>
                        <a:spcBef>
                          <a:spcPts val="55"/>
                        </a:spcBef>
                        <a:spcAft>
                          <a:spcPts val="0"/>
                        </a:spcAft>
                      </a:pPr>
                      <a:endParaRPr lang="en-ZA" sz="1200" b="1" kern="1200" dirty="0">
                        <a:solidFill>
                          <a:srgbClr val="1A1A1A"/>
                        </a:solidFill>
                        <a:effectLst/>
                        <a:latin typeface="Arial"/>
                        <a:ea typeface="Times New Roman"/>
                        <a:cs typeface="Times New Roman"/>
                      </a:endParaRPr>
                    </a:p>
                    <a:p>
                      <a:pPr eaLnBrk="0" hangingPunct="0">
                        <a:lnSpc>
                          <a:spcPts val="1200"/>
                        </a:lnSpc>
                        <a:spcBef>
                          <a:spcPts val="55"/>
                        </a:spcBef>
                        <a:spcAft>
                          <a:spcPts val="0"/>
                        </a:spcAft>
                      </a:pPr>
                      <a:endParaRPr lang="en-ZA" sz="1200" b="1" kern="1200" dirty="0">
                        <a:solidFill>
                          <a:srgbClr val="1A1A1A"/>
                        </a:solidFill>
                        <a:effectLst/>
                        <a:latin typeface="Arial"/>
                        <a:ea typeface="Times New Roman"/>
                        <a:cs typeface="Times New Roman"/>
                      </a:endParaRPr>
                    </a:p>
                    <a:p>
                      <a:pPr eaLnBrk="0" hangingPunct="0">
                        <a:lnSpc>
                          <a:spcPts val="1200"/>
                        </a:lnSpc>
                        <a:spcBef>
                          <a:spcPts val="55"/>
                        </a:spcBef>
                        <a:spcAft>
                          <a:spcPts val="0"/>
                        </a:spcAft>
                      </a:pPr>
                      <a:r>
                        <a:rPr lang="en-ZA" sz="1200" b="1" kern="1200" dirty="0">
                          <a:solidFill>
                            <a:srgbClr val="1A1A1A"/>
                          </a:solidFill>
                          <a:effectLst/>
                          <a:latin typeface="Arial"/>
                          <a:ea typeface="Times New Roman"/>
                          <a:cs typeface="Times New Roman"/>
                        </a:rPr>
                        <a:t> </a:t>
                      </a:r>
                      <a:r>
                        <a:rPr lang="en-GB" sz="1200" b="1" dirty="0" err="1">
                          <a:effectLst/>
                          <a:latin typeface="Arial"/>
                          <a:ea typeface="Calibri"/>
                          <a:cs typeface="Times New Roman"/>
                        </a:rPr>
                        <a:t>LottoStar</a:t>
                      </a:r>
                      <a:endParaRPr lang="en-ZA" sz="1100" dirty="0">
                        <a:effectLst/>
                        <a:latin typeface="Calibri"/>
                        <a:ea typeface="Calibri"/>
                        <a:cs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128270" algn="just">
                        <a:lnSpc>
                          <a:spcPct val="150000"/>
                        </a:lnSpc>
                        <a:spcAft>
                          <a:spcPts val="600"/>
                        </a:spcAft>
                        <a:tabLst>
                          <a:tab pos="1651000" algn="l"/>
                        </a:tabLst>
                      </a:pPr>
                      <a:r>
                        <a:rPr lang="en-ZA" sz="1200" b="0" i="1" dirty="0">
                          <a:effectLst/>
                          <a:latin typeface="Arial" panose="020B0604020202020204" pitchFamily="34" charset="0"/>
                          <a:cs typeface="Arial" panose="020B0604020202020204" pitchFamily="34" charset="0"/>
                        </a:rPr>
                        <a:t>This is a matter initiated by the Commission enforcing provisions of the Lotteries Act No 57 of 1997 (as amended). The Company is a bookmaker and part of its business operations includes taking bets on the outcome of lottery results which is an offence in terms of the Act and the provisions of the Constitution (Schedule 4 – Act 108 of 1996). Their activities have a negative implication on the business interest of the operator as well. Case was heard on 13 December 2018. Judgement was delivered on 15 May 2019. The court decided that the Intergovernmental Relations Framework Act be fully exhausted before the matter is referred to court. </a:t>
                      </a:r>
                      <a:r>
                        <a:rPr lang="en-ZA" sz="1200" b="0" i="1" dirty="0" err="1">
                          <a:effectLst/>
                          <a:latin typeface="Arial" panose="020B0604020202020204" pitchFamily="34" charset="0"/>
                          <a:cs typeface="Arial" panose="020B0604020202020204" pitchFamily="34" charset="0"/>
                        </a:rPr>
                        <a:t>Ithuba</a:t>
                      </a:r>
                      <a:r>
                        <a:rPr lang="en-ZA" sz="1200" b="0" i="1" dirty="0">
                          <a:effectLst/>
                          <a:latin typeface="Arial" panose="020B0604020202020204" pitchFamily="34" charset="0"/>
                          <a:cs typeface="Arial" panose="020B0604020202020204" pitchFamily="34" charset="0"/>
                        </a:rPr>
                        <a:t> has filed an appeal. The NLC also filed an appeal on 06 June 2019. Still awaiting confirmation of court date.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Slide Number Placeholder 3">
            <a:extLst>
              <a:ext uri="{FF2B5EF4-FFF2-40B4-BE49-F238E27FC236}">
                <a16:creationId xmlns:a16="http://schemas.microsoft.com/office/drawing/2014/main" xmlns="" id="{3C209280-7473-4533-B8EA-66EAD25E087A}"/>
              </a:ext>
            </a:extLst>
          </p:cNvPr>
          <p:cNvSpPr>
            <a:spLocks noGrp="1"/>
          </p:cNvSpPr>
          <p:nvPr/>
        </p:nvSpPr>
        <p:spPr>
          <a:xfrm>
            <a:off x="3122140" y="617498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40</a:t>
            </a:r>
            <a:endParaRPr lang="en-US" dirty="0"/>
          </a:p>
        </p:txBody>
      </p:sp>
    </p:spTree>
    <p:extLst>
      <p:ext uri="{BB962C8B-B14F-4D97-AF65-F5344CB8AC3E}">
        <p14:creationId xmlns:p14="http://schemas.microsoft.com/office/powerpoint/2010/main" xmlns="" val="326876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4398"/>
            <a:ext cx="8229600" cy="632538"/>
          </a:xfrm>
          <a:solidFill>
            <a:srgbClr val="FFC000"/>
          </a:solidFill>
        </p:spPr>
        <p:txBody>
          <a:bodyPr>
            <a:noAutofit/>
          </a:bodyPr>
          <a:lstStyle/>
          <a:p>
            <a:r>
              <a:rPr lang="en-US" sz="3600" dirty="0">
                <a:solidFill>
                  <a:schemeClr val="tx1"/>
                </a:solidFill>
                <a:latin typeface="Arial Narrow" pitchFamily="34" charset="0"/>
              </a:rPr>
              <a:t>SUMMARY OF INVESTIGATIONS</a:t>
            </a:r>
          </a:p>
        </p:txBody>
      </p:sp>
      <p:graphicFrame>
        <p:nvGraphicFramePr>
          <p:cNvPr id="2" name="Table 1"/>
          <p:cNvGraphicFramePr>
            <a:graphicFrameLocks noGrp="1"/>
          </p:cNvGraphicFramePr>
          <p:nvPr>
            <p:extLst>
              <p:ext uri="{D42A27DB-BD31-4B8C-83A1-F6EECF244321}">
                <p14:modId xmlns:p14="http://schemas.microsoft.com/office/powerpoint/2010/main" xmlns="" val="1580268494"/>
              </p:ext>
            </p:extLst>
          </p:nvPr>
        </p:nvGraphicFramePr>
        <p:xfrm>
          <a:off x="457201" y="979056"/>
          <a:ext cx="8229600" cy="4553526"/>
        </p:xfrm>
        <a:graphic>
          <a:graphicData uri="http://schemas.openxmlformats.org/drawingml/2006/table">
            <a:tbl>
              <a:tblPr firstRow="1" firstCol="1" bandRow="1"/>
              <a:tblGrid>
                <a:gridCol w="3510286">
                  <a:extLst>
                    <a:ext uri="{9D8B030D-6E8A-4147-A177-3AD203B41FA5}">
                      <a16:colId xmlns:a16="http://schemas.microsoft.com/office/drawing/2014/main" xmlns="" val="20000"/>
                    </a:ext>
                  </a:extLst>
                </a:gridCol>
                <a:gridCol w="2359131">
                  <a:extLst>
                    <a:ext uri="{9D8B030D-6E8A-4147-A177-3AD203B41FA5}">
                      <a16:colId xmlns:a16="http://schemas.microsoft.com/office/drawing/2014/main" xmlns="" val="20001"/>
                    </a:ext>
                  </a:extLst>
                </a:gridCol>
                <a:gridCol w="2360183">
                  <a:extLst>
                    <a:ext uri="{9D8B030D-6E8A-4147-A177-3AD203B41FA5}">
                      <a16:colId xmlns:a16="http://schemas.microsoft.com/office/drawing/2014/main" xmlns="" val="20002"/>
                    </a:ext>
                  </a:extLst>
                </a:gridCol>
              </a:tblGrid>
              <a:tr h="1198365">
                <a:tc>
                  <a:txBody>
                    <a:bodyPr/>
                    <a:lstStyle/>
                    <a:p>
                      <a:pPr algn="just">
                        <a:lnSpc>
                          <a:spcPct val="115000"/>
                        </a:lnSpc>
                        <a:spcAft>
                          <a:spcPts val="600"/>
                        </a:spcAft>
                      </a:pPr>
                      <a:r>
                        <a:rPr lang="en-ZA" sz="1200" b="1" dirty="0">
                          <a:effectLst/>
                          <a:latin typeface="Arial"/>
                          <a:ea typeface="Cambria"/>
                          <a:cs typeface="Times New Roman"/>
                        </a:rPr>
                        <a:t>Cases Investigated </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600"/>
                        </a:spcAft>
                      </a:pPr>
                      <a:r>
                        <a:rPr lang="en-ZA" sz="1200" b="1" dirty="0">
                          <a:effectLst/>
                          <a:latin typeface="Arial"/>
                          <a:ea typeface="Cambria"/>
                          <a:cs typeface="Times New Roman"/>
                        </a:rPr>
                        <a:t>Total cases</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600"/>
                        </a:spcAft>
                      </a:pPr>
                      <a:r>
                        <a:rPr lang="en-ZA" sz="1200" b="1">
                          <a:effectLst/>
                          <a:latin typeface="Arial"/>
                          <a:ea typeface="Cambria"/>
                          <a:cs typeface="Times New Roman"/>
                        </a:rPr>
                        <a:t>Percentage</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0"/>
                  </a:ext>
                </a:extLst>
              </a:tr>
              <a:tr h="1020346">
                <a:tc>
                  <a:txBody>
                    <a:bodyPr/>
                    <a:lstStyle/>
                    <a:p>
                      <a:pPr>
                        <a:lnSpc>
                          <a:spcPct val="115000"/>
                        </a:lnSpc>
                        <a:spcAft>
                          <a:spcPts val="600"/>
                        </a:spcAft>
                      </a:pPr>
                      <a:r>
                        <a:rPr lang="en-ZA" sz="1200" dirty="0">
                          <a:effectLst/>
                          <a:latin typeface="Arial"/>
                          <a:ea typeface="Cambria"/>
                          <a:cs typeface="Times New Roman"/>
                        </a:rPr>
                        <a:t>Closed Cases </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ZA" sz="1200" dirty="0">
                          <a:effectLst/>
                          <a:latin typeface="Arial"/>
                          <a:ea typeface="Cambria"/>
                          <a:cs typeface="Times New Roman"/>
                        </a:rPr>
                        <a:t>17</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ZA" sz="1200" dirty="0">
                          <a:effectLst/>
                          <a:latin typeface="Arial" pitchFamily="34" charset="0"/>
                          <a:ea typeface="Calibri"/>
                          <a:cs typeface="Arial" pitchFamily="34"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32899">
                <a:tc>
                  <a:txBody>
                    <a:bodyPr/>
                    <a:lstStyle/>
                    <a:p>
                      <a:pPr>
                        <a:lnSpc>
                          <a:spcPct val="115000"/>
                        </a:lnSpc>
                        <a:spcAft>
                          <a:spcPts val="600"/>
                        </a:spcAft>
                      </a:pPr>
                      <a:r>
                        <a:rPr lang="en-ZA" sz="1200" dirty="0">
                          <a:effectLst/>
                          <a:latin typeface="Arial"/>
                          <a:ea typeface="Cambria"/>
                          <a:cs typeface="Times New Roman"/>
                        </a:rPr>
                        <a:t>Pending</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ZA" sz="1200" dirty="0">
                          <a:effectLst/>
                          <a:latin typeface="Arial"/>
                          <a:ea typeface="Calibri"/>
                          <a:cs typeface="Times New Roman"/>
                        </a:rPr>
                        <a:t>14</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ZA" sz="1200" dirty="0">
                          <a:effectLst/>
                          <a:latin typeface="Arial" pitchFamily="34" charset="0"/>
                          <a:ea typeface="Calibri"/>
                          <a:cs typeface="Arial" pitchFamily="34"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01916">
                <a:tc>
                  <a:txBody>
                    <a:bodyPr/>
                    <a:lstStyle/>
                    <a:p>
                      <a:pPr>
                        <a:lnSpc>
                          <a:spcPct val="115000"/>
                        </a:lnSpc>
                        <a:spcAft>
                          <a:spcPts val="600"/>
                        </a:spcAft>
                      </a:pPr>
                      <a:r>
                        <a:rPr lang="en-ZA" sz="1200">
                          <a:effectLst/>
                          <a:latin typeface="Arial"/>
                          <a:ea typeface="Cambria"/>
                          <a:cs typeface="Times New Roman"/>
                        </a:rPr>
                        <a:t>Total Cases Investigated</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ZA" sz="1200" dirty="0">
                          <a:effectLst/>
                          <a:latin typeface="Arial"/>
                          <a:ea typeface="Calibri"/>
                          <a:cs typeface="Times New Roman"/>
                        </a:rPr>
                        <a:t>31</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ZA" sz="1200" dirty="0">
                          <a:effectLst/>
                          <a:latin typeface="Arial"/>
                          <a:ea typeface="Cambria"/>
                          <a:cs typeface="Times New Roman"/>
                        </a:rPr>
                        <a:t>100%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3023286" y="622441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41</a:t>
            </a:r>
            <a:endParaRPr lang="en-US" dirty="0"/>
          </a:p>
        </p:txBody>
      </p:sp>
    </p:spTree>
    <p:extLst>
      <p:ext uri="{BB962C8B-B14F-4D97-AF65-F5344CB8AC3E}">
        <p14:creationId xmlns:p14="http://schemas.microsoft.com/office/powerpoint/2010/main" xmlns="" val="316619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9806"/>
            <a:ext cx="8229600" cy="632538"/>
          </a:xfrm>
          <a:solidFill>
            <a:srgbClr val="FFC000"/>
          </a:solidFill>
        </p:spPr>
        <p:txBody>
          <a:bodyPr>
            <a:noAutofit/>
          </a:bodyPr>
          <a:lstStyle/>
          <a:p>
            <a:r>
              <a:rPr lang="en-US" sz="3600" dirty="0">
                <a:solidFill>
                  <a:schemeClr val="tx1"/>
                </a:solidFill>
                <a:latin typeface="Arial Narrow" pitchFamily="34" charset="0"/>
              </a:rPr>
              <a:t>LABOUR RELATIONS MATTERS</a:t>
            </a:r>
          </a:p>
        </p:txBody>
      </p:sp>
      <p:pic>
        <p:nvPicPr>
          <p:cNvPr id="2" name="Picture 1">
            <a:extLst>
              <a:ext uri="{FF2B5EF4-FFF2-40B4-BE49-F238E27FC236}">
                <a16:creationId xmlns:a16="http://schemas.microsoft.com/office/drawing/2014/main" xmlns="" id="{CC045757-2EC5-4718-9E61-CAE3E3ADDBF7}"/>
              </a:ext>
            </a:extLst>
          </p:cNvPr>
          <p:cNvPicPr>
            <a:picLocks noChangeAspect="1"/>
          </p:cNvPicPr>
          <p:nvPr/>
        </p:nvPicPr>
        <p:blipFill>
          <a:blip r:embed="rId2"/>
          <a:stretch>
            <a:fillRect/>
          </a:stretch>
        </p:blipFill>
        <p:spPr>
          <a:xfrm>
            <a:off x="319328" y="649149"/>
            <a:ext cx="8367471" cy="4948088"/>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973859" y="62862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42</a:t>
            </a:r>
            <a:endParaRPr lang="en-US" dirty="0"/>
          </a:p>
        </p:txBody>
      </p:sp>
    </p:spTree>
    <p:extLst>
      <p:ext uri="{BB962C8B-B14F-4D97-AF65-F5344CB8AC3E}">
        <p14:creationId xmlns:p14="http://schemas.microsoft.com/office/powerpoint/2010/main" xmlns="" val="1870435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9806"/>
            <a:ext cx="8229600" cy="632538"/>
          </a:xfrm>
          <a:solidFill>
            <a:srgbClr val="FFC000"/>
          </a:solidFill>
        </p:spPr>
        <p:txBody>
          <a:bodyPr>
            <a:noAutofit/>
          </a:bodyPr>
          <a:lstStyle/>
          <a:p>
            <a:r>
              <a:rPr lang="en-US" sz="3600" dirty="0">
                <a:solidFill>
                  <a:schemeClr val="tx1"/>
                </a:solidFill>
                <a:latin typeface="Arial Narrow" pitchFamily="34" charset="0"/>
              </a:rPr>
              <a:t>EMPLOYMENT WORKFORCE</a:t>
            </a:r>
          </a:p>
        </p:txBody>
      </p:sp>
      <p:sp>
        <p:nvSpPr>
          <p:cNvPr id="2" name="Rectangle 1">
            <a:extLst>
              <a:ext uri="{FF2B5EF4-FFF2-40B4-BE49-F238E27FC236}">
                <a16:creationId xmlns:a16="http://schemas.microsoft.com/office/drawing/2014/main" xmlns="" id="{3E01E98A-D058-4F5B-9BD1-A67437AFEE01}"/>
              </a:ext>
            </a:extLst>
          </p:cNvPr>
          <p:cNvSpPr/>
          <p:nvPr/>
        </p:nvSpPr>
        <p:spPr>
          <a:xfrm>
            <a:off x="6751782" y="822036"/>
            <a:ext cx="1935018" cy="4678204"/>
          </a:xfrm>
          <a:prstGeom prst="rect">
            <a:avLst/>
          </a:prstGeom>
          <a:ln w="190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NLC has a total staff complement of 277 permanent employees, with 33 fixed term employees (temporary contracts and internships). The entity has ensured equity throughout the workforce and has exceeded targets in most levels. Focus will be on ensuring equity in the senior management category which currently demonstrates a complement of 60% males and 40% females. </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E539FB6A-E5AF-4B23-9CB6-BA42255E815E}"/>
              </a:ext>
            </a:extLst>
          </p:cNvPr>
          <p:cNvPicPr>
            <a:picLocks noChangeAspect="1"/>
          </p:cNvPicPr>
          <p:nvPr/>
        </p:nvPicPr>
        <p:blipFill>
          <a:blip r:embed="rId2"/>
          <a:stretch>
            <a:fillRect/>
          </a:stretch>
        </p:blipFill>
        <p:spPr>
          <a:xfrm>
            <a:off x="590524" y="923636"/>
            <a:ext cx="6068894" cy="4576604"/>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936789" y="626148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43</a:t>
            </a:r>
            <a:endParaRPr lang="en-US" dirty="0"/>
          </a:p>
        </p:txBody>
      </p:sp>
    </p:spTree>
    <p:extLst>
      <p:ext uri="{BB962C8B-B14F-4D97-AF65-F5344CB8AC3E}">
        <p14:creationId xmlns:p14="http://schemas.microsoft.com/office/powerpoint/2010/main" xmlns="" val="2031983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9806"/>
            <a:ext cx="8229600" cy="632538"/>
          </a:xfrm>
          <a:solidFill>
            <a:srgbClr val="FFC000"/>
          </a:solidFill>
        </p:spPr>
        <p:txBody>
          <a:bodyPr>
            <a:noAutofit/>
          </a:bodyPr>
          <a:lstStyle/>
          <a:p>
            <a:r>
              <a:rPr lang="en-US" sz="3600" dirty="0">
                <a:solidFill>
                  <a:schemeClr val="tx1"/>
                </a:solidFill>
                <a:latin typeface="Arial Narrow" pitchFamily="34" charset="0"/>
              </a:rPr>
              <a:t>PEOPLE WITH DISABILITIES</a:t>
            </a:r>
          </a:p>
        </p:txBody>
      </p:sp>
      <p:sp>
        <p:nvSpPr>
          <p:cNvPr id="7" name="Rectangle 6">
            <a:extLst>
              <a:ext uri="{FF2B5EF4-FFF2-40B4-BE49-F238E27FC236}">
                <a16:creationId xmlns:a16="http://schemas.microsoft.com/office/drawing/2014/main" xmlns="" id="{0E1EF21B-6860-45AB-957E-D626A4D7A8F9}"/>
              </a:ext>
            </a:extLst>
          </p:cNvPr>
          <p:cNvSpPr/>
          <p:nvPr/>
        </p:nvSpPr>
        <p:spPr>
          <a:xfrm>
            <a:off x="6858000" y="1422681"/>
            <a:ext cx="1481328" cy="2308324"/>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status illustrates a 4% staff complement comprising of people with disabilities.</a:t>
            </a:r>
          </a:p>
        </p:txBody>
      </p:sp>
      <p:pic>
        <p:nvPicPr>
          <p:cNvPr id="2" name="Picture 1">
            <a:extLst>
              <a:ext uri="{FF2B5EF4-FFF2-40B4-BE49-F238E27FC236}">
                <a16:creationId xmlns:a16="http://schemas.microsoft.com/office/drawing/2014/main" xmlns="" id="{FB515E3F-B93C-4FB0-B1D0-EF54F4B3A9CA}"/>
              </a:ext>
            </a:extLst>
          </p:cNvPr>
          <p:cNvPicPr>
            <a:picLocks noChangeAspect="1"/>
          </p:cNvPicPr>
          <p:nvPr/>
        </p:nvPicPr>
        <p:blipFill>
          <a:blip r:embed="rId2"/>
          <a:stretch>
            <a:fillRect/>
          </a:stretch>
        </p:blipFill>
        <p:spPr>
          <a:xfrm>
            <a:off x="993567" y="1385016"/>
            <a:ext cx="4982626" cy="3122329"/>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936789" y="6212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44</a:t>
            </a:r>
            <a:endParaRPr lang="en-US" dirty="0"/>
          </a:p>
        </p:txBody>
      </p:sp>
    </p:spTree>
    <p:extLst>
      <p:ext uri="{BB962C8B-B14F-4D97-AF65-F5344CB8AC3E}">
        <p14:creationId xmlns:p14="http://schemas.microsoft.com/office/powerpoint/2010/main" xmlns="" val="2896545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9806"/>
            <a:ext cx="8229600" cy="468834"/>
          </a:xfrm>
          <a:solidFill>
            <a:srgbClr val="FFC000"/>
          </a:solidFill>
        </p:spPr>
        <p:txBody>
          <a:bodyPr>
            <a:noAutofit/>
          </a:bodyPr>
          <a:lstStyle/>
          <a:p>
            <a:r>
              <a:rPr lang="en-US" sz="3600" dirty="0">
                <a:solidFill>
                  <a:schemeClr val="tx1"/>
                </a:solidFill>
                <a:latin typeface="Arial Narrow" pitchFamily="34" charset="0"/>
              </a:rPr>
              <a:t>TOTAL NUMBER OF M&amp;E VISITS</a:t>
            </a:r>
          </a:p>
        </p:txBody>
      </p:sp>
      <p:sp>
        <p:nvSpPr>
          <p:cNvPr id="7" name="Rectangle 1"/>
          <p:cNvSpPr>
            <a:spLocks noChangeArrowheads="1"/>
          </p:cNvSpPr>
          <p:nvPr/>
        </p:nvSpPr>
        <p:spPr bwMode="auto">
          <a:xfrm>
            <a:off x="457200" y="592225"/>
            <a:ext cx="8686800"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T</a:t>
            </a:r>
            <a:r>
              <a:rPr kumimoji="0" lang="en-GB" sz="1100" b="1" i="0" u="none" strike="noStrike" kern="1200" cap="none" spc="0" normalizeH="0" baseline="0" noProof="0" dirty="0" bmk="">
                <a:ln>
                  <a:noFill/>
                </a:ln>
                <a:solidFill>
                  <a:prstClr val="black"/>
                </a:solidFill>
                <a:effectLst/>
                <a:uLnTx/>
                <a:uFillTx/>
                <a:latin typeface="Arial" pitchFamily="34" charset="0"/>
                <a:ea typeface="Times New Roman" pitchFamily="18" charset="0"/>
                <a:cs typeface="Arial" pitchFamily="34" charset="0"/>
              </a:rPr>
              <a:t>otal no of site visits conducted </a:t>
            </a:r>
            <a:r>
              <a:rPr kumimoji="0" lang="en-ZA" sz="1100" b="1" i="0" u="none" strike="noStrike" kern="1200" cap="none" spc="0" normalizeH="0" baseline="0" noProof="0" dirty="0" bmk="">
                <a:ln>
                  <a:noFill/>
                </a:ln>
                <a:solidFill>
                  <a:prstClr val="black"/>
                </a:solidFill>
                <a:effectLst/>
                <a:uLnTx/>
                <a:uFillTx/>
                <a:latin typeface="Arial" pitchFamily="34" charset="0"/>
                <a:ea typeface="Times New Roman" pitchFamily="18" charset="0"/>
                <a:cs typeface="Arial" pitchFamily="34" charset="0"/>
              </a:rPr>
              <a:t>in the 2</a:t>
            </a:r>
            <a:r>
              <a:rPr kumimoji="0" lang="en-ZA" sz="1100" b="1" i="0" u="none" strike="noStrike" kern="1200" cap="none" spc="0" normalizeH="0" baseline="30000" noProof="0" dirty="0" bmk="">
                <a:ln>
                  <a:noFill/>
                </a:ln>
                <a:solidFill>
                  <a:prstClr val="black"/>
                </a:solidFill>
                <a:effectLst/>
                <a:uLnTx/>
                <a:uFillTx/>
                <a:latin typeface="Arial" pitchFamily="34" charset="0"/>
                <a:ea typeface="Times New Roman" pitchFamily="18" charset="0"/>
                <a:cs typeface="Arial" pitchFamily="34" charset="0"/>
              </a:rPr>
              <a:t>nd</a:t>
            </a:r>
            <a:r>
              <a:rPr kumimoji="0" lang="en-ZA" sz="1100" b="1" i="0" u="none" strike="noStrike" kern="1200" cap="none" spc="0" normalizeH="0" baseline="0" noProof="0" dirty="0" bmk="">
                <a:ln>
                  <a:noFill/>
                </a:ln>
                <a:solidFill>
                  <a:prstClr val="black"/>
                </a:solidFill>
                <a:effectLst/>
                <a:uLnTx/>
                <a:uFillTx/>
                <a:latin typeface="Arial" pitchFamily="34" charset="0"/>
                <a:ea typeface="Times New Roman" pitchFamily="18" charset="0"/>
                <a:cs typeface="Arial" pitchFamily="34" charset="0"/>
              </a:rPr>
              <a:t> Quarter:</a:t>
            </a:r>
            <a:endParaRPr kumimoji="0" lang="en-ZA" sz="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Rectangle 7">
            <a:extLst>
              <a:ext uri="{FF2B5EF4-FFF2-40B4-BE49-F238E27FC236}">
                <a16:creationId xmlns:a16="http://schemas.microsoft.com/office/drawing/2014/main" xmlns="" id="{731619E0-43CE-49CF-B339-AAA328F78896}"/>
              </a:ext>
            </a:extLst>
          </p:cNvPr>
          <p:cNvSpPr/>
          <p:nvPr/>
        </p:nvSpPr>
        <p:spPr>
          <a:xfrm>
            <a:off x="178244" y="5609957"/>
            <a:ext cx="8686800" cy="769441"/>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total of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824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site visits were conducted during the quarter under review. The total number of site visits conducted includes both pre- adjudication and post- adjudication site-visits.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7AAB75D6-E49F-4274-80F2-5DBE718C8CE2}"/>
              </a:ext>
            </a:extLst>
          </p:cNvPr>
          <p:cNvPicPr>
            <a:picLocks noChangeAspect="1"/>
          </p:cNvPicPr>
          <p:nvPr/>
        </p:nvPicPr>
        <p:blipFill>
          <a:blip r:embed="rId2"/>
          <a:stretch>
            <a:fillRect/>
          </a:stretch>
        </p:blipFill>
        <p:spPr>
          <a:xfrm>
            <a:off x="178244" y="861529"/>
            <a:ext cx="5756973" cy="2121630"/>
          </a:xfrm>
          <a:prstGeom prst="rect">
            <a:avLst/>
          </a:prstGeom>
        </p:spPr>
      </p:pic>
      <p:pic>
        <p:nvPicPr>
          <p:cNvPr id="5" name="Picture 4">
            <a:extLst>
              <a:ext uri="{FF2B5EF4-FFF2-40B4-BE49-F238E27FC236}">
                <a16:creationId xmlns:a16="http://schemas.microsoft.com/office/drawing/2014/main" xmlns="" id="{33B762D8-B520-45B4-AFDB-B2EFD0B413BC}"/>
              </a:ext>
            </a:extLst>
          </p:cNvPr>
          <p:cNvPicPr>
            <a:picLocks noChangeAspect="1"/>
          </p:cNvPicPr>
          <p:nvPr/>
        </p:nvPicPr>
        <p:blipFill>
          <a:blip r:embed="rId3"/>
          <a:stretch>
            <a:fillRect/>
          </a:stretch>
        </p:blipFill>
        <p:spPr>
          <a:xfrm>
            <a:off x="2510464" y="2973509"/>
            <a:ext cx="6176336" cy="2636448"/>
          </a:xfrm>
          <a:prstGeom prst="rect">
            <a:avLst/>
          </a:prstGeom>
        </p:spPr>
      </p:pic>
      <p:sp>
        <p:nvSpPr>
          <p:cNvPr id="9" name="Slide Number Placeholder 3">
            <a:extLst>
              <a:ext uri="{FF2B5EF4-FFF2-40B4-BE49-F238E27FC236}">
                <a16:creationId xmlns:a16="http://schemas.microsoft.com/office/drawing/2014/main" xmlns="" id="{3C209280-7473-4533-B8EA-66EAD25E087A}"/>
              </a:ext>
            </a:extLst>
          </p:cNvPr>
          <p:cNvSpPr>
            <a:spLocks noGrp="1"/>
          </p:cNvSpPr>
          <p:nvPr/>
        </p:nvSpPr>
        <p:spPr>
          <a:xfrm>
            <a:off x="2510464" y="636408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45</a:t>
            </a:r>
            <a:endParaRPr lang="en-US" dirty="0"/>
          </a:p>
        </p:txBody>
      </p:sp>
    </p:spTree>
    <p:extLst>
      <p:ext uri="{BB962C8B-B14F-4D97-AF65-F5344CB8AC3E}">
        <p14:creationId xmlns:p14="http://schemas.microsoft.com/office/powerpoint/2010/main" xmlns="" val="1357408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9806"/>
            <a:ext cx="8229600" cy="632538"/>
          </a:xfrm>
          <a:solidFill>
            <a:srgbClr val="FFC000"/>
          </a:solidFill>
        </p:spPr>
        <p:txBody>
          <a:bodyPr>
            <a:noAutofit/>
          </a:bodyPr>
          <a:lstStyle/>
          <a:p>
            <a:r>
              <a:rPr lang="en-US" sz="3600" dirty="0">
                <a:solidFill>
                  <a:schemeClr val="tx1"/>
                </a:solidFill>
                <a:latin typeface="Arial Narrow" pitchFamily="34" charset="0"/>
              </a:rPr>
              <a:t>REVENUE </a:t>
            </a:r>
          </a:p>
        </p:txBody>
      </p:sp>
      <p:sp>
        <p:nvSpPr>
          <p:cNvPr id="3" name="Rectangle 2"/>
          <p:cNvSpPr/>
          <p:nvPr/>
        </p:nvSpPr>
        <p:spPr>
          <a:xfrm>
            <a:off x="186430" y="4466535"/>
            <a:ext cx="8771138" cy="954107"/>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Revenue from share of ticket sales as at the end of quarter 2 2019 is R803.9 million (September 2018: R738.3 million) against a budget of R759.1 million. Revenue over-performed the budget by 5.86 as at 30 September 2019 as result of the rollover of the Powerball jackpot and the higher than expected daily lotto performance which boosted sales.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pic>
        <p:nvPicPr>
          <p:cNvPr id="2" name="Picture 1">
            <a:extLst>
              <a:ext uri="{FF2B5EF4-FFF2-40B4-BE49-F238E27FC236}">
                <a16:creationId xmlns:a16="http://schemas.microsoft.com/office/drawing/2014/main" xmlns="" id="{A647EFF0-AC15-4A0A-B34E-3E02E2B31E9D}"/>
              </a:ext>
            </a:extLst>
          </p:cNvPr>
          <p:cNvPicPr>
            <a:picLocks noChangeAspect="1"/>
          </p:cNvPicPr>
          <p:nvPr/>
        </p:nvPicPr>
        <p:blipFill>
          <a:blip r:embed="rId2"/>
          <a:stretch>
            <a:fillRect/>
          </a:stretch>
        </p:blipFill>
        <p:spPr>
          <a:xfrm>
            <a:off x="1171494" y="843280"/>
            <a:ext cx="6428185" cy="3393440"/>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3035644" y="62862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46</a:t>
            </a:r>
            <a:endParaRPr lang="en-US" dirty="0"/>
          </a:p>
        </p:txBody>
      </p:sp>
    </p:spTree>
    <p:extLst>
      <p:ext uri="{BB962C8B-B14F-4D97-AF65-F5344CB8AC3E}">
        <p14:creationId xmlns:p14="http://schemas.microsoft.com/office/powerpoint/2010/main" xmlns="" val="3231748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4086"/>
            <a:ext cx="8229600" cy="632538"/>
          </a:xfrm>
          <a:solidFill>
            <a:srgbClr val="FFC000"/>
          </a:solidFill>
        </p:spPr>
        <p:txBody>
          <a:bodyPr>
            <a:noAutofit/>
          </a:bodyPr>
          <a:lstStyle/>
          <a:p>
            <a:r>
              <a:rPr lang="en-US" sz="3600" dirty="0">
                <a:solidFill>
                  <a:schemeClr val="tx1"/>
                </a:solidFill>
                <a:latin typeface="Arial Narrow" pitchFamily="34" charset="0"/>
              </a:rPr>
              <a:t>ALLOCATIONS PER PROVINCE</a:t>
            </a:r>
          </a:p>
        </p:txBody>
      </p:sp>
      <p:sp>
        <p:nvSpPr>
          <p:cNvPr id="6" name="Rectangle 5">
            <a:extLst>
              <a:ext uri="{FF2B5EF4-FFF2-40B4-BE49-F238E27FC236}">
                <a16:creationId xmlns:a16="http://schemas.microsoft.com/office/drawing/2014/main" xmlns="" id="{F80DE3ED-6C11-4E43-BBF3-E7AAA51C7672}"/>
              </a:ext>
            </a:extLst>
          </p:cNvPr>
          <p:cNvSpPr/>
          <p:nvPr/>
        </p:nvSpPr>
        <p:spPr>
          <a:xfrm>
            <a:off x="6035040" y="1083011"/>
            <a:ext cx="2286000" cy="1815882"/>
          </a:xfrm>
          <a:prstGeom prst="rect">
            <a:avLst/>
          </a:prstGeom>
          <a:ln>
            <a:solidFill>
              <a:schemeClr val="tx1"/>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terms of the Lotteries Act GNR 182, a minimum of 5% must be allocated to each province during the year. As at 30 September 2019, all provinces have achieved the second quarter target of 2%.</a:t>
            </a:r>
          </a:p>
        </p:txBody>
      </p:sp>
      <p:pic>
        <p:nvPicPr>
          <p:cNvPr id="2" name="Picture 1">
            <a:extLst>
              <a:ext uri="{FF2B5EF4-FFF2-40B4-BE49-F238E27FC236}">
                <a16:creationId xmlns:a16="http://schemas.microsoft.com/office/drawing/2014/main" xmlns="" id="{A5A4F130-5CAE-4E26-A07C-3D7A37F3A447}"/>
              </a:ext>
            </a:extLst>
          </p:cNvPr>
          <p:cNvPicPr>
            <a:picLocks noChangeAspect="1"/>
          </p:cNvPicPr>
          <p:nvPr/>
        </p:nvPicPr>
        <p:blipFill>
          <a:blip r:embed="rId2"/>
          <a:stretch>
            <a:fillRect/>
          </a:stretch>
        </p:blipFill>
        <p:spPr>
          <a:xfrm>
            <a:off x="457200" y="1083011"/>
            <a:ext cx="5573116" cy="4037629"/>
          </a:xfrm>
          <a:prstGeom prst="rect">
            <a:avLst/>
          </a:prstGeom>
        </p:spPr>
      </p:pic>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3023287" y="623677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47</a:t>
            </a:r>
            <a:endParaRPr lang="en-US" dirty="0"/>
          </a:p>
        </p:txBody>
      </p:sp>
    </p:spTree>
    <p:extLst>
      <p:ext uri="{BB962C8B-B14F-4D97-AF65-F5344CB8AC3E}">
        <p14:creationId xmlns:p14="http://schemas.microsoft.com/office/powerpoint/2010/main" xmlns="" val="1552569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8777"/>
            <a:ext cx="8229600" cy="632538"/>
          </a:xfrm>
          <a:solidFill>
            <a:srgbClr val="FFC000"/>
          </a:solidFill>
        </p:spPr>
        <p:txBody>
          <a:bodyPr>
            <a:noAutofit/>
          </a:bodyPr>
          <a:lstStyle/>
          <a:p>
            <a:r>
              <a:rPr lang="en-US" sz="3600" dirty="0">
                <a:solidFill>
                  <a:schemeClr val="tx1"/>
                </a:solidFill>
                <a:latin typeface="Arial Narrow" pitchFamily="34" charset="0"/>
              </a:rPr>
              <a:t>ORGANISATION PERFORMANCE</a:t>
            </a:r>
          </a:p>
        </p:txBody>
      </p:sp>
      <p:graphicFrame>
        <p:nvGraphicFramePr>
          <p:cNvPr id="2" name="Table 1"/>
          <p:cNvGraphicFramePr>
            <a:graphicFrameLocks noGrp="1"/>
          </p:cNvGraphicFramePr>
          <p:nvPr>
            <p:extLst>
              <p:ext uri="{D42A27DB-BD31-4B8C-83A1-F6EECF244321}">
                <p14:modId xmlns:p14="http://schemas.microsoft.com/office/powerpoint/2010/main" xmlns="" val="116341666"/>
              </p:ext>
            </p:extLst>
          </p:nvPr>
        </p:nvGraphicFramePr>
        <p:xfrm>
          <a:off x="471055" y="819952"/>
          <a:ext cx="8344470" cy="5222494"/>
        </p:xfrm>
        <a:graphic>
          <a:graphicData uri="http://schemas.openxmlformats.org/drawingml/2006/table">
            <a:tbl>
              <a:tblPr firstRow="1" bandRow="1">
                <a:tableStyleId>{5C22544A-7EE6-4342-B048-85BDC9FD1C3A}</a:tableStyleId>
              </a:tblPr>
              <a:tblGrid>
                <a:gridCol w="2375566">
                  <a:extLst>
                    <a:ext uri="{9D8B030D-6E8A-4147-A177-3AD203B41FA5}">
                      <a16:colId xmlns:a16="http://schemas.microsoft.com/office/drawing/2014/main" xmlns="" val="20000"/>
                    </a:ext>
                  </a:extLst>
                </a:gridCol>
                <a:gridCol w="2203473">
                  <a:extLst>
                    <a:ext uri="{9D8B030D-6E8A-4147-A177-3AD203B41FA5}">
                      <a16:colId xmlns:a16="http://schemas.microsoft.com/office/drawing/2014/main" xmlns="" val="20001"/>
                    </a:ext>
                  </a:extLst>
                </a:gridCol>
                <a:gridCol w="3765431">
                  <a:extLst>
                    <a:ext uri="{9D8B030D-6E8A-4147-A177-3AD203B41FA5}">
                      <a16:colId xmlns:a16="http://schemas.microsoft.com/office/drawing/2014/main" xmlns="" val="20002"/>
                    </a:ext>
                  </a:extLst>
                </a:gridCol>
              </a:tblGrid>
              <a:tr h="370840">
                <a:tc>
                  <a:txBody>
                    <a:bodyPr/>
                    <a:lstStyle/>
                    <a:p>
                      <a:pPr algn="ctr"/>
                      <a:r>
                        <a:rPr lang="en-ZA" sz="1100" dirty="0">
                          <a:latin typeface="Arial" pitchFamily="34" charset="0"/>
                          <a:cs typeface="Arial" pitchFamily="34" charset="0"/>
                        </a:rPr>
                        <a:t>Target</a:t>
                      </a:r>
                      <a:r>
                        <a:rPr lang="en-ZA" sz="1100" baseline="0" dirty="0">
                          <a:latin typeface="Arial" pitchFamily="34" charset="0"/>
                          <a:cs typeface="Arial" pitchFamily="34" charset="0"/>
                        </a:rPr>
                        <a:t> relates to:</a:t>
                      </a:r>
                      <a:endParaRPr lang="en-ZA" sz="1100" dirty="0">
                        <a:latin typeface="Arial" pitchFamily="34" charset="0"/>
                        <a:cs typeface="Arial" pitchFamily="34" charset="0"/>
                      </a:endParaRPr>
                    </a:p>
                  </a:txBody>
                  <a:tcPr/>
                </a:tc>
                <a:tc>
                  <a:txBody>
                    <a:bodyPr/>
                    <a:lstStyle/>
                    <a:p>
                      <a:pPr algn="ctr"/>
                      <a:r>
                        <a:rPr lang="en-ZA" sz="1100" dirty="0">
                          <a:latin typeface="Arial" pitchFamily="34" charset="0"/>
                          <a:cs typeface="Arial" pitchFamily="34" charset="0"/>
                        </a:rPr>
                        <a:t>Milestone for Quarter 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100" dirty="0">
                          <a:latin typeface="Arial" pitchFamily="34" charset="0"/>
                          <a:cs typeface="Arial" pitchFamily="34" charset="0"/>
                        </a:rPr>
                        <a:t>Achieved / Not</a:t>
                      </a:r>
                      <a:r>
                        <a:rPr lang="en-ZA" sz="1100" baseline="0" dirty="0">
                          <a:latin typeface="Arial" pitchFamily="34" charset="0"/>
                          <a:cs typeface="Arial" pitchFamily="34" charset="0"/>
                        </a:rPr>
                        <a:t> Achieved</a:t>
                      </a:r>
                      <a:endParaRPr lang="en-ZA" sz="1100" dirty="0">
                        <a:latin typeface="Arial" pitchFamily="34" charset="0"/>
                        <a:cs typeface="Arial" pitchFamily="34" charset="0"/>
                      </a:endParaRPr>
                    </a:p>
                    <a:p>
                      <a:pPr algn="ctr"/>
                      <a:endParaRPr lang="en-ZA" sz="1100"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gridSpan="3">
                  <a:txBody>
                    <a:bodyPr/>
                    <a:lstStyle/>
                    <a:p>
                      <a:pPr algn="ctr"/>
                      <a:r>
                        <a:rPr lang="en-ZA" sz="1100" b="1" i="1" dirty="0">
                          <a:latin typeface="Arial" pitchFamily="34" charset="0"/>
                          <a:cs typeface="Arial" pitchFamily="34" charset="0"/>
                        </a:rPr>
                        <a:t>Strategic Objective 1: To Enhance Administration, Ensure Compliance with Applicable Legislation and Policy Prescripts</a:t>
                      </a:r>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61045">
                <a:tc>
                  <a:txBody>
                    <a:bodyPr/>
                    <a:lstStyle/>
                    <a:p>
                      <a:r>
                        <a:rPr lang="en-ZA" sz="1100" b="1" kern="1200" dirty="0">
                          <a:solidFill>
                            <a:schemeClr val="dk1"/>
                          </a:solidFill>
                          <a:effectLst/>
                          <a:latin typeface="Arial" pitchFamily="34" charset="0"/>
                          <a:ea typeface="+mn-ea"/>
                          <a:cs typeface="Arial" pitchFamily="34" charset="0"/>
                        </a:rPr>
                        <a:t>Position NLC as a Regulator</a:t>
                      </a:r>
                      <a:endParaRPr lang="en-ZA" sz="1100" b="1" dirty="0">
                        <a:latin typeface="Arial" pitchFamily="34" charset="0"/>
                        <a:cs typeface="Arial" pitchFamily="34" charset="0"/>
                      </a:endParaRPr>
                    </a:p>
                  </a:txBody>
                  <a:tcPr/>
                </a:tc>
                <a:tc>
                  <a:txBody>
                    <a:bodyPr/>
                    <a:lstStyle/>
                    <a:p>
                      <a:pPr>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Implementation of the strategy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100" b="1" dirty="0">
                          <a:effectLst/>
                          <a:latin typeface="Arial" panose="020B0604020202020204" pitchFamily="34" charset="0"/>
                          <a:ea typeface="Calibri" panose="020F0502020204030204" pitchFamily="34" charset="0"/>
                          <a:cs typeface="Arial" panose="020B0604020202020204" pitchFamily="34" charset="0"/>
                        </a:rPr>
                        <a:t>ACHIEVED</a:t>
                      </a:r>
                    </a:p>
                    <a:p>
                      <a:pPr>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The implementation was through radio campaign such as: SAFM, </a:t>
                      </a:r>
                      <a:r>
                        <a:rPr lang="en-ZA" sz="1100" dirty="0" err="1">
                          <a:effectLst/>
                          <a:latin typeface="Arial" panose="020B0604020202020204" pitchFamily="34" charset="0"/>
                          <a:ea typeface="Calibri" panose="020F0502020204030204" pitchFamily="34" charset="0"/>
                          <a:cs typeface="Arial" panose="020B0604020202020204" pitchFamily="34" charset="0"/>
                        </a:rPr>
                        <a:t>Kurara</a:t>
                      </a:r>
                      <a:r>
                        <a:rPr lang="en-ZA" sz="1100" dirty="0">
                          <a:effectLst/>
                          <a:latin typeface="Arial" panose="020B0604020202020204" pitchFamily="34" charset="0"/>
                          <a:ea typeface="Calibri" panose="020F0502020204030204" pitchFamily="34" charset="0"/>
                          <a:cs typeface="Arial" panose="020B0604020202020204" pitchFamily="34" charset="0"/>
                        </a:rPr>
                        <a:t> FM, Kaya FM; Power FM, Capricorn FM where NLC leadership was interviewed. NLC exhibited at the Gaming Regulators Africa Forum; placed adverts in Back to Basics Magazine and there were internal campaigns on 20 Years of NLC regulatory mandate.</a:t>
                      </a:r>
                    </a:p>
                    <a:p>
                      <a:pPr>
                        <a:lnSpc>
                          <a:spcPct val="115000"/>
                        </a:lnSpc>
                      </a:pPr>
                      <a:endParaRPr lang="en-ZA" sz="11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70840">
                <a:tc>
                  <a:txBody>
                    <a:bodyPr/>
                    <a:lstStyle/>
                    <a:p>
                      <a:r>
                        <a:rPr lang="en-ZA" sz="1100" b="1" kern="1200" dirty="0">
                          <a:solidFill>
                            <a:schemeClr val="dk1"/>
                          </a:solidFill>
                          <a:effectLst/>
                          <a:latin typeface="Arial" pitchFamily="34" charset="0"/>
                          <a:ea typeface="+mn-ea"/>
                          <a:cs typeface="Arial" pitchFamily="34" charset="0"/>
                        </a:rPr>
                        <a:t>Number of stakeholder engagements conducted per province</a:t>
                      </a:r>
                      <a:endParaRPr lang="en-ZA" sz="1100" b="1" dirty="0">
                        <a:latin typeface="Arial" pitchFamily="34" charset="0"/>
                        <a:cs typeface="Arial" pitchFamily="34" charset="0"/>
                      </a:endParaRPr>
                    </a:p>
                  </a:txBody>
                  <a:tcPr/>
                </a:tc>
                <a:tc>
                  <a:txBody>
                    <a:bodyPr/>
                    <a:lstStyle/>
                    <a:p>
                      <a:r>
                        <a:rPr lang="en-ZA" sz="1100" kern="1200" dirty="0">
                          <a:solidFill>
                            <a:schemeClr val="dk1"/>
                          </a:solidFill>
                          <a:effectLst/>
                          <a:latin typeface="Arial" panose="020B0604020202020204" pitchFamily="34" charset="0"/>
                          <a:ea typeface="+mn-ea"/>
                          <a:cs typeface="Arial" panose="020B0604020202020204" pitchFamily="34" charset="0"/>
                        </a:rPr>
                        <a:t>Conduct 12 education and awareness engagements </a:t>
                      </a:r>
                    </a:p>
                    <a:p>
                      <a:r>
                        <a:rPr lang="en-ZA" sz="1100" kern="1200" dirty="0">
                          <a:solidFill>
                            <a:schemeClr val="dk1"/>
                          </a:solidFill>
                          <a:effectLst/>
                          <a:latin typeface="Arial" panose="020B0604020202020204" pitchFamily="34" charset="0"/>
                          <a:ea typeface="+mn-ea"/>
                          <a:cs typeface="Arial" panose="020B0604020202020204" pitchFamily="34" charset="0"/>
                        </a:rPr>
                        <a:t>across the provinces 	</a:t>
                      </a:r>
                    </a:p>
                    <a:p>
                      <a:pPr algn="just">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1000"/>
                        </a:spcAft>
                      </a:pPr>
                      <a:r>
                        <a:rPr lang="en-ZA" sz="1100" b="1" kern="1200" dirty="0">
                          <a:solidFill>
                            <a:schemeClr val="dk1"/>
                          </a:solidFill>
                          <a:effectLst/>
                          <a:latin typeface="Arial" panose="020B0604020202020204" pitchFamily="34" charset="0"/>
                          <a:cs typeface="Arial" panose="020B0604020202020204" pitchFamily="34" charset="0"/>
                        </a:rPr>
                        <a:t>ACHIEVED</a:t>
                      </a:r>
                    </a:p>
                    <a:p>
                      <a:pPr>
                        <a:lnSpc>
                          <a:spcPct val="115000"/>
                        </a:lnSpc>
                      </a:pPr>
                      <a:endParaRPr lang="en-ZA" sz="1100" dirty="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en-ZA" sz="1100" b="0" kern="1200" dirty="0">
                          <a:solidFill>
                            <a:schemeClr val="dk1"/>
                          </a:solidFill>
                          <a:effectLst/>
                          <a:latin typeface="Arial" pitchFamily="34" charset="0"/>
                          <a:ea typeface="+mn-ea"/>
                          <a:cs typeface="Arial" pitchFamily="34" charset="0"/>
                        </a:rPr>
                        <a:t>76 education and awareness workshops conducted during the second quarter of 2019/20.</a:t>
                      </a:r>
                    </a:p>
                    <a:p>
                      <a:pPr>
                        <a:lnSpc>
                          <a:spcPct val="115000"/>
                        </a:lnSpc>
                      </a:pPr>
                      <a:endParaRPr lang="en-ZA"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0840">
                <a:tc>
                  <a:txBody>
                    <a:bodyPr/>
                    <a:lstStyle/>
                    <a:p>
                      <a:r>
                        <a:rPr lang="en-ZA" sz="1100" b="1" kern="1200" dirty="0">
                          <a:solidFill>
                            <a:schemeClr val="dk1"/>
                          </a:solidFill>
                          <a:effectLst/>
                          <a:latin typeface="Arial" pitchFamily="34" charset="0"/>
                          <a:ea typeface="+mn-ea"/>
                          <a:cs typeface="Arial" pitchFamily="34" charset="0"/>
                        </a:rPr>
                        <a:t>Integration of the E-system</a:t>
                      </a:r>
                    </a:p>
                    <a:p>
                      <a:r>
                        <a:rPr lang="en-ZA" sz="1100" b="1" kern="1200" dirty="0">
                          <a:solidFill>
                            <a:schemeClr val="dk1"/>
                          </a:solidFill>
                          <a:effectLst/>
                          <a:latin typeface="Arial" pitchFamily="34" charset="0"/>
                          <a:ea typeface="+mn-ea"/>
                          <a:cs typeface="Arial" pitchFamily="34" charset="0"/>
                        </a:rPr>
                        <a:t>Enterprise Wide Architecture Platform – Online System</a:t>
                      </a:r>
                    </a:p>
                    <a:p>
                      <a:endParaRPr lang="en-ZA" sz="1100" b="1" dirty="0">
                        <a:latin typeface="Arial" pitchFamily="34" charset="0"/>
                        <a:cs typeface="Arial" pitchFamily="34" charset="0"/>
                      </a:endParaRPr>
                    </a:p>
                  </a:txBody>
                  <a:tcPr/>
                </a:tc>
                <a:tc>
                  <a:txBody>
                    <a:bodyPr/>
                    <a:lstStyle/>
                    <a:p>
                      <a:pPr marL="0" algn="l" defTabSz="457200" rtl="0" eaLnBrk="1" latinLnBrk="0" hangingPunct="1">
                        <a:lnSpc>
                          <a:spcPct val="115000"/>
                        </a:lnSpc>
                        <a:spcAft>
                          <a:spcPts val="1000"/>
                        </a:spcAft>
                      </a:pPr>
                      <a:r>
                        <a:rPr lang="en-ZA" sz="1100" kern="1200" dirty="0">
                          <a:solidFill>
                            <a:schemeClr val="dk1"/>
                          </a:solidFill>
                          <a:effectLst/>
                          <a:latin typeface="Arial" panose="020B0604020202020204" pitchFamily="34" charset="0"/>
                          <a:ea typeface="+mn-ea"/>
                          <a:cs typeface="Arial" panose="020B0604020202020204" pitchFamily="34" charset="0"/>
                        </a:rPr>
                        <a:t>Development of regulatory functions on the ERP</a:t>
                      </a:r>
                    </a:p>
                  </a:txBody>
                  <a:tcPr marL="68580" marR="68580" marT="0" marB="0"/>
                </a:tc>
                <a:tc>
                  <a:txBody>
                    <a:bodyPr/>
                    <a:lstStyle/>
                    <a:p>
                      <a:pPr marL="0" algn="l" defTabSz="457200" rtl="0" eaLnBrk="1" latinLnBrk="0" hangingPunct="1">
                        <a:lnSpc>
                          <a:spcPct val="115000"/>
                        </a:lnSpc>
                        <a:spcAft>
                          <a:spcPts val="1000"/>
                        </a:spcAft>
                      </a:pPr>
                      <a:r>
                        <a:rPr lang="en-ZA" sz="1100" b="1" kern="1200" dirty="0">
                          <a:solidFill>
                            <a:schemeClr val="dk1"/>
                          </a:solidFill>
                          <a:effectLst/>
                          <a:latin typeface="Arial" panose="020B0604020202020204" pitchFamily="34" charset="0"/>
                          <a:ea typeface="+mn-ea"/>
                          <a:cs typeface="Arial" panose="020B0604020202020204" pitchFamily="34" charset="0"/>
                        </a:rPr>
                        <a:t>ACHIEVED</a:t>
                      </a:r>
                    </a:p>
                    <a:p>
                      <a:pPr>
                        <a:lnSpc>
                          <a:spcPct val="115000"/>
                        </a:lnSpc>
                        <a:spcAft>
                          <a:spcPts val="1000"/>
                        </a:spcAft>
                      </a:pPr>
                      <a:r>
                        <a:rPr lang="en-ZA" sz="1100" b="0" kern="1200" dirty="0">
                          <a:solidFill>
                            <a:schemeClr val="dk1"/>
                          </a:solidFill>
                          <a:effectLst/>
                          <a:latin typeface="Arial" pitchFamily="34" charset="0"/>
                          <a:ea typeface="+mn-ea"/>
                          <a:cs typeface="Arial" pitchFamily="34" charset="0"/>
                        </a:rPr>
                        <a:t>The Regulatory and Compliance handheld tool application was launched.</a:t>
                      </a:r>
                    </a:p>
                    <a:p>
                      <a:pPr>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70840">
                <a:tc>
                  <a:txBody>
                    <a:bodyPr/>
                    <a:lstStyle/>
                    <a:p>
                      <a:pPr marL="0" algn="l" defTabSz="457200" rtl="0" eaLnBrk="1" latinLnBrk="0" hangingPunct="1"/>
                      <a:r>
                        <a:rPr lang="en-ZA" sz="1100" b="1" kern="1200" dirty="0">
                          <a:solidFill>
                            <a:schemeClr val="dk1"/>
                          </a:solidFill>
                          <a:effectLst/>
                          <a:latin typeface="Arial" pitchFamily="34" charset="0"/>
                          <a:ea typeface="+mn-ea"/>
                          <a:cs typeface="Arial" pitchFamily="34" charset="0"/>
                        </a:rPr>
                        <a:t>Governance, Organisational Compliance and Ethics 	</a:t>
                      </a:r>
                    </a:p>
                  </a:txBody>
                  <a:tcPr/>
                </a:tc>
                <a:tc>
                  <a:txBody>
                    <a:bodyPr/>
                    <a:lstStyle/>
                    <a:p>
                      <a:pPr marL="0" algn="l" defTabSz="457200" rtl="0" eaLnBrk="1" latinLnBrk="0" hangingPunct="1">
                        <a:lnSpc>
                          <a:spcPct val="115000"/>
                        </a:lnSpc>
                        <a:spcAft>
                          <a:spcPts val="1000"/>
                        </a:spcAft>
                      </a:pPr>
                      <a:r>
                        <a:rPr lang="en-ZA" sz="1100" b="0" kern="1200" dirty="0">
                          <a:solidFill>
                            <a:schemeClr val="dk1"/>
                          </a:solidFill>
                          <a:effectLst/>
                          <a:latin typeface="Arial" pitchFamily="34" charset="0"/>
                          <a:ea typeface="+mn-ea"/>
                          <a:cs typeface="Arial" pitchFamily="34" charset="0"/>
                        </a:rPr>
                        <a:t>Roll out of 5 interventions</a:t>
                      </a:r>
                    </a:p>
                  </a:txBody>
                  <a:tcPr marL="68580" marR="68580" marT="0" marB="0"/>
                </a:tc>
                <a:tc>
                  <a:txBody>
                    <a:bodyPr/>
                    <a:lstStyle/>
                    <a:p>
                      <a:pPr marL="0" algn="l" defTabSz="457200" rtl="0" eaLnBrk="1" latinLnBrk="0" hangingPunct="1">
                        <a:lnSpc>
                          <a:spcPct val="115000"/>
                        </a:lnSpc>
                        <a:spcAft>
                          <a:spcPts val="1000"/>
                        </a:spcAft>
                      </a:pPr>
                      <a:r>
                        <a:rPr lang="en-ZA" sz="1100" b="1" kern="1200" dirty="0">
                          <a:solidFill>
                            <a:schemeClr val="dk1"/>
                          </a:solidFill>
                          <a:effectLst/>
                          <a:latin typeface="Arial" panose="020B0604020202020204" pitchFamily="34" charset="0"/>
                          <a:ea typeface="+mn-ea"/>
                          <a:cs typeface="Arial" panose="020B0604020202020204" pitchFamily="34" charset="0"/>
                        </a:rPr>
                        <a:t>ACHIEVED</a:t>
                      </a:r>
                    </a:p>
                    <a:p>
                      <a:pPr>
                        <a:lnSpc>
                          <a:spcPct val="115000"/>
                        </a:lnSpc>
                        <a:spcAft>
                          <a:spcPts val="1000"/>
                        </a:spcAft>
                      </a:pPr>
                      <a:r>
                        <a:rPr lang="en-ZA" sz="1100" b="0" kern="1200" dirty="0">
                          <a:solidFill>
                            <a:schemeClr val="dk1"/>
                          </a:solidFill>
                          <a:effectLst/>
                          <a:latin typeface="Arial" pitchFamily="34" charset="0"/>
                          <a:ea typeface="+mn-ea"/>
                          <a:cs typeface="Arial" pitchFamily="34" charset="0"/>
                        </a:rPr>
                        <a:t>The interventions were rolled out.</a:t>
                      </a:r>
                    </a:p>
                  </a:txBody>
                  <a:tcPr marL="68580" marR="68580" marT="0" marB="0"/>
                </a:tc>
                <a:extLst>
                  <a:ext uri="{0D108BD9-81ED-4DB2-BD59-A6C34878D82A}">
                    <a16:rowId xmlns:a16="http://schemas.microsoft.com/office/drawing/2014/main" xmlns="" val="10005"/>
                  </a:ext>
                </a:extLst>
              </a:tr>
            </a:tbl>
          </a:graphicData>
        </a:graphic>
      </p:graphicFrame>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837935" y="63232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48</a:t>
            </a:r>
            <a:endParaRPr lang="en-US" dirty="0"/>
          </a:p>
        </p:txBody>
      </p:sp>
    </p:spTree>
    <p:extLst>
      <p:ext uri="{BB962C8B-B14F-4D97-AF65-F5344CB8AC3E}">
        <p14:creationId xmlns:p14="http://schemas.microsoft.com/office/powerpoint/2010/main" xmlns="" val="197517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8777"/>
            <a:ext cx="8229600" cy="632538"/>
          </a:xfrm>
          <a:solidFill>
            <a:srgbClr val="FFC000"/>
          </a:solidFill>
        </p:spPr>
        <p:txBody>
          <a:bodyPr>
            <a:noAutofit/>
          </a:bodyPr>
          <a:lstStyle/>
          <a:p>
            <a:r>
              <a:rPr lang="en-US" sz="3600" dirty="0">
                <a:solidFill>
                  <a:schemeClr val="tx2"/>
                </a:solidFill>
                <a:latin typeface="Arial Narrow" pitchFamily="34" charset="0"/>
              </a:rPr>
              <a:t>ORGANISATION PERFORMANCE</a:t>
            </a:r>
          </a:p>
        </p:txBody>
      </p:sp>
      <p:graphicFrame>
        <p:nvGraphicFramePr>
          <p:cNvPr id="2" name="Table 1"/>
          <p:cNvGraphicFramePr>
            <a:graphicFrameLocks noGrp="1"/>
          </p:cNvGraphicFramePr>
          <p:nvPr>
            <p:extLst/>
          </p:nvPr>
        </p:nvGraphicFramePr>
        <p:xfrm>
          <a:off x="630315" y="1139548"/>
          <a:ext cx="7981026" cy="4840224"/>
        </p:xfrm>
        <a:graphic>
          <a:graphicData uri="http://schemas.openxmlformats.org/drawingml/2006/table">
            <a:tbl>
              <a:tblPr firstRow="1" bandRow="1">
                <a:tableStyleId>{5C22544A-7EE6-4342-B048-85BDC9FD1C3A}</a:tableStyleId>
              </a:tblPr>
              <a:tblGrid>
                <a:gridCol w="2660342">
                  <a:extLst>
                    <a:ext uri="{9D8B030D-6E8A-4147-A177-3AD203B41FA5}">
                      <a16:colId xmlns:a16="http://schemas.microsoft.com/office/drawing/2014/main" xmlns="" val="20000"/>
                    </a:ext>
                  </a:extLst>
                </a:gridCol>
                <a:gridCol w="2660342">
                  <a:extLst>
                    <a:ext uri="{9D8B030D-6E8A-4147-A177-3AD203B41FA5}">
                      <a16:colId xmlns:a16="http://schemas.microsoft.com/office/drawing/2014/main" xmlns="" val="20001"/>
                    </a:ext>
                  </a:extLst>
                </a:gridCol>
                <a:gridCol w="2660342">
                  <a:extLst>
                    <a:ext uri="{9D8B030D-6E8A-4147-A177-3AD203B41FA5}">
                      <a16:colId xmlns:a16="http://schemas.microsoft.com/office/drawing/2014/main" xmlns="" val="20002"/>
                    </a:ext>
                  </a:extLst>
                </a:gridCol>
              </a:tblGrid>
              <a:tr h="370840">
                <a:tc>
                  <a:txBody>
                    <a:bodyPr/>
                    <a:lstStyle/>
                    <a:p>
                      <a:pPr algn="ctr"/>
                      <a:r>
                        <a:rPr lang="en-ZA" sz="1200" dirty="0">
                          <a:latin typeface="Arial" pitchFamily="34" charset="0"/>
                          <a:cs typeface="Arial" pitchFamily="34" charset="0"/>
                        </a:rPr>
                        <a:t>Target</a:t>
                      </a:r>
                      <a:r>
                        <a:rPr lang="en-ZA" sz="1200" baseline="0" dirty="0">
                          <a:latin typeface="Arial" pitchFamily="34" charset="0"/>
                          <a:cs typeface="Arial" pitchFamily="34" charset="0"/>
                        </a:rPr>
                        <a:t> relates to:</a:t>
                      </a:r>
                      <a:endParaRPr lang="en-ZA" sz="1200" dirty="0">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a:latin typeface="Arial" pitchFamily="34" charset="0"/>
                          <a:cs typeface="Arial" pitchFamily="34" charset="0"/>
                        </a:rPr>
                        <a:t>Milestone for Quarter 2</a:t>
                      </a:r>
                    </a:p>
                    <a:p>
                      <a:pPr algn="ctr"/>
                      <a:endParaRPr lang="en-ZA" sz="1200" dirty="0">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a:latin typeface="Arial" pitchFamily="34" charset="0"/>
                          <a:cs typeface="Arial" pitchFamily="34" charset="0"/>
                        </a:rPr>
                        <a:t>Achieved / Not</a:t>
                      </a:r>
                      <a:r>
                        <a:rPr lang="en-ZA" sz="1200" baseline="0" dirty="0">
                          <a:latin typeface="Arial" pitchFamily="34" charset="0"/>
                          <a:cs typeface="Arial" pitchFamily="34" charset="0"/>
                        </a:rPr>
                        <a:t> Achieved</a:t>
                      </a:r>
                      <a:endParaRPr lang="en-ZA" sz="1200" dirty="0">
                        <a:latin typeface="Arial" pitchFamily="34" charset="0"/>
                        <a:cs typeface="Arial" pitchFamily="34" charset="0"/>
                      </a:endParaRPr>
                    </a:p>
                    <a:p>
                      <a:pPr algn="ctr"/>
                      <a:endParaRPr lang="en-ZA" sz="1200"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gridSpan="3">
                  <a:txBody>
                    <a:bodyPr/>
                    <a:lstStyle/>
                    <a:p>
                      <a:pPr algn="ctr"/>
                      <a:r>
                        <a:rPr lang="en-ZA" sz="1200" b="1" i="1" dirty="0">
                          <a:latin typeface="Arial" pitchFamily="34" charset="0"/>
                          <a:cs typeface="Arial" pitchFamily="34" charset="0"/>
                        </a:rPr>
                        <a:t>Strategic</a:t>
                      </a:r>
                      <a:r>
                        <a:rPr lang="en-ZA" sz="1200" b="1" i="1" baseline="0" dirty="0">
                          <a:latin typeface="Arial" pitchFamily="34" charset="0"/>
                          <a:cs typeface="Arial" pitchFamily="34" charset="0"/>
                        </a:rPr>
                        <a:t> Objective 2: To ensure financial sustainability </a:t>
                      </a:r>
                      <a:r>
                        <a:rPr lang="en-ZA" sz="1200" b="1" i="1" kern="1200" dirty="0">
                          <a:solidFill>
                            <a:schemeClr val="dk1"/>
                          </a:solidFill>
                          <a:effectLst/>
                          <a:latin typeface="Arial" pitchFamily="34" charset="0"/>
                          <a:ea typeface="+mn-ea"/>
                          <a:cs typeface="Arial" pitchFamily="34" charset="0"/>
                        </a:rPr>
                        <a:t>Control and Discipline in line with Applicable Legislation and Policy Prescripts</a:t>
                      </a:r>
                      <a:endParaRPr lang="en-ZA" sz="1200" b="1" i="1" dirty="0">
                        <a:latin typeface="Arial" pitchFamily="34" charset="0"/>
                        <a:cs typeface="Arial" pitchFamily="34" charset="0"/>
                      </a:endParaRPr>
                    </a:p>
                  </a:txBody>
                  <a:tcPr>
                    <a:solidFill>
                      <a:schemeClr val="accent6">
                        <a:lumMod val="60000"/>
                        <a:lumOff val="40000"/>
                      </a:schemeClr>
                    </a:solidFill>
                  </a:tcPr>
                </a:tc>
                <a:tc hMerge="1">
                  <a:txBody>
                    <a:bodyPr/>
                    <a:lstStyle/>
                    <a:p>
                      <a:endParaRPr lang="en-ZA" sz="1200" dirty="0">
                        <a:latin typeface="Arial" pitchFamily="34" charset="0"/>
                        <a:cs typeface="Arial" pitchFamily="34" charset="0"/>
                      </a:endParaRPr>
                    </a:p>
                  </a:txBody>
                  <a:tcPr/>
                </a:tc>
                <a:tc hMerge="1">
                  <a:txBody>
                    <a:bodyPr/>
                    <a:lstStyle/>
                    <a:p>
                      <a:endParaRPr lang="en-ZA" sz="1200" dirty="0">
                        <a:latin typeface="Arial" pitchFamily="34" charset="0"/>
                        <a:cs typeface="Arial" pitchFamily="34" charset="0"/>
                      </a:endParaRPr>
                    </a:p>
                  </a:txBody>
                  <a:tcPr/>
                </a:tc>
                <a:extLst>
                  <a:ext uri="{0D108BD9-81ED-4DB2-BD59-A6C34878D82A}">
                    <a16:rowId xmlns:a16="http://schemas.microsoft.com/office/drawing/2014/main" xmlns="" val="10001"/>
                  </a:ext>
                </a:extLst>
              </a:tr>
              <a:tr h="849050">
                <a:tc>
                  <a:txBody>
                    <a:bodyPr/>
                    <a:lstStyle/>
                    <a:p>
                      <a:r>
                        <a:rPr lang="en-ZA" sz="1200" b="1" kern="1200" dirty="0">
                          <a:solidFill>
                            <a:schemeClr val="dk1"/>
                          </a:solidFill>
                          <a:effectLst/>
                          <a:latin typeface="Arial" pitchFamily="34" charset="0"/>
                          <a:ea typeface="+mn-ea"/>
                          <a:cs typeface="Arial" pitchFamily="34" charset="0"/>
                        </a:rPr>
                        <a:t>Percentage disbursement of grants as per GNR644, 6(c)(iv)</a:t>
                      </a:r>
                      <a:endParaRPr lang="en-ZA" sz="1200" b="1" dirty="0">
                        <a:latin typeface="Arial" pitchFamily="34" charset="0"/>
                        <a:cs typeface="Arial" pitchFamily="34" charset="0"/>
                      </a:endParaRPr>
                    </a:p>
                  </a:txBody>
                  <a:tcPr/>
                </a:tc>
                <a:tc>
                  <a:txBody>
                    <a:bodyPr/>
                    <a:lstStyle/>
                    <a:p>
                      <a:pPr algn="just">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60% disbursement of grants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pPr>
                      <a:r>
                        <a:rPr lang="en-GB" sz="1400" b="1" dirty="0">
                          <a:solidFill>
                            <a:srgbClr val="000000"/>
                          </a:solidFill>
                          <a:effectLst/>
                          <a:latin typeface="Arial" panose="020B0604020202020204" pitchFamily="34" charset="0"/>
                          <a:cs typeface="Times New Roman" panose="02020603050405020304" pitchFamily="18" charset="0"/>
                        </a:rPr>
                        <a:t>ACHIEVED</a:t>
                      </a:r>
                      <a:endParaRPr lang="en-ZA" sz="2000" dirty="0">
                        <a:effectLst/>
                        <a:latin typeface="Calibri" panose="020F0502020204030204" pitchFamily="34" charset="0"/>
                        <a:cs typeface="Times New Roman" panose="02020603050405020304" pitchFamily="18" charset="0"/>
                      </a:endParaRPr>
                    </a:p>
                    <a:p>
                      <a:pPr algn="ct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disbursement of grants.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70840">
                <a:tc>
                  <a:txBody>
                    <a:bodyPr/>
                    <a:lstStyle/>
                    <a:p>
                      <a:r>
                        <a:rPr lang="en-ZA" sz="1200" b="1" kern="1200" dirty="0">
                          <a:solidFill>
                            <a:schemeClr val="dk1"/>
                          </a:solidFill>
                          <a:effectLst/>
                          <a:latin typeface="Arial" pitchFamily="34" charset="0"/>
                          <a:ea typeface="+mn-ea"/>
                          <a:cs typeface="Arial" pitchFamily="34" charset="0"/>
                        </a:rPr>
                        <a:t>Percentage Return on Investments (ROI) of NLDTF funds</a:t>
                      </a:r>
                      <a:endParaRPr lang="en-ZA" sz="1200" b="1" dirty="0">
                        <a:latin typeface="Arial" pitchFamily="34" charset="0"/>
                        <a:cs typeface="Arial" pitchFamily="34" charset="0"/>
                      </a:endParaRPr>
                    </a:p>
                  </a:txBody>
                  <a:tcPr/>
                </a:tc>
                <a:tc>
                  <a:txBody>
                    <a:bodyPr/>
                    <a:lstStyle/>
                    <a:p>
                      <a:pPr algn="just">
                        <a:lnSpc>
                          <a:spcPct val="115000"/>
                        </a:lnSpc>
                        <a:spcAft>
                          <a:spcPts val="1000"/>
                        </a:spcAft>
                      </a:pPr>
                      <a:r>
                        <a:rPr lang="en-GB" sz="1600">
                          <a:effectLst/>
                          <a:latin typeface="Arial" panose="020B0604020202020204" pitchFamily="34" charset="0"/>
                          <a:ea typeface="Calibri" panose="020F0502020204030204" pitchFamily="34" charset="0"/>
                          <a:cs typeface="Times New Roman" panose="02020603050405020304" pitchFamily="18" charset="0"/>
                        </a:rPr>
                        <a:t>8% Return on Investments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pPr>
                      <a:r>
                        <a:rPr lang="en-GB" sz="1400" b="1" dirty="0">
                          <a:solidFill>
                            <a:srgbClr val="000000"/>
                          </a:solidFill>
                          <a:effectLst/>
                          <a:latin typeface="Arial" panose="020B0604020202020204" pitchFamily="34" charset="0"/>
                          <a:cs typeface="Times New Roman" panose="02020603050405020304" pitchFamily="18" charset="0"/>
                        </a:rPr>
                        <a:t>ACHIEVED</a:t>
                      </a:r>
                      <a:endParaRPr lang="en-ZA" sz="2000" dirty="0">
                        <a:effectLst/>
                        <a:latin typeface="Calibri" panose="020F0502020204030204" pitchFamily="34" charset="0"/>
                        <a:cs typeface="Times New Roman" panose="02020603050405020304" pitchFamily="18" charset="0"/>
                      </a:endParaRPr>
                    </a:p>
                    <a:p>
                      <a:pPr algn="ct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8.42% ROI.</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0840">
                <a:tc>
                  <a:txBody>
                    <a:bodyPr/>
                    <a:lstStyle/>
                    <a:p>
                      <a:pPr marL="0" algn="l" defTabSz="457200" rtl="0" eaLnBrk="1" latinLnBrk="0" hangingPunct="1"/>
                      <a:r>
                        <a:rPr lang="en-ZA" sz="1200" b="1" kern="1200" dirty="0">
                          <a:solidFill>
                            <a:schemeClr val="dk1"/>
                          </a:solidFill>
                          <a:effectLst/>
                          <a:latin typeface="Arial" pitchFamily="34" charset="0"/>
                          <a:ea typeface="+mn-ea"/>
                          <a:cs typeface="Arial" pitchFamily="34" charset="0"/>
                        </a:rPr>
                        <a:t>Percentage of localised procurement for the provinces</a:t>
                      </a:r>
                    </a:p>
                  </a:txBody>
                  <a:tcPr/>
                </a:tc>
                <a:tc>
                  <a:txBody>
                    <a:bodyPr/>
                    <a:lstStyle/>
                    <a:p>
                      <a:pPr algn="just">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75% average procurement to the provinces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pPr>
                      <a:r>
                        <a:rPr lang="en-GB" sz="1400" b="1" dirty="0">
                          <a:effectLst/>
                          <a:latin typeface="Arial" panose="020B0604020202020204" pitchFamily="34" charset="0"/>
                          <a:cs typeface="Times New Roman" panose="02020603050405020304" pitchFamily="18" charset="0"/>
                        </a:rPr>
                        <a:t>ACHIEVED</a:t>
                      </a:r>
                      <a:endParaRPr lang="en-ZA" sz="2000" dirty="0">
                        <a:effectLst/>
                        <a:latin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 procurement to the provinces.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763795" y="637049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49</a:t>
            </a:r>
            <a:endParaRPr lang="en-US" dirty="0"/>
          </a:p>
        </p:txBody>
      </p:sp>
    </p:spTree>
    <p:extLst>
      <p:ext uri="{BB962C8B-B14F-4D97-AF65-F5344CB8AC3E}">
        <p14:creationId xmlns:p14="http://schemas.microsoft.com/office/powerpoint/2010/main" xmlns="" val="411723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84" y="123568"/>
            <a:ext cx="8229600" cy="686210"/>
          </a:xfrm>
        </p:spPr>
        <p:txBody>
          <a:bodyPr>
            <a:noAutofit/>
          </a:bodyPr>
          <a:lstStyle/>
          <a:p>
            <a:r>
              <a:rPr lang="en-US" sz="2400" b="1" dirty="0" smtClean="0"/>
              <a:t>KEY HIGHLIGHTS &amp; IMPACT ON COMMUNITIES</a:t>
            </a:r>
            <a:endParaRPr lang="en-US" sz="2400" b="1" dirty="0"/>
          </a:p>
        </p:txBody>
      </p:sp>
      <p:pic>
        <p:nvPicPr>
          <p:cNvPr id="3" name="Picture 2"/>
          <p:cNvPicPr>
            <a:picLocks noChangeAspect="1"/>
          </p:cNvPicPr>
          <p:nvPr/>
        </p:nvPicPr>
        <p:blipFill>
          <a:blip r:embed="rId2"/>
          <a:stretch>
            <a:fillRect/>
          </a:stretch>
        </p:blipFill>
        <p:spPr>
          <a:xfrm>
            <a:off x="1823269" y="681121"/>
            <a:ext cx="5800064" cy="5675229"/>
          </a:xfrm>
          <a:prstGeom prst="rect">
            <a:avLst/>
          </a:prstGeom>
        </p:spPr>
      </p:pic>
      <p:sp>
        <p:nvSpPr>
          <p:cNvPr id="6" name="Slide Number Placeholder 3">
            <a:extLst>
              <a:ext uri="{FF2B5EF4-FFF2-40B4-BE49-F238E27FC236}">
                <a16:creationId xmlns:a16="http://schemas.microsoft.com/office/drawing/2014/main" xmlns="" id="{3C209280-7473-4533-B8EA-66EAD25E087A}"/>
              </a:ext>
            </a:extLst>
          </p:cNvPr>
          <p:cNvSpPr txBox="1">
            <a:spLocks/>
          </p:cNvSpPr>
          <p:nvPr/>
        </p:nvSpPr>
        <p:spPr>
          <a:xfrm>
            <a:off x="2747818"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xmlns="" val="2258563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8777"/>
            <a:ext cx="8229600" cy="632538"/>
          </a:xfrm>
          <a:solidFill>
            <a:srgbClr val="FFC000"/>
          </a:solidFill>
        </p:spPr>
        <p:txBody>
          <a:bodyPr>
            <a:noAutofit/>
          </a:bodyPr>
          <a:lstStyle/>
          <a:p>
            <a:r>
              <a:rPr lang="en-US" sz="3600" dirty="0">
                <a:solidFill>
                  <a:schemeClr val="tx2"/>
                </a:solidFill>
                <a:latin typeface="Arial Narrow" pitchFamily="34" charset="0"/>
              </a:rPr>
              <a:t>ORGANISATION PERFORMANCE</a:t>
            </a:r>
          </a:p>
        </p:txBody>
      </p:sp>
      <p:graphicFrame>
        <p:nvGraphicFramePr>
          <p:cNvPr id="2" name="Table 1"/>
          <p:cNvGraphicFramePr>
            <a:graphicFrameLocks noGrp="1"/>
          </p:cNvGraphicFramePr>
          <p:nvPr>
            <p:extLst/>
          </p:nvPr>
        </p:nvGraphicFramePr>
        <p:xfrm>
          <a:off x="630315" y="1139549"/>
          <a:ext cx="7981026" cy="4991288"/>
        </p:xfrm>
        <a:graphic>
          <a:graphicData uri="http://schemas.openxmlformats.org/drawingml/2006/table">
            <a:tbl>
              <a:tblPr firstRow="1" bandRow="1">
                <a:tableStyleId>{5C22544A-7EE6-4342-B048-85BDC9FD1C3A}</a:tableStyleId>
              </a:tblPr>
              <a:tblGrid>
                <a:gridCol w="2660342">
                  <a:extLst>
                    <a:ext uri="{9D8B030D-6E8A-4147-A177-3AD203B41FA5}">
                      <a16:colId xmlns:a16="http://schemas.microsoft.com/office/drawing/2014/main" xmlns="" val="20000"/>
                    </a:ext>
                  </a:extLst>
                </a:gridCol>
                <a:gridCol w="2660342">
                  <a:extLst>
                    <a:ext uri="{9D8B030D-6E8A-4147-A177-3AD203B41FA5}">
                      <a16:colId xmlns:a16="http://schemas.microsoft.com/office/drawing/2014/main" xmlns="" val="20001"/>
                    </a:ext>
                  </a:extLst>
                </a:gridCol>
                <a:gridCol w="2660342">
                  <a:extLst>
                    <a:ext uri="{9D8B030D-6E8A-4147-A177-3AD203B41FA5}">
                      <a16:colId xmlns:a16="http://schemas.microsoft.com/office/drawing/2014/main" xmlns="" val="20002"/>
                    </a:ext>
                  </a:extLst>
                </a:gridCol>
              </a:tblGrid>
              <a:tr h="406730">
                <a:tc>
                  <a:txBody>
                    <a:bodyPr/>
                    <a:lstStyle/>
                    <a:p>
                      <a:pPr algn="ctr"/>
                      <a:r>
                        <a:rPr lang="en-ZA" sz="1200" dirty="0">
                          <a:latin typeface="Arial" pitchFamily="34" charset="0"/>
                          <a:cs typeface="Arial" pitchFamily="34" charset="0"/>
                        </a:rPr>
                        <a:t>Target</a:t>
                      </a:r>
                      <a:r>
                        <a:rPr lang="en-ZA" sz="1200" baseline="0" dirty="0">
                          <a:latin typeface="Arial" pitchFamily="34" charset="0"/>
                          <a:cs typeface="Arial" pitchFamily="34" charset="0"/>
                        </a:rPr>
                        <a:t> relates to:</a:t>
                      </a:r>
                      <a:endParaRPr lang="en-ZA" sz="1200" dirty="0">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a:latin typeface="Arial" pitchFamily="34" charset="0"/>
                          <a:cs typeface="Arial" pitchFamily="34" charset="0"/>
                        </a:rPr>
                        <a:t>Milestone for Quarter 2</a:t>
                      </a:r>
                    </a:p>
                    <a:p>
                      <a:pPr algn="ctr"/>
                      <a:endParaRPr lang="en-ZA" sz="1200" dirty="0">
                        <a:latin typeface="Arial" pitchFamily="34" charset="0"/>
                        <a:cs typeface="Arial" pitchFamily="34" charset="0"/>
                      </a:endParaRPr>
                    </a:p>
                  </a:txBody>
                  <a:tcPr/>
                </a:tc>
                <a:tc>
                  <a:txBody>
                    <a:bodyPr/>
                    <a:lstStyle/>
                    <a:p>
                      <a:pPr algn="ctr"/>
                      <a:r>
                        <a:rPr lang="en-ZA" sz="1200" dirty="0">
                          <a:latin typeface="Arial" pitchFamily="34" charset="0"/>
                          <a:cs typeface="Arial" pitchFamily="34" charset="0"/>
                        </a:rPr>
                        <a:t>Achieved / Not</a:t>
                      </a:r>
                      <a:r>
                        <a:rPr lang="en-ZA" sz="1200" baseline="0" dirty="0">
                          <a:latin typeface="Arial" pitchFamily="34" charset="0"/>
                          <a:cs typeface="Arial" pitchFamily="34" charset="0"/>
                        </a:rPr>
                        <a:t> Achieved</a:t>
                      </a:r>
                      <a:endParaRPr lang="en-ZA" sz="1200" dirty="0">
                        <a:latin typeface="Arial" pitchFamily="34" charset="0"/>
                        <a:cs typeface="Arial" pitchFamily="34" charset="0"/>
                      </a:endParaRPr>
                    </a:p>
                  </a:txBody>
                  <a:tcPr/>
                </a:tc>
                <a:extLst>
                  <a:ext uri="{0D108BD9-81ED-4DB2-BD59-A6C34878D82A}">
                    <a16:rowId xmlns:a16="http://schemas.microsoft.com/office/drawing/2014/main" xmlns="" val="10000"/>
                  </a:ext>
                </a:extLst>
              </a:tr>
              <a:tr h="329903">
                <a:tc gridSpan="3">
                  <a:txBody>
                    <a:bodyPr/>
                    <a:lstStyle/>
                    <a:p>
                      <a:pPr algn="ctr"/>
                      <a:r>
                        <a:rPr lang="en-ZA" sz="1200" b="1" i="1" kern="1200" dirty="0">
                          <a:solidFill>
                            <a:schemeClr val="dk1"/>
                          </a:solidFill>
                          <a:effectLst/>
                          <a:latin typeface="Arial" pitchFamily="34" charset="0"/>
                          <a:ea typeface="+mn-ea"/>
                          <a:cs typeface="Arial" pitchFamily="34" charset="0"/>
                        </a:rPr>
                        <a:t>Strategic Objective 3: To Implement Relevant Initiatives Geared towards Ensuring Compliance with the Act</a:t>
                      </a:r>
                      <a:endParaRPr lang="en-ZA" sz="1200" b="1" i="1" dirty="0">
                        <a:latin typeface="Arial" pitchFamily="34" charset="0"/>
                        <a:cs typeface="Arial" pitchFamily="34" charset="0"/>
                      </a:endParaRPr>
                    </a:p>
                  </a:txBody>
                  <a:tcPr>
                    <a:solidFill>
                      <a:schemeClr val="accent6">
                        <a:lumMod val="60000"/>
                        <a:lumOff val="40000"/>
                      </a:schemeClr>
                    </a:solidFill>
                  </a:tcPr>
                </a:tc>
                <a:tc hMerge="1">
                  <a:txBody>
                    <a:bodyPr/>
                    <a:lstStyle/>
                    <a:p>
                      <a:endParaRPr lang="en-ZA" sz="1200" dirty="0">
                        <a:latin typeface="Arial" pitchFamily="34" charset="0"/>
                        <a:cs typeface="Arial" pitchFamily="34" charset="0"/>
                      </a:endParaRPr>
                    </a:p>
                  </a:txBody>
                  <a:tcPr/>
                </a:tc>
                <a:tc hMerge="1">
                  <a:txBody>
                    <a:bodyPr/>
                    <a:lstStyle/>
                    <a:p>
                      <a:endParaRPr lang="en-ZA" sz="1200" dirty="0">
                        <a:latin typeface="Arial" pitchFamily="34" charset="0"/>
                        <a:cs typeface="Arial" pitchFamily="34" charset="0"/>
                      </a:endParaRPr>
                    </a:p>
                  </a:txBody>
                  <a:tcPr/>
                </a:tc>
                <a:extLst>
                  <a:ext uri="{0D108BD9-81ED-4DB2-BD59-A6C34878D82A}">
                    <a16:rowId xmlns:a16="http://schemas.microsoft.com/office/drawing/2014/main" xmlns="" val="10001"/>
                  </a:ext>
                </a:extLst>
              </a:tr>
              <a:tr h="1014453">
                <a:tc>
                  <a:txBody>
                    <a:bodyPr/>
                    <a:lstStyle/>
                    <a:p>
                      <a:r>
                        <a:rPr lang="en-ZA" sz="1200" b="1" dirty="0">
                          <a:latin typeface="Arial" pitchFamily="34" charset="0"/>
                          <a:cs typeface="Arial" pitchFamily="34" charset="0"/>
                        </a:rPr>
                        <a:t>Percentage of investigations on reported and identified illegal lotteries</a:t>
                      </a:r>
                    </a:p>
                    <a:p>
                      <a:endParaRPr lang="en-ZA" sz="1200" b="1" dirty="0">
                        <a:latin typeface="Arial" pitchFamily="34" charset="0"/>
                        <a:cs typeface="Arial" pitchFamily="34" charset="0"/>
                      </a:endParaRPr>
                    </a:p>
                  </a:txBody>
                  <a:tcPr/>
                </a:tc>
                <a:tc>
                  <a:txBody>
                    <a:bodyPr/>
                    <a:lstStyle/>
                    <a:p>
                      <a:pPr>
                        <a:lnSpc>
                          <a:spcPct val="115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Conduct investigations on 75% of all identified and reported illegal lotteries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identified and reported cases were investigated.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185957">
                <a:tc>
                  <a:txBody>
                    <a:bodyPr/>
                    <a:lstStyle/>
                    <a:p>
                      <a:pPr marL="0" algn="l" defTabSz="457200" rtl="0" eaLnBrk="1" latinLnBrk="0" hangingPunct="1"/>
                      <a:r>
                        <a:rPr lang="en-ZA" sz="1200" b="1" kern="1200" dirty="0">
                          <a:solidFill>
                            <a:schemeClr val="dk1"/>
                          </a:solidFill>
                          <a:latin typeface="Arial" pitchFamily="34" charset="0"/>
                          <a:ea typeface="+mn-ea"/>
                          <a:cs typeface="Arial" pitchFamily="34" charset="0"/>
                        </a:rPr>
                        <a:t>Implement and monitor 3rd National Lottery Licence Monitoring Matrix</a:t>
                      </a:r>
                    </a:p>
                    <a:p>
                      <a:pPr marL="0" algn="l" defTabSz="457200" rtl="0" eaLnBrk="1" latinLnBrk="0" hangingPunct="1"/>
                      <a:endParaRPr lang="en-ZA" sz="1200" b="1" kern="1200" dirty="0">
                        <a:solidFill>
                          <a:schemeClr val="dk1"/>
                        </a:solidFill>
                        <a:latin typeface="Arial" pitchFamily="34" charset="0"/>
                        <a:ea typeface="+mn-ea"/>
                        <a:cs typeface="Arial" pitchFamily="34" charset="0"/>
                      </a:endParaRPr>
                    </a:p>
                    <a:p>
                      <a:pPr marL="0" algn="l" defTabSz="457200" rtl="0" eaLnBrk="1" latinLnBrk="0" hangingPunct="1"/>
                      <a:endParaRPr lang="en-ZA" sz="1200" b="1" kern="1200" dirty="0">
                        <a:solidFill>
                          <a:schemeClr val="dk1"/>
                        </a:solidFill>
                        <a:latin typeface="Arial" pitchFamily="34" charset="0"/>
                        <a:ea typeface="+mn-ea"/>
                        <a:cs typeface="Arial" pitchFamily="34" charset="0"/>
                      </a:endParaRPr>
                    </a:p>
                  </a:txBody>
                  <a:tcPr/>
                </a:tc>
                <a:tc>
                  <a:txBody>
                    <a:bodyPr/>
                    <a:lstStyle/>
                    <a:p>
                      <a:pPr algn="just">
                        <a:lnSpc>
                          <a:spcPct val="115000"/>
                        </a:lnSpc>
                        <a:spcAft>
                          <a:spcPts val="1000"/>
                        </a:spcAft>
                      </a:pPr>
                      <a:r>
                        <a:rPr lang="en-GB" sz="1400">
                          <a:effectLst/>
                          <a:latin typeface="Arial" panose="020B0604020202020204" pitchFamily="34" charset="0"/>
                          <a:ea typeface="Calibri" panose="020F0502020204030204" pitchFamily="34" charset="0"/>
                          <a:cs typeface="Times New Roman" panose="02020603050405020304" pitchFamily="18" charset="0"/>
                        </a:rPr>
                        <a:t>Implement and Monitor Compliance with the licence conditions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Implemented and monitored 3rd National Lottery Licence in line with the Monitoring Matrix/Scorecard.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455529">
                <a:tc>
                  <a:txBody>
                    <a:bodyPr/>
                    <a:lstStyle/>
                    <a:p>
                      <a:pPr marL="0" algn="l" defTabSz="457200" rtl="0" eaLnBrk="1" latinLnBrk="0" hangingPunct="1"/>
                      <a:r>
                        <a:rPr lang="fr-FR" sz="1200" b="1" kern="1200" dirty="0">
                          <a:solidFill>
                            <a:schemeClr val="dk1"/>
                          </a:solidFill>
                          <a:latin typeface="Arial" pitchFamily="34" charset="0"/>
                          <a:ea typeface="+mn-ea"/>
                          <a:cs typeface="Arial" pitchFamily="34" charset="0"/>
                        </a:rPr>
                        <a:t>Participant Protection Section 2(A)(b)</a:t>
                      </a:r>
                      <a:endParaRPr lang="en-ZA" sz="1200" b="1" kern="1200" dirty="0">
                        <a:solidFill>
                          <a:schemeClr val="dk1"/>
                        </a:solidFill>
                        <a:latin typeface="Arial" pitchFamily="34" charset="0"/>
                        <a:ea typeface="+mn-ea"/>
                        <a:cs typeface="Arial" pitchFamily="34" charset="0"/>
                      </a:endParaRPr>
                    </a:p>
                  </a:txBody>
                  <a:tcPr/>
                </a:tc>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Implement program in 3 provinces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 Participants Protection Programs were implemented in 4 provinces (Gauteng, Eastern Cape, North West and Northern Cape)</a:t>
                      </a:r>
                    </a:p>
                  </a:txBody>
                  <a:tcPr marL="68580" marR="68580" marT="0" marB="0"/>
                </a:tc>
                <a:extLst>
                  <a:ext uri="{0D108BD9-81ED-4DB2-BD59-A6C34878D82A}">
                    <a16:rowId xmlns:a16="http://schemas.microsoft.com/office/drawing/2014/main" xmlns="" val="10004"/>
                  </a:ext>
                </a:extLst>
              </a:tr>
            </a:tbl>
          </a:graphicData>
        </a:graphic>
      </p:graphicFrame>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887362" y="636650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Tree>
    <p:extLst>
      <p:ext uri="{BB962C8B-B14F-4D97-AF65-F5344CB8AC3E}">
        <p14:creationId xmlns:p14="http://schemas.microsoft.com/office/powerpoint/2010/main" xmlns="" val="1446143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8777"/>
            <a:ext cx="8229600" cy="632538"/>
          </a:xfrm>
          <a:solidFill>
            <a:srgbClr val="FFC000"/>
          </a:solidFill>
        </p:spPr>
        <p:txBody>
          <a:bodyPr>
            <a:noAutofit/>
          </a:bodyPr>
          <a:lstStyle/>
          <a:p>
            <a:r>
              <a:rPr lang="en-US" sz="3600" dirty="0">
                <a:solidFill>
                  <a:schemeClr val="tx2"/>
                </a:solidFill>
                <a:latin typeface="Arial Narrow" pitchFamily="34" charset="0"/>
              </a:rPr>
              <a:t>ORGANISATION PERFORMANCE</a:t>
            </a:r>
          </a:p>
        </p:txBody>
      </p:sp>
      <p:graphicFrame>
        <p:nvGraphicFramePr>
          <p:cNvPr id="2" name="Table 1"/>
          <p:cNvGraphicFramePr>
            <a:graphicFrameLocks noGrp="1"/>
          </p:cNvGraphicFramePr>
          <p:nvPr>
            <p:extLst/>
          </p:nvPr>
        </p:nvGraphicFramePr>
        <p:xfrm>
          <a:off x="630315" y="855463"/>
          <a:ext cx="7981026" cy="5370830"/>
        </p:xfrm>
        <a:graphic>
          <a:graphicData uri="http://schemas.openxmlformats.org/drawingml/2006/table">
            <a:tbl>
              <a:tblPr firstRow="1" bandRow="1">
                <a:tableStyleId>{5C22544A-7EE6-4342-B048-85BDC9FD1C3A}</a:tableStyleId>
              </a:tblPr>
              <a:tblGrid>
                <a:gridCol w="2660342">
                  <a:extLst>
                    <a:ext uri="{9D8B030D-6E8A-4147-A177-3AD203B41FA5}">
                      <a16:colId xmlns:a16="http://schemas.microsoft.com/office/drawing/2014/main" xmlns="" val="20000"/>
                    </a:ext>
                  </a:extLst>
                </a:gridCol>
                <a:gridCol w="2660342">
                  <a:extLst>
                    <a:ext uri="{9D8B030D-6E8A-4147-A177-3AD203B41FA5}">
                      <a16:colId xmlns:a16="http://schemas.microsoft.com/office/drawing/2014/main" xmlns="" val="20001"/>
                    </a:ext>
                  </a:extLst>
                </a:gridCol>
                <a:gridCol w="2660342">
                  <a:extLst>
                    <a:ext uri="{9D8B030D-6E8A-4147-A177-3AD203B41FA5}">
                      <a16:colId xmlns:a16="http://schemas.microsoft.com/office/drawing/2014/main" xmlns="" val="20002"/>
                    </a:ext>
                  </a:extLst>
                </a:gridCol>
              </a:tblGrid>
              <a:tr h="370840">
                <a:tc>
                  <a:txBody>
                    <a:bodyPr/>
                    <a:lstStyle/>
                    <a:p>
                      <a:pPr algn="ctr"/>
                      <a:r>
                        <a:rPr lang="en-ZA" sz="1200" dirty="0">
                          <a:latin typeface="Arial" pitchFamily="34" charset="0"/>
                          <a:cs typeface="Arial" pitchFamily="34" charset="0"/>
                        </a:rPr>
                        <a:t>Target</a:t>
                      </a:r>
                      <a:r>
                        <a:rPr lang="en-ZA" sz="1200" baseline="0" dirty="0">
                          <a:latin typeface="Arial" pitchFamily="34" charset="0"/>
                          <a:cs typeface="Arial" pitchFamily="34" charset="0"/>
                        </a:rPr>
                        <a:t> relates to:</a:t>
                      </a:r>
                      <a:endParaRPr lang="en-ZA" sz="1200" dirty="0">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a:latin typeface="Arial" pitchFamily="34" charset="0"/>
                          <a:cs typeface="Arial" pitchFamily="34" charset="0"/>
                        </a:rPr>
                        <a:t>Milestone for Quarter 2</a:t>
                      </a:r>
                    </a:p>
                    <a:p>
                      <a:pPr algn="ctr"/>
                      <a:endParaRPr lang="en-ZA" sz="1200" dirty="0">
                        <a:latin typeface="Arial" pitchFamily="34" charset="0"/>
                        <a:cs typeface="Arial" pitchFamily="34" charset="0"/>
                      </a:endParaRPr>
                    </a:p>
                  </a:txBody>
                  <a:tcPr/>
                </a:tc>
                <a:tc>
                  <a:txBody>
                    <a:bodyPr/>
                    <a:lstStyle/>
                    <a:p>
                      <a:pPr algn="ctr"/>
                      <a:r>
                        <a:rPr lang="en-ZA" sz="1200" dirty="0">
                          <a:latin typeface="Arial" pitchFamily="34" charset="0"/>
                          <a:cs typeface="Arial" pitchFamily="34" charset="0"/>
                        </a:rPr>
                        <a:t>Achieved / Not</a:t>
                      </a:r>
                      <a:r>
                        <a:rPr lang="en-ZA" sz="1200" baseline="0" dirty="0">
                          <a:latin typeface="Arial" pitchFamily="34" charset="0"/>
                          <a:cs typeface="Arial" pitchFamily="34" charset="0"/>
                        </a:rPr>
                        <a:t> Achieved</a:t>
                      </a:r>
                      <a:endParaRPr lang="en-ZA" sz="1200"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gridSpan="3">
                  <a:txBody>
                    <a:bodyPr/>
                    <a:lstStyle/>
                    <a:p>
                      <a:pPr algn="ctr"/>
                      <a:r>
                        <a:rPr lang="en-ZA" sz="1200" b="1" i="1" kern="1200" dirty="0">
                          <a:solidFill>
                            <a:schemeClr val="dk1"/>
                          </a:solidFill>
                          <a:effectLst/>
                          <a:latin typeface="Arial" pitchFamily="34" charset="0"/>
                          <a:ea typeface="+mn-ea"/>
                          <a:cs typeface="Arial" pitchFamily="34" charset="0"/>
                        </a:rPr>
                        <a:t>Strategic Objective 4: To Ensure Fair and Equitable Grant Allocations</a:t>
                      </a:r>
                      <a:endParaRPr lang="en-ZA" sz="1200" b="1" i="1" dirty="0">
                        <a:latin typeface="Arial" pitchFamily="34" charset="0"/>
                        <a:cs typeface="Arial" pitchFamily="34" charset="0"/>
                      </a:endParaRPr>
                    </a:p>
                  </a:txBody>
                  <a:tcPr>
                    <a:solidFill>
                      <a:schemeClr val="accent6">
                        <a:lumMod val="60000"/>
                        <a:lumOff val="40000"/>
                      </a:schemeClr>
                    </a:solidFill>
                  </a:tcPr>
                </a:tc>
                <a:tc hMerge="1">
                  <a:txBody>
                    <a:bodyPr/>
                    <a:lstStyle/>
                    <a:p>
                      <a:endParaRPr lang="en-ZA" sz="1200" dirty="0">
                        <a:latin typeface="Arial" pitchFamily="34" charset="0"/>
                        <a:cs typeface="Arial" pitchFamily="34" charset="0"/>
                      </a:endParaRPr>
                    </a:p>
                  </a:txBody>
                  <a:tcPr/>
                </a:tc>
                <a:tc hMerge="1">
                  <a:txBody>
                    <a:bodyPr/>
                    <a:lstStyle/>
                    <a:p>
                      <a:endParaRPr lang="en-ZA" sz="1200" dirty="0">
                        <a:latin typeface="Arial" pitchFamily="34" charset="0"/>
                        <a:cs typeface="Arial" pitchFamily="34" charset="0"/>
                      </a:endParaRPr>
                    </a:p>
                  </a:txBody>
                  <a:tcPr/>
                </a:tc>
                <a:extLst>
                  <a:ext uri="{0D108BD9-81ED-4DB2-BD59-A6C34878D82A}">
                    <a16:rowId xmlns:a16="http://schemas.microsoft.com/office/drawing/2014/main" xmlns="" val="10001"/>
                  </a:ext>
                </a:extLst>
              </a:tr>
              <a:tr h="370840">
                <a:tc>
                  <a:txBody>
                    <a:bodyPr/>
                    <a:lstStyle/>
                    <a:p>
                      <a:r>
                        <a:rPr lang="en-ZA" sz="1200" b="1" dirty="0">
                          <a:latin typeface="Arial" pitchFamily="34" charset="0"/>
                          <a:cs typeface="Arial" pitchFamily="34" charset="0"/>
                        </a:rPr>
                        <a:t>Percentage of applications adjudicated within 150 days</a:t>
                      </a:r>
                    </a:p>
                  </a:txBody>
                  <a:tcPr/>
                </a:tc>
                <a:tc>
                  <a:txBody>
                    <a:bodyPr/>
                    <a:lstStyle/>
                    <a:p>
                      <a:pPr algn="just">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65% of applications adjudicated within 150 days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0" dirty="0">
                          <a:effectLst/>
                          <a:latin typeface="Calibri" panose="020F0502020204030204" pitchFamily="34" charset="0"/>
                          <a:ea typeface="Calibri" panose="020F0502020204030204" pitchFamily="34" charset="0"/>
                          <a:cs typeface="Times New Roman" panose="02020603050405020304" pitchFamily="18" charset="0"/>
                        </a:rPr>
                        <a:t>All applications adjudicated.</a:t>
                      </a:r>
                    </a:p>
                    <a:p>
                      <a:pPr>
                        <a:lnSpc>
                          <a:spcPct val="115000"/>
                        </a:lnSpc>
                        <a:spcAft>
                          <a:spcPts val="0"/>
                        </a:spcAft>
                      </a:pP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70840">
                <a:tc>
                  <a:txBody>
                    <a:bodyPr/>
                    <a:lstStyle/>
                    <a:p>
                      <a:pPr marL="0" algn="l" defTabSz="457200" rtl="0" eaLnBrk="1" latinLnBrk="0" hangingPunct="1">
                        <a:lnSpc>
                          <a:spcPct val="115000"/>
                        </a:lnSpc>
                        <a:spcAft>
                          <a:spcPts val="0"/>
                        </a:spcAft>
                      </a:pPr>
                      <a:r>
                        <a:rPr lang="en-ZA" sz="1200" b="1" kern="1200" dirty="0">
                          <a:solidFill>
                            <a:schemeClr val="dk1"/>
                          </a:solidFill>
                          <a:latin typeface="Arial" pitchFamily="34" charset="0"/>
                          <a:ea typeface="+mn-ea"/>
                          <a:cs typeface="Arial" pitchFamily="34" charset="0"/>
                        </a:rPr>
                        <a:t>Lotteries Act-5% per province (GNR182)</a:t>
                      </a:r>
                    </a:p>
                    <a:p>
                      <a:pPr marL="0" algn="l" defTabSz="457200" rtl="0" eaLnBrk="1" latinLnBrk="0" hangingPunct="1">
                        <a:lnSpc>
                          <a:spcPct val="115000"/>
                        </a:lnSpc>
                        <a:spcAft>
                          <a:spcPts val="0"/>
                        </a:spcAft>
                      </a:pPr>
                      <a:r>
                        <a:rPr lang="en-ZA" sz="1200" b="1" kern="1200" dirty="0">
                          <a:solidFill>
                            <a:schemeClr val="dk1"/>
                          </a:solidFill>
                          <a:latin typeface="Arial" pitchFamily="34" charset="0"/>
                          <a:ea typeface="+mn-ea"/>
                          <a:cs typeface="Arial" pitchFamily="34" charset="0"/>
                        </a:rPr>
                        <a:t>(5% per province)</a:t>
                      </a:r>
                    </a:p>
                  </a:txBody>
                  <a:tcPr marL="68580" marR="68580" marT="0" marB="0" anchor="ctr"/>
                </a:tc>
                <a:tc>
                  <a:txBody>
                    <a:bodyPr/>
                    <a:lstStyle/>
                    <a:p>
                      <a:pPr algn="just">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 minimum of 2% grant funding allocated to each Province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 5,4%</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 6,0%</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 13,6%</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KZN 5,4%</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 7,7%</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 5,9%</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NW 4,6%</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 5,7%</a:t>
                      </a:r>
                    </a:p>
                    <a:p>
                      <a:pPr algn="just">
                        <a:lnSpc>
                          <a:spcPct val="150000"/>
                        </a:lnSpc>
                        <a:spcAft>
                          <a:spcPts val="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WC 4,6%</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70840">
                <a:tc>
                  <a:txBody>
                    <a:bodyPr/>
                    <a:lstStyle/>
                    <a:p>
                      <a:pPr marL="0" algn="l" defTabSz="457200" rtl="0" eaLnBrk="1" latinLnBrk="0" hangingPunct="1"/>
                      <a:r>
                        <a:rPr lang="en-ZA" sz="1200" b="1" kern="1200" dirty="0">
                          <a:solidFill>
                            <a:schemeClr val="dk1"/>
                          </a:solidFill>
                          <a:latin typeface="Arial" pitchFamily="34" charset="0"/>
                          <a:ea typeface="+mn-ea"/>
                          <a:cs typeface="Arial" pitchFamily="34" charset="0"/>
                        </a:rPr>
                        <a:t>Number of impact assessments (site visits) conducted</a:t>
                      </a:r>
                    </a:p>
                  </a:txBody>
                  <a:tcPr/>
                </a:tc>
                <a:tc>
                  <a:txBody>
                    <a:bodyPr/>
                    <a:lstStyle/>
                    <a:p>
                      <a:pPr algn="just">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Conduct 625 monitoring and evaluation site visits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ACHIEVED</a:t>
                      </a:r>
                    </a:p>
                    <a:p>
                      <a:pPr algn="just">
                        <a:lnSpc>
                          <a:spcPct val="150000"/>
                        </a:lnSpc>
                        <a:spcAft>
                          <a:spcPts val="1000"/>
                        </a:spcAft>
                      </a:pPr>
                      <a:r>
                        <a:rPr lang="en-GB" sz="900" b="0" dirty="0">
                          <a:effectLst/>
                          <a:latin typeface="Arial" panose="020B0604020202020204" pitchFamily="34" charset="0"/>
                          <a:ea typeface="Calibri" panose="020F0502020204030204" pitchFamily="34" charset="0"/>
                          <a:cs typeface="Times New Roman" panose="02020603050405020304" pitchFamily="18" charset="0"/>
                        </a:rPr>
                        <a:t>824 visits conducted.</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70840">
                <a:tc>
                  <a:txBody>
                    <a:bodyPr/>
                    <a:lstStyle/>
                    <a:p>
                      <a:pPr marL="0" algn="l" defTabSz="457200" rtl="0" eaLnBrk="1" latinLnBrk="0" hangingPunct="1"/>
                      <a:r>
                        <a:rPr lang="en-ZA" sz="1200" b="1" kern="1200" dirty="0">
                          <a:solidFill>
                            <a:schemeClr val="dk1"/>
                          </a:solidFill>
                          <a:latin typeface="Arial" pitchFamily="34" charset="0"/>
                          <a:ea typeface="+mn-ea"/>
                          <a:cs typeface="Arial" pitchFamily="34" charset="0"/>
                        </a:rPr>
                        <a:t>Provincial Infrastructure Impact Evaluation Study</a:t>
                      </a:r>
                    </a:p>
                  </a:txBody>
                  <a:tcPr/>
                </a:tc>
                <a:tc>
                  <a:txBody>
                    <a:bodyPr/>
                    <a:lstStyle/>
                    <a:p>
                      <a:pPr algn="just">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Conduct Study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b="0" dirty="0">
                          <a:effectLst/>
                          <a:latin typeface="Arial" panose="020B0604020202020204" pitchFamily="34" charset="0"/>
                          <a:ea typeface="Times New Roman" panose="02020603050405020304" pitchFamily="18" charset="0"/>
                          <a:cs typeface="Times New Roman" panose="02020603050405020304" pitchFamily="18" charset="0"/>
                        </a:rPr>
                        <a:t>Study Commenced.</a:t>
                      </a:r>
                    </a:p>
                  </a:txBody>
                  <a:tcPr marL="68580" marR="68580" marT="0" marB="0"/>
                </a:tc>
                <a:extLst>
                  <a:ext uri="{0D108BD9-81ED-4DB2-BD59-A6C34878D82A}">
                    <a16:rowId xmlns:a16="http://schemas.microsoft.com/office/drawing/2014/main" xmlns="" val="10005"/>
                  </a:ext>
                </a:extLst>
              </a:tr>
              <a:tr h="370840">
                <a:tc>
                  <a:txBody>
                    <a:bodyPr/>
                    <a:lstStyle/>
                    <a:p>
                      <a:pPr marL="0" algn="l" defTabSz="457200" rtl="0" eaLnBrk="1" latinLnBrk="0" hangingPunct="1"/>
                      <a:r>
                        <a:rPr lang="en-ZA" sz="1200" b="1" kern="1200" dirty="0">
                          <a:solidFill>
                            <a:schemeClr val="dk1"/>
                          </a:solidFill>
                          <a:latin typeface="Arial" pitchFamily="34" charset="0"/>
                          <a:ea typeface="+mn-ea"/>
                          <a:cs typeface="Arial" pitchFamily="34" charset="0"/>
                        </a:rPr>
                        <a:t>Grant Funding Model</a:t>
                      </a:r>
                    </a:p>
                  </a:txBody>
                  <a:tcPr/>
                </a:tc>
                <a:tc>
                  <a:txBody>
                    <a:bodyPr/>
                    <a:lstStyle/>
                    <a:p>
                      <a:pPr algn="just">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Submit 1</a:t>
                      </a:r>
                      <a:r>
                        <a:rPr lang="en-ZA" sz="1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ZA" sz="1100" dirty="0">
                          <a:effectLst/>
                          <a:latin typeface="Calibri" panose="020F0502020204030204" pitchFamily="34" charset="0"/>
                          <a:ea typeface="Calibri" panose="020F0502020204030204" pitchFamily="34" charset="0"/>
                          <a:cs typeface="Times New Roman" panose="02020603050405020304" pitchFamily="18" charset="0"/>
                        </a:rPr>
                        <a:t> draft to Exco</a:t>
                      </a:r>
                    </a:p>
                  </a:txBody>
                  <a:tcPr marL="68580" marR="68580" marT="0" marB="0"/>
                </a:tc>
                <a:tc>
                  <a:txBody>
                    <a:bodyPr/>
                    <a:lstStyle/>
                    <a:p>
                      <a:pPr>
                        <a:lnSpc>
                          <a:spcPct val="115000"/>
                        </a:lnSpc>
                        <a:spcAft>
                          <a:spcPts val="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ACHIEVED</a:t>
                      </a:r>
                    </a:p>
                    <a:p>
                      <a:pPr>
                        <a:lnSpc>
                          <a:spcPct val="115000"/>
                        </a:lnSpc>
                        <a:spcAft>
                          <a:spcPts val="0"/>
                        </a:spcAft>
                      </a:pPr>
                      <a:endParaRPr lang="en-GB" sz="9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Report tabled at Exco</a:t>
                      </a:r>
                    </a:p>
                    <a:p>
                      <a:pPr>
                        <a:lnSpc>
                          <a:spcPct val="115000"/>
                        </a:lnSpc>
                        <a:spcAft>
                          <a:spcPts val="0"/>
                        </a:spcAft>
                      </a:pPr>
                      <a:endParaRPr lang="en-GB"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03432211"/>
                  </a:ext>
                </a:extLst>
              </a:tr>
            </a:tbl>
          </a:graphicData>
        </a:graphic>
      </p:graphicFrame>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998573" y="638176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51</a:t>
            </a:r>
            <a:endParaRPr lang="en-US" dirty="0"/>
          </a:p>
        </p:txBody>
      </p:sp>
    </p:spTree>
    <p:extLst>
      <p:ext uri="{BB962C8B-B14F-4D97-AF65-F5344CB8AC3E}">
        <p14:creationId xmlns:p14="http://schemas.microsoft.com/office/powerpoint/2010/main" xmlns="" val="9916764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18" y="263285"/>
            <a:ext cx="8391238" cy="632538"/>
          </a:xfrm>
          <a:solidFill>
            <a:srgbClr val="FFC000"/>
          </a:solidFill>
        </p:spPr>
        <p:txBody>
          <a:bodyPr>
            <a:noAutofit/>
          </a:bodyPr>
          <a:lstStyle/>
          <a:p>
            <a:r>
              <a:rPr lang="en-GB" sz="3600" dirty="0">
                <a:solidFill>
                  <a:schemeClr val="tx2"/>
                </a:solidFill>
                <a:latin typeface="Arial Narrow" panose="020B0606020202030204" pitchFamily="34" charset="0"/>
              </a:rPr>
              <a:t>PROGRESS ON </a:t>
            </a:r>
            <a:r>
              <a:rPr lang="en-GB" sz="3600" dirty="0" smtClean="0">
                <a:solidFill>
                  <a:schemeClr val="tx2"/>
                </a:solidFill>
                <a:latin typeface="Arial Narrow" panose="020B0606020202030204" pitchFamily="34" charset="0"/>
              </a:rPr>
              <a:t>RISK REGISTER </a:t>
            </a:r>
            <a:endParaRPr lang="en-ZA" sz="3600" dirty="0">
              <a:solidFill>
                <a:schemeClr val="tx2"/>
              </a:solidFill>
              <a:latin typeface="Arial Narrow" pitchFamily="34" charset="0"/>
            </a:endParaRPr>
          </a:p>
        </p:txBody>
      </p:sp>
      <p:sp>
        <p:nvSpPr>
          <p:cNvPr id="3" name="Rectangle 2"/>
          <p:cNvSpPr/>
          <p:nvPr/>
        </p:nvSpPr>
        <p:spPr>
          <a:xfrm>
            <a:off x="304800" y="1117599"/>
            <a:ext cx="8345056" cy="36009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Strategic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Risk Register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overall risk profile remains unchanged as compared to the prior quarter.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Residual Risk assessment: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degree of risk exposure remaining after consideration of mitigating efforts.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Mitigating effectiveness: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Represents our current capability/effort to manage the risk’s likelihood and/or impact to within organisation’s risk appetite.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Risk (threat):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Outlook indicates risk owner’s view about potential risk threats in the internal and/or external </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environment.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continued to monitor the strategic risks together with management and below is the NLC’s strategic risk profile.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current strategic risk profile for the NLC is at a managed level. Control improvements are being implemented to ensure </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these risks are mitigated to an acceptable level.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3023286" y="63529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52</a:t>
            </a:r>
            <a:endParaRPr lang="en-US" dirty="0"/>
          </a:p>
        </p:txBody>
      </p:sp>
    </p:spTree>
    <p:extLst>
      <p:ext uri="{BB962C8B-B14F-4D97-AF65-F5344CB8AC3E}">
        <p14:creationId xmlns:p14="http://schemas.microsoft.com/office/powerpoint/2010/main" xmlns="" val="689827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 y="244398"/>
            <a:ext cx="8765309" cy="632538"/>
          </a:xfrm>
          <a:solidFill>
            <a:srgbClr val="FFC000"/>
          </a:solidFill>
        </p:spPr>
        <p:txBody>
          <a:bodyPr>
            <a:noAutofit/>
          </a:bodyPr>
          <a:lstStyle/>
          <a:p>
            <a:r>
              <a:rPr lang="en-ZA" sz="3600" dirty="0" smtClean="0">
                <a:solidFill>
                  <a:schemeClr val="tx2"/>
                </a:solidFill>
                <a:latin typeface="Arial Narrow" panose="020B0606020202030204" pitchFamily="34" charset="0"/>
              </a:rPr>
              <a:t>STRATEGIC RISK CONTINUES….</a:t>
            </a:r>
            <a:endParaRPr lang="en-GB" sz="3600" dirty="0">
              <a:solidFill>
                <a:schemeClr val="tx2"/>
              </a:solidFill>
              <a:latin typeface="Arial Narrow" panose="020B0606020202030204" pitchFamily="34" charset="0"/>
            </a:endParaRPr>
          </a:p>
        </p:txBody>
      </p:sp>
      <p:pic>
        <p:nvPicPr>
          <p:cNvPr id="1024" name="Picture 1023"/>
          <p:cNvPicPr>
            <a:picLocks noChangeAspect="1"/>
          </p:cNvPicPr>
          <p:nvPr/>
        </p:nvPicPr>
        <p:blipFill>
          <a:blip r:embed="rId2"/>
          <a:stretch>
            <a:fillRect/>
          </a:stretch>
        </p:blipFill>
        <p:spPr>
          <a:xfrm>
            <a:off x="129309" y="876936"/>
            <a:ext cx="8866909" cy="3270191"/>
          </a:xfrm>
          <a:prstGeom prst="rect">
            <a:avLst/>
          </a:prstGeom>
        </p:spPr>
      </p:pic>
      <p:sp>
        <p:nvSpPr>
          <p:cNvPr id="1025" name="Rectangle 1024"/>
          <p:cNvSpPr/>
          <p:nvPr/>
        </p:nvSpPr>
        <p:spPr>
          <a:xfrm>
            <a:off x="129309" y="4147127"/>
            <a:ext cx="8866909" cy="1477328"/>
          </a:xfrm>
          <a:prstGeom prst="rect">
            <a:avLst/>
          </a:prstGeom>
        </p:spPr>
        <p:txBody>
          <a:bodyPr wrap="square">
            <a:spAutoFit/>
          </a:bodyPr>
          <a:lstStyle/>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NLC has committed to reposition as a regulator. We are in the process of reviewing the current strategic register to ensure the identification of risks and opportunities that may impact on the delivery of the repositioning mandate. We have continued to monitor the strategic risk register and the following are the top 4 strategic risks in the organisation. Control improvements that were identified by management are being implemented to ensure that these risks are mitigated to an acceptable level. </a:t>
            </a:r>
          </a:p>
        </p:txBody>
      </p:sp>
      <p:sp>
        <p:nvSpPr>
          <p:cNvPr id="5" name="Slide Number Placeholder 3">
            <a:extLst>
              <a:ext uri="{FF2B5EF4-FFF2-40B4-BE49-F238E27FC236}">
                <a16:creationId xmlns:a16="http://schemas.microsoft.com/office/drawing/2014/main" xmlns="" id="{3C209280-7473-4533-B8EA-66EAD25E087A}"/>
              </a:ext>
            </a:extLst>
          </p:cNvPr>
          <p:cNvSpPr>
            <a:spLocks noGrp="1"/>
          </p:cNvSpPr>
          <p:nvPr/>
        </p:nvSpPr>
        <p:spPr>
          <a:xfrm>
            <a:off x="2899719" y="619970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53</a:t>
            </a:r>
            <a:endParaRPr lang="en-US" dirty="0"/>
          </a:p>
        </p:txBody>
      </p:sp>
    </p:spTree>
    <p:extLst>
      <p:ext uri="{BB962C8B-B14F-4D97-AF65-F5344CB8AC3E}">
        <p14:creationId xmlns:p14="http://schemas.microsoft.com/office/powerpoint/2010/main" xmlns="" val="28790173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ZA" dirty="0">
                <a:solidFill>
                  <a:schemeClr val="tx2"/>
                </a:solidFill>
                <a:latin typeface="Arial Narrow" panose="020B0606020202030204" pitchFamily="34" charset="0"/>
              </a:rPr>
              <a:t>STRATEGIC RISK CONTINUES….</a:t>
            </a:r>
            <a:endParaRPr lang="en-GB" dirty="0">
              <a:solidFill>
                <a:schemeClr val="tx2"/>
              </a:solidFill>
            </a:endParaRPr>
          </a:p>
        </p:txBody>
      </p:sp>
      <p:sp>
        <p:nvSpPr>
          <p:cNvPr id="3" name="Content Placeholder 2"/>
          <p:cNvSpPr>
            <a:spLocks noGrp="1"/>
          </p:cNvSpPr>
          <p:nvPr>
            <p:ph idx="1"/>
          </p:nvPr>
        </p:nvSpPr>
        <p:spPr/>
        <p:txBody>
          <a:bodyPr>
            <a:normAutofit/>
          </a:bodyPr>
          <a:lstStyle/>
          <a:p>
            <a:pPr marL="0" indent="0">
              <a:lnSpc>
                <a:spcPct val="150000"/>
              </a:lnSpc>
              <a:spcAft>
                <a:spcPts val="0"/>
              </a:spcAft>
              <a:buNone/>
            </a:pPr>
            <a:r>
              <a:rPr lang="en-GB" sz="1200" b="1" dirty="0" smtClean="0">
                <a:latin typeface="Arial" panose="020B0604020202020204" pitchFamily="34" charset="0"/>
                <a:ea typeface="Times New Roman" panose="02020603050405020304" pitchFamily="18" charset="0"/>
              </a:rPr>
              <a:t>Top </a:t>
            </a:r>
            <a:r>
              <a:rPr lang="en-GB" sz="1200" b="1" dirty="0">
                <a:latin typeface="Arial" panose="020B0604020202020204" pitchFamily="34" charset="0"/>
                <a:ea typeface="Times New Roman" panose="02020603050405020304" pitchFamily="18" charset="0"/>
              </a:rPr>
              <a:t>4 Strategic Risks: </a:t>
            </a:r>
            <a:endParaRPr lang="en-GB" sz="1400" dirty="0">
              <a:latin typeface="Times New Roman" panose="02020603050405020304" pitchFamily="18" charset="0"/>
              <a:ea typeface="Times New Roman" panose="02020603050405020304" pitchFamily="18" charset="0"/>
            </a:endParaRPr>
          </a:p>
          <a:p>
            <a:pPr>
              <a:lnSpc>
                <a:spcPct val="150000"/>
              </a:lnSpc>
              <a:spcAft>
                <a:spcPts val="0"/>
              </a:spcAft>
            </a:pPr>
            <a:r>
              <a:rPr lang="en-GB" sz="1200" dirty="0">
                <a:latin typeface="Arial" panose="020B0604020202020204" pitchFamily="34" charset="0"/>
                <a:ea typeface="Times New Roman" panose="02020603050405020304" pitchFamily="18" charset="0"/>
              </a:rPr>
              <a:t>We have continued to monitor the strategic risk register and the following are the top 4 strategic risks in the organisation. Control improvements that were identified by management are being implemented to ensure that these risks are mitigated to an acceptable level</a:t>
            </a:r>
            <a:r>
              <a:rPr lang="en-GB" sz="1200" dirty="0" smtClean="0">
                <a:latin typeface="Arial" panose="020B0604020202020204" pitchFamily="34" charset="0"/>
                <a:ea typeface="Times New Roman" panose="02020603050405020304" pitchFamily="18" charset="0"/>
              </a:rPr>
              <a:t>.</a:t>
            </a:r>
          </a:p>
          <a:p>
            <a:pPr>
              <a:lnSpc>
                <a:spcPct val="150000"/>
              </a:lnSpc>
              <a:spcAft>
                <a:spcPts val="0"/>
              </a:spcAft>
            </a:pPr>
            <a:endParaRPr lang="en-GB" sz="1400" dirty="0">
              <a:latin typeface="Times New Roman" panose="02020603050405020304" pitchFamily="18" charset="0"/>
              <a:ea typeface="Times New Roman" panose="02020603050405020304" pitchFamily="18" charset="0"/>
            </a:endParaRPr>
          </a:p>
          <a:p>
            <a:endParaRPr lang="en-GB" sz="1200"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nvPr>
        </p:nvGraphicFramePr>
        <p:xfrm>
          <a:off x="457201" y="2438401"/>
          <a:ext cx="8229600" cy="3578413"/>
        </p:xfrm>
        <a:graphic>
          <a:graphicData uri="http://schemas.openxmlformats.org/drawingml/2006/table">
            <a:tbl>
              <a:tblPr firstRow="1" firstCol="1" bandRow="1">
                <a:tableStyleId>{5C22544A-7EE6-4342-B048-85BDC9FD1C3A}</a:tableStyleId>
              </a:tblPr>
              <a:tblGrid>
                <a:gridCol w="870321">
                  <a:extLst>
                    <a:ext uri="{9D8B030D-6E8A-4147-A177-3AD203B41FA5}">
                      <a16:colId xmlns:a16="http://schemas.microsoft.com/office/drawing/2014/main" xmlns="" val="3319133930"/>
                    </a:ext>
                  </a:extLst>
                </a:gridCol>
                <a:gridCol w="3206022">
                  <a:extLst>
                    <a:ext uri="{9D8B030D-6E8A-4147-A177-3AD203B41FA5}">
                      <a16:colId xmlns:a16="http://schemas.microsoft.com/office/drawing/2014/main" xmlns="" val="4168484864"/>
                    </a:ext>
                  </a:extLst>
                </a:gridCol>
                <a:gridCol w="1092963">
                  <a:extLst>
                    <a:ext uri="{9D8B030D-6E8A-4147-A177-3AD203B41FA5}">
                      <a16:colId xmlns:a16="http://schemas.microsoft.com/office/drawing/2014/main" xmlns="" val="2856068363"/>
                    </a:ext>
                  </a:extLst>
                </a:gridCol>
                <a:gridCol w="3060294">
                  <a:extLst>
                    <a:ext uri="{9D8B030D-6E8A-4147-A177-3AD203B41FA5}">
                      <a16:colId xmlns:a16="http://schemas.microsoft.com/office/drawing/2014/main" xmlns="" val="3194649338"/>
                    </a:ext>
                  </a:extLst>
                </a:gridCol>
              </a:tblGrid>
              <a:tr h="509047">
                <a:tc>
                  <a:txBody>
                    <a:bodyPr/>
                    <a:lstStyle/>
                    <a:p>
                      <a:pPr>
                        <a:lnSpc>
                          <a:spcPct val="150000"/>
                        </a:lnSpc>
                        <a:spcAft>
                          <a:spcPts val="0"/>
                        </a:spcAft>
                      </a:pPr>
                      <a:r>
                        <a:rPr lang="en-GB" sz="1200" dirty="0">
                          <a:effectLst/>
                        </a:rPr>
                        <a:t>Ref No</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dirty="0">
                          <a:effectLst/>
                        </a:rPr>
                        <a:t>Risk Description</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a:effectLst/>
                        </a:rPr>
                        <a:t>Residual Rating</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a:effectLst/>
                        </a:rPr>
                        <a:t>Improvements</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295455503"/>
                  </a:ext>
                </a:extLst>
              </a:tr>
              <a:tr h="509047">
                <a:tc>
                  <a:txBody>
                    <a:bodyPr/>
                    <a:lstStyle/>
                    <a:p>
                      <a:pPr>
                        <a:lnSpc>
                          <a:spcPct val="150000"/>
                        </a:lnSpc>
                        <a:spcAft>
                          <a:spcPts val="0"/>
                        </a:spcAft>
                      </a:pPr>
                      <a:r>
                        <a:rPr lang="en-GB" sz="1200">
                          <a:effectLst/>
                        </a:rPr>
                        <a:t>SR4</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dirty="0">
                          <a:effectLst/>
                        </a:rPr>
                        <a:t>Illegal Lotteries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endParaRPr lang="en-GB" sz="1200" dirty="0">
                        <a:effectLst/>
                      </a:endParaRPr>
                    </a:p>
                    <a:p>
                      <a:pPr algn="ctr">
                        <a:spcAft>
                          <a:spcPts val="0"/>
                        </a:spcAft>
                      </a:pPr>
                      <a:r>
                        <a:rPr lang="en-GB" sz="1200" dirty="0">
                          <a:effectLst/>
                        </a:rPr>
                        <a:t>13</a:t>
                      </a:r>
                      <a:endParaRPr lang="en-GB" sz="1200" dirty="0">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c>
                  <a:txBody>
                    <a:bodyPr/>
                    <a:lstStyle/>
                    <a:p>
                      <a:pPr>
                        <a:lnSpc>
                          <a:spcPct val="150000"/>
                        </a:lnSpc>
                        <a:spcAft>
                          <a:spcPts val="0"/>
                        </a:spcAft>
                      </a:pPr>
                      <a:r>
                        <a:rPr lang="en-US" sz="1200">
                          <a:effectLst/>
                        </a:rPr>
                        <a:t>Continuous monitoring by Regulatory compliance division.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97333877"/>
                  </a:ext>
                </a:extLst>
              </a:tr>
              <a:tr h="655591">
                <a:tc>
                  <a:txBody>
                    <a:bodyPr/>
                    <a:lstStyle/>
                    <a:p>
                      <a:pPr>
                        <a:lnSpc>
                          <a:spcPct val="150000"/>
                        </a:lnSpc>
                        <a:spcAft>
                          <a:spcPts val="0"/>
                        </a:spcAft>
                      </a:pPr>
                      <a:r>
                        <a:rPr lang="en-GB" sz="1200">
                          <a:effectLst/>
                        </a:rPr>
                        <a:t>SR5</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dirty="0">
                          <a:effectLst/>
                        </a:rPr>
                        <a:t>Inadequate stakeholder management</a:t>
                      </a:r>
                    </a:p>
                    <a:p>
                      <a:pPr>
                        <a:lnSpc>
                          <a:spcPct val="150000"/>
                        </a:lnSpc>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endParaRPr lang="en-GB" sz="1200" dirty="0">
                        <a:effectLst/>
                      </a:endParaRPr>
                    </a:p>
                    <a:p>
                      <a:pPr algn="ctr">
                        <a:spcAft>
                          <a:spcPts val="0"/>
                        </a:spcAft>
                      </a:pPr>
                      <a:r>
                        <a:rPr lang="en-GB" sz="1200" dirty="0">
                          <a:effectLst/>
                        </a:rPr>
                        <a:t>10</a:t>
                      </a:r>
                    </a:p>
                    <a:p>
                      <a:pPr>
                        <a:lnSpc>
                          <a:spcPct val="150000"/>
                        </a:lnSpc>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c>
                  <a:txBody>
                    <a:bodyPr/>
                    <a:lstStyle/>
                    <a:p>
                      <a:pPr>
                        <a:lnSpc>
                          <a:spcPct val="150000"/>
                        </a:lnSpc>
                        <a:spcAft>
                          <a:spcPts val="0"/>
                        </a:spcAft>
                      </a:pPr>
                      <a:r>
                        <a:rPr lang="en-US" sz="1200" dirty="0">
                          <a:effectLst/>
                        </a:rPr>
                        <a:t>Continuous stakeholder engagement sessions were held during the quarter.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481189963"/>
                  </a:ext>
                </a:extLst>
              </a:tr>
              <a:tr h="655591">
                <a:tc>
                  <a:txBody>
                    <a:bodyPr/>
                    <a:lstStyle/>
                    <a:p>
                      <a:pPr>
                        <a:lnSpc>
                          <a:spcPct val="150000"/>
                        </a:lnSpc>
                        <a:spcAft>
                          <a:spcPts val="0"/>
                        </a:spcAft>
                      </a:pPr>
                      <a:r>
                        <a:rPr lang="en-GB" sz="1200">
                          <a:effectLst/>
                        </a:rPr>
                        <a:t>SR3</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dirty="0">
                          <a:effectLst/>
                        </a:rPr>
                        <a:t>Fraud risk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endParaRPr lang="en-GB" sz="1200" dirty="0">
                        <a:effectLst/>
                      </a:endParaRPr>
                    </a:p>
                    <a:p>
                      <a:pPr algn="ctr">
                        <a:spcAft>
                          <a:spcPts val="0"/>
                        </a:spcAft>
                      </a:pPr>
                      <a:r>
                        <a:rPr lang="en-GB" sz="1200" dirty="0">
                          <a:effectLst/>
                        </a:rPr>
                        <a:t>10</a:t>
                      </a:r>
                    </a:p>
                    <a:p>
                      <a:pPr>
                        <a:lnSpc>
                          <a:spcPct val="150000"/>
                        </a:lnSpc>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c>
                  <a:txBody>
                    <a:bodyPr/>
                    <a:lstStyle/>
                    <a:p>
                      <a:pPr>
                        <a:lnSpc>
                          <a:spcPct val="150000"/>
                        </a:lnSpc>
                        <a:spcAft>
                          <a:spcPts val="0"/>
                        </a:spcAft>
                      </a:pPr>
                      <a:r>
                        <a:rPr lang="en-US" sz="1200" dirty="0">
                          <a:effectLst/>
                        </a:rPr>
                        <a:t>Fraud risks were monitored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064315829"/>
                  </a:ext>
                </a:extLst>
              </a:tr>
              <a:tr h="1018093">
                <a:tc>
                  <a:txBody>
                    <a:bodyPr/>
                    <a:lstStyle/>
                    <a:p>
                      <a:pPr>
                        <a:lnSpc>
                          <a:spcPct val="150000"/>
                        </a:lnSpc>
                        <a:spcAft>
                          <a:spcPts val="0"/>
                        </a:spcAft>
                      </a:pPr>
                      <a:r>
                        <a:rPr lang="en-GB" sz="1200">
                          <a:effectLst/>
                        </a:rPr>
                        <a:t>SR13</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GB" sz="1200" dirty="0">
                          <a:effectLst/>
                        </a:rPr>
                        <a:t>Non-compliance with regulatory requirements by National Lottery Operator.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endParaRPr lang="en-GB" sz="1200" dirty="0">
                        <a:effectLst/>
                      </a:endParaRPr>
                    </a:p>
                    <a:p>
                      <a:pPr algn="ctr">
                        <a:spcAft>
                          <a:spcPts val="0"/>
                        </a:spcAft>
                      </a:pPr>
                      <a:r>
                        <a:rPr lang="en-GB" sz="1200" dirty="0">
                          <a:effectLst/>
                        </a:rPr>
                        <a:t>8</a:t>
                      </a:r>
                      <a:endParaRPr lang="en-GB" sz="1200" dirty="0">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c>
                  <a:txBody>
                    <a:bodyPr/>
                    <a:lstStyle/>
                    <a:p>
                      <a:pPr>
                        <a:lnSpc>
                          <a:spcPct val="150000"/>
                        </a:lnSpc>
                        <a:spcAft>
                          <a:spcPts val="0"/>
                        </a:spcAft>
                      </a:pPr>
                      <a:r>
                        <a:rPr lang="en-US" sz="1200" dirty="0">
                          <a:effectLst/>
                        </a:rPr>
                        <a:t>Incidents of non-compliance by the operator were identified and reported through Regulatory Compliance Division.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14527988"/>
                  </a:ext>
                </a:extLst>
              </a:tr>
            </a:tbl>
          </a:graphicData>
        </a:graphic>
      </p:graphicFrame>
      <p:sp>
        <p:nvSpPr>
          <p:cNvPr id="16" name="Rectangle 15"/>
          <p:cNvSpPr>
            <a:spLocks noChangeArrowheads="1"/>
          </p:cNvSpPr>
          <p:nvPr/>
        </p:nvSpPr>
        <p:spPr bwMode="auto">
          <a:xfrm>
            <a:off x="1344613" y="2155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20"/>
          <p:cNvSpPr>
            <a:spLocks noChangeArrowheads="1"/>
          </p:cNvSpPr>
          <p:nvPr/>
        </p:nvSpPr>
        <p:spPr bwMode="auto">
          <a:xfrm>
            <a:off x="1344613" y="2613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3">
            <a:extLst>
              <a:ext uri="{FF2B5EF4-FFF2-40B4-BE49-F238E27FC236}">
                <a16:creationId xmlns:a16="http://schemas.microsoft.com/office/drawing/2014/main" xmlns="" id="{3C209280-7473-4533-B8EA-66EAD25E087A}"/>
              </a:ext>
            </a:extLst>
          </p:cNvPr>
          <p:cNvSpPr>
            <a:spLocks noGrp="1"/>
          </p:cNvSpPr>
          <p:nvPr/>
        </p:nvSpPr>
        <p:spPr>
          <a:xfrm>
            <a:off x="2825578" y="62914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54</a:t>
            </a:r>
            <a:endParaRPr lang="en-US" dirty="0"/>
          </a:p>
        </p:txBody>
      </p:sp>
    </p:spTree>
    <p:extLst>
      <p:ext uri="{BB962C8B-B14F-4D97-AF65-F5344CB8AC3E}">
        <p14:creationId xmlns:p14="http://schemas.microsoft.com/office/powerpoint/2010/main" xmlns="" val="9398744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r>
              <a:rPr lang="en-ZA" sz="3600" dirty="0">
                <a:solidFill>
                  <a:schemeClr val="tx2"/>
                </a:solidFill>
                <a:latin typeface="Arial" pitchFamily="34" charset="0"/>
                <a:cs typeface="Arial" pitchFamily="34" charset="0"/>
              </a:rPr>
              <a:t>2</a:t>
            </a:r>
            <a:r>
              <a:rPr lang="en-ZA" sz="3600" baseline="30000" dirty="0">
                <a:solidFill>
                  <a:schemeClr val="tx2"/>
                </a:solidFill>
                <a:latin typeface="Arial" pitchFamily="34" charset="0"/>
                <a:cs typeface="Arial" pitchFamily="34" charset="0"/>
              </a:rPr>
              <a:t>nd</a:t>
            </a:r>
            <a:r>
              <a:rPr lang="en-ZA" sz="3600" dirty="0">
                <a:solidFill>
                  <a:schemeClr val="tx2"/>
                </a:solidFill>
                <a:latin typeface="Arial" pitchFamily="34" charset="0"/>
                <a:cs typeface="Arial" pitchFamily="34" charset="0"/>
              </a:rPr>
              <a:t>  QUARTER ACHIEVEMENTS</a:t>
            </a:r>
            <a:endParaRPr lang="en-ZA" sz="3600" dirty="0">
              <a:solidFill>
                <a:schemeClr val="tx2"/>
              </a:solidFill>
              <a:latin typeface="Arial Narrow" pitchFamily="34" charset="0"/>
            </a:endParaRPr>
          </a:p>
        </p:txBody>
      </p:sp>
      <p:graphicFrame>
        <p:nvGraphicFramePr>
          <p:cNvPr id="6" name="Content Placeholder 5"/>
          <p:cNvGraphicFramePr>
            <a:graphicFrameLocks noGrp="1"/>
          </p:cNvGraphicFramePr>
          <p:nvPr>
            <p:ph idx="1"/>
            <p:extLst/>
          </p:nvPr>
        </p:nvGraphicFramePr>
        <p:xfrm>
          <a:off x="457200" y="998538"/>
          <a:ext cx="8110602" cy="1112520"/>
        </p:xfrm>
        <a:graphic>
          <a:graphicData uri="http://schemas.openxmlformats.org/drawingml/2006/table">
            <a:tbl>
              <a:tblPr firstRow="1" bandRow="1">
                <a:tableStyleId>{5C22544A-7EE6-4342-B048-85BDC9FD1C3A}</a:tableStyleId>
              </a:tblPr>
              <a:tblGrid>
                <a:gridCol w="2703534">
                  <a:extLst>
                    <a:ext uri="{9D8B030D-6E8A-4147-A177-3AD203B41FA5}">
                      <a16:colId xmlns:a16="http://schemas.microsoft.com/office/drawing/2014/main" xmlns="" val="20000"/>
                    </a:ext>
                  </a:extLst>
                </a:gridCol>
                <a:gridCol w="2703534">
                  <a:extLst>
                    <a:ext uri="{9D8B030D-6E8A-4147-A177-3AD203B41FA5}">
                      <a16:colId xmlns:a16="http://schemas.microsoft.com/office/drawing/2014/main" xmlns="" val="20001"/>
                    </a:ext>
                  </a:extLst>
                </a:gridCol>
                <a:gridCol w="2703534">
                  <a:extLst>
                    <a:ext uri="{9D8B030D-6E8A-4147-A177-3AD203B41FA5}">
                      <a16:colId xmlns:a16="http://schemas.microsoft.com/office/drawing/2014/main" xmlns="" val="20002"/>
                    </a:ext>
                  </a:extLst>
                </a:gridCol>
              </a:tblGrid>
              <a:tr h="370840">
                <a:tc>
                  <a:txBody>
                    <a:bodyPr/>
                    <a:lstStyle/>
                    <a:p>
                      <a:pPr algn="ctr"/>
                      <a:r>
                        <a:rPr lang="en-ZA" dirty="0" smtClean="0">
                          <a:latin typeface="Arial" pitchFamily="34" charset="0"/>
                          <a:cs typeface="Arial" pitchFamily="34" charset="0"/>
                        </a:rPr>
                        <a:t>Total No of Targets</a:t>
                      </a:r>
                      <a:endParaRPr lang="en-ZA" dirty="0">
                        <a:latin typeface="Arial" pitchFamily="34" charset="0"/>
                        <a:cs typeface="Arial" pitchFamily="34" charset="0"/>
                      </a:endParaRPr>
                    </a:p>
                  </a:txBody>
                  <a:tcPr/>
                </a:tc>
                <a:tc>
                  <a:txBody>
                    <a:bodyPr/>
                    <a:lstStyle/>
                    <a:p>
                      <a:pPr algn="ctr"/>
                      <a:r>
                        <a:rPr lang="en-ZA" smtClean="0">
                          <a:latin typeface="Arial" pitchFamily="34" charset="0"/>
                          <a:cs typeface="Arial" pitchFamily="34" charset="0"/>
                        </a:rPr>
                        <a:t>Achieved</a:t>
                      </a:r>
                      <a:endParaRPr lang="en-ZA" dirty="0">
                        <a:latin typeface="Arial" pitchFamily="34" charset="0"/>
                        <a:cs typeface="Arial" pitchFamily="34" charset="0"/>
                      </a:endParaRPr>
                    </a:p>
                  </a:txBody>
                  <a:tcPr/>
                </a:tc>
                <a:tc>
                  <a:txBody>
                    <a:bodyPr/>
                    <a:lstStyle/>
                    <a:p>
                      <a:pPr algn="ctr"/>
                      <a:r>
                        <a:rPr lang="en-ZA" smtClean="0">
                          <a:latin typeface="Arial" pitchFamily="34" charset="0"/>
                          <a:cs typeface="Arial" pitchFamily="34" charset="0"/>
                        </a:rPr>
                        <a:t>Not Achieved</a:t>
                      </a:r>
                      <a:endParaRPr lang="en-ZA" dirty="0">
                        <a:latin typeface="Arial" pitchFamily="34" charset="0"/>
                        <a:cs typeface="Arial" pitchFamily="34" charset="0"/>
                      </a:endParaRPr>
                    </a:p>
                  </a:txBody>
                  <a:tcPr/>
                </a:tc>
                <a:extLst>
                  <a:ext uri="{0D108BD9-81ED-4DB2-BD59-A6C34878D82A}">
                    <a16:rowId xmlns:a16="http://schemas.microsoft.com/office/drawing/2014/main" xmlns="" val="10000"/>
                  </a:ext>
                </a:extLst>
              </a:tr>
              <a:tr h="370840">
                <a:tc>
                  <a:txBody>
                    <a:bodyPr/>
                    <a:lstStyle/>
                    <a:p>
                      <a:pPr algn="ctr"/>
                      <a:r>
                        <a:rPr lang="en-ZA" smtClean="0">
                          <a:latin typeface="Arial" pitchFamily="34" charset="0"/>
                          <a:cs typeface="Arial" pitchFamily="34" charset="0"/>
                        </a:rPr>
                        <a:t>15</a:t>
                      </a:r>
                      <a:endParaRPr lang="en-ZA" dirty="0">
                        <a:latin typeface="Arial" pitchFamily="34" charset="0"/>
                        <a:cs typeface="Arial" pitchFamily="34" charset="0"/>
                      </a:endParaRPr>
                    </a:p>
                  </a:txBody>
                  <a:tcPr/>
                </a:tc>
                <a:tc>
                  <a:txBody>
                    <a:bodyPr/>
                    <a:lstStyle/>
                    <a:p>
                      <a:pPr algn="ctr"/>
                      <a:r>
                        <a:rPr lang="en-ZA" dirty="0" smtClean="0">
                          <a:latin typeface="Arial" pitchFamily="34" charset="0"/>
                          <a:cs typeface="Arial" pitchFamily="34" charset="0"/>
                        </a:rPr>
                        <a:t>15</a:t>
                      </a:r>
                      <a:endParaRPr lang="en-ZA" dirty="0">
                        <a:latin typeface="Arial" pitchFamily="34" charset="0"/>
                        <a:cs typeface="Arial" pitchFamily="34" charset="0"/>
                      </a:endParaRPr>
                    </a:p>
                  </a:txBody>
                  <a:tcPr/>
                </a:tc>
                <a:tc>
                  <a:txBody>
                    <a:bodyPr/>
                    <a:lstStyle/>
                    <a:p>
                      <a:pPr algn="ctr"/>
                      <a:r>
                        <a:rPr lang="en-ZA" smtClean="0">
                          <a:latin typeface="Arial" pitchFamily="34" charset="0"/>
                          <a:cs typeface="Arial" pitchFamily="34" charset="0"/>
                        </a:rPr>
                        <a:t>0</a:t>
                      </a:r>
                      <a:endParaRPr lang="en-ZA" dirty="0">
                        <a:latin typeface="Arial" pitchFamily="34" charset="0"/>
                        <a:cs typeface="Arial" pitchFamily="34" charset="0"/>
                      </a:endParaRPr>
                    </a:p>
                  </a:txBody>
                  <a:tcPr/>
                </a:tc>
                <a:extLst>
                  <a:ext uri="{0D108BD9-81ED-4DB2-BD59-A6C34878D82A}">
                    <a16:rowId xmlns:a16="http://schemas.microsoft.com/office/drawing/2014/main" xmlns="" val="10001"/>
                  </a:ext>
                </a:extLst>
              </a:tr>
              <a:tr h="370840">
                <a:tc>
                  <a:txBody>
                    <a:bodyPr/>
                    <a:lstStyle/>
                    <a:p>
                      <a:pPr algn="ctr"/>
                      <a:endParaRPr lang="en-ZA" dirty="0">
                        <a:latin typeface="Arial" pitchFamily="34" charset="0"/>
                        <a:cs typeface="Arial" pitchFamily="34" charset="0"/>
                      </a:endParaRPr>
                    </a:p>
                  </a:txBody>
                  <a:tcPr/>
                </a:tc>
                <a:tc>
                  <a:txBody>
                    <a:bodyPr/>
                    <a:lstStyle/>
                    <a:p>
                      <a:pPr algn="ctr"/>
                      <a:r>
                        <a:rPr lang="en-ZA" smtClean="0">
                          <a:latin typeface="Arial" pitchFamily="34" charset="0"/>
                          <a:cs typeface="Arial" pitchFamily="34" charset="0"/>
                        </a:rPr>
                        <a:t>100%</a:t>
                      </a:r>
                      <a:endParaRPr lang="en-ZA" dirty="0">
                        <a:latin typeface="Arial" pitchFamily="34" charset="0"/>
                        <a:cs typeface="Arial" pitchFamily="34" charset="0"/>
                      </a:endParaRPr>
                    </a:p>
                  </a:txBody>
                  <a:tcPr/>
                </a:tc>
                <a:tc>
                  <a:txBody>
                    <a:bodyPr/>
                    <a:lstStyle/>
                    <a:p>
                      <a:pPr algn="ctr"/>
                      <a:r>
                        <a:rPr lang="en-ZA" dirty="0" smtClean="0">
                          <a:latin typeface="Arial" pitchFamily="34" charset="0"/>
                          <a:cs typeface="Arial" pitchFamily="34" charset="0"/>
                        </a:rPr>
                        <a:t>%</a:t>
                      </a:r>
                      <a:endParaRPr lang="en-ZA"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457200" y="2592888"/>
            <a:ext cx="75719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sng" strike="noStrike" kern="1200" cap="none" spc="0" normalizeH="0" baseline="0" noProof="0" dirty="0" smtClean="0">
                <a:ln>
                  <a:noFill/>
                </a:ln>
                <a:solidFill>
                  <a:srgbClr val="FF0000"/>
                </a:solidFill>
                <a:effectLst/>
                <a:uLnTx/>
                <a:uFillTx/>
                <a:latin typeface="Arial" pitchFamily="34" charset="0"/>
                <a:ea typeface="+mn-ea"/>
                <a:cs typeface="Arial" pitchFamily="34" charset="0"/>
              </a:rPr>
              <a:t>100% Achievement </a:t>
            </a:r>
            <a:r>
              <a:rPr kumimoji="0" lang="en-ZA" sz="1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0" lang="en-ZA"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of targets for the 2</a:t>
            </a:r>
            <a:r>
              <a:rPr kumimoji="0" lang="en-ZA" sz="18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nd</a:t>
            </a:r>
            <a:r>
              <a:rPr kumimoji="0" lang="en-ZA"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quarter of 2019/20.</a:t>
            </a: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Slide Number Placeholder 3">
            <a:extLst>
              <a:ext uri="{FF2B5EF4-FFF2-40B4-BE49-F238E27FC236}">
                <a16:creationId xmlns:a16="http://schemas.microsoft.com/office/drawing/2014/main" xmlns="" id="{3C209280-7473-4533-B8EA-66EAD25E087A}"/>
              </a:ext>
            </a:extLst>
          </p:cNvPr>
          <p:cNvSpPr>
            <a:spLocks noGrp="1"/>
          </p:cNvSpPr>
          <p:nvPr/>
        </p:nvSpPr>
        <p:spPr>
          <a:xfrm>
            <a:off x="3060356" y="618275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55</a:t>
            </a:r>
            <a:endParaRPr lang="en-US" dirty="0"/>
          </a:p>
        </p:txBody>
      </p:sp>
    </p:spTree>
    <p:extLst>
      <p:ext uri="{BB962C8B-B14F-4D97-AF65-F5344CB8AC3E}">
        <p14:creationId xmlns:p14="http://schemas.microsoft.com/office/powerpoint/2010/main" xmlns="" val="18262408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0FA480A-47D0-4F45-9188-B6F6D4F8F00A}"/>
              </a:ext>
            </a:extLst>
          </p:cNvPr>
          <p:cNvSpPr>
            <a:spLocks noGrp="1"/>
          </p:cNvSpPr>
          <p:nvPr>
            <p:ph idx="1"/>
          </p:nvPr>
        </p:nvSpPr>
        <p:spPr>
          <a:xfrm>
            <a:off x="491490" y="2575034"/>
            <a:ext cx="3840085" cy="3462228"/>
          </a:xfrm>
        </p:spPr>
        <p:txBody>
          <a:bodyPr>
            <a:normAutofit/>
          </a:bodyPr>
          <a:lstStyle/>
          <a:p>
            <a:pPr marL="0" indent="0">
              <a:buNone/>
            </a:pPr>
            <a:endParaRPr lang="en-ZA" sz="1600" dirty="0">
              <a:latin typeface="Arial" panose="020B0604020202020204" pitchFamily="34" charset="0"/>
              <a:cs typeface="Arial" panose="020B0604020202020204" pitchFamily="34" charset="0"/>
            </a:endParaRPr>
          </a:p>
          <a:p>
            <a:pPr marL="0" indent="0">
              <a:buNone/>
            </a:pPr>
            <a:endParaRPr lang="en-ZA" sz="1600" dirty="0">
              <a:latin typeface="Arial" panose="020B0604020202020204" pitchFamily="34" charset="0"/>
              <a:cs typeface="Arial" panose="020B0604020202020204" pitchFamily="34" charset="0"/>
            </a:endParaRPr>
          </a:p>
          <a:p>
            <a:pPr marL="0" indent="0">
              <a:buNone/>
            </a:pPr>
            <a:endParaRPr lang="en-ZA" sz="1600" dirty="0">
              <a:latin typeface="Arial" panose="020B0604020202020204" pitchFamily="34" charset="0"/>
              <a:cs typeface="Arial" panose="020B0604020202020204" pitchFamily="34" charset="0"/>
            </a:endParaRPr>
          </a:p>
          <a:p>
            <a:pPr marL="0" indent="0">
              <a:buNone/>
            </a:pPr>
            <a:r>
              <a:rPr lang="en-ZA" sz="4000" dirty="0">
                <a:latin typeface="Arial" panose="020B0604020202020204" pitchFamily="34" charset="0"/>
                <a:cs typeface="Arial" panose="020B0604020202020204" pitchFamily="34" charset="0"/>
              </a:rPr>
              <a:t>Thank you</a:t>
            </a:r>
          </a:p>
        </p:txBody>
      </p:sp>
      <p:sp>
        <p:nvSpPr>
          <p:cNvPr id="4" name="Slide Number Placeholder 3">
            <a:extLst>
              <a:ext uri="{FF2B5EF4-FFF2-40B4-BE49-F238E27FC236}">
                <a16:creationId xmlns:a16="http://schemas.microsoft.com/office/drawing/2014/main" xmlns="" id="{7EA5FEE3-3FC0-4CB7-AAEC-87F58766C48A}"/>
              </a:ext>
            </a:extLst>
          </p:cNvPr>
          <p:cNvSpPr>
            <a:spLocks noGrp="1"/>
          </p:cNvSpPr>
          <p:nvPr>
            <p:ph type="sldNum" sz="quarter" idx="12"/>
          </p:nvPr>
        </p:nvSpPr>
        <p:spPr>
          <a:xfrm>
            <a:off x="3971938" y="6358082"/>
            <a:ext cx="874395" cy="365125"/>
          </a:xfrm>
        </p:spPr>
        <p:txBody>
          <a:bodyPr>
            <a:normAutofit/>
          </a:bodyPr>
          <a:lstStyle/>
          <a:p>
            <a:pPr>
              <a:spcAft>
                <a:spcPts val="600"/>
              </a:spcAft>
            </a:pPr>
            <a:fld id="{BDE4426B-E322-DC49-B3B4-BB154535C785}" type="slidenum">
              <a:rPr lang="en-US" smtClean="0"/>
              <a:pPr>
                <a:spcAft>
                  <a:spcPts val="600"/>
                </a:spcAft>
              </a:pPr>
              <a:t>56</a:t>
            </a:fld>
            <a:endParaRPr lang="en-US" dirty="0"/>
          </a:p>
        </p:txBody>
      </p:sp>
      <p:pic>
        <p:nvPicPr>
          <p:cNvPr id="5" name="Picture 4">
            <a:extLst>
              <a:ext uri="{FF2B5EF4-FFF2-40B4-BE49-F238E27FC236}">
                <a16:creationId xmlns:a16="http://schemas.microsoft.com/office/drawing/2014/main" xmlns="" id="{EE1394AF-05BB-4B95-98E8-0901DF11BAB4}"/>
              </a:ext>
            </a:extLst>
          </p:cNvPr>
          <p:cNvPicPr>
            <a:picLocks noChangeAspect="1"/>
          </p:cNvPicPr>
          <p:nvPr/>
        </p:nvPicPr>
        <p:blipFill rotWithShape="1">
          <a:blip r:embed="rId2"/>
          <a:srcRect l="22814" r="26267"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86312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F2DD4-CCF0-489A-8FDF-B3555508DA0F}"/>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WHAT WE DO AND WHO WE SERVE</a:t>
            </a:r>
          </a:p>
        </p:txBody>
      </p:sp>
      <p:sp>
        <p:nvSpPr>
          <p:cNvPr id="3" name="Content Placeholder 2">
            <a:extLst>
              <a:ext uri="{FF2B5EF4-FFF2-40B4-BE49-F238E27FC236}">
                <a16:creationId xmlns:a16="http://schemas.microsoft.com/office/drawing/2014/main" xmlns="" id="{8CB3CB1D-B291-42B7-9581-96F35E8D2B91}"/>
              </a:ext>
            </a:extLst>
          </p:cNvPr>
          <p:cNvSpPr>
            <a:spLocks noGrp="1"/>
          </p:cNvSpPr>
          <p:nvPr>
            <p:ph idx="1"/>
          </p:nvPr>
        </p:nvSpPr>
        <p:spPr>
          <a:xfrm>
            <a:off x="457200" y="876936"/>
            <a:ext cx="8229600" cy="5364036"/>
          </a:xfrm>
        </p:spPr>
        <p:txBody>
          <a:bodyPr>
            <a:normAutofit lnSpcReduction="10000"/>
          </a:bodyPr>
          <a:lstStyle/>
          <a:p>
            <a:pPr marL="0" indent="0" algn="ctr">
              <a:buNone/>
            </a:pPr>
            <a:r>
              <a:rPr lang="en-ZA" sz="1600" i="1" u="sng" dirty="0">
                <a:latin typeface="Arial" panose="020B0604020202020204" pitchFamily="34" charset="0"/>
                <a:cs typeface="Arial" panose="020B0604020202020204" pitchFamily="34" charset="0"/>
              </a:rPr>
              <a:t>The NLC is the sole regulator for Lotteries and Sports Pools in South Africa. The NLC is also the largest grant funder reaching up to 3 418 beneficiaries countrywide during the period under review.</a:t>
            </a:r>
          </a:p>
          <a:p>
            <a:pPr marL="0" indent="0" algn="just">
              <a:buNone/>
            </a:pPr>
            <a:r>
              <a:rPr lang="en-ZA" sz="1600" dirty="0">
                <a:solidFill>
                  <a:srgbClr val="FFC44E"/>
                </a:solidFill>
                <a:latin typeface="Arial" panose="020B0604020202020204" pitchFamily="34" charset="0"/>
                <a:cs typeface="Arial" panose="020B0604020202020204" pitchFamily="34" charset="0"/>
              </a:rPr>
              <a:t>Constitutional Mandate</a:t>
            </a:r>
          </a:p>
          <a:p>
            <a:pPr algn="just"/>
            <a:r>
              <a:rPr lang="en-ZA" sz="1300" b="1" dirty="0">
                <a:solidFill>
                  <a:srgbClr val="000000"/>
                </a:solidFill>
                <a:latin typeface="Arial" panose="020B0604020202020204" pitchFamily="34" charset="0"/>
                <a:cs typeface="Arial" panose="020B0604020202020204" pitchFamily="34" charset="0"/>
              </a:rPr>
              <a:t>The NLC has the sole mandate to regulate and prohibit lotteries and sports pools and to provide for matters connected therewith.</a:t>
            </a:r>
          </a:p>
          <a:p>
            <a:pPr marL="0" indent="0" algn="just">
              <a:buNone/>
            </a:pPr>
            <a:r>
              <a:rPr lang="en-ZA" sz="1600" dirty="0">
                <a:solidFill>
                  <a:srgbClr val="FFC44E"/>
                </a:solidFill>
                <a:latin typeface="Arial" panose="020B0604020202020204" pitchFamily="34" charset="0"/>
                <a:cs typeface="Arial" panose="020B0604020202020204" pitchFamily="34" charset="0"/>
              </a:rPr>
              <a:t>Legislative mandate</a:t>
            </a:r>
          </a:p>
          <a:p>
            <a:pPr algn="just"/>
            <a:r>
              <a:rPr lang="en-ZA" sz="1300" b="1" dirty="0">
                <a:solidFill>
                  <a:srgbClr val="000000"/>
                </a:solidFill>
                <a:latin typeface="Arial" panose="020B0604020202020204" pitchFamily="34" charset="0"/>
                <a:cs typeface="Arial" panose="020B0604020202020204" pitchFamily="34" charset="0"/>
              </a:rPr>
              <a:t>To ensure that the National Lottery and Sports Pools are conducted with all due propriety and strictly in accordance with the Constitution, this Act, all other applicable law and the licence for the National Lottery, together with any agreement pertaining to that licence and that the interests of every participant in the National Lottery are adequately protected.</a:t>
            </a:r>
          </a:p>
          <a:p>
            <a:pPr marL="0" indent="0" algn="just">
              <a:buNone/>
            </a:pPr>
            <a:endParaRPr lang="en-ZA" sz="1300" b="1" dirty="0">
              <a:solidFill>
                <a:srgbClr val="000000"/>
              </a:solidFill>
              <a:latin typeface="Arial" panose="020B0604020202020204" pitchFamily="34" charset="0"/>
              <a:cs typeface="Arial" panose="020B0604020202020204" pitchFamily="34" charset="0"/>
            </a:endParaRPr>
          </a:p>
          <a:p>
            <a:pPr algn="just"/>
            <a:r>
              <a:rPr lang="en-ZA" sz="1300" b="1" dirty="0">
                <a:latin typeface="Arial" panose="020B0604020202020204" pitchFamily="34" charset="0"/>
                <a:cs typeface="Arial" panose="020B0604020202020204" pitchFamily="34" charset="0"/>
              </a:rPr>
              <a:t>Conduct research on worthy good causes that may be funded without lodging an application prescribed in terms of the Lotteries Act, upon request by the Minister, Board or on its own initiative in consultation with the Board.</a:t>
            </a:r>
          </a:p>
          <a:p>
            <a:pPr marL="0" indent="0" algn="just">
              <a:buNone/>
            </a:pPr>
            <a:endParaRPr lang="en-ZA" sz="1300" b="1" dirty="0">
              <a:latin typeface="Arial" panose="020B0604020202020204" pitchFamily="34" charset="0"/>
              <a:cs typeface="Arial" panose="020B0604020202020204" pitchFamily="34" charset="0"/>
            </a:endParaRPr>
          </a:p>
          <a:p>
            <a:pPr algn="just"/>
            <a:r>
              <a:rPr lang="en-ZA" sz="1300" b="1" dirty="0">
                <a:latin typeface="Arial" panose="020B0604020202020204" pitchFamily="34" charset="0"/>
                <a:cs typeface="Arial" panose="020B0604020202020204" pitchFamily="34" charset="0"/>
              </a:rPr>
              <a:t>Invite applications for grants from worthy good causes in the prescribed manner.</a:t>
            </a:r>
          </a:p>
          <a:p>
            <a:pPr marL="0" indent="0" algn="just">
              <a:buNone/>
            </a:pPr>
            <a:endParaRPr lang="en-ZA" sz="1300" b="1" dirty="0">
              <a:latin typeface="Arial" panose="020B0604020202020204" pitchFamily="34" charset="0"/>
              <a:cs typeface="Arial" panose="020B0604020202020204" pitchFamily="34" charset="0"/>
            </a:endParaRPr>
          </a:p>
          <a:p>
            <a:pPr algn="just"/>
            <a:r>
              <a:rPr lang="en-ZA" sz="1300" b="1" dirty="0">
                <a:latin typeface="Arial" panose="020B0604020202020204" pitchFamily="34" charset="0"/>
                <a:cs typeface="Arial" panose="020B0604020202020204" pitchFamily="34" charset="0"/>
              </a:rPr>
              <a:t>Promote public knowledge and awareness by developing and implementing educational and informational measures to educate the public about the lotteries and provisions of the Lotteries Act, as amended, and educating the public by explaining the process, requirements and qualifications relating to the application for grants in terms of this Act.</a:t>
            </a:r>
          </a:p>
          <a:p>
            <a:pPr marL="0" indent="0" algn="just">
              <a:buNone/>
            </a:pPr>
            <a:endParaRPr lang="en-ZA" sz="1300" b="1" dirty="0">
              <a:latin typeface="Arial" panose="020B0604020202020204" pitchFamily="34" charset="0"/>
              <a:cs typeface="Arial" panose="020B0604020202020204" pitchFamily="34" charset="0"/>
            </a:endParaRPr>
          </a:p>
          <a:p>
            <a:pPr algn="just"/>
            <a:r>
              <a:rPr lang="en-ZA" sz="1300" b="1" dirty="0">
                <a:latin typeface="Arial" panose="020B0604020202020204" pitchFamily="34" charset="0"/>
                <a:cs typeface="Arial" panose="020B0604020202020204" pitchFamily="34" charset="0"/>
              </a:rPr>
              <a:t>Manage staff and its financial, administrative and clerical functions and exercise any other function as delegated or directed by the Minister or the Board.</a:t>
            </a:r>
          </a:p>
        </p:txBody>
      </p:sp>
      <p:sp>
        <p:nvSpPr>
          <p:cNvPr id="4" name="Slide Number Placeholder 3">
            <a:extLst>
              <a:ext uri="{FF2B5EF4-FFF2-40B4-BE49-F238E27FC236}">
                <a16:creationId xmlns:a16="http://schemas.microsoft.com/office/drawing/2014/main" xmlns="" id="{BDA5EB4E-0FEB-455A-BF1D-990865BB1EF7}"/>
              </a:ext>
            </a:extLst>
          </p:cNvPr>
          <p:cNvSpPr>
            <a:spLocks noGrp="1"/>
          </p:cNvSpPr>
          <p:nvPr>
            <p:ph type="sldNum" sz="quarter" idx="12"/>
          </p:nvPr>
        </p:nvSpPr>
        <p:spPr>
          <a:xfrm>
            <a:off x="2775527" y="6240972"/>
            <a:ext cx="2133600" cy="365125"/>
          </a:xfrm>
        </p:spPr>
        <p:txBody>
          <a:bodyPr/>
          <a:lstStyle/>
          <a:p>
            <a:fld id="{BDE4426B-E322-DC49-B3B4-BB154535C785}" type="slidenum">
              <a:rPr lang="en-US" smtClean="0"/>
              <a:pPr/>
              <a:t>6</a:t>
            </a:fld>
            <a:endParaRPr lang="en-US" dirty="0"/>
          </a:p>
        </p:txBody>
      </p:sp>
    </p:spTree>
    <p:extLst>
      <p:ext uri="{BB962C8B-B14F-4D97-AF65-F5344CB8AC3E}">
        <p14:creationId xmlns:p14="http://schemas.microsoft.com/office/powerpoint/2010/main" xmlns="" val="3808257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E59C4-E096-4FAC-8D72-AF4440BC383A}"/>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STRATEGIC OVERVIEW</a:t>
            </a:r>
          </a:p>
        </p:txBody>
      </p:sp>
      <p:pic>
        <p:nvPicPr>
          <p:cNvPr id="5" name="Content Placeholder 4">
            <a:extLst>
              <a:ext uri="{FF2B5EF4-FFF2-40B4-BE49-F238E27FC236}">
                <a16:creationId xmlns:a16="http://schemas.microsoft.com/office/drawing/2014/main" xmlns="" id="{825372A4-60D4-4413-82C4-1ACE80CEDB3F}"/>
              </a:ext>
            </a:extLst>
          </p:cNvPr>
          <p:cNvPicPr>
            <a:picLocks noGrp="1" noChangeAspect="1"/>
          </p:cNvPicPr>
          <p:nvPr>
            <p:ph idx="1"/>
          </p:nvPr>
        </p:nvPicPr>
        <p:blipFill>
          <a:blip r:embed="rId2"/>
          <a:stretch>
            <a:fillRect/>
          </a:stretch>
        </p:blipFill>
        <p:spPr>
          <a:xfrm>
            <a:off x="695324" y="1016794"/>
            <a:ext cx="7991475" cy="4629150"/>
          </a:xfrm>
          <a:prstGeom prst="rect">
            <a:avLst/>
          </a:prstGeom>
        </p:spPr>
      </p:pic>
      <p:sp>
        <p:nvSpPr>
          <p:cNvPr id="4" name="Slide Number Placeholder 3">
            <a:extLst>
              <a:ext uri="{FF2B5EF4-FFF2-40B4-BE49-F238E27FC236}">
                <a16:creationId xmlns:a16="http://schemas.microsoft.com/office/drawing/2014/main" xmlns="" id="{EA8365C4-CA94-4E19-AF10-3D6C64EA5CE2}"/>
              </a:ext>
            </a:extLst>
          </p:cNvPr>
          <p:cNvSpPr>
            <a:spLocks noGrp="1"/>
          </p:cNvSpPr>
          <p:nvPr>
            <p:ph type="sldNum" sz="quarter" idx="12"/>
          </p:nvPr>
        </p:nvSpPr>
        <p:spPr>
          <a:xfrm>
            <a:off x="2646219" y="6248477"/>
            <a:ext cx="2133600" cy="365125"/>
          </a:xfrm>
        </p:spPr>
        <p:txBody>
          <a:bodyPr/>
          <a:lstStyle/>
          <a:p>
            <a:fld id="{BDE4426B-E322-DC49-B3B4-BB154535C785}" type="slidenum">
              <a:rPr lang="en-US" smtClean="0"/>
              <a:pPr/>
              <a:t>7</a:t>
            </a:fld>
            <a:endParaRPr lang="en-US" dirty="0"/>
          </a:p>
        </p:txBody>
      </p:sp>
    </p:spTree>
    <p:extLst>
      <p:ext uri="{BB962C8B-B14F-4D97-AF65-F5344CB8AC3E}">
        <p14:creationId xmlns:p14="http://schemas.microsoft.com/office/powerpoint/2010/main" xmlns="" val="363475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E59C4-E096-4FAC-8D72-AF4440BC383A}"/>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STRATEGIC OVERVIEW</a:t>
            </a:r>
          </a:p>
        </p:txBody>
      </p:sp>
      <p:sp>
        <p:nvSpPr>
          <p:cNvPr id="4" name="Slide Number Placeholder 3">
            <a:extLst>
              <a:ext uri="{FF2B5EF4-FFF2-40B4-BE49-F238E27FC236}">
                <a16:creationId xmlns:a16="http://schemas.microsoft.com/office/drawing/2014/main" xmlns="" id="{EA8365C4-CA94-4E19-AF10-3D6C64EA5CE2}"/>
              </a:ext>
            </a:extLst>
          </p:cNvPr>
          <p:cNvSpPr>
            <a:spLocks noGrp="1"/>
          </p:cNvSpPr>
          <p:nvPr>
            <p:ph type="sldNum" sz="quarter" idx="12"/>
          </p:nvPr>
        </p:nvSpPr>
        <p:spPr>
          <a:xfrm>
            <a:off x="2646218" y="6386794"/>
            <a:ext cx="2133600" cy="365125"/>
          </a:xfrm>
        </p:spPr>
        <p:txBody>
          <a:bodyPr/>
          <a:lstStyle/>
          <a:p>
            <a:fld id="{BDE4426B-E322-DC49-B3B4-BB154535C785}" type="slidenum">
              <a:rPr lang="en-US" smtClean="0"/>
              <a:pPr/>
              <a:t>8</a:t>
            </a:fld>
            <a:endParaRPr lang="en-US"/>
          </a:p>
        </p:txBody>
      </p:sp>
      <p:pic>
        <p:nvPicPr>
          <p:cNvPr id="7" name="Content Placeholder 6">
            <a:extLst>
              <a:ext uri="{FF2B5EF4-FFF2-40B4-BE49-F238E27FC236}">
                <a16:creationId xmlns:a16="http://schemas.microsoft.com/office/drawing/2014/main" xmlns="" id="{61BA4A79-8ECB-4E16-B61E-D356088A0109}"/>
              </a:ext>
            </a:extLst>
          </p:cNvPr>
          <p:cNvPicPr>
            <a:picLocks noGrp="1" noChangeAspect="1"/>
          </p:cNvPicPr>
          <p:nvPr>
            <p:ph idx="1"/>
          </p:nvPr>
        </p:nvPicPr>
        <p:blipFill>
          <a:blip r:embed="rId2"/>
          <a:stretch>
            <a:fillRect/>
          </a:stretch>
        </p:blipFill>
        <p:spPr>
          <a:xfrm>
            <a:off x="729673" y="876936"/>
            <a:ext cx="7620000" cy="5034337"/>
          </a:xfrm>
          <a:prstGeom prst="rect">
            <a:avLst/>
          </a:prstGeom>
        </p:spPr>
      </p:pic>
    </p:spTree>
    <p:extLst>
      <p:ext uri="{BB962C8B-B14F-4D97-AF65-F5344CB8AC3E}">
        <p14:creationId xmlns:p14="http://schemas.microsoft.com/office/powerpoint/2010/main" xmlns="" val="489950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F528B-000A-4703-9461-3070C1A4FCDA}"/>
              </a:ext>
            </a:extLst>
          </p:cNvPr>
          <p:cNvSpPr>
            <a:spLocks noGrp="1"/>
          </p:cNvSpPr>
          <p:nvPr>
            <p:ph type="title"/>
          </p:nvPr>
        </p:nvSpPr>
        <p:spPr>
          <a:solidFill>
            <a:schemeClr val="tx2"/>
          </a:solidFill>
        </p:spPr>
        <p:txBody>
          <a:bodyPr>
            <a:normAutofit fontScale="90000"/>
          </a:bodyPr>
          <a:lstStyle/>
          <a:p>
            <a:r>
              <a:rPr lang="en-ZA" dirty="0">
                <a:solidFill>
                  <a:schemeClr val="bg1"/>
                </a:solidFill>
                <a:latin typeface="Arial Narrow" panose="020B0606020202030204" pitchFamily="34" charset="0"/>
              </a:rPr>
              <a:t>OPERATIONAL MANDATE</a:t>
            </a:r>
          </a:p>
        </p:txBody>
      </p:sp>
      <p:pic>
        <p:nvPicPr>
          <p:cNvPr id="5" name="Content Placeholder 4">
            <a:extLst>
              <a:ext uri="{FF2B5EF4-FFF2-40B4-BE49-F238E27FC236}">
                <a16:creationId xmlns:a16="http://schemas.microsoft.com/office/drawing/2014/main" xmlns="" id="{0EFEE127-92F3-452B-B362-820B9AA0300F}"/>
              </a:ext>
            </a:extLst>
          </p:cNvPr>
          <p:cNvPicPr>
            <a:picLocks noGrp="1" noChangeAspect="1"/>
          </p:cNvPicPr>
          <p:nvPr>
            <p:ph idx="1"/>
          </p:nvPr>
        </p:nvPicPr>
        <p:blipFill>
          <a:blip r:embed="rId2"/>
          <a:stretch>
            <a:fillRect/>
          </a:stretch>
        </p:blipFill>
        <p:spPr>
          <a:xfrm>
            <a:off x="272260" y="937737"/>
            <a:ext cx="8599480" cy="5809052"/>
          </a:xfrm>
          <a:prstGeom prst="rect">
            <a:avLst/>
          </a:prstGeom>
        </p:spPr>
      </p:pic>
      <p:sp>
        <p:nvSpPr>
          <p:cNvPr id="4" name="Slide Number Placeholder 3">
            <a:extLst>
              <a:ext uri="{FF2B5EF4-FFF2-40B4-BE49-F238E27FC236}">
                <a16:creationId xmlns:a16="http://schemas.microsoft.com/office/drawing/2014/main" xmlns="" id="{0C5B4D3C-9A96-4D60-B360-1B21386E6A6C}"/>
              </a:ext>
            </a:extLst>
          </p:cNvPr>
          <p:cNvSpPr>
            <a:spLocks noGrp="1"/>
          </p:cNvSpPr>
          <p:nvPr>
            <p:ph type="sldNum" sz="quarter" idx="12"/>
          </p:nvPr>
        </p:nvSpPr>
        <p:spPr>
          <a:xfrm>
            <a:off x="6430256" y="6259445"/>
            <a:ext cx="2133600" cy="365125"/>
          </a:xfrm>
        </p:spPr>
        <p:txBody>
          <a:bodyPr/>
          <a:lstStyle/>
          <a:p>
            <a:fld id="{BDE4426B-E322-DC49-B3B4-BB154535C785}" type="slidenum">
              <a:rPr lang="en-US" smtClean="0"/>
              <a:pPr/>
              <a:t>9</a:t>
            </a:fld>
            <a:endParaRPr lang="en-US" dirty="0"/>
          </a:p>
        </p:txBody>
      </p:sp>
    </p:spTree>
    <p:extLst>
      <p:ext uri="{BB962C8B-B14F-4D97-AF65-F5344CB8AC3E}">
        <p14:creationId xmlns:p14="http://schemas.microsoft.com/office/powerpoint/2010/main" xmlns="" val="9259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2545</Words>
  <Application>Microsoft Office PowerPoint</Application>
  <PresentationFormat>On-screen Show (4:3)</PresentationFormat>
  <Paragraphs>402</Paragraphs>
  <Slides>56</Slides>
  <Notes>3</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1_Office Theme</vt:lpstr>
      <vt:lpstr>Portfolio Committee on Trade and Industry _________________  Presentation on the NLC’s Integrated Report for 2018/19 and Second Quarter Performance Report</vt:lpstr>
      <vt:lpstr>OUTLINE OF PRESENTATION</vt:lpstr>
      <vt:lpstr>KEY HIGHLIGHTS &amp; IMPACT ON COMMUNITIES</vt:lpstr>
      <vt:lpstr>KEY HIGHLIGHTS &amp; IMPACT ON COMMUNITIES</vt:lpstr>
      <vt:lpstr>KEY HIGHLIGHTS &amp; IMPACT ON COMMUNITIES</vt:lpstr>
      <vt:lpstr>WHAT WE DO AND WHO WE SERVE</vt:lpstr>
      <vt:lpstr>STRATEGIC OVERVIEW</vt:lpstr>
      <vt:lpstr>STRATEGIC OVERVIEW</vt:lpstr>
      <vt:lpstr>OPERATIONAL MANDATE</vt:lpstr>
      <vt:lpstr>GEOGRAPHICAL FOOTPRINT</vt:lpstr>
      <vt:lpstr>NLC BUSINESS MODEL</vt:lpstr>
      <vt:lpstr>NLC BUSINESS MODEL</vt:lpstr>
      <vt:lpstr>OPERATIONS OVERVIEW</vt:lpstr>
      <vt:lpstr>OPERATIONS OVERVIEW</vt:lpstr>
      <vt:lpstr>OPERATIONS OVERVIEW</vt:lpstr>
      <vt:lpstr>OPERATIONS OVERVIEW</vt:lpstr>
      <vt:lpstr>PERFORMANCE INFORMATION</vt:lpstr>
      <vt:lpstr>PERFORMANCE INFORMATION</vt:lpstr>
      <vt:lpstr>PERFORMANCE INFORMATION</vt:lpstr>
      <vt:lpstr>PERFORMANCE INFORMATION</vt:lpstr>
      <vt:lpstr>PERFORMANCE INFORMATION</vt:lpstr>
      <vt:lpstr>PERFORMANCE INFORMATION</vt:lpstr>
      <vt:lpstr>PERFORMANCE INFORMATION</vt:lpstr>
      <vt:lpstr>FINANCIAL INFORMATION</vt:lpstr>
      <vt:lpstr>FINANCIAL INFORMATION</vt:lpstr>
      <vt:lpstr>FINANCIAL INFORMATION</vt:lpstr>
      <vt:lpstr>FINANCIAL INFORMATION</vt:lpstr>
      <vt:lpstr>FINANCIAL INFORMATION</vt:lpstr>
      <vt:lpstr>FINANCIAL INFORMATION</vt:lpstr>
      <vt:lpstr>FINANCIAL INFORMATION</vt:lpstr>
      <vt:lpstr>PERFORMANCE OF NATIONAL LOTTERY LICENCE </vt:lpstr>
      <vt:lpstr>RISK MANAGEMENT</vt:lpstr>
      <vt:lpstr>CHALLENGES</vt:lpstr>
      <vt:lpstr>CHALLENGES</vt:lpstr>
      <vt:lpstr> 2018-19 AUDIT OUTCOMES </vt:lpstr>
      <vt:lpstr> 2018-19 AUDIT OUTCOMES AND HIGHLIGHT</vt:lpstr>
      <vt:lpstr>HIGHLIGHTS FOR 2nd QUARTER 2019/20</vt:lpstr>
      <vt:lpstr>PROGRESS ON MINISTERIAL PRIORITIES</vt:lpstr>
      <vt:lpstr>PROGRESS ON MINISTERIAL PRIORITIES</vt:lpstr>
      <vt:lpstr>LITIGATION MATTERS</vt:lpstr>
      <vt:lpstr>SUMMARY OF INVESTIGATIONS</vt:lpstr>
      <vt:lpstr>LABOUR RELATIONS MATTERS</vt:lpstr>
      <vt:lpstr>EMPLOYMENT WORKFORCE</vt:lpstr>
      <vt:lpstr>PEOPLE WITH DISABILITIES</vt:lpstr>
      <vt:lpstr>TOTAL NUMBER OF M&amp;E VISITS</vt:lpstr>
      <vt:lpstr>REVENUE </vt:lpstr>
      <vt:lpstr>ALLOCATIONS PER PROVINCE</vt:lpstr>
      <vt:lpstr>ORGANISATION PERFORMANCE</vt:lpstr>
      <vt:lpstr>ORGANISATION PERFORMANCE</vt:lpstr>
      <vt:lpstr>ORGANISATION PERFORMANCE</vt:lpstr>
      <vt:lpstr>ORGANISATION PERFORMANCE</vt:lpstr>
      <vt:lpstr>PROGRESS ON RISK REGISTER </vt:lpstr>
      <vt:lpstr>STRATEGIC RISK CONTINUES….</vt:lpstr>
      <vt:lpstr>STRATEGIC RISK CONTINUES….</vt:lpstr>
      <vt:lpstr>2nd  QUARTER ACHIEVEMENTS</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Committee on Trade and Industry _________________  Presentation on the NLC’s Integrated Report for 2018/19</dc:title>
  <dc:creator>Anashnee Maharaj-Domun</dc:creator>
  <cp:lastModifiedBy>PUMZA</cp:lastModifiedBy>
  <cp:revision>32</cp:revision>
  <cp:lastPrinted>2019-10-11T11:18:55Z</cp:lastPrinted>
  <dcterms:created xsi:type="dcterms:W3CDTF">2019-10-11T11:06:31Z</dcterms:created>
  <dcterms:modified xsi:type="dcterms:W3CDTF">2019-11-05T12:50:34Z</dcterms:modified>
</cp:coreProperties>
</file>