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4"/>
  </p:notesMasterIdLst>
  <p:handoutMasterIdLst>
    <p:handoutMasterId r:id="rId35"/>
  </p:handoutMasterIdLst>
  <p:sldIdLst>
    <p:sldId id="256" r:id="rId2"/>
    <p:sldId id="383" r:id="rId3"/>
    <p:sldId id="424" r:id="rId4"/>
    <p:sldId id="425" r:id="rId5"/>
    <p:sldId id="426" r:id="rId6"/>
    <p:sldId id="393" r:id="rId7"/>
    <p:sldId id="427" r:id="rId8"/>
    <p:sldId id="395" r:id="rId9"/>
    <p:sldId id="428" r:id="rId10"/>
    <p:sldId id="397" r:id="rId11"/>
    <p:sldId id="429" r:id="rId12"/>
    <p:sldId id="430" r:id="rId13"/>
    <p:sldId id="431" r:id="rId14"/>
    <p:sldId id="321" r:id="rId15"/>
    <p:sldId id="322" r:id="rId16"/>
    <p:sldId id="403" r:id="rId17"/>
    <p:sldId id="432" r:id="rId18"/>
    <p:sldId id="433" r:id="rId19"/>
    <p:sldId id="434" r:id="rId20"/>
    <p:sldId id="410" r:id="rId21"/>
    <p:sldId id="411" r:id="rId22"/>
    <p:sldId id="412" r:id="rId23"/>
    <p:sldId id="435" r:id="rId24"/>
    <p:sldId id="416" r:id="rId25"/>
    <p:sldId id="418" r:id="rId26"/>
    <p:sldId id="419" r:id="rId27"/>
    <p:sldId id="420" r:id="rId28"/>
    <p:sldId id="421" r:id="rId29"/>
    <p:sldId id="422" r:id="rId30"/>
    <p:sldId id="371" r:id="rId31"/>
    <p:sldId id="423" r:id="rId32"/>
    <p:sldId id="290" r:id="rId33"/>
  </p:sldIdLst>
  <p:sldSz cx="9144000" cy="6858000" type="screen4x3"/>
  <p:notesSz cx="6797675" cy="9926638"/>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k" initials="B" lastIdx="1" clrIdx="0"/>
  <p:cmAuthor id="1" name="ramosm" initials="r" lastIdx="0" clrIdx="1"/>
  <p:cmAuthor id="2" name="Ramos Mabugu" initials="RM" lastIdx="13" clrIdx="2">
    <p:extLst>
      <p:ext uri="{19B8F6BF-5375-455C-9EA6-DF929625EA0E}">
        <p15:presenceInfo xmlns:p15="http://schemas.microsoft.com/office/powerpoint/2012/main" userId="S-1-5-21-1960408961-796845957-839522115-31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BBB59">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BBB59">
              <a:alpha val="20000"/>
            </a:srgbClr>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solidFill>
                <a:srgbClr val="9BBB59"/>
              </a:solidFill>
              <a:prstDash val="solid"/>
              <a:bevel/>
            </a:ln>
          </a:top>
          <a:bottom>
            <a:ln w="12700" cap="flat">
              <a:solidFill>
                <a:srgbClr val="9BBB59"/>
              </a:solidFill>
              <a:prstDash val="solid"/>
              <a:bevel/>
            </a:ln>
          </a:bottom>
          <a:insideH>
            <a:ln w="12700" cap="flat">
              <a:noFill/>
              <a:miter lim="400000"/>
            </a:ln>
          </a:insideH>
          <a:insideV>
            <a:ln w="12700" cap="flat">
              <a:noFill/>
              <a:miter lim="400000"/>
            </a:ln>
          </a:insideV>
        </a:tcBdr>
        <a:fill>
          <a:noFill/>
        </a:fill>
      </a:tcStyle>
    </a:lastRow>
    <a:firstRow>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solidFill>
                <a:srgbClr val="9BBB59"/>
              </a:solidFill>
              <a:prstDash val="solid"/>
              <a:bevel/>
            </a:ln>
          </a:top>
          <a:bottom>
            <a:ln w="12700" cap="flat">
              <a:solidFill>
                <a:srgbClr val="9BBB59"/>
              </a:solidFill>
              <a:prstDash val="solid"/>
              <a:bevel/>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9BBB59"/>
              </a:solidFill>
              <a:prstDash val="solid"/>
              <a:bevel/>
            </a:ln>
          </a:left>
          <a:right>
            <a:ln w="12700" cap="flat">
              <a:solidFill>
                <a:srgbClr val="9BBB59"/>
              </a:solidFill>
              <a:prstDash val="solid"/>
              <a:bevel/>
            </a:ln>
          </a:right>
          <a:top>
            <a:ln w="12700" cap="flat">
              <a:solidFill>
                <a:srgbClr val="9BBB59"/>
              </a:solidFill>
              <a:prstDash val="solid"/>
              <a:bevel/>
            </a:ln>
          </a:top>
          <a:bottom>
            <a:ln w="12700" cap="flat">
              <a:solidFill>
                <a:srgbClr val="9BBB59"/>
              </a:solidFill>
              <a:prstDash val="solid"/>
              <a:bevel/>
            </a:ln>
          </a:bottom>
          <a:insideH>
            <a:ln w="12700" cap="flat">
              <a:solidFill>
                <a:srgbClr val="9BBB59"/>
              </a:solidFill>
              <a:prstDash val="solid"/>
              <a:bevel/>
            </a:ln>
          </a:insideH>
          <a:insideV>
            <a:ln w="12700" cap="flat">
              <a:solidFill>
                <a:srgbClr val="9BBB59"/>
              </a:solidFill>
              <a:prstDash val="solid"/>
              <a:bevel/>
            </a:ln>
          </a:insideV>
        </a:tcBdr>
        <a:fill>
          <a:solidFill>
            <a:srgbClr val="9BBB59">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9BBB59"/>
              </a:solidFill>
              <a:prstDash val="solid"/>
              <a:bevel/>
            </a:ln>
          </a:left>
          <a:right>
            <a:ln w="12700" cap="flat">
              <a:solidFill>
                <a:srgbClr val="9BBB59"/>
              </a:solidFill>
              <a:prstDash val="solid"/>
              <a:bevel/>
            </a:ln>
          </a:right>
          <a:top>
            <a:ln w="12700" cap="flat">
              <a:solidFill>
                <a:srgbClr val="9BBB59"/>
              </a:solidFill>
              <a:prstDash val="solid"/>
              <a:bevel/>
            </a:ln>
          </a:top>
          <a:bottom>
            <a:ln w="12700" cap="flat">
              <a:solidFill>
                <a:srgbClr val="9BBB59"/>
              </a:solidFill>
              <a:prstDash val="solid"/>
              <a:bevel/>
            </a:ln>
          </a:bottom>
          <a:insideH>
            <a:ln w="12700" cap="flat">
              <a:solidFill>
                <a:srgbClr val="9BBB59"/>
              </a:solidFill>
              <a:prstDash val="solid"/>
              <a:bevel/>
            </a:ln>
          </a:insideH>
          <a:insideV>
            <a:ln w="12700" cap="flat">
              <a:solidFill>
                <a:srgbClr val="9BBB59"/>
              </a:solidFill>
              <a:prstDash val="solid"/>
              <a:bevel/>
            </a:ln>
          </a:insideV>
        </a:tcBdr>
        <a:fill>
          <a:solidFill>
            <a:srgbClr val="9BBB59">
              <a:alpha val="20000"/>
            </a:srgbClr>
          </a:solidFill>
        </a:fill>
      </a:tcStyle>
    </a:firstCol>
    <a:lastRow>
      <a:tcTxStyle b="on" i="on">
        <a:font>
          <a:latin typeface="Calibri"/>
          <a:ea typeface="Calibri"/>
          <a:cs typeface="Calibri"/>
        </a:font>
        <a:srgbClr val="000000"/>
      </a:tcTxStyle>
      <a:tcStyle>
        <a:tcBdr>
          <a:left>
            <a:ln w="12700" cap="flat">
              <a:solidFill>
                <a:srgbClr val="9BBB59"/>
              </a:solidFill>
              <a:prstDash val="solid"/>
              <a:bevel/>
            </a:ln>
          </a:left>
          <a:right>
            <a:ln w="12700" cap="flat">
              <a:solidFill>
                <a:srgbClr val="9BBB59"/>
              </a:solidFill>
              <a:prstDash val="solid"/>
              <a:bevel/>
            </a:ln>
          </a:right>
          <a:top>
            <a:ln w="50800" cap="flat">
              <a:solidFill>
                <a:srgbClr val="9BBB59"/>
              </a:solidFill>
              <a:prstDash val="solid"/>
              <a:bevel/>
            </a:ln>
          </a:top>
          <a:bottom>
            <a:ln w="12700" cap="flat">
              <a:solidFill>
                <a:srgbClr val="9BBB59"/>
              </a:solidFill>
              <a:prstDash val="solid"/>
              <a:bevel/>
            </a:ln>
          </a:bottom>
          <a:insideH>
            <a:ln w="12700" cap="flat">
              <a:solidFill>
                <a:srgbClr val="9BBB59"/>
              </a:solidFill>
              <a:prstDash val="solid"/>
              <a:bevel/>
            </a:ln>
          </a:insideH>
          <a:insideV>
            <a:ln w="12700" cap="flat">
              <a:solidFill>
                <a:srgbClr val="9BBB59"/>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9BBB59"/>
              </a:solidFill>
              <a:prstDash val="solid"/>
              <a:bevel/>
            </a:ln>
          </a:left>
          <a:right>
            <a:ln w="12700" cap="flat">
              <a:solidFill>
                <a:srgbClr val="9BBB59"/>
              </a:solidFill>
              <a:prstDash val="solid"/>
              <a:bevel/>
            </a:ln>
          </a:right>
          <a:top>
            <a:ln w="12700" cap="flat">
              <a:solidFill>
                <a:srgbClr val="9BBB59"/>
              </a:solidFill>
              <a:prstDash val="solid"/>
              <a:bevel/>
            </a:ln>
          </a:top>
          <a:bottom>
            <a:ln w="25400" cap="flat">
              <a:solidFill>
                <a:srgbClr val="9BBB59"/>
              </a:solidFill>
              <a:prstDash val="solid"/>
              <a:bevel/>
            </a:ln>
          </a:bottom>
          <a:insideH>
            <a:ln w="12700" cap="flat">
              <a:solidFill>
                <a:srgbClr val="9BBB59"/>
              </a:solidFill>
              <a:prstDash val="solid"/>
              <a:bevel/>
            </a:ln>
          </a:insideH>
          <a:insideV>
            <a:ln w="12700" cap="flat">
              <a:solidFill>
                <a:srgbClr val="9BBB59"/>
              </a:solidFill>
              <a:prstDash val="solid"/>
              <a:bevel/>
            </a:ln>
          </a:insideV>
        </a:tcBdr>
        <a:fill>
          <a:no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9525" cap="flat">
              <a:solidFill>
                <a:srgbClr val="98B955"/>
              </a:solidFill>
              <a:prstDash val="solid"/>
              <a:bevel/>
            </a:ln>
          </a:left>
          <a:right>
            <a:ln w="9525" cap="flat">
              <a:solidFill>
                <a:srgbClr val="98B955"/>
              </a:solidFill>
              <a:prstDash val="solid"/>
              <a:bevel/>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9BBB59"/>
              </a:solidFill>
              <a:prstDash val="solid"/>
              <a:bevel/>
            </a:ln>
          </a:top>
          <a:bottom>
            <a:ln w="9525" cap="flat">
              <a:solidFill>
                <a:srgbClr val="98B955"/>
              </a:solidFill>
              <a:prstDash val="solid"/>
              <a:bevel/>
            </a:ln>
          </a:bottom>
          <a:insideH>
            <a:ln w="12700" cap="flat">
              <a:noFill/>
              <a:miter lim="400000"/>
            </a:ln>
          </a:insideH>
          <a:insideV>
            <a:ln w="12700" cap="flat">
              <a:noFill/>
              <a:miter lim="400000"/>
            </a:ln>
          </a:insideV>
        </a:tcBdr>
        <a:fill>
          <a:no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9525" cap="flat">
              <a:solidFill>
                <a:srgbClr val="98B955"/>
              </a:solidFill>
              <a:prstDash val="solid"/>
              <a:bevel/>
            </a:ln>
          </a:top>
          <a:bottom>
            <a:ln w="9525" cap="flat">
              <a:solidFill>
                <a:srgbClr val="98B955"/>
              </a:solidFill>
              <a:prstDash val="solid"/>
              <a:bevel/>
            </a:ln>
          </a:bottom>
          <a:insideH>
            <a:ln w="12700" cap="flat">
              <a:noFill/>
              <a:miter lim="400000"/>
            </a:ln>
          </a:insideH>
          <a:insideV>
            <a:ln w="12700" cap="flat">
              <a:noFill/>
              <a:miter lim="400000"/>
            </a:ln>
          </a:insideV>
        </a:tcBdr>
        <a:fill>
          <a:solidFill>
            <a:srgbClr val="9BBB59"/>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vid\Desktop\Macroeconomic%20Nexus\Module%201%20Supply%20and%20Productivi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vid\Desktop\Macroeconomic%20Nexus\Module%203%20Analyzing%20Aggregate%20Demand.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David\Desktop\Macroeconomic%20Nexus\Module%2012%20Tables.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avid\Desktop\Macroeconomic%20Nexus\Module%2012%20Tables.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ZA"/>
              <a:t>Contributions to Growth</a:t>
            </a:r>
          </a:p>
        </c:rich>
      </c:tx>
      <c:overlay val="0"/>
    </c:title>
    <c:autoTitleDeleted val="0"/>
    <c:plotArea>
      <c:layout>
        <c:manualLayout>
          <c:layoutTarget val="inner"/>
          <c:xMode val="edge"/>
          <c:yMode val="edge"/>
          <c:x val="6.7240277777777774E-2"/>
          <c:y val="0.10722442471550966"/>
          <c:w val="0.90000885416666665"/>
          <c:h val="0.56035617283950612"/>
        </c:manualLayout>
      </c:layout>
      <c:barChart>
        <c:barDir val="col"/>
        <c:grouping val="stacked"/>
        <c:varyColors val="0"/>
        <c:ser>
          <c:idx val="0"/>
          <c:order val="0"/>
          <c:tx>
            <c:strRef>
              <c:f>'Supply and Productivity'!$O$11</c:f>
              <c:strCache>
                <c:ptCount val="1"/>
                <c:pt idx="0">
                  <c:v>Estimated TFP (A(res))</c:v>
                </c:pt>
              </c:strCache>
            </c:strRef>
          </c:tx>
          <c:spPr>
            <a:solidFill>
              <a:srgbClr val="0090C1"/>
            </a:solidFill>
            <a:ln>
              <a:solidFill>
                <a:schemeClr val="tx1"/>
              </a:solidFill>
            </a:ln>
            <a:effectLst/>
          </c:spPr>
          <c:invertIfNegative val="0"/>
          <c:cat>
            <c:strRef>
              <c:f>'Supply and Productivity'!$A$17:$A$124</c:f>
              <c:strCache>
                <c:ptCount val="40"/>
                <c:pt idx="0">
                  <c:v>Q3-2009</c:v>
                </c:pt>
                <c:pt idx="1">
                  <c:v>Q4-2009</c:v>
                </c:pt>
                <c:pt idx="2">
                  <c:v>Q1-2010</c:v>
                </c:pt>
                <c:pt idx="3">
                  <c:v>Q2-2010</c:v>
                </c:pt>
                <c:pt idx="4">
                  <c:v>Q3-2010</c:v>
                </c:pt>
                <c:pt idx="5">
                  <c:v>Q4-2010</c:v>
                </c:pt>
                <c:pt idx="6">
                  <c:v>Q1-2011</c:v>
                </c:pt>
                <c:pt idx="7">
                  <c:v>Q2-2011</c:v>
                </c:pt>
                <c:pt idx="8">
                  <c:v>Q3-2011</c:v>
                </c:pt>
                <c:pt idx="9">
                  <c:v>Q4-2011</c:v>
                </c:pt>
                <c:pt idx="10">
                  <c:v>Q1-2012</c:v>
                </c:pt>
                <c:pt idx="11">
                  <c:v>Q2-2012</c:v>
                </c:pt>
                <c:pt idx="12">
                  <c:v>Q3-2012</c:v>
                </c:pt>
                <c:pt idx="13">
                  <c:v>Q4-2012</c:v>
                </c:pt>
                <c:pt idx="14">
                  <c:v>Q1-2013</c:v>
                </c:pt>
                <c:pt idx="15">
                  <c:v>Q2-2013</c:v>
                </c:pt>
                <c:pt idx="16">
                  <c:v>Q3-2013</c:v>
                </c:pt>
                <c:pt idx="17">
                  <c:v>Q4-2013</c:v>
                </c:pt>
                <c:pt idx="18">
                  <c:v>Q1-2014</c:v>
                </c:pt>
                <c:pt idx="19">
                  <c:v>Q2-2014</c:v>
                </c:pt>
                <c:pt idx="20">
                  <c:v>Q3-2014</c:v>
                </c:pt>
                <c:pt idx="21">
                  <c:v>Q4-2014</c:v>
                </c:pt>
                <c:pt idx="22">
                  <c:v>Q1-2015</c:v>
                </c:pt>
                <c:pt idx="23">
                  <c:v>Q2-2015</c:v>
                </c:pt>
                <c:pt idx="24">
                  <c:v>Q3-2015</c:v>
                </c:pt>
                <c:pt idx="25">
                  <c:v>Q4-2015</c:v>
                </c:pt>
                <c:pt idx="26">
                  <c:v>Q1-2016</c:v>
                </c:pt>
                <c:pt idx="27">
                  <c:v>Q2-2016</c:v>
                </c:pt>
                <c:pt idx="28">
                  <c:v>Q3-2016</c:v>
                </c:pt>
                <c:pt idx="29">
                  <c:v>Q4-2016</c:v>
                </c:pt>
                <c:pt idx="30">
                  <c:v>Q1-2017</c:v>
                </c:pt>
                <c:pt idx="31">
                  <c:v>Q2-2017</c:v>
                </c:pt>
                <c:pt idx="32">
                  <c:v>Q3-2017</c:v>
                </c:pt>
                <c:pt idx="33">
                  <c:v>Q4-2017</c:v>
                </c:pt>
                <c:pt idx="34">
                  <c:v>Q1-2018</c:v>
                </c:pt>
                <c:pt idx="35">
                  <c:v>Q2-2018</c:v>
                </c:pt>
                <c:pt idx="36">
                  <c:v>Q3-2018</c:v>
                </c:pt>
                <c:pt idx="37">
                  <c:v>Q4-2018</c:v>
                </c:pt>
                <c:pt idx="38">
                  <c:v>Q1-2019</c:v>
                </c:pt>
                <c:pt idx="39">
                  <c:v>Q2-2019</c:v>
                </c:pt>
              </c:strCache>
            </c:strRef>
          </c:cat>
          <c:val>
            <c:numRef>
              <c:f>'Supply and Productivity'!$O$17:$O$124</c:f>
              <c:numCache>
                <c:formatCode>0.0</c:formatCode>
                <c:ptCount val="40"/>
                <c:pt idx="0">
                  <c:v>0.36944188848387682</c:v>
                </c:pt>
                <c:pt idx="1">
                  <c:v>1.7978681220059594</c:v>
                </c:pt>
                <c:pt idx="2">
                  <c:v>4.7160104670308973</c:v>
                </c:pt>
                <c:pt idx="3">
                  <c:v>4.3954890560519271</c:v>
                </c:pt>
                <c:pt idx="4">
                  <c:v>3.580887449390032</c:v>
                </c:pt>
                <c:pt idx="5">
                  <c:v>3.6390548452187224</c:v>
                </c:pt>
                <c:pt idx="6">
                  <c:v>2.4485493912531719</c:v>
                </c:pt>
                <c:pt idx="7">
                  <c:v>2.3923166803496398</c:v>
                </c:pt>
                <c:pt idx="8">
                  <c:v>-0.31876721214439518</c:v>
                </c:pt>
                <c:pt idx="9">
                  <c:v>-0.46871452707101469</c:v>
                </c:pt>
                <c:pt idx="10">
                  <c:v>-0.66160482271070387</c:v>
                </c:pt>
                <c:pt idx="11">
                  <c:v>-0.42104954147618168</c:v>
                </c:pt>
                <c:pt idx="12">
                  <c:v>-0.55519984714800463</c:v>
                </c:pt>
                <c:pt idx="13">
                  <c:v>0.40455932957709007</c:v>
                </c:pt>
                <c:pt idx="14">
                  <c:v>-3.3788927574787131E-2</c:v>
                </c:pt>
                <c:pt idx="15">
                  <c:v>-0.36110793018134557</c:v>
                </c:pt>
                <c:pt idx="16">
                  <c:v>-0.63172200945339485</c:v>
                </c:pt>
                <c:pt idx="17">
                  <c:v>-0.59756853312726621</c:v>
                </c:pt>
                <c:pt idx="18">
                  <c:v>-0.68115986601571477</c:v>
                </c:pt>
                <c:pt idx="19">
                  <c:v>-1.0814378864027783</c:v>
                </c:pt>
                <c:pt idx="20">
                  <c:v>0.5101755384955875</c:v>
                </c:pt>
                <c:pt idx="21">
                  <c:v>-0.16626120149403123</c:v>
                </c:pt>
                <c:pt idx="22">
                  <c:v>-0.37944662777406912</c:v>
                </c:pt>
                <c:pt idx="23">
                  <c:v>-1.7994347791008658</c:v>
                </c:pt>
                <c:pt idx="24">
                  <c:v>-3.0543699541488945</c:v>
                </c:pt>
                <c:pt idx="25">
                  <c:v>-3.7751295698181742</c:v>
                </c:pt>
                <c:pt idx="26">
                  <c:v>-2.3526466273980051</c:v>
                </c:pt>
                <c:pt idx="27">
                  <c:v>0.49315079366290754</c:v>
                </c:pt>
                <c:pt idx="28">
                  <c:v>0.26549183828471046</c:v>
                </c:pt>
                <c:pt idx="29">
                  <c:v>5.5493444951606491E-2</c:v>
                </c:pt>
                <c:pt idx="30">
                  <c:v>-1.9556488457629784</c:v>
                </c:pt>
                <c:pt idx="31">
                  <c:v>-2.15030067504971</c:v>
                </c:pt>
                <c:pt idx="32">
                  <c:v>-0.69520051498396906</c:v>
                </c:pt>
                <c:pt idx="33">
                  <c:v>1.2174995286203938</c:v>
                </c:pt>
                <c:pt idx="34">
                  <c:v>0.28865890251475568</c:v>
                </c:pt>
                <c:pt idx="35">
                  <c:v>-0.67622861966172954</c:v>
                </c:pt>
                <c:pt idx="36">
                  <c:v>-0.79969949050267664</c:v>
                </c:pt>
                <c:pt idx="37">
                  <c:v>-1.930208198906791</c:v>
                </c:pt>
                <c:pt idx="38">
                  <c:v>-6.4304408243927025E-2</c:v>
                </c:pt>
                <c:pt idx="39">
                  <c:v>0.45298536393000743</c:v>
                </c:pt>
              </c:numCache>
            </c:numRef>
          </c:val>
          <c:extLst>
            <c:ext xmlns:c16="http://schemas.microsoft.com/office/drawing/2014/chart" uri="{C3380CC4-5D6E-409C-BE32-E72D297353CC}">
              <c16:uniqueId val="{00000000-BD93-453C-884C-A9E8EE66901F}"/>
            </c:ext>
          </c:extLst>
        </c:ser>
        <c:ser>
          <c:idx val="1"/>
          <c:order val="1"/>
          <c:tx>
            <c:strRef>
              <c:f>'Supply and Productivity'!$P$11</c:f>
              <c:strCache>
                <c:ptCount val="1"/>
                <c:pt idx="0">
                  <c:v>Estimated Capital Stock (K)</c:v>
                </c:pt>
              </c:strCache>
            </c:strRef>
          </c:tx>
          <c:spPr>
            <a:solidFill>
              <a:srgbClr val="FE5F2D"/>
            </a:solidFill>
            <a:ln>
              <a:solidFill>
                <a:schemeClr val="tx1"/>
              </a:solidFill>
            </a:ln>
            <a:effectLst/>
          </c:spPr>
          <c:invertIfNegative val="0"/>
          <c:cat>
            <c:strRef>
              <c:f>'Supply and Productivity'!$A$17:$A$124</c:f>
              <c:strCache>
                <c:ptCount val="40"/>
                <c:pt idx="0">
                  <c:v>Q3-2009</c:v>
                </c:pt>
                <c:pt idx="1">
                  <c:v>Q4-2009</c:v>
                </c:pt>
                <c:pt idx="2">
                  <c:v>Q1-2010</c:v>
                </c:pt>
                <c:pt idx="3">
                  <c:v>Q2-2010</c:v>
                </c:pt>
                <c:pt idx="4">
                  <c:v>Q3-2010</c:v>
                </c:pt>
                <c:pt idx="5">
                  <c:v>Q4-2010</c:v>
                </c:pt>
                <c:pt idx="6">
                  <c:v>Q1-2011</c:v>
                </c:pt>
                <c:pt idx="7">
                  <c:v>Q2-2011</c:v>
                </c:pt>
                <c:pt idx="8">
                  <c:v>Q3-2011</c:v>
                </c:pt>
                <c:pt idx="9">
                  <c:v>Q4-2011</c:v>
                </c:pt>
                <c:pt idx="10">
                  <c:v>Q1-2012</c:v>
                </c:pt>
                <c:pt idx="11">
                  <c:v>Q2-2012</c:v>
                </c:pt>
                <c:pt idx="12">
                  <c:v>Q3-2012</c:v>
                </c:pt>
                <c:pt idx="13">
                  <c:v>Q4-2012</c:v>
                </c:pt>
                <c:pt idx="14">
                  <c:v>Q1-2013</c:v>
                </c:pt>
                <c:pt idx="15">
                  <c:v>Q2-2013</c:v>
                </c:pt>
                <c:pt idx="16">
                  <c:v>Q3-2013</c:v>
                </c:pt>
                <c:pt idx="17">
                  <c:v>Q4-2013</c:v>
                </c:pt>
                <c:pt idx="18">
                  <c:v>Q1-2014</c:v>
                </c:pt>
                <c:pt idx="19">
                  <c:v>Q2-2014</c:v>
                </c:pt>
                <c:pt idx="20">
                  <c:v>Q3-2014</c:v>
                </c:pt>
                <c:pt idx="21">
                  <c:v>Q4-2014</c:v>
                </c:pt>
                <c:pt idx="22">
                  <c:v>Q1-2015</c:v>
                </c:pt>
                <c:pt idx="23">
                  <c:v>Q2-2015</c:v>
                </c:pt>
                <c:pt idx="24">
                  <c:v>Q3-2015</c:v>
                </c:pt>
                <c:pt idx="25">
                  <c:v>Q4-2015</c:v>
                </c:pt>
                <c:pt idx="26">
                  <c:v>Q1-2016</c:v>
                </c:pt>
                <c:pt idx="27">
                  <c:v>Q2-2016</c:v>
                </c:pt>
                <c:pt idx="28">
                  <c:v>Q3-2016</c:v>
                </c:pt>
                <c:pt idx="29">
                  <c:v>Q4-2016</c:v>
                </c:pt>
                <c:pt idx="30">
                  <c:v>Q1-2017</c:v>
                </c:pt>
                <c:pt idx="31">
                  <c:v>Q2-2017</c:v>
                </c:pt>
                <c:pt idx="32">
                  <c:v>Q3-2017</c:v>
                </c:pt>
                <c:pt idx="33">
                  <c:v>Q4-2017</c:v>
                </c:pt>
                <c:pt idx="34">
                  <c:v>Q1-2018</c:v>
                </c:pt>
                <c:pt idx="35">
                  <c:v>Q2-2018</c:v>
                </c:pt>
                <c:pt idx="36">
                  <c:v>Q3-2018</c:v>
                </c:pt>
                <c:pt idx="37">
                  <c:v>Q4-2018</c:v>
                </c:pt>
                <c:pt idx="38">
                  <c:v>Q1-2019</c:v>
                </c:pt>
                <c:pt idx="39">
                  <c:v>Q2-2019</c:v>
                </c:pt>
              </c:strCache>
            </c:strRef>
          </c:cat>
          <c:val>
            <c:numRef>
              <c:f>'Supply and Productivity'!$P$17:$P$124</c:f>
              <c:numCache>
                <c:formatCode>0.0</c:formatCode>
                <c:ptCount val="40"/>
                <c:pt idx="0">
                  <c:v>0.99990715871512315</c:v>
                </c:pt>
                <c:pt idx="1">
                  <c:v>0.92165184041717474</c:v>
                </c:pt>
                <c:pt idx="2">
                  <c:v>0.87645940630645347</c:v>
                </c:pt>
                <c:pt idx="3">
                  <c:v>0.83133302158117317</c:v>
                </c:pt>
                <c:pt idx="4">
                  <c:v>0.78627258970921821</c:v>
                </c:pt>
                <c:pt idx="5">
                  <c:v>0.74127801429956675</c:v>
                </c:pt>
                <c:pt idx="6">
                  <c:v>0.75274420443220968</c:v>
                </c:pt>
                <c:pt idx="7">
                  <c:v>0.76421467133942711</c:v>
                </c:pt>
                <c:pt idx="8">
                  <c:v>0.77568941661640967</c:v>
                </c:pt>
                <c:pt idx="9">
                  <c:v>0.78716844185894752</c:v>
                </c:pt>
                <c:pt idx="10">
                  <c:v>0.78235424158542566</c:v>
                </c:pt>
                <c:pt idx="11">
                  <c:v>0.77754079411008092</c:v>
                </c:pt>
                <c:pt idx="12">
                  <c:v>0.77272809931520747</c:v>
                </c:pt>
                <c:pt idx="13">
                  <c:v>0.76791615708309946</c:v>
                </c:pt>
                <c:pt idx="14">
                  <c:v>0.79259544612437338</c:v>
                </c:pt>
                <c:pt idx="15">
                  <c:v>0.81729453069890656</c:v>
                </c:pt>
                <c:pt idx="16">
                  <c:v>0.84201342668491774</c:v>
                </c:pt>
                <c:pt idx="17">
                  <c:v>0.86675214997334216</c:v>
                </c:pt>
                <c:pt idx="18">
                  <c:v>0.84661042354996052</c:v>
                </c:pt>
                <c:pt idx="19">
                  <c:v>0.82648184036695493</c:v>
                </c:pt>
                <c:pt idx="20">
                  <c:v>0.80636639184786585</c:v>
                </c:pt>
                <c:pt idx="21">
                  <c:v>0.78626406942184923</c:v>
                </c:pt>
                <c:pt idx="22">
                  <c:v>0.79569326881590019</c:v>
                </c:pt>
                <c:pt idx="23">
                  <c:v>0.80512535617976777</c:v>
                </c:pt>
                <c:pt idx="24">
                  <c:v>0.81456033239796444</c:v>
                </c:pt>
                <c:pt idx="25">
                  <c:v>0.82399819835527577</c:v>
                </c:pt>
                <c:pt idx="26">
                  <c:v>0.77354756026714266</c:v>
                </c:pt>
                <c:pt idx="27">
                  <c:v>0.72317949637549672</c:v>
                </c:pt>
                <c:pt idx="28">
                  <c:v>0.67289387152846158</c:v>
                </c:pt>
                <c:pt idx="29">
                  <c:v>0.62269055079541058</c:v>
                </c:pt>
                <c:pt idx="30">
                  <c:v>0.62045511112810203</c:v>
                </c:pt>
                <c:pt idx="31">
                  <c:v>0.61821983464667163</c:v>
                </c:pt>
                <c:pt idx="32">
                  <c:v>0.61598472133919557</c:v>
                </c:pt>
                <c:pt idx="33">
                  <c:v>0.61374977119374341</c:v>
                </c:pt>
                <c:pt idx="34">
                  <c:v>0.59074421962473478</c:v>
                </c:pt>
                <c:pt idx="35">
                  <c:v>0.56775595621567643</c:v>
                </c:pt>
                <c:pt idx="36">
                  <c:v>0.5447849679749206</c:v>
                </c:pt>
                <c:pt idx="37">
                  <c:v>0.52183124192057173</c:v>
                </c:pt>
                <c:pt idx="38">
                  <c:v>0.52183124192057173</c:v>
                </c:pt>
                <c:pt idx="39">
                  <c:v>0.52183124192057173</c:v>
                </c:pt>
              </c:numCache>
            </c:numRef>
          </c:val>
          <c:extLst>
            <c:ext xmlns:c16="http://schemas.microsoft.com/office/drawing/2014/chart" uri="{C3380CC4-5D6E-409C-BE32-E72D297353CC}">
              <c16:uniqueId val="{00000001-BD93-453C-884C-A9E8EE66901F}"/>
            </c:ext>
          </c:extLst>
        </c:ser>
        <c:ser>
          <c:idx val="2"/>
          <c:order val="2"/>
          <c:tx>
            <c:strRef>
              <c:f>'Supply and Productivity'!$Q$11</c:f>
              <c:strCache>
                <c:ptCount val="1"/>
                <c:pt idx="0">
                  <c:v>Employment (L)</c:v>
                </c:pt>
              </c:strCache>
            </c:strRef>
          </c:tx>
          <c:spPr>
            <a:solidFill>
              <a:srgbClr val="FBB729"/>
            </a:solidFill>
            <a:ln>
              <a:solidFill>
                <a:srgbClr val="000000"/>
              </a:solidFill>
              <a:prstDash val="solid"/>
            </a:ln>
            <a:effectLst/>
          </c:spPr>
          <c:invertIfNegative val="0"/>
          <c:cat>
            <c:strRef>
              <c:f>'Supply and Productivity'!$A$17:$A$124</c:f>
              <c:strCache>
                <c:ptCount val="40"/>
                <c:pt idx="0">
                  <c:v>Q3-2009</c:v>
                </c:pt>
                <c:pt idx="1">
                  <c:v>Q4-2009</c:v>
                </c:pt>
                <c:pt idx="2">
                  <c:v>Q1-2010</c:v>
                </c:pt>
                <c:pt idx="3">
                  <c:v>Q2-2010</c:v>
                </c:pt>
                <c:pt idx="4">
                  <c:v>Q3-2010</c:v>
                </c:pt>
                <c:pt idx="5">
                  <c:v>Q4-2010</c:v>
                </c:pt>
                <c:pt idx="6">
                  <c:v>Q1-2011</c:v>
                </c:pt>
                <c:pt idx="7">
                  <c:v>Q2-2011</c:v>
                </c:pt>
                <c:pt idx="8">
                  <c:v>Q3-2011</c:v>
                </c:pt>
                <c:pt idx="9">
                  <c:v>Q4-2011</c:v>
                </c:pt>
                <c:pt idx="10">
                  <c:v>Q1-2012</c:v>
                </c:pt>
                <c:pt idx="11">
                  <c:v>Q2-2012</c:v>
                </c:pt>
                <c:pt idx="12">
                  <c:v>Q3-2012</c:v>
                </c:pt>
                <c:pt idx="13">
                  <c:v>Q4-2012</c:v>
                </c:pt>
                <c:pt idx="14">
                  <c:v>Q1-2013</c:v>
                </c:pt>
                <c:pt idx="15">
                  <c:v>Q2-2013</c:v>
                </c:pt>
                <c:pt idx="16">
                  <c:v>Q3-2013</c:v>
                </c:pt>
                <c:pt idx="17">
                  <c:v>Q4-2013</c:v>
                </c:pt>
                <c:pt idx="18">
                  <c:v>Q1-2014</c:v>
                </c:pt>
                <c:pt idx="19">
                  <c:v>Q2-2014</c:v>
                </c:pt>
                <c:pt idx="20">
                  <c:v>Q3-2014</c:v>
                </c:pt>
                <c:pt idx="21">
                  <c:v>Q4-2014</c:v>
                </c:pt>
                <c:pt idx="22">
                  <c:v>Q1-2015</c:v>
                </c:pt>
                <c:pt idx="23">
                  <c:v>Q2-2015</c:v>
                </c:pt>
                <c:pt idx="24">
                  <c:v>Q3-2015</c:v>
                </c:pt>
                <c:pt idx="25">
                  <c:v>Q4-2015</c:v>
                </c:pt>
                <c:pt idx="26">
                  <c:v>Q1-2016</c:v>
                </c:pt>
                <c:pt idx="27">
                  <c:v>Q2-2016</c:v>
                </c:pt>
                <c:pt idx="28">
                  <c:v>Q3-2016</c:v>
                </c:pt>
                <c:pt idx="29">
                  <c:v>Q4-2016</c:v>
                </c:pt>
                <c:pt idx="30">
                  <c:v>Q1-2017</c:v>
                </c:pt>
                <c:pt idx="31">
                  <c:v>Q2-2017</c:v>
                </c:pt>
                <c:pt idx="32">
                  <c:v>Q3-2017</c:v>
                </c:pt>
                <c:pt idx="33">
                  <c:v>Q4-2017</c:v>
                </c:pt>
                <c:pt idx="34">
                  <c:v>Q1-2018</c:v>
                </c:pt>
                <c:pt idx="35">
                  <c:v>Q2-2018</c:v>
                </c:pt>
                <c:pt idx="36">
                  <c:v>Q3-2018</c:v>
                </c:pt>
                <c:pt idx="37">
                  <c:v>Q4-2018</c:v>
                </c:pt>
                <c:pt idx="38">
                  <c:v>Q1-2019</c:v>
                </c:pt>
                <c:pt idx="39">
                  <c:v>Q2-2019</c:v>
                </c:pt>
              </c:strCache>
            </c:strRef>
          </c:cat>
          <c:val>
            <c:numRef>
              <c:f>'Supply and Productivity'!$Q$17:$Q$124</c:f>
              <c:numCache>
                <c:formatCode>0.0</c:formatCode>
                <c:ptCount val="40"/>
                <c:pt idx="0">
                  <c:v>-3.4580749094610863</c:v>
                </c:pt>
                <c:pt idx="1">
                  <c:v>-3.7712430915554211</c:v>
                </c:pt>
                <c:pt idx="2">
                  <c:v>-3.9189507337284586</c:v>
                </c:pt>
                <c:pt idx="3">
                  <c:v>-2.6730629756888358</c:v>
                </c:pt>
                <c:pt idx="4">
                  <c:v>-0.92126962531156142</c:v>
                </c:pt>
                <c:pt idx="5">
                  <c:v>-0.37515057619275205</c:v>
                </c:pt>
                <c:pt idx="6">
                  <c:v>0.53951458998572566</c:v>
                </c:pt>
                <c:pt idx="7">
                  <c:v>0.57329014973933168</c:v>
                </c:pt>
                <c:pt idx="8">
                  <c:v>2.4137322585927889</c:v>
                </c:pt>
                <c:pt idx="9">
                  <c:v>2.2073727048416791</c:v>
                </c:pt>
                <c:pt idx="10">
                  <c:v>1.9156039465089589</c:v>
                </c:pt>
                <c:pt idx="11">
                  <c:v>2.0525004489499188</c:v>
                </c:pt>
                <c:pt idx="12">
                  <c:v>2.1975671419274767</c:v>
                </c:pt>
                <c:pt idx="13">
                  <c:v>0.91519022187763299</c:v>
                </c:pt>
                <c:pt idx="14">
                  <c:v>1.3442208102238462</c:v>
                </c:pt>
                <c:pt idx="15">
                  <c:v>1.7659849687244209</c:v>
                </c:pt>
                <c:pt idx="16">
                  <c:v>2.2796900330565695</c:v>
                </c:pt>
                <c:pt idx="17">
                  <c:v>3.1467757847093814</c:v>
                </c:pt>
                <c:pt idx="18">
                  <c:v>2.3868833460635241</c:v>
                </c:pt>
                <c:pt idx="19">
                  <c:v>1.9187462276334586</c:v>
                </c:pt>
                <c:pt idx="20">
                  <c:v>0.3758208256222173</c:v>
                </c:pt>
                <c:pt idx="21">
                  <c:v>0.65889834433089156</c:v>
                </c:pt>
                <c:pt idx="22">
                  <c:v>1.8813935085995246</c:v>
                </c:pt>
                <c:pt idx="23">
                  <c:v>2.6098145876903467</c:v>
                </c:pt>
                <c:pt idx="24">
                  <c:v>3.2964453091386048</c:v>
                </c:pt>
                <c:pt idx="25">
                  <c:v>3.1914651663994298</c:v>
                </c:pt>
                <c:pt idx="26">
                  <c:v>0.97394045415283281</c:v>
                </c:pt>
                <c:pt idx="27">
                  <c:v>-0.49874674103789313</c:v>
                </c:pt>
                <c:pt idx="28">
                  <c:v>2.1032062550152553E-2</c:v>
                </c:pt>
                <c:pt idx="29">
                  <c:v>0.2208799688293572</c:v>
                </c:pt>
                <c:pt idx="30">
                  <c:v>2.401452369244772</c:v>
                </c:pt>
                <c:pt idx="31">
                  <c:v>2.4957936474858222</c:v>
                </c:pt>
                <c:pt idx="32">
                  <c:v>1.5848500281229994</c:v>
                </c:pt>
                <c:pt idx="33">
                  <c:v>0.44614684461882653</c:v>
                </c:pt>
                <c:pt idx="34">
                  <c:v>0.71360457601997496</c:v>
                </c:pt>
                <c:pt idx="35">
                  <c:v>0.81782223824667488</c:v>
                </c:pt>
                <c:pt idx="36">
                  <c:v>0.81450970689854296</c:v>
                </c:pt>
                <c:pt idx="37">
                  <c:v>1.5482694298798738</c:v>
                </c:pt>
                <c:pt idx="38">
                  <c:v>-0.36795123752018988</c:v>
                </c:pt>
                <c:pt idx="39">
                  <c:v>0.10702305200186668</c:v>
                </c:pt>
              </c:numCache>
            </c:numRef>
          </c:val>
          <c:extLst>
            <c:ext xmlns:c16="http://schemas.microsoft.com/office/drawing/2014/chart" uri="{C3380CC4-5D6E-409C-BE32-E72D297353CC}">
              <c16:uniqueId val="{00000002-BD93-453C-884C-A9E8EE66901F}"/>
            </c:ext>
          </c:extLst>
        </c:ser>
        <c:dLbls>
          <c:showLegendKey val="0"/>
          <c:showVal val="0"/>
          <c:showCatName val="0"/>
          <c:showSerName val="0"/>
          <c:showPercent val="0"/>
          <c:showBubbleSize val="0"/>
        </c:dLbls>
        <c:gapWidth val="150"/>
        <c:overlap val="100"/>
        <c:axId val="1097763872"/>
        <c:axId val="1097768768"/>
      </c:barChart>
      <c:lineChart>
        <c:grouping val="standard"/>
        <c:varyColors val="0"/>
        <c:ser>
          <c:idx val="3"/>
          <c:order val="3"/>
          <c:tx>
            <c:strRef>
              <c:f>'Supply and Productivity'!$N$11</c:f>
              <c:strCache>
                <c:ptCount val="1"/>
                <c:pt idx="0">
                  <c:v>Real GDP (Y)  (% YoY)</c:v>
                </c:pt>
              </c:strCache>
            </c:strRef>
          </c:tx>
          <c:spPr>
            <a:ln w="19050">
              <a:solidFill>
                <a:schemeClr val="tx1"/>
              </a:solidFill>
            </a:ln>
          </c:spPr>
          <c:marker>
            <c:symbol val="none"/>
          </c:marker>
          <c:val>
            <c:numRef>
              <c:f>'Supply and Productivity'!$N$17:$N$124</c:f>
              <c:numCache>
                <c:formatCode>0.0</c:formatCode>
                <c:ptCount val="40"/>
                <c:pt idx="0">
                  <c:v>-2.0887258622620863</c:v>
                </c:pt>
                <c:pt idx="1">
                  <c:v>-1.051723129132287</c:v>
                </c:pt>
                <c:pt idx="2">
                  <c:v>1.6735191396088922</c:v>
                </c:pt>
                <c:pt idx="3">
                  <c:v>2.553759101944264</c:v>
                </c:pt>
                <c:pt idx="4">
                  <c:v>3.4458904137876889</c:v>
                </c:pt>
                <c:pt idx="5">
                  <c:v>4.0051822833255368</c:v>
                </c:pt>
                <c:pt idx="6">
                  <c:v>3.7408081856711073</c:v>
                </c:pt>
                <c:pt idx="7">
                  <c:v>3.7298215014283986</c:v>
                </c:pt>
                <c:pt idx="8">
                  <c:v>2.8706544630648034</c:v>
                </c:pt>
                <c:pt idx="9">
                  <c:v>2.525826619629612</c:v>
                </c:pt>
                <c:pt idx="10">
                  <c:v>2.0363533653836807</c:v>
                </c:pt>
                <c:pt idx="11">
                  <c:v>2.408991701583818</c:v>
                </c:pt>
                <c:pt idx="12">
                  <c:v>2.4150953940946795</c:v>
                </c:pt>
                <c:pt idx="13">
                  <c:v>2.0876657085378225</c:v>
                </c:pt>
                <c:pt idx="14">
                  <c:v>2.1030273287734325</c:v>
                </c:pt>
                <c:pt idx="15">
                  <c:v>2.2221715692419819</c:v>
                </c:pt>
                <c:pt idx="16">
                  <c:v>2.4899814502880924</c:v>
                </c:pt>
                <c:pt idx="17">
                  <c:v>3.4159594015554573</c:v>
                </c:pt>
                <c:pt idx="18">
                  <c:v>2.5523339035977699</c:v>
                </c:pt>
                <c:pt idx="19">
                  <c:v>1.6637901815976353</c:v>
                </c:pt>
                <c:pt idx="20">
                  <c:v>1.6923627559656707</c:v>
                </c:pt>
                <c:pt idx="21">
                  <c:v>1.2789012122587096</c:v>
                </c:pt>
                <c:pt idx="22">
                  <c:v>2.2976401496413557</c:v>
                </c:pt>
                <c:pt idx="23">
                  <c:v>1.6155051647692487</c:v>
                </c:pt>
                <c:pt idx="24">
                  <c:v>1.0566356873876748</c:v>
                </c:pt>
                <c:pt idx="25">
                  <c:v>0.2403337949365314</c:v>
                </c:pt>
                <c:pt idx="26">
                  <c:v>-0.60515861297802953</c:v>
                </c:pt>
                <c:pt idx="27">
                  <c:v>0.71758354900051113</c:v>
                </c:pt>
                <c:pt idx="28">
                  <c:v>0.95941777236332459</c:v>
                </c:pt>
                <c:pt idx="29">
                  <c:v>0.89906396457637427</c:v>
                </c:pt>
                <c:pt idx="30">
                  <c:v>1.0662586346098957</c:v>
                </c:pt>
                <c:pt idx="31">
                  <c:v>0.96371280708278384</c:v>
                </c:pt>
                <c:pt idx="32">
                  <c:v>1.5056342344782259</c:v>
                </c:pt>
                <c:pt idx="33">
                  <c:v>2.2773961444329638</c:v>
                </c:pt>
                <c:pt idx="34">
                  <c:v>1.5930076981594654</c:v>
                </c:pt>
                <c:pt idx="35">
                  <c:v>0.70934957480062177</c:v>
                </c:pt>
                <c:pt idx="36">
                  <c:v>0.55959518437078692</c:v>
                </c:pt>
                <c:pt idx="37">
                  <c:v>0.13989247289365458</c:v>
                </c:pt>
                <c:pt idx="38">
                  <c:v>8.9575596156454829E-2</c:v>
                </c:pt>
                <c:pt idx="39">
                  <c:v>1.0818396578524458</c:v>
                </c:pt>
              </c:numCache>
            </c:numRef>
          </c:val>
          <c:smooth val="0"/>
          <c:extLst>
            <c:ext xmlns:c16="http://schemas.microsoft.com/office/drawing/2014/chart" uri="{C3380CC4-5D6E-409C-BE32-E72D297353CC}">
              <c16:uniqueId val="{00000003-BD93-453C-884C-A9E8EE66901F}"/>
            </c:ext>
          </c:extLst>
        </c:ser>
        <c:dLbls>
          <c:showLegendKey val="0"/>
          <c:showVal val="0"/>
          <c:showCatName val="0"/>
          <c:showSerName val="0"/>
          <c:showPercent val="0"/>
          <c:showBubbleSize val="0"/>
        </c:dLbls>
        <c:marker val="1"/>
        <c:smooth val="0"/>
        <c:axId val="1097763872"/>
        <c:axId val="1097768768"/>
      </c:lineChart>
      <c:catAx>
        <c:axId val="1097763872"/>
        <c:scaling>
          <c:orientation val="minMax"/>
        </c:scaling>
        <c:delete val="0"/>
        <c:axPos val="b"/>
        <c:numFmt formatCode="General" sourceLinked="1"/>
        <c:majorTickMark val="in"/>
        <c:minorTickMark val="in"/>
        <c:tickLblPos val="low"/>
        <c:spPr>
          <a:noFill/>
          <a:ln w="3175" cap="flat" cmpd="sng" algn="ctr">
            <a:solidFill>
              <a:srgbClr val="B3B3B3"/>
            </a:solidFill>
            <a:prstDash val="solid"/>
            <a:round/>
          </a:ln>
          <a:effectLst/>
        </c:spPr>
        <c:txPr>
          <a:bodyPr rot="-60000000" vert="horz"/>
          <a:lstStyle/>
          <a:p>
            <a:pPr>
              <a:defRPr/>
            </a:pPr>
            <a:endParaRPr lang="en-US"/>
          </a:p>
        </c:txPr>
        <c:crossAx val="1097768768"/>
        <c:crosses val="autoZero"/>
        <c:auto val="1"/>
        <c:lblAlgn val="ctr"/>
        <c:lblOffset val="100"/>
        <c:tickLblSkip val="3"/>
        <c:tickMarkSkip val="1"/>
        <c:noMultiLvlLbl val="0"/>
      </c:catAx>
      <c:valAx>
        <c:axId val="1097768768"/>
        <c:scaling>
          <c:orientation val="minMax"/>
          <c:max val="7"/>
        </c:scaling>
        <c:delete val="0"/>
        <c:axPos val="l"/>
        <c:numFmt formatCode="0.0" sourceLinked="1"/>
        <c:majorTickMark val="in"/>
        <c:minorTickMark val="none"/>
        <c:tickLblPos val="nextTo"/>
        <c:spPr>
          <a:noFill/>
          <a:ln w="3175">
            <a:solidFill>
              <a:srgbClr val="B3B3B3"/>
            </a:solidFill>
            <a:prstDash val="solid"/>
          </a:ln>
          <a:effectLst/>
        </c:spPr>
        <c:txPr>
          <a:bodyPr rot="-60000000" vert="horz"/>
          <a:lstStyle/>
          <a:p>
            <a:pPr>
              <a:defRPr/>
            </a:pPr>
            <a:endParaRPr lang="en-US"/>
          </a:p>
        </c:txPr>
        <c:crossAx val="1097763872"/>
        <c:crosses val="autoZero"/>
        <c:crossBetween val="between"/>
      </c:valAx>
      <c:spPr>
        <a:solidFill>
          <a:srgbClr val="FFFFFF"/>
        </a:solidFill>
        <a:ln w="3175">
          <a:solidFill>
            <a:srgbClr val="B3B3B3"/>
          </a:solidFill>
          <a:prstDash val="solid"/>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lumMod val="95000"/>
      </a:schemeClr>
    </a:solidFill>
    <a:ln w="25400" cap="flat" cmpd="sng" algn="ctr">
      <a:noFill/>
      <a:round/>
    </a:ln>
    <a:effectLst/>
  </c:spPr>
  <c:txPr>
    <a:bodyPr/>
    <a:lstStyle/>
    <a:p>
      <a:pPr>
        <a:defRPr sz="14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575338716396106E-2"/>
          <c:y val="6.9697340217879683E-2"/>
          <c:w val="0.85090752810223325"/>
          <c:h val="0.72251863996035859"/>
        </c:manualLayout>
      </c:layout>
      <c:barChart>
        <c:barDir val="col"/>
        <c:grouping val="stacked"/>
        <c:varyColors val="0"/>
        <c:ser>
          <c:idx val="0"/>
          <c:order val="0"/>
          <c:tx>
            <c:strRef>
              <c:f>'3. Private Investment'!$N$11</c:f>
              <c:strCache>
                <c:ptCount val="1"/>
                <c:pt idx="0">
                  <c:v>Machinery &amp; Equipment</c:v>
                </c:pt>
              </c:strCache>
            </c:strRef>
          </c:tx>
          <c:spPr>
            <a:solidFill>
              <a:srgbClr val="FBB729"/>
            </a:solidFill>
            <a:ln>
              <a:noFill/>
              <a:prstDash val="solid"/>
            </a:ln>
            <a:effectLst/>
          </c:spPr>
          <c:invertIfNegative val="0"/>
          <c:cat>
            <c:strRef>
              <c:f>'3. Private Investment'!$A$17:$A$124</c:f>
              <c:strCache>
                <c:ptCount val="40"/>
                <c:pt idx="0">
                  <c:v>Q3-2009</c:v>
                </c:pt>
                <c:pt idx="1">
                  <c:v>Q4-2009</c:v>
                </c:pt>
                <c:pt idx="2">
                  <c:v>Q1-2010</c:v>
                </c:pt>
                <c:pt idx="3">
                  <c:v>Q2-2010</c:v>
                </c:pt>
                <c:pt idx="4">
                  <c:v>Q3-2010</c:v>
                </c:pt>
                <c:pt idx="5">
                  <c:v>Q4-2010</c:v>
                </c:pt>
                <c:pt idx="6">
                  <c:v>Q1-2011</c:v>
                </c:pt>
                <c:pt idx="7">
                  <c:v>Q2-2011</c:v>
                </c:pt>
                <c:pt idx="8">
                  <c:v>Q3-2011</c:v>
                </c:pt>
                <c:pt idx="9">
                  <c:v>Q4-2011</c:v>
                </c:pt>
                <c:pt idx="10">
                  <c:v>Q1-2012</c:v>
                </c:pt>
                <c:pt idx="11">
                  <c:v>Q2-2012</c:v>
                </c:pt>
                <c:pt idx="12">
                  <c:v>Q3-2012</c:v>
                </c:pt>
                <c:pt idx="13">
                  <c:v>Q4-2012</c:v>
                </c:pt>
                <c:pt idx="14">
                  <c:v>Q1-2013</c:v>
                </c:pt>
                <c:pt idx="15">
                  <c:v>Q2-2013</c:v>
                </c:pt>
                <c:pt idx="16">
                  <c:v>Q3-2013</c:v>
                </c:pt>
                <c:pt idx="17">
                  <c:v>Q4-2013</c:v>
                </c:pt>
                <c:pt idx="18">
                  <c:v>Q1-2014</c:v>
                </c:pt>
                <c:pt idx="19">
                  <c:v>Q2-2014</c:v>
                </c:pt>
                <c:pt idx="20">
                  <c:v>Q3-2014</c:v>
                </c:pt>
                <c:pt idx="21">
                  <c:v>Q4-2014</c:v>
                </c:pt>
                <c:pt idx="22">
                  <c:v>Q1-2015</c:v>
                </c:pt>
                <c:pt idx="23">
                  <c:v>Q2-2015</c:v>
                </c:pt>
                <c:pt idx="24">
                  <c:v>Q3-2015</c:v>
                </c:pt>
                <c:pt idx="25">
                  <c:v>Q4-2015</c:v>
                </c:pt>
                <c:pt idx="26">
                  <c:v>Q1-2016</c:v>
                </c:pt>
                <c:pt idx="27">
                  <c:v>Q2-2016</c:v>
                </c:pt>
                <c:pt idx="28">
                  <c:v>Q3-2016</c:v>
                </c:pt>
                <c:pt idx="29">
                  <c:v>Q4-2016</c:v>
                </c:pt>
                <c:pt idx="30">
                  <c:v>Q1-2017</c:v>
                </c:pt>
                <c:pt idx="31">
                  <c:v>Q2-2017</c:v>
                </c:pt>
                <c:pt idx="32">
                  <c:v>Q3-2017</c:v>
                </c:pt>
                <c:pt idx="33">
                  <c:v>Q4-2017</c:v>
                </c:pt>
                <c:pt idx="34">
                  <c:v>Q1-2018</c:v>
                </c:pt>
                <c:pt idx="35">
                  <c:v>Q2-2018</c:v>
                </c:pt>
                <c:pt idx="36">
                  <c:v>Q3-2018</c:v>
                </c:pt>
                <c:pt idx="37">
                  <c:v>Q4-2018</c:v>
                </c:pt>
                <c:pt idx="38">
                  <c:v>Q1-2019</c:v>
                </c:pt>
                <c:pt idx="39">
                  <c:v>Q2-2019</c:v>
                </c:pt>
              </c:strCache>
            </c:strRef>
          </c:cat>
          <c:val>
            <c:numRef>
              <c:f>'3. Private Investment'!$N$17:$N$124</c:f>
              <c:numCache>
                <c:formatCode>0.0</c:formatCode>
                <c:ptCount val="40"/>
                <c:pt idx="0">
                  <c:v>-10.456626495675103</c:v>
                </c:pt>
                <c:pt idx="1">
                  <c:v>-3.3768893490880303</c:v>
                </c:pt>
                <c:pt idx="2">
                  <c:v>4.7160362907976872</c:v>
                </c:pt>
                <c:pt idx="3">
                  <c:v>6.8407172611899103</c:v>
                </c:pt>
                <c:pt idx="4">
                  <c:v>8.9164520291043825</c:v>
                </c:pt>
                <c:pt idx="5">
                  <c:v>10.944912692485499</c:v>
                </c:pt>
                <c:pt idx="6">
                  <c:v>12.927696043958115</c:v>
                </c:pt>
                <c:pt idx="7">
                  <c:v>9.8586432018166406</c:v>
                </c:pt>
                <c:pt idx="8">
                  <c:v>6.9759248902373949</c:v>
                </c:pt>
                <c:pt idx="9">
                  <c:v>4.263071403080243</c:v>
                </c:pt>
                <c:pt idx="10">
                  <c:v>1.7054984472823387</c:v>
                </c:pt>
                <c:pt idx="11">
                  <c:v>2.4303933524876475</c:v>
                </c:pt>
                <c:pt idx="12">
                  <c:v>3.1491589893052119</c:v>
                </c:pt>
                <c:pt idx="13">
                  <c:v>3.8618727684885057</c:v>
                </c:pt>
                <c:pt idx="14">
                  <c:v>4.5686108026908867</c:v>
                </c:pt>
                <c:pt idx="15">
                  <c:v>2.9857854334998768</c:v>
                </c:pt>
                <c:pt idx="16">
                  <c:v>1.438309148667849</c:v>
                </c:pt>
                <c:pt idx="17">
                  <c:v>-7.4989146307768983E-2</c:v>
                </c:pt>
                <c:pt idx="18">
                  <c:v>-1.5552293807189033</c:v>
                </c:pt>
                <c:pt idx="19">
                  <c:v>3.8601413948247121E-2</c:v>
                </c:pt>
                <c:pt idx="20">
                  <c:v>1.6449232028201033</c:v>
                </c:pt>
                <c:pt idx="21">
                  <c:v>3.2638834031124109</c:v>
                </c:pt>
                <c:pt idx="22">
                  <c:v>4.8956317609364586</c:v>
                </c:pt>
                <c:pt idx="23">
                  <c:v>2.2729810142574358</c:v>
                </c:pt>
                <c:pt idx="24">
                  <c:v>-0.2870059646148504</c:v>
                </c:pt>
                <c:pt idx="25">
                  <c:v>-2.7865485276933666</c:v>
                </c:pt>
                <c:pt idx="26">
                  <c:v>-5.2277624466034123</c:v>
                </c:pt>
                <c:pt idx="27">
                  <c:v>-3.293047627529111</c:v>
                </c:pt>
                <c:pt idx="28">
                  <c:v>-1.3064043118523494</c:v>
                </c:pt>
                <c:pt idx="29">
                  <c:v>0.73428661080252589</c:v>
                </c:pt>
                <c:pt idx="30">
                  <c:v>2.8312611437529167</c:v>
                </c:pt>
                <c:pt idx="31">
                  <c:v>2.3041839703258349</c:v>
                </c:pt>
                <c:pt idx="32">
                  <c:v>1.7844641101278258</c:v>
                </c:pt>
                <c:pt idx="33">
                  <c:v>1.2719485830457566</c:v>
                </c:pt>
                <c:pt idx="34">
                  <c:v>0.76648862097992154</c:v>
                </c:pt>
                <c:pt idx="35">
                  <c:v>0.21725972700252782</c:v>
                </c:pt>
                <c:pt idx="36">
                  <c:v>-0.32987231455470223</c:v>
                </c:pt>
                <c:pt idx="37">
                  <c:v>-0.87491948889429905</c:v>
                </c:pt>
                <c:pt idx="38">
                  <c:v>-1.4178936900522965</c:v>
                </c:pt>
                <c:pt idx="39">
                  <c:v>-1.0672032193158931</c:v>
                </c:pt>
              </c:numCache>
            </c:numRef>
          </c:val>
          <c:extLst>
            <c:ext xmlns:c16="http://schemas.microsoft.com/office/drawing/2014/chart" uri="{C3380CC4-5D6E-409C-BE32-E72D297353CC}">
              <c16:uniqueId val="{00000000-A05B-432E-942E-A9B4EE0CB1D0}"/>
            </c:ext>
          </c:extLst>
        </c:ser>
        <c:ser>
          <c:idx val="1"/>
          <c:order val="1"/>
          <c:tx>
            <c:strRef>
              <c:f>'3. Private Investment'!$O$11</c:f>
              <c:strCache>
                <c:ptCount val="1"/>
                <c:pt idx="0">
                  <c:v>Construction</c:v>
                </c:pt>
              </c:strCache>
            </c:strRef>
          </c:tx>
          <c:spPr>
            <a:solidFill>
              <a:schemeClr val="bg2">
                <a:lumMod val="75000"/>
              </a:schemeClr>
            </a:solidFill>
            <a:ln>
              <a:noFill/>
              <a:prstDash val="solid"/>
            </a:ln>
            <a:effectLst/>
          </c:spPr>
          <c:invertIfNegative val="0"/>
          <c:cat>
            <c:strRef>
              <c:f>'3. Private Investment'!$A$17:$A$124</c:f>
              <c:strCache>
                <c:ptCount val="40"/>
                <c:pt idx="0">
                  <c:v>Q3-2009</c:v>
                </c:pt>
                <c:pt idx="1">
                  <c:v>Q4-2009</c:v>
                </c:pt>
                <c:pt idx="2">
                  <c:v>Q1-2010</c:v>
                </c:pt>
                <c:pt idx="3">
                  <c:v>Q2-2010</c:v>
                </c:pt>
                <c:pt idx="4">
                  <c:v>Q3-2010</c:v>
                </c:pt>
                <c:pt idx="5">
                  <c:v>Q4-2010</c:v>
                </c:pt>
                <c:pt idx="6">
                  <c:v>Q1-2011</c:v>
                </c:pt>
                <c:pt idx="7">
                  <c:v>Q2-2011</c:v>
                </c:pt>
                <c:pt idx="8">
                  <c:v>Q3-2011</c:v>
                </c:pt>
                <c:pt idx="9">
                  <c:v>Q4-2011</c:v>
                </c:pt>
                <c:pt idx="10">
                  <c:v>Q1-2012</c:v>
                </c:pt>
                <c:pt idx="11">
                  <c:v>Q2-2012</c:v>
                </c:pt>
                <c:pt idx="12">
                  <c:v>Q3-2012</c:v>
                </c:pt>
                <c:pt idx="13">
                  <c:v>Q4-2012</c:v>
                </c:pt>
                <c:pt idx="14">
                  <c:v>Q1-2013</c:v>
                </c:pt>
                <c:pt idx="15">
                  <c:v>Q2-2013</c:v>
                </c:pt>
                <c:pt idx="16">
                  <c:v>Q3-2013</c:v>
                </c:pt>
                <c:pt idx="17">
                  <c:v>Q4-2013</c:v>
                </c:pt>
                <c:pt idx="18">
                  <c:v>Q1-2014</c:v>
                </c:pt>
                <c:pt idx="19">
                  <c:v>Q2-2014</c:v>
                </c:pt>
                <c:pt idx="20">
                  <c:v>Q3-2014</c:v>
                </c:pt>
                <c:pt idx="21">
                  <c:v>Q4-2014</c:v>
                </c:pt>
                <c:pt idx="22">
                  <c:v>Q1-2015</c:v>
                </c:pt>
                <c:pt idx="23">
                  <c:v>Q2-2015</c:v>
                </c:pt>
                <c:pt idx="24">
                  <c:v>Q3-2015</c:v>
                </c:pt>
                <c:pt idx="25">
                  <c:v>Q4-2015</c:v>
                </c:pt>
                <c:pt idx="26">
                  <c:v>Q1-2016</c:v>
                </c:pt>
                <c:pt idx="27">
                  <c:v>Q2-2016</c:v>
                </c:pt>
                <c:pt idx="28">
                  <c:v>Q3-2016</c:v>
                </c:pt>
                <c:pt idx="29">
                  <c:v>Q4-2016</c:v>
                </c:pt>
                <c:pt idx="30">
                  <c:v>Q1-2017</c:v>
                </c:pt>
                <c:pt idx="31">
                  <c:v>Q2-2017</c:v>
                </c:pt>
                <c:pt idx="32">
                  <c:v>Q3-2017</c:v>
                </c:pt>
                <c:pt idx="33">
                  <c:v>Q4-2017</c:v>
                </c:pt>
                <c:pt idx="34">
                  <c:v>Q1-2018</c:v>
                </c:pt>
                <c:pt idx="35">
                  <c:v>Q2-2018</c:v>
                </c:pt>
                <c:pt idx="36">
                  <c:v>Q3-2018</c:v>
                </c:pt>
                <c:pt idx="37">
                  <c:v>Q4-2018</c:v>
                </c:pt>
                <c:pt idx="38">
                  <c:v>Q1-2019</c:v>
                </c:pt>
                <c:pt idx="39">
                  <c:v>Q2-2019</c:v>
                </c:pt>
              </c:strCache>
            </c:strRef>
          </c:cat>
          <c:val>
            <c:numRef>
              <c:f>'3. Private Investment'!$O$17:$O$124</c:f>
              <c:numCache>
                <c:formatCode>0.0</c:formatCode>
                <c:ptCount val="40"/>
                <c:pt idx="0">
                  <c:v>-3.0738179662068488</c:v>
                </c:pt>
                <c:pt idx="1">
                  <c:v>-7.7076614812081061</c:v>
                </c:pt>
                <c:pt idx="2">
                  <c:v>-12.196903412333093</c:v>
                </c:pt>
                <c:pt idx="3">
                  <c:v>-9.4557875179759439</c:v>
                </c:pt>
                <c:pt idx="4">
                  <c:v>-6.5366493949497446</c:v>
                </c:pt>
                <c:pt idx="5">
                  <c:v>-3.4215644607837992</c:v>
                </c:pt>
                <c:pt idx="6">
                  <c:v>-9.0118193476829145E-2</c:v>
                </c:pt>
                <c:pt idx="7">
                  <c:v>-7.8871188614815235E-2</c:v>
                </c:pt>
                <c:pt idx="8">
                  <c:v>-6.7619113669459274E-2</c:v>
                </c:pt>
                <c:pt idx="9">
                  <c:v>-5.6361965211659815E-2</c:v>
                </c:pt>
                <c:pt idx="10">
                  <c:v>-4.5099739809195682E-2</c:v>
                </c:pt>
                <c:pt idx="11">
                  <c:v>3.0794885806725736</c:v>
                </c:pt>
                <c:pt idx="12">
                  <c:v>6.2047816506757725</c:v>
                </c:pt>
                <c:pt idx="13">
                  <c:v>9.3307797086612076</c:v>
                </c:pt>
                <c:pt idx="14">
                  <c:v>12.457482993197289</c:v>
                </c:pt>
                <c:pt idx="15">
                  <c:v>11.540783718909676</c:v>
                </c:pt>
                <c:pt idx="16">
                  <c:v>10.677835272592118</c:v>
                </c:pt>
                <c:pt idx="17">
                  <c:v>9.8640447721812574</c:v>
                </c:pt>
                <c:pt idx="18">
                  <c:v>9.095328112341349</c:v>
                </c:pt>
                <c:pt idx="19">
                  <c:v>3.8211418914841033</c:v>
                </c:pt>
                <c:pt idx="20">
                  <c:v>-1.2236252666071312</c:v>
                </c:pt>
                <c:pt idx="21">
                  <c:v>-6.0536237955592824</c:v>
                </c:pt>
                <c:pt idx="22">
                  <c:v>-10.682282715551693</c:v>
                </c:pt>
                <c:pt idx="23">
                  <c:v>-8.1456142773058566</c:v>
                </c:pt>
                <c:pt idx="24">
                  <c:v>-5.4658139135242534</c:v>
                </c:pt>
                <c:pt idx="25">
                  <c:v>-2.6304155614500391</c:v>
                </c:pt>
                <c:pt idx="26">
                  <c:v>0.37453776655131943</c:v>
                </c:pt>
                <c:pt idx="27">
                  <c:v>2.9361448809304802</c:v>
                </c:pt>
                <c:pt idx="28">
                  <c:v>5.4929638689434235</c:v>
                </c:pt>
                <c:pt idx="29">
                  <c:v>8.0450081429205955</c:v>
                </c:pt>
                <c:pt idx="30">
                  <c:v>10.592291065145698</c:v>
                </c:pt>
                <c:pt idx="31">
                  <c:v>8.9864066477736593</c:v>
                </c:pt>
                <c:pt idx="32">
                  <c:v>7.4612943948514809</c:v>
                </c:pt>
                <c:pt idx="33">
                  <c:v>6.01100983138112</c:v>
                </c:pt>
                <c:pt idx="34">
                  <c:v>4.6301778313562414</c:v>
                </c:pt>
                <c:pt idx="35">
                  <c:v>1.8810147960236057</c:v>
                </c:pt>
                <c:pt idx="36">
                  <c:v>-0.80594278224555005</c:v>
                </c:pt>
                <c:pt idx="37">
                  <c:v>-3.4327825737769047</c:v>
                </c:pt>
                <c:pt idx="38">
                  <c:v>-6.0014998636487622</c:v>
                </c:pt>
                <c:pt idx="39">
                  <c:v>-4.5696873426460893</c:v>
                </c:pt>
              </c:numCache>
            </c:numRef>
          </c:val>
          <c:extLst>
            <c:ext xmlns:c16="http://schemas.microsoft.com/office/drawing/2014/chart" uri="{C3380CC4-5D6E-409C-BE32-E72D297353CC}">
              <c16:uniqueId val="{00000001-A05B-432E-942E-A9B4EE0CB1D0}"/>
            </c:ext>
          </c:extLst>
        </c:ser>
        <c:dLbls>
          <c:showLegendKey val="0"/>
          <c:showVal val="0"/>
          <c:showCatName val="0"/>
          <c:showSerName val="0"/>
          <c:showPercent val="0"/>
          <c:showBubbleSize val="0"/>
        </c:dLbls>
        <c:gapWidth val="75"/>
        <c:overlap val="100"/>
        <c:axId val="276094144"/>
        <c:axId val="276094688"/>
      </c:barChart>
      <c:catAx>
        <c:axId val="276094144"/>
        <c:scaling>
          <c:orientation val="minMax"/>
        </c:scaling>
        <c:delete val="0"/>
        <c:axPos val="b"/>
        <c:numFmt formatCode="General" sourceLinked="0"/>
        <c:majorTickMark val="none"/>
        <c:minorTickMark val="none"/>
        <c:tickLblPos val="nextTo"/>
        <c:spPr>
          <a:ln w="3175">
            <a:solidFill>
              <a:srgbClr val="B3B3B3">
                <a:alpha val="99000"/>
              </a:srgbClr>
            </a:solidFill>
            <a:prstDash val="solid"/>
          </a:ln>
        </c:spPr>
        <c:crossAx val="276094688"/>
        <c:crossesAt val="-80"/>
        <c:auto val="1"/>
        <c:lblAlgn val="ctr"/>
        <c:lblOffset val="100"/>
        <c:tickLblSkip val="13"/>
        <c:tickMarkSkip val="4"/>
        <c:noMultiLvlLbl val="0"/>
      </c:catAx>
      <c:valAx>
        <c:axId val="276094688"/>
        <c:scaling>
          <c:orientation val="minMax"/>
        </c:scaling>
        <c:delete val="0"/>
        <c:axPos val="l"/>
        <c:majorGridlines>
          <c:spPr>
            <a:ln>
              <a:prstDash val="dash"/>
            </a:ln>
          </c:spPr>
        </c:majorGridlines>
        <c:numFmt formatCode="0" sourceLinked="0"/>
        <c:majorTickMark val="none"/>
        <c:minorTickMark val="none"/>
        <c:tickLblPos val="nextTo"/>
        <c:spPr>
          <a:ln w="25400">
            <a:noFill/>
          </a:ln>
        </c:spPr>
        <c:crossAx val="276094144"/>
        <c:crosses val="autoZero"/>
        <c:crossBetween val="between"/>
      </c:valAx>
      <c:spPr>
        <a:solidFill>
          <a:srgbClr val="FFFFFF"/>
        </a:solidFill>
        <a:ln w="3175">
          <a:noFill/>
          <a:prstDash val="solid"/>
        </a:ln>
      </c:spPr>
    </c:plotArea>
    <c:legend>
      <c:legendPos val="b"/>
      <c:layout>
        <c:manualLayout>
          <c:xMode val="edge"/>
          <c:yMode val="edge"/>
          <c:x val="0.10871909211437895"/>
          <c:y val="0.87703578175567909"/>
          <c:w val="0.79596030286299058"/>
          <c:h val="9.9444091732606557E-2"/>
        </c:manualLayout>
      </c:layout>
      <c:overlay val="0"/>
    </c:legend>
    <c:plotVisOnly val="1"/>
    <c:dispBlanksAs val="gap"/>
    <c:showDLblsOverMax val="0"/>
  </c:chart>
  <c:spPr>
    <a:solidFill>
      <a:schemeClr val="bg1">
        <a:lumMod val="95000"/>
      </a:schemeClr>
    </a:solidFill>
    <a:ln w="9525">
      <a:noFill/>
    </a:ln>
  </c:spPr>
  <c:txPr>
    <a:bodyPr/>
    <a:lstStyle/>
    <a:p>
      <a:pPr>
        <a:defRPr sz="1400">
          <a:solidFill>
            <a:schemeClr val="tx1"/>
          </a:solidFill>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39467546828465"/>
          <c:y val="4.1264739147476991E-2"/>
          <c:w val="0.74157874608194674"/>
          <c:h val="0.60594475711510998"/>
        </c:manualLayout>
      </c:layout>
      <c:lineChart>
        <c:grouping val="standard"/>
        <c:varyColors val="0"/>
        <c:ser>
          <c:idx val="0"/>
          <c:order val="0"/>
          <c:tx>
            <c:strRef>
              <c:f>Yearly!$H$4</c:f>
              <c:strCache>
                <c:ptCount val="1"/>
                <c:pt idx="0">
                  <c:v>Revenue</c:v>
                </c:pt>
              </c:strCache>
            </c:strRef>
          </c:tx>
          <c:spPr>
            <a:ln w="28575" cap="rnd">
              <a:solidFill>
                <a:schemeClr val="accent1"/>
              </a:solidFill>
              <a:round/>
            </a:ln>
            <a:effectLst/>
          </c:spPr>
          <c:marker>
            <c:symbol val="none"/>
          </c:marker>
          <c:cat>
            <c:numRef>
              <c:f>Yearly!$A$16:$A$34</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Yearly!$H$16:$H$34</c:f>
              <c:numCache>
                <c:formatCode>General</c:formatCode>
                <c:ptCount val="13"/>
                <c:pt idx="0">
                  <c:v>482697</c:v>
                </c:pt>
                <c:pt idx="1">
                  <c:v>562400</c:v>
                </c:pt>
                <c:pt idx="2">
                  <c:v>612067</c:v>
                </c:pt>
                <c:pt idx="3">
                  <c:v>584489</c:v>
                </c:pt>
                <c:pt idx="4">
                  <c:v>671077</c:v>
                </c:pt>
                <c:pt idx="5">
                  <c:v>741811</c:v>
                </c:pt>
                <c:pt idx="6">
                  <c:v>788832</c:v>
                </c:pt>
                <c:pt idx="7">
                  <c:v>880554</c:v>
                </c:pt>
                <c:pt idx="8">
                  <c:v>957259</c:v>
                </c:pt>
                <c:pt idx="9">
                  <c:v>1069772</c:v>
                </c:pt>
                <c:pt idx="10">
                  <c:v>1134137</c:v>
                </c:pt>
                <c:pt idx="11">
                  <c:v>1192913</c:v>
                </c:pt>
                <c:pt idx="12">
                  <c:v>1272232</c:v>
                </c:pt>
              </c:numCache>
            </c:numRef>
          </c:val>
          <c:smooth val="0"/>
          <c:extLst>
            <c:ext xmlns:c16="http://schemas.microsoft.com/office/drawing/2014/chart" uri="{C3380CC4-5D6E-409C-BE32-E72D297353CC}">
              <c16:uniqueId val="{00000000-D862-4D96-B0FE-B79BCC8792E2}"/>
            </c:ext>
          </c:extLst>
        </c:ser>
        <c:ser>
          <c:idx val="1"/>
          <c:order val="1"/>
          <c:tx>
            <c:strRef>
              <c:f>Yearly!$I$4</c:f>
              <c:strCache>
                <c:ptCount val="1"/>
                <c:pt idx="0">
                  <c:v>Expenditure</c:v>
                </c:pt>
              </c:strCache>
            </c:strRef>
          </c:tx>
          <c:spPr>
            <a:ln w="28575" cap="rnd">
              <a:solidFill>
                <a:schemeClr val="accent2"/>
              </a:solidFill>
              <a:round/>
            </a:ln>
            <a:effectLst/>
          </c:spPr>
          <c:marker>
            <c:symbol val="none"/>
          </c:marker>
          <c:cat>
            <c:numRef>
              <c:f>Yearly!$A$16:$A$34</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Yearly!$I$16:$I$34</c:f>
              <c:numCache>
                <c:formatCode>General</c:formatCode>
                <c:ptCount val="13"/>
                <c:pt idx="0">
                  <c:v>470163</c:v>
                </c:pt>
                <c:pt idx="1">
                  <c:v>542220</c:v>
                </c:pt>
                <c:pt idx="2">
                  <c:v>630092</c:v>
                </c:pt>
                <c:pt idx="3">
                  <c:v>713745</c:v>
                </c:pt>
                <c:pt idx="4">
                  <c:v>784825</c:v>
                </c:pt>
                <c:pt idx="5">
                  <c:v>890022</c:v>
                </c:pt>
                <c:pt idx="6">
                  <c:v>965577</c:v>
                </c:pt>
                <c:pt idx="7">
                  <c:v>1047699</c:v>
                </c:pt>
                <c:pt idx="8">
                  <c:v>1131794</c:v>
                </c:pt>
                <c:pt idx="9">
                  <c:v>1244586</c:v>
                </c:pt>
                <c:pt idx="10">
                  <c:v>1305500</c:v>
                </c:pt>
                <c:pt idx="11">
                  <c:v>1404985</c:v>
                </c:pt>
                <c:pt idx="12">
                  <c:v>1505089</c:v>
                </c:pt>
              </c:numCache>
            </c:numRef>
          </c:val>
          <c:smooth val="0"/>
          <c:extLst>
            <c:ext xmlns:c16="http://schemas.microsoft.com/office/drawing/2014/chart" uri="{C3380CC4-5D6E-409C-BE32-E72D297353CC}">
              <c16:uniqueId val="{00000001-D862-4D96-B0FE-B79BCC8792E2}"/>
            </c:ext>
          </c:extLst>
        </c:ser>
        <c:dLbls>
          <c:showLegendKey val="0"/>
          <c:showVal val="0"/>
          <c:showCatName val="0"/>
          <c:showSerName val="0"/>
          <c:showPercent val="0"/>
          <c:showBubbleSize val="0"/>
        </c:dLbls>
        <c:marker val="1"/>
        <c:smooth val="0"/>
        <c:axId val="-71800464"/>
        <c:axId val="-71799920"/>
      </c:lineChart>
      <c:lineChart>
        <c:grouping val="standard"/>
        <c:varyColors val="0"/>
        <c:ser>
          <c:idx val="2"/>
          <c:order val="2"/>
          <c:tx>
            <c:strRef>
              <c:f>Yearly!$K$4</c:f>
              <c:strCache>
                <c:ptCount val="1"/>
                <c:pt idx="0">
                  <c:v>Cash book balance (right axis)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Yearly!$A$16:$A$34</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Yearly!$K$16:$K$34</c:f>
              <c:numCache>
                <c:formatCode>General</c:formatCode>
                <c:ptCount val="13"/>
                <c:pt idx="0">
                  <c:v>12534</c:v>
                </c:pt>
                <c:pt idx="1">
                  <c:v>20181</c:v>
                </c:pt>
                <c:pt idx="2">
                  <c:v>-18025</c:v>
                </c:pt>
                <c:pt idx="3">
                  <c:v>-129255</c:v>
                </c:pt>
                <c:pt idx="4">
                  <c:v>-113748</c:v>
                </c:pt>
                <c:pt idx="5">
                  <c:v>-148211</c:v>
                </c:pt>
                <c:pt idx="6">
                  <c:v>-176745</c:v>
                </c:pt>
                <c:pt idx="7">
                  <c:v>-167145</c:v>
                </c:pt>
                <c:pt idx="8">
                  <c:v>-174534</c:v>
                </c:pt>
                <c:pt idx="9">
                  <c:v>-174814</c:v>
                </c:pt>
                <c:pt idx="10">
                  <c:v>-171362</c:v>
                </c:pt>
                <c:pt idx="11">
                  <c:v>-212073</c:v>
                </c:pt>
                <c:pt idx="12">
                  <c:v>-232858</c:v>
                </c:pt>
              </c:numCache>
            </c:numRef>
          </c:val>
          <c:smooth val="0"/>
          <c:extLst>
            <c:ext xmlns:c16="http://schemas.microsoft.com/office/drawing/2014/chart" uri="{C3380CC4-5D6E-409C-BE32-E72D297353CC}">
              <c16:uniqueId val="{00000002-D862-4D96-B0FE-B79BCC8792E2}"/>
            </c:ext>
          </c:extLst>
        </c:ser>
        <c:ser>
          <c:idx val="4"/>
          <c:order val="3"/>
          <c:tx>
            <c:strRef>
              <c:f>Yearly!$J$4</c:f>
              <c:strCache>
                <c:ptCount val="1"/>
                <c:pt idx="0">
                  <c:v>Expenditure: Interest (right axis)</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Yearly!$A$16:$A$34</c:f>
              <c:numCache>
                <c:formatCode>General</c:formatCode>
                <c:ptCount val="13"/>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numCache>
            </c:numRef>
          </c:cat>
          <c:val>
            <c:numRef>
              <c:f>Yearly!$J$16:$J$34</c:f>
              <c:numCache>
                <c:formatCode>General</c:formatCode>
                <c:ptCount val="13"/>
                <c:pt idx="0">
                  <c:v>52164</c:v>
                </c:pt>
                <c:pt idx="1">
                  <c:v>52835</c:v>
                </c:pt>
                <c:pt idx="2">
                  <c:v>54326</c:v>
                </c:pt>
                <c:pt idx="3">
                  <c:v>57016</c:v>
                </c:pt>
                <c:pt idx="4">
                  <c:v>66170</c:v>
                </c:pt>
                <c:pt idx="5">
                  <c:v>76370</c:v>
                </c:pt>
                <c:pt idx="6">
                  <c:v>88063</c:v>
                </c:pt>
                <c:pt idx="7">
                  <c:v>101090</c:v>
                </c:pt>
                <c:pt idx="8">
                  <c:v>114704</c:v>
                </c:pt>
                <c:pt idx="9">
                  <c:v>128736</c:v>
                </c:pt>
                <c:pt idx="10">
                  <c:v>146337</c:v>
                </c:pt>
                <c:pt idx="11">
                  <c:v>162570</c:v>
                </c:pt>
                <c:pt idx="12">
                  <c:v>181797</c:v>
                </c:pt>
              </c:numCache>
            </c:numRef>
          </c:val>
          <c:smooth val="0"/>
          <c:extLst>
            <c:ext xmlns:c16="http://schemas.microsoft.com/office/drawing/2014/chart" uri="{C3380CC4-5D6E-409C-BE32-E72D297353CC}">
              <c16:uniqueId val="{00000003-D862-4D96-B0FE-B79BCC8792E2}"/>
            </c:ext>
          </c:extLst>
        </c:ser>
        <c:dLbls>
          <c:showLegendKey val="0"/>
          <c:showVal val="0"/>
          <c:showCatName val="0"/>
          <c:showSerName val="0"/>
          <c:showPercent val="0"/>
          <c:showBubbleSize val="0"/>
        </c:dLbls>
        <c:marker val="1"/>
        <c:smooth val="0"/>
        <c:axId val="-71795024"/>
        <c:axId val="-71796112"/>
      </c:lineChart>
      <c:catAx>
        <c:axId val="-7180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1799920"/>
        <c:crosses val="autoZero"/>
        <c:auto val="1"/>
        <c:lblAlgn val="ctr"/>
        <c:lblOffset val="100"/>
        <c:noMultiLvlLbl val="0"/>
      </c:catAx>
      <c:valAx>
        <c:axId val="-71799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1800464"/>
        <c:crosses val="autoZero"/>
        <c:crossBetween val="between"/>
        <c:dispUnits>
          <c:builtInUnit val="thousands"/>
          <c:dispUnitsLbl>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R billions</a:t>
                  </a:r>
                </a:p>
              </c:rich>
            </c:tx>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dispUnitsLbl>
        </c:dispUnits>
      </c:valAx>
      <c:valAx>
        <c:axId val="-7179611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1795024"/>
        <c:crosses val="max"/>
        <c:crossBetween val="between"/>
        <c:dispUnits>
          <c:builtInUnit val="thousands"/>
          <c:dispUnitsLbl>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ZA"/>
                    <a:t>R billions</a:t>
                  </a:r>
                </a:p>
              </c:rich>
            </c:tx>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dispUnitsLbl>
        </c:dispUnits>
      </c:valAx>
      <c:catAx>
        <c:axId val="-71795024"/>
        <c:scaling>
          <c:orientation val="minMax"/>
        </c:scaling>
        <c:delete val="1"/>
        <c:axPos val="b"/>
        <c:numFmt formatCode="General" sourceLinked="1"/>
        <c:majorTickMark val="out"/>
        <c:minorTickMark val="none"/>
        <c:tickLblPos val="nextTo"/>
        <c:crossAx val="-71796112"/>
        <c:crosses val="autoZero"/>
        <c:auto val="1"/>
        <c:lblAlgn val="ctr"/>
        <c:lblOffset val="100"/>
        <c:noMultiLvlLbl val="0"/>
      </c:catAx>
      <c:spPr>
        <a:solidFill>
          <a:schemeClr val="bg1"/>
        </a:solidFill>
        <a:ln>
          <a:noFill/>
        </a:ln>
        <a:effectLst/>
      </c:spPr>
    </c:plotArea>
    <c:legend>
      <c:legendPos val="b"/>
      <c:layout>
        <c:manualLayout>
          <c:xMode val="edge"/>
          <c:yMode val="edge"/>
          <c:x val="1.6301180732412209E-2"/>
          <c:y val="0.78628918251102708"/>
          <c:w val="0.9590760810847857"/>
          <c:h val="0.190192217693145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95000"/>
      </a:schemeClr>
    </a:solidFill>
    <a:ln w="9525" cap="flat" cmpd="sng" algn="ctr">
      <a:solidFill>
        <a:schemeClr val="tx1">
          <a:lumMod val="15000"/>
          <a:lumOff val="85000"/>
        </a:schemeClr>
      </a:solidFill>
      <a:round/>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89894251159649"/>
          <c:y val="4.8511576626240352E-2"/>
          <c:w val="0.58634056964406922"/>
          <c:h val="0.6374917743881795"/>
        </c:manualLayout>
      </c:layout>
      <c:areaChart>
        <c:grouping val="stacked"/>
        <c:varyColors val="0"/>
        <c:ser>
          <c:idx val="0"/>
          <c:order val="0"/>
          <c:tx>
            <c:strRef>
              <c:f>Monthly!$B$4</c:f>
              <c:strCache>
                <c:ptCount val="1"/>
                <c:pt idx="0">
                  <c:v>Domestic debt</c:v>
                </c:pt>
              </c:strCache>
            </c:strRef>
          </c:tx>
          <c:spPr>
            <a:solidFill>
              <a:schemeClr val="accent1"/>
            </a:solidFill>
            <a:ln>
              <a:noFill/>
            </a:ln>
            <a:effectLst/>
          </c:spPr>
          <c:cat>
            <c:strRef>
              <c:f>Monthly!$A$5:$A$305</c:f>
              <c:strCache>
                <c:ptCount val="154"/>
                <c:pt idx="0">
                  <c:v>2006/09</c:v>
                </c:pt>
                <c:pt idx="1">
                  <c:v>2006/10</c:v>
                </c:pt>
                <c:pt idx="2">
                  <c:v>2006/11</c:v>
                </c:pt>
                <c:pt idx="3">
                  <c:v>2006/12</c:v>
                </c:pt>
                <c:pt idx="4">
                  <c:v>2007/01</c:v>
                </c:pt>
                <c:pt idx="5">
                  <c:v>2007/02</c:v>
                </c:pt>
                <c:pt idx="6">
                  <c:v>2007/03</c:v>
                </c:pt>
                <c:pt idx="7">
                  <c:v>2007/04</c:v>
                </c:pt>
                <c:pt idx="8">
                  <c:v>2007/05</c:v>
                </c:pt>
                <c:pt idx="9">
                  <c:v>2007/06</c:v>
                </c:pt>
                <c:pt idx="10">
                  <c:v>2007/07</c:v>
                </c:pt>
                <c:pt idx="11">
                  <c:v>2007/08</c:v>
                </c:pt>
                <c:pt idx="12">
                  <c:v>2007/09</c:v>
                </c:pt>
                <c:pt idx="13">
                  <c:v>2007/10</c:v>
                </c:pt>
                <c:pt idx="14">
                  <c:v>2007/11</c:v>
                </c:pt>
                <c:pt idx="15">
                  <c:v>2007/12</c:v>
                </c:pt>
                <c:pt idx="16">
                  <c:v>2008/01</c:v>
                </c:pt>
                <c:pt idx="17">
                  <c:v>2008/02</c:v>
                </c:pt>
                <c:pt idx="18">
                  <c:v>2008/03</c:v>
                </c:pt>
                <c:pt idx="19">
                  <c:v>2008/04</c:v>
                </c:pt>
                <c:pt idx="20">
                  <c:v>2008/05</c:v>
                </c:pt>
                <c:pt idx="21">
                  <c:v>2008/06</c:v>
                </c:pt>
                <c:pt idx="22">
                  <c:v>2008/07</c:v>
                </c:pt>
                <c:pt idx="23">
                  <c:v>2008/08</c:v>
                </c:pt>
                <c:pt idx="24">
                  <c:v>2008/09</c:v>
                </c:pt>
                <c:pt idx="25">
                  <c:v>2008/10</c:v>
                </c:pt>
                <c:pt idx="26">
                  <c:v>2008/11</c:v>
                </c:pt>
                <c:pt idx="27">
                  <c:v>2008/12</c:v>
                </c:pt>
                <c:pt idx="28">
                  <c:v>2009/01</c:v>
                </c:pt>
                <c:pt idx="29">
                  <c:v>2009/02</c:v>
                </c:pt>
                <c:pt idx="30">
                  <c:v>2009/03</c:v>
                </c:pt>
                <c:pt idx="31">
                  <c:v>2009/04</c:v>
                </c:pt>
                <c:pt idx="32">
                  <c:v>2009/05</c:v>
                </c:pt>
                <c:pt idx="33">
                  <c:v>2009/06</c:v>
                </c:pt>
                <c:pt idx="34">
                  <c:v>2009/07</c:v>
                </c:pt>
                <c:pt idx="35">
                  <c:v>2009/08</c:v>
                </c:pt>
                <c:pt idx="36">
                  <c:v>2009/09</c:v>
                </c:pt>
                <c:pt idx="37">
                  <c:v>2009/10</c:v>
                </c:pt>
                <c:pt idx="38">
                  <c:v>2009/11</c:v>
                </c:pt>
                <c:pt idx="39">
                  <c:v>2009/12</c:v>
                </c:pt>
                <c:pt idx="40">
                  <c:v>2010/01</c:v>
                </c:pt>
                <c:pt idx="41">
                  <c:v>2010/02</c:v>
                </c:pt>
                <c:pt idx="42">
                  <c:v>2010/03</c:v>
                </c:pt>
                <c:pt idx="43">
                  <c:v>2010/04</c:v>
                </c:pt>
                <c:pt idx="44">
                  <c:v>2010/05</c:v>
                </c:pt>
                <c:pt idx="45">
                  <c:v>2010/06</c:v>
                </c:pt>
                <c:pt idx="46">
                  <c:v>2010/07</c:v>
                </c:pt>
                <c:pt idx="47">
                  <c:v>2010/08</c:v>
                </c:pt>
                <c:pt idx="48">
                  <c:v>2010/09</c:v>
                </c:pt>
                <c:pt idx="49">
                  <c:v>2010/10</c:v>
                </c:pt>
                <c:pt idx="50">
                  <c:v>2010/11</c:v>
                </c:pt>
                <c:pt idx="51">
                  <c:v>2010/12</c:v>
                </c:pt>
                <c:pt idx="52">
                  <c:v>2011/01</c:v>
                </c:pt>
                <c:pt idx="53">
                  <c:v>2011/02</c:v>
                </c:pt>
                <c:pt idx="54">
                  <c:v>2011/03</c:v>
                </c:pt>
                <c:pt idx="55">
                  <c:v>2011/04</c:v>
                </c:pt>
                <c:pt idx="56">
                  <c:v>2011/05</c:v>
                </c:pt>
                <c:pt idx="57">
                  <c:v>2011/06</c:v>
                </c:pt>
                <c:pt idx="58">
                  <c:v>2011/07</c:v>
                </c:pt>
                <c:pt idx="59">
                  <c:v>2011/08</c:v>
                </c:pt>
                <c:pt idx="60">
                  <c:v>2011/09</c:v>
                </c:pt>
                <c:pt idx="61">
                  <c:v>2011/10</c:v>
                </c:pt>
                <c:pt idx="62">
                  <c:v>2011/11</c:v>
                </c:pt>
                <c:pt idx="63">
                  <c:v>2011/12</c:v>
                </c:pt>
                <c:pt idx="64">
                  <c:v>2012/01</c:v>
                </c:pt>
                <c:pt idx="65">
                  <c:v>2012/02</c:v>
                </c:pt>
                <c:pt idx="66">
                  <c:v>2012/03</c:v>
                </c:pt>
                <c:pt idx="67">
                  <c:v>2012/04</c:v>
                </c:pt>
                <c:pt idx="68">
                  <c:v>2012/05</c:v>
                </c:pt>
                <c:pt idx="69">
                  <c:v>2012/06</c:v>
                </c:pt>
                <c:pt idx="70">
                  <c:v>2012/07</c:v>
                </c:pt>
                <c:pt idx="71">
                  <c:v>2012/08</c:v>
                </c:pt>
                <c:pt idx="72">
                  <c:v>2012/09</c:v>
                </c:pt>
                <c:pt idx="73">
                  <c:v>2012/10</c:v>
                </c:pt>
                <c:pt idx="74">
                  <c:v>2012/11</c:v>
                </c:pt>
                <c:pt idx="75">
                  <c:v>2012/12</c:v>
                </c:pt>
                <c:pt idx="76">
                  <c:v>2013/01</c:v>
                </c:pt>
                <c:pt idx="77">
                  <c:v>2013/02</c:v>
                </c:pt>
                <c:pt idx="78">
                  <c:v>2013/03</c:v>
                </c:pt>
                <c:pt idx="79">
                  <c:v>2013/04</c:v>
                </c:pt>
                <c:pt idx="80">
                  <c:v>2013/05</c:v>
                </c:pt>
                <c:pt idx="81">
                  <c:v>2013/06</c:v>
                </c:pt>
                <c:pt idx="82">
                  <c:v>2013/07</c:v>
                </c:pt>
                <c:pt idx="83">
                  <c:v>2013/08</c:v>
                </c:pt>
                <c:pt idx="84">
                  <c:v>2013/09</c:v>
                </c:pt>
                <c:pt idx="85">
                  <c:v>2013/10</c:v>
                </c:pt>
                <c:pt idx="86">
                  <c:v>2013/11</c:v>
                </c:pt>
                <c:pt idx="87">
                  <c:v>2013/12</c:v>
                </c:pt>
                <c:pt idx="88">
                  <c:v>2014/01</c:v>
                </c:pt>
                <c:pt idx="89">
                  <c:v>2014/02</c:v>
                </c:pt>
                <c:pt idx="90">
                  <c:v>2014/03</c:v>
                </c:pt>
                <c:pt idx="91">
                  <c:v>2014/04</c:v>
                </c:pt>
                <c:pt idx="92">
                  <c:v>2014/05</c:v>
                </c:pt>
                <c:pt idx="93">
                  <c:v>2014/06</c:v>
                </c:pt>
                <c:pt idx="94">
                  <c:v>2014/07</c:v>
                </c:pt>
                <c:pt idx="95">
                  <c:v>2014/08</c:v>
                </c:pt>
                <c:pt idx="96">
                  <c:v>2014/09</c:v>
                </c:pt>
                <c:pt idx="97">
                  <c:v>2014/10</c:v>
                </c:pt>
                <c:pt idx="98">
                  <c:v>2014/11</c:v>
                </c:pt>
                <c:pt idx="99">
                  <c:v>2014/12</c:v>
                </c:pt>
                <c:pt idx="100">
                  <c:v>2015/01</c:v>
                </c:pt>
                <c:pt idx="101">
                  <c:v>2015/02</c:v>
                </c:pt>
                <c:pt idx="102">
                  <c:v>2015/03</c:v>
                </c:pt>
                <c:pt idx="103">
                  <c:v>2015/04</c:v>
                </c:pt>
                <c:pt idx="104">
                  <c:v>2015/05</c:v>
                </c:pt>
                <c:pt idx="105">
                  <c:v>2015/06</c:v>
                </c:pt>
                <c:pt idx="106">
                  <c:v>2015/07</c:v>
                </c:pt>
                <c:pt idx="107">
                  <c:v>2015/08</c:v>
                </c:pt>
                <c:pt idx="108">
                  <c:v>2015/09</c:v>
                </c:pt>
                <c:pt idx="109">
                  <c:v>2015/10</c:v>
                </c:pt>
                <c:pt idx="110">
                  <c:v>2015/11</c:v>
                </c:pt>
                <c:pt idx="111">
                  <c:v>2015/12</c:v>
                </c:pt>
                <c:pt idx="112">
                  <c:v>2016/01</c:v>
                </c:pt>
                <c:pt idx="113">
                  <c:v>2016/02</c:v>
                </c:pt>
                <c:pt idx="114">
                  <c:v>2016/03</c:v>
                </c:pt>
                <c:pt idx="115">
                  <c:v>2016/04</c:v>
                </c:pt>
                <c:pt idx="116">
                  <c:v>2016/05</c:v>
                </c:pt>
                <c:pt idx="117">
                  <c:v>2016/06</c:v>
                </c:pt>
                <c:pt idx="118">
                  <c:v>2016/07</c:v>
                </c:pt>
                <c:pt idx="119">
                  <c:v>2016/08</c:v>
                </c:pt>
                <c:pt idx="120">
                  <c:v>2016/09</c:v>
                </c:pt>
                <c:pt idx="121">
                  <c:v>2016/10</c:v>
                </c:pt>
                <c:pt idx="122">
                  <c:v>2016/11</c:v>
                </c:pt>
                <c:pt idx="123">
                  <c:v>2016/12</c:v>
                </c:pt>
                <c:pt idx="124">
                  <c:v>2017/01</c:v>
                </c:pt>
                <c:pt idx="125">
                  <c:v>2017/02</c:v>
                </c:pt>
                <c:pt idx="126">
                  <c:v>2017/03</c:v>
                </c:pt>
                <c:pt idx="127">
                  <c:v>2017/04</c:v>
                </c:pt>
                <c:pt idx="128">
                  <c:v>2017/05</c:v>
                </c:pt>
                <c:pt idx="129">
                  <c:v>2017/06</c:v>
                </c:pt>
                <c:pt idx="130">
                  <c:v>2017/07</c:v>
                </c:pt>
                <c:pt idx="131">
                  <c:v>2017/08</c:v>
                </c:pt>
                <c:pt idx="132">
                  <c:v>2017/09</c:v>
                </c:pt>
                <c:pt idx="133">
                  <c:v>2017/10</c:v>
                </c:pt>
                <c:pt idx="134">
                  <c:v>2017/11</c:v>
                </c:pt>
                <c:pt idx="135">
                  <c:v>2017/12</c:v>
                </c:pt>
                <c:pt idx="136">
                  <c:v>2018/01</c:v>
                </c:pt>
                <c:pt idx="137">
                  <c:v>2018/02</c:v>
                </c:pt>
                <c:pt idx="138">
                  <c:v>2018/03</c:v>
                </c:pt>
                <c:pt idx="139">
                  <c:v>2018/04</c:v>
                </c:pt>
                <c:pt idx="140">
                  <c:v>2018/05</c:v>
                </c:pt>
                <c:pt idx="141">
                  <c:v>2018/06</c:v>
                </c:pt>
                <c:pt idx="142">
                  <c:v>2018/07</c:v>
                </c:pt>
                <c:pt idx="143">
                  <c:v>2018/08</c:v>
                </c:pt>
                <c:pt idx="144">
                  <c:v>2018/09</c:v>
                </c:pt>
                <c:pt idx="145">
                  <c:v>2018/10</c:v>
                </c:pt>
                <c:pt idx="146">
                  <c:v>2018/11</c:v>
                </c:pt>
                <c:pt idx="147">
                  <c:v>2018/12</c:v>
                </c:pt>
                <c:pt idx="148">
                  <c:v>2019/01</c:v>
                </c:pt>
                <c:pt idx="149">
                  <c:v>2019/02</c:v>
                </c:pt>
                <c:pt idx="150">
                  <c:v>2019/03</c:v>
                </c:pt>
                <c:pt idx="151">
                  <c:v>2019/04</c:v>
                </c:pt>
                <c:pt idx="152">
                  <c:v>2019/05</c:v>
                </c:pt>
                <c:pt idx="153">
                  <c:v>2019/06</c:v>
                </c:pt>
              </c:strCache>
            </c:strRef>
          </c:cat>
          <c:val>
            <c:numRef>
              <c:f>Monthly!$B$5:$B$305</c:f>
              <c:numCache>
                <c:formatCode>General</c:formatCode>
                <c:ptCount val="154"/>
                <c:pt idx="0">
                  <c:v>493310</c:v>
                </c:pt>
                <c:pt idx="1">
                  <c:v>496826</c:v>
                </c:pt>
                <c:pt idx="2">
                  <c:v>497295</c:v>
                </c:pt>
                <c:pt idx="3">
                  <c:v>496420</c:v>
                </c:pt>
                <c:pt idx="4">
                  <c:v>498734</c:v>
                </c:pt>
                <c:pt idx="5">
                  <c:v>480220</c:v>
                </c:pt>
                <c:pt idx="6">
                  <c:v>469483</c:v>
                </c:pt>
                <c:pt idx="7">
                  <c:v>472251</c:v>
                </c:pt>
                <c:pt idx="8">
                  <c:v>477096</c:v>
                </c:pt>
                <c:pt idx="9">
                  <c:v>479276</c:v>
                </c:pt>
                <c:pt idx="10">
                  <c:v>482868</c:v>
                </c:pt>
                <c:pt idx="11">
                  <c:v>490461</c:v>
                </c:pt>
                <c:pt idx="12">
                  <c:v>489485</c:v>
                </c:pt>
                <c:pt idx="13">
                  <c:v>490356</c:v>
                </c:pt>
                <c:pt idx="14">
                  <c:v>496293</c:v>
                </c:pt>
                <c:pt idx="15">
                  <c:v>493238</c:v>
                </c:pt>
                <c:pt idx="16">
                  <c:v>497835</c:v>
                </c:pt>
                <c:pt idx="17">
                  <c:v>483391</c:v>
                </c:pt>
                <c:pt idx="18">
                  <c:v>475658</c:v>
                </c:pt>
                <c:pt idx="19">
                  <c:v>488342</c:v>
                </c:pt>
                <c:pt idx="20">
                  <c:v>495208</c:v>
                </c:pt>
                <c:pt idx="21">
                  <c:v>500443</c:v>
                </c:pt>
                <c:pt idx="22">
                  <c:v>502416</c:v>
                </c:pt>
                <c:pt idx="23">
                  <c:v>507947</c:v>
                </c:pt>
                <c:pt idx="24">
                  <c:v>513797</c:v>
                </c:pt>
                <c:pt idx="25">
                  <c:v>519565</c:v>
                </c:pt>
                <c:pt idx="26">
                  <c:v>524376</c:v>
                </c:pt>
                <c:pt idx="27">
                  <c:v>528791</c:v>
                </c:pt>
                <c:pt idx="28">
                  <c:v>533777</c:v>
                </c:pt>
                <c:pt idx="29">
                  <c:v>520373</c:v>
                </c:pt>
                <c:pt idx="30">
                  <c:v>529702</c:v>
                </c:pt>
                <c:pt idx="31">
                  <c:v>546061</c:v>
                </c:pt>
                <c:pt idx="32">
                  <c:v>565489</c:v>
                </c:pt>
                <c:pt idx="33">
                  <c:v>583028</c:v>
                </c:pt>
                <c:pt idx="34">
                  <c:v>595766</c:v>
                </c:pt>
                <c:pt idx="35">
                  <c:v>598695</c:v>
                </c:pt>
                <c:pt idx="36">
                  <c:v>623193</c:v>
                </c:pt>
                <c:pt idx="37">
                  <c:v>639858</c:v>
                </c:pt>
                <c:pt idx="38">
                  <c:v>655270</c:v>
                </c:pt>
                <c:pt idx="39">
                  <c:v>666203</c:v>
                </c:pt>
                <c:pt idx="40">
                  <c:v>678635</c:v>
                </c:pt>
                <c:pt idx="41">
                  <c:v>688112</c:v>
                </c:pt>
                <c:pt idx="42">
                  <c:v>705459</c:v>
                </c:pt>
                <c:pt idx="43">
                  <c:v>720981</c:v>
                </c:pt>
                <c:pt idx="44">
                  <c:v>742126</c:v>
                </c:pt>
                <c:pt idx="45">
                  <c:v>768518</c:v>
                </c:pt>
                <c:pt idx="46">
                  <c:v>784140</c:v>
                </c:pt>
                <c:pt idx="47">
                  <c:v>792092</c:v>
                </c:pt>
                <c:pt idx="48">
                  <c:v>809225</c:v>
                </c:pt>
                <c:pt idx="49">
                  <c:v>827376</c:v>
                </c:pt>
                <c:pt idx="50">
                  <c:v>850252</c:v>
                </c:pt>
                <c:pt idx="51">
                  <c:v>863979</c:v>
                </c:pt>
                <c:pt idx="52">
                  <c:v>868919</c:v>
                </c:pt>
                <c:pt idx="53">
                  <c:v>885834</c:v>
                </c:pt>
                <c:pt idx="54">
                  <c:v>898347</c:v>
                </c:pt>
                <c:pt idx="55">
                  <c:v>910658</c:v>
                </c:pt>
                <c:pt idx="56">
                  <c:v>926829</c:v>
                </c:pt>
                <c:pt idx="57">
                  <c:v>947220</c:v>
                </c:pt>
                <c:pt idx="58">
                  <c:v>972662</c:v>
                </c:pt>
                <c:pt idx="59">
                  <c:v>977465</c:v>
                </c:pt>
                <c:pt idx="60">
                  <c:v>991084</c:v>
                </c:pt>
                <c:pt idx="61">
                  <c:v>1018897</c:v>
                </c:pt>
                <c:pt idx="62">
                  <c:v>1036467</c:v>
                </c:pt>
                <c:pt idx="63">
                  <c:v>1044612</c:v>
                </c:pt>
                <c:pt idx="64">
                  <c:v>1054649</c:v>
                </c:pt>
                <c:pt idx="65">
                  <c:v>1071314</c:v>
                </c:pt>
                <c:pt idx="66">
                  <c:v>1070939</c:v>
                </c:pt>
                <c:pt idx="67">
                  <c:v>1093553</c:v>
                </c:pt>
                <c:pt idx="68">
                  <c:v>1110686</c:v>
                </c:pt>
                <c:pt idx="69">
                  <c:v>1128437</c:v>
                </c:pt>
                <c:pt idx="70">
                  <c:v>1135196</c:v>
                </c:pt>
                <c:pt idx="71">
                  <c:v>1144744</c:v>
                </c:pt>
                <c:pt idx="72">
                  <c:v>1158378</c:v>
                </c:pt>
                <c:pt idx="73">
                  <c:v>1178804</c:v>
                </c:pt>
                <c:pt idx="74">
                  <c:v>1202626</c:v>
                </c:pt>
                <c:pt idx="75">
                  <c:v>1217100</c:v>
                </c:pt>
                <c:pt idx="76">
                  <c:v>1226106</c:v>
                </c:pt>
                <c:pt idx="77">
                  <c:v>1242986</c:v>
                </c:pt>
                <c:pt idx="78">
                  <c:v>1241119</c:v>
                </c:pt>
                <c:pt idx="79">
                  <c:v>1269050</c:v>
                </c:pt>
                <c:pt idx="80">
                  <c:v>1287690</c:v>
                </c:pt>
                <c:pt idx="81">
                  <c:v>1310600</c:v>
                </c:pt>
                <c:pt idx="82">
                  <c:v>1324692</c:v>
                </c:pt>
                <c:pt idx="83">
                  <c:v>1335310</c:v>
                </c:pt>
                <c:pt idx="84">
                  <c:v>1347451</c:v>
                </c:pt>
                <c:pt idx="85">
                  <c:v>1371029</c:v>
                </c:pt>
                <c:pt idx="86">
                  <c:v>1392528</c:v>
                </c:pt>
                <c:pt idx="87">
                  <c:v>1418149</c:v>
                </c:pt>
                <c:pt idx="88">
                  <c:v>1399733</c:v>
                </c:pt>
                <c:pt idx="89">
                  <c:v>1416861</c:v>
                </c:pt>
                <c:pt idx="90">
                  <c:v>1441094</c:v>
                </c:pt>
                <c:pt idx="91">
                  <c:v>1459824</c:v>
                </c:pt>
                <c:pt idx="92">
                  <c:v>1482767</c:v>
                </c:pt>
                <c:pt idx="93">
                  <c:v>1508482</c:v>
                </c:pt>
                <c:pt idx="94">
                  <c:v>1537650</c:v>
                </c:pt>
                <c:pt idx="95">
                  <c:v>1557413</c:v>
                </c:pt>
                <c:pt idx="96">
                  <c:v>1563119</c:v>
                </c:pt>
                <c:pt idx="97">
                  <c:v>1587220</c:v>
                </c:pt>
                <c:pt idx="98">
                  <c:v>1606279</c:v>
                </c:pt>
                <c:pt idx="99">
                  <c:v>1625801</c:v>
                </c:pt>
                <c:pt idx="100">
                  <c:v>1628041</c:v>
                </c:pt>
                <c:pt idx="101">
                  <c:v>1632665</c:v>
                </c:pt>
                <c:pt idx="102">
                  <c:v>1632084</c:v>
                </c:pt>
                <c:pt idx="103">
                  <c:v>1641103</c:v>
                </c:pt>
                <c:pt idx="104">
                  <c:v>1657110</c:v>
                </c:pt>
                <c:pt idx="105">
                  <c:v>1684908</c:v>
                </c:pt>
                <c:pt idx="106">
                  <c:v>1711227</c:v>
                </c:pt>
                <c:pt idx="107">
                  <c:v>1729608</c:v>
                </c:pt>
                <c:pt idx="108">
                  <c:v>1743541</c:v>
                </c:pt>
                <c:pt idx="109">
                  <c:v>1766461</c:v>
                </c:pt>
                <c:pt idx="110">
                  <c:v>1781073</c:v>
                </c:pt>
                <c:pt idx="111">
                  <c:v>1788008</c:v>
                </c:pt>
                <c:pt idx="112">
                  <c:v>1803443</c:v>
                </c:pt>
                <c:pt idx="113">
                  <c:v>1801123</c:v>
                </c:pt>
                <c:pt idx="114">
                  <c:v>1819363</c:v>
                </c:pt>
                <c:pt idx="115">
                  <c:v>1840036</c:v>
                </c:pt>
                <c:pt idx="116">
                  <c:v>1868434</c:v>
                </c:pt>
                <c:pt idx="117">
                  <c:v>1894062</c:v>
                </c:pt>
                <c:pt idx="118">
                  <c:v>1919995</c:v>
                </c:pt>
                <c:pt idx="119">
                  <c:v>1944892</c:v>
                </c:pt>
                <c:pt idx="120">
                  <c:v>1963166</c:v>
                </c:pt>
                <c:pt idx="121">
                  <c:v>1989673</c:v>
                </c:pt>
                <c:pt idx="122">
                  <c:v>2014510</c:v>
                </c:pt>
                <c:pt idx="123">
                  <c:v>2024398</c:v>
                </c:pt>
                <c:pt idx="124">
                  <c:v>2014055</c:v>
                </c:pt>
                <c:pt idx="125">
                  <c:v>2017337</c:v>
                </c:pt>
                <c:pt idx="126">
                  <c:v>2020226</c:v>
                </c:pt>
                <c:pt idx="127">
                  <c:v>2051284</c:v>
                </c:pt>
                <c:pt idx="128">
                  <c:v>2074906</c:v>
                </c:pt>
                <c:pt idx="129">
                  <c:v>2103390</c:v>
                </c:pt>
                <c:pt idx="130">
                  <c:v>2127121</c:v>
                </c:pt>
                <c:pt idx="131">
                  <c:v>2155155</c:v>
                </c:pt>
                <c:pt idx="132">
                  <c:v>2170847</c:v>
                </c:pt>
                <c:pt idx="133">
                  <c:v>2193704</c:v>
                </c:pt>
                <c:pt idx="134">
                  <c:v>2221554</c:v>
                </c:pt>
                <c:pt idx="135">
                  <c:v>2241871</c:v>
                </c:pt>
                <c:pt idx="136">
                  <c:v>2302541</c:v>
                </c:pt>
                <c:pt idx="137">
                  <c:v>2264547</c:v>
                </c:pt>
                <c:pt idx="138">
                  <c:v>2271910</c:v>
                </c:pt>
                <c:pt idx="139">
                  <c:v>2304876</c:v>
                </c:pt>
                <c:pt idx="140">
                  <c:v>2312430</c:v>
                </c:pt>
                <c:pt idx="141">
                  <c:v>2330354</c:v>
                </c:pt>
                <c:pt idx="142">
                  <c:v>2370374</c:v>
                </c:pt>
                <c:pt idx="143">
                  <c:v>2384376</c:v>
                </c:pt>
                <c:pt idx="144">
                  <c:v>2413403</c:v>
                </c:pt>
                <c:pt idx="145">
                  <c:v>2447226</c:v>
                </c:pt>
                <c:pt idx="146">
                  <c:v>2476400</c:v>
                </c:pt>
                <c:pt idx="147">
                  <c:v>2474647</c:v>
                </c:pt>
                <c:pt idx="148">
                  <c:v>2479531</c:v>
                </c:pt>
                <c:pt idx="149">
                  <c:v>2500332</c:v>
                </c:pt>
                <c:pt idx="150">
                  <c:v>2498490</c:v>
                </c:pt>
                <c:pt idx="151">
                  <c:v>2548417</c:v>
                </c:pt>
                <c:pt idx="152">
                  <c:v>2593012</c:v>
                </c:pt>
                <c:pt idx="153">
                  <c:v>2640276</c:v>
                </c:pt>
              </c:numCache>
            </c:numRef>
          </c:val>
          <c:extLst>
            <c:ext xmlns:c16="http://schemas.microsoft.com/office/drawing/2014/chart" uri="{C3380CC4-5D6E-409C-BE32-E72D297353CC}">
              <c16:uniqueId val="{00000000-8D02-4991-881F-9D84B3F54719}"/>
            </c:ext>
          </c:extLst>
        </c:ser>
        <c:ser>
          <c:idx val="1"/>
          <c:order val="1"/>
          <c:tx>
            <c:strRef>
              <c:f>Monthly!$C$4</c:f>
              <c:strCache>
                <c:ptCount val="1"/>
                <c:pt idx="0">
                  <c:v>Foreign debt</c:v>
                </c:pt>
              </c:strCache>
            </c:strRef>
          </c:tx>
          <c:spPr>
            <a:solidFill>
              <a:schemeClr val="accent2"/>
            </a:solidFill>
            <a:ln>
              <a:noFill/>
            </a:ln>
            <a:effectLst/>
          </c:spPr>
          <c:cat>
            <c:strRef>
              <c:f>Monthly!$A$5:$A$305</c:f>
              <c:strCache>
                <c:ptCount val="154"/>
                <c:pt idx="0">
                  <c:v>2006/09</c:v>
                </c:pt>
                <c:pt idx="1">
                  <c:v>2006/10</c:v>
                </c:pt>
                <c:pt idx="2">
                  <c:v>2006/11</c:v>
                </c:pt>
                <c:pt idx="3">
                  <c:v>2006/12</c:v>
                </c:pt>
                <c:pt idx="4">
                  <c:v>2007/01</c:v>
                </c:pt>
                <c:pt idx="5">
                  <c:v>2007/02</c:v>
                </c:pt>
                <c:pt idx="6">
                  <c:v>2007/03</c:v>
                </c:pt>
                <c:pt idx="7">
                  <c:v>2007/04</c:v>
                </c:pt>
                <c:pt idx="8">
                  <c:v>2007/05</c:v>
                </c:pt>
                <c:pt idx="9">
                  <c:v>2007/06</c:v>
                </c:pt>
                <c:pt idx="10">
                  <c:v>2007/07</c:v>
                </c:pt>
                <c:pt idx="11">
                  <c:v>2007/08</c:v>
                </c:pt>
                <c:pt idx="12">
                  <c:v>2007/09</c:v>
                </c:pt>
                <c:pt idx="13">
                  <c:v>2007/10</c:v>
                </c:pt>
                <c:pt idx="14">
                  <c:v>2007/11</c:v>
                </c:pt>
                <c:pt idx="15">
                  <c:v>2007/12</c:v>
                </c:pt>
                <c:pt idx="16">
                  <c:v>2008/01</c:v>
                </c:pt>
                <c:pt idx="17">
                  <c:v>2008/02</c:v>
                </c:pt>
                <c:pt idx="18">
                  <c:v>2008/03</c:v>
                </c:pt>
                <c:pt idx="19">
                  <c:v>2008/04</c:v>
                </c:pt>
                <c:pt idx="20">
                  <c:v>2008/05</c:v>
                </c:pt>
                <c:pt idx="21">
                  <c:v>2008/06</c:v>
                </c:pt>
                <c:pt idx="22">
                  <c:v>2008/07</c:v>
                </c:pt>
                <c:pt idx="23">
                  <c:v>2008/08</c:v>
                </c:pt>
                <c:pt idx="24">
                  <c:v>2008/09</c:v>
                </c:pt>
                <c:pt idx="25">
                  <c:v>2008/10</c:v>
                </c:pt>
                <c:pt idx="26">
                  <c:v>2008/11</c:v>
                </c:pt>
                <c:pt idx="27">
                  <c:v>2008/12</c:v>
                </c:pt>
                <c:pt idx="28">
                  <c:v>2009/01</c:v>
                </c:pt>
                <c:pt idx="29">
                  <c:v>2009/02</c:v>
                </c:pt>
                <c:pt idx="30">
                  <c:v>2009/03</c:v>
                </c:pt>
                <c:pt idx="31">
                  <c:v>2009/04</c:v>
                </c:pt>
                <c:pt idx="32">
                  <c:v>2009/05</c:v>
                </c:pt>
                <c:pt idx="33">
                  <c:v>2009/06</c:v>
                </c:pt>
                <c:pt idx="34">
                  <c:v>2009/07</c:v>
                </c:pt>
                <c:pt idx="35">
                  <c:v>2009/08</c:v>
                </c:pt>
                <c:pt idx="36">
                  <c:v>2009/09</c:v>
                </c:pt>
                <c:pt idx="37">
                  <c:v>2009/10</c:v>
                </c:pt>
                <c:pt idx="38">
                  <c:v>2009/11</c:v>
                </c:pt>
                <c:pt idx="39">
                  <c:v>2009/12</c:v>
                </c:pt>
                <c:pt idx="40">
                  <c:v>2010/01</c:v>
                </c:pt>
                <c:pt idx="41">
                  <c:v>2010/02</c:v>
                </c:pt>
                <c:pt idx="42">
                  <c:v>2010/03</c:v>
                </c:pt>
                <c:pt idx="43">
                  <c:v>2010/04</c:v>
                </c:pt>
                <c:pt idx="44">
                  <c:v>2010/05</c:v>
                </c:pt>
                <c:pt idx="45">
                  <c:v>2010/06</c:v>
                </c:pt>
                <c:pt idx="46">
                  <c:v>2010/07</c:v>
                </c:pt>
                <c:pt idx="47">
                  <c:v>2010/08</c:v>
                </c:pt>
                <c:pt idx="48">
                  <c:v>2010/09</c:v>
                </c:pt>
                <c:pt idx="49">
                  <c:v>2010/10</c:v>
                </c:pt>
                <c:pt idx="50">
                  <c:v>2010/11</c:v>
                </c:pt>
                <c:pt idx="51">
                  <c:v>2010/12</c:v>
                </c:pt>
                <c:pt idx="52">
                  <c:v>2011/01</c:v>
                </c:pt>
                <c:pt idx="53">
                  <c:v>2011/02</c:v>
                </c:pt>
                <c:pt idx="54">
                  <c:v>2011/03</c:v>
                </c:pt>
                <c:pt idx="55">
                  <c:v>2011/04</c:v>
                </c:pt>
                <c:pt idx="56">
                  <c:v>2011/05</c:v>
                </c:pt>
                <c:pt idx="57">
                  <c:v>2011/06</c:v>
                </c:pt>
                <c:pt idx="58">
                  <c:v>2011/07</c:v>
                </c:pt>
                <c:pt idx="59">
                  <c:v>2011/08</c:v>
                </c:pt>
                <c:pt idx="60">
                  <c:v>2011/09</c:v>
                </c:pt>
                <c:pt idx="61">
                  <c:v>2011/10</c:v>
                </c:pt>
                <c:pt idx="62">
                  <c:v>2011/11</c:v>
                </c:pt>
                <c:pt idx="63">
                  <c:v>2011/12</c:v>
                </c:pt>
                <c:pt idx="64">
                  <c:v>2012/01</c:v>
                </c:pt>
                <c:pt idx="65">
                  <c:v>2012/02</c:v>
                </c:pt>
                <c:pt idx="66">
                  <c:v>2012/03</c:v>
                </c:pt>
                <c:pt idx="67">
                  <c:v>2012/04</c:v>
                </c:pt>
                <c:pt idx="68">
                  <c:v>2012/05</c:v>
                </c:pt>
                <c:pt idx="69">
                  <c:v>2012/06</c:v>
                </c:pt>
                <c:pt idx="70">
                  <c:v>2012/07</c:v>
                </c:pt>
                <c:pt idx="71">
                  <c:v>2012/08</c:v>
                </c:pt>
                <c:pt idx="72">
                  <c:v>2012/09</c:v>
                </c:pt>
                <c:pt idx="73">
                  <c:v>2012/10</c:v>
                </c:pt>
                <c:pt idx="74">
                  <c:v>2012/11</c:v>
                </c:pt>
                <c:pt idx="75">
                  <c:v>2012/12</c:v>
                </c:pt>
                <c:pt idx="76">
                  <c:v>2013/01</c:v>
                </c:pt>
                <c:pt idx="77">
                  <c:v>2013/02</c:v>
                </c:pt>
                <c:pt idx="78">
                  <c:v>2013/03</c:v>
                </c:pt>
                <c:pt idx="79">
                  <c:v>2013/04</c:v>
                </c:pt>
                <c:pt idx="80">
                  <c:v>2013/05</c:v>
                </c:pt>
                <c:pt idx="81">
                  <c:v>2013/06</c:v>
                </c:pt>
                <c:pt idx="82">
                  <c:v>2013/07</c:v>
                </c:pt>
                <c:pt idx="83">
                  <c:v>2013/08</c:v>
                </c:pt>
                <c:pt idx="84">
                  <c:v>2013/09</c:v>
                </c:pt>
                <c:pt idx="85">
                  <c:v>2013/10</c:v>
                </c:pt>
                <c:pt idx="86">
                  <c:v>2013/11</c:v>
                </c:pt>
                <c:pt idx="87">
                  <c:v>2013/12</c:v>
                </c:pt>
                <c:pt idx="88">
                  <c:v>2014/01</c:v>
                </c:pt>
                <c:pt idx="89">
                  <c:v>2014/02</c:v>
                </c:pt>
                <c:pt idx="90">
                  <c:v>2014/03</c:v>
                </c:pt>
                <c:pt idx="91">
                  <c:v>2014/04</c:v>
                </c:pt>
                <c:pt idx="92">
                  <c:v>2014/05</c:v>
                </c:pt>
                <c:pt idx="93">
                  <c:v>2014/06</c:v>
                </c:pt>
                <c:pt idx="94">
                  <c:v>2014/07</c:v>
                </c:pt>
                <c:pt idx="95">
                  <c:v>2014/08</c:v>
                </c:pt>
                <c:pt idx="96">
                  <c:v>2014/09</c:v>
                </c:pt>
                <c:pt idx="97">
                  <c:v>2014/10</c:v>
                </c:pt>
                <c:pt idx="98">
                  <c:v>2014/11</c:v>
                </c:pt>
                <c:pt idx="99">
                  <c:v>2014/12</c:v>
                </c:pt>
                <c:pt idx="100">
                  <c:v>2015/01</c:v>
                </c:pt>
                <c:pt idx="101">
                  <c:v>2015/02</c:v>
                </c:pt>
                <c:pt idx="102">
                  <c:v>2015/03</c:v>
                </c:pt>
                <c:pt idx="103">
                  <c:v>2015/04</c:v>
                </c:pt>
                <c:pt idx="104">
                  <c:v>2015/05</c:v>
                </c:pt>
                <c:pt idx="105">
                  <c:v>2015/06</c:v>
                </c:pt>
                <c:pt idx="106">
                  <c:v>2015/07</c:v>
                </c:pt>
                <c:pt idx="107">
                  <c:v>2015/08</c:v>
                </c:pt>
                <c:pt idx="108">
                  <c:v>2015/09</c:v>
                </c:pt>
                <c:pt idx="109">
                  <c:v>2015/10</c:v>
                </c:pt>
                <c:pt idx="110">
                  <c:v>2015/11</c:v>
                </c:pt>
                <c:pt idx="111">
                  <c:v>2015/12</c:v>
                </c:pt>
                <c:pt idx="112">
                  <c:v>2016/01</c:v>
                </c:pt>
                <c:pt idx="113">
                  <c:v>2016/02</c:v>
                </c:pt>
                <c:pt idx="114">
                  <c:v>2016/03</c:v>
                </c:pt>
                <c:pt idx="115">
                  <c:v>2016/04</c:v>
                </c:pt>
                <c:pt idx="116">
                  <c:v>2016/05</c:v>
                </c:pt>
                <c:pt idx="117">
                  <c:v>2016/06</c:v>
                </c:pt>
                <c:pt idx="118">
                  <c:v>2016/07</c:v>
                </c:pt>
                <c:pt idx="119">
                  <c:v>2016/08</c:v>
                </c:pt>
                <c:pt idx="120">
                  <c:v>2016/09</c:v>
                </c:pt>
                <c:pt idx="121">
                  <c:v>2016/10</c:v>
                </c:pt>
                <c:pt idx="122">
                  <c:v>2016/11</c:v>
                </c:pt>
                <c:pt idx="123">
                  <c:v>2016/12</c:v>
                </c:pt>
                <c:pt idx="124">
                  <c:v>2017/01</c:v>
                </c:pt>
                <c:pt idx="125">
                  <c:v>2017/02</c:v>
                </c:pt>
                <c:pt idx="126">
                  <c:v>2017/03</c:v>
                </c:pt>
                <c:pt idx="127">
                  <c:v>2017/04</c:v>
                </c:pt>
                <c:pt idx="128">
                  <c:v>2017/05</c:v>
                </c:pt>
                <c:pt idx="129">
                  <c:v>2017/06</c:v>
                </c:pt>
                <c:pt idx="130">
                  <c:v>2017/07</c:v>
                </c:pt>
                <c:pt idx="131">
                  <c:v>2017/08</c:v>
                </c:pt>
                <c:pt idx="132">
                  <c:v>2017/09</c:v>
                </c:pt>
                <c:pt idx="133">
                  <c:v>2017/10</c:v>
                </c:pt>
                <c:pt idx="134">
                  <c:v>2017/11</c:v>
                </c:pt>
                <c:pt idx="135">
                  <c:v>2017/12</c:v>
                </c:pt>
                <c:pt idx="136">
                  <c:v>2018/01</c:v>
                </c:pt>
                <c:pt idx="137">
                  <c:v>2018/02</c:v>
                </c:pt>
                <c:pt idx="138">
                  <c:v>2018/03</c:v>
                </c:pt>
                <c:pt idx="139">
                  <c:v>2018/04</c:v>
                </c:pt>
                <c:pt idx="140">
                  <c:v>2018/05</c:v>
                </c:pt>
                <c:pt idx="141">
                  <c:v>2018/06</c:v>
                </c:pt>
                <c:pt idx="142">
                  <c:v>2018/07</c:v>
                </c:pt>
                <c:pt idx="143">
                  <c:v>2018/08</c:v>
                </c:pt>
                <c:pt idx="144">
                  <c:v>2018/09</c:v>
                </c:pt>
                <c:pt idx="145">
                  <c:v>2018/10</c:v>
                </c:pt>
                <c:pt idx="146">
                  <c:v>2018/11</c:v>
                </c:pt>
                <c:pt idx="147">
                  <c:v>2018/12</c:v>
                </c:pt>
                <c:pt idx="148">
                  <c:v>2019/01</c:v>
                </c:pt>
                <c:pt idx="149">
                  <c:v>2019/02</c:v>
                </c:pt>
                <c:pt idx="150">
                  <c:v>2019/03</c:v>
                </c:pt>
                <c:pt idx="151">
                  <c:v>2019/04</c:v>
                </c:pt>
                <c:pt idx="152">
                  <c:v>2019/05</c:v>
                </c:pt>
                <c:pt idx="153">
                  <c:v>2019/06</c:v>
                </c:pt>
              </c:strCache>
            </c:strRef>
          </c:cat>
          <c:val>
            <c:numRef>
              <c:f>Monthly!$C$5:$C$305</c:f>
              <c:numCache>
                <c:formatCode>General</c:formatCode>
                <c:ptCount val="154"/>
                <c:pt idx="0">
                  <c:v>89799</c:v>
                </c:pt>
                <c:pt idx="1">
                  <c:v>84324</c:v>
                </c:pt>
                <c:pt idx="2">
                  <c:v>83876</c:v>
                </c:pt>
                <c:pt idx="3">
                  <c:v>80326</c:v>
                </c:pt>
                <c:pt idx="4">
                  <c:v>83080</c:v>
                </c:pt>
                <c:pt idx="5">
                  <c:v>82141</c:v>
                </c:pt>
                <c:pt idx="6">
                  <c:v>82581</c:v>
                </c:pt>
                <c:pt idx="7">
                  <c:v>81038</c:v>
                </c:pt>
                <c:pt idx="8">
                  <c:v>79514</c:v>
                </c:pt>
                <c:pt idx="9">
                  <c:v>79827</c:v>
                </c:pt>
                <c:pt idx="10">
                  <c:v>77357</c:v>
                </c:pt>
                <c:pt idx="11">
                  <c:v>77789</c:v>
                </c:pt>
                <c:pt idx="12">
                  <c:v>76661</c:v>
                </c:pt>
                <c:pt idx="13">
                  <c:v>73860</c:v>
                </c:pt>
                <c:pt idx="14">
                  <c:v>76878</c:v>
                </c:pt>
                <c:pt idx="15">
                  <c:v>77608</c:v>
                </c:pt>
                <c:pt idx="16">
                  <c:v>85027</c:v>
                </c:pt>
                <c:pt idx="17">
                  <c:v>89519</c:v>
                </c:pt>
                <c:pt idx="18">
                  <c:v>96218</c:v>
                </c:pt>
                <c:pt idx="19">
                  <c:v>84731</c:v>
                </c:pt>
                <c:pt idx="20">
                  <c:v>84507</c:v>
                </c:pt>
                <c:pt idx="21">
                  <c:v>87620</c:v>
                </c:pt>
                <c:pt idx="22">
                  <c:v>82141</c:v>
                </c:pt>
                <c:pt idx="23">
                  <c:v>83270</c:v>
                </c:pt>
                <c:pt idx="24">
                  <c:v>88521</c:v>
                </c:pt>
                <c:pt idx="25">
                  <c:v>101582</c:v>
                </c:pt>
                <c:pt idx="26">
                  <c:v>101489</c:v>
                </c:pt>
                <c:pt idx="27">
                  <c:v>99171</c:v>
                </c:pt>
                <c:pt idx="28">
                  <c:v>103431</c:v>
                </c:pt>
                <c:pt idx="29">
                  <c:v>100276</c:v>
                </c:pt>
                <c:pt idx="30">
                  <c:v>97283</c:v>
                </c:pt>
                <c:pt idx="31">
                  <c:v>85995</c:v>
                </c:pt>
                <c:pt idx="32">
                  <c:v>90398</c:v>
                </c:pt>
                <c:pt idx="33">
                  <c:v>87347</c:v>
                </c:pt>
                <c:pt idx="34">
                  <c:v>88546</c:v>
                </c:pt>
                <c:pt idx="35">
                  <c:v>88930</c:v>
                </c:pt>
                <c:pt idx="36">
                  <c:v>89843</c:v>
                </c:pt>
                <c:pt idx="37">
                  <c:v>92761</c:v>
                </c:pt>
                <c:pt idx="38">
                  <c:v>90050</c:v>
                </c:pt>
                <c:pt idx="39">
                  <c:v>88088</c:v>
                </c:pt>
                <c:pt idx="40">
                  <c:v>88529</c:v>
                </c:pt>
                <c:pt idx="41">
                  <c:v>89684</c:v>
                </c:pt>
                <c:pt idx="42">
                  <c:v>99667</c:v>
                </c:pt>
                <c:pt idx="43">
                  <c:v>98239</c:v>
                </c:pt>
                <c:pt idx="44">
                  <c:v>99935</c:v>
                </c:pt>
                <c:pt idx="45">
                  <c:v>99539</c:v>
                </c:pt>
                <c:pt idx="46">
                  <c:v>97653</c:v>
                </c:pt>
                <c:pt idx="47">
                  <c:v>97814</c:v>
                </c:pt>
                <c:pt idx="48">
                  <c:v>94754</c:v>
                </c:pt>
                <c:pt idx="49">
                  <c:v>94812</c:v>
                </c:pt>
                <c:pt idx="50">
                  <c:v>94562</c:v>
                </c:pt>
                <c:pt idx="51">
                  <c:v>88926</c:v>
                </c:pt>
                <c:pt idx="52">
                  <c:v>96795</c:v>
                </c:pt>
                <c:pt idx="53">
                  <c:v>94376</c:v>
                </c:pt>
                <c:pt idx="54">
                  <c:v>97851</c:v>
                </c:pt>
                <c:pt idx="55">
                  <c:v>95884</c:v>
                </c:pt>
                <c:pt idx="56">
                  <c:v>98433</c:v>
                </c:pt>
                <c:pt idx="57">
                  <c:v>97756</c:v>
                </c:pt>
                <c:pt idx="58">
                  <c:v>95922</c:v>
                </c:pt>
                <c:pt idx="59">
                  <c:v>100677</c:v>
                </c:pt>
                <c:pt idx="60">
                  <c:v>112866</c:v>
                </c:pt>
                <c:pt idx="61">
                  <c:v>109506</c:v>
                </c:pt>
                <c:pt idx="62">
                  <c:v>114651</c:v>
                </c:pt>
                <c:pt idx="63">
                  <c:v>111271</c:v>
                </c:pt>
                <c:pt idx="64">
                  <c:v>118415</c:v>
                </c:pt>
                <c:pt idx="65">
                  <c:v>113496</c:v>
                </c:pt>
                <c:pt idx="66">
                  <c:v>116851</c:v>
                </c:pt>
                <c:pt idx="67">
                  <c:v>108938</c:v>
                </c:pt>
                <c:pt idx="68">
                  <c:v>117546</c:v>
                </c:pt>
                <c:pt idx="69">
                  <c:v>113682</c:v>
                </c:pt>
                <c:pt idx="70">
                  <c:v>112417</c:v>
                </c:pt>
                <c:pt idx="71">
                  <c:v>116471</c:v>
                </c:pt>
                <c:pt idx="72">
                  <c:v>114755</c:v>
                </c:pt>
                <c:pt idx="73">
                  <c:v>119733</c:v>
                </c:pt>
                <c:pt idx="74">
                  <c:v>121217</c:v>
                </c:pt>
                <c:pt idx="75">
                  <c:v>117009</c:v>
                </c:pt>
                <c:pt idx="76">
                  <c:v>123450</c:v>
                </c:pt>
                <c:pt idx="77">
                  <c:v>122112</c:v>
                </c:pt>
                <c:pt idx="78">
                  <c:v>124555</c:v>
                </c:pt>
                <c:pt idx="79">
                  <c:v>121226</c:v>
                </c:pt>
                <c:pt idx="80">
                  <c:v>119285</c:v>
                </c:pt>
                <c:pt idx="81">
                  <c:v>117581</c:v>
                </c:pt>
                <c:pt idx="82">
                  <c:v>115454</c:v>
                </c:pt>
                <c:pt idx="83">
                  <c:v>121151</c:v>
                </c:pt>
                <c:pt idx="84">
                  <c:v>139265</c:v>
                </c:pt>
                <c:pt idx="85">
                  <c:v>136322</c:v>
                </c:pt>
                <c:pt idx="86">
                  <c:v>138958</c:v>
                </c:pt>
                <c:pt idx="87">
                  <c:v>143073</c:v>
                </c:pt>
                <c:pt idx="88">
                  <c:v>152942</c:v>
                </c:pt>
                <c:pt idx="89">
                  <c:v>145684</c:v>
                </c:pt>
                <c:pt idx="90">
                  <c:v>143677</c:v>
                </c:pt>
                <c:pt idx="91">
                  <c:v>141930</c:v>
                </c:pt>
                <c:pt idx="92">
                  <c:v>140556</c:v>
                </c:pt>
                <c:pt idx="93">
                  <c:v>131637</c:v>
                </c:pt>
                <c:pt idx="94">
                  <c:v>149592</c:v>
                </c:pt>
                <c:pt idx="95">
                  <c:v>148031</c:v>
                </c:pt>
                <c:pt idx="96">
                  <c:v>161830</c:v>
                </c:pt>
                <c:pt idx="97">
                  <c:v>154376</c:v>
                </c:pt>
                <c:pt idx="98">
                  <c:v>155448</c:v>
                </c:pt>
                <c:pt idx="99">
                  <c:v>162239</c:v>
                </c:pt>
                <c:pt idx="100">
                  <c:v>160111</c:v>
                </c:pt>
                <c:pt idx="101">
                  <c:v>160282</c:v>
                </c:pt>
                <c:pt idx="102">
                  <c:v>166831</c:v>
                </c:pt>
                <c:pt idx="103">
                  <c:v>161711</c:v>
                </c:pt>
                <c:pt idx="104">
                  <c:v>165790</c:v>
                </c:pt>
                <c:pt idx="105">
                  <c:v>166630</c:v>
                </c:pt>
                <c:pt idx="106">
                  <c:v>171747</c:v>
                </c:pt>
                <c:pt idx="107">
                  <c:v>181627</c:v>
                </c:pt>
                <c:pt idx="108">
                  <c:v>188976</c:v>
                </c:pt>
                <c:pt idx="109">
                  <c:v>186026</c:v>
                </c:pt>
                <c:pt idx="110">
                  <c:v>193431</c:v>
                </c:pt>
                <c:pt idx="111">
                  <c:v>209989</c:v>
                </c:pt>
                <c:pt idx="112">
                  <c:v>215824</c:v>
                </c:pt>
                <c:pt idx="113">
                  <c:v>216119</c:v>
                </c:pt>
                <c:pt idx="114">
                  <c:v>199607</c:v>
                </c:pt>
                <c:pt idx="115">
                  <c:v>196675</c:v>
                </c:pt>
                <c:pt idx="116">
                  <c:v>218326</c:v>
                </c:pt>
                <c:pt idx="117">
                  <c:v>204947</c:v>
                </c:pt>
                <c:pt idx="118">
                  <c:v>195771</c:v>
                </c:pt>
                <c:pt idx="119">
                  <c:v>201090</c:v>
                </c:pt>
                <c:pt idx="120">
                  <c:v>192472</c:v>
                </c:pt>
                <c:pt idx="121">
                  <c:v>218036</c:v>
                </c:pt>
                <c:pt idx="122">
                  <c:v>224352</c:v>
                </c:pt>
                <c:pt idx="123">
                  <c:v>218973</c:v>
                </c:pt>
                <c:pt idx="124">
                  <c:v>215607</c:v>
                </c:pt>
                <c:pt idx="125">
                  <c:v>208597</c:v>
                </c:pt>
                <c:pt idx="126">
                  <c:v>212754</c:v>
                </c:pt>
                <c:pt idx="127">
                  <c:v>211510</c:v>
                </c:pt>
                <c:pt idx="128">
                  <c:v>210005</c:v>
                </c:pt>
                <c:pt idx="129">
                  <c:v>205998</c:v>
                </c:pt>
                <c:pt idx="130">
                  <c:v>208264</c:v>
                </c:pt>
                <c:pt idx="131">
                  <c:v>207807</c:v>
                </c:pt>
                <c:pt idx="132">
                  <c:v>248111</c:v>
                </c:pt>
                <c:pt idx="133">
                  <c:v>257703</c:v>
                </c:pt>
                <c:pt idx="134">
                  <c:v>249119</c:v>
                </c:pt>
                <c:pt idx="135">
                  <c:v>225531</c:v>
                </c:pt>
                <c:pt idx="136">
                  <c:v>217571</c:v>
                </c:pt>
                <c:pt idx="137">
                  <c:v>215569</c:v>
                </c:pt>
                <c:pt idx="138">
                  <c:v>217811</c:v>
                </c:pt>
                <c:pt idx="139">
                  <c:v>226766</c:v>
                </c:pt>
                <c:pt idx="140">
                  <c:v>254366</c:v>
                </c:pt>
                <c:pt idx="141">
                  <c:v>278283</c:v>
                </c:pt>
                <c:pt idx="142">
                  <c:v>264481</c:v>
                </c:pt>
                <c:pt idx="143">
                  <c:v>297378</c:v>
                </c:pt>
                <c:pt idx="144">
                  <c:v>286396</c:v>
                </c:pt>
                <c:pt idx="145">
                  <c:v>297234</c:v>
                </c:pt>
                <c:pt idx="146">
                  <c:v>276668</c:v>
                </c:pt>
                <c:pt idx="147">
                  <c:v>289341</c:v>
                </c:pt>
                <c:pt idx="148">
                  <c:v>267329</c:v>
                </c:pt>
                <c:pt idx="149">
                  <c:v>280802</c:v>
                </c:pt>
                <c:pt idx="150">
                  <c:v>291314</c:v>
                </c:pt>
                <c:pt idx="151">
                  <c:v>286737</c:v>
                </c:pt>
                <c:pt idx="152">
                  <c:v>268917</c:v>
                </c:pt>
                <c:pt idx="153">
                  <c:v>259842</c:v>
                </c:pt>
              </c:numCache>
            </c:numRef>
          </c:val>
          <c:extLst>
            <c:ext xmlns:c16="http://schemas.microsoft.com/office/drawing/2014/chart" uri="{C3380CC4-5D6E-409C-BE32-E72D297353CC}">
              <c16:uniqueId val="{00000001-8D02-4991-881F-9D84B3F54719}"/>
            </c:ext>
          </c:extLst>
        </c:ser>
        <c:ser>
          <c:idx val="2"/>
          <c:order val="2"/>
          <c:tx>
            <c:strRef>
              <c:f>Monthly!$D$4</c:f>
              <c:strCache>
                <c:ptCount val="1"/>
                <c:pt idx="0">
                  <c:v>Financial guarantees</c:v>
                </c:pt>
              </c:strCache>
            </c:strRef>
          </c:tx>
          <c:spPr>
            <a:solidFill>
              <a:schemeClr val="accent3"/>
            </a:solidFill>
            <a:ln>
              <a:noFill/>
            </a:ln>
            <a:effectLst/>
          </c:spPr>
          <c:cat>
            <c:strRef>
              <c:f>Monthly!$A$5:$A$305</c:f>
              <c:strCache>
                <c:ptCount val="154"/>
                <c:pt idx="0">
                  <c:v>2006/09</c:v>
                </c:pt>
                <c:pt idx="1">
                  <c:v>2006/10</c:v>
                </c:pt>
                <c:pt idx="2">
                  <c:v>2006/11</c:v>
                </c:pt>
                <c:pt idx="3">
                  <c:v>2006/12</c:v>
                </c:pt>
                <c:pt idx="4">
                  <c:v>2007/01</c:v>
                </c:pt>
                <c:pt idx="5">
                  <c:v>2007/02</c:v>
                </c:pt>
                <c:pt idx="6">
                  <c:v>2007/03</c:v>
                </c:pt>
                <c:pt idx="7">
                  <c:v>2007/04</c:v>
                </c:pt>
                <c:pt idx="8">
                  <c:v>2007/05</c:v>
                </c:pt>
                <c:pt idx="9">
                  <c:v>2007/06</c:v>
                </c:pt>
                <c:pt idx="10">
                  <c:v>2007/07</c:v>
                </c:pt>
                <c:pt idx="11">
                  <c:v>2007/08</c:v>
                </c:pt>
                <c:pt idx="12">
                  <c:v>2007/09</c:v>
                </c:pt>
                <c:pt idx="13">
                  <c:v>2007/10</c:v>
                </c:pt>
                <c:pt idx="14">
                  <c:v>2007/11</c:v>
                </c:pt>
                <c:pt idx="15">
                  <c:v>2007/12</c:v>
                </c:pt>
                <c:pt idx="16">
                  <c:v>2008/01</c:v>
                </c:pt>
                <c:pt idx="17">
                  <c:v>2008/02</c:v>
                </c:pt>
                <c:pt idx="18">
                  <c:v>2008/03</c:v>
                </c:pt>
                <c:pt idx="19">
                  <c:v>2008/04</c:v>
                </c:pt>
                <c:pt idx="20">
                  <c:v>2008/05</c:v>
                </c:pt>
                <c:pt idx="21">
                  <c:v>2008/06</c:v>
                </c:pt>
                <c:pt idx="22">
                  <c:v>2008/07</c:v>
                </c:pt>
                <c:pt idx="23">
                  <c:v>2008/08</c:v>
                </c:pt>
                <c:pt idx="24">
                  <c:v>2008/09</c:v>
                </c:pt>
                <c:pt idx="25">
                  <c:v>2008/10</c:v>
                </c:pt>
                <c:pt idx="26">
                  <c:v>2008/11</c:v>
                </c:pt>
                <c:pt idx="27">
                  <c:v>2008/12</c:v>
                </c:pt>
                <c:pt idx="28">
                  <c:v>2009/01</c:v>
                </c:pt>
                <c:pt idx="29">
                  <c:v>2009/02</c:v>
                </c:pt>
                <c:pt idx="30">
                  <c:v>2009/03</c:v>
                </c:pt>
                <c:pt idx="31">
                  <c:v>2009/04</c:v>
                </c:pt>
                <c:pt idx="32">
                  <c:v>2009/05</c:v>
                </c:pt>
                <c:pt idx="33">
                  <c:v>2009/06</c:v>
                </c:pt>
                <c:pt idx="34">
                  <c:v>2009/07</c:v>
                </c:pt>
                <c:pt idx="35">
                  <c:v>2009/08</c:v>
                </c:pt>
                <c:pt idx="36">
                  <c:v>2009/09</c:v>
                </c:pt>
                <c:pt idx="37">
                  <c:v>2009/10</c:v>
                </c:pt>
                <c:pt idx="38">
                  <c:v>2009/11</c:v>
                </c:pt>
                <c:pt idx="39">
                  <c:v>2009/12</c:v>
                </c:pt>
                <c:pt idx="40">
                  <c:v>2010/01</c:v>
                </c:pt>
                <c:pt idx="41">
                  <c:v>2010/02</c:v>
                </c:pt>
                <c:pt idx="42">
                  <c:v>2010/03</c:v>
                </c:pt>
                <c:pt idx="43">
                  <c:v>2010/04</c:v>
                </c:pt>
                <c:pt idx="44">
                  <c:v>2010/05</c:v>
                </c:pt>
                <c:pt idx="45">
                  <c:v>2010/06</c:v>
                </c:pt>
                <c:pt idx="46">
                  <c:v>2010/07</c:v>
                </c:pt>
                <c:pt idx="47">
                  <c:v>2010/08</c:v>
                </c:pt>
                <c:pt idx="48">
                  <c:v>2010/09</c:v>
                </c:pt>
                <c:pt idx="49">
                  <c:v>2010/10</c:v>
                </c:pt>
                <c:pt idx="50">
                  <c:v>2010/11</c:v>
                </c:pt>
                <c:pt idx="51">
                  <c:v>2010/12</c:v>
                </c:pt>
                <c:pt idx="52">
                  <c:v>2011/01</c:v>
                </c:pt>
                <c:pt idx="53">
                  <c:v>2011/02</c:v>
                </c:pt>
                <c:pt idx="54">
                  <c:v>2011/03</c:v>
                </c:pt>
                <c:pt idx="55">
                  <c:v>2011/04</c:v>
                </c:pt>
                <c:pt idx="56">
                  <c:v>2011/05</c:v>
                </c:pt>
                <c:pt idx="57">
                  <c:v>2011/06</c:v>
                </c:pt>
                <c:pt idx="58">
                  <c:v>2011/07</c:v>
                </c:pt>
                <c:pt idx="59">
                  <c:v>2011/08</c:v>
                </c:pt>
                <c:pt idx="60">
                  <c:v>2011/09</c:v>
                </c:pt>
                <c:pt idx="61">
                  <c:v>2011/10</c:v>
                </c:pt>
                <c:pt idx="62">
                  <c:v>2011/11</c:v>
                </c:pt>
                <c:pt idx="63">
                  <c:v>2011/12</c:v>
                </c:pt>
                <c:pt idx="64">
                  <c:v>2012/01</c:v>
                </c:pt>
                <c:pt idx="65">
                  <c:v>2012/02</c:v>
                </c:pt>
                <c:pt idx="66">
                  <c:v>2012/03</c:v>
                </c:pt>
                <c:pt idx="67">
                  <c:v>2012/04</c:v>
                </c:pt>
                <c:pt idx="68">
                  <c:v>2012/05</c:v>
                </c:pt>
                <c:pt idx="69">
                  <c:v>2012/06</c:v>
                </c:pt>
                <c:pt idx="70">
                  <c:v>2012/07</c:v>
                </c:pt>
                <c:pt idx="71">
                  <c:v>2012/08</c:v>
                </c:pt>
                <c:pt idx="72">
                  <c:v>2012/09</c:v>
                </c:pt>
                <c:pt idx="73">
                  <c:v>2012/10</c:v>
                </c:pt>
                <c:pt idx="74">
                  <c:v>2012/11</c:v>
                </c:pt>
                <c:pt idx="75">
                  <c:v>2012/12</c:v>
                </c:pt>
                <c:pt idx="76">
                  <c:v>2013/01</c:v>
                </c:pt>
                <c:pt idx="77">
                  <c:v>2013/02</c:v>
                </c:pt>
                <c:pt idx="78">
                  <c:v>2013/03</c:v>
                </c:pt>
                <c:pt idx="79">
                  <c:v>2013/04</c:v>
                </c:pt>
                <c:pt idx="80">
                  <c:v>2013/05</c:v>
                </c:pt>
                <c:pt idx="81">
                  <c:v>2013/06</c:v>
                </c:pt>
                <c:pt idx="82">
                  <c:v>2013/07</c:v>
                </c:pt>
                <c:pt idx="83">
                  <c:v>2013/08</c:v>
                </c:pt>
                <c:pt idx="84">
                  <c:v>2013/09</c:v>
                </c:pt>
                <c:pt idx="85">
                  <c:v>2013/10</c:v>
                </c:pt>
                <c:pt idx="86">
                  <c:v>2013/11</c:v>
                </c:pt>
                <c:pt idx="87">
                  <c:v>2013/12</c:v>
                </c:pt>
                <c:pt idx="88">
                  <c:v>2014/01</c:v>
                </c:pt>
                <c:pt idx="89">
                  <c:v>2014/02</c:v>
                </c:pt>
                <c:pt idx="90">
                  <c:v>2014/03</c:v>
                </c:pt>
                <c:pt idx="91">
                  <c:v>2014/04</c:v>
                </c:pt>
                <c:pt idx="92">
                  <c:v>2014/05</c:v>
                </c:pt>
                <c:pt idx="93">
                  <c:v>2014/06</c:v>
                </c:pt>
                <c:pt idx="94">
                  <c:v>2014/07</c:v>
                </c:pt>
                <c:pt idx="95">
                  <c:v>2014/08</c:v>
                </c:pt>
                <c:pt idx="96">
                  <c:v>2014/09</c:v>
                </c:pt>
                <c:pt idx="97">
                  <c:v>2014/10</c:v>
                </c:pt>
                <c:pt idx="98">
                  <c:v>2014/11</c:v>
                </c:pt>
                <c:pt idx="99">
                  <c:v>2014/12</c:v>
                </c:pt>
                <c:pt idx="100">
                  <c:v>2015/01</c:v>
                </c:pt>
                <c:pt idx="101">
                  <c:v>2015/02</c:v>
                </c:pt>
                <c:pt idx="102">
                  <c:v>2015/03</c:v>
                </c:pt>
                <c:pt idx="103">
                  <c:v>2015/04</c:v>
                </c:pt>
                <c:pt idx="104">
                  <c:v>2015/05</c:v>
                </c:pt>
                <c:pt idx="105">
                  <c:v>2015/06</c:v>
                </c:pt>
                <c:pt idx="106">
                  <c:v>2015/07</c:v>
                </c:pt>
                <c:pt idx="107">
                  <c:v>2015/08</c:v>
                </c:pt>
                <c:pt idx="108">
                  <c:v>2015/09</c:v>
                </c:pt>
                <c:pt idx="109">
                  <c:v>2015/10</c:v>
                </c:pt>
                <c:pt idx="110">
                  <c:v>2015/11</c:v>
                </c:pt>
                <c:pt idx="111">
                  <c:v>2015/12</c:v>
                </c:pt>
                <c:pt idx="112">
                  <c:v>2016/01</c:v>
                </c:pt>
                <c:pt idx="113">
                  <c:v>2016/02</c:v>
                </c:pt>
                <c:pt idx="114">
                  <c:v>2016/03</c:v>
                </c:pt>
                <c:pt idx="115">
                  <c:v>2016/04</c:v>
                </c:pt>
                <c:pt idx="116">
                  <c:v>2016/05</c:v>
                </c:pt>
                <c:pt idx="117">
                  <c:v>2016/06</c:v>
                </c:pt>
                <c:pt idx="118">
                  <c:v>2016/07</c:v>
                </c:pt>
                <c:pt idx="119">
                  <c:v>2016/08</c:v>
                </c:pt>
                <c:pt idx="120">
                  <c:v>2016/09</c:v>
                </c:pt>
                <c:pt idx="121">
                  <c:v>2016/10</c:v>
                </c:pt>
                <c:pt idx="122">
                  <c:v>2016/11</c:v>
                </c:pt>
                <c:pt idx="123">
                  <c:v>2016/12</c:v>
                </c:pt>
                <c:pt idx="124">
                  <c:v>2017/01</c:v>
                </c:pt>
                <c:pt idx="125">
                  <c:v>2017/02</c:v>
                </c:pt>
                <c:pt idx="126">
                  <c:v>2017/03</c:v>
                </c:pt>
                <c:pt idx="127">
                  <c:v>2017/04</c:v>
                </c:pt>
                <c:pt idx="128">
                  <c:v>2017/05</c:v>
                </c:pt>
                <c:pt idx="129">
                  <c:v>2017/06</c:v>
                </c:pt>
                <c:pt idx="130">
                  <c:v>2017/07</c:v>
                </c:pt>
                <c:pt idx="131">
                  <c:v>2017/08</c:v>
                </c:pt>
                <c:pt idx="132">
                  <c:v>2017/09</c:v>
                </c:pt>
                <c:pt idx="133">
                  <c:v>2017/10</c:v>
                </c:pt>
                <c:pt idx="134">
                  <c:v>2017/11</c:v>
                </c:pt>
                <c:pt idx="135">
                  <c:v>2017/12</c:v>
                </c:pt>
                <c:pt idx="136">
                  <c:v>2018/01</c:v>
                </c:pt>
                <c:pt idx="137">
                  <c:v>2018/02</c:v>
                </c:pt>
                <c:pt idx="138">
                  <c:v>2018/03</c:v>
                </c:pt>
                <c:pt idx="139">
                  <c:v>2018/04</c:v>
                </c:pt>
                <c:pt idx="140">
                  <c:v>2018/05</c:v>
                </c:pt>
                <c:pt idx="141">
                  <c:v>2018/06</c:v>
                </c:pt>
                <c:pt idx="142">
                  <c:v>2018/07</c:v>
                </c:pt>
                <c:pt idx="143">
                  <c:v>2018/08</c:v>
                </c:pt>
                <c:pt idx="144">
                  <c:v>2018/09</c:v>
                </c:pt>
                <c:pt idx="145">
                  <c:v>2018/10</c:v>
                </c:pt>
                <c:pt idx="146">
                  <c:v>2018/11</c:v>
                </c:pt>
                <c:pt idx="147">
                  <c:v>2018/12</c:v>
                </c:pt>
                <c:pt idx="148">
                  <c:v>2019/01</c:v>
                </c:pt>
                <c:pt idx="149">
                  <c:v>2019/02</c:v>
                </c:pt>
                <c:pt idx="150">
                  <c:v>2019/03</c:v>
                </c:pt>
                <c:pt idx="151">
                  <c:v>2019/04</c:v>
                </c:pt>
                <c:pt idx="152">
                  <c:v>2019/05</c:v>
                </c:pt>
                <c:pt idx="153">
                  <c:v>2019/06</c:v>
                </c:pt>
              </c:strCache>
            </c:strRef>
          </c:cat>
          <c:val>
            <c:numRef>
              <c:f>Monthly!$D$5:$D$305</c:f>
              <c:numCache>
                <c:formatCode>General</c:formatCode>
                <c:ptCount val="154"/>
                <c:pt idx="0">
                  <c:v>66357</c:v>
                </c:pt>
                <c:pt idx="1">
                  <c:v>66357</c:v>
                </c:pt>
                <c:pt idx="2">
                  <c:v>66357</c:v>
                </c:pt>
                <c:pt idx="3">
                  <c:v>66941</c:v>
                </c:pt>
                <c:pt idx="4">
                  <c:v>66941</c:v>
                </c:pt>
                <c:pt idx="5">
                  <c:v>66941</c:v>
                </c:pt>
                <c:pt idx="6">
                  <c:v>67783</c:v>
                </c:pt>
                <c:pt idx="7">
                  <c:v>67783</c:v>
                </c:pt>
                <c:pt idx="8">
                  <c:v>67783</c:v>
                </c:pt>
                <c:pt idx="9">
                  <c:v>68253</c:v>
                </c:pt>
                <c:pt idx="10">
                  <c:v>68253</c:v>
                </c:pt>
                <c:pt idx="11">
                  <c:v>68253</c:v>
                </c:pt>
                <c:pt idx="12">
                  <c:v>68786</c:v>
                </c:pt>
                <c:pt idx="13">
                  <c:v>68786</c:v>
                </c:pt>
                <c:pt idx="14">
                  <c:v>68786</c:v>
                </c:pt>
                <c:pt idx="15">
                  <c:v>69780</c:v>
                </c:pt>
                <c:pt idx="16">
                  <c:v>69780</c:v>
                </c:pt>
                <c:pt idx="17">
                  <c:v>69780</c:v>
                </c:pt>
                <c:pt idx="18">
                  <c:v>64485</c:v>
                </c:pt>
                <c:pt idx="19">
                  <c:v>64485</c:v>
                </c:pt>
                <c:pt idx="20">
                  <c:v>64485</c:v>
                </c:pt>
                <c:pt idx="21">
                  <c:v>63947</c:v>
                </c:pt>
                <c:pt idx="22">
                  <c:v>63947</c:v>
                </c:pt>
                <c:pt idx="23">
                  <c:v>63947</c:v>
                </c:pt>
                <c:pt idx="24">
                  <c:v>65587</c:v>
                </c:pt>
                <c:pt idx="25">
                  <c:v>65587</c:v>
                </c:pt>
                <c:pt idx="26">
                  <c:v>65587</c:v>
                </c:pt>
                <c:pt idx="27">
                  <c:v>63351</c:v>
                </c:pt>
                <c:pt idx="28">
                  <c:v>63351</c:v>
                </c:pt>
                <c:pt idx="29">
                  <c:v>63351</c:v>
                </c:pt>
                <c:pt idx="30">
                  <c:v>63038</c:v>
                </c:pt>
                <c:pt idx="31">
                  <c:v>63038</c:v>
                </c:pt>
                <c:pt idx="32">
                  <c:v>63038</c:v>
                </c:pt>
                <c:pt idx="33">
                  <c:v>60761</c:v>
                </c:pt>
                <c:pt idx="34">
                  <c:v>60761</c:v>
                </c:pt>
                <c:pt idx="35">
                  <c:v>60761</c:v>
                </c:pt>
                <c:pt idx="36">
                  <c:v>61343</c:v>
                </c:pt>
                <c:pt idx="37">
                  <c:v>61343</c:v>
                </c:pt>
                <c:pt idx="38">
                  <c:v>61343</c:v>
                </c:pt>
                <c:pt idx="39">
                  <c:v>102798</c:v>
                </c:pt>
                <c:pt idx="40">
                  <c:v>102798</c:v>
                </c:pt>
                <c:pt idx="41">
                  <c:v>102798</c:v>
                </c:pt>
                <c:pt idx="42">
                  <c:v>139395</c:v>
                </c:pt>
                <c:pt idx="43">
                  <c:v>139395</c:v>
                </c:pt>
                <c:pt idx="44">
                  <c:v>139395</c:v>
                </c:pt>
                <c:pt idx="45">
                  <c:v>143242</c:v>
                </c:pt>
                <c:pt idx="46">
                  <c:v>143242</c:v>
                </c:pt>
                <c:pt idx="47">
                  <c:v>143242</c:v>
                </c:pt>
                <c:pt idx="48">
                  <c:v>153244</c:v>
                </c:pt>
                <c:pt idx="49">
                  <c:v>153244</c:v>
                </c:pt>
                <c:pt idx="50">
                  <c:v>153244</c:v>
                </c:pt>
                <c:pt idx="51">
                  <c:v>157348</c:v>
                </c:pt>
                <c:pt idx="52">
                  <c:v>157348</c:v>
                </c:pt>
                <c:pt idx="53">
                  <c:v>157348</c:v>
                </c:pt>
                <c:pt idx="54">
                  <c:v>160043</c:v>
                </c:pt>
                <c:pt idx="55">
                  <c:v>160043</c:v>
                </c:pt>
                <c:pt idx="56">
                  <c:v>160043</c:v>
                </c:pt>
                <c:pt idx="57">
                  <c:v>161985</c:v>
                </c:pt>
                <c:pt idx="58">
                  <c:v>161985</c:v>
                </c:pt>
                <c:pt idx="59">
                  <c:v>161985</c:v>
                </c:pt>
                <c:pt idx="60">
                  <c:v>164403</c:v>
                </c:pt>
                <c:pt idx="61">
                  <c:v>164403</c:v>
                </c:pt>
                <c:pt idx="62">
                  <c:v>164403</c:v>
                </c:pt>
                <c:pt idx="63">
                  <c:v>164503</c:v>
                </c:pt>
                <c:pt idx="64">
                  <c:v>164503</c:v>
                </c:pt>
                <c:pt idx="65">
                  <c:v>164503</c:v>
                </c:pt>
                <c:pt idx="66">
                  <c:v>164338</c:v>
                </c:pt>
                <c:pt idx="67">
                  <c:v>164338</c:v>
                </c:pt>
                <c:pt idx="68">
                  <c:v>164338</c:v>
                </c:pt>
                <c:pt idx="69">
                  <c:v>168536</c:v>
                </c:pt>
                <c:pt idx="70">
                  <c:v>168536</c:v>
                </c:pt>
                <c:pt idx="71">
                  <c:v>168536</c:v>
                </c:pt>
                <c:pt idx="72">
                  <c:v>176552</c:v>
                </c:pt>
                <c:pt idx="73">
                  <c:v>176552</c:v>
                </c:pt>
                <c:pt idx="74">
                  <c:v>176552</c:v>
                </c:pt>
                <c:pt idx="75">
                  <c:v>183768</c:v>
                </c:pt>
                <c:pt idx="76">
                  <c:v>183768</c:v>
                </c:pt>
                <c:pt idx="77">
                  <c:v>183768</c:v>
                </c:pt>
                <c:pt idx="78">
                  <c:v>224768</c:v>
                </c:pt>
                <c:pt idx="79">
                  <c:v>224768</c:v>
                </c:pt>
                <c:pt idx="80">
                  <c:v>224768</c:v>
                </c:pt>
                <c:pt idx="81">
                  <c:v>233640</c:v>
                </c:pt>
                <c:pt idx="82">
                  <c:v>233640</c:v>
                </c:pt>
                <c:pt idx="83">
                  <c:v>233640</c:v>
                </c:pt>
                <c:pt idx="84">
                  <c:v>233251</c:v>
                </c:pt>
                <c:pt idx="85">
                  <c:v>233251</c:v>
                </c:pt>
                <c:pt idx="86">
                  <c:v>233251</c:v>
                </c:pt>
                <c:pt idx="87">
                  <c:v>249693</c:v>
                </c:pt>
                <c:pt idx="88">
                  <c:v>249693</c:v>
                </c:pt>
                <c:pt idx="89">
                  <c:v>249693</c:v>
                </c:pt>
                <c:pt idx="90">
                  <c:v>288041</c:v>
                </c:pt>
                <c:pt idx="91">
                  <c:v>288041</c:v>
                </c:pt>
                <c:pt idx="92">
                  <c:v>288041</c:v>
                </c:pt>
                <c:pt idx="93">
                  <c:v>293023</c:v>
                </c:pt>
                <c:pt idx="94">
                  <c:v>293023</c:v>
                </c:pt>
                <c:pt idx="95">
                  <c:v>293023</c:v>
                </c:pt>
                <c:pt idx="96">
                  <c:v>297951</c:v>
                </c:pt>
                <c:pt idx="97">
                  <c:v>297951</c:v>
                </c:pt>
                <c:pt idx="98">
                  <c:v>297951</c:v>
                </c:pt>
                <c:pt idx="99">
                  <c:v>312160</c:v>
                </c:pt>
                <c:pt idx="100">
                  <c:v>312160</c:v>
                </c:pt>
                <c:pt idx="101">
                  <c:v>312160</c:v>
                </c:pt>
                <c:pt idx="102">
                  <c:v>327169</c:v>
                </c:pt>
                <c:pt idx="103">
                  <c:v>327169</c:v>
                </c:pt>
                <c:pt idx="104">
                  <c:v>327169</c:v>
                </c:pt>
                <c:pt idx="105">
                  <c:v>350783</c:v>
                </c:pt>
                <c:pt idx="106">
                  <c:v>350783</c:v>
                </c:pt>
                <c:pt idx="107">
                  <c:v>350783</c:v>
                </c:pt>
                <c:pt idx="108">
                  <c:v>344873</c:v>
                </c:pt>
                <c:pt idx="109">
                  <c:v>344873</c:v>
                </c:pt>
                <c:pt idx="110">
                  <c:v>344873</c:v>
                </c:pt>
                <c:pt idx="111">
                  <c:v>355319</c:v>
                </c:pt>
                <c:pt idx="112">
                  <c:v>355319</c:v>
                </c:pt>
                <c:pt idx="113">
                  <c:v>355319</c:v>
                </c:pt>
                <c:pt idx="114">
                  <c:v>380136</c:v>
                </c:pt>
                <c:pt idx="115">
                  <c:v>380136</c:v>
                </c:pt>
                <c:pt idx="116">
                  <c:v>380136</c:v>
                </c:pt>
                <c:pt idx="117">
                  <c:v>389871</c:v>
                </c:pt>
                <c:pt idx="118">
                  <c:v>389871</c:v>
                </c:pt>
                <c:pt idx="119">
                  <c:v>389871</c:v>
                </c:pt>
                <c:pt idx="120">
                  <c:v>385540</c:v>
                </c:pt>
                <c:pt idx="121">
                  <c:v>385540</c:v>
                </c:pt>
                <c:pt idx="122">
                  <c:v>385540</c:v>
                </c:pt>
                <c:pt idx="123">
                  <c:v>396573</c:v>
                </c:pt>
                <c:pt idx="124">
                  <c:v>396573</c:v>
                </c:pt>
                <c:pt idx="125">
                  <c:v>396573</c:v>
                </c:pt>
                <c:pt idx="126">
                  <c:v>426234</c:v>
                </c:pt>
                <c:pt idx="127">
                  <c:v>426234</c:v>
                </c:pt>
                <c:pt idx="128">
                  <c:v>426234</c:v>
                </c:pt>
                <c:pt idx="129">
                  <c:v>428934</c:v>
                </c:pt>
                <c:pt idx="130">
                  <c:v>428934</c:v>
                </c:pt>
                <c:pt idx="131">
                  <c:v>428934</c:v>
                </c:pt>
                <c:pt idx="132">
                  <c:v>434947</c:v>
                </c:pt>
                <c:pt idx="133">
                  <c:v>434947</c:v>
                </c:pt>
                <c:pt idx="134">
                  <c:v>434947</c:v>
                </c:pt>
                <c:pt idx="135">
                  <c:v>434293</c:v>
                </c:pt>
                <c:pt idx="136">
                  <c:v>434293</c:v>
                </c:pt>
                <c:pt idx="137">
                  <c:v>434293</c:v>
                </c:pt>
                <c:pt idx="138">
                  <c:v>453039</c:v>
                </c:pt>
                <c:pt idx="139">
                  <c:v>453039</c:v>
                </c:pt>
                <c:pt idx="140">
                  <c:v>453039</c:v>
                </c:pt>
                <c:pt idx="141">
                  <c:v>465946</c:v>
                </c:pt>
                <c:pt idx="142">
                  <c:v>465946</c:v>
                </c:pt>
                <c:pt idx="143">
                  <c:v>465946</c:v>
                </c:pt>
                <c:pt idx="144">
                  <c:v>465692</c:v>
                </c:pt>
                <c:pt idx="145">
                  <c:v>465692</c:v>
                </c:pt>
                <c:pt idx="146">
                  <c:v>465692</c:v>
                </c:pt>
                <c:pt idx="147">
                  <c:v>494334</c:v>
                </c:pt>
                <c:pt idx="148">
                  <c:v>494334</c:v>
                </c:pt>
                <c:pt idx="149">
                  <c:v>494334</c:v>
                </c:pt>
                <c:pt idx="150">
                  <c:v>525102</c:v>
                </c:pt>
                <c:pt idx="151">
                  <c:v>525102</c:v>
                </c:pt>
                <c:pt idx="152">
                  <c:v>525102</c:v>
                </c:pt>
                <c:pt idx="153">
                  <c:v>525102</c:v>
                </c:pt>
              </c:numCache>
            </c:numRef>
          </c:val>
          <c:extLst>
            <c:ext xmlns:c16="http://schemas.microsoft.com/office/drawing/2014/chart" uri="{C3380CC4-5D6E-409C-BE32-E72D297353CC}">
              <c16:uniqueId val="{00000002-8D02-4991-881F-9D84B3F54719}"/>
            </c:ext>
          </c:extLst>
        </c:ser>
        <c:dLbls>
          <c:showLegendKey val="0"/>
          <c:showVal val="0"/>
          <c:showCatName val="0"/>
          <c:showSerName val="0"/>
          <c:showPercent val="0"/>
          <c:showBubbleSize val="0"/>
        </c:dLbls>
        <c:axId val="-71798832"/>
        <c:axId val="-71803728"/>
      </c:areaChart>
      <c:lineChart>
        <c:grouping val="standard"/>
        <c:varyColors val="0"/>
        <c:ser>
          <c:idx val="3"/>
          <c:order val="3"/>
          <c:tx>
            <c:strRef>
              <c:f>Monthly!$E$4</c:f>
              <c:strCache>
                <c:ptCount val="1"/>
                <c:pt idx="0">
                  <c:v>Gross loan debt (%GDP right axis)</c:v>
                </c:pt>
              </c:strCache>
            </c:strRef>
          </c:tx>
          <c:spPr>
            <a:ln w="12700" cap="rnd">
              <a:solidFill>
                <a:schemeClr val="accent4"/>
              </a:solidFill>
              <a:round/>
            </a:ln>
            <a:effectLst/>
          </c:spPr>
          <c:marker>
            <c:symbol val="none"/>
          </c:marker>
          <c:cat>
            <c:strRef>
              <c:f>Monthly!$A$5:$A$305</c:f>
              <c:strCache>
                <c:ptCount val="154"/>
                <c:pt idx="0">
                  <c:v>2006/09</c:v>
                </c:pt>
                <c:pt idx="1">
                  <c:v>2006/10</c:v>
                </c:pt>
                <c:pt idx="2">
                  <c:v>2006/11</c:v>
                </c:pt>
                <c:pt idx="3">
                  <c:v>2006/12</c:v>
                </c:pt>
                <c:pt idx="4">
                  <c:v>2007/01</c:v>
                </c:pt>
                <c:pt idx="5">
                  <c:v>2007/02</c:v>
                </c:pt>
                <c:pt idx="6">
                  <c:v>2007/03</c:v>
                </c:pt>
                <c:pt idx="7">
                  <c:v>2007/04</c:v>
                </c:pt>
                <c:pt idx="8">
                  <c:v>2007/05</c:v>
                </c:pt>
                <c:pt idx="9">
                  <c:v>2007/06</c:v>
                </c:pt>
                <c:pt idx="10">
                  <c:v>2007/07</c:v>
                </c:pt>
                <c:pt idx="11">
                  <c:v>2007/08</c:v>
                </c:pt>
                <c:pt idx="12">
                  <c:v>2007/09</c:v>
                </c:pt>
                <c:pt idx="13">
                  <c:v>2007/10</c:v>
                </c:pt>
                <c:pt idx="14">
                  <c:v>2007/11</c:v>
                </c:pt>
                <c:pt idx="15">
                  <c:v>2007/12</c:v>
                </c:pt>
                <c:pt idx="16">
                  <c:v>2008/01</c:v>
                </c:pt>
                <c:pt idx="17">
                  <c:v>2008/02</c:v>
                </c:pt>
                <c:pt idx="18">
                  <c:v>2008/03</c:v>
                </c:pt>
                <c:pt idx="19">
                  <c:v>2008/04</c:v>
                </c:pt>
                <c:pt idx="20">
                  <c:v>2008/05</c:v>
                </c:pt>
                <c:pt idx="21">
                  <c:v>2008/06</c:v>
                </c:pt>
                <c:pt idx="22">
                  <c:v>2008/07</c:v>
                </c:pt>
                <c:pt idx="23">
                  <c:v>2008/08</c:v>
                </c:pt>
                <c:pt idx="24">
                  <c:v>2008/09</c:v>
                </c:pt>
                <c:pt idx="25">
                  <c:v>2008/10</c:v>
                </c:pt>
                <c:pt idx="26">
                  <c:v>2008/11</c:v>
                </c:pt>
                <c:pt idx="27">
                  <c:v>2008/12</c:v>
                </c:pt>
                <c:pt idx="28">
                  <c:v>2009/01</c:v>
                </c:pt>
                <c:pt idx="29">
                  <c:v>2009/02</c:v>
                </c:pt>
                <c:pt idx="30">
                  <c:v>2009/03</c:v>
                </c:pt>
                <c:pt idx="31">
                  <c:v>2009/04</c:v>
                </c:pt>
                <c:pt idx="32">
                  <c:v>2009/05</c:v>
                </c:pt>
                <c:pt idx="33">
                  <c:v>2009/06</c:v>
                </c:pt>
                <c:pt idx="34">
                  <c:v>2009/07</c:v>
                </c:pt>
                <c:pt idx="35">
                  <c:v>2009/08</c:v>
                </c:pt>
                <c:pt idx="36">
                  <c:v>2009/09</c:v>
                </c:pt>
                <c:pt idx="37">
                  <c:v>2009/10</c:v>
                </c:pt>
                <c:pt idx="38">
                  <c:v>2009/11</c:v>
                </c:pt>
                <c:pt idx="39">
                  <c:v>2009/12</c:v>
                </c:pt>
                <c:pt idx="40">
                  <c:v>2010/01</c:v>
                </c:pt>
                <c:pt idx="41">
                  <c:v>2010/02</c:v>
                </c:pt>
                <c:pt idx="42">
                  <c:v>2010/03</c:v>
                </c:pt>
                <c:pt idx="43">
                  <c:v>2010/04</c:v>
                </c:pt>
                <c:pt idx="44">
                  <c:v>2010/05</c:v>
                </c:pt>
                <c:pt idx="45">
                  <c:v>2010/06</c:v>
                </c:pt>
                <c:pt idx="46">
                  <c:v>2010/07</c:v>
                </c:pt>
                <c:pt idx="47">
                  <c:v>2010/08</c:v>
                </c:pt>
                <c:pt idx="48">
                  <c:v>2010/09</c:v>
                </c:pt>
                <c:pt idx="49">
                  <c:v>2010/10</c:v>
                </c:pt>
                <c:pt idx="50">
                  <c:v>2010/11</c:v>
                </c:pt>
                <c:pt idx="51">
                  <c:v>2010/12</c:v>
                </c:pt>
                <c:pt idx="52">
                  <c:v>2011/01</c:v>
                </c:pt>
                <c:pt idx="53">
                  <c:v>2011/02</c:v>
                </c:pt>
                <c:pt idx="54">
                  <c:v>2011/03</c:v>
                </c:pt>
                <c:pt idx="55">
                  <c:v>2011/04</c:v>
                </c:pt>
                <c:pt idx="56">
                  <c:v>2011/05</c:v>
                </c:pt>
                <c:pt idx="57">
                  <c:v>2011/06</c:v>
                </c:pt>
                <c:pt idx="58">
                  <c:v>2011/07</c:v>
                </c:pt>
                <c:pt idx="59">
                  <c:v>2011/08</c:v>
                </c:pt>
                <c:pt idx="60">
                  <c:v>2011/09</c:v>
                </c:pt>
                <c:pt idx="61">
                  <c:v>2011/10</c:v>
                </c:pt>
                <c:pt idx="62">
                  <c:v>2011/11</c:v>
                </c:pt>
                <c:pt idx="63">
                  <c:v>2011/12</c:v>
                </c:pt>
                <c:pt idx="64">
                  <c:v>2012/01</c:v>
                </c:pt>
                <c:pt idx="65">
                  <c:v>2012/02</c:v>
                </c:pt>
                <c:pt idx="66">
                  <c:v>2012/03</c:v>
                </c:pt>
                <c:pt idx="67">
                  <c:v>2012/04</c:v>
                </c:pt>
                <c:pt idx="68">
                  <c:v>2012/05</c:v>
                </c:pt>
                <c:pt idx="69">
                  <c:v>2012/06</c:v>
                </c:pt>
                <c:pt idx="70">
                  <c:v>2012/07</c:v>
                </c:pt>
                <c:pt idx="71">
                  <c:v>2012/08</c:v>
                </c:pt>
                <c:pt idx="72">
                  <c:v>2012/09</c:v>
                </c:pt>
                <c:pt idx="73">
                  <c:v>2012/10</c:v>
                </c:pt>
                <c:pt idx="74">
                  <c:v>2012/11</c:v>
                </c:pt>
                <c:pt idx="75">
                  <c:v>2012/12</c:v>
                </c:pt>
                <c:pt idx="76">
                  <c:v>2013/01</c:v>
                </c:pt>
                <c:pt idx="77">
                  <c:v>2013/02</c:v>
                </c:pt>
                <c:pt idx="78">
                  <c:v>2013/03</c:v>
                </c:pt>
                <c:pt idx="79">
                  <c:v>2013/04</c:v>
                </c:pt>
                <c:pt idx="80">
                  <c:v>2013/05</c:v>
                </c:pt>
                <c:pt idx="81">
                  <c:v>2013/06</c:v>
                </c:pt>
                <c:pt idx="82">
                  <c:v>2013/07</c:v>
                </c:pt>
                <c:pt idx="83">
                  <c:v>2013/08</c:v>
                </c:pt>
                <c:pt idx="84">
                  <c:v>2013/09</c:v>
                </c:pt>
                <c:pt idx="85">
                  <c:v>2013/10</c:v>
                </c:pt>
                <c:pt idx="86">
                  <c:v>2013/11</c:v>
                </c:pt>
                <c:pt idx="87">
                  <c:v>2013/12</c:v>
                </c:pt>
                <c:pt idx="88">
                  <c:v>2014/01</c:v>
                </c:pt>
                <c:pt idx="89">
                  <c:v>2014/02</c:v>
                </c:pt>
                <c:pt idx="90">
                  <c:v>2014/03</c:v>
                </c:pt>
                <c:pt idx="91">
                  <c:v>2014/04</c:v>
                </c:pt>
                <c:pt idx="92">
                  <c:v>2014/05</c:v>
                </c:pt>
                <c:pt idx="93">
                  <c:v>2014/06</c:v>
                </c:pt>
                <c:pt idx="94">
                  <c:v>2014/07</c:v>
                </c:pt>
                <c:pt idx="95">
                  <c:v>2014/08</c:v>
                </c:pt>
                <c:pt idx="96">
                  <c:v>2014/09</c:v>
                </c:pt>
                <c:pt idx="97">
                  <c:v>2014/10</c:v>
                </c:pt>
                <c:pt idx="98">
                  <c:v>2014/11</c:v>
                </c:pt>
                <c:pt idx="99">
                  <c:v>2014/12</c:v>
                </c:pt>
                <c:pt idx="100">
                  <c:v>2015/01</c:v>
                </c:pt>
                <c:pt idx="101">
                  <c:v>2015/02</c:v>
                </c:pt>
                <c:pt idx="102">
                  <c:v>2015/03</c:v>
                </c:pt>
                <c:pt idx="103">
                  <c:v>2015/04</c:v>
                </c:pt>
                <c:pt idx="104">
                  <c:v>2015/05</c:v>
                </c:pt>
                <c:pt idx="105">
                  <c:v>2015/06</c:v>
                </c:pt>
                <c:pt idx="106">
                  <c:v>2015/07</c:v>
                </c:pt>
                <c:pt idx="107">
                  <c:v>2015/08</c:v>
                </c:pt>
                <c:pt idx="108">
                  <c:v>2015/09</c:v>
                </c:pt>
                <c:pt idx="109">
                  <c:v>2015/10</c:v>
                </c:pt>
                <c:pt idx="110">
                  <c:v>2015/11</c:v>
                </c:pt>
                <c:pt idx="111">
                  <c:v>2015/12</c:v>
                </c:pt>
                <c:pt idx="112">
                  <c:v>2016/01</c:v>
                </c:pt>
                <c:pt idx="113">
                  <c:v>2016/02</c:v>
                </c:pt>
                <c:pt idx="114">
                  <c:v>2016/03</c:v>
                </c:pt>
                <c:pt idx="115">
                  <c:v>2016/04</c:v>
                </c:pt>
                <c:pt idx="116">
                  <c:v>2016/05</c:v>
                </c:pt>
                <c:pt idx="117">
                  <c:v>2016/06</c:v>
                </c:pt>
                <c:pt idx="118">
                  <c:v>2016/07</c:v>
                </c:pt>
                <c:pt idx="119">
                  <c:v>2016/08</c:v>
                </c:pt>
                <c:pt idx="120">
                  <c:v>2016/09</c:v>
                </c:pt>
                <c:pt idx="121">
                  <c:v>2016/10</c:v>
                </c:pt>
                <c:pt idx="122">
                  <c:v>2016/11</c:v>
                </c:pt>
                <c:pt idx="123">
                  <c:v>2016/12</c:v>
                </c:pt>
                <c:pt idx="124">
                  <c:v>2017/01</c:v>
                </c:pt>
                <c:pt idx="125">
                  <c:v>2017/02</c:v>
                </c:pt>
                <c:pt idx="126">
                  <c:v>2017/03</c:v>
                </c:pt>
                <c:pt idx="127">
                  <c:v>2017/04</c:v>
                </c:pt>
                <c:pt idx="128">
                  <c:v>2017/05</c:v>
                </c:pt>
                <c:pt idx="129">
                  <c:v>2017/06</c:v>
                </c:pt>
                <c:pt idx="130">
                  <c:v>2017/07</c:v>
                </c:pt>
                <c:pt idx="131">
                  <c:v>2017/08</c:v>
                </c:pt>
                <c:pt idx="132">
                  <c:v>2017/09</c:v>
                </c:pt>
                <c:pt idx="133">
                  <c:v>2017/10</c:v>
                </c:pt>
                <c:pt idx="134">
                  <c:v>2017/11</c:v>
                </c:pt>
                <c:pt idx="135">
                  <c:v>2017/12</c:v>
                </c:pt>
                <c:pt idx="136">
                  <c:v>2018/01</c:v>
                </c:pt>
                <c:pt idx="137">
                  <c:v>2018/02</c:v>
                </c:pt>
                <c:pt idx="138">
                  <c:v>2018/03</c:v>
                </c:pt>
                <c:pt idx="139">
                  <c:v>2018/04</c:v>
                </c:pt>
                <c:pt idx="140">
                  <c:v>2018/05</c:v>
                </c:pt>
                <c:pt idx="141">
                  <c:v>2018/06</c:v>
                </c:pt>
                <c:pt idx="142">
                  <c:v>2018/07</c:v>
                </c:pt>
                <c:pt idx="143">
                  <c:v>2018/08</c:v>
                </c:pt>
                <c:pt idx="144">
                  <c:v>2018/09</c:v>
                </c:pt>
                <c:pt idx="145">
                  <c:v>2018/10</c:v>
                </c:pt>
                <c:pt idx="146">
                  <c:v>2018/11</c:v>
                </c:pt>
                <c:pt idx="147">
                  <c:v>2018/12</c:v>
                </c:pt>
                <c:pt idx="148">
                  <c:v>2019/01</c:v>
                </c:pt>
                <c:pt idx="149">
                  <c:v>2019/02</c:v>
                </c:pt>
                <c:pt idx="150">
                  <c:v>2019/03</c:v>
                </c:pt>
                <c:pt idx="151">
                  <c:v>2019/04</c:v>
                </c:pt>
                <c:pt idx="152">
                  <c:v>2019/05</c:v>
                </c:pt>
                <c:pt idx="153">
                  <c:v>2019/06</c:v>
                </c:pt>
              </c:strCache>
            </c:strRef>
          </c:cat>
          <c:val>
            <c:numRef>
              <c:f>Monthly!$E$5:$E$305</c:f>
              <c:numCache>
                <c:formatCode>General</c:formatCode>
                <c:ptCount val="154"/>
                <c:pt idx="0">
                  <c:v>32.700000000000003</c:v>
                </c:pt>
                <c:pt idx="1">
                  <c:v>31.4</c:v>
                </c:pt>
                <c:pt idx="2">
                  <c:v>31.4</c:v>
                </c:pt>
                <c:pt idx="3">
                  <c:v>31.4</c:v>
                </c:pt>
                <c:pt idx="4">
                  <c:v>28.9</c:v>
                </c:pt>
                <c:pt idx="5">
                  <c:v>28.9</c:v>
                </c:pt>
                <c:pt idx="6">
                  <c:v>28.9</c:v>
                </c:pt>
                <c:pt idx="7">
                  <c:v>28.2</c:v>
                </c:pt>
                <c:pt idx="8">
                  <c:v>28.2</c:v>
                </c:pt>
                <c:pt idx="9">
                  <c:v>28.2</c:v>
                </c:pt>
                <c:pt idx="10">
                  <c:v>27.8</c:v>
                </c:pt>
                <c:pt idx="11">
                  <c:v>27.8</c:v>
                </c:pt>
                <c:pt idx="12">
                  <c:v>27.8</c:v>
                </c:pt>
                <c:pt idx="13">
                  <c:v>27.1</c:v>
                </c:pt>
                <c:pt idx="14">
                  <c:v>27.1</c:v>
                </c:pt>
                <c:pt idx="15">
                  <c:v>27.1</c:v>
                </c:pt>
                <c:pt idx="16">
                  <c:v>26.3</c:v>
                </c:pt>
                <c:pt idx="17">
                  <c:v>26.3</c:v>
                </c:pt>
                <c:pt idx="18">
                  <c:v>26.3</c:v>
                </c:pt>
                <c:pt idx="19">
                  <c:v>26.2</c:v>
                </c:pt>
                <c:pt idx="20">
                  <c:v>26.2</c:v>
                </c:pt>
                <c:pt idx="21">
                  <c:v>26.2</c:v>
                </c:pt>
                <c:pt idx="22">
                  <c:v>26</c:v>
                </c:pt>
                <c:pt idx="23">
                  <c:v>26</c:v>
                </c:pt>
                <c:pt idx="24">
                  <c:v>26</c:v>
                </c:pt>
                <c:pt idx="25">
                  <c:v>26.5</c:v>
                </c:pt>
                <c:pt idx="26">
                  <c:v>26.5</c:v>
                </c:pt>
                <c:pt idx="27">
                  <c:v>26.5</c:v>
                </c:pt>
                <c:pt idx="28">
                  <c:v>26</c:v>
                </c:pt>
                <c:pt idx="29">
                  <c:v>26</c:v>
                </c:pt>
                <c:pt idx="30">
                  <c:v>26</c:v>
                </c:pt>
                <c:pt idx="31">
                  <c:v>27.5</c:v>
                </c:pt>
                <c:pt idx="32">
                  <c:v>27.5</c:v>
                </c:pt>
                <c:pt idx="33">
                  <c:v>27.5</c:v>
                </c:pt>
                <c:pt idx="34">
                  <c:v>28.9</c:v>
                </c:pt>
                <c:pt idx="35">
                  <c:v>28.9</c:v>
                </c:pt>
                <c:pt idx="36">
                  <c:v>28.9</c:v>
                </c:pt>
                <c:pt idx="37">
                  <c:v>30.1</c:v>
                </c:pt>
                <c:pt idx="38">
                  <c:v>30.1</c:v>
                </c:pt>
                <c:pt idx="39">
                  <c:v>30.1</c:v>
                </c:pt>
                <c:pt idx="40">
                  <c:v>31.6</c:v>
                </c:pt>
                <c:pt idx="41">
                  <c:v>31.6</c:v>
                </c:pt>
                <c:pt idx="42">
                  <c:v>31.6</c:v>
                </c:pt>
                <c:pt idx="43">
                  <c:v>33.1</c:v>
                </c:pt>
                <c:pt idx="44">
                  <c:v>33.1</c:v>
                </c:pt>
                <c:pt idx="45">
                  <c:v>33.1</c:v>
                </c:pt>
                <c:pt idx="46">
                  <c:v>33.700000000000003</c:v>
                </c:pt>
                <c:pt idx="47">
                  <c:v>33.700000000000003</c:v>
                </c:pt>
                <c:pt idx="48">
                  <c:v>33.700000000000003</c:v>
                </c:pt>
                <c:pt idx="49">
                  <c:v>34.700000000000003</c:v>
                </c:pt>
                <c:pt idx="50">
                  <c:v>34.700000000000003</c:v>
                </c:pt>
                <c:pt idx="51">
                  <c:v>34.700000000000003</c:v>
                </c:pt>
                <c:pt idx="52">
                  <c:v>35.299999999999997</c:v>
                </c:pt>
                <c:pt idx="53">
                  <c:v>35.299999999999997</c:v>
                </c:pt>
                <c:pt idx="54">
                  <c:v>35.299999999999997</c:v>
                </c:pt>
                <c:pt idx="55">
                  <c:v>36.200000000000003</c:v>
                </c:pt>
                <c:pt idx="56">
                  <c:v>36.200000000000003</c:v>
                </c:pt>
                <c:pt idx="57">
                  <c:v>36.200000000000003</c:v>
                </c:pt>
                <c:pt idx="58">
                  <c:v>37.4</c:v>
                </c:pt>
                <c:pt idx="59">
                  <c:v>37.4</c:v>
                </c:pt>
                <c:pt idx="60">
                  <c:v>37.4</c:v>
                </c:pt>
                <c:pt idx="61">
                  <c:v>38.200000000000003</c:v>
                </c:pt>
                <c:pt idx="62">
                  <c:v>38.200000000000003</c:v>
                </c:pt>
                <c:pt idx="63">
                  <c:v>38.200000000000003</c:v>
                </c:pt>
                <c:pt idx="64">
                  <c:v>38.6</c:v>
                </c:pt>
                <c:pt idx="65">
                  <c:v>38.6</c:v>
                </c:pt>
                <c:pt idx="66">
                  <c:v>38.6</c:v>
                </c:pt>
                <c:pt idx="67">
                  <c:v>39.5</c:v>
                </c:pt>
                <c:pt idx="68">
                  <c:v>39.5</c:v>
                </c:pt>
                <c:pt idx="69">
                  <c:v>39.5</c:v>
                </c:pt>
                <c:pt idx="70">
                  <c:v>39.799999999999997</c:v>
                </c:pt>
                <c:pt idx="71">
                  <c:v>39.799999999999997</c:v>
                </c:pt>
                <c:pt idx="72">
                  <c:v>39.799999999999997</c:v>
                </c:pt>
                <c:pt idx="73">
                  <c:v>41</c:v>
                </c:pt>
                <c:pt idx="74">
                  <c:v>41</c:v>
                </c:pt>
                <c:pt idx="75">
                  <c:v>41</c:v>
                </c:pt>
                <c:pt idx="76">
                  <c:v>41.1</c:v>
                </c:pt>
                <c:pt idx="77">
                  <c:v>41.1</c:v>
                </c:pt>
                <c:pt idx="78">
                  <c:v>41.1</c:v>
                </c:pt>
                <c:pt idx="79">
                  <c:v>42.2</c:v>
                </c:pt>
                <c:pt idx="80">
                  <c:v>42.2</c:v>
                </c:pt>
                <c:pt idx="81">
                  <c:v>42.2</c:v>
                </c:pt>
                <c:pt idx="82">
                  <c:v>42.9</c:v>
                </c:pt>
                <c:pt idx="83">
                  <c:v>42.9</c:v>
                </c:pt>
                <c:pt idx="84">
                  <c:v>42.9</c:v>
                </c:pt>
                <c:pt idx="85">
                  <c:v>44.1</c:v>
                </c:pt>
                <c:pt idx="86">
                  <c:v>44.1</c:v>
                </c:pt>
                <c:pt idx="87">
                  <c:v>44.1</c:v>
                </c:pt>
                <c:pt idx="88">
                  <c:v>43.8</c:v>
                </c:pt>
                <c:pt idx="89">
                  <c:v>43.8</c:v>
                </c:pt>
                <c:pt idx="90">
                  <c:v>43.8</c:v>
                </c:pt>
                <c:pt idx="91">
                  <c:v>44.6</c:v>
                </c:pt>
                <c:pt idx="92">
                  <c:v>44.6</c:v>
                </c:pt>
                <c:pt idx="93">
                  <c:v>44.6</c:v>
                </c:pt>
                <c:pt idx="94">
                  <c:v>46.1</c:v>
                </c:pt>
                <c:pt idx="95">
                  <c:v>46.1</c:v>
                </c:pt>
                <c:pt idx="96">
                  <c:v>46.1</c:v>
                </c:pt>
                <c:pt idx="97">
                  <c:v>47</c:v>
                </c:pt>
                <c:pt idx="98">
                  <c:v>47</c:v>
                </c:pt>
                <c:pt idx="99">
                  <c:v>47</c:v>
                </c:pt>
                <c:pt idx="100">
                  <c:v>46.5</c:v>
                </c:pt>
                <c:pt idx="101">
                  <c:v>46.5</c:v>
                </c:pt>
                <c:pt idx="102">
                  <c:v>46.5</c:v>
                </c:pt>
                <c:pt idx="103">
                  <c:v>47.1</c:v>
                </c:pt>
                <c:pt idx="104">
                  <c:v>47.1</c:v>
                </c:pt>
                <c:pt idx="105">
                  <c:v>47.1</c:v>
                </c:pt>
                <c:pt idx="106">
                  <c:v>48.5</c:v>
                </c:pt>
                <c:pt idx="107">
                  <c:v>48.5</c:v>
                </c:pt>
                <c:pt idx="108">
                  <c:v>48.5</c:v>
                </c:pt>
                <c:pt idx="109">
                  <c:v>49.3</c:v>
                </c:pt>
                <c:pt idx="110">
                  <c:v>49.3</c:v>
                </c:pt>
                <c:pt idx="111">
                  <c:v>49.3</c:v>
                </c:pt>
                <c:pt idx="112">
                  <c:v>48.9</c:v>
                </c:pt>
                <c:pt idx="113">
                  <c:v>48.9</c:v>
                </c:pt>
                <c:pt idx="114">
                  <c:v>48.9</c:v>
                </c:pt>
                <c:pt idx="115">
                  <c:v>50</c:v>
                </c:pt>
                <c:pt idx="116">
                  <c:v>50</c:v>
                </c:pt>
                <c:pt idx="117">
                  <c:v>50</c:v>
                </c:pt>
                <c:pt idx="118">
                  <c:v>50.4</c:v>
                </c:pt>
                <c:pt idx="119">
                  <c:v>50.4</c:v>
                </c:pt>
                <c:pt idx="120">
                  <c:v>50.4</c:v>
                </c:pt>
                <c:pt idx="121">
                  <c:v>51.6</c:v>
                </c:pt>
                <c:pt idx="122">
                  <c:v>51.6</c:v>
                </c:pt>
                <c:pt idx="123">
                  <c:v>51.6</c:v>
                </c:pt>
                <c:pt idx="124">
                  <c:v>50.6</c:v>
                </c:pt>
                <c:pt idx="125">
                  <c:v>50.6</c:v>
                </c:pt>
                <c:pt idx="126">
                  <c:v>50.6</c:v>
                </c:pt>
                <c:pt idx="127">
                  <c:v>51.5</c:v>
                </c:pt>
                <c:pt idx="128">
                  <c:v>51.5</c:v>
                </c:pt>
                <c:pt idx="129">
                  <c:v>51.5</c:v>
                </c:pt>
                <c:pt idx="130">
                  <c:v>53</c:v>
                </c:pt>
                <c:pt idx="131">
                  <c:v>53</c:v>
                </c:pt>
                <c:pt idx="132">
                  <c:v>53</c:v>
                </c:pt>
                <c:pt idx="133">
                  <c:v>53</c:v>
                </c:pt>
                <c:pt idx="134">
                  <c:v>53</c:v>
                </c:pt>
                <c:pt idx="135">
                  <c:v>53</c:v>
                </c:pt>
                <c:pt idx="136">
                  <c:v>52.7</c:v>
                </c:pt>
                <c:pt idx="137">
                  <c:v>52.7</c:v>
                </c:pt>
                <c:pt idx="138">
                  <c:v>52.7</c:v>
                </c:pt>
                <c:pt idx="139">
                  <c:v>54.3</c:v>
                </c:pt>
                <c:pt idx="140">
                  <c:v>54.3</c:v>
                </c:pt>
                <c:pt idx="141">
                  <c:v>54.3</c:v>
                </c:pt>
                <c:pt idx="142">
                  <c:v>55.2</c:v>
                </c:pt>
                <c:pt idx="143">
                  <c:v>55.2</c:v>
                </c:pt>
                <c:pt idx="144">
                  <c:v>55.2</c:v>
                </c:pt>
                <c:pt idx="145">
                  <c:v>56.7</c:v>
                </c:pt>
                <c:pt idx="146">
                  <c:v>56.7</c:v>
                </c:pt>
                <c:pt idx="147">
                  <c:v>56.7</c:v>
                </c:pt>
                <c:pt idx="148">
                  <c:v>56.7</c:v>
                </c:pt>
                <c:pt idx="149">
                  <c:v>56.7</c:v>
                </c:pt>
                <c:pt idx="150">
                  <c:v>56.7</c:v>
                </c:pt>
                <c:pt idx="151">
                  <c:v>58.3</c:v>
                </c:pt>
                <c:pt idx="152">
                  <c:v>58.3</c:v>
                </c:pt>
                <c:pt idx="153">
                  <c:v>58.3</c:v>
                </c:pt>
              </c:numCache>
            </c:numRef>
          </c:val>
          <c:smooth val="0"/>
          <c:extLst>
            <c:ext xmlns:c16="http://schemas.microsoft.com/office/drawing/2014/chart" uri="{C3380CC4-5D6E-409C-BE32-E72D297353CC}">
              <c16:uniqueId val="{00000003-8D02-4991-881F-9D84B3F54719}"/>
            </c:ext>
          </c:extLst>
        </c:ser>
        <c:dLbls>
          <c:showLegendKey val="0"/>
          <c:showVal val="0"/>
          <c:showCatName val="0"/>
          <c:showSerName val="0"/>
          <c:showPercent val="0"/>
          <c:showBubbleSize val="0"/>
        </c:dLbls>
        <c:marker val="1"/>
        <c:smooth val="0"/>
        <c:axId val="-71797744"/>
        <c:axId val="-71798288"/>
      </c:lineChart>
      <c:catAx>
        <c:axId val="-717988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1803728"/>
        <c:crosses val="autoZero"/>
        <c:auto val="1"/>
        <c:lblAlgn val="ctr"/>
        <c:lblOffset val="100"/>
        <c:tickLblSkip val="50"/>
        <c:tickMarkSkip val="1"/>
        <c:noMultiLvlLbl val="0"/>
      </c:catAx>
      <c:valAx>
        <c:axId val="-71803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1798832"/>
        <c:crosses val="autoZero"/>
        <c:crossBetween val="between"/>
        <c:dispUnits>
          <c:builtInUnit val="millions"/>
          <c:dispUnitsLbl>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Trillions</a:t>
                  </a:r>
                </a:p>
              </c:rich>
            </c:tx>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dispUnitsLbl>
        </c:dispUnits>
      </c:valAx>
      <c:valAx>
        <c:axId val="-71798288"/>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ZA"/>
                  <a:t>Percentage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1797744"/>
        <c:crosses val="max"/>
        <c:crossBetween val="between"/>
      </c:valAx>
      <c:catAx>
        <c:axId val="-71797744"/>
        <c:scaling>
          <c:orientation val="minMax"/>
        </c:scaling>
        <c:delete val="1"/>
        <c:axPos val="b"/>
        <c:numFmt formatCode="General" sourceLinked="1"/>
        <c:majorTickMark val="out"/>
        <c:minorTickMark val="none"/>
        <c:tickLblPos val="nextTo"/>
        <c:crossAx val="-71798288"/>
        <c:crosses val="autoZero"/>
        <c:auto val="1"/>
        <c:lblAlgn val="ctr"/>
        <c:lblOffset val="100"/>
        <c:noMultiLvlLbl val="0"/>
      </c:catAx>
      <c:spPr>
        <a:solidFill>
          <a:schemeClr val="bg1"/>
        </a:solidFill>
        <a:ln>
          <a:noFill/>
        </a:ln>
        <a:effectLst/>
      </c:spPr>
    </c:plotArea>
    <c:legend>
      <c:legendPos val="b"/>
      <c:layout>
        <c:manualLayout>
          <c:xMode val="edge"/>
          <c:yMode val="edge"/>
          <c:x val="3.4701585705091922E-2"/>
          <c:y val="0.77508060665514933"/>
          <c:w val="0.93506310817891847"/>
          <c:h val="0.198458533366901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bg1">
        <a:lumMod val="95000"/>
      </a:schemeClr>
    </a:solidFill>
    <a:ln w="9525" cap="flat" cmpd="sng" algn="ctr">
      <a:solidFill>
        <a:schemeClr val="tx1">
          <a:lumMod val="15000"/>
          <a:lumOff val="85000"/>
        </a:schemeClr>
      </a:solidFill>
      <a:round/>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solidFill>
                <a:latin typeface="Times New Roman" panose="02020603050405020304" pitchFamily="18" charset="0"/>
                <a:ea typeface="+mn-ea"/>
                <a:cs typeface="Times New Roman" panose="02020603050405020304" pitchFamily="18" charset="0"/>
              </a:defRPr>
            </a:pPr>
            <a:r>
              <a:rPr lang="en-ZA" sz="1800">
                <a:latin typeface="Times New Roman" panose="02020603050405020304" pitchFamily="18" charset="0"/>
                <a:cs typeface="Times New Roman" panose="02020603050405020304" pitchFamily="18" charset="0"/>
              </a:rPr>
              <a:t>LGES</a:t>
            </a:r>
          </a:p>
        </c:rich>
      </c:tx>
      <c:layout>
        <c:manualLayout>
          <c:xMode val="edge"/>
          <c:yMode val="edge"/>
          <c:x val="0.45201858635660352"/>
          <c:y val="2.597557907932881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0616543174716966"/>
          <c:y val="3.8900824889929908E-2"/>
          <c:w val="0.89219666025766475"/>
          <c:h val="0.9160873926046279"/>
        </c:manualLayout>
      </c:layout>
      <c:lineChart>
        <c:grouping val="standard"/>
        <c:varyColors val="0"/>
        <c:ser>
          <c:idx val="1"/>
          <c:order val="1"/>
          <c:tx>
            <c:strRef>
              <c:f>Sheet5!$C$1</c:f>
              <c:strCache>
                <c:ptCount val="1"/>
                <c:pt idx="0">
                  <c:v>Equitable share and related3</c:v>
                </c:pt>
              </c:strCache>
            </c:strRef>
          </c:tx>
          <c:spPr>
            <a:ln w="34925" cap="rnd">
              <a:solidFill>
                <a:schemeClr val="accent1"/>
              </a:solidFill>
              <a:round/>
            </a:ln>
            <a:effectLst>
              <a:outerShdw blurRad="38100" dist="20000" dir="5400000" rotWithShape="0">
                <a:srgbClr val="000000">
                  <a:alpha val="38000"/>
                </a:srgbClr>
              </a:outerShdw>
            </a:effectLst>
          </c:spPr>
          <c:marker>
            <c:symbol val="none"/>
          </c:marker>
          <c:cat>
            <c:strRef>
              <c:f>Sheet5!$A$2:$A$11</c:f>
              <c:strCache>
                <c:ptCount val="10"/>
                <c:pt idx="0">
                  <c:v>2013/14</c:v>
                </c:pt>
                <c:pt idx="1">
                  <c:v>2014/15</c:v>
                </c:pt>
                <c:pt idx="2">
                  <c:v>2015/16</c:v>
                </c:pt>
                <c:pt idx="3">
                  <c:v>2016/17</c:v>
                </c:pt>
                <c:pt idx="4">
                  <c:v>2017/18</c:v>
                </c:pt>
                <c:pt idx="5">
                  <c:v>2018/19</c:v>
                </c:pt>
                <c:pt idx="6">
                  <c:v>2019/20</c:v>
                </c:pt>
                <c:pt idx="7">
                  <c:v>2020/21</c:v>
                </c:pt>
                <c:pt idx="8">
                  <c:v>2021/22</c:v>
                </c:pt>
                <c:pt idx="9">
                  <c:v>2022/23</c:v>
                </c:pt>
              </c:strCache>
            </c:strRef>
          </c:cat>
          <c:val>
            <c:numRef>
              <c:f>Sheet5!$C$2:$C$11</c:f>
              <c:numCache>
                <c:formatCode>0%</c:formatCode>
                <c:ptCount val="10"/>
                <c:pt idx="0">
                  <c:v>0</c:v>
                </c:pt>
                <c:pt idx="1">
                  <c:v>1.134645678840678E-2</c:v>
                </c:pt>
                <c:pt idx="2">
                  <c:v>0.12909529916166432</c:v>
                </c:pt>
                <c:pt idx="3">
                  <c:v>-2.9253833734596075E-2</c:v>
                </c:pt>
                <c:pt idx="4">
                  <c:v>5.5391277789998451E-2</c:v>
                </c:pt>
                <c:pt idx="5">
                  <c:v>4.6617886372188506E-2</c:v>
                </c:pt>
                <c:pt idx="6">
                  <c:v>7.9413165951910766E-2</c:v>
                </c:pt>
                <c:pt idx="7">
                  <c:v>2.8287442011340848E-2</c:v>
                </c:pt>
                <c:pt idx="8">
                  <c:v>3.07832039585068E-2</c:v>
                </c:pt>
                <c:pt idx="9">
                  <c:v>2.1730381120497622E-2</c:v>
                </c:pt>
              </c:numCache>
            </c:numRef>
          </c:val>
          <c:smooth val="0"/>
          <c:extLst>
            <c:ext xmlns:c16="http://schemas.microsoft.com/office/drawing/2014/chart" uri="{C3380CC4-5D6E-409C-BE32-E72D297353CC}">
              <c16:uniqueId val="{00000000-91A9-4C6E-9648-1146F26EB90E}"/>
            </c:ext>
          </c:extLst>
        </c:ser>
        <c:dLbls>
          <c:showLegendKey val="0"/>
          <c:showVal val="0"/>
          <c:showCatName val="0"/>
          <c:showSerName val="0"/>
          <c:showPercent val="0"/>
          <c:showBubbleSize val="0"/>
        </c:dLbls>
        <c:smooth val="0"/>
        <c:axId val="765914000"/>
        <c:axId val="765913672"/>
        <c:extLst>
          <c:ext xmlns:c15="http://schemas.microsoft.com/office/drawing/2012/chart" uri="{02D57815-91ED-43cb-92C2-25804820EDAC}">
            <c15:filteredLineSeries>
              <c15:ser>
                <c:idx val="0"/>
                <c:order val="0"/>
                <c:tx>
                  <c:strRef>
                    <c:extLst>
                      <c:ext uri="{02D57815-91ED-43cb-92C2-25804820EDAC}">
                        <c15:formulaRef>
                          <c15:sqref>Sheet5!$B$1</c15:sqref>
                        </c15:formulaRef>
                      </c:ext>
                    </c:extLst>
                    <c:strCache>
                      <c:ptCount val="1"/>
                      <c:pt idx="0">
                        <c:v>total allocations</c:v>
                      </c:pt>
                    </c:strCache>
                  </c:strRef>
                </c:tx>
                <c:spPr>
                  <a:ln w="34925" cap="rnd">
                    <a:solidFill>
                      <a:schemeClr val="accent1"/>
                    </a:solidFill>
                    <a:round/>
                  </a:ln>
                  <a:effectLst>
                    <a:outerShdw blurRad="38100" dist="20000" dir="5400000" rotWithShape="0">
                      <a:srgbClr val="000000">
                        <a:alpha val="38000"/>
                      </a:srgbClr>
                    </a:outerShdw>
                  </a:effectLst>
                </c:spPr>
                <c:marker>
                  <c:symbol val="circle"/>
                  <c:size val="6"/>
                  <c:spPr>
                    <a:gradFill rotWithShape="1">
                      <a:gsLst>
                        <a:gs pos="0">
                          <a:schemeClr val="accent1">
                            <a:tint val="100000"/>
                            <a:shade val="100000"/>
                            <a:satMod val="129999"/>
                          </a:schemeClr>
                        </a:gs>
                        <a:gs pos="100000">
                          <a:schemeClr val="accent1">
                            <a:tint val="50000"/>
                            <a:shade val="100000"/>
                            <a:satMod val="350000"/>
                          </a:schemeClr>
                        </a:gs>
                      </a:gsLst>
                      <a:lin ang="16200000" scaled="0"/>
                    </a:gradFill>
                    <a:ln w="9525">
                      <a:solidFill>
                        <a:schemeClr val="accent1"/>
                      </a:solidFill>
                      <a:round/>
                    </a:ln>
                    <a:effectLst>
                      <a:outerShdw blurRad="38100" dist="20000" dir="5400000" rotWithShape="0">
                        <a:srgbClr val="000000">
                          <a:alpha val="38000"/>
                        </a:srgbClr>
                      </a:outerShdw>
                    </a:effectLst>
                  </c:spPr>
                </c:marker>
                <c:cat>
                  <c:strRef>
                    <c:extLst>
                      <c:ext uri="{02D57815-91ED-43cb-92C2-25804820EDAC}">
                        <c15:formulaRef>
                          <c15:sqref>Sheet5!$A$2:$A$11</c15:sqref>
                        </c15:formulaRef>
                      </c:ext>
                    </c:extLst>
                    <c:strCache>
                      <c:ptCount val="10"/>
                      <c:pt idx="0">
                        <c:v>2013/14</c:v>
                      </c:pt>
                      <c:pt idx="1">
                        <c:v>2014/15</c:v>
                      </c:pt>
                      <c:pt idx="2">
                        <c:v>2015/16</c:v>
                      </c:pt>
                      <c:pt idx="3">
                        <c:v>2016/17</c:v>
                      </c:pt>
                      <c:pt idx="4">
                        <c:v>2017/18</c:v>
                      </c:pt>
                      <c:pt idx="5">
                        <c:v>2018/19</c:v>
                      </c:pt>
                      <c:pt idx="6">
                        <c:v>2019/20</c:v>
                      </c:pt>
                      <c:pt idx="7">
                        <c:v>2020/21</c:v>
                      </c:pt>
                      <c:pt idx="8">
                        <c:v>2021/22</c:v>
                      </c:pt>
                      <c:pt idx="9">
                        <c:v>2022/23</c:v>
                      </c:pt>
                    </c:strCache>
                  </c:strRef>
                </c:cat>
                <c:val>
                  <c:numRef>
                    <c:extLst>
                      <c:ext uri="{02D57815-91ED-43cb-92C2-25804820EDAC}">
                        <c15:formulaRef>
                          <c15:sqref>Sheet5!$B$2:$B$11</c15:sqref>
                        </c15:formulaRef>
                      </c:ext>
                    </c:extLst>
                    <c:numCache>
                      <c:formatCode>0.0%</c:formatCode>
                      <c:ptCount val="10"/>
                      <c:pt idx="0" formatCode="General">
                        <c:v>0</c:v>
                      </c:pt>
                      <c:pt idx="1">
                        <c:v>4.5119624935507337E-3</c:v>
                      </c:pt>
                      <c:pt idx="2">
                        <c:v>6.8256039170468769E-2</c:v>
                      </c:pt>
                      <c:pt idx="3">
                        <c:v>-1.6615808181927073E-2</c:v>
                      </c:pt>
                      <c:pt idx="4">
                        <c:v>3.9355517540255583E-2</c:v>
                      </c:pt>
                      <c:pt idx="5">
                        <c:v>2.1685896699237116E-2</c:v>
                      </c:pt>
                      <c:pt idx="6">
                        <c:v>2.083495851838886E-2</c:v>
                      </c:pt>
                      <c:pt idx="7">
                        <c:v>-1.1668412795092708E-2</c:v>
                      </c:pt>
                      <c:pt idx="8">
                        <c:v>2.5971056149546451E-2</c:v>
                      </c:pt>
                      <c:pt idx="9">
                        <c:v>1.0908936914410555E-2</c:v>
                      </c:pt>
                    </c:numCache>
                  </c:numRef>
                </c:val>
                <c:smooth val="0"/>
                <c:extLst>
                  <c:ext xmlns:c16="http://schemas.microsoft.com/office/drawing/2014/chart" uri="{C3380CC4-5D6E-409C-BE32-E72D297353CC}">
                    <c16:uniqueId val="{00000001-91A9-4C6E-9648-1146F26EB90E}"/>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Sheet5!$D$1</c15:sqref>
                        </c15:formulaRef>
                      </c:ext>
                    </c:extLst>
                    <c:strCache>
                      <c:ptCount val="1"/>
                      <c:pt idx="0">
                        <c:v>General fuel levy sharing 
with metros</c:v>
                      </c:pt>
                    </c:strCache>
                  </c:strRef>
                </c:tx>
                <c:spPr>
                  <a:ln w="34925" cap="rnd">
                    <a:solidFill>
                      <a:schemeClr val="accent3"/>
                    </a:solidFill>
                    <a:round/>
                  </a:ln>
                  <a:effectLst>
                    <a:outerShdw blurRad="38100" dist="20000" dir="5400000" rotWithShape="0">
                      <a:srgbClr val="000000">
                        <a:alpha val="38000"/>
                      </a:srgbClr>
                    </a:outerShdw>
                  </a:effectLst>
                </c:spPr>
                <c:marker>
                  <c:symbol val="circle"/>
                  <c:size val="6"/>
                  <c:spPr>
                    <a:gradFill rotWithShape="1">
                      <a:gsLst>
                        <a:gs pos="0">
                          <a:schemeClr val="accent3">
                            <a:tint val="100000"/>
                            <a:shade val="100000"/>
                            <a:satMod val="129999"/>
                          </a:schemeClr>
                        </a:gs>
                        <a:gs pos="100000">
                          <a:schemeClr val="accent3">
                            <a:tint val="50000"/>
                            <a:shade val="100000"/>
                            <a:satMod val="350000"/>
                          </a:schemeClr>
                        </a:gs>
                      </a:gsLst>
                      <a:lin ang="16200000" scaled="0"/>
                    </a:gradFill>
                    <a:ln w="9525">
                      <a:solidFill>
                        <a:schemeClr val="accent3"/>
                      </a:solidFill>
                      <a:round/>
                    </a:ln>
                    <a:effectLst>
                      <a:outerShdw blurRad="38100" dist="20000" dir="5400000" rotWithShape="0">
                        <a:srgbClr val="000000">
                          <a:alpha val="38000"/>
                        </a:srgbClr>
                      </a:outerShdw>
                    </a:effectLst>
                  </c:spPr>
                </c:marker>
                <c:cat>
                  <c:strRef>
                    <c:extLst xmlns:c15="http://schemas.microsoft.com/office/drawing/2012/chart">
                      <c:ext xmlns:c15="http://schemas.microsoft.com/office/drawing/2012/chart" uri="{02D57815-91ED-43cb-92C2-25804820EDAC}">
                        <c15:formulaRef>
                          <c15:sqref>Sheet5!$A$2:$A$11</c15:sqref>
                        </c15:formulaRef>
                      </c:ext>
                    </c:extLst>
                    <c:strCache>
                      <c:ptCount val="10"/>
                      <c:pt idx="0">
                        <c:v>2013/14</c:v>
                      </c:pt>
                      <c:pt idx="1">
                        <c:v>2014/15</c:v>
                      </c:pt>
                      <c:pt idx="2">
                        <c:v>2015/16</c:v>
                      </c:pt>
                      <c:pt idx="3">
                        <c:v>2016/17</c:v>
                      </c:pt>
                      <c:pt idx="4">
                        <c:v>2017/18</c:v>
                      </c:pt>
                      <c:pt idx="5">
                        <c:v>2018/19</c:v>
                      </c:pt>
                      <c:pt idx="6">
                        <c:v>2019/20</c:v>
                      </c:pt>
                      <c:pt idx="7">
                        <c:v>2020/21</c:v>
                      </c:pt>
                      <c:pt idx="8">
                        <c:v>2021/22</c:v>
                      </c:pt>
                      <c:pt idx="9">
                        <c:v>2022/23</c:v>
                      </c:pt>
                    </c:strCache>
                  </c:strRef>
                </c:cat>
                <c:val>
                  <c:numRef>
                    <c:extLst xmlns:c15="http://schemas.microsoft.com/office/drawing/2012/chart">
                      <c:ext xmlns:c15="http://schemas.microsoft.com/office/drawing/2012/chart" uri="{02D57815-91ED-43cb-92C2-25804820EDAC}">
                        <c15:formulaRef>
                          <c15:sqref>Sheet5!$D$2:$D$11</c15:sqref>
                        </c15:formulaRef>
                      </c:ext>
                    </c:extLst>
                    <c:numCache>
                      <c:formatCode>0%</c:formatCode>
                      <c:ptCount val="10"/>
                      <c:pt idx="0">
                        <c:v>0</c:v>
                      </c:pt>
                      <c:pt idx="1">
                        <c:v>4.2958028623477371E-3</c:v>
                      </c:pt>
                      <c:pt idx="2">
                        <c:v>-4.9603159192276071E-3</c:v>
                      </c:pt>
                      <c:pt idx="3">
                        <c:v>-1.3806797400240822E-2</c:v>
                      </c:pt>
                      <c:pt idx="4">
                        <c:v>1.040699263809193E-2</c:v>
                      </c:pt>
                      <c:pt idx="5">
                        <c:v>1.3609922907707652E-2</c:v>
                      </c:pt>
                      <c:pt idx="6">
                        <c:v>4.0775919317314309E-3</c:v>
                      </c:pt>
                      <c:pt idx="7">
                        <c:v>1.1695584282078427E-2</c:v>
                      </c:pt>
                      <c:pt idx="8">
                        <c:v>2.7864729851066382E-2</c:v>
                      </c:pt>
                      <c:pt idx="9">
                        <c:v>6.1540374840300185E-3</c:v>
                      </c:pt>
                    </c:numCache>
                  </c:numRef>
                </c:val>
                <c:smooth val="0"/>
                <c:extLst xmlns:c15="http://schemas.microsoft.com/office/drawing/2012/chart">
                  <c:ext xmlns:c16="http://schemas.microsoft.com/office/drawing/2014/chart" uri="{C3380CC4-5D6E-409C-BE32-E72D297353CC}">
                    <c16:uniqueId val="{00000002-91A9-4C6E-9648-1146F26EB90E}"/>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Sheet5!$E$1</c15:sqref>
                        </c15:formulaRef>
                      </c:ext>
                    </c:extLst>
                    <c:strCache>
                      <c:ptCount val="1"/>
                      <c:pt idx="0">
                        <c:v>Conditional grants</c:v>
                      </c:pt>
                    </c:strCache>
                  </c:strRef>
                </c:tx>
                <c:spPr>
                  <a:ln w="34925" cap="rnd">
                    <a:solidFill>
                      <a:schemeClr val="accent4"/>
                    </a:solidFill>
                    <a:round/>
                  </a:ln>
                  <a:effectLst>
                    <a:outerShdw blurRad="38100" dist="20000" dir="5400000" rotWithShape="0">
                      <a:srgbClr val="000000">
                        <a:alpha val="38000"/>
                      </a:srgbClr>
                    </a:outerShdw>
                  </a:effectLst>
                </c:spPr>
                <c:marker>
                  <c:symbol val="circle"/>
                  <c:size val="6"/>
                  <c:spPr>
                    <a:gradFill rotWithShape="1">
                      <a:gsLst>
                        <a:gs pos="0">
                          <a:schemeClr val="accent4">
                            <a:tint val="100000"/>
                            <a:shade val="100000"/>
                            <a:satMod val="129999"/>
                          </a:schemeClr>
                        </a:gs>
                        <a:gs pos="100000">
                          <a:schemeClr val="accent4">
                            <a:tint val="50000"/>
                            <a:shade val="100000"/>
                            <a:satMod val="350000"/>
                          </a:schemeClr>
                        </a:gs>
                      </a:gsLst>
                      <a:lin ang="16200000" scaled="0"/>
                    </a:gradFill>
                    <a:ln w="9525">
                      <a:solidFill>
                        <a:schemeClr val="accent4"/>
                      </a:solidFill>
                      <a:round/>
                    </a:ln>
                    <a:effectLst>
                      <a:outerShdw blurRad="38100" dist="20000" dir="5400000" rotWithShape="0">
                        <a:srgbClr val="000000">
                          <a:alpha val="38000"/>
                        </a:srgbClr>
                      </a:outerShdw>
                    </a:effectLst>
                  </c:spPr>
                </c:marker>
                <c:cat>
                  <c:strRef>
                    <c:extLst xmlns:c15="http://schemas.microsoft.com/office/drawing/2012/chart">
                      <c:ext xmlns:c15="http://schemas.microsoft.com/office/drawing/2012/chart" uri="{02D57815-91ED-43cb-92C2-25804820EDAC}">
                        <c15:formulaRef>
                          <c15:sqref>Sheet5!$A$2:$A$11</c15:sqref>
                        </c15:formulaRef>
                      </c:ext>
                    </c:extLst>
                    <c:strCache>
                      <c:ptCount val="10"/>
                      <c:pt idx="0">
                        <c:v>2013/14</c:v>
                      </c:pt>
                      <c:pt idx="1">
                        <c:v>2014/15</c:v>
                      </c:pt>
                      <c:pt idx="2">
                        <c:v>2015/16</c:v>
                      </c:pt>
                      <c:pt idx="3">
                        <c:v>2016/17</c:v>
                      </c:pt>
                      <c:pt idx="4">
                        <c:v>2017/18</c:v>
                      </c:pt>
                      <c:pt idx="5">
                        <c:v>2018/19</c:v>
                      </c:pt>
                      <c:pt idx="6">
                        <c:v>2019/20</c:v>
                      </c:pt>
                      <c:pt idx="7">
                        <c:v>2020/21</c:v>
                      </c:pt>
                      <c:pt idx="8">
                        <c:v>2021/22</c:v>
                      </c:pt>
                      <c:pt idx="9">
                        <c:v>2022/23</c:v>
                      </c:pt>
                    </c:strCache>
                  </c:strRef>
                </c:cat>
                <c:val>
                  <c:numRef>
                    <c:extLst xmlns:c15="http://schemas.microsoft.com/office/drawing/2012/chart">
                      <c:ext xmlns:c15="http://schemas.microsoft.com/office/drawing/2012/chart" uri="{02D57815-91ED-43cb-92C2-25804820EDAC}">
                        <c15:formulaRef>
                          <c15:sqref>Sheet5!$E$2:$E$11</c15:sqref>
                        </c15:formulaRef>
                      </c:ext>
                    </c:extLst>
                    <c:numCache>
                      <c:formatCode>0%</c:formatCode>
                      <c:ptCount val="10"/>
                      <c:pt idx="0">
                        <c:v>0</c:v>
                      </c:pt>
                      <c:pt idx="1">
                        <c:v>-3.2552424706651776E-3</c:v>
                      </c:pt>
                      <c:pt idx="2">
                        <c:v>1.8396909002288759E-2</c:v>
                      </c:pt>
                      <c:pt idx="3">
                        <c:v>-1.1129895936165186E-3</c:v>
                      </c:pt>
                      <c:pt idx="4">
                        <c:v>2.7428045927358691E-2</c:v>
                      </c:pt>
                      <c:pt idx="5">
                        <c:v>-7.84078999408464E-3</c:v>
                      </c:pt>
                      <c:pt idx="6">
                        <c:v>-5.3225374837465166E-2</c:v>
                      </c:pt>
                      <c:pt idx="7">
                        <c:v>-7.9621740910208932E-2</c:v>
                      </c:pt>
                      <c:pt idx="8">
                        <c:v>1.7134841216907604E-2</c:v>
                      </c:pt>
                      <c:pt idx="9">
                        <c:v>-6.2790102818357516E-3</c:v>
                      </c:pt>
                    </c:numCache>
                  </c:numRef>
                </c:val>
                <c:smooth val="0"/>
                <c:extLst xmlns:c15="http://schemas.microsoft.com/office/drawing/2012/chart">
                  <c:ext xmlns:c16="http://schemas.microsoft.com/office/drawing/2014/chart" uri="{C3380CC4-5D6E-409C-BE32-E72D297353CC}">
                    <c16:uniqueId val="{00000003-91A9-4C6E-9648-1146F26EB90E}"/>
                  </c:ext>
                </c:extLst>
              </c15:ser>
            </c15:filteredLineSeries>
          </c:ext>
        </c:extLst>
      </c:lineChart>
      <c:catAx>
        <c:axId val="7659140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765913672"/>
        <c:crosses val="autoZero"/>
        <c:auto val="1"/>
        <c:lblAlgn val="ctr"/>
        <c:lblOffset val="100"/>
        <c:noMultiLvlLbl val="0"/>
      </c:catAx>
      <c:valAx>
        <c:axId val="765913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dk1">
                <a:shade val="95000"/>
                <a:satMod val="104999"/>
              </a:schemeClr>
            </a:solidFill>
            <a:prstDash val="solid"/>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76591400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635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53171017070117355"/>
          <c:y val="5.8190868798835083E-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1925924087905181"/>
          <c:y val="4.1168435989815226E-2"/>
          <c:w val="0.85973218199713808"/>
          <c:h val="0.91106144268451428"/>
        </c:manualLayout>
      </c:layout>
      <c:lineChart>
        <c:grouping val="standard"/>
        <c:varyColors val="0"/>
        <c:ser>
          <c:idx val="0"/>
          <c:order val="0"/>
          <c:tx>
            <c:strRef>
              <c:f>Sheet5!$E$1</c:f>
              <c:strCache>
                <c:ptCount val="1"/>
                <c:pt idx="0">
                  <c:v>Conditional grants</c:v>
                </c:pt>
              </c:strCache>
            </c:strRef>
          </c:tx>
          <c:spPr>
            <a:ln w="34925" cap="rnd">
              <a:solidFill>
                <a:schemeClr val="accent1"/>
              </a:solidFill>
              <a:round/>
            </a:ln>
            <a:effectLst>
              <a:outerShdw blurRad="38100" dist="20000" dir="5400000" rotWithShape="0">
                <a:srgbClr val="000000">
                  <a:alpha val="38000"/>
                </a:srgbClr>
              </a:outerShdw>
            </a:effectLst>
          </c:spPr>
          <c:marker>
            <c:symbol val="none"/>
          </c:marker>
          <c:cat>
            <c:strRef>
              <c:f>Sheet5!$A$2:$A$11</c:f>
              <c:strCache>
                <c:ptCount val="10"/>
                <c:pt idx="0">
                  <c:v>2013/14</c:v>
                </c:pt>
                <c:pt idx="1">
                  <c:v>2014/15</c:v>
                </c:pt>
                <c:pt idx="2">
                  <c:v>2015/16</c:v>
                </c:pt>
                <c:pt idx="3">
                  <c:v>2016/17</c:v>
                </c:pt>
                <c:pt idx="4">
                  <c:v>2017/18</c:v>
                </c:pt>
                <c:pt idx="5">
                  <c:v>2018/19</c:v>
                </c:pt>
                <c:pt idx="6">
                  <c:v>2019/20</c:v>
                </c:pt>
                <c:pt idx="7">
                  <c:v>2020/21</c:v>
                </c:pt>
                <c:pt idx="8">
                  <c:v>2021/22</c:v>
                </c:pt>
                <c:pt idx="9">
                  <c:v>2022/23</c:v>
                </c:pt>
              </c:strCache>
            </c:strRef>
          </c:cat>
          <c:val>
            <c:numRef>
              <c:f>Sheet5!$E$2:$E$11</c:f>
              <c:numCache>
                <c:formatCode>0%</c:formatCode>
                <c:ptCount val="10"/>
                <c:pt idx="0">
                  <c:v>0</c:v>
                </c:pt>
                <c:pt idx="1">
                  <c:v>-3.2552424706651776E-3</c:v>
                </c:pt>
                <c:pt idx="2">
                  <c:v>1.8396909002288759E-2</c:v>
                </c:pt>
                <c:pt idx="3">
                  <c:v>-1.1129895936165186E-3</c:v>
                </c:pt>
                <c:pt idx="4">
                  <c:v>2.7428045927358691E-2</c:v>
                </c:pt>
                <c:pt idx="5">
                  <c:v>-7.84078999408464E-3</c:v>
                </c:pt>
                <c:pt idx="6">
                  <c:v>-5.3225374837465166E-2</c:v>
                </c:pt>
                <c:pt idx="7">
                  <c:v>-7.9621740910208932E-2</c:v>
                </c:pt>
                <c:pt idx="8">
                  <c:v>1.7134841216907604E-2</c:v>
                </c:pt>
                <c:pt idx="9">
                  <c:v>-6.2790102818357516E-3</c:v>
                </c:pt>
              </c:numCache>
            </c:numRef>
          </c:val>
          <c:smooth val="0"/>
          <c:extLst>
            <c:ext xmlns:c16="http://schemas.microsoft.com/office/drawing/2014/chart" uri="{C3380CC4-5D6E-409C-BE32-E72D297353CC}">
              <c16:uniqueId val="{00000000-4B87-438A-BEE6-9C2F13869539}"/>
            </c:ext>
          </c:extLst>
        </c:ser>
        <c:dLbls>
          <c:showLegendKey val="0"/>
          <c:showVal val="0"/>
          <c:showCatName val="0"/>
          <c:showSerName val="0"/>
          <c:showPercent val="0"/>
          <c:showBubbleSize val="0"/>
        </c:dLbls>
        <c:smooth val="0"/>
        <c:axId val="758553872"/>
        <c:axId val="631935504"/>
      </c:lineChart>
      <c:catAx>
        <c:axId val="7585538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631935504"/>
        <c:crosses val="autoZero"/>
        <c:auto val="1"/>
        <c:lblAlgn val="ctr"/>
        <c:lblOffset val="100"/>
        <c:noMultiLvlLbl val="0"/>
      </c:catAx>
      <c:valAx>
        <c:axId val="6319355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dk1">
                <a:shade val="95000"/>
                <a:satMod val="104999"/>
              </a:schemeClr>
            </a:solidFill>
            <a:prstDash val="solid"/>
          </a:ln>
          <a:effectLst/>
        </c:spPr>
        <c:txPr>
          <a:bodyPr rot="-60000000" spcFirstLastPara="1" vertOverflow="ellipsis" vert="horz" wrap="square" anchor="ctr" anchorCtr="1"/>
          <a:lstStyle/>
          <a:p>
            <a:pPr>
              <a:defRPr sz="1197" b="0" i="0" u="none" strike="noStrike" kern="1200" baseline="0">
                <a:solidFill>
                  <a:schemeClr val="dk1"/>
                </a:solidFill>
                <a:latin typeface="+mn-lt"/>
                <a:ea typeface="+mn-ea"/>
                <a:cs typeface="+mn-cs"/>
              </a:defRPr>
            </a:pPr>
            <a:endParaRPr lang="en-US"/>
          </a:p>
        </c:txPr>
        <c:crossAx val="7585538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w="635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5705632915138196E-2"/>
          <c:y val="3.0112498273242159E-2"/>
          <c:w val="0.90286632222587937"/>
          <c:h val="0.75397413316756456"/>
        </c:manualLayout>
      </c:layout>
      <c:barChart>
        <c:barDir val="col"/>
        <c:grouping val="clustered"/>
        <c:varyColors val="0"/>
        <c:ser>
          <c:idx val="0"/>
          <c:order val="0"/>
          <c:tx>
            <c:strRef>
              <c:f>Sheet1!$G$89</c:f>
              <c:strCache>
                <c:ptCount val="1"/>
                <c:pt idx="0">
                  <c:v>2016/17</c:v>
                </c:pt>
              </c:strCache>
            </c:strRef>
          </c:tx>
          <c:spPr>
            <a:solidFill>
              <a:schemeClr val="accent1"/>
            </a:solidFill>
            <a:ln>
              <a:noFill/>
            </a:ln>
            <a:effectLst/>
          </c:spPr>
          <c:invertIfNegative val="0"/>
          <c:cat>
            <c:strRef>
              <c:f>Sheet1!$F$90:$F$94</c:f>
              <c:strCache>
                <c:ptCount val="5"/>
                <c:pt idx="0">
                  <c:v>Eskom</c:v>
                </c:pt>
                <c:pt idx="1">
                  <c:v>Denel</c:v>
                </c:pt>
                <c:pt idx="2">
                  <c:v>SAA</c:v>
                </c:pt>
                <c:pt idx="3">
                  <c:v>SAPO</c:v>
                </c:pt>
                <c:pt idx="4">
                  <c:v>SABC</c:v>
                </c:pt>
              </c:strCache>
            </c:strRef>
          </c:cat>
          <c:val>
            <c:numRef>
              <c:f>Sheet1!$G$90:$G$94</c:f>
              <c:numCache>
                <c:formatCode>General</c:formatCode>
                <c:ptCount val="5"/>
                <c:pt idx="0">
                  <c:v>0.9</c:v>
                </c:pt>
                <c:pt idx="1">
                  <c:v>-0.2</c:v>
                </c:pt>
                <c:pt idx="2">
                  <c:v>-5.6</c:v>
                </c:pt>
                <c:pt idx="3">
                  <c:v>-0.99</c:v>
                </c:pt>
                <c:pt idx="4">
                  <c:v>-1.0389999999999999</c:v>
                </c:pt>
              </c:numCache>
            </c:numRef>
          </c:val>
          <c:extLst>
            <c:ext xmlns:c16="http://schemas.microsoft.com/office/drawing/2014/chart" uri="{C3380CC4-5D6E-409C-BE32-E72D297353CC}">
              <c16:uniqueId val="{00000000-57CE-4694-84D3-B113C723E3F8}"/>
            </c:ext>
          </c:extLst>
        </c:ser>
        <c:ser>
          <c:idx val="1"/>
          <c:order val="1"/>
          <c:tx>
            <c:strRef>
              <c:f>Sheet1!$H$89</c:f>
              <c:strCache>
                <c:ptCount val="1"/>
                <c:pt idx="0">
                  <c:v>2017/18</c:v>
                </c:pt>
              </c:strCache>
            </c:strRef>
          </c:tx>
          <c:spPr>
            <a:solidFill>
              <a:schemeClr val="accent2"/>
            </a:solidFill>
            <a:ln>
              <a:noFill/>
            </a:ln>
            <a:effectLst/>
          </c:spPr>
          <c:invertIfNegative val="0"/>
          <c:cat>
            <c:strRef>
              <c:f>Sheet1!$F$90:$F$94</c:f>
              <c:strCache>
                <c:ptCount val="5"/>
                <c:pt idx="0">
                  <c:v>Eskom</c:v>
                </c:pt>
                <c:pt idx="1">
                  <c:v>Denel</c:v>
                </c:pt>
                <c:pt idx="2">
                  <c:v>SAA</c:v>
                </c:pt>
                <c:pt idx="3">
                  <c:v>SAPO</c:v>
                </c:pt>
                <c:pt idx="4">
                  <c:v>SABC</c:v>
                </c:pt>
              </c:strCache>
            </c:strRef>
          </c:cat>
          <c:val>
            <c:numRef>
              <c:f>Sheet1!$H$90:$H$94</c:f>
              <c:numCache>
                <c:formatCode>General</c:formatCode>
                <c:ptCount val="5"/>
                <c:pt idx="0">
                  <c:v>-2.2999999999999998</c:v>
                </c:pt>
                <c:pt idx="1">
                  <c:v>-1.1000000000000001</c:v>
                </c:pt>
                <c:pt idx="2">
                  <c:v>-6.2</c:v>
                </c:pt>
                <c:pt idx="3">
                  <c:v>-1.004</c:v>
                </c:pt>
                <c:pt idx="4">
                  <c:v>-0.74399999999999999</c:v>
                </c:pt>
              </c:numCache>
            </c:numRef>
          </c:val>
          <c:extLst>
            <c:ext xmlns:c16="http://schemas.microsoft.com/office/drawing/2014/chart" uri="{C3380CC4-5D6E-409C-BE32-E72D297353CC}">
              <c16:uniqueId val="{00000001-57CE-4694-84D3-B113C723E3F8}"/>
            </c:ext>
          </c:extLst>
        </c:ser>
        <c:ser>
          <c:idx val="2"/>
          <c:order val="2"/>
          <c:tx>
            <c:strRef>
              <c:f>Sheet1!$I$89</c:f>
              <c:strCache>
                <c:ptCount val="1"/>
                <c:pt idx="0">
                  <c:v>2018/19</c:v>
                </c:pt>
              </c:strCache>
            </c:strRef>
          </c:tx>
          <c:spPr>
            <a:solidFill>
              <a:schemeClr val="accent3"/>
            </a:solidFill>
            <a:ln>
              <a:noFill/>
            </a:ln>
            <a:effectLst/>
          </c:spPr>
          <c:invertIfNegative val="0"/>
          <c:cat>
            <c:strRef>
              <c:f>Sheet1!$F$90:$F$94</c:f>
              <c:strCache>
                <c:ptCount val="5"/>
                <c:pt idx="0">
                  <c:v>Eskom</c:v>
                </c:pt>
                <c:pt idx="1">
                  <c:v>Denel</c:v>
                </c:pt>
                <c:pt idx="2">
                  <c:v>SAA</c:v>
                </c:pt>
                <c:pt idx="3">
                  <c:v>SAPO</c:v>
                </c:pt>
                <c:pt idx="4">
                  <c:v>SABC</c:v>
                </c:pt>
              </c:strCache>
            </c:strRef>
          </c:cat>
          <c:val>
            <c:numRef>
              <c:f>Sheet1!$I$90:$I$94</c:f>
              <c:numCache>
                <c:formatCode>General</c:formatCode>
                <c:ptCount val="5"/>
                <c:pt idx="0">
                  <c:v>-20.8</c:v>
                </c:pt>
                <c:pt idx="1">
                  <c:v>-1.8</c:v>
                </c:pt>
                <c:pt idx="2">
                  <c:v>-9.3000000000000007</c:v>
                </c:pt>
                <c:pt idx="3">
                  <c:v>-1.099</c:v>
                </c:pt>
                <c:pt idx="4">
                  <c:v>-0.48199999999999998</c:v>
                </c:pt>
              </c:numCache>
            </c:numRef>
          </c:val>
          <c:extLst>
            <c:ext xmlns:c16="http://schemas.microsoft.com/office/drawing/2014/chart" uri="{C3380CC4-5D6E-409C-BE32-E72D297353CC}">
              <c16:uniqueId val="{00000002-57CE-4694-84D3-B113C723E3F8}"/>
            </c:ext>
          </c:extLst>
        </c:ser>
        <c:dLbls>
          <c:showLegendKey val="0"/>
          <c:showVal val="0"/>
          <c:showCatName val="0"/>
          <c:showSerName val="0"/>
          <c:showPercent val="0"/>
          <c:showBubbleSize val="0"/>
        </c:dLbls>
        <c:gapWidth val="219"/>
        <c:overlap val="-27"/>
        <c:axId val="426862664"/>
        <c:axId val="426859384"/>
      </c:barChart>
      <c:catAx>
        <c:axId val="426862664"/>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6859384"/>
        <c:crosses val="autoZero"/>
        <c:auto val="1"/>
        <c:lblAlgn val="ctr"/>
        <c:lblOffset val="100"/>
        <c:noMultiLvlLbl val="0"/>
      </c:catAx>
      <c:valAx>
        <c:axId val="4268593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ZA"/>
                  <a:t>R billion</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6862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0C34F03-061D-4CD4-9901-BA4C881FF6ED}" type="datetimeFigureOut">
              <a:rPr lang="en-US" smtClean="0"/>
              <a:t>11/4/2019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E2F6EC0-9DD3-4D30-A17C-8CA7F7879DA3}" type="slidenum">
              <a:rPr lang="en-US" smtClean="0"/>
              <a:t>‹#›</a:t>
            </a:fld>
            <a:endParaRPr lang="en-US"/>
          </a:p>
        </p:txBody>
      </p:sp>
    </p:spTree>
    <p:extLst>
      <p:ext uri="{BB962C8B-B14F-4D97-AF65-F5344CB8AC3E}">
        <p14:creationId xmlns:p14="http://schemas.microsoft.com/office/powerpoint/2010/main" val="1389376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 name="Shape 24"/>
          <p:cNvSpPr>
            <a:spLocks noGrp="1" noRot="1" noChangeAspect="1"/>
          </p:cNvSpPr>
          <p:nvPr>
            <p:ph type="sldImg"/>
          </p:nvPr>
        </p:nvSpPr>
        <p:spPr>
          <a:xfrm>
            <a:off x="917575" y="744538"/>
            <a:ext cx="4962525" cy="3722687"/>
          </a:xfrm>
          <a:prstGeom prst="rect">
            <a:avLst/>
          </a:prstGeom>
        </p:spPr>
        <p:txBody>
          <a:bodyPr/>
          <a:lstStyle/>
          <a:p>
            <a:pPr lvl="0"/>
            <a:endParaRPr/>
          </a:p>
        </p:txBody>
      </p:sp>
      <p:sp>
        <p:nvSpPr>
          <p:cNvPr id="25" name="Shape 25"/>
          <p:cNvSpPr>
            <a:spLocks noGrp="1"/>
          </p:cNvSpPr>
          <p:nvPr>
            <p:ph type="body" sz="quarter" idx="1"/>
          </p:nvPr>
        </p:nvSpPr>
        <p:spPr>
          <a:xfrm>
            <a:off x="906357" y="4715153"/>
            <a:ext cx="4984962" cy="4466987"/>
          </a:xfrm>
          <a:prstGeom prst="rect">
            <a:avLst/>
          </a:prstGeom>
        </p:spPr>
        <p:txBody>
          <a:bodyPr/>
          <a:lstStyle/>
          <a:p>
            <a:pPr lvl="0"/>
            <a:endParaRPr/>
          </a:p>
        </p:txBody>
      </p:sp>
    </p:spTree>
    <p:extLst>
      <p:ext uri="{BB962C8B-B14F-4D97-AF65-F5344CB8AC3E}">
        <p14:creationId xmlns:p14="http://schemas.microsoft.com/office/powerpoint/2010/main" val="2851080401"/>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29524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1015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9" name="Shape 9"/>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a:solidFill>
                  <a:srgbClr val="FFFFFF"/>
                </a:solidFill>
              </a:defRPr>
            </a:pPr>
            <a:endParaRPr/>
          </a:p>
        </p:txBody>
      </p:sp>
      <p:pic>
        <p:nvPicPr>
          <p:cNvPr id="10" name="image1.png" descr="C:\Users\Marina\Pictures\logo.png"/>
          <p:cNvPicPr/>
          <p:nvPr/>
        </p:nvPicPr>
        <p:blipFill>
          <a:blip r:embed="rId2">
            <a:extLst/>
          </a:blip>
          <a:stretch>
            <a:fillRect/>
          </a:stretch>
        </p:blipFill>
        <p:spPr>
          <a:xfrm>
            <a:off x="3454400" y="500062"/>
            <a:ext cx="2197100" cy="1992313"/>
          </a:xfrm>
          <a:prstGeom prst="rect">
            <a:avLst/>
          </a:prstGeom>
          <a:ln w="12700">
            <a:miter lim="400000"/>
          </a:ln>
        </p:spPr>
      </p:pic>
      <p:sp>
        <p:nvSpPr>
          <p:cNvPr id="11" name="Shape 11"/>
          <p:cNvSpPr/>
          <p:nvPr/>
        </p:nvSpPr>
        <p:spPr>
          <a:xfrm>
            <a:off x="323850" y="479715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lvl="0" defTabSz="457200">
              <a:defRPr sz="1200">
                <a:latin typeface="+mn-lt"/>
                <a:ea typeface="+mn-ea"/>
                <a:cs typeface="+mn-cs"/>
                <a:sym typeface="Helvetica"/>
              </a:defRPr>
            </a:pPr>
            <a:endParaRPr/>
          </a:p>
        </p:txBody>
      </p:sp>
      <p:sp>
        <p:nvSpPr>
          <p:cNvPr id="12" name="Shape 12"/>
          <p:cNvSpPr>
            <a:spLocks noGrp="1"/>
          </p:cNvSpPr>
          <p:nvPr>
            <p:ph type="title"/>
          </p:nvPr>
        </p:nvSpPr>
        <p:spPr>
          <a:xfrm>
            <a:off x="685800" y="1971104"/>
            <a:ext cx="7772400" cy="3089672"/>
          </a:xfrm>
          <a:prstGeom prst="rect">
            <a:avLst/>
          </a:prstGeom>
        </p:spPr>
        <p:txBody>
          <a:bodyPr/>
          <a:lstStyle>
            <a:lvl1pPr algn="ctr">
              <a:defRPr>
                <a:solidFill>
                  <a:srgbClr val="366C5B"/>
                </a:solidFill>
              </a:defRPr>
            </a:lvl1pPr>
          </a:lstStyle>
          <a:p>
            <a:pPr lvl="0">
              <a:defRPr sz="1800" cap="none">
                <a:solidFill>
                  <a:srgbClr val="000000"/>
                </a:solidFill>
                <a:effectLst/>
              </a:defRPr>
            </a:pPr>
            <a:r>
              <a:rPr sz="4400" cap="small">
                <a:solidFill>
                  <a:srgbClr val="366C5B"/>
                </a:solidFill>
                <a:effectLst>
                  <a:outerShdw blurRad="38100" dist="38100" dir="2700000" rotWithShape="0">
                    <a:srgbClr val="000000">
                      <a:alpha val="43137"/>
                    </a:srgbClr>
                  </a:outerShdw>
                </a:effectLst>
              </a:rPr>
              <a:t>Title Text</a:t>
            </a:r>
          </a:p>
        </p:txBody>
      </p:sp>
      <p:sp>
        <p:nvSpPr>
          <p:cNvPr id="13" name="Shape 13"/>
          <p:cNvSpPr>
            <a:spLocks noGrp="1"/>
          </p:cNvSpPr>
          <p:nvPr>
            <p:ph type="body" idx="1"/>
          </p:nvPr>
        </p:nvSpPr>
        <p:spPr>
          <a:xfrm>
            <a:off x="1371600" y="5060775"/>
            <a:ext cx="6400800" cy="1797225"/>
          </a:xfrm>
          <a:prstGeom prst="rect">
            <a:avLst/>
          </a:prstGeom>
        </p:spPr>
        <p:txBody>
          <a:bodyPr/>
          <a:lstStyle>
            <a:lvl1pPr marL="0" indent="0" algn="ctr">
              <a:buSzTx/>
              <a:buFontTx/>
              <a:buNone/>
              <a:defRPr cap="small"/>
            </a:lvl1pPr>
            <a:lvl2pPr marL="0" indent="457200" algn="ctr">
              <a:buSzTx/>
              <a:buFontTx/>
              <a:buNone/>
              <a:defRPr cap="small"/>
            </a:lvl2pPr>
            <a:lvl3pPr marL="0" indent="914400" algn="ctr">
              <a:buSzTx/>
              <a:buFontTx/>
              <a:buNone/>
              <a:defRPr cap="small"/>
            </a:lvl3pPr>
            <a:lvl4pPr marL="0" indent="1371600" algn="ctr">
              <a:buSzTx/>
              <a:buFontTx/>
              <a:buNone/>
              <a:defRPr cap="small"/>
            </a:lvl4pPr>
            <a:lvl5pPr marL="0" indent="1828800" algn="ctr">
              <a:buSzTx/>
              <a:buFontTx/>
              <a:buNone/>
              <a:defRPr cap="small"/>
            </a:lvl5pPr>
          </a:lstStyle>
          <a:p>
            <a:pPr lvl="0">
              <a:defRPr sz="1800" cap="none"/>
            </a:pPr>
            <a:r>
              <a:rPr sz="3200" cap="small"/>
              <a:t>Body Level One</a:t>
            </a:r>
          </a:p>
          <a:p>
            <a:pPr lvl="1">
              <a:defRPr sz="1800" cap="none"/>
            </a:pPr>
            <a:r>
              <a:rPr sz="3200" cap="small"/>
              <a:t>Body Level Two</a:t>
            </a:r>
          </a:p>
          <a:p>
            <a:pPr lvl="2">
              <a:defRPr sz="1800" cap="none"/>
            </a:pPr>
            <a:r>
              <a:rPr sz="3200" cap="small"/>
              <a:t>Body Level Three</a:t>
            </a:r>
          </a:p>
          <a:p>
            <a:pPr lvl="3">
              <a:defRPr sz="1800" cap="none"/>
            </a:pPr>
            <a:r>
              <a:rPr sz="3200" cap="small"/>
              <a:t>Body Level Four</a:t>
            </a:r>
          </a:p>
          <a:p>
            <a:pPr lvl="4">
              <a:defRPr sz="1800" cap="none"/>
            </a:pPr>
            <a:r>
              <a:rPr sz="3200" cap="small"/>
              <a:t>Body Level Five</a:t>
            </a:r>
          </a:p>
        </p:txBody>
      </p:sp>
      <p:sp>
        <p:nvSpPr>
          <p:cNvPr id="14" name="Shape 1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17" name="Shape 17"/>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8" name="Shape 1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descr="C:\Users\Marina\Pictures\logo.png"/>
          <p:cNvPicPr/>
          <p:nvPr/>
        </p:nvPicPr>
        <p:blipFill>
          <a:blip r:embed="rId5">
            <a:extLst/>
          </a:blip>
          <a:stretch>
            <a:fillRect/>
          </a:stretch>
        </p:blipFill>
        <p:spPr>
          <a:xfrm>
            <a:off x="155575" y="5732462"/>
            <a:ext cx="1031875" cy="936626"/>
          </a:xfrm>
          <a:prstGeom prst="rect">
            <a:avLst/>
          </a:prstGeom>
          <a:ln w="12700">
            <a:miter lim="400000"/>
          </a:ln>
        </p:spPr>
      </p:pic>
      <p:sp>
        <p:nvSpPr>
          <p:cNvPr id="3" name="Shape 3"/>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lvl="0" algn="ctr">
              <a:defRPr>
                <a:solidFill>
                  <a:srgbClr val="FFFFFF"/>
                </a:solidFill>
              </a:defRPr>
            </a:pPr>
            <a:endParaRPr/>
          </a:p>
        </p:txBody>
      </p:sp>
      <p:sp>
        <p:nvSpPr>
          <p:cNvPr id="4" name="Shape 4"/>
          <p:cNvSpPr/>
          <p:nvPr/>
        </p:nvSpPr>
        <p:spPr>
          <a:xfrm>
            <a:off x="323850" y="148431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lvl="0" defTabSz="457200">
              <a:defRPr sz="1200">
                <a:latin typeface="+mn-lt"/>
                <a:ea typeface="+mn-ea"/>
                <a:cs typeface="+mn-cs"/>
                <a:sym typeface="Helvetica"/>
              </a:defRPr>
            </a:pPr>
            <a:endParaRPr/>
          </a:p>
        </p:txBody>
      </p:sp>
      <p:sp>
        <p:nvSpPr>
          <p:cNvPr id="5" name="Shape 5"/>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6" name="Shape 6"/>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ransition spd="med"/>
  <p:hf hdr="0" ftr="0" dt="0"/>
  <p:txStyles>
    <p:titleStyle>
      <a:lvl1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vl2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2pPr>
      <a:lvl3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3pPr>
      <a:lvl4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4pPr>
      <a:lvl5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5pPr>
      <a:lvl6pPr indent="4572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6pPr>
      <a:lvl7pPr indent="9144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7pPr>
      <a:lvl8pPr indent="13716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8pPr>
      <a:lvl9pPr indent="18288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9pPr>
    </p:titleStyle>
    <p:bodyStyle>
      <a:lvl1pPr marL="342900" indent="-342900">
        <a:spcBef>
          <a:spcPts val="700"/>
        </a:spcBef>
        <a:buSzPct val="100000"/>
        <a:buFont typeface="Arial"/>
        <a:buChar char="•"/>
        <a:defRPr sz="3200">
          <a:latin typeface="Times New Roman"/>
          <a:ea typeface="Times New Roman"/>
          <a:cs typeface="Times New Roman"/>
          <a:sym typeface="Times New Roman"/>
        </a:defRPr>
      </a:lvl1pPr>
      <a:lvl2pPr marL="783771" indent="-326571">
        <a:spcBef>
          <a:spcPts val="700"/>
        </a:spcBef>
        <a:buSzPct val="100000"/>
        <a:buFont typeface="Arial"/>
        <a:buChar char="–"/>
        <a:defRPr sz="3200">
          <a:latin typeface="Times New Roman"/>
          <a:ea typeface="Times New Roman"/>
          <a:cs typeface="Times New Roman"/>
          <a:sym typeface="Times New Roman"/>
        </a:defRPr>
      </a:lvl2pPr>
      <a:lvl3pPr marL="1219200" indent="-304800">
        <a:spcBef>
          <a:spcPts val="700"/>
        </a:spcBef>
        <a:buSzPct val="100000"/>
        <a:buFont typeface="Arial"/>
        <a:buChar char="•"/>
        <a:defRPr sz="3200">
          <a:latin typeface="Times New Roman"/>
          <a:ea typeface="Times New Roman"/>
          <a:cs typeface="Times New Roman"/>
          <a:sym typeface="Times New Roman"/>
        </a:defRPr>
      </a:lvl3pPr>
      <a:lvl4pPr marL="1737360" indent="-365760">
        <a:spcBef>
          <a:spcPts val="700"/>
        </a:spcBef>
        <a:buSzPct val="100000"/>
        <a:buFont typeface="Arial"/>
        <a:buChar char="–"/>
        <a:defRPr sz="3200">
          <a:latin typeface="Times New Roman"/>
          <a:ea typeface="Times New Roman"/>
          <a:cs typeface="Times New Roman"/>
          <a:sym typeface="Times New Roman"/>
        </a:defRPr>
      </a:lvl4pPr>
      <a:lvl5pPr marL="2194560" indent="-365760">
        <a:spcBef>
          <a:spcPts val="700"/>
        </a:spcBef>
        <a:buSzPct val="100000"/>
        <a:buFont typeface="Arial"/>
        <a:buChar char="»"/>
        <a:defRPr sz="3200">
          <a:latin typeface="Times New Roman"/>
          <a:ea typeface="Times New Roman"/>
          <a:cs typeface="Times New Roman"/>
          <a:sym typeface="Times New Roman"/>
        </a:defRPr>
      </a:lvl5pPr>
      <a:lvl6pPr marL="2651760" indent="-365760">
        <a:spcBef>
          <a:spcPts val="700"/>
        </a:spcBef>
        <a:buSzPct val="100000"/>
        <a:buFont typeface="Arial"/>
        <a:buChar char="•"/>
        <a:defRPr sz="3200">
          <a:latin typeface="Times New Roman"/>
          <a:ea typeface="Times New Roman"/>
          <a:cs typeface="Times New Roman"/>
          <a:sym typeface="Times New Roman"/>
        </a:defRPr>
      </a:lvl6pPr>
      <a:lvl7pPr marL="3108960" indent="-365760">
        <a:spcBef>
          <a:spcPts val="700"/>
        </a:spcBef>
        <a:buSzPct val="100000"/>
        <a:buFont typeface="Arial"/>
        <a:buChar char="•"/>
        <a:defRPr sz="3200">
          <a:latin typeface="Times New Roman"/>
          <a:ea typeface="Times New Roman"/>
          <a:cs typeface="Times New Roman"/>
          <a:sym typeface="Times New Roman"/>
        </a:defRPr>
      </a:lvl7pPr>
      <a:lvl8pPr marL="3566159" indent="-365759">
        <a:spcBef>
          <a:spcPts val="700"/>
        </a:spcBef>
        <a:buSzPct val="100000"/>
        <a:buFont typeface="Arial"/>
        <a:buChar char="•"/>
        <a:defRPr sz="3200">
          <a:latin typeface="Times New Roman"/>
          <a:ea typeface="Times New Roman"/>
          <a:cs typeface="Times New Roman"/>
          <a:sym typeface="Times New Roman"/>
        </a:defRPr>
      </a:lvl8pPr>
      <a:lvl9pPr marL="4023359" indent="-365759">
        <a:spcBef>
          <a:spcPts val="700"/>
        </a:spcBef>
        <a:buSzPct val="100000"/>
        <a:buFont typeface="Arial"/>
        <a:buChar char="•"/>
        <a:defRPr sz="3200">
          <a:latin typeface="Times New Roman"/>
          <a:ea typeface="Times New Roman"/>
          <a:cs typeface="Times New Roman"/>
          <a:sym typeface="Times New Roman"/>
        </a:defRPr>
      </a:lvl9pPr>
    </p:bodyStyle>
    <p:otherStyle>
      <a:lvl1pPr algn="r">
        <a:defRPr sz="1200">
          <a:solidFill>
            <a:schemeClr val="tx1"/>
          </a:solidFill>
          <a:latin typeface="+mn-lt"/>
          <a:ea typeface="+mn-ea"/>
          <a:cs typeface="+mn-cs"/>
          <a:sym typeface="Times New Roman"/>
        </a:defRPr>
      </a:lvl1pPr>
      <a:lvl2pPr indent="457200" algn="r">
        <a:defRPr sz="1200">
          <a:solidFill>
            <a:schemeClr val="tx1"/>
          </a:solidFill>
          <a:latin typeface="+mn-lt"/>
          <a:ea typeface="+mn-ea"/>
          <a:cs typeface="+mn-cs"/>
          <a:sym typeface="Times New Roman"/>
        </a:defRPr>
      </a:lvl2pPr>
      <a:lvl3pPr indent="914400" algn="r">
        <a:defRPr sz="1200">
          <a:solidFill>
            <a:schemeClr val="tx1"/>
          </a:solidFill>
          <a:latin typeface="+mn-lt"/>
          <a:ea typeface="+mn-ea"/>
          <a:cs typeface="+mn-cs"/>
          <a:sym typeface="Times New Roman"/>
        </a:defRPr>
      </a:lvl3pPr>
      <a:lvl4pPr indent="1371600" algn="r">
        <a:defRPr sz="1200">
          <a:solidFill>
            <a:schemeClr val="tx1"/>
          </a:solidFill>
          <a:latin typeface="+mn-lt"/>
          <a:ea typeface="+mn-ea"/>
          <a:cs typeface="+mn-cs"/>
          <a:sym typeface="Times New Roman"/>
        </a:defRPr>
      </a:lvl4pPr>
      <a:lvl5pPr indent="1828800" algn="r">
        <a:defRPr sz="1200">
          <a:solidFill>
            <a:schemeClr val="tx1"/>
          </a:solidFill>
          <a:latin typeface="+mn-lt"/>
          <a:ea typeface="+mn-ea"/>
          <a:cs typeface="+mn-cs"/>
          <a:sym typeface="Times New Roman"/>
        </a:defRPr>
      </a:lvl5pPr>
      <a:lvl6pPr indent="2286000" algn="r">
        <a:defRPr sz="1200">
          <a:solidFill>
            <a:schemeClr val="tx1"/>
          </a:solidFill>
          <a:latin typeface="+mn-lt"/>
          <a:ea typeface="+mn-ea"/>
          <a:cs typeface="+mn-cs"/>
          <a:sym typeface="Times New Roman"/>
        </a:defRPr>
      </a:lvl6pPr>
      <a:lvl7pPr indent="2743200" algn="r">
        <a:defRPr sz="1200">
          <a:solidFill>
            <a:schemeClr val="tx1"/>
          </a:solidFill>
          <a:latin typeface="+mn-lt"/>
          <a:ea typeface="+mn-ea"/>
          <a:cs typeface="+mn-cs"/>
          <a:sym typeface="Times New Roman"/>
        </a:defRPr>
      </a:lvl7pPr>
      <a:lvl8pPr indent="3200400" algn="r">
        <a:defRPr sz="1200">
          <a:solidFill>
            <a:schemeClr val="tx1"/>
          </a:solidFill>
          <a:latin typeface="+mn-lt"/>
          <a:ea typeface="+mn-ea"/>
          <a:cs typeface="+mn-cs"/>
          <a:sym typeface="Times New Roman"/>
        </a:defRPr>
      </a:lvl8pPr>
      <a:lvl9pPr indent="3657600" algn="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p:nvPr>
        </p:nvSpPr>
        <p:spPr>
          <a:xfrm>
            <a:off x="685800" y="2780928"/>
            <a:ext cx="7772400" cy="1758058"/>
          </a:xfrm>
          <a:prstGeom prst="rect">
            <a:avLst/>
          </a:prstGeom>
        </p:spPr>
        <p:txBody>
          <a:bodyPr>
            <a:normAutofit fontScale="90000"/>
          </a:bodyPr>
          <a:lstStyle>
            <a:lvl1pPr>
              <a:defRPr sz="3600"/>
            </a:lvl1pPr>
          </a:lstStyle>
          <a:p>
            <a:pPr lvl="0">
              <a:defRPr sz="1800" cap="none">
                <a:solidFill>
                  <a:srgbClr val="000000"/>
                </a:solidFill>
                <a:effectLst/>
              </a:defRPr>
            </a:pPr>
            <a:r>
              <a:rPr sz="3200" cap="small" dirty="0">
                <a:solidFill>
                  <a:srgbClr val="366C5B"/>
                </a:solidFill>
              </a:rPr>
              <a:t>Briefing </a:t>
            </a:r>
            <a:r>
              <a:rPr sz="3200" cap="small" dirty="0" smtClean="0">
                <a:solidFill>
                  <a:srgbClr val="366C5B"/>
                </a:solidFill>
              </a:rPr>
              <a:t>on </a:t>
            </a:r>
            <a:r>
              <a:rPr sz="3200" cap="small" dirty="0">
                <a:solidFill>
                  <a:srgbClr val="366C5B"/>
                </a:solidFill>
              </a:rPr>
              <a:t>the </a:t>
            </a:r>
            <a:r>
              <a:rPr sz="3200" cap="small" dirty="0" smtClean="0">
                <a:solidFill>
                  <a:srgbClr val="366C5B"/>
                </a:solidFill>
              </a:rPr>
              <a:t>201</a:t>
            </a:r>
            <a:r>
              <a:rPr lang="en-ZA" sz="3200" cap="small" dirty="0" smtClean="0">
                <a:solidFill>
                  <a:srgbClr val="366C5B"/>
                </a:solidFill>
              </a:rPr>
              <a:t>9</a:t>
            </a:r>
            <a:r>
              <a:rPr sz="3200" cap="small" dirty="0" smtClean="0">
                <a:solidFill>
                  <a:srgbClr val="366C5B"/>
                </a:solidFill>
              </a:rPr>
              <a:t> </a:t>
            </a:r>
            <a:r>
              <a:rPr sz="3200" cap="small" dirty="0">
                <a:solidFill>
                  <a:srgbClr val="366C5B"/>
                </a:solidFill>
              </a:rPr>
              <a:t>Medium Term Budget Policy </a:t>
            </a:r>
            <a:r>
              <a:rPr sz="3200" cap="small" dirty="0" smtClean="0">
                <a:solidFill>
                  <a:srgbClr val="366C5B"/>
                </a:solidFill>
              </a:rPr>
              <a:t>Statement</a:t>
            </a:r>
            <a:r>
              <a:rPr lang="en-ZA" sz="3200" cap="small" dirty="0" smtClean="0">
                <a:solidFill>
                  <a:srgbClr val="366C5B"/>
                </a:solidFill>
              </a:rPr>
              <a:t/>
            </a:r>
            <a:br>
              <a:rPr lang="en-ZA" sz="3200" cap="small" dirty="0" smtClean="0">
                <a:solidFill>
                  <a:srgbClr val="366C5B"/>
                </a:solidFill>
              </a:rPr>
            </a:br>
            <a:r>
              <a:rPr lang="en-ZA" sz="3200" dirty="0"/>
              <a:t/>
            </a:r>
            <a:br>
              <a:rPr lang="en-ZA" sz="3200" dirty="0"/>
            </a:br>
            <a:r>
              <a:rPr lang="en-ZA" sz="3100" dirty="0">
                <a:effectLst/>
              </a:rPr>
              <a:t>Joint Standing and Select Committees: Appropriations and </a:t>
            </a:r>
            <a:r>
              <a:rPr lang="en-ZA" sz="3100" dirty="0" smtClean="0">
                <a:effectLst/>
              </a:rPr>
              <a:t>Finance</a:t>
            </a:r>
            <a:endParaRPr sz="3200" dirty="0">
              <a:effectLst/>
            </a:endParaRPr>
          </a:p>
        </p:txBody>
      </p:sp>
      <p:sp>
        <p:nvSpPr>
          <p:cNvPr id="28" name="Shape 28"/>
          <p:cNvSpPr>
            <a:spLocks noGrp="1"/>
          </p:cNvSpPr>
          <p:nvPr>
            <p:ph type="body" idx="1"/>
          </p:nvPr>
        </p:nvSpPr>
        <p:spPr>
          <a:xfrm>
            <a:off x="1371600" y="4988296"/>
            <a:ext cx="6400801" cy="1104529"/>
          </a:xfrm>
          <a:prstGeom prst="rect">
            <a:avLst/>
          </a:prstGeom>
        </p:spPr>
        <p:txBody>
          <a:bodyPr lIns="0" tIns="0" rIns="0" bIns="0">
            <a:normAutofit/>
          </a:bodyPr>
          <a:lstStyle>
            <a:lvl1pPr>
              <a:spcBef>
                <a:spcPts val="500"/>
              </a:spcBef>
              <a:defRPr sz="2400" cap="none"/>
            </a:lvl1pPr>
          </a:lstStyle>
          <a:p>
            <a:pPr lvl="0">
              <a:defRPr sz="1800"/>
            </a:pPr>
            <a:r>
              <a:rPr lang="en-ZA" sz="2400" dirty="0" smtClean="0"/>
              <a:t>Tuesday, 05 </a:t>
            </a:r>
            <a:r>
              <a:rPr lang="en-ZA" sz="2400" dirty="0"/>
              <a:t>November </a:t>
            </a:r>
            <a:r>
              <a:rPr lang="en-ZA" sz="2400" dirty="0" smtClean="0"/>
              <a:t>2019</a:t>
            </a:r>
            <a:endParaRPr sz="2400" dirty="0"/>
          </a:p>
        </p:txBody>
      </p:sp>
      <p:sp>
        <p:nvSpPr>
          <p:cNvPr id="29" name="Shape 29"/>
          <p:cNvSpPr/>
          <p:nvPr/>
        </p:nvSpPr>
        <p:spPr>
          <a:xfrm>
            <a:off x="1371600" y="6092825"/>
            <a:ext cx="6400800" cy="34842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spcBef>
                <a:spcPts val="400"/>
              </a:spcBef>
              <a:defRPr i="1">
                <a:solidFill>
                  <a:srgbClr val="366C5B"/>
                </a:solidFill>
                <a:effectLst>
                  <a:outerShdw blurRad="38100" dist="38100" dir="2700000" rotWithShape="0">
                    <a:srgbClr val="C0C0C0"/>
                  </a:outerShdw>
                </a:effectLst>
                <a:latin typeface="Times New Roman"/>
                <a:ea typeface="Times New Roman"/>
                <a:cs typeface="Times New Roman"/>
                <a:sym typeface="Times New Roman"/>
              </a:defRPr>
            </a:lvl1pPr>
          </a:lstStyle>
          <a:p>
            <a:pPr lvl="0">
              <a:defRPr i="0">
                <a:solidFill>
                  <a:srgbClr val="000000"/>
                </a:solidFill>
                <a:effectLst/>
              </a:defRPr>
            </a:pPr>
            <a:r>
              <a:rPr i="1">
                <a:solidFill>
                  <a:srgbClr val="366C5B"/>
                </a:solidFill>
                <a:effectLst>
                  <a:outerShdw blurRad="38100" dist="38100" dir="2700000" rotWithShape="0">
                    <a:srgbClr val="C0C0C0"/>
                  </a:outerShdw>
                </a:effectLst>
              </a:rPr>
              <a:t>For an Equitable Sharing of National Revenue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dirty="0" smtClean="0"/>
              <a:t>Government </a:t>
            </a:r>
            <a:r>
              <a:rPr lang="en-ZA" sz="2800" dirty="0"/>
              <a:t>revenue, expenditure, cash balance and </a:t>
            </a:r>
            <a:r>
              <a:rPr lang="en-ZA" sz="2800" dirty="0" smtClean="0"/>
              <a:t>Interest (left); Gross loan debt decomposition (right)</a:t>
            </a:r>
            <a:endParaRPr lang="en-ZA" sz="2800" dirty="0"/>
          </a:p>
        </p:txBody>
      </p:sp>
      <p:sp>
        <p:nvSpPr>
          <p:cNvPr id="5" name="Slide Number Placeholder 4"/>
          <p:cNvSpPr>
            <a:spLocks noGrp="1"/>
          </p:cNvSpPr>
          <p:nvPr>
            <p:ph type="sldNum" sz="quarter" idx="4294967295"/>
          </p:nvPr>
        </p:nvSpPr>
        <p:spPr/>
        <p:txBody>
          <a:bodyPr/>
          <a:lstStyle/>
          <a:p>
            <a:fld id="{AC57FB67-5201-4263-A749-74A8A000A585}" type="slidenum">
              <a:rPr lang="en-ZA" smtClean="0"/>
              <a:pPr/>
              <a:t>10</a:t>
            </a:fld>
            <a:endParaRPr lang="en-ZA" dirty="0"/>
          </a:p>
        </p:txBody>
      </p:sp>
      <p:sp>
        <p:nvSpPr>
          <p:cNvPr id="7" name="Rectangle 6"/>
          <p:cNvSpPr/>
          <p:nvPr/>
        </p:nvSpPr>
        <p:spPr>
          <a:xfrm>
            <a:off x="1115616" y="5762105"/>
            <a:ext cx="7632848" cy="461665"/>
          </a:xfrm>
          <a:prstGeom prst="rect">
            <a:avLst/>
          </a:prstGeom>
        </p:spPr>
        <p:txBody>
          <a:bodyPr wrap="square">
            <a:spAutoFit/>
          </a:bodyPr>
          <a:lstStyle/>
          <a:p>
            <a:pPr marL="685800" indent="-685800" algn="just">
              <a:spcAft>
                <a:spcPts val="0"/>
              </a:spcAft>
            </a:pPr>
            <a:r>
              <a:rPr lang="en-ZA" sz="1200" i="1" dirty="0">
                <a:solidFill>
                  <a:srgbClr val="333333"/>
                </a:solidFill>
                <a:ea typeface="Calibri" panose="020F0502020204030204" pitchFamily="34" charset="0"/>
                <a:cs typeface="Times New Roman" panose="02020603050405020304" pitchFamily="18" charset="0"/>
              </a:rPr>
              <a:t>Source:	SARB (2019).</a:t>
            </a:r>
          </a:p>
          <a:p>
            <a:pPr marL="685800" indent="-685800" algn="just">
              <a:spcAft>
                <a:spcPts val="0"/>
              </a:spcAft>
            </a:pPr>
            <a:r>
              <a:rPr lang="en-ZA" sz="1200" i="1" dirty="0">
                <a:solidFill>
                  <a:srgbClr val="333333"/>
                </a:solidFill>
                <a:ea typeface="Calibri" panose="020F0502020204030204" pitchFamily="34" charset="0"/>
                <a:cs typeface="Times New Roman" panose="02020603050405020304" pitchFamily="18" charset="0"/>
              </a:rPr>
              <a:t>Note:	Cashbook balance before borrowing = total revenue – total expenditure</a:t>
            </a:r>
          </a:p>
        </p:txBody>
      </p:sp>
      <p:graphicFrame>
        <p:nvGraphicFramePr>
          <p:cNvPr id="8" name="Chart 7"/>
          <p:cNvGraphicFramePr/>
          <p:nvPr>
            <p:extLst/>
          </p:nvPr>
        </p:nvGraphicFramePr>
        <p:xfrm>
          <a:off x="457200" y="1628800"/>
          <a:ext cx="4140000" cy="41239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extLst/>
          </p:nvPr>
        </p:nvGraphicFramePr>
        <p:xfrm>
          <a:off x="4608464" y="1628800"/>
          <a:ext cx="4140000" cy="41333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623022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Autofit/>
          </a:bodyPr>
          <a:lstStyle/>
          <a:p>
            <a:pPr lvl="0">
              <a:defRPr sz="1800" cap="none">
                <a:solidFill>
                  <a:srgbClr val="000000"/>
                </a:solidFill>
                <a:effectLst/>
              </a:defRPr>
            </a:pPr>
            <a:r>
              <a:rPr lang="en-ZA" sz="3600" cap="small" dirty="0" smtClean="0">
                <a:solidFill>
                  <a:schemeClr val="accent3">
                    <a:lumMod val="50000"/>
                  </a:schemeClr>
                </a:solidFill>
              </a:rPr>
              <a:t>Fiscal Reprioritisation, consolidation and credibility</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marL="0" indent="0" algn="l">
              <a:lnSpc>
                <a:spcPct val="110000"/>
              </a:lnSpc>
              <a:spcBef>
                <a:spcPts val="500"/>
              </a:spcBef>
              <a:buNone/>
              <a:defRPr sz="1800"/>
            </a:pPr>
            <a:r>
              <a:rPr lang="en-ZA" sz="1800" b="1" dirty="0"/>
              <a:t>Fiscal reprioritisation and consolidation: </a:t>
            </a:r>
          </a:p>
          <a:p>
            <a:pPr algn="l">
              <a:lnSpc>
                <a:spcPct val="110000"/>
              </a:lnSpc>
              <a:spcBef>
                <a:spcPts val="500"/>
              </a:spcBef>
              <a:buFont typeface="Arial" panose="020B0604020202020204" pitchFamily="34" charset="0"/>
              <a:buChar char="•"/>
              <a:defRPr sz="1800"/>
            </a:pPr>
            <a:r>
              <a:rPr lang="en-ZA" sz="1800" dirty="0"/>
              <a:t>The Financial and Fiscal Commission believes that government must take </a:t>
            </a:r>
            <a:r>
              <a:rPr lang="en-ZA" sz="1800" dirty="0" smtClean="0"/>
              <a:t>bold, decisive </a:t>
            </a:r>
            <a:r>
              <a:rPr lang="en-ZA" sz="1800" dirty="0"/>
              <a:t>and immediate actions to deepen its fiscal consolidation and reprioritisation commitments through restructuring and governance reforms to return South Africa </a:t>
            </a:r>
            <a:r>
              <a:rPr lang="en-ZA" sz="1800" dirty="0" smtClean="0"/>
              <a:t>to </a:t>
            </a:r>
            <a:r>
              <a:rPr lang="en-ZA" sz="1800" dirty="0"/>
              <a:t>a sustainable fiscal path. </a:t>
            </a:r>
            <a:r>
              <a:rPr lang="en-ZA" sz="1800" dirty="0" smtClean="0"/>
              <a:t>Plans should be made for non-essential programmes, entities and departments to </a:t>
            </a:r>
            <a:r>
              <a:rPr lang="en-ZA" sz="1800" dirty="0"/>
              <a:t>be </a:t>
            </a:r>
            <a:r>
              <a:rPr lang="en-ZA" sz="1800" b="1" dirty="0" smtClean="0"/>
              <a:t>closed</a:t>
            </a:r>
            <a:r>
              <a:rPr lang="en-ZA" sz="1800" dirty="0" smtClean="0"/>
              <a:t> </a:t>
            </a:r>
            <a:r>
              <a:rPr lang="en-ZA" sz="1800" b="1" dirty="0"/>
              <a:t>down</a:t>
            </a:r>
            <a:r>
              <a:rPr lang="en-ZA" sz="1800" dirty="0"/>
              <a:t> with its productive capacity redeployed to growth priority </a:t>
            </a:r>
            <a:r>
              <a:rPr lang="en-ZA" sz="1800" dirty="0" smtClean="0"/>
              <a:t>functions.</a:t>
            </a:r>
          </a:p>
          <a:p>
            <a:pPr marL="0" indent="0" algn="l">
              <a:lnSpc>
                <a:spcPct val="110000"/>
              </a:lnSpc>
              <a:spcBef>
                <a:spcPts val="500"/>
              </a:spcBef>
              <a:buNone/>
              <a:defRPr sz="1800"/>
            </a:pPr>
            <a:r>
              <a:rPr lang="en-ZA" sz="1800" b="1" dirty="0" smtClean="0"/>
              <a:t>On debt-to-GDP: </a:t>
            </a:r>
          </a:p>
          <a:p>
            <a:pPr algn="l">
              <a:lnSpc>
                <a:spcPct val="110000"/>
              </a:lnSpc>
              <a:spcBef>
                <a:spcPts val="500"/>
              </a:spcBef>
              <a:buFont typeface="Arial" panose="020B0604020202020204" pitchFamily="34" charset="0"/>
              <a:buChar char="•"/>
              <a:defRPr sz="1800"/>
            </a:pPr>
            <a:r>
              <a:rPr lang="en-ZA" sz="1800" dirty="0" smtClean="0"/>
              <a:t>The </a:t>
            </a:r>
            <a:r>
              <a:rPr lang="en-ZA" sz="1800" dirty="0"/>
              <a:t>literature is absent on an universal debt-to-GDP threshold that is in keeping with the South African context. However, the Commission is adamant that debt incurred through public finance must be used for investing in productive growth activities only, with guaranteed future economic returns higher than </a:t>
            </a:r>
            <a:r>
              <a:rPr lang="en-ZA" sz="1800" dirty="0" smtClean="0"/>
              <a:t>the cost of debt </a:t>
            </a:r>
            <a:r>
              <a:rPr lang="en-ZA" sz="1800" dirty="0"/>
              <a:t>or debt-service costs - a fiscal rule for </a:t>
            </a:r>
            <a:r>
              <a:rPr lang="en-ZA" sz="1800" dirty="0" smtClean="0"/>
              <a:t>borrowing must be instituted.</a:t>
            </a:r>
            <a:endParaRPr lang="en-ZA" sz="1800" dirty="0"/>
          </a:p>
          <a:p>
            <a:pPr algn="l">
              <a:lnSpc>
                <a:spcPct val="110000"/>
              </a:lnSpc>
              <a:spcBef>
                <a:spcPts val="500"/>
              </a:spcBef>
              <a:buFont typeface="Arial" panose="020B0604020202020204" pitchFamily="34" charset="0"/>
              <a:buChar char="•"/>
              <a:defRPr sz="1800"/>
            </a:pPr>
            <a:endParaRPr lang="en-ZA" sz="1800" dirty="0"/>
          </a:p>
          <a:p>
            <a:pPr lvl="2" indent="-342900" algn="l">
              <a:lnSpc>
                <a:spcPct val="110000"/>
              </a:lnSpc>
              <a:spcBef>
                <a:spcPts val="500"/>
              </a:spcBef>
              <a:buFont typeface="Times New Roman" panose="02020603050405020304" pitchFamily="18" charset="0"/>
              <a:buChar char="‾"/>
              <a:defRPr sz="1800"/>
            </a:pPr>
            <a:endParaRPr lang="en-ZA" sz="16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11</a:t>
            </a:fld>
            <a:endParaRPr sz="1200" dirty="0">
              <a:solidFill>
                <a:srgbClr val="3B7150"/>
              </a:solidFill>
            </a:endParaRPr>
          </a:p>
        </p:txBody>
      </p:sp>
    </p:spTree>
    <p:extLst>
      <p:ext uri="{BB962C8B-B14F-4D97-AF65-F5344CB8AC3E}">
        <p14:creationId xmlns:p14="http://schemas.microsoft.com/office/powerpoint/2010/main" val="408613729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Autofit/>
          </a:bodyPr>
          <a:lstStyle/>
          <a:p>
            <a:pPr lvl="0">
              <a:defRPr sz="1800" cap="none">
                <a:solidFill>
                  <a:srgbClr val="000000"/>
                </a:solidFill>
                <a:effectLst/>
              </a:defRPr>
            </a:pPr>
            <a:r>
              <a:rPr lang="en-ZA" sz="3600" cap="small" dirty="0" smtClean="0">
                <a:solidFill>
                  <a:schemeClr val="accent3">
                    <a:lumMod val="50000"/>
                  </a:schemeClr>
                </a:solidFill>
              </a:rPr>
              <a:t>Fiscal Reprioritisation, consolidation and credibility (cont.)</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marL="0" indent="0" algn="l">
              <a:lnSpc>
                <a:spcPct val="110000"/>
              </a:lnSpc>
              <a:spcBef>
                <a:spcPts val="500"/>
              </a:spcBef>
              <a:buNone/>
              <a:defRPr sz="1800"/>
            </a:pPr>
            <a:r>
              <a:rPr lang="en-ZA" sz="1800" b="1" dirty="0" smtClean="0"/>
              <a:t>Fiscal </a:t>
            </a:r>
            <a:r>
              <a:rPr lang="en-ZA" sz="1800" b="1" dirty="0"/>
              <a:t>credibility (crisis): </a:t>
            </a:r>
          </a:p>
          <a:p>
            <a:pPr algn="l">
              <a:lnSpc>
                <a:spcPct val="110000"/>
              </a:lnSpc>
              <a:spcBef>
                <a:spcPts val="500"/>
              </a:spcBef>
              <a:buFont typeface="Arial" panose="020B0604020202020204" pitchFamily="34" charset="0"/>
              <a:buChar char="•"/>
              <a:defRPr sz="1800"/>
            </a:pPr>
            <a:r>
              <a:rPr lang="en-ZA" sz="1800" dirty="0"/>
              <a:t>The Commission notes that year after year, actual rates of economic growth and revenue collection </a:t>
            </a:r>
            <a:r>
              <a:rPr lang="en-ZA" sz="1800" dirty="0" smtClean="0"/>
              <a:t>have </a:t>
            </a:r>
            <a:r>
              <a:rPr lang="en-ZA" sz="1800" dirty="0"/>
              <a:t>consistently failed to reach its projected targets.</a:t>
            </a:r>
          </a:p>
          <a:p>
            <a:pPr algn="l">
              <a:lnSpc>
                <a:spcPct val="110000"/>
              </a:lnSpc>
              <a:spcBef>
                <a:spcPts val="500"/>
              </a:spcBef>
              <a:buFont typeface="Arial" panose="020B0604020202020204" pitchFamily="34" charset="0"/>
              <a:buChar char="•"/>
              <a:defRPr sz="1800"/>
            </a:pPr>
            <a:r>
              <a:rPr lang="en-ZA" sz="1800" dirty="0"/>
              <a:t>More specifically, notwithstanding the direct costs </a:t>
            </a:r>
            <a:r>
              <a:rPr lang="en-ZA" sz="1800" dirty="0" smtClean="0"/>
              <a:t>of adding to fiscal deficits as a result </a:t>
            </a:r>
            <a:r>
              <a:rPr lang="en-ZA" sz="1800" dirty="0"/>
              <a:t>of over-estimating tax revenue and lower </a:t>
            </a:r>
            <a:r>
              <a:rPr lang="en-ZA" sz="1800" dirty="0" smtClean="0"/>
              <a:t>expenditure, </a:t>
            </a:r>
            <a:r>
              <a:rPr lang="en-ZA" sz="1800" dirty="0"/>
              <a:t>the Commission is gravely concerned over the indirect costs </a:t>
            </a:r>
            <a:r>
              <a:rPr lang="en-ZA" sz="1800" dirty="0" smtClean="0"/>
              <a:t>on </a:t>
            </a:r>
            <a:r>
              <a:rPr lang="en-ZA" sz="1800" dirty="0"/>
              <a:t>fiscal credibility rendering </a:t>
            </a:r>
            <a:r>
              <a:rPr lang="en-ZA" sz="1800" dirty="0" smtClean="0"/>
              <a:t>policies </a:t>
            </a:r>
            <a:r>
              <a:rPr lang="en-ZA" sz="1800" dirty="0"/>
              <a:t>and </a:t>
            </a:r>
            <a:r>
              <a:rPr lang="en-ZA" sz="1800" dirty="0" smtClean="0"/>
              <a:t>implementations </a:t>
            </a:r>
            <a:r>
              <a:rPr lang="en-ZA" sz="1800" dirty="0"/>
              <a:t>ineffective. As well as the deadweight loss in disruptions </a:t>
            </a:r>
            <a:r>
              <a:rPr lang="en-ZA" sz="1800" dirty="0" smtClean="0"/>
              <a:t>to planning </a:t>
            </a:r>
            <a:r>
              <a:rPr lang="en-ZA" sz="1800" dirty="0"/>
              <a:t>and </a:t>
            </a:r>
            <a:r>
              <a:rPr lang="en-ZA" sz="1800" dirty="0" smtClean="0"/>
              <a:t>execution of adjustments </a:t>
            </a:r>
            <a:r>
              <a:rPr lang="en-ZA" sz="1800" dirty="0"/>
              <a:t>caused by failing to reach </a:t>
            </a:r>
            <a:r>
              <a:rPr lang="en-ZA" sz="1800" dirty="0" smtClean="0"/>
              <a:t>these </a:t>
            </a:r>
            <a:r>
              <a:rPr lang="en-ZA" sz="1800" dirty="0"/>
              <a:t>fiscal targets.</a:t>
            </a:r>
          </a:p>
          <a:p>
            <a:pPr algn="l">
              <a:lnSpc>
                <a:spcPct val="110000"/>
              </a:lnSpc>
              <a:spcBef>
                <a:spcPts val="500"/>
              </a:spcBef>
              <a:buFont typeface="Arial" panose="020B0604020202020204" pitchFamily="34" charset="0"/>
              <a:buChar char="•"/>
              <a:defRPr sz="1800"/>
            </a:pPr>
            <a:r>
              <a:rPr lang="en-ZA" sz="1800" dirty="0"/>
              <a:t>the Commission advises that a conservative and objective approach be adopted </a:t>
            </a:r>
            <a:r>
              <a:rPr lang="en-ZA" sz="1800" dirty="0" smtClean="0"/>
              <a:t>in extrapolating </a:t>
            </a:r>
            <a:r>
              <a:rPr lang="en-ZA" sz="1800" dirty="0"/>
              <a:t>trajectories of economic growth and collection of fiscal revenue, and </a:t>
            </a:r>
            <a:r>
              <a:rPr lang="en-ZA" sz="1800" dirty="0" smtClean="0"/>
              <a:t>that the budget </a:t>
            </a:r>
            <a:r>
              <a:rPr lang="en-ZA" sz="1800" dirty="0"/>
              <a:t>for spending </a:t>
            </a:r>
            <a:r>
              <a:rPr lang="en-ZA" sz="1800" dirty="0" smtClean="0"/>
              <a:t>is determined accordingly </a:t>
            </a:r>
            <a:r>
              <a:rPr lang="en-ZA" sz="1800" dirty="0"/>
              <a:t>under </a:t>
            </a:r>
            <a:r>
              <a:rPr lang="en-ZA" sz="1800" dirty="0" smtClean="0"/>
              <a:t>a </a:t>
            </a:r>
            <a:r>
              <a:rPr lang="en-ZA" sz="1800" dirty="0"/>
              <a:t>conservative ceiling for expenditure with the fiscal borrowing rule.</a:t>
            </a:r>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12</a:t>
            </a:fld>
            <a:endParaRPr sz="1200" dirty="0">
              <a:solidFill>
                <a:srgbClr val="3B7150"/>
              </a:solidFill>
            </a:endParaRPr>
          </a:p>
        </p:txBody>
      </p:sp>
    </p:spTree>
    <p:extLst>
      <p:ext uri="{BB962C8B-B14F-4D97-AF65-F5344CB8AC3E}">
        <p14:creationId xmlns:p14="http://schemas.microsoft.com/office/powerpoint/2010/main" val="288213773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Autofit/>
          </a:bodyPr>
          <a:lstStyle/>
          <a:p>
            <a:pPr lvl="0">
              <a:defRPr sz="1800" cap="none">
                <a:solidFill>
                  <a:srgbClr val="000000"/>
                </a:solidFill>
                <a:effectLst/>
              </a:defRPr>
            </a:pPr>
            <a:r>
              <a:rPr lang="en-ZA" sz="2800" cap="small" dirty="0" smtClean="0">
                <a:solidFill>
                  <a:schemeClr val="accent3">
                    <a:lumMod val="50000"/>
                  </a:schemeClr>
                </a:solidFill>
              </a:rPr>
              <a:t>Commission’s reflections on the National Treasury Economic Strategy for South Africa</a:t>
            </a:r>
            <a:endParaRPr sz="28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800" dirty="0" smtClean="0"/>
              <a:t>The </a:t>
            </a:r>
            <a:r>
              <a:rPr lang="en-ZA" sz="1800" dirty="0"/>
              <a:t>commission cautions against policy incrementalism that </a:t>
            </a:r>
            <a:r>
              <a:rPr lang="en-ZA" sz="1800" dirty="0" smtClean="0"/>
              <a:t>translates into resource </a:t>
            </a:r>
            <a:r>
              <a:rPr lang="en-ZA" sz="1800" dirty="0"/>
              <a:t>wastage. </a:t>
            </a:r>
            <a:r>
              <a:rPr lang="en-ZA" sz="1800" dirty="0" smtClean="0"/>
              <a:t>The Economic Strategy </a:t>
            </a:r>
            <a:r>
              <a:rPr lang="en-ZA" sz="1800" dirty="0"/>
              <a:t>should have commenced </a:t>
            </a:r>
            <a:r>
              <a:rPr lang="en-ZA" sz="1800" dirty="0" smtClean="0"/>
              <a:t>with a diagnostic </a:t>
            </a:r>
            <a:r>
              <a:rPr lang="en-ZA" sz="1800" dirty="0"/>
              <a:t>analysis of the development policy landscape and status </a:t>
            </a:r>
            <a:r>
              <a:rPr lang="en-ZA" sz="1800" dirty="0" smtClean="0"/>
              <a:t>quo to inform reasons </a:t>
            </a:r>
            <a:r>
              <a:rPr lang="en-ZA" sz="1800" dirty="0"/>
              <a:t>why previous policy interventions </a:t>
            </a:r>
            <a:r>
              <a:rPr lang="en-ZA" sz="1800" dirty="0" smtClean="0"/>
              <a:t>have failed.</a:t>
            </a:r>
            <a:endParaRPr lang="en-ZA" sz="1800" dirty="0"/>
          </a:p>
          <a:p>
            <a:pPr algn="l">
              <a:lnSpc>
                <a:spcPct val="110000"/>
              </a:lnSpc>
              <a:spcBef>
                <a:spcPts val="500"/>
              </a:spcBef>
              <a:buFont typeface="Arial" panose="020B0604020202020204" pitchFamily="34" charset="0"/>
              <a:buChar char="•"/>
              <a:defRPr sz="1800"/>
            </a:pPr>
            <a:r>
              <a:rPr lang="en-ZA" sz="1800" dirty="0"/>
              <a:t>The strategy does not </a:t>
            </a:r>
            <a:r>
              <a:rPr lang="en-ZA" sz="1800" dirty="0" smtClean="0"/>
              <a:t>explicitly include </a:t>
            </a:r>
            <a:r>
              <a:rPr lang="en-ZA" sz="1800" dirty="0"/>
              <a:t>township economies, equates rurality to agriculture, </a:t>
            </a:r>
            <a:r>
              <a:rPr lang="en-ZA" sz="1800" dirty="0" smtClean="0"/>
              <a:t>and </a:t>
            </a:r>
            <a:r>
              <a:rPr lang="en-ZA" sz="1800" dirty="0"/>
              <a:t>does not explicitly consider </a:t>
            </a:r>
            <a:r>
              <a:rPr lang="en-ZA" sz="1800" dirty="0" smtClean="0"/>
              <a:t>support </a:t>
            </a:r>
            <a:r>
              <a:rPr lang="en-ZA" sz="1800" dirty="0"/>
              <a:t>for the informal sector. </a:t>
            </a:r>
            <a:endParaRPr lang="en-ZA" sz="1800" dirty="0" smtClean="0"/>
          </a:p>
          <a:p>
            <a:pPr algn="l">
              <a:lnSpc>
                <a:spcPct val="110000"/>
              </a:lnSpc>
              <a:spcBef>
                <a:spcPts val="500"/>
              </a:spcBef>
              <a:buFont typeface="Arial" panose="020B0604020202020204" pitchFamily="34" charset="0"/>
              <a:buChar char="•"/>
              <a:defRPr sz="1800"/>
            </a:pPr>
            <a:r>
              <a:rPr lang="en-ZA" sz="1800" dirty="0" smtClean="0"/>
              <a:t>It lacks </a:t>
            </a:r>
            <a:r>
              <a:rPr lang="en-ZA" sz="1800" dirty="0"/>
              <a:t>specific details </a:t>
            </a:r>
            <a:r>
              <a:rPr lang="en-ZA" sz="1800" dirty="0" smtClean="0"/>
              <a:t>regarding some strategic </a:t>
            </a:r>
            <a:r>
              <a:rPr lang="en-ZA" sz="1800" dirty="0"/>
              <a:t>interventions </a:t>
            </a:r>
            <a:r>
              <a:rPr lang="en-ZA" sz="1800" dirty="0" smtClean="0"/>
              <a:t>that it identifies and that are of importance for </a:t>
            </a:r>
            <a:r>
              <a:rPr lang="en-ZA" sz="1800" dirty="0"/>
              <a:t>economic </a:t>
            </a:r>
            <a:r>
              <a:rPr lang="en-ZA" sz="1800" dirty="0" smtClean="0"/>
              <a:t>revival, </a:t>
            </a:r>
            <a:r>
              <a:rPr lang="en-ZA" sz="1800" dirty="0"/>
              <a:t>such as specific fields where the tertiary skills are lacking and specific </a:t>
            </a:r>
            <a:r>
              <a:rPr lang="en-ZA" sz="1800" dirty="0" smtClean="0"/>
              <a:t>incentives </a:t>
            </a:r>
            <a:r>
              <a:rPr lang="en-ZA" sz="1800" dirty="0"/>
              <a:t>for labour intensive production.</a:t>
            </a:r>
          </a:p>
          <a:p>
            <a:pPr algn="l">
              <a:lnSpc>
                <a:spcPct val="110000"/>
              </a:lnSpc>
              <a:spcBef>
                <a:spcPts val="500"/>
              </a:spcBef>
              <a:buFont typeface="Arial" panose="020B0604020202020204" pitchFamily="34" charset="0"/>
              <a:buChar char="•"/>
              <a:defRPr sz="1800"/>
            </a:pPr>
            <a:r>
              <a:rPr lang="en-ZA" sz="1800" dirty="0"/>
              <a:t>The strategy does not clearly articulate the role and impact of </a:t>
            </a:r>
            <a:r>
              <a:rPr lang="en-ZA" sz="1800" dirty="0" smtClean="0"/>
              <a:t>institutions in key sectors.</a:t>
            </a:r>
            <a:endParaRPr lang="en-ZA" sz="1800" dirty="0"/>
          </a:p>
          <a:p>
            <a:pPr algn="l">
              <a:lnSpc>
                <a:spcPct val="110000"/>
              </a:lnSpc>
              <a:spcBef>
                <a:spcPts val="500"/>
              </a:spcBef>
              <a:buFont typeface="Arial" panose="020B0604020202020204" pitchFamily="34" charset="0"/>
              <a:buChar char="•"/>
              <a:defRPr sz="1800"/>
            </a:pPr>
            <a:r>
              <a:rPr lang="en-ZA" sz="1800" dirty="0"/>
              <a:t>The Commission recommends the strengthening of the administrative capacity of the state for </a:t>
            </a:r>
            <a:r>
              <a:rPr lang="en-ZA" sz="1800" dirty="0" smtClean="0"/>
              <a:t>the purpose of the </a:t>
            </a:r>
            <a:r>
              <a:rPr lang="en-ZA" sz="1800" dirty="0"/>
              <a:t>successful implementation of the </a:t>
            </a:r>
            <a:r>
              <a:rPr lang="en-ZA" sz="1800" dirty="0" smtClean="0"/>
              <a:t>strategy.</a:t>
            </a:r>
            <a:endParaRPr lang="en-ZA" sz="18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13</a:t>
            </a:fld>
            <a:endParaRPr sz="1200" dirty="0">
              <a:solidFill>
                <a:srgbClr val="3B7150"/>
              </a:solidFill>
            </a:endParaRPr>
          </a:p>
        </p:txBody>
      </p:sp>
    </p:spTree>
    <p:extLst>
      <p:ext uri="{BB962C8B-B14F-4D97-AF65-F5344CB8AC3E}">
        <p14:creationId xmlns:p14="http://schemas.microsoft.com/office/powerpoint/2010/main" val="355305048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4077072"/>
            <a:ext cx="8640960" cy="1512168"/>
          </a:xfrm>
          <a:solidFill>
            <a:schemeClr val="bg1"/>
          </a:solidFill>
        </p:spPr>
        <p:txBody>
          <a:bodyPr/>
          <a:lstStyle/>
          <a:p>
            <a:endParaRPr lang="en-ZA" sz="1600" dirty="0" smtClean="0"/>
          </a:p>
          <a:p>
            <a:endParaRPr lang="en-ZA" sz="1600" dirty="0"/>
          </a:p>
          <a:p>
            <a:endParaRPr lang="en-ZA" sz="1600" dirty="0" smtClean="0"/>
          </a:p>
          <a:p>
            <a:endParaRPr lang="en-ZA" sz="1600" dirty="0" smtClean="0"/>
          </a:p>
          <a:p>
            <a:endParaRPr lang="en-ZA" sz="1600" dirty="0"/>
          </a:p>
        </p:txBody>
      </p:sp>
      <p:sp>
        <p:nvSpPr>
          <p:cNvPr id="4" name="Slide Number Placeholder 3"/>
          <p:cNvSpPr>
            <a:spLocks noGrp="1"/>
          </p:cNvSpPr>
          <p:nvPr>
            <p:ph type="sldNum" sz="quarter" idx="2"/>
          </p:nvPr>
        </p:nvSpPr>
        <p:spPr/>
        <p:txBody>
          <a:bodyPr/>
          <a:lstStyle/>
          <a:p>
            <a:pPr lvl="0"/>
            <a:fld id="{86CB4B4D-7CA3-9044-876B-883B54F8677D}" type="slidenum">
              <a:rPr lang="en-ZA" smtClean="0"/>
              <a:pPr lvl="0"/>
              <a:t>14</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1378783376"/>
              </p:ext>
            </p:extLst>
          </p:nvPr>
        </p:nvGraphicFramePr>
        <p:xfrm>
          <a:off x="683567" y="3645024"/>
          <a:ext cx="8003234" cy="2088230"/>
        </p:xfrm>
        <a:graphic>
          <a:graphicData uri="http://schemas.openxmlformats.org/drawingml/2006/table">
            <a:tbl>
              <a:tblPr firstRow="1" firstCol="1" bandRow="1">
                <a:tableStyleId>{F2DE63D5-997A-4646-A377-4702673A728D}</a:tableStyleId>
              </a:tblPr>
              <a:tblGrid>
                <a:gridCol w="2365735">
                  <a:extLst>
                    <a:ext uri="{9D8B030D-6E8A-4147-A177-3AD203B41FA5}">
                      <a16:colId xmlns:a16="http://schemas.microsoft.com/office/drawing/2014/main" val="1597782316"/>
                    </a:ext>
                  </a:extLst>
                </a:gridCol>
                <a:gridCol w="805357">
                  <a:extLst>
                    <a:ext uri="{9D8B030D-6E8A-4147-A177-3AD203B41FA5}">
                      <a16:colId xmlns:a16="http://schemas.microsoft.com/office/drawing/2014/main" val="4141428651"/>
                    </a:ext>
                  </a:extLst>
                </a:gridCol>
                <a:gridCol w="805357">
                  <a:extLst>
                    <a:ext uri="{9D8B030D-6E8A-4147-A177-3AD203B41FA5}">
                      <a16:colId xmlns:a16="http://schemas.microsoft.com/office/drawing/2014/main" val="410318538"/>
                    </a:ext>
                  </a:extLst>
                </a:gridCol>
                <a:gridCol w="805357">
                  <a:extLst>
                    <a:ext uri="{9D8B030D-6E8A-4147-A177-3AD203B41FA5}">
                      <a16:colId xmlns:a16="http://schemas.microsoft.com/office/drawing/2014/main" val="3546038327"/>
                    </a:ext>
                  </a:extLst>
                </a:gridCol>
                <a:gridCol w="805357">
                  <a:extLst>
                    <a:ext uri="{9D8B030D-6E8A-4147-A177-3AD203B41FA5}">
                      <a16:colId xmlns:a16="http://schemas.microsoft.com/office/drawing/2014/main" val="3810250245"/>
                    </a:ext>
                  </a:extLst>
                </a:gridCol>
                <a:gridCol w="805357">
                  <a:extLst>
                    <a:ext uri="{9D8B030D-6E8A-4147-A177-3AD203B41FA5}">
                      <a16:colId xmlns:a16="http://schemas.microsoft.com/office/drawing/2014/main" val="849402032"/>
                    </a:ext>
                  </a:extLst>
                </a:gridCol>
                <a:gridCol w="805357">
                  <a:extLst>
                    <a:ext uri="{9D8B030D-6E8A-4147-A177-3AD203B41FA5}">
                      <a16:colId xmlns:a16="http://schemas.microsoft.com/office/drawing/2014/main" val="2302256800"/>
                    </a:ext>
                  </a:extLst>
                </a:gridCol>
                <a:gridCol w="805357">
                  <a:extLst>
                    <a:ext uri="{9D8B030D-6E8A-4147-A177-3AD203B41FA5}">
                      <a16:colId xmlns:a16="http://schemas.microsoft.com/office/drawing/2014/main" val="2089407509"/>
                    </a:ext>
                  </a:extLst>
                </a:gridCol>
              </a:tblGrid>
              <a:tr h="381590">
                <a:tc>
                  <a:txBody>
                    <a:bodyPr/>
                    <a:lstStyle/>
                    <a:p>
                      <a:pPr algn="l">
                        <a:lnSpc>
                          <a:spcPct val="115000"/>
                        </a:lnSpc>
                        <a:spcAft>
                          <a:spcPts val="0"/>
                        </a:spcAft>
                      </a:pPr>
                      <a:r>
                        <a:rPr lang="en-ZA" sz="1200" dirty="0">
                          <a:effectLst/>
                        </a:rPr>
                        <a:t>R billion/percentage of GDP</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200" dirty="0">
                          <a:effectLst/>
                        </a:rPr>
                        <a:t> 2016/17</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200" dirty="0">
                          <a:effectLst/>
                        </a:rPr>
                        <a:t>2017/18</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200" dirty="0">
                          <a:effectLst/>
                        </a:rPr>
                        <a:t>2018/19</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200" dirty="0">
                          <a:effectLst/>
                        </a:rPr>
                        <a:t>2019/20</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200" dirty="0">
                          <a:effectLst/>
                        </a:rPr>
                        <a:t>2020/21</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200" dirty="0" smtClean="0">
                          <a:effectLst/>
                        </a:rPr>
                        <a:t>2021/22 </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200" dirty="0">
                          <a:effectLst/>
                        </a:rPr>
                        <a:t> 2022/23 </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682184917"/>
                  </a:ext>
                </a:extLst>
              </a:tr>
              <a:tr h="213330">
                <a:tc>
                  <a:txBody>
                    <a:bodyPr/>
                    <a:lstStyle/>
                    <a:p>
                      <a:pPr algn="l">
                        <a:lnSpc>
                          <a:spcPct val="115000"/>
                        </a:lnSpc>
                        <a:spcAft>
                          <a:spcPts val="0"/>
                        </a:spcAft>
                      </a:pPr>
                      <a:r>
                        <a:rPr lang="en-ZA" sz="1200" dirty="0">
                          <a:effectLst/>
                        </a:rPr>
                        <a:t>Main budget revenue</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1137,90</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1196,37</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1274,74</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1359,08</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1425,91</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1525,60</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1627,88</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1526040557"/>
                  </a:ext>
                </a:extLst>
              </a:tr>
              <a:tr h="213330">
                <a:tc>
                  <a:txBody>
                    <a:bodyPr/>
                    <a:lstStyle/>
                    <a:p>
                      <a:pPr algn="l">
                        <a:lnSpc>
                          <a:spcPct val="115000"/>
                        </a:lnSpc>
                        <a:spcAft>
                          <a:spcPts val="0"/>
                        </a:spcAft>
                      </a:pPr>
                      <a:r>
                        <a:rPr lang="en-ZA" sz="1200" dirty="0">
                          <a:effectLst/>
                        </a:rPr>
                        <a:t>Main budget expenditure</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1305,49</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1404,99</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1506,73</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1683,35</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1801,21</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1909,45</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2017,72</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2769487355"/>
                  </a:ext>
                </a:extLst>
              </a:tr>
              <a:tr h="213330">
                <a:tc>
                  <a:txBody>
                    <a:bodyPr/>
                    <a:lstStyle/>
                    <a:p>
                      <a:pPr indent="139700" algn="l">
                        <a:lnSpc>
                          <a:spcPct val="115000"/>
                        </a:lnSpc>
                        <a:spcAft>
                          <a:spcPts val="0"/>
                        </a:spcAft>
                      </a:pPr>
                      <a:r>
                        <a:rPr lang="en-ZA" sz="1200" b="0" dirty="0">
                          <a:effectLst/>
                        </a:rPr>
                        <a:t>Non-interest expenditure</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1158,99</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1242,34</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1324,88</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1479,62</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1568,45</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1644,88</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1718,58</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2675028781"/>
                  </a:ext>
                </a:extLst>
              </a:tr>
              <a:tr h="213330">
                <a:tc>
                  <a:txBody>
                    <a:bodyPr/>
                    <a:lstStyle/>
                    <a:p>
                      <a:pPr indent="139700" algn="l">
                        <a:lnSpc>
                          <a:spcPct val="115000"/>
                        </a:lnSpc>
                        <a:spcAft>
                          <a:spcPts val="0"/>
                        </a:spcAft>
                      </a:pPr>
                      <a:r>
                        <a:rPr lang="en-ZA" sz="1200" b="0" dirty="0">
                          <a:effectLst/>
                        </a:rPr>
                        <a:t>Debt-service costs</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a:effectLst/>
                        </a:rPr>
                        <a:t>146,50</a:t>
                      </a:r>
                      <a:endParaRPr lang="en-GB" sz="1200" b="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a:effectLst/>
                        </a:rPr>
                        <a:t>162,65</a:t>
                      </a:r>
                      <a:endParaRPr lang="en-GB" sz="1200" b="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a:effectLst/>
                        </a:rPr>
                        <a:t>181,85</a:t>
                      </a:r>
                      <a:endParaRPr lang="en-GB" sz="1200" b="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a:effectLst/>
                        </a:rPr>
                        <a:t>203,73</a:t>
                      </a:r>
                      <a:endParaRPr lang="en-GB" sz="1200" b="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a:effectLst/>
                        </a:rPr>
                        <a:t>232,76</a:t>
                      </a:r>
                      <a:endParaRPr lang="en-GB" sz="1200" b="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264,57</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b="0" dirty="0">
                          <a:effectLst/>
                        </a:rPr>
                        <a:t>299,13</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529259377"/>
                  </a:ext>
                </a:extLst>
              </a:tr>
              <a:tr h="213330">
                <a:tc>
                  <a:txBody>
                    <a:bodyPr/>
                    <a:lstStyle/>
                    <a:p>
                      <a:pPr algn="l">
                        <a:lnSpc>
                          <a:spcPct val="115000"/>
                        </a:lnSpc>
                        <a:spcAft>
                          <a:spcPts val="0"/>
                        </a:spcAft>
                      </a:pPr>
                      <a:r>
                        <a:rPr lang="en-ZA" sz="1200" dirty="0">
                          <a:effectLst/>
                        </a:rPr>
                        <a:t>Main budget balance</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-167,58</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-208,62</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-231,99</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-324,27</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-375,31</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-383,85</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-389,83</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981608461"/>
                  </a:ext>
                </a:extLst>
              </a:tr>
              <a:tr h="213330">
                <a:tc>
                  <a:txBody>
                    <a:bodyPr/>
                    <a:lstStyle/>
                    <a:p>
                      <a:pPr marL="72000" algn="l">
                        <a:lnSpc>
                          <a:spcPct val="115000"/>
                        </a:lnSpc>
                        <a:spcAft>
                          <a:spcPts val="0"/>
                        </a:spcAft>
                      </a:pPr>
                      <a:r>
                        <a:rPr lang="en-ZA" sz="1200" b="0" dirty="0">
                          <a:effectLst/>
                        </a:rPr>
                        <a:t>As % of GDP</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-3,8%</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-4,4%</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-4,7%</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-6,2%</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-6,8%</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-6,5%</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-6,2%</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507560616"/>
                  </a:ext>
                </a:extLst>
              </a:tr>
              <a:tr h="213330">
                <a:tc>
                  <a:txBody>
                    <a:bodyPr/>
                    <a:lstStyle/>
                    <a:p>
                      <a:pPr algn="l">
                        <a:lnSpc>
                          <a:spcPct val="115000"/>
                        </a:lnSpc>
                        <a:spcAft>
                          <a:spcPts val="0"/>
                        </a:spcAft>
                      </a:pPr>
                      <a:r>
                        <a:rPr lang="en-ZA" sz="1200" dirty="0">
                          <a:effectLst/>
                        </a:rPr>
                        <a:t>Primary balance</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-21,09</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-45,97</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-50,14</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-120,54</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-142,55</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-119,28</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-90,70</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475463055"/>
                  </a:ext>
                </a:extLst>
              </a:tr>
              <a:tr h="213330">
                <a:tc>
                  <a:txBody>
                    <a:bodyPr/>
                    <a:lstStyle/>
                    <a:p>
                      <a:pPr marL="72000" algn="l">
                        <a:lnSpc>
                          <a:spcPct val="115000"/>
                        </a:lnSpc>
                        <a:spcBef>
                          <a:spcPts val="0"/>
                        </a:spcBef>
                        <a:spcAft>
                          <a:spcPts val="0"/>
                        </a:spcAft>
                      </a:pPr>
                      <a:r>
                        <a:rPr lang="en-ZA" sz="1200" b="0" dirty="0">
                          <a:effectLst/>
                        </a:rPr>
                        <a:t>As % of GDP</a:t>
                      </a:r>
                      <a:endParaRPr lang="en-GB" sz="12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-0,5%</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-1,0%</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-1,0%</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-2,3%</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a:effectLst/>
                        </a:rPr>
                        <a:t>-2,6%</a:t>
                      </a:r>
                      <a:endParaRPr lang="en-GB" sz="12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200" dirty="0">
                          <a:effectLst/>
                        </a:rPr>
                        <a:t>-2,0%</a:t>
                      </a: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endParaRPr lang="en-GB" sz="1200" dirty="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1801777687"/>
                  </a:ext>
                </a:extLst>
              </a:tr>
            </a:tbl>
          </a:graphicData>
        </a:graphic>
      </p:graphicFrame>
      <p:sp>
        <p:nvSpPr>
          <p:cNvPr id="9" name="Shape 33"/>
          <p:cNvSpPr txBox="1">
            <a:spLocks/>
          </p:cNvSpPr>
          <p:nvPr/>
        </p:nvSpPr>
        <p:spPr>
          <a:xfrm>
            <a:off x="395536" y="1600200"/>
            <a:ext cx="8352928" cy="197281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Autofit/>
          </a:bodyPr>
          <a:lstStyle>
            <a:lvl1pPr marL="342900" indent="-342900">
              <a:spcBef>
                <a:spcPts val="700"/>
              </a:spcBef>
              <a:buSzPct val="100000"/>
              <a:buFont typeface="Arial"/>
              <a:buChar char="•"/>
              <a:defRPr sz="3200">
                <a:latin typeface="Times New Roman"/>
                <a:ea typeface="Times New Roman"/>
                <a:cs typeface="Times New Roman"/>
                <a:sym typeface="Times New Roman"/>
              </a:defRPr>
            </a:lvl1pPr>
            <a:lvl2pPr marL="783771" indent="-326571">
              <a:spcBef>
                <a:spcPts val="700"/>
              </a:spcBef>
              <a:buSzPct val="100000"/>
              <a:buFont typeface="Arial"/>
              <a:buChar char="–"/>
              <a:defRPr sz="3200">
                <a:latin typeface="Times New Roman"/>
                <a:ea typeface="Times New Roman"/>
                <a:cs typeface="Times New Roman"/>
                <a:sym typeface="Times New Roman"/>
              </a:defRPr>
            </a:lvl2pPr>
            <a:lvl3pPr marL="1219200" indent="-304800">
              <a:spcBef>
                <a:spcPts val="700"/>
              </a:spcBef>
              <a:buSzPct val="100000"/>
              <a:buFont typeface="Arial"/>
              <a:buChar char="•"/>
              <a:defRPr sz="3200">
                <a:latin typeface="Times New Roman"/>
                <a:ea typeface="Times New Roman"/>
                <a:cs typeface="Times New Roman"/>
                <a:sym typeface="Times New Roman"/>
              </a:defRPr>
            </a:lvl3pPr>
            <a:lvl4pPr marL="1737360" indent="-365760">
              <a:spcBef>
                <a:spcPts val="700"/>
              </a:spcBef>
              <a:buSzPct val="100000"/>
              <a:buFont typeface="Arial"/>
              <a:buChar char="–"/>
              <a:defRPr sz="3200">
                <a:latin typeface="Times New Roman"/>
                <a:ea typeface="Times New Roman"/>
                <a:cs typeface="Times New Roman"/>
                <a:sym typeface="Times New Roman"/>
              </a:defRPr>
            </a:lvl4pPr>
            <a:lvl5pPr marL="2194560" indent="-365760">
              <a:spcBef>
                <a:spcPts val="700"/>
              </a:spcBef>
              <a:buSzPct val="100000"/>
              <a:buFont typeface="Arial"/>
              <a:buChar char="»"/>
              <a:defRPr sz="3200">
                <a:latin typeface="Times New Roman"/>
                <a:ea typeface="Times New Roman"/>
                <a:cs typeface="Times New Roman"/>
                <a:sym typeface="Times New Roman"/>
              </a:defRPr>
            </a:lvl5pPr>
            <a:lvl6pPr marL="2651760" indent="-365760">
              <a:spcBef>
                <a:spcPts val="700"/>
              </a:spcBef>
              <a:buSzPct val="100000"/>
              <a:buFont typeface="Arial"/>
              <a:buChar char="•"/>
              <a:defRPr sz="3200">
                <a:latin typeface="Times New Roman"/>
                <a:ea typeface="Times New Roman"/>
                <a:cs typeface="Times New Roman"/>
                <a:sym typeface="Times New Roman"/>
              </a:defRPr>
            </a:lvl6pPr>
            <a:lvl7pPr marL="3108960" indent="-365760">
              <a:spcBef>
                <a:spcPts val="700"/>
              </a:spcBef>
              <a:buSzPct val="100000"/>
              <a:buFont typeface="Arial"/>
              <a:buChar char="•"/>
              <a:defRPr sz="3200">
                <a:latin typeface="Times New Roman"/>
                <a:ea typeface="Times New Roman"/>
                <a:cs typeface="Times New Roman"/>
                <a:sym typeface="Times New Roman"/>
              </a:defRPr>
            </a:lvl7pPr>
            <a:lvl8pPr marL="3566159" indent="-365759">
              <a:spcBef>
                <a:spcPts val="700"/>
              </a:spcBef>
              <a:buSzPct val="100000"/>
              <a:buFont typeface="Arial"/>
              <a:buChar char="•"/>
              <a:defRPr sz="3200">
                <a:latin typeface="Times New Roman"/>
                <a:ea typeface="Times New Roman"/>
                <a:cs typeface="Times New Roman"/>
                <a:sym typeface="Times New Roman"/>
              </a:defRPr>
            </a:lvl8pPr>
            <a:lvl9pPr marL="4023359" indent="-365759">
              <a:spcBef>
                <a:spcPts val="700"/>
              </a:spcBef>
              <a:buSzPct val="100000"/>
              <a:buFont typeface="Arial"/>
              <a:buChar char="•"/>
              <a:defRPr sz="3200">
                <a:latin typeface="Times New Roman"/>
                <a:ea typeface="Times New Roman"/>
                <a:cs typeface="Times New Roman"/>
                <a:sym typeface="Times New Roman"/>
              </a:defRPr>
            </a:lvl9pPr>
          </a:lstStyle>
          <a:p>
            <a:pPr algn="l">
              <a:lnSpc>
                <a:spcPct val="110000"/>
              </a:lnSpc>
              <a:spcBef>
                <a:spcPts val="500"/>
              </a:spcBef>
              <a:buFont typeface="Arial" panose="020B0604020202020204" pitchFamily="34" charset="0"/>
              <a:buChar char="•"/>
              <a:defRPr sz="1800"/>
            </a:pPr>
            <a:r>
              <a:rPr lang="en-ZA" sz="1800" dirty="0"/>
              <a:t>The depressed economic situation  highlighted above imposes constraints on the broader fiscal framework</a:t>
            </a:r>
          </a:p>
          <a:p>
            <a:pPr algn="l">
              <a:lnSpc>
                <a:spcPct val="110000"/>
              </a:lnSpc>
              <a:spcBef>
                <a:spcPts val="500"/>
              </a:spcBef>
              <a:buFont typeface="Arial" panose="020B0604020202020204" pitchFamily="34" charset="0"/>
              <a:buChar char="•"/>
              <a:defRPr sz="1800"/>
            </a:pPr>
            <a:r>
              <a:rPr lang="en-ZA" sz="1800" dirty="0"/>
              <a:t>In total, Government is expected to spend </a:t>
            </a:r>
            <a:r>
              <a:rPr lang="en-ZA" sz="1800" dirty="0" smtClean="0"/>
              <a:t>R5.729 </a:t>
            </a:r>
            <a:r>
              <a:rPr lang="en-ZA" sz="1800" dirty="0"/>
              <a:t>trillion over the three years relative to a revenue envelope of R4.579 trillion over the 2020 MTEF. </a:t>
            </a:r>
          </a:p>
          <a:p>
            <a:pPr algn="l">
              <a:lnSpc>
                <a:spcPct val="110000"/>
              </a:lnSpc>
              <a:spcBef>
                <a:spcPts val="500"/>
              </a:spcBef>
              <a:buFont typeface="Arial" panose="020B0604020202020204" pitchFamily="34" charset="0"/>
              <a:buChar char="•"/>
              <a:defRPr sz="1800"/>
            </a:pPr>
            <a:r>
              <a:rPr lang="en-ZA" sz="1800" dirty="0"/>
              <a:t>In </a:t>
            </a:r>
            <a:r>
              <a:rPr lang="en-ZA" sz="1800" dirty="0" smtClean="0"/>
              <a:t>the 2019/20 </a:t>
            </a:r>
            <a:r>
              <a:rPr lang="en-ZA" sz="1800" dirty="0"/>
              <a:t>financial year, </a:t>
            </a:r>
            <a:r>
              <a:rPr lang="en-ZA" sz="1800" dirty="0" smtClean="0"/>
              <a:t>growth </a:t>
            </a:r>
            <a:r>
              <a:rPr lang="en-ZA" sz="1800" dirty="0"/>
              <a:t>in expenditure </a:t>
            </a:r>
            <a:r>
              <a:rPr lang="en-ZA" sz="1800" dirty="0" smtClean="0"/>
              <a:t>is </a:t>
            </a:r>
            <a:r>
              <a:rPr lang="en-ZA" sz="1800" dirty="0"/>
              <a:t>projected to far outstrip growth in </a:t>
            </a:r>
            <a:r>
              <a:rPr lang="en-ZA" sz="1800" dirty="0" smtClean="0"/>
              <a:t>revenue.</a:t>
            </a:r>
            <a:endParaRPr lang="en-ZA" sz="1800" dirty="0"/>
          </a:p>
        </p:txBody>
      </p:sp>
      <p:sp>
        <p:nvSpPr>
          <p:cNvPr id="11" name="Shape 32"/>
          <p:cNvSpPr>
            <a:spLocks noGrp="1"/>
          </p:cNvSpPr>
          <p:nvPr>
            <p:ph type="title"/>
          </p:nvPr>
        </p:nvSpPr>
        <p:spPr>
          <a:xfrm>
            <a:off x="457200" y="283262"/>
            <a:ext cx="8229600" cy="1143001"/>
          </a:xfrm>
          <a:prstGeom prst="rect">
            <a:avLst/>
          </a:prstGeom>
        </p:spPr>
        <p:txBody>
          <a:bodyPr>
            <a:noAutofit/>
          </a:bodyPr>
          <a:lstStyle/>
          <a:p>
            <a:pPr lvl="0">
              <a:defRPr sz="1800" cap="none">
                <a:solidFill>
                  <a:srgbClr val="000000"/>
                </a:solidFill>
                <a:effectLst/>
              </a:defRPr>
            </a:pPr>
            <a:r>
              <a:rPr lang="en-ZA" sz="3600" cap="small" dirty="0" smtClean="0">
                <a:solidFill>
                  <a:schemeClr val="accent3">
                    <a:lumMod val="50000"/>
                  </a:schemeClr>
                </a:solidFill>
              </a:rPr>
              <a:t>Overview of 2019 Fiscal Framework</a:t>
            </a:r>
            <a:endParaRPr sz="3600" cap="small" dirty="0">
              <a:solidFill>
                <a:schemeClr val="accent3">
                  <a:lumMod val="50000"/>
                </a:schemeClr>
              </a:solidFill>
            </a:endParaRPr>
          </a:p>
        </p:txBody>
      </p:sp>
    </p:spTree>
    <p:extLst>
      <p:ext uri="{BB962C8B-B14F-4D97-AF65-F5344CB8AC3E}">
        <p14:creationId xmlns:p14="http://schemas.microsoft.com/office/powerpoint/2010/main" val="238417063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5"/>
            <a:ext cx="8229600" cy="1080121"/>
          </a:xfrm>
        </p:spPr>
        <p:txBody>
          <a:bodyPr>
            <a:noAutofit/>
          </a:bodyPr>
          <a:lstStyle/>
          <a:p>
            <a:r>
              <a:rPr lang="en-ZA" sz="3600" dirty="0" smtClean="0">
                <a:effectLst/>
              </a:rPr>
              <a:t>MTEF Division </a:t>
            </a:r>
            <a:r>
              <a:rPr lang="en-ZA" sz="3600" dirty="0">
                <a:effectLst/>
              </a:rPr>
              <a:t>of Revenue Amongst the Three Spheres</a:t>
            </a:r>
          </a:p>
        </p:txBody>
      </p:sp>
      <p:sp>
        <p:nvSpPr>
          <p:cNvPr id="3" name="Text Placeholder 2"/>
          <p:cNvSpPr>
            <a:spLocks noGrp="1"/>
          </p:cNvSpPr>
          <p:nvPr>
            <p:ph type="body" idx="1"/>
          </p:nvPr>
        </p:nvSpPr>
        <p:spPr>
          <a:xfrm>
            <a:off x="395536" y="1529589"/>
            <a:ext cx="8291264" cy="1971419"/>
          </a:xfrm>
        </p:spPr>
        <p:txBody>
          <a:bodyPr/>
          <a:lstStyle/>
          <a:p>
            <a:r>
              <a:rPr lang="en-ZA" sz="1800" dirty="0"/>
              <a:t>Division of revenue amongst three spheres will generally be characterised </a:t>
            </a:r>
            <a:r>
              <a:rPr lang="en-ZA" sz="1800" dirty="0" smtClean="0"/>
              <a:t>by</a:t>
            </a:r>
            <a:r>
              <a:rPr lang="en-US" sz="1800" dirty="0" smtClean="0"/>
              <a:t> a nominal increase but negative real annual </a:t>
            </a:r>
            <a:r>
              <a:rPr lang="en-US" sz="1800" dirty="0"/>
              <a:t>average </a:t>
            </a:r>
            <a:r>
              <a:rPr lang="en-US" sz="1800" dirty="0" smtClean="0"/>
              <a:t>growth, projected at -1.4%. </a:t>
            </a:r>
          </a:p>
          <a:p>
            <a:pPr lvl="1">
              <a:spcBef>
                <a:spcPts val="0"/>
              </a:spcBef>
              <a:spcAft>
                <a:spcPts val="200"/>
              </a:spcAft>
            </a:pPr>
            <a:r>
              <a:rPr lang="en-ZA" sz="1600" dirty="0" smtClean="0"/>
              <a:t>the main driver of this negative growth in allocations, is allocations to the national sphere (projected to grow by -2,9 percent). </a:t>
            </a:r>
          </a:p>
          <a:p>
            <a:pPr lvl="1">
              <a:spcBef>
                <a:spcPts val="0"/>
              </a:spcBef>
              <a:spcAft>
                <a:spcPts val="200"/>
              </a:spcAft>
            </a:pPr>
            <a:r>
              <a:rPr lang="en-ZA" sz="1600" dirty="0" smtClean="0"/>
              <a:t>Allocations to </a:t>
            </a:r>
            <a:r>
              <a:rPr lang="en-ZA" sz="1600" dirty="0"/>
              <a:t>the local and provincial spheres have been prioritised due to the importance attached to the provision of education, health and </a:t>
            </a:r>
            <a:r>
              <a:rPr lang="en-ZA" sz="1600" dirty="0" smtClean="0"/>
              <a:t>municipal basic </a:t>
            </a:r>
            <a:r>
              <a:rPr lang="en-ZA" sz="1600" dirty="0"/>
              <a:t>services such as electricity, water and sanitation and refuse removal. </a:t>
            </a:r>
            <a:endParaRPr lang="en-GB" sz="1600" dirty="0"/>
          </a:p>
        </p:txBody>
      </p:sp>
      <p:sp>
        <p:nvSpPr>
          <p:cNvPr id="4" name="Slide Number Placeholder 3"/>
          <p:cNvSpPr>
            <a:spLocks noGrp="1"/>
          </p:cNvSpPr>
          <p:nvPr>
            <p:ph type="sldNum" sz="quarter" idx="2"/>
          </p:nvPr>
        </p:nvSpPr>
        <p:spPr/>
        <p:txBody>
          <a:bodyPr/>
          <a:lstStyle/>
          <a:p>
            <a:pPr lvl="0"/>
            <a:fld id="{86CB4B4D-7CA3-9044-876B-883B54F8677D}" type="slidenum">
              <a:rPr lang="en-ZA" smtClean="0"/>
              <a:pPr lvl="0"/>
              <a:t>15</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46720821"/>
              </p:ext>
            </p:extLst>
          </p:nvPr>
        </p:nvGraphicFramePr>
        <p:xfrm>
          <a:off x="1187624" y="3507064"/>
          <a:ext cx="7571184" cy="2709103"/>
        </p:xfrm>
        <a:graphic>
          <a:graphicData uri="http://schemas.openxmlformats.org/drawingml/2006/table">
            <a:tbl>
              <a:tblPr firstRow="1" firstCol="1" bandRow="1">
                <a:tableStyleId>{1FECB4D8-DB02-4DC6-A0A2-4F2EBAE1DC90}</a:tableStyleId>
              </a:tblPr>
              <a:tblGrid>
                <a:gridCol w="1406196">
                  <a:extLst>
                    <a:ext uri="{9D8B030D-6E8A-4147-A177-3AD203B41FA5}">
                      <a16:colId xmlns:a16="http://schemas.microsoft.com/office/drawing/2014/main" val="3688842354"/>
                    </a:ext>
                  </a:extLst>
                </a:gridCol>
                <a:gridCol w="703473">
                  <a:extLst>
                    <a:ext uri="{9D8B030D-6E8A-4147-A177-3AD203B41FA5}">
                      <a16:colId xmlns:a16="http://schemas.microsoft.com/office/drawing/2014/main" val="639532397"/>
                    </a:ext>
                  </a:extLst>
                </a:gridCol>
                <a:gridCol w="702720">
                  <a:extLst>
                    <a:ext uri="{9D8B030D-6E8A-4147-A177-3AD203B41FA5}">
                      <a16:colId xmlns:a16="http://schemas.microsoft.com/office/drawing/2014/main" val="1186521901"/>
                    </a:ext>
                  </a:extLst>
                </a:gridCol>
                <a:gridCol w="802788">
                  <a:extLst>
                    <a:ext uri="{9D8B030D-6E8A-4147-A177-3AD203B41FA5}">
                      <a16:colId xmlns:a16="http://schemas.microsoft.com/office/drawing/2014/main" val="2053459535"/>
                    </a:ext>
                  </a:extLst>
                </a:gridCol>
                <a:gridCol w="887054">
                  <a:extLst>
                    <a:ext uri="{9D8B030D-6E8A-4147-A177-3AD203B41FA5}">
                      <a16:colId xmlns:a16="http://schemas.microsoft.com/office/drawing/2014/main" val="400032249"/>
                    </a:ext>
                  </a:extLst>
                </a:gridCol>
                <a:gridCol w="709494">
                  <a:extLst>
                    <a:ext uri="{9D8B030D-6E8A-4147-A177-3AD203B41FA5}">
                      <a16:colId xmlns:a16="http://schemas.microsoft.com/office/drawing/2014/main" val="189433094"/>
                    </a:ext>
                  </a:extLst>
                </a:gridCol>
                <a:gridCol w="805044">
                  <a:extLst>
                    <a:ext uri="{9D8B030D-6E8A-4147-A177-3AD203B41FA5}">
                      <a16:colId xmlns:a16="http://schemas.microsoft.com/office/drawing/2014/main" val="2024763131"/>
                    </a:ext>
                  </a:extLst>
                </a:gridCol>
                <a:gridCol w="709494">
                  <a:extLst>
                    <a:ext uri="{9D8B030D-6E8A-4147-A177-3AD203B41FA5}">
                      <a16:colId xmlns:a16="http://schemas.microsoft.com/office/drawing/2014/main" val="237246924"/>
                    </a:ext>
                  </a:extLst>
                </a:gridCol>
                <a:gridCol w="844921">
                  <a:extLst>
                    <a:ext uri="{9D8B030D-6E8A-4147-A177-3AD203B41FA5}">
                      <a16:colId xmlns:a16="http://schemas.microsoft.com/office/drawing/2014/main" val="3364288500"/>
                    </a:ext>
                  </a:extLst>
                </a:gridCol>
              </a:tblGrid>
              <a:tr h="203142">
                <a:tc>
                  <a:txBody>
                    <a:bodyPr/>
                    <a:lstStyle/>
                    <a:p>
                      <a:pPr algn="ctr">
                        <a:lnSpc>
                          <a:spcPct val="115000"/>
                        </a:lnSpc>
                        <a:spcAft>
                          <a:spcPts val="0"/>
                        </a:spcAft>
                      </a:pPr>
                      <a:r>
                        <a:rPr lang="en-ZA" sz="1000" b="1" dirty="0">
                          <a:effectLst/>
                        </a:rPr>
                        <a:t> </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000" b="1">
                          <a:effectLst/>
                        </a:rPr>
                        <a:t> 2016/17</a:t>
                      </a:r>
                      <a:endParaRPr lang="en-GB" sz="1100" b="1">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000" b="1">
                          <a:effectLst/>
                        </a:rPr>
                        <a:t>2017/18</a:t>
                      </a:r>
                      <a:endParaRPr lang="en-GB" sz="1100" b="1">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000" b="1">
                          <a:effectLst/>
                        </a:rPr>
                        <a:t> 2018/19</a:t>
                      </a:r>
                      <a:endParaRPr lang="en-GB" sz="1100" b="1">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000" b="1">
                          <a:effectLst/>
                        </a:rPr>
                        <a:t> 2019/20</a:t>
                      </a:r>
                      <a:endParaRPr lang="en-GB" sz="1100" b="1">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000" b="1">
                          <a:effectLst/>
                        </a:rPr>
                        <a:t>2020/21</a:t>
                      </a:r>
                      <a:endParaRPr lang="en-GB" sz="1100" b="1">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000" b="1">
                          <a:effectLst/>
                        </a:rPr>
                        <a:t>2021/22</a:t>
                      </a:r>
                      <a:endParaRPr lang="en-GB" sz="1100" b="1">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000" b="1">
                          <a:effectLst/>
                        </a:rPr>
                        <a:t>2022/23</a:t>
                      </a:r>
                      <a:endParaRPr lang="en-GB" sz="1100" b="1">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rowSpan="2">
                  <a:txBody>
                    <a:bodyPr/>
                    <a:lstStyle/>
                    <a:p>
                      <a:pPr algn="ctr">
                        <a:lnSpc>
                          <a:spcPct val="115000"/>
                        </a:lnSpc>
                        <a:spcAft>
                          <a:spcPts val="0"/>
                        </a:spcAft>
                      </a:pPr>
                      <a:r>
                        <a:rPr lang="en-ZA" sz="1000" b="1" dirty="0">
                          <a:effectLst/>
                        </a:rPr>
                        <a:t>Real Average </a:t>
                      </a:r>
                      <a:r>
                        <a:rPr lang="en-ZA" sz="1000" b="1" dirty="0" smtClean="0">
                          <a:effectLst/>
                        </a:rPr>
                        <a:t>growth</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2623085334"/>
                  </a:ext>
                </a:extLst>
              </a:tr>
              <a:tr h="456599">
                <a:tc>
                  <a:txBody>
                    <a:bodyPr/>
                    <a:lstStyle/>
                    <a:p>
                      <a:pPr algn="ctr">
                        <a:lnSpc>
                          <a:spcPct val="115000"/>
                        </a:lnSpc>
                        <a:spcAft>
                          <a:spcPts val="0"/>
                        </a:spcAft>
                      </a:pPr>
                      <a:r>
                        <a:rPr lang="en-ZA" sz="1000" b="1" dirty="0">
                          <a:effectLst/>
                        </a:rPr>
                        <a:t>R billion</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gridSpan="3">
                  <a:txBody>
                    <a:bodyPr/>
                    <a:lstStyle/>
                    <a:p>
                      <a:pPr algn="ctr">
                        <a:lnSpc>
                          <a:spcPct val="115000"/>
                        </a:lnSpc>
                        <a:spcAft>
                          <a:spcPts val="0"/>
                        </a:spcAft>
                      </a:pPr>
                      <a:r>
                        <a:rPr lang="en-ZA" sz="1000" b="1" dirty="0" smtClean="0">
                          <a:effectLst/>
                        </a:rPr>
                        <a:t>   Outcome</a:t>
                      </a:r>
                      <a:endParaRPr lang="en-GB" sz="1100" b="1" dirty="0">
                        <a:effectLst/>
                      </a:endParaRPr>
                    </a:p>
                  </a:txBody>
                  <a:tcPr marL="68580" marR="68580" marT="0" marB="0"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ZA" sz="1000" b="1" dirty="0">
                          <a:effectLst/>
                        </a:rPr>
                        <a:t> Revised</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gridSpan="3">
                  <a:txBody>
                    <a:bodyPr/>
                    <a:lstStyle/>
                    <a:p>
                      <a:pPr algn="ctr">
                        <a:lnSpc>
                          <a:spcPct val="115000"/>
                        </a:lnSpc>
                        <a:spcAft>
                          <a:spcPts val="0"/>
                        </a:spcAft>
                      </a:pPr>
                      <a:r>
                        <a:rPr lang="en-ZA" sz="1000" b="1" dirty="0">
                          <a:effectLst/>
                        </a:rPr>
                        <a:t>Medium-term </a:t>
                      </a:r>
                      <a:r>
                        <a:rPr lang="en-ZA" sz="1000" b="1" dirty="0" smtClean="0">
                          <a:effectLst/>
                        </a:rPr>
                        <a:t>estimates</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435812210"/>
                  </a:ext>
                </a:extLst>
              </a:tr>
              <a:tr h="424226">
                <a:tc>
                  <a:txBody>
                    <a:bodyPr/>
                    <a:lstStyle/>
                    <a:p>
                      <a:pPr algn="l">
                        <a:lnSpc>
                          <a:spcPct val="115000"/>
                        </a:lnSpc>
                        <a:spcAft>
                          <a:spcPts val="0"/>
                        </a:spcAft>
                      </a:pPr>
                      <a:r>
                        <a:rPr lang="en-ZA" sz="1000" b="1" dirty="0">
                          <a:effectLst/>
                        </a:rPr>
                        <a:t>National departments</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555,74</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592,69</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634,44</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742,78</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757,43</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766,16</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796,20</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-2,9%</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4286675144"/>
                  </a:ext>
                </a:extLst>
              </a:tr>
              <a:tr h="203142">
                <a:tc>
                  <a:txBody>
                    <a:bodyPr/>
                    <a:lstStyle/>
                    <a:p>
                      <a:pPr algn="l">
                        <a:lnSpc>
                          <a:spcPct val="115000"/>
                        </a:lnSpc>
                        <a:spcAft>
                          <a:spcPts val="0"/>
                        </a:spcAft>
                      </a:pPr>
                      <a:r>
                        <a:rPr lang="en-ZA" sz="1000" b="1" dirty="0">
                          <a:effectLst/>
                        </a:rPr>
                        <a:t>Provinces</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500,38</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538,55</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571,95</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612,82</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651,46</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694,85</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731,06</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0,7%</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2441993778"/>
                  </a:ext>
                </a:extLst>
              </a:tr>
              <a:tr h="203142">
                <a:tc>
                  <a:txBody>
                    <a:bodyPr/>
                    <a:lstStyle/>
                    <a:p>
                      <a:pPr marL="72000" algn="l">
                        <a:lnSpc>
                          <a:spcPct val="115000"/>
                        </a:lnSpc>
                        <a:spcAft>
                          <a:spcPts val="0"/>
                        </a:spcAft>
                      </a:pPr>
                      <a:r>
                        <a:rPr lang="en-ZA" sz="1000" b="0" dirty="0">
                          <a:effectLst/>
                        </a:rPr>
                        <a:t>Equitable share</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410,70</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441,33</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470,29</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505,55</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540,98</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576,66</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607,55</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0,9%</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3874541401"/>
                  </a:ext>
                </a:extLst>
              </a:tr>
              <a:tr h="203142">
                <a:tc>
                  <a:txBody>
                    <a:bodyPr/>
                    <a:lstStyle/>
                    <a:p>
                      <a:pPr marL="72000" algn="l">
                        <a:lnSpc>
                          <a:spcPct val="115000"/>
                        </a:lnSpc>
                        <a:spcAft>
                          <a:spcPts val="0"/>
                        </a:spcAft>
                      </a:pPr>
                      <a:r>
                        <a:rPr lang="en-ZA" sz="1000" b="0" dirty="0">
                          <a:effectLst/>
                        </a:rPr>
                        <a:t>Conditional grants</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89,69</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97,22</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101,67</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107,26</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110,48</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118,19</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123,51</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-0,5%</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1600944690"/>
                  </a:ext>
                </a:extLst>
              </a:tr>
              <a:tr h="203142">
                <a:tc>
                  <a:txBody>
                    <a:bodyPr/>
                    <a:lstStyle/>
                    <a:p>
                      <a:pPr algn="l">
                        <a:lnSpc>
                          <a:spcPct val="115000"/>
                        </a:lnSpc>
                        <a:spcAft>
                          <a:spcPts val="0"/>
                        </a:spcAft>
                      </a:pPr>
                      <a:r>
                        <a:rPr lang="en-ZA" sz="1000" b="1" dirty="0">
                          <a:effectLst/>
                        </a:rPr>
                        <a:t>Local government</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102,87</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111,10</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118,49</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127,21</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132,39</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143,03</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152,25</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0,8%</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3249831956"/>
                  </a:ext>
                </a:extLst>
              </a:tr>
              <a:tr h="203142">
                <a:tc>
                  <a:txBody>
                    <a:bodyPr/>
                    <a:lstStyle/>
                    <a:p>
                      <a:pPr marL="72000" algn="l">
                        <a:lnSpc>
                          <a:spcPct val="115000"/>
                        </a:lnSpc>
                        <a:spcAft>
                          <a:spcPts val="0"/>
                        </a:spcAft>
                      </a:pPr>
                      <a:r>
                        <a:rPr lang="en-ZA" sz="1000" b="0" dirty="0">
                          <a:effectLst/>
                        </a:rPr>
                        <a:t>Equitable share</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50,71</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55,61</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60,76</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68,97</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74,68</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81,06</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87,21</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2,7%</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1855462160"/>
                  </a:ext>
                </a:extLst>
              </a:tr>
              <a:tr h="203142">
                <a:tc>
                  <a:txBody>
                    <a:bodyPr/>
                    <a:lstStyle/>
                    <a:p>
                      <a:pPr marL="72000" algn="l">
                        <a:lnSpc>
                          <a:spcPct val="115000"/>
                        </a:lnSpc>
                        <a:spcAft>
                          <a:spcPts val="0"/>
                        </a:spcAft>
                      </a:pPr>
                      <a:r>
                        <a:rPr lang="en-ZA" sz="1000" b="0" dirty="0">
                          <a:effectLst/>
                        </a:rPr>
                        <a:t>General fuel </a:t>
                      </a:r>
                      <a:r>
                        <a:rPr lang="en-ZA" sz="1000" b="0" dirty="0" smtClean="0">
                          <a:effectLst/>
                        </a:rPr>
                        <a:t>levy</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11,22</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11,79</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12,47</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13,17</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14,03</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15,18</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16,09</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1,5%</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3821400292"/>
                  </a:ext>
                </a:extLst>
              </a:tr>
              <a:tr h="203142">
                <a:tc>
                  <a:txBody>
                    <a:bodyPr/>
                    <a:lstStyle/>
                    <a:p>
                      <a:pPr marL="72000" algn="l">
                        <a:lnSpc>
                          <a:spcPct val="115000"/>
                        </a:lnSpc>
                        <a:spcAft>
                          <a:spcPts val="0"/>
                        </a:spcAft>
                      </a:pPr>
                      <a:r>
                        <a:rPr lang="en-ZA" sz="1000" b="0" dirty="0">
                          <a:effectLst/>
                        </a:rPr>
                        <a:t>Conditional grants</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40,93</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43,70</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45,26</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45,07</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43,68</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46,78</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a:effectLst/>
                        </a:rPr>
                        <a:t>48,95</a:t>
                      </a:r>
                      <a:endParaRPr lang="en-GB" sz="1100" b="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0" dirty="0">
                          <a:effectLst/>
                        </a:rPr>
                        <a:t>-2,3%</a:t>
                      </a:r>
                      <a:endParaRPr lang="en-GB" sz="1100" b="0"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2001390825"/>
                  </a:ext>
                </a:extLst>
              </a:tr>
              <a:tr h="203142">
                <a:tc>
                  <a:txBody>
                    <a:bodyPr/>
                    <a:lstStyle/>
                    <a:p>
                      <a:pPr algn="l">
                        <a:lnSpc>
                          <a:spcPct val="115000"/>
                        </a:lnSpc>
                        <a:spcAft>
                          <a:spcPts val="0"/>
                        </a:spcAft>
                      </a:pPr>
                      <a:r>
                        <a:rPr lang="en-ZA" sz="1000" b="1" dirty="0">
                          <a:effectLst/>
                        </a:rPr>
                        <a:t>Total</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1" dirty="0">
                          <a:effectLst/>
                        </a:rPr>
                        <a:t>1158,99</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1" dirty="0">
                          <a:effectLst/>
                        </a:rPr>
                        <a:t>1242,34</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1" dirty="0">
                          <a:effectLst/>
                        </a:rPr>
                        <a:t>1324,88</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1" dirty="0">
                          <a:effectLst/>
                        </a:rPr>
                        <a:t>1479,62</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1" dirty="0">
                          <a:effectLst/>
                        </a:rPr>
                        <a:t>1562,45</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1" dirty="0">
                          <a:effectLst/>
                        </a:rPr>
                        <a:t>1638,88</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000" b="1" dirty="0">
                          <a:effectLst/>
                        </a:rPr>
                        <a:t>1712,58</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tc>
                  <a:txBody>
                    <a:bodyPr/>
                    <a:lstStyle/>
                    <a:p>
                      <a:pPr>
                        <a:lnSpc>
                          <a:spcPct val="115000"/>
                        </a:lnSpc>
                        <a:spcAft>
                          <a:spcPts val="0"/>
                        </a:spcAft>
                      </a:pPr>
                      <a:r>
                        <a:rPr lang="en-ZA" sz="1000" b="1" dirty="0" smtClean="0">
                          <a:effectLst/>
                        </a:rPr>
                        <a:t>-1.4%</a:t>
                      </a:r>
                      <a:r>
                        <a:rPr lang="en-ZA" sz="1000" b="1" dirty="0">
                          <a:effectLst/>
                        </a:rPr>
                        <a:t> </a:t>
                      </a:r>
                      <a:endParaRPr lang="en-GB" sz="1100" b="1" dirty="0">
                        <a:effectLst/>
                        <a:latin typeface="Times New Roman" panose="02020603050405020304" pitchFamily="18" charset="0"/>
                        <a:ea typeface="PMingLiU" panose="02020500000000000000"/>
                        <a:cs typeface="Times New Roman" panose="02020603050405020304" pitchFamily="18" charset="0"/>
                      </a:endParaRPr>
                    </a:p>
                  </a:txBody>
                  <a:tcPr marL="68580" marR="68580" marT="0" marB="0" anchor="ctr"/>
                </a:tc>
                <a:extLst>
                  <a:ext uri="{0D108BD9-81ED-4DB2-BD59-A6C34878D82A}">
                    <a16:rowId xmlns:a16="http://schemas.microsoft.com/office/drawing/2014/main" val="2626571973"/>
                  </a:ext>
                </a:extLst>
              </a:tr>
            </a:tbl>
          </a:graphicData>
        </a:graphic>
      </p:graphicFrame>
    </p:spTree>
    <p:extLst>
      <p:ext uri="{BB962C8B-B14F-4D97-AF65-F5344CB8AC3E}">
        <p14:creationId xmlns:p14="http://schemas.microsoft.com/office/powerpoint/2010/main" val="282616970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2"/>
          </p:nvPr>
        </p:nvSpPr>
        <p:spPr/>
        <p:txBody>
          <a:bodyPr/>
          <a:lstStyle/>
          <a:p>
            <a:pPr lvl="0"/>
            <a:fld id="{86CB4B4D-7CA3-9044-876B-883B54F8677D}" type="slidenum">
              <a:rPr lang="en-GB" smtClean="0"/>
              <a:pPr lvl="0"/>
              <a:t>16</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56632769"/>
              </p:ext>
            </p:extLst>
          </p:nvPr>
        </p:nvGraphicFramePr>
        <p:xfrm>
          <a:off x="457200" y="1600199"/>
          <a:ext cx="8229601" cy="2704338"/>
        </p:xfrm>
        <a:graphic>
          <a:graphicData uri="http://schemas.openxmlformats.org/drawingml/2006/table">
            <a:tbl>
              <a:tblPr firstRow="1" firstCol="1" bandRow="1">
                <a:tableStyleId>{F2DE63D5-997A-4646-A377-4702673A728D}</a:tableStyleId>
              </a:tblPr>
              <a:tblGrid>
                <a:gridCol w="2744828">
                  <a:extLst>
                    <a:ext uri="{9D8B030D-6E8A-4147-A177-3AD203B41FA5}">
                      <a16:colId xmlns:a16="http://schemas.microsoft.com/office/drawing/2014/main" val="4120507444"/>
                    </a:ext>
                  </a:extLst>
                </a:gridCol>
                <a:gridCol w="1053600">
                  <a:extLst>
                    <a:ext uri="{9D8B030D-6E8A-4147-A177-3AD203B41FA5}">
                      <a16:colId xmlns:a16="http://schemas.microsoft.com/office/drawing/2014/main" val="2181718717"/>
                    </a:ext>
                  </a:extLst>
                </a:gridCol>
                <a:gridCol w="1053600">
                  <a:extLst>
                    <a:ext uri="{9D8B030D-6E8A-4147-A177-3AD203B41FA5}">
                      <a16:colId xmlns:a16="http://schemas.microsoft.com/office/drawing/2014/main" val="3605831361"/>
                    </a:ext>
                  </a:extLst>
                </a:gridCol>
                <a:gridCol w="1030165">
                  <a:extLst>
                    <a:ext uri="{9D8B030D-6E8A-4147-A177-3AD203B41FA5}">
                      <a16:colId xmlns:a16="http://schemas.microsoft.com/office/drawing/2014/main" val="3314391323"/>
                    </a:ext>
                  </a:extLst>
                </a:gridCol>
                <a:gridCol w="1075081">
                  <a:extLst>
                    <a:ext uri="{9D8B030D-6E8A-4147-A177-3AD203B41FA5}">
                      <a16:colId xmlns:a16="http://schemas.microsoft.com/office/drawing/2014/main" val="3874405418"/>
                    </a:ext>
                  </a:extLst>
                </a:gridCol>
                <a:gridCol w="1272327">
                  <a:extLst>
                    <a:ext uri="{9D8B030D-6E8A-4147-A177-3AD203B41FA5}">
                      <a16:colId xmlns:a16="http://schemas.microsoft.com/office/drawing/2014/main" val="2801057623"/>
                    </a:ext>
                  </a:extLst>
                </a:gridCol>
              </a:tblGrid>
              <a:tr h="555529">
                <a:tc>
                  <a:txBody>
                    <a:bodyPr/>
                    <a:lstStyle/>
                    <a:p>
                      <a:pPr algn="ctr">
                        <a:lnSpc>
                          <a:spcPct val="115000"/>
                        </a:lnSpc>
                        <a:spcAft>
                          <a:spcPts val="0"/>
                        </a:spcAft>
                      </a:pPr>
                      <a:r>
                        <a:rPr lang="en-ZA" sz="1100" dirty="0">
                          <a:effectLst/>
                        </a:rPr>
                        <a:t>R billion</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100" dirty="0">
                          <a:effectLst/>
                        </a:rPr>
                        <a:t>2019/20</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100" dirty="0">
                          <a:effectLst/>
                        </a:rPr>
                        <a:t>2020/21</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100" dirty="0">
                          <a:effectLst/>
                        </a:rPr>
                        <a:t>2021/22</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100" dirty="0">
                          <a:effectLst/>
                        </a:rPr>
                        <a:t>2022/23</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100" dirty="0">
                          <a:effectLst/>
                        </a:rPr>
                        <a:t>Real Annual Average Growth Rate</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nchor="ctr"/>
                </a:tc>
                <a:extLst>
                  <a:ext uri="{0D108BD9-81ED-4DB2-BD59-A6C34878D82A}">
                    <a16:rowId xmlns:a16="http://schemas.microsoft.com/office/drawing/2014/main" val="550567899"/>
                  </a:ext>
                </a:extLst>
              </a:tr>
              <a:tr h="174896">
                <a:tc>
                  <a:txBody>
                    <a:bodyPr/>
                    <a:lstStyle/>
                    <a:p>
                      <a:pPr algn="l">
                        <a:lnSpc>
                          <a:spcPct val="115000"/>
                        </a:lnSpc>
                        <a:spcAft>
                          <a:spcPts val="0"/>
                        </a:spcAft>
                      </a:pPr>
                      <a:r>
                        <a:rPr lang="en-ZA" sz="1100" dirty="0">
                          <a:effectLst/>
                        </a:rPr>
                        <a:t>Current payments</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1093,81</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1180,96</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1275,55</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1363,86</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2%</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1838216437"/>
                  </a:ext>
                </a:extLst>
              </a:tr>
              <a:tr h="174896">
                <a:tc>
                  <a:txBody>
                    <a:bodyPr/>
                    <a:lstStyle/>
                    <a:p>
                      <a:pPr marL="72000" algn="l">
                        <a:lnSpc>
                          <a:spcPct val="115000"/>
                        </a:lnSpc>
                        <a:spcAft>
                          <a:spcPts val="0"/>
                        </a:spcAft>
                      </a:pPr>
                      <a:r>
                        <a:rPr lang="en-ZA" sz="1100" b="0" dirty="0">
                          <a:effectLst/>
                        </a:rPr>
                        <a:t>Compensation of employees</a:t>
                      </a:r>
                      <a:endParaRPr lang="en-GB" sz="14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630,68</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675,20</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717,56</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758,52</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1%</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641931538"/>
                  </a:ext>
                </a:extLst>
              </a:tr>
              <a:tr h="174896">
                <a:tc>
                  <a:txBody>
                    <a:bodyPr/>
                    <a:lstStyle/>
                    <a:p>
                      <a:pPr algn="l">
                        <a:lnSpc>
                          <a:spcPct val="115000"/>
                        </a:lnSpc>
                        <a:spcAft>
                          <a:spcPts val="0"/>
                        </a:spcAft>
                      </a:pPr>
                      <a:r>
                        <a:rPr lang="en-ZA" sz="1100" dirty="0">
                          <a:effectLst/>
                        </a:rPr>
                        <a:t>Goods and services</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252,18</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264,35</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284,94</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297,30</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1%</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2112403871"/>
                  </a:ext>
                </a:extLst>
              </a:tr>
              <a:tr h="174896">
                <a:tc>
                  <a:txBody>
                    <a:bodyPr/>
                    <a:lstStyle/>
                    <a:p>
                      <a:pPr algn="l">
                        <a:lnSpc>
                          <a:spcPct val="115000"/>
                        </a:lnSpc>
                        <a:spcAft>
                          <a:spcPts val="0"/>
                        </a:spcAft>
                      </a:pPr>
                      <a:r>
                        <a:rPr lang="en-ZA" sz="1100" dirty="0">
                          <a:effectLst/>
                        </a:rPr>
                        <a:t>Transfers and subsidies</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593,04</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626,26</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665,51</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700,32</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1%</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545068006"/>
                  </a:ext>
                </a:extLst>
              </a:tr>
              <a:tr h="174896">
                <a:tc>
                  <a:txBody>
                    <a:bodyPr/>
                    <a:lstStyle/>
                    <a:p>
                      <a:pPr algn="l">
                        <a:lnSpc>
                          <a:spcPct val="115000"/>
                        </a:lnSpc>
                        <a:spcAft>
                          <a:spcPts val="0"/>
                        </a:spcAft>
                      </a:pPr>
                      <a:r>
                        <a:rPr lang="en-ZA" sz="1100" dirty="0">
                          <a:effectLst/>
                        </a:rPr>
                        <a:t>Payments for capital assets</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90,07</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97,64</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105,84</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114,69</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3%</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314683825"/>
                  </a:ext>
                </a:extLst>
              </a:tr>
              <a:tr h="365213">
                <a:tc>
                  <a:txBody>
                    <a:bodyPr/>
                    <a:lstStyle/>
                    <a:p>
                      <a:pPr algn="l">
                        <a:lnSpc>
                          <a:spcPct val="115000"/>
                        </a:lnSpc>
                        <a:spcAft>
                          <a:spcPts val="0"/>
                        </a:spcAft>
                      </a:pPr>
                      <a:r>
                        <a:rPr lang="en-ZA" sz="1100" b="1" dirty="0">
                          <a:solidFill>
                            <a:schemeClr val="bg1"/>
                          </a:solidFill>
                          <a:effectLst/>
                        </a:rPr>
                        <a:t> </a:t>
                      </a:r>
                      <a:endParaRPr lang="en-GB" sz="1400" b="1" dirty="0">
                        <a:solidFill>
                          <a:schemeClr val="bg1"/>
                        </a:solidFill>
                        <a:effectLst/>
                        <a:latin typeface="Times New Roman" panose="02020603050405020304" pitchFamily="18" charset="0"/>
                        <a:ea typeface="PMingLiU"/>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0"/>
                        </a:spcAft>
                      </a:pPr>
                      <a:r>
                        <a:rPr lang="en-ZA" sz="1100" b="1" dirty="0">
                          <a:solidFill>
                            <a:schemeClr val="bg1"/>
                          </a:solidFill>
                          <a:effectLst/>
                        </a:rPr>
                        <a:t>2018/19-2019/20</a:t>
                      </a:r>
                      <a:endParaRPr lang="en-GB" sz="1400" b="1" dirty="0">
                        <a:solidFill>
                          <a:schemeClr val="bg1"/>
                        </a:solidFill>
                        <a:effectLst/>
                        <a:latin typeface="Times New Roman" panose="02020603050405020304" pitchFamily="18" charset="0"/>
                        <a:ea typeface="PMingLiU"/>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0"/>
                        </a:spcAft>
                      </a:pPr>
                      <a:r>
                        <a:rPr lang="en-ZA" sz="1100" b="1" dirty="0">
                          <a:solidFill>
                            <a:schemeClr val="bg1"/>
                          </a:solidFill>
                          <a:effectLst/>
                        </a:rPr>
                        <a:t>2019/20-2020/21</a:t>
                      </a:r>
                      <a:endParaRPr lang="en-GB" sz="1400" b="1" dirty="0">
                        <a:solidFill>
                          <a:schemeClr val="bg1"/>
                        </a:solidFill>
                        <a:effectLst/>
                        <a:latin typeface="Times New Roman" panose="02020603050405020304" pitchFamily="18" charset="0"/>
                        <a:ea typeface="PMingLiU"/>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0"/>
                        </a:spcAft>
                      </a:pPr>
                      <a:r>
                        <a:rPr lang="en-ZA" sz="1100" b="1" dirty="0">
                          <a:solidFill>
                            <a:schemeClr val="bg1"/>
                          </a:solidFill>
                          <a:effectLst/>
                        </a:rPr>
                        <a:t>2020/21-2021/22</a:t>
                      </a:r>
                      <a:endParaRPr lang="en-GB" sz="1400" b="1" dirty="0">
                        <a:solidFill>
                          <a:schemeClr val="bg1"/>
                        </a:solidFill>
                        <a:effectLst/>
                        <a:latin typeface="Times New Roman" panose="02020603050405020304" pitchFamily="18" charset="0"/>
                        <a:ea typeface="PMingLiU"/>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0"/>
                        </a:spcAft>
                      </a:pPr>
                      <a:r>
                        <a:rPr lang="en-ZA" sz="1100" b="1" dirty="0">
                          <a:solidFill>
                            <a:schemeClr val="bg1"/>
                          </a:solidFill>
                          <a:effectLst/>
                        </a:rPr>
                        <a:t>2021/22-2022/23</a:t>
                      </a:r>
                      <a:endParaRPr lang="en-GB" sz="1400" b="1" dirty="0">
                        <a:solidFill>
                          <a:schemeClr val="bg1"/>
                        </a:solidFill>
                        <a:effectLst/>
                        <a:latin typeface="Times New Roman" panose="02020603050405020304" pitchFamily="18" charset="0"/>
                        <a:ea typeface="PMingLiU"/>
                        <a:cs typeface="Times New Roman" panose="02020603050405020304" pitchFamily="18" charset="0"/>
                      </a:endParaRPr>
                    </a:p>
                  </a:txBody>
                  <a:tcPr marL="68580" marR="68580" marT="0" marB="0">
                    <a:solidFill>
                      <a:schemeClr val="accent3"/>
                    </a:solidFill>
                  </a:tcPr>
                </a:tc>
                <a:tc>
                  <a:txBody>
                    <a:bodyPr/>
                    <a:lstStyle/>
                    <a:p>
                      <a:pPr>
                        <a:lnSpc>
                          <a:spcPct val="115000"/>
                        </a:lnSpc>
                        <a:spcAft>
                          <a:spcPts val="0"/>
                        </a:spcAft>
                      </a:pPr>
                      <a:r>
                        <a:rPr lang="en-ZA" sz="1100" b="1" dirty="0">
                          <a:solidFill>
                            <a:schemeClr val="bg1"/>
                          </a:solidFill>
                          <a:effectLst/>
                        </a:rPr>
                        <a:t> </a:t>
                      </a:r>
                      <a:endParaRPr lang="en-GB" sz="1400" b="1" dirty="0">
                        <a:solidFill>
                          <a:schemeClr val="bg1"/>
                        </a:solidFill>
                        <a:effectLst/>
                        <a:latin typeface="Times New Roman" panose="02020603050405020304" pitchFamily="18" charset="0"/>
                        <a:ea typeface="PMingLiU"/>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95514740"/>
                  </a:ext>
                </a:extLst>
              </a:tr>
              <a:tr h="174896">
                <a:tc>
                  <a:txBody>
                    <a:bodyPr/>
                    <a:lstStyle/>
                    <a:p>
                      <a:pPr algn="l">
                        <a:lnSpc>
                          <a:spcPct val="115000"/>
                        </a:lnSpc>
                        <a:spcAft>
                          <a:spcPts val="0"/>
                        </a:spcAft>
                      </a:pPr>
                      <a:r>
                        <a:rPr lang="en-ZA" sz="1100" dirty="0">
                          <a:effectLst/>
                        </a:rPr>
                        <a:t>Current payments</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3%</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3%</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3%</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2%</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nSpc>
                          <a:spcPct val="115000"/>
                        </a:lnSpc>
                        <a:spcAft>
                          <a:spcPts val="0"/>
                        </a:spcAft>
                      </a:pPr>
                      <a:r>
                        <a:rPr lang="en-ZA" sz="1100">
                          <a:effectLst/>
                        </a:rPr>
                        <a:t> </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964884311"/>
                  </a:ext>
                </a:extLst>
              </a:tr>
              <a:tr h="174896">
                <a:tc>
                  <a:txBody>
                    <a:bodyPr/>
                    <a:lstStyle/>
                    <a:p>
                      <a:pPr marL="72000" algn="l">
                        <a:lnSpc>
                          <a:spcPct val="115000"/>
                        </a:lnSpc>
                        <a:spcAft>
                          <a:spcPts val="0"/>
                        </a:spcAft>
                      </a:pPr>
                      <a:r>
                        <a:rPr lang="en-ZA" sz="1100" b="0" dirty="0">
                          <a:effectLst/>
                        </a:rPr>
                        <a:t>Compensation of employees</a:t>
                      </a:r>
                      <a:endParaRPr lang="en-GB" sz="1400" b="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3%</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2%</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1%</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0%</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nSpc>
                          <a:spcPct val="115000"/>
                        </a:lnSpc>
                        <a:spcAft>
                          <a:spcPts val="0"/>
                        </a:spcAft>
                      </a:pPr>
                      <a:r>
                        <a:rPr lang="en-ZA" sz="1100">
                          <a:effectLst/>
                        </a:rPr>
                        <a:t> </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984625289"/>
                  </a:ext>
                </a:extLst>
              </a:tr>
              <a:tr h="174896">
                <a:tc>
                  <a:txBody>
                    <a:bodyPr/>
                    <a:lstStyle/>
                    <a:p>
                      <a:pPr algn="l">
                        <a:lnSpc>
                          <a:spcPct val="115000"/>
                        </a:lnSpc>
                        <a:spcAft>
                          <a:spcPts val="0"/>
                        </a:spcAft>
                      </a:pPr>
                      <a:r>
                        <a:rPr lang="en-ZA" sz="1100" dirty="0">
                          <a:effectLst/>
                        </a:rPr>
                        <a:t>Goods and services</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3%</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0%</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2%</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-1%</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nSpc>
                          <a:spcPct val="115000"/>
                        </a:lnSpc>
                        <a:spcAft>
                          <a:spcPts val="0"/>
                        </a:spcAft>
                      </a:pPr>
                      <a:r>
                        <a:rPr lang="en-ZA" sz="1100">
                          <a:effectLst/>
                        </a:rPr>
                        <a:t> </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1999178439"/>
                  </a:ext>
                </a:extLst>
              </a:tr>
              <a:tr h="174896">
                <a:tc>
                  <a:txBody>
                    <a:bodyPr/>
                    <a:lstStyle/>
                    <a:p>
                      <a:pPr algn="l">
                        <a:lnSpc>
                          <a:spcPct val="115000"/>
                        </a:lnSpc>
                        <a:spcAft>
                          <a:spcPts val="0"/>
                        </a:spcAft>
                      </a:pPr>
                      <a:r>
                        <a:rPr lang="en-ZA" sz="1100" dirty="0">
                          <a:effectLst/>
                        </a:rPr>
                        <a:t>Transfers and subsidies</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3%</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0%</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1%</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0%</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nSpc>
                          <a:spcPct val="115000"/>
                        </a:lnSpc>
                        <a:spcAft>
                          <a:spcPts val="0"/>
                        </a:spcAft>
                      </a:pPr>
                      <a:r>
                        <a:rPr lang="en-ZA" sz="1100">
                          <a:effectLst/>
                        </a:rPr>
                        <a:t> </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3006425366"/>
                  </a:ext>
                </a:extLst>
              </a:tr>
              <a:tr h="174896">
                <a:tc>
                  <a:txBody>
                    <a:bodyPr/>
                    <a:lstStyle/>
                    <a:p>
                      <a:pPr algn="l">
                        <a:lnSpc>
                          <a:spcPct val="115000"/>
                        </a:lnSpc>
                        <a:spcAft>
                          <a:spcPts val="0"/>
                        </a:spcAft>
                      </a:pPr>
                      <a:r>
                        <a:rPr lang="en-ZA" sz="1100" dirty="0">
                          <a:effectLst/>
                        </a:rPr>
                        <a:t>Payments for capital assets</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5%</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3%</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a:effectLst/>
                        </a:rPr>
                        <a:t>3%</a:t>
                      </a:r>
                      <a:endParaRPr lang="en-GB" sz="140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gn="r">
                        <a:lnSpc>
                          <a:spcPct val="115000"/>
                        </a:lnSpc>
                        <a:spcAft>
                          <a:spcPts val="0"/>
                        </a:spcAft>
                      </a:pPr>
                      <a:r>
                        <a:rPr lang="en-ZA" sz="1100" dirty="0">
                          <a:effectLst/>
                        </a:rPr>
                        <a:t>3%</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effectLst/>
                        </a:rPr>
                        <a:t> </a:t>
                      </a:r>
                      <a:endParaRPr lang="en-GB" sz="1400" dirty="0">
                        <a:effectLst/>
                        <a:latin typeface="Times New Roman" panose="02020603050405020304" pitchFamily="18" charset="0"/>
                        <a:ea typeface="PMingLiU"/>
                        <a:cs typeface="Times New Roman" panose="02020603050405020304" pitchFamily="18" charset="0"/>
                      </a:endParaRPr>
                    </a:p>
                  </a:txBody>
                  <a:tcPr marL="68580" marR="68580" marT="0" marB="0"/>
                </a:tc>
                <a:extLst>
                  <a:ext uri="{0D108BD9-81ED-4DB2-BD59-A6C34878D82A}">
                    <a16:rowId xmlns:a16="http://schemas.microsoft.com/office/drawing/2014/main" val="72237935"/>
                  </a:ext>
                </a:extLst>
              </a:tr>
            </a:tbl>
          </a:graphicData>
        </a:graphic>
      </p:graphicFrame>
      <p:sp>
        <p:nvSpPr>
          <p:cNvPr id="8" name="Text Placeholder 2"/>
          <p:cNvSpPr>
            <a:spLocks noGrp="1"/>
          </p:cNvSpPr>
          <p:nvPr>
            <p:ph type="body" idx="1"/>
          </p:nvPr>
        </p:nvSpPr>
        <p:spPr>
          <a:xfrm>
            <a:off x="426368" y="4491960"/>
            <a:ext cx="8291264" cy="1807829"/>
          </a:xfrm>
        </p:spPr>
        <p:txBody>
          <a:bodyPr/>
          <a:lstStyle/>
          <a:p>
            <a:r>
              <a:rPr lang="en-ZA" sz="1800" dirty="0" smtClean="0"/>
              <a:t>The </a:t>
            </a:r>
            <a:r>
              <a:rPr lang="en-ZA" sz="1800" dirty="0"/>
              <a:t>Commission </a:t>
            </a:r>
            <a:r>
              <a:rPr lang="en-ZA" sz="1800" dirty="0" smtClean="0"/>
              <a:t>endorses the implementation of the measures </a:t>
            </a:r>
            <a:r>
              <a:rPr lang="en-ZA" sz="1800" dirty="0"/>
              <a:t>to contain the wage </a:t>
            </a:r>
            <a:r>
              <a:rPr lang="en-ZA" sz="1800" dirty="0" smtClean="0"/>
              <a:t>bill announced in the MTBPS, </a:t>
            </a:r>
            <a:r>
              <a:rPr lang="en-ZA" sz="1800" dirty="0"/>
              <a:t>i.e. freezing of </a:t>
            </a:r>
            <a:r>
              <a:rPr lang="en-ZA" sz="1800" dirty="0" smtClean="0"/>
              <a:t>salaries. These </a:t>
            </a:r>
            <a:r>
              <a:rPr lang="en-ZA" sz="1800" dirty="0"/>
              <a:t>initiatives should be </a:t>
            </a:r>
            <a:r>
              <a:rPr lang="en-ZA" sz="1800" dirty="0" smtClean="0"/>
              <a:t>extended </a:t>
            </a:r>
            <a:r>
              <a:rPr lang="en-ZA" sz="1800" dirty="0"/>
              <a:t>to SOCs and local governments. </a:t>
            </a:r>
            <a:r>
              <a:rPr lang="en-ZA" sz="1800" dirty="0" smtClean="0"/>
              <a:t>The </a:t>
            </a:r>
            <a:r>
              <a:rPr lang="en-ZA" sz="1800" dirty="0"/>
              <a:t>Commission has </a:t>
            </a:r>
            <a:r>
              <a:rPr lang="en-ZA" sz="1800" dirty="0" smtClean="0"/>
              <a:t>advised </a:t>
            </a:r>
            <a:r>
              <a:rPr lang="en-ZA" sz="1800" dirty="0"/>
              <a:t>previously that wage increases should be </a:t>
            </a:r>
            <a:r>
              <a:rPr lang="en-ZA" sz="1800" dirty="0" smtClean="0"/>
              <a:t>linked </a:t>
            </a:r>
            <a:r>
              <a:rPr lang="en-ZA" sz="1800" dirty="0"/>
              <a:t>to productivity. </a:t>
            </a:r>
          </a:p>
          <a:p>
            <a:endParaRPr lang="en-ZA" sz="1800" dirty="0"/>
          </a:p>
        </p:txBody>
      </p:sp>
      <p:sp>
        <p:nvSpPr>
          <p:cNvPr id="9" name="Title 1"/>
          <p:cNvSpPr txBox="1">
            <a:spLocks/>
          </p:cNvSpPr>
          <p:nvPr/>
        </p:nvSpPr>
        <p:spPr>
          <a:xfrm>
            <a:off x="457200" y="332655"/>
            <a:ext cx="8229600" cy="108012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Autofit/>
          </a:bodyPr>
          <a:lstStyle>
            <a:lvl1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vl2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2pPr>
            <a:lvl3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3pPr>
            <a:lvl4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4pPr>
            <a:lvl5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5pPr>
            <a:lvl6pPr indent="4572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6pPr>
            <a:lvl7pPr indent="9144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7pPr>
            <a:lvl8pPr indent="13716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8pPr>
            <a:lvl9pPr indent="18288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9pPr>
          </a:lstStyle>
          <a:p>
            <a:r>
              <a:rPr lang="en-ZA" sz="3200" dirty="0" smtClean="0">
                <a:effectLst/>
              </a:rPr>
              <a:t>Consolidated government expenditure by economic classification</a:t>
            </a:r>
            <a:endParaRPr lang="en-ZA" sz="3200" dirty="0">
              <a:effectLst/>
            </a:endParaRPr>
          </a:p>
        </p:txBody>
      </p:sp>
    </p:spTree>
    <p:extLst>
      <p:ext uri="{BB962C8B-B14F-4D97-AF65-F5344CB8AC3E}">
        <p14:creationId xmlns:p14="http://schemas.microsoft.com/office/powerpoint/2010/main" val="333120326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Autofit/>
          </a:bodyPr>
          <a:lstStyle/>
          <a:p>
            <a:pPr lvl="0">
              <a:defRPr sz="1800" cap="none">
                <a:solidFill>
                  <a:srgbClr val="000000"/>
                </a:solidFill>
                <a:effectLst/>
              </a:defRPr>
            </a:pPr>
            <a:r>
              <a:rPr lang="en-ZA" sz="3600" cap="small" dirty="0" smtClean="0">
                <a:solidFill>
                  <a:schemeClr val="accent3">
                    <a:lumMod val="50000"/>
                  </a:schemeClr>
                </a:solidFill>
              </a:rPr>
              <a:t>Revenue and Tax Proposals</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800" dirty="0"/>
              <a:t>Projections of revenue shortfalls over the medium term: R52.5 billion in 2019/20, </a:t>
            </a:r>
            <a:r>
              <a:rPr lang="en-ZA" sz="1800" dirty="0" smtClean="0"/>
              <a:t>  R84 </a:t>
            </a:r>
            <a:r>
              <a:rPr lang="en-ZA" sz="1800" dirty="0"/>
              <a:t>billion in 2020/21 and R114.7 billion in 2021/22. This warrants a sustained increase in </a:t>
            </a:r>
            <a:r>
              <a:rPr lang="en-ZA" sz="1800" dirty="0" smtClean="0"/>
              <a:t>required economic </a:t>
            </a:r>
            <a:r>
              <a:rPr lang="en-ZA" sz="1800" dirty="0"/>
              <a:t>growth and employment </a:t>
            </a:r>
            <a:r>
              <a:rPr lang="en-ZA" sz="1800" dirty="0" smtClean="0"/>
              <a:t>to </a:t>
            </a:r>
            <a:r>
              <a:rPr lang="en-ZA" sz="1800" dirty="0"/>
              <a:t>improve revenue collection </a:t>
            </a:r>
            <a:r>
              <a:rPr lang="en-ZA" sz="1800" dirty="0" smtClean="0"/>
              <a:t>for the government to </a:t>
            </a:r>
            <a:r>
              <a:rPr lang="en-ZA" sz="1800" dirty="0"/>
              <a:t>meet its social-economic objectives. </a:t>
            </a:r>
          </a:p>
          <a:p>
            <a:pPr algn="l">
              <a:lnSpc>
                <a:spcPct val="110000"/>
              </a:lnSpc>
              <a:spcBef>
                <a:spcPts val="500"/>
              </a:spcBef>
              <a:buFont typeface="Arial" panose="020B0604020202020204" pitchFamily="34" charset="0"/>
              <a:buChar char="•"/>
              <a:defRPr sz="1800"/>
            </a:pPr>
            <a:r>
              <a:rPr lang="en-ZA" sz="1800" dirty="0"/>
              <a:t>Scope for increasing government revenue by raising taxes is shrinking because more tax hikes are most likely to impact negatively on the economy’s performance and hence on revenue </a:t>
            </a:r>
            <a:r>
              <a:rPr lang="en-ZA" sz="1800" dirty="0" smtClean="0"/>
              <a:t>collection, as consumers are forced to economise on their purchases.</a:t>
            </a:r>
            <a:endParaRPr lang="en-ZA" sz="1800" dirty="0"/>
          </a:p>
          <a:p>
            <a:pPr algn="l">
              <a:lnSpc>
                <a:spcPct val="110000"/>
              </a:lnSpc>
              <a:spcBef>
                <a:spcPts val="500"/>
              </a:spcBef>
              <a:buFont typeface="Arial" panose="020B0604020202020204" pitchFamily="34" charset="0"/>
              <a:buChar char="•"/>
              <a:defRPr sz="1800"/>
            </a:pPr>
            <a:r>
              <a:rPr lang="en-ZA" sz="1800" dirty="0"/>
              <a:t>Significant progressivity gains from the PIT are most likely to be constrained because of the limited </a:t>
            </a:r>
            <a:r>
              <a:rPr lang="en-ZA" sz="1800" dirty="0" smtClean="0"/>
              <a:t>buoyancy, meaning that </a:t>
            </a:r>
            <a:r>
              <a:rPr lang="en-ZA" sz="1800" dirty="0"/>
              <a:t>the percentage change in GDP is now only exactly matched by the percentage change in tax revenue take. Therefore, additional increases in </a:t>
            </a:r>
            <a:r>
              <a:rPr lang="en-ZA" sz="1800" dirty="0" smtClean="0"/>
              <a:t>marginal tax rates of PIT </a:t>
            </a:r>
            <a:r>
              <a:rPr lang="en-ZA" sz="1800" dirty="0"/>
              <a:t>could </a:t>
            </a:r>
            <a:r>
              <a:rPr lang="en-ZA" sz="1800" dirty="0" smtClean="0"/>
              <a:t>also have </a:t>
            </a:r>
            <a:r>
              <a:rPr lang="en-ZA" sz="1800" dirty="0"/>
              <a:t>perverse incentives such as tax avoidance or </a:t>
            </a:r>
            <a:r>
              <a:rPr lang="en-ZA" sz="1800" dirty="0" smtClean="0"/>
              <a:t>evasion. </a:t>
            </a:r>
            <a:endParaRPr lang="en-ZA" sz="1800" dirty="0"/>
          </a:p>
          <a:p>
            <a:pPr lvl="1" algn="l">
              <a:lnSpc>
                <a:spcPct val="110000"/>
              </a:lnSpc>
              <a:spcBef>
                <a:spcPts val="500"/>
              </a:spcBef>
              <a:defRPr sz="1800"/>
            </a:pPr>
            <a:r>
              <a:rPr lang="en-ZA" sz="1800" dirty="0" smtClean="0"/>
              <a:t>If </a:t>
            </a:r>
            <a:r>
              <a:rPr lang="en-ZA" sz="1800" dirty="0"/>
              <a:t>households </a:t>
            </a:r>
            <a:r>
              <a:rPr lang="en-ZA" sz="1800" dirty="0" smtClean="0"/>
              <a:t>feel the need to </a:t>
            </a:r>
            <a:r>
              <a:rPr lang="en-ZA" sz="1800" dirty="0"/>
              <a:t>acquire </a:t>
            </a:r>
            <a:r>
              <a:rPr lang="en-ZA" sz="1800" dirty="0" smtClean="0"/>
              <a:t>public </a:t>
            </a:r>
            <a:r>
              <a:rPr lang="en-ZA" sz="1800" dirty="0"/>
              <a:t>sector </a:t>
            </a:r>
            <a:r>
              <a:rPr lang="en-ZA" sz="1800" dirty="0" smtClean="0"/>
              <a:t>services privately (e.g. health &amp; education, the increasing tax </a:t>
            </a:r>
            <a:r>
              <a:rPr lang="en-ZA" sz="1800" dirty="0"/>
              <a:t>burden </a:t>
            </a:r>
            <a:r>
              <a:rPr lang="en-ZA" sz="1800" dirty="0" smtClean="0"/>
              <a:t>may become untenable. </a:t>
            </a:r>
            <a:endParaRPr lang="en-ZA" sz="18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17</a:t>
            </a:fld>
            <a:endParaRPr sz="1200" dirty="0">
              <a:solidFill>
                <a:srgbClr val="3B7150"/>
              </a:solidFill>
            </a:endParaRPr>
          </a:p>
        </p:txBody>
      </p:sp>
    </p:spTree>
    <p:extLst>
      <p:ext uri="{BB962C8B-B14F-4D97-AF65-F5344CB8AC3E}">
        <p14:creationId xmlns:p14="http://schemas.microsoft.com/office/powerpoint/2010/main" val="390836090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Autofit/>
          </a:bodyPr>
          <a:lstStyle/>
          <a:p>
            <a:pPr lvl="0">
              <a:defRPr sz="1800" cap="none">
                <a:solidFill>
                  <a:srgbClr val="000000"/>
                </a:solidFill>
                <a:effectLst/>
              </a:defRPr>
            </a:pPr>
            <a:r>
              <a:rPr lang="en-ZA" sz="3600" cap="small" dirty="0" smtClean="0">
                <a:solidFill>
                  <a:schemeClr val="accent3">
                    <a:lumMod val="50000"/>
                  </a:schemeClr>
                </a:solidFill>
              </a:rPr>
              <a:t>Review of Actual Spending 2019/2020</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800" dirty="0" smtClean="0"/>
              <a:t>Highlights </a:t>
            </a:r>
            <a:r>
              <a:rPr lang="en-ZA" sz="1800" dirty="0"/>
              <a:t>based on </a:t>
            </a:r>
            <a:r>
              <a:rPr lang="en-ZA" sz="1800" dirty="0" smtClean="0"/>
              <a:t>an analysis </a:t>
            </a:r>
            <a:r>
              <a:rPr lang="en-ZA" sz="1800" dirty="0"/>
              <a:t>of aggregate spending </a:t>
            </a:r>
            <a:r>
              <a:rPr lang="en-ZA" sz="1800" dirty="0" smtClean="0"/>
              <a:t>for six months (April-September) in </a:t>
            </a:r>
            <a:r>
              <a:rPr lang="en-ZA" sz="1800" dirty="0"/>
              <a:t>the 2019/20 financial year indicate: </a:t>
            </a:r>
          </a:p>
          <a:p>
            <a:pPr marL="726621" lvl="1" indent="-285750" algn="l">
              <a:lnSpc>
                <a:spcPct val="110000"/>
              </a:lnSpc>
              <a:spcBef>
                <a:spcPts val="500"/>
              </a:spcBef>
              <a:defRPr sz="1800"/>
            </a:pPr>
            <a:r>
              <a:rPr lang="en-ZA" sz="1800" dirty="0"/>
              <a:t>Total </a:t>
            </a:r>
            <a:r>
              <a:rPr lang="en-ZA" sz="1800" dirty="0" smtClean="0"/>
              <a:t>government’s </a:t>
            </a:r>
            <a:r>
              <a:rPr lang="en-ZA" sz="1800" dirty="0"/>
              <a:t>spending </a:t>
            </a:r>
            <a:r>
              <a:rPr lang="en-ZA" sz="1800" dirty="0" smtClean="0"/>
              <a:t>by mid-year is R816 </a:t>
            </a:r>
            <a:r>
              <a:rPr lang="en-ZA" sz="1800" dirty="0"/>
              <a:t>billion (48%), spending by all votes </a:t>
            </a:r>
            <a:r>
              <a:rPr lang="en-ZA" sz="1800" dirty="0" smtClean="0"/>
              <a:t>R448 billion </a:t>
            </a:r>
            <a:r>
              <a:rPr lang="en-ZA" sz="1800" dirty="0"/>
              <a:t>(48</a:t>
            </a:r>
            <a:r>
              <a:rPr lang="en-ZA" sz="1800" dirty="0" smtClean="0"/>
              <a:t>%) and </a:t>
            </a:r>
            <a:r>
              <a:rPr lang="en-ZA" sz="1800" dirty="0"/>
              <a:t>transfers </a:t>
            </a:r>
            <a:r>
              <a:rPr lang="en-ZA" sz="1800" dirty="0" smtClean="0"/>
              <a:t>of </a:t>
            </a:r>
            <a:r>
              <a:rPr lang="en-ZA" sz="1800" dirty="0"/>
              <a:t>the </a:t>
            </a:r>
            <a:r>
              <a:rPr lang="en-ZA" sz="1800" dirty="0" smtClean="0"/>
              <a:t>Provincial Equitable Share are at 50% as expected.</a:t>
            </a:r>
          </a:p>
          <a:p>
            <a:pPr marL="285750" indent="-285750" algn="l">
              <a:lnSpc>
                <a:spcPct val="110000"/>
              </a:lnSpc>
              <a:spcBef>
                <a:spcPts val="500"/>
              </a:spcBef>
              <a:defRPr sz="1800"/>
            </a:pPr>
            <a:r>
              <a:rPr lang="en-ZA" sz="1800" dirty="0" smtClean="0"/>
              <a:t>An </a:t>
            </a:r>
            <a:r>
              <a:rPr lang="en-ZA" sz="1800" dirty="0"/>
              <a:t>assessment of individual departmental performance shows somewhat uneven spending patterns</a:t>
            </a:r>
          </a:p>
          <a:p>
            <a:pPr marL="726621" lvl="1" indent="-285750" algn="l">
              <a:lnSpc>
                <a:spcPct val="110000"/>
              </a:lnSpc>
              <a:spcBef>
                <a:spcPts val="500"/>
              </a:spcBef>
              <a:defRPr sz="1800"/>
            </a:pPr>
            <a:r>
              <a:rPr lang="en-ZA" sz="1800" dirty="0" smtClean="0"/>
              <a:t>Higher </a:t>
            </a:r>
            <a:r>
              <a:rPr lang="en-ZA" sz="1800" dirty="0"/>
              <a:t>Education and Training </a:t>
            </a:r>
            <a:r>
              <a:rPr lang="en-ZA" sz="1800" dirty="0" smtClean="0"/>
              <a:t>spent 71% of </a:t>
            </a:r>
            <a:r>
              <a:rPr lang="en-ZA" sz="1800" dirty="0"/>
              <a:t>its </a:t>
            </a:r>
            <a:r>
              <a:rPr lang="en-ZA" sz="1800" dirty="0" smtClean="0"/>
              <a:t>budget, and Basic </a:t>
            </a:r>
            <a:r>
              <a:rPr lang="en-ZA" sz="1800" dirty="0"/>
              <a:t>Education </a:t>
            </a:r>
            <a:r>
              <a:rPr lang="en-ZA" sz="1800" dirty="0" smtClean="0"/>
              <a:t>at 58.5%.</a:t>
            </a:r>
          </a:p>
          <a:p>
            <a:pPr marL="726621" lvl="1" indent="-285750" algn="l">
              <a:lnSpc>
                <a:spcPct val="110000"/>
              </a:lnSpc>
              <a:spcBef>
                <a:spcPts val="500"/>
              </a:spcBef>
              <a:defRPr sz="1800"/>
            </a:pPr>
            <a:r>
              <a:rPr lang="en-ZA" sz="1800" dirty="0" smtClean="0"/>
              <a:t>Whereas other departments such as </a:t>
            </a:r>
            <a:r>
              <a:rPr lang="en-ZA" sz="1800" dirty="0"/>
              <a:t>Environmental Affairs, Water and Sanitation, Human Settlements and Land Reform registered below </a:t>
            </a:r>
            <a:r>
              <a:rPr lang="en-ZA" sz="1800" dirty="0" smtClean="0"/>
              <a:t>average spending or </a:t>
            </a:r>
            <a:r>
              <a:rPr lang="en-ZA" sz="1800" dirty="0"/>
              <a:t>just at </a:t>
            </a:r>
            <a:r>
              <a:rPr lang="en-ZA" sz="1800" dirty="0" smtClean="0"/>
              <a:t>40%. </a:t>
            </a:r>
          </a:p>
          <a:p>
            <a:pPr marL="726621" lvl="1" indent="-285750" algn="l">
              <a:lnSpc>
                <a:spcPct val="110000"/>
              </a:lnSpc>
              <a:spcBef>
                <a:spcPts val="500"/>
              </a:spcBef>
              <a:defRPr sz="1800"/>
            </a:pPr>
            <a:r>
              <a:rPr lang="en-ZA" sz="1800" dirty="0" smtClean="0"/>
              <a:t>Unless departments’ annual plans explicitly identify unusual spending, excessive </a:t>
            </a:r>
            <a:r>
              <a:rPr lang="en-ZA" sz="1800" dirty="0"/>
              <a:t>deviations below or above the </a:t>
            </a:r>
            <a:r>
              <a:rPr lang="en-ZA" sz="1800" dirty="0" smtClean="0"/>
              <a:t>average are generally perceived as undesirable from a budget planning and execution’s point of view.</a:t>
            </a:r>
            <a:endParaRPr lang="en-ZA" sz="18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18</a:t>
            </a:fld>
            <a:endParaRPr sz="1200" dirty="0">
              <a:solidFill>
                <a:srgbClr val="3B7150"/>
              </a:solidFill>
            </a:endParaRPr>
          </a:p>
        </p:txBody>
      </p:sp>
    </p:spTree>
    <p:extLst>
      <p:ext uri="{BB962C8B-B14F-4D97-AF65-F5344CB8AC3E}">
        <p14:creationId xmlns:p14="http://schemas.microsoft.com/office/powerpoint/2010/main" val="193560388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Autofit/>
          </a:bodyPr>
          <a:lstStyle/>
          <a:p>
            <a:pPr lvl="0">
              <a:defRPr sz="1800" cap="none">
                <a:solidFill>
                  <a:srgbClr val="000000"/>
                </a:solidFill>
                <a:effectLst/>
              </a:defRPr>
            </a:pPr>
            <a:r>
              <a:rPr lang="en-ZA" sz="3600" cap="small" dirty="0" smtClean="0">
                <a:solidFill>
                  <a:schemeClr val="accent3">
                    <a:lumMod val="50000"/>
                  </a:schemeClr>
                </a:solidFill>
              </a:rPr>
              <a:t>Revised Division of Revenue 2019/2020</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800" dirty="0"/>
              <a:t>Declared unspent funds returned to the </a:t>
            </a:r>
            <a:r>
              <a:rPr lang="en-ZA" sz="1800" dirty="0" smtClean="0"/>
              <a:t>fiscus amount to R3.9 billion </a:t>
            </a:r>
            <a:r>
              <a:rPr lang="en-ZA" sz="1800" dirty="0"/>
              <a:t>in </a:t>
            </a:r>
            <a:r>
              <a:rPr lang="en-ZA" sz="1800" dirty="0" smtClean="0"/>
              <a:t>2019/20 </a:t>
            </a:r>
            <a:r>
              <a:rPr lang="en-ZA" sz="1800" dirty="0"/>
              <a:t>which is a significant increase compared </a:t>
            </a:r>
            <a:r>
              <a:rPr lang="en-ZA" sz="1800" dirty="0" smtClean="0"/>
              <a:t>to </a:t>
            </a:r>
            <a:r>
              <a:rPr lang="en-ZA" sz="1800" dirty="0"/>
              <a:t>R329 </a:t>
            </a:r>
            <a:r>
              <a:rPr lang="en-ZA" sz="1800" dirty="0" smtClean="0"/>
              <a:t>million that declared </a:t>
            </a:r>
            <a:r>
              <a:rPr lang="en-ZA" sz="1800" dirty="0"/>
              <a:t>in </a:t>
            </a:r>
            <a:r>
              <a:rPr lang="en-ZA" sz="1800" dirty="0" smtClean="0"/>
              <a:t>2018/19.</a:t>
            </a:r>
            <a:endParaRPr lang="en-ZA" sz="1800" dirty="0"/>
          </a:p>
          <a:p>
            <a:pPr lvl="1" algn="l">
              <a:lnSpc>
                <a:spcPct val="110000"/>
              </a:lnSpc>
              <a:spcBef>
                <a:spcPts val="500"/>
              </a:spcBef>
              <a:defRPr sz="1800"/>
            </a:pPr>
            <a:r>
              <a:rPr lang="en-ZA" sz="1600" dirty="0" smtClean="0"/>
              <a:t>Larges </a:t>
            </a:r>
            <a:r>
              <a:rPr lang="en-ZA" sz="1600" dirty="0"/>
              <a:t>amount of unspent funds </a:t>
            </a:r>
            <a:r>
              <a:rPr lang="en-ZA" sz="1600" dirty="0" smtClean="0"/>
              <a:t>are </a:t>
            </a:r>
            <a:r>
              <a:rPr lang="en-ZA" sz="1600" dirty="0"/>
              <a:t>for the </a:t>
            </a:r>
            <a:r>
              <a:rPr lang="en-ZA" sz="1600" dirty="0" smtClean="0"/>
              <a:t>Department </a:t>
            </a:r>
            <a:r>
              <a:rPr lang="en-ZA" sz="1600" dirty="0"/>
              <a:t>of Higher Education and Training (R897 100 million) due to slow capital expenditure and Department of Health (R346 000 million) as a result of slow expenditure </a:t>
            </a:r>
            <a:r>
              <a:rPr lang="en-ZA" sz="1600" dirty="0" smtClean="0"/>
              <a:t>on the </a:t>
            </a:r>
            <a:r>
              <a:rPr lang="en-ZA" sz="1600" dirty="0"/>
              <a:t>NHI </a:t>
            </a:r>
            <a:r>
              <a:rPr lang="en-ZA" sz="1600" dirty="0" smtClean="0"/>
              <a:t>indirect grant.</a:t>
            </a:r>
          </a:p>
          <a:p>
            <a:pPr lvl="1" algn="l">
              <a:lnSpc>
                <a:spcPct val="110000"/>
              </a:lnSpc>
              <a:spcBef>
                <a:spcPts val="500"/>
              </a:spcBef>
              <a:defRPr sz="1800"/>
            </a:pPr>
            <a:r>
              <a:rPr lang="en-ZA" sz="1600" dirty="0" smtClean="0"/>
              <a:t>The Commission is concerned  about the unspent funds on these programmes given the critical role they play in addressing shortfalls at institutions of higher learning as well as the imminent health reforms through the NHI.</a:t>
            </a:r>
          </a:p>
          <a:p>
            <a:pPr algn="l">
              <a:lnSpc>
                <a:spcPct val="110000"/>
              </a:lnSpc>
              <a:spcBef>
                <a:spcPts val="500"/>
              </a:spcBef>
              <a:buFont typeface="Arial" panose="020B0604020202020204" pitchFamily="34" charset="0"/>
              <a:buChar char="•"/>
              <a:defRPr sz="1800"/>
            </a:pPr>
            <a:r>
              <a:rPr lang="en-ZA" sz="1800" dirty="0" smtClean="0"/>
              <a:t>Projected underspending for national government is estimated to total R1.183 billion in 2019/2020, a decline compared to the R2.7 billion projected in 2018/19.</a:t>
            </a:r>
          </a:p>
          <a:p>
            <a:pPr algn="l">
              <a:lnSpc>
                <a:spcPct val="110000"/>
              </a:lnSpc>
              <a:spcBef>
                <a:spcPts val="500"/>
              </a:spcBef>
              <a:buFont typeface="Arial" panose="020B0604020202020204" pitchFamily="34" charset="0"/>
              <a:buChar char="•"/>
              <a:defRPr sz="1800"/>
            </a:pPr>
            <a:r>
              <a:rPr lang="en-GB" sz="1800" dirty="0" smtClean="0">
                <a:solidFill>
                  <a:schemeClr val="tx1"/>
                </a:solidFill>
              </a:rPr>
              <a:t>Largest roll-overs are registered </a:t>
            </a:r>
            <a:r>
              <a:rPr lang="en-GB" sz="1800" dirty="0">
                <a:solidFill>
                  <a:schemeClr val="tx1"/>
                </a:solidFill>
              </a:rPr>
              <a:t>for the Department of Water and Sanitation (</a:t>
            </a:r>
            <a:r>
              <a:rPr lang="en-GB" sz="1800" dirty="0" smtClean="0">
                <a:solidFill>
                  <a:schemeClr val="tx1"/>
                </a:solidFill>
              </a:rPr>
              <a:t>R241.9 </a:t>
            </a:r>
            <a:r>
              <a:rPr lang="en-GB" sz="1800" dirty="0">
                <a:solidFill>
                  <a:schemeClr val="tx1"/>
                </a:solidFill>
              </a:rPr>
              <a:t>million) and Department of Health (</a:t>
            </a:r>
            <a:r>
              <a:rPr lang="en-GB" sz="1800" dirty="0" smtClean="0">
                <a:solidFill>
                  <a:schemeClr val="tx1"/>
                </a:solidFill>
              </a:rPr>
              <a:t>R89.3 </a:t>
            </a:r>
            <a:r>
              <a:rPr lang="en-GB" sz="1800" dirty="0">
                <a:solidFill>
                  <a:schemeClr val="tx1"/>
                </a:solidFill>
              </a:rPr>
              <a:t>million) which is 96% of the total </a:t>
            </a:r>
            <a:r>
              <a:rPr lang="en-GB" sz="1800" dirty="0" smtClean="0">
                <a:solidFill>
                  <a:schemeClr val="tx1"/>
                </a:solidFill>
              </a:rPr>
              <a:t>roll-overs of R344.9 million in 2019/20.</a:t>
            </a:r>
            <a:endParaRPr lang="en-ZA" sz="1800" dirty="0">
              <a:solidFill>
                <a:schemeClr val="tx1"/>
              </a:solidFill>
            </a:endParaRPr>
          </a:p>
          <a:p>
            <a:pPr lvl="1" algn="just" defTabSz="896111">
              <a:spcBef>
                <a:spcPts val="500"/>
              </a:spcBef>
              <a:defRPr sz="1800"/>
            </a:pPr>
            <a:r>
              <a:rPr lang="en-ZA" sz="1600" dirty="0">
                <a:solidFill>
                  <a:schemeClr val="tx1"/>
                </a:solidFill>
              </a:rPr>
              <a:t>The Commission would like to re-iterate </a:t>
            </a:r>
            <a:r>
              <a:rPr lang="en-ZA" sz="1600" dirty="0" smtClean="0">
                <a:solidFill>
                  <a:schemeClr val="tx1"/>
                </a:solidFill>
              </a:rPr>
              <a:t>the </a:t>
            </a:r>
            <a:r>
              <a:rPr lang="en-ZA" sz="1600" dirty="0">
                <a:solidFill>
                  <a:schemeClr val="tx1"/>
                </a:solidFill>
              </a:rPr>
              <a:t>importance of </a:t>
            </a:r>
            <a:r>
              <a:rPr lang="en-ZA" sz="1600" dirty="0" smtClean="0">
                <a:solidFill>
                  <a:schemeClr val="tx1"/>
                </a:solidFill>
              </a:rPr>
              <a:t>departments using </a:t>
            </a:r>
            <a:r>
              <a:rPr lang="en-ZA" sz="1600" dirty="0">
                <a:solidFill>
                  <a:schemeClr val="tx1"/>
                </a:solidFill>
              </a:rPr>
              <a:t>roll-overs as per Treasury Regulations section 6.4 </a:t>
            </a:r>
            <a:r>
              <a:rPr lang="en-ZA" sz="1600" dirty="0" smtClean="0">
                <a:solidFill>
                  <a:schemeClr val="tx1"/>
                </a:solidFill>
              </a:rPr>
              <a:t>to avoid </a:t>
            </a:r>
            <a:r>
              <a:rPr lang="en-ZA" sz="1600" dirty="0">
                <a:solidFill>
                  <a:schemeClr val="tx1"/>
                </a:solidFill>
              </a:rPr>
              <a:t>wasteful and fruitless expenditure</a:t>
            </a:r>
            <a:endParaRPr lang="en-GB" sz="1600" dirty="0">
              <a:solidFill>
                <a:schemeClr val="tx1"/>
              </a:solidFill>
            </a:endParaRPr>
          </a:p>
          <a:p>
            <a:pPr algn="l">
              <a:lnSpc>
                <a:spcPct val="110000"/>
              </a:lnSpc>
              <a:spcBef>
                <a:spcPts val="500"/>
              </a:spcBef>
              <a:buFont typeface="Arial" panose="020B0604020202020204" pitchFamily="34" charset="0"/>
              <a:buChar char="•"/>
              <a:defRPr sz="1800"/>
            </a:pPr>
            <a:endParaRPr lang="en-ZA" sz="18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19</a:t>
            </a:fld>
            <a:endParaRPr sz="1200" dirty="0">
              <a:solidFill>
                <a:srgbClr val="3B7150"/>
              </a:solidFill>
            </a:endParaRPr>
          </a:p>
        </p:txBody>
      </p:sp>
    </p:spTree>
    <p:extLst>
      <p:ext uri="{BB962C8B-B14F-4D97-AF65-F5344CB8AC3E}">
        <p14:creationId xmlns:p14="http://schemas.microsoft.com/office/powerpoint/2010/main" val="2564539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rmAutofit/>
          </a:bodyPr>
          <a:lstStyle/>
          <a:p>
            <a:pPr lvl="0">
              <a:defRPr sz="1800" cap="none">
                <a:solidFill>
                  <a:srgbClr val="000000"/>
                </a:solidFill>
                <a:effectLst/>
              </a:defRPr>
            </a:pPr>
            <a:r>
              <a:rPr lang="en-ZA" sz="3600" cap="small" dirty="0" smtClean="0">
                <a:solidFill>
                  <a:schemeClr val="accent3">
                    <a:lumMod val="50000"/>
                  </a:schemeClr>
                </a:solidFill>
              </a:rPr>
              <a:t>Introduction</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600" dirty="0"/>
              <a:t>The 2019 Medium Term Budget Policy Statement (MTBPS) is framed in an economic environment characterised by </a:t>
            </a:r>
            <a:r>
              <a:rPr lang="en-ZA" sz="1600" b="1" dirty="0"/>
              <a:t>muted</a:t>
            </a:r>
            <a:r>
              <a:rPr lang="en-ZA" sz="1600" dirty="0"/>
              <a:t> economic </a:t>
            </a:r>
            <a:r>
              <a:rPr lang="en-ZA" sz="1600" dirty="0" smtClean="0"/>
              <a:t>growth</a:t>
            </a:r>
          </a:p>
          <a:p>
            <a:pPr algn="l">
              <a:lnSpc>
                <a:spcPct val="110000"/>
              </a:lnSpc>
              <a:spcBef>
                <a:spcPts val="500"/>
              </a:spcBef>
              <a:defRPr sz="1800"/>
            </a:pPr>
            <a:r>
              <a:rPr lang="en-ZA" sz="1600" dirty="0"/>
              <a:t>Despite </a:t>
            </a:r>
            <a:r>
              <a:rPr lang="en-ZA" sz="1600" dirty="0" smtClean="0"/>
              <a:t>the </a:t>
            </a:r>
            <a:r>
              <a:rPr lang="en-ZA" sz="1600" dirty="0"/>
              <a:t>modest rebounding of the economy in the second quarter of 2019, growth is still </a:t>
            </a:r>
            <a:r>
              <a:rPr lang="en-ZA" sz="1600" b="1" dirty="0"/>
              <a:t>fragile</a:t>
            </a:r>
            <a:r>
              <a:rPr lang="en-ZA" sz="1600" dirty="0"/>
              <a:t>, </a:t>
            </a:r>
            <a:r>
              <a:rPr lang="en-ZA" sz="1600" dirty="0" smtClean="0"/>
              <a:t>with </a:t>
            </a:r>
            <a:r>
              <a:rPr lang="en-ZA" sz="1600" b="1" dirty="0" smtClean="0"/>
              <a:t>growth </a:t>
            </a:r>
            <a:r>
              <a:rPr lang="en-ZA" sz="1600" b="1" dirty="0"/>
              <a:t>prospects revised downwards </a:t>
            </a:r>
            <a:r>
              <a:rPr lang="en-ZA" sz="1600" dirty="0"/>
              <a:t>by many financial institutions</a:t>
            </a:r>
            <a:r>
              <a:rPr lang="en-ZA" sz="1600" dirty="0" smtClean="0"/>
              <a:t>.</a:t>
            </a:r>
          </a:p>
          <a:p>
            <a:pPr lvl="1" algn="l">
              <a:spcBef>
                <a:spcPts val="200"/>
              </a:spcBef>
              <a:defRPr sz="1800"/>
            </a:pPr>
            <a:r>
              <a:rPr lang="en-ZA" sz="1600" dirty="0"/>
              <a:t>National Treasury has revised GDP) growth downwards to 0.5 percent for this year </a:t>
            </a:r>
            <a:r>
              <a:rPr lang="en-ZA" sz="1600" dirty="0" smtClean="0"/>
              <a:t>       from 1.5 </a:t>
            </a:r>
            <a:r>
              <a:rPr lang="en-ZA" sz="1600" dirty="0"/>
              <a:t>percent as at the time of the February 2019 Budget; World Bank from 1.3 percent to 0.8 percent and IMF from 1.2 percent to 0.7 percent. </a:t>
            </a:r>
            <a:endParaRPr lang="en-GB" sz="1600" dirty="0"/>
          </a:p>
          <a:p>
            <a:pPr lvl="1" algn="l">
              <a:spcBef>
                <a:spcPts val="200"/>
              </a:spcBef>
              <a:defRPr sz="1800"/>
            </a:pPr>
            <a:r>
              <a:rPr lang="en-ZA" sz="1600" dirty="0" smtClean="0"/>
              <a:t>Low </a:t>
            </a:r>
            <a:r>
              <a:rPr lang="en-ZA" sz="1600" dirty="0"/>
              <a:t>and fragile growth acts as a dead weight on the country’s ability to raise tax revenues: In fact, revenue collection is projected to weaken further over the medium term- with a R52.5 billion revenue shortfall projected in 2019/20 financial year.</a:t>
            </a:r>
            <a:endParaRPr lang="en-GB" sz="1600" dirty="0"/>
          </a:p>
          <a:p>
            <a:pPr algn="l">
              <a:lnSpc>
                <a:spcPct val="110000"/>
              </a:lnSpc>
              <a:spcBef>
                <a:spcPts val="500"/>
              </a:spcBef>
              <a:buFont typeface="Arial" panose="020B0604020202020204" pitchFamily="34" charset="0"/>
              <a:buChar char="•"/>
              <a:defRPr sz="1800"/>
            </a:pPr>
            <a:r>
              <a:rPr lang="en-ZA" sz="1600" dirty="0"/>
              <a:t>P</a:t>
            </a:r>
            <a:r>
              <a:rPr lang="en-ZA" sz="1600" dirty="0" smtClean="0"/>
              <a:t>resent </a:t>
            </a:r>
            <a:r>
              <a:rPr lang="en-ZA" sz="1600" dirty="0"/>
              <a:t>environment of low fragile growth is making it difficult to tackle the </a:t>
            </a:r>
            <a:r>
              <a:rPr lang="en-ZA" sz="1600" b="1" dirty="0"/>
              <a:t>triple challenges of high unemployment, poverty and inequality</a:t>
            </a:r>
            <a:r>
              <a:rPr lang="en-ZA" sz="1600" dirty="0"/>
              <a:t>. </a:t>
            </a:r>
            <a:endParaRPr lang="en-ZA" sz="1600" dirty="0" smtClean="0"/>
          </a:p>
          <a:p>
            <a:pPr lvl="1" algn="l">
              <a:spcBef>
                <a:spcPts val="200"/>
              </a:spcBef>
              <a:defRPr sz="1800"/>
            </a:pPr>
            <a:r>
              <a:rPr lang="en-ZA" sz="1600" dirty="0" smtClean="0"/>
              <a:t>Roughly 55.5 per cent of the population are </a:t>
            </a:r>
            <a:r>
              <a:rPr lang="en-ZA" sz="1600" dirty="0"/>
              <a:t>officially living </a:t>
            </a:r>
            <a:r>
              <a:rPr lang="en-ZA" sz="1600" dirty="0" smtClean="0"/>
              <a:t>in poverty [upper-poverty line];</a:t>
            </a:r>
            <a:r>
              <a:rPr lang="en-ZA" sz="1600" dirty="0"/>
              <a:t> </a:t>
            </a:r>
            <a:r>
              <a:rPr lang="en-ZA" sz="1600" dirty="0" smtClean="0"/>
              <a:t>Poverty </a:t>
            </a:r>
            <a:r>
              <a:rPr lang="en-ZA" sz="1600" dirty="0"/>
              <a:t>headcount rose from a level </a:t>
            </a:r>
            <a:r>
              <a:rPr lang="en-ZA" sz="1600" dirty="0" smtClean="0"/>
              <a:t>that had reduced </a:t>
            </a:r>
            <a:r>
              <a:rPr lang="en-ZA" sz="1600" dirty="0"/>
              <a:t>to 53.2 per cent in </a:t>
            </a:r>
            <a:r>
              <a:rPr lang="en-ZA" sz="1600" dirty="0" smtClean="0"/>
              <a:t>2011;</a:t>
            </a:r>
            <a:endParaRPr lang="en-ZA" sz="1600" dirty="0"/>
          </a:p>
          <a:p>
            <a:pPr lvl="1" algn="l">
              <a:spcBef>
                <a:spcPts val="200"/>
              </a:spcBef>
              <a:defRPr sz="1800"/>
            </a:pPr>
            <a:r>
              <a:rPr lang="en-ZA" sz="1600" dirty="0" smtClean="0"/>
              <a:t>Almost one in three individuals is unemployment (29.1 percent), [Q3 2019];</a:t>
            </a:r>
          </a:p>
          <a:p>
            <a:pPr lvl="1" algn="l">
              <a:spcBef>
                <a:spcPts val="200"/>
              </a:spcBef>
              <a:defRPr sz="1800"/>
            </a:pPr>
            <a:r>
              <a:rPr lang="en-ZA" sz="1600" dirty="0" smtClean="0"/>
              <a:t>Gini Coefficient at </a:t>
            </a:r>
            <a:r>
              <a:rPr lang="en-ZA" sz="1600" dirty="0"/>
              <a:t>0.696 </a:t>
            </a:r>
            <a:r>
              <a:rPr lang="en-ZA" sz="1600" dirty="0" smtClean="0"/>
              <a:t>- the wealthiest 10 per cent </a:t>
            </a:r>
            <a:r>
              <a:rPr lang="en-ZA" sz="1600" dirty="0"/>
              <a:t>of </a:t>
            </a:r>
            <a:r>
              <a:rPr lang="en-ZA" sz="1600" dirty="0" smtClean="0"/>
              <a:t>South Africa’s population owned 70.9 percent </a:t>
            </a:r>
            <a:r>
              <a:rPr lang="en-ZA" sz="1600" dirty="0"/>
              <a:t>of the wealth and the bottom 60 </a:t>
            </a:r>
            <a:r>
              <a:rPr lang="en-ZA" sz="1600" dirty="0" smtClean="0"/>
              <a:t>per cent </a:t>
            </a:r>
            <a:r>
              <a:rPr lang="en-ZA" sz="1600" dirty="0"/>
              <a:t>had </a:t>
            </a:r>
            <a:r>
              <a:rPr lang="en-ZA" sz="1600" dirty="0" smtClean="0"/>
              <a:t>7.0 per cent</a:t>
            </a:r>
            <a:r>
              <a:rPr lang="en-ZA" sz="1600" dirty="0"/>
              <a:t>. [Poverty Trends in South </a:t>
            </a:r>
            <a:r>
              <a:rPr lang="en-ZA" sz="1600" dirty="0" smtClean="0"/>
              <a:t>Africa, 2015]</a:t>
            </a:r>
            <a:endParaRPr lang="en-ZA" sz="16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2</a:t>
            </a:fld>
            <a:endParaRPr sz="1200" dirty="0">
              <a:solidFill>
                <a:srgbClr val="3B7150"/>
              </a:solidFill>
            </a:endParaRPr>
          </a:p>
        </p:txBody>
      </p:sp>
    </p:spTree>
    <p:extLst>
      <p:ext uri="{BB962C8B-B14F-4D97-AF65-F5344CB8AC3E}">
        <p14:creationId xmlns:p14="http://schemas.microsoft.com/office/powerpoint/2010/main" val="356781245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9"/>
            <a:ext cx="8229600" cy="1224136"/>
          </a:xfrm>
        </p:spPr>
        <p:txBody>
          <a:bodyPr>
            <a:normAutofit/>
          </a:bodyPr>
          <a:lstStyle/>
          <a:p>
            <a:r>
              <a:rPr lang="en-ZA" dirty="0">
                <a:effectLst/>
              </a:rPr>
              <a:t>Local Government Issues</a:t>
            </a:r>
            <a:endParaRPr lang="en-ZA" dirty="0"/>
          </a:p>
        </p:txBody>
      </p:sp>
      <p:sp>
        <p:nvSpPr>
          <p:cNvPr id="3" name="Content Placeholder 2"/>
          <p:cNvSpPr>
            <a:spLocks noGrp="1"/>
          </p:cNvSpPr>
          <p:nvPr>
            <p:ph idx="1"/>
          </p:nvPr>
        </p:nvSpPr>
        <p:spPr>
          <a:xfrm>
            <a:off x="395536" y="1548505"/>
            <a:ext cx="8291264" cy="5192863"/>
          </a:xfrm>
        </p:spPr>
        <p:txBody>
          <a:bodyPr/>
          <a:lstStyle/>
          <a:p>
            <a:pPr marL="342900" lvl="2" indent="-342900" algn="just">
              <a:buFont typeface="Arial" panose="020B0604020202020204" pitchFamily="34" charset="0"/>
              <a:buChar char="•"/>
            </a:pPr>
            <a:r>
              <a:rPr lang="en-ZA" sz="1800" dirty="0">
                <a:solidFill>
                  <a:srgbClr val="000000"/>
                </a:solidFill>
                <a:latin typeface="Times New Roman" panose="02020603050405020304" pitchFamily="18" charset="0"/>
                <a:ea typeface="PMingLiU" panose="02020500000000000000" pitchFamily="18" charset="-120"/>
              </a:rPr>
              <a:t>The 2019 MTBPS is tabled during a period where government </a:t>
            </a:r>
            <a:r>
              <a:rPr lang="en-ZA" sz="1800" dirty="0" smtClean="0">
                <a:solidFill>
                  <a:srgbClr val="000000"/>
                </a:solidFill>
                <a:latin typeface="Times New Roman" panose="02020603050405020304" pitchFamily="18" charset="0"/>
                <a:ea typeface="PMingLiU" panose="02020500000000000000" pitchFamily="18" charset="-120"/>
              </a:rPr>
              <a:t>has </a:t>
            </a:r>
            <a:r>
              <a:rPr lang="en-ZA" sz="1800" dirty="0">
                <a:solidFill>
                  <a:srgbClr val="000000"/>
                </a:solidFill>
                <a:latin typeface="Times New Roman" panose="02020603050405020304" pitchFamily="18" charset="0"/>
                <a:ea typeface="PMingLiU" panose="02020500000000000000" pitchFamily="18" charset="-120"/>
              </a:rPr>
              <a:t>just introduced a new district-based service delivery approach, which is </a:t>
            </a:r>
            <a:r>
              <a:rPr lang="en-ZA" sz="1800" dirty="0" smtClean="0">
                <a:solidFill>
                  <a:srgbClr val="000000"/>
                </a:solidFill>
                <a:latin typeface="Times New Roman" panose="02020603050405020304" pitchFamily="18" charset="0"/>
                <a:ea typeface="PMingLiU" panose="02020500000000000000" pitchFamily="18" charset="-120"/>
              </a:rPr>
              <a:t>to </a:t>
            </a:r>
            <a:r>
              <a:rPr lang="en-ZA" sz="1800" dirty="0">
                <a:solidFill>
                  <a:srgbClr val="000000"/>
                </a:solidFill>
                <a:latin typeface="Times New Roman" panose="02020603050405020304" pitchFamily="18" charset="0"/>
                <a:ea typeface="PMingLiU" panose="02020500000000000000" pitchFamily="18" charset="-120"/>
              </a:rPr>
              <a:t>improve coordination and planning among national, provincial and local governments</a:t>
            </a:r>
          </a:p>
          <a:p>
            <a:pPr marL="342900" lvl="2" indent="-342900" algn="just">
              <a:buFont typeface="Arial" panose="020B0604020202020204" pitchFamily="34" charset="0"/>
              <a:buChar char="•"/>
            </a:pPr>
            <a:r>
              <a:rPr lang="en-ZA" sz="1800" dirty="0">
                <a:solidFill>
                  <a:srgbClr val="000000"/>
                </a:solidFill>
                <a:latin typeface="Times New Roman" panose="02020603050405020304" pitchFamily="18" charset="0"/>
                <a:ea typeface="PMingLiU" panose="02020500000000000000" pitchFamily="18" charset="-120"/>
              </a:rPr>
              <a:t>This approach will have implications for the </a:t>
            </a:r>
            <a:r>
              <a:rPr lang="en-ZA" sz="1800" dirty="0" smtClean="0">
                <a:solidFill>
                  <a:srgbClr val="000000"/>
                </a:solidFill>
                <a:latin typeface="Times New Roman" panose="02020603050405020304" pitchFamily="18" charset="0"/>
                <a:ea typeface="PMingLiU" panose="02020500000000000000" pitchFamily="18" charset="-120"/>
              </a:rPr>
              <a:t>2020 MTEF </a:t>
            </a:r>
            <a:r>
              <a:rPr lang="en-ZA" sz="1800" dirty="0">
                <a:solidFill>
                  <a:srgbClr val="000000"/>
                </a:solidFill>
                <a:latin typeface="Times New Roman" panose="02020603050405020304" pitchFamily="18" charset="0"/>
                <a:ea typeface="PMingLiU" panose="02020500000000000000" pitchFamily="18" charset="-120"/>
              </a:rPr>
              <a:t>allocations to </a:t>
            </a:r>
            <a:r>
              <a:rPr lang="en-ZA" sz="1800" dirty="0" smtClean="0">
                <a:solidFill>
                  <a:srgbClr val="000000"/>
                </a:solidFill>
                <a:latin typeface="Times New Roman" panose="02020603050405020304" pitchFamily="18" charset="0"/>
                <a:ea typeface="PMingLiU" panose="02020500000000000000" pitchFamily="18" charset="-120"/>
              </a:rPr>
              <a:t>government</a:t>
            </a:r>
            <a:r>
              <a:rPr lang="en-ZA" sz="1800" dirty="0">
                <a:solidFill>
                  <a:srgbClr val="000000"/>
                </a:solidFill>
                <a:latin typeface="Times New Roman" panose="02020603050405020304" pitchFamily="18" charset="0"/>
                <a:ea typeface="PMingLiU" panose="02020500000000000000" pitchFamily="18" charset="-120"/>
              </a:rPr>
              <a:t>, as there will be a need to align the </a:t>
            </a:r>
            <a:r>
              <a:rPr lang="en-ZA" sz="1800" dirty="0" smtClean="0">
                <a:solidFill>
                  <a:srgbClr val="000000"/>
                </a:solidFill>
                <a:latin typeface="Times New Roman" panose="02020603050405020304" pitchFamily="18" charset="0"/>
                <a:ea typeface="PMingLiU" panose="02020500000000000000" pitchFamily="18" charset="-120"/>
              </a:rPr>
              <a:t>government </a:t>
            </a:r>
            <a:r>
              <a:rPr lang="en-ZA" sz="1800" dirty="0">
                <a:solidFill>
                  <a:srgbClr val="000000"/>
                </a:solidFill>
                <a:latin typeface="Times New Roman" panose="02020603050405020304" pitchFamily="18" charset="0"/>
                <a:ea typeface="PMingLiU" panose="02020500000000000000" pitchFamily="18" charset="-120"/>
              </a:rPr>
              <a:t>funding model to the new delivery </a:t>
            </a:r>
            <a:r>
              <a:rPr lang="en-ZA" sz="1800" dirty="0" smtClean="0">
                <a:solidFill>
                  <a:srgbClr val="000000"/>
                </a:solidFill>
                <a:latin typeface="Times New Roman" panose="02020603050405020304" pitchFamily="18" charset="0"/>
                <a:ea typeface="PMingLiU" panose="02020500000000000000" pitchFamily="18" charset="-120"/>
              </a:rPr>
              <a:t>model. </a:t>
            </a:r>
            <a:endParaRPr lang="en-ZA" sz="1800" dirty="0">
              <a:solidFill>
                <a:srgbClr val="000000"/>
              </a:solidFill>
              <a:latin typeface="Times New Roman" panose="02020603050405020304" pitchFamily="18" charset="0"/>
              <a:ea typeface="PMingLiU" panose="02020500000000000000" pitchFamily="18" charset="-120"/>
            </a:endParaRPr>
          </a:p>
          <a:p>
            <a:pPr marL="342900" lvl="2" indent="-342900" algn="just">
              <a:buFont typeface="Arial" panose="020B0604020202020204" pitchFamily="34" charset="0"/>
              <a:buChar char="•"/>
            </a:pPr>
            <a:r>
              <a:rPr lang="en-ZA" sz="1800" dirty="0">
                <a:solidFill>
                  <a:srgbClr val="000000"/>
                </a:solidFill>
                <a:latin typeface="Times New Roman" panose="02020603050405020304" pitchFamily="18" charset="0"/>
                <a:ea typeface="PMingLiU" panose="02020500000000000000" pitchFamily="18" charset="-120"/>
              </a:rPr>
              <a:t>The Commission welcomes the new approach as it will improve coordination and planning among the three spheres of government and ensure integrated service delivery</a:t>
            </a:r>
          </a:p>
          <a:p>
            <a:pPr marL="861060" lvl="3" indent="-342900" algn="just">
              <a:buFont typeface="Courier New" panose="02070309020205020404" pitchFamily="49" charset="0"/>
              <a:buChar char="o"/>
            </a:pPr>
            <a:r>
              <a:rPr lang="en-ZA" sz="1800" dirty="0">
                <a:solidFill>
                  <a:srgbClr val="000000"/>
                </a:solidFill>
                <a:latin typeface="Times New Roman" panose="02020603050405020304" pitchFamily="18" charset="0"/>
                <a:ea typeface="PMingLiU" panose="02020500000000000000" pitchFamily="18" charset="-120"/>
              </a:rPr>
              <a:t> However, the Commission underscores the need for government to consider the current weaknesses in the </a:t>
            </a:r>
            <a:r>
              <a:rPr lang="en-ZA" sz="1800" dirty="0" smtClean="0">
                <a:solidFill>
                  <a:srgbClr val="000000"/>
                </a:solidFill>
                <a:latin typeface="Times New Roman" panose="02020603050405020304" pitchFamily="18" charset="0"/>
                <a:ea typeface="PMingLiU" panose="02020500000000000000" pitchFamily="18" charset="-120"/>
              </a:rPr>
              <a:t>government </a:t>
            </a:r>
            <a:r>
              <a:rPr lang="en-ZA" sz="1800" dirty="0">
                <a:solidFill>
                  <a:srgbClr val="000000"/>
                </a:solidFill>
                <a:latin typeface="Times New Roman" panose="02020603050405020304" pitchFamily="18" charset="0"/>
                <a:ea typeface="PMingLiU" panose="02020500000000000000" pitchFamily="18" charset="-120"/>
              </a:rPr>
              <a:t>when implementing this </a:t>
            </a:r>
            <a:r>
              <a:rPr lang="en-ZA" sz="1800" dirty="0" smtClean="0">
                <a:solidFill>
                  <a:srgbClr val="000000"/>
                </a:solidFill>
                <a:latin typeface="Times New Roman" panose="02020603050405020304" pitchFamily="18" charset="0"/>
                <a:ea typeface="PMingLiU" panose="02020500000000000000" pitchFamily="18" charset="-120"/>
              </a:rPr>
              <a:t>model, in order to directly address them, </a:t>
            </a:r>
            <a:r>
              <a:rPr lang="en-ZA" sz="1800" dirty="0">
                <a:solidFill>
                  <a:srgbClr val="000000"/>
                </a:solidFill>
                <a:latin typeface="Times New Roman" panose="02020603050405020304" pitchFamily="18" charset="0"/>
                <a:ea typeface="PMingLiU" panose="02020500000000000000" pitchFamily="18" charset="-120"/>
              </a:rPr>
              <a:t>particularly in district municipalities,</a:t>
            </a:r>
          </a:p>
          <a:p>
            <a:pPr marL="1318260" lvl="4" indent="-342900" algn="just">
              <a:buFont typeface="Wingdings" panose="05000000000000000000" pitchFamily="2" charset="2"/>
              <a:buChar char="v"/>
            </a:pPr>
            <a:r>
              <a:rPr lang="en-GB" sz="1800" dirty="0">
                <a:solidFill>
                  <a:srgbClr val="000000"/>
                </a:solidFill>
                <a:latin typeface="Times New Roman" panose="02020603050405020304" pitchFamily="18" charset="0"/>
                <a:ea typeface="PMingLiU" panose="02020500000000000000" pitchFamily="18" charset="-120"/>
              </a:rPr>
              <a:t>e.g. over 60 percent of district municipalities are dysfunctional and poorly capacitated</a:t>
            </a:r>
            <a:endParaRPr lang="en-ZA" sz="1800" dirty="0"/>
          </a:p>
        </p:txBody>
      </p:sp>
    </p:spTree>
    <p:extLst>
      <p:ext uri="{BB962C8B-B14F-4D97-AF65-F5344CB8AC3E}">
        <p14:creationId xmlns:p14="http://schemas.microsoft.com/office/powerpoint/2010/main" val="92827583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9"/>
            <a:ext cx="8229600" cy="1224136"/>
          </a:xfrm>
        </p:spPr>
        <p:txBody>
          <a:bodyPr>
            <a:normAutofit fontScale="90000"/>
          </a:bodyPr>
          <a:lstStyle/>
          <a:p>
            <a:r>
              <a:rPr lang="en-ZA" dirty="0">
                <a:effectLst/>
              </a:rPr>
              <a:t>Local Government Issues [cont.]</a:t>
            </a:r>
            <a:endParaRPr lang="en-ZA" dirty="0"/>
          </a:p>
        </p:txBody>
      </p:sp>
      <p:sp>
        <p:nvSpPr>
          <p:cNvPr id="3" name="Content Placeholder 2"/>
          <p:cNvSpPr>
            <a:spLocks noGrp="1"/>
          </p:cNvSpPr>
          <p:nvPr>
            <p:ph idx="1"/>
          </p:nvPr>
        </p:nvSpPr>
        <p:spPr>
          <a:xfrm>
            <a:off x="251520" y="1484785"/>
            <a:ext cx="8640960" cy="5112567"/>
          </a:xfrm>
        </p:spPr>
        <p:txBody>
          <a:bodyPr/>
          <a:lstStyle/>
          <a:p>
            <a:pPr marL="285750" indent="-285750" algn="just">
              <a:buFont typeface="Arial" panose="020B0604020202020204" pitchFamily="34" charset="0"/>
              <a:buChar char="•"/>
            </a:pPr>
            <a:r>
              <a:rPr lang="en-ZA" sz="1800" dirty="0">
                <a:solidFill>
                  <a:srgbClr val="000000"/>
                </a:solidFill>
                <a:latin typeface="Times New Roman" panose="02020603050405020304" pitchFamily="18" charset="0"/>
                <a:ea typeface="PMingLiU" panose="02020500000000000000" pitchFamily="18" charset="-120"/>
              </a:rPr>
              <a:t>Over the </a:t>
            </a:r>
            <a:r>
              <a:rPr lang="en-ZA" sz="1800" dirty="0" smtClean="0">
                <a:solidFill>
                  <a:srgbClr val="000000"/>
                </a:solidFill>
                <a:latin typeface="Times New Roman" panose="02020603050405020304" pitchFamily="18" charset="0"/>
                <a:ea typeface="PMingLiU" panose="02020500000000000000" pitchFamily="18" charset="-120"/>
              </a:rPr>
              <a:t>2020 MTEF </a:t>
            </a:r>
            <a:r>
              <a:rPr lang="en-ZA" sz="1800" dirty="0">
                <a:solidFill>
                  <a:srgbClr val="000000"/>
                </a:solidFill>
                <a:latin typeface="Times New Roman" panose="02020603050405020304" pitchFamily="18" charset="0"/>
                <a:ea typeface="PMingLiU" panose="02020500000000000000" pitchFamily="18" charset="-120"/>
              </a:rPr>
              <a:t>the local government is set to receive a total allocation of R427.7 billion, which is </a:t>
            </a:r>
            <a:r>
              <a:rPr lang="en-ZA" sz="1800" dirty="0" smtClean="0">
                <a:solidFill>
                  <a:srgbClr val="000000"/>
                </a:solidFill>
                <a:latin typeface="Times New Roman" panose="02020603050405020304" pitchFamily="18" charset="0"/>
                <a:ea typeface="PMingLiU" panose="02020500000000000000" pitchFamily="18" charset="-120"/>
              </a:rPr>
              <a:t>R20.5 billion lower </a:t>
            </a:r>
            <a:r>
              <a:rPr lang="en-ZA" sz="1800" dirty="0">
                <a:solidFill>
                  <a:srgbClr val="000000"/>
                </a:solidFill>
                <a:latin typeface="Times New Roman" panose="02020603050405020304" pitchFamily="18" charset="0"/>
                <a:ea typeface="PMingLiU" panose="02020500000000000000" pitchFamily="18" charset="-120"/>
              </a:rPr>
              <a:t>than </a:t>
            </a:r>
            <a:r>
              <a:rPr lang="en-ZA" sz="1800" dirty="0" smtClean="0">
                <a:solidFill>
                  <a:srgbClr val="000000"/>
                </a:solidFill>
                <a:latin typeface="Times New Roman" panose="02020603050405020304" pitchFamily="18" charset="0"/>
                <a:ea typeface="PMingLiU" panose="02020500000000000000" pitchFamily="18" charset="-120"/>
              </a:rPr>
              <a:t>the originally </a:t>
            </a:r>
            <a:r>
              <a:rPr lang="en-ZA" sz="1800" dirty="0">
                <a:solidFill>
                  <a:srgbClr val="000000"/>
                </a:solidFill>
                <a:latin typeface="Times New Roman" panose="02020603050405020304" pitchFamily="18" charset="0"/>
                <a:ea typeface="PMingLiU" panose="02020500000000000000" pitchFamily="18" charset="-120"/>
              </a:rPr>
              <a:t>planned allocation that was announced in the 2019 budget</a:t>
            </a:r>
          </a:p>
          <a:p>
            <a:pPr marL="726621" lvl="1" indent="-285750" algn="just">
              <a:buFont typeface="Courier New" panose="02070309020205020404" pitchFamily="49" charset="0"/>
              <a:buChar char="o"/>
            </a:pPr>
            <a:r>
              <a:rPr lang="en-ZA" sz="1800" dirty="0">
                <a:solidFill>
                  <a:srgbClr val="000000"/>
                </a:solidFill>
                <a:latin typeface="Times New Roman" panose="02020603050405020304" pitchFamily="18" charset="0"/>
                <a:ea typeface="PMingLiU" panose="02020500000000000000" pitchFamily="18" charset="-120"/>
              </a:rPr>
              <a:t> The indicated cuts </a:t>
            </a:r>
            <a:r>
              <a:rPr lang="en-ZA" sz="1800" dirty="0" smtClean="0">
                <a:solidFill>
                  <a:srgbClr val="000000"/>
                </a:solidFill>
                <a:latin typeface="Times New Roman" panose="02020603050405020304" pitchFamily="18" charset="0"/>
                <a:ea typeface="PMingLiU" panose="02020500000000000000" pitchFamily="18" charset="-120"/>
              </a:rPr>
              <a:t>to future plans comprise a </a:t>
            </a:r>
            <a:r>
              <a:rPr lang="en-ZA" sz="1800" dirty="0">
                <a:solidFill>
                  <a:srgbClr val="000000"/>
                </a:solidFill>
                <a:latin typeface="Times New Roman" panose="02020603050405020304" pitchFamily="18" charset="0"/>
                <a:ea typeface="PMingLiU" panose="02020500000000000000" pitchFamily="18" charset="-120"/>
              </a:rPr>
              <a:t>downward revision of the percentage share to be received by the local government in 2020/21 and 2021/22, from 9.0% to 8.6% and 9.2% to 8.9%, </a:t>
            </a:r>
            <a:r>
              <a:rPr lang="en-ZA" sz="1800" dirty="0" smtClean="0">
                <a:solidFill>
                  <a:srgbClr val="000000"/>
                </a:solidFill>
                <a:latin typeface="Times New Roman" panose="02020603050405020304" pitchFamily="18" charset="0"/>
                <a:ea typeface="PMingLiU" panose="02020500000000000000" pitchFamily="18" charset="-120"/>
              </a:rPr>
              <a:t>respectively.</a:t>
            </a:r>
            <a:endParaRPr lang="en-ZA" sz="1800" dirty="0">
              <a:solidFill>
                <a:srgbClr val="000000"/>
              </a:solidFill>
              <a:latin typeface="Times New Roman" panose="02020603050405020304" pitchFamily="18" charset="0"/>
              <a:ea typeface="PMingLiU" panose="02020500000000000000" pitchFamily="18" charset="-120"/>
            </a:endParaRPr>
          </a:p>
          <a:p>
            <a:pPr marL="726621" lvl="1" indent="-285750" algn="just">
              <a:buFont typeface="Courier New" panose="02070309020205020404" pitchFamily="49" charset="0"/>
              <a:buChar char="o"/>
            </a:pPr>
            <a:r>
              <a:rPr lang="en-ZA" sz="1800" dirty="0">
                <a:solidFill>
                  <a:srgbClr val="000000"/>
                </a:solidFill>
                <a:latin typeface="Times New Roman" panose="02020603050405020304" pitchFamily="18" charset="0"/>
                <a:ea typeface="PMingLiU" panose="02020500000000000000" pitchFamily="18" charset="-120"/>
              </a:rPr>
              <a:t>The </a:t>
            </a:r>
            <a:r>
              <a:rPr lang="en-ZA" sz="1800" dirty="0" smtClean="0">
                <a:solidFill>
                  <a:srgbClr val="000000"/>
                </a:solidFill>
                <a:latin typeface="Times New Roman" panose="02020603050405020304" pitchFamily="18" charset="0"/>
                <a:ea typeface="PMingLiU" panose="02020500000000000000" pitchFamily="18" charset="-120"/>
              </a:rPr>
              <a:t>allocations are still </a:t>
            </a:r>
            <a:r>
              <a:rPr lang="en-ZA" sz="1800" dirty="0">
                <a:solidFill>
                  <a:srgbClr val="000000"/>
                </a:solidFill>
                <a:latin typeface="Times New Roman" panose="02020603050405020304" pitchFamily="18" charset="0"/>
                <a:ea typeface="PMingLiU" panose="02020500000000000000" pitchFamily="18" charset="-120"/>
              </a:rPr>
              <a:t>projected to increase at a real annual average growth rate of 0.8</a:t>
            </a:r>
            <a:r>
              <a:rPr lang="en-ZA" sz="1800" dirty="0" smtClean="0">
                <a:solidFill>
                  <a:srgbClr val="000000"/>
                </a:solidFill>
                <a:latin typeface="Times New Roman" panose="02020603050405020304" pitchFamily="18" charset="0"/>
                <a:ea typeface="PMingLiU" panose="02020500000000000000" pitchFamily="18" charset="-120"/>
              </a:rPr>
              <a:t>% overall, </a:t>
            </a:r>
            <a:r>
              <a:rPr lang="en-ZA" sz="1800" dirty="0">
                <a:solidFill>
                  <a:srgbClr val="000000"/>
                </a:solidFill>
                <a:latin typeface="Times New Roman" panose="02020603050405020304" pitchFamily="18" charset="0"/>
                <a:ea typeface="PMingLiU" panose="02020500000000000000" pitchFamily="18" charset="-120"/>
              </a:rPr>
              <a:t>to decline annually at 1.2% in 2020/21, and to grow at 2.6% in 2021/22, and 1.1% in 2022/23</a:t>
            </a:r>
          </a:p>
          <a:p>
            <a:pPr algn="just">
              <a:buFont typeface="Arial" panose="020B0604020202020204" pitchFamily="34" charset="0"/>
              <a:buChar char="•"/>
            </a:pPr>
            <a:r>
              <a:rPr lang="en-ZA" sz="1800" dirty="0">
                <a:solidFill>
                  <a:srgbClr val="000000"/>
                </a:solidFill>
                <a:latin typeface="Times New Roman" panose="02020603050405020304" pitchFamily="18" charset="0"/>
                <a:ea typeface="PMingLiU" panose="02020500000000000000" pitchFamily="18" charset="-120"/>
              </a:rPr>
              <a:t>The Commission notes the reductions in the local government total </a:t>
            </a:r>
            <a:r>
              <a:rPr lang="en-ZA" sz="1800" dirty="0" smtClean="0">
                <a:solidFill>
                  <a:srgbClr val="000000"/>
                </a:solidFill>
                <a:latin typeface="Times New Roman" panose="02020603050405020304" pitchFamily="18" charset="0"/>
                <a:ea typeface="PMingLiU" panose="02020500000000000000" pitchFamily="18" charset="-120"/>
              </a:rPr>
              <a:t>allocations</a:t>
            </a:r>
            <a:endParaRPr lang="en-ZA" sz="1800" dirty="0">
              <a:solidFill>
                <a:srgbClr val="000000"/>
              </a:solidFill>
              <a:latin typeface="Times New Roman" panose="02020603050405020304" pitchFamily="18" charset="0"/>
              <a:ea typeface="PMingLiU" panose="02020500000000000000" pitchFamily="18" charset="-120"/>
            </a:endParaRPr>
          </a:p>
          <a:p>
            <a:pPr lvl="1" algn="just">
              <a:buFont typeface="Courier New" panose="02070309020205020404" pitchFamily="49" charset="0"/>
              <a:buChar char="o"/>
            </a:pPr>
            <a:r>
              <a:rPr lang="en-ZA" sz="1800" dirty="0">
                <a:solidFill>
                  <a:srgbClr val="000000"/>
                </a:solidFill>
                <a:latin typeface="Times New Roman" panose="02020603050405020304" pitchFamily="18" charset="0"/>
                <a:ea typeface="PMingLiU" panose="02020500000000000000" pitchFamily="18" charset="-120"/>
              </a:rPr>
              <a:t> However, it cautions about the implications of </a:t>
            </a:r>
            <a:r>
              <a:rPr lang="en-ZA" sz="1800" dirty="0" smtClean="0">
                <a:solidFill>
                  <a:srgbClr val="000000"/>
                </a:solidFill>
                <a:latin typeface="Times New Roman" panose="02020603050405020304" pitchFamily="18" charset="0"/>
                <a:ea typeface="PMingLiU" panose="02020500000000000000" pitchFamily="18" charset="-120"/>
              </a:rPr>
              <a:t>cuts </a:t>
            </a:r>
            <a:r>
              <a:rPr lang="en-ZA" sz="1800" dirty="0">
                <a:solidFill>
                  <a:srgbClr val="000000"/>
                </a:solidFill>
                <a:latin typeface="Times New Roman" panose="02020603050405020304" pitchFamily="18" charset="0"/>
                <a:ea typeface="PMingLiU" panose="02020500000000000000" pitchFamily="18" charset="-120"/>
              </a:rPr>
              <a:t>on service delivery and is of the view that considering the declining share of local government allocations from the nationally raised revenue, government </a:t>
            </a:r>
            <a:r>
              <a:rPr lang="en-ZA" sz="1800" dirty="0" smtClean="0">
                <a:solidFill>
                  <a:srgbClr val="000000"/>
                </a:solidFill>
                <a:latin typeface="Times New Roman" panose="02020603050405020304" pitchFamily="18" charset="0"/>
                <a:ea typeface="PMingLiU" panose="02020500000000000000" pitchFamily="18" charset="-120"/>
              </a:rPr>
              <a:t>must prioritise </a:t>
            </a:r>
            <a:r>
              <a:rPr lang="en-ZA" sz="1800" dirty="0">
                <a:solidFill>
                  <a:srgbClr val="000000"/>
                </a:solidFill>
                <a:latin typeface="Times New Roman" panose="02020603050405020304" pitchFamily="18" charset="0"/>
                <a:ea typeface="PMingLiU" panose="02020500000000000000" pitchFamily="18" charset="-120"/>
              </a:rPr>
              <a:t>own revenue raising capacity in the local </a:t>
            </a:r>
            <a:r>
              <a:rPr lang="en-ZA" sz="1800" dirty="0" smtClean="0">
                <a:solidFill>
                  <a:srgbClr val="000000"/>
                </a:solidFill>
                <a:latin typeface="Times New Roman" panose="02020603050405020304" pitchFamily="18" charset="0"/>
                <a:ea typeface="PMingLiU" panose="02020500000000000000" pitchFamily="18" charset="-120"/>
              </a:rPr>
              <a:t>government</a:t>
            </a:r>
            <a:r>
              <a:rPr lang="en-ZA" sz="1800" dirty="0">
                <a:solidFill>
                  <a:srgbClr val="000000"/>
                </a:solidFill>
                <a:latin typeface="Times New Roman" panose="02020603050405020304" pitchFamily="18" charset="0"/>
                <a:ea typeface="PMingLiU" panose="02020500000000000000" pitchFamily="18" charset="-120"/>
              </a:rPr>
              <a:t>.</a:t>
            </a:r>
            <a:r>
              <a:rPr lang="en-ZA" sz="1800" dirty="0" smtClean="0">
                <a:solidFill>
                  <a:srgbClr val="000000"/>
                </a:solidFill>
                <a:latin typeface="Times New Roman" panose="02020603050405020304" pitchFamily="18" charset="0"/>
                <a:ea typeface="PMingLiU" panose="02020500000000000000" pitchFamily="18" charset="-120"/>
              </a:rPr>
              <a:t> </a:t>
            </a:r>
          </a:p>
          <a:p>
            <a:pPr lvl="1" algn="just">
              <a:buFont typeface="Courier New" panose="02070309020205020404" pitchFamily="49" charset="0"/>
              <a:buChar char="o"/>
            </a:pPr>
            <a:r>
              <a:rPr lang="en-ZA" sz="1800" dirty="0" smtClean="0">
                <a:solidFill>
                  <a:srgbClr val="000000"/>
                </a:solidFill>
                <a:latin typeface="Times New Roman" panose="02020603050405020304" pitchFamily="18" charset="0"/>
                <a:ea typeface="PMingLiU" panose="02020500000000000000" pitchFamily="18" charset="-120"/>
              </a:rPr>
              <a:t>In </a:t>
            </a:r>
            <a:r>
              <a:rPr lang="en-ZA" sz="1800" dirty="0">
                <a:solidFill>
                  <a:srgbClr val="000000"/>
                </a:solidFill>
                <a:latin typeface="Times New Roman" panose="02020603050405020304" pitchFamily="18" charset="0"/>
                <a:ea typeface="PMingLiU" panose="02020500000000000000" pitchFamily="18" charset="-120"/>
              </a:rPr>
              <a:t>its 2020/21 Annual Submission to the Division of Revenue, the Commission isolated supplementary revenue sources for local government that </a:t>
            </a:r>
            <a:r>
              <a:rPr lang="en-ZA" sz="1800" dirty="0" smtClean="0">
                <a:solidFill>
                  <a:srgbClr val="000000"/>
                </a:solidFill>
                <a:latin typeface="Times New Roman" panose="02020603050405020304" pitchFamily="18" charset="0"/>
                <a:ea typeface="PMingLiU" panose="02020500000000000000" pitchFamily="18" charset="-120"/>
              </a:rPr>
              <a:t>municipalities </a:t>
            </a:r>
            <a:r>
              <a:rPr lang="en-ZA" sz="1800" dirty="0">
                <a:solidFill>
                  <a:srgbClr val="000000"/>
                </a:solidFill>
                <a:latin typeface="Times New Roman" panose="02020603050405020304" pitchFamily="18" charset="0"/>
                <a:ea typeface="PMingLiU" panose="02020500000000000000" pitchFamily="18" charset="-120"/>
              </a:rPr>
              <a:t>can exploit </a:t>
            </a:r>
            <a:endParaRPr lang="en-ZA" sz="1600" dirty="0">
              <a:latin typeface="Times New Roman" panose="02020603050405020304" pitchFamily="18" charset="0"/>
              <a:ea typeface="PMingLiU" panose="02020500000000000000" pitchFamily="18" charset="-120"/>
            </a:endParaRPr>
          </a:p>
          <a:p>
            <a:pPr lvl="1" algn="just">
              <a:buFont typeface="Courier New" panose="02070309020205020404" pitchFamily="49" charset="0"/>
              <a:buChar char="o"/>
            </a:pPr>
            <a:endParaRPr lang="en-ZA" sz="1800" dirty="0">
              <a:solidFill>
                <a:srgbClr val="000000"/>
              </a:solidFill>
              <a:latin typeface="Times New Roman" panose="02020603050405020304" pitchFamily="18" charset="0"/>
              <a:ea typeface="PMingLiU" panose="02020500000000000000" pitchFamily="18" charset="-120"/>
            </a:endParaRPr>
          </a:p>
          <a:p>
            <a:pPr algn="just">
              <a:buFont typeface="Arial" panose="020B0604020202020204" pitchFamily="34" charset="0"/>
              <a:buChar char="•"/>
            </a:pPr>
            <a:endParaRPr lang="en-ZA" sz="1800" dirty="0"/>
          </a:p>
        </p:txBody>
      </p:sp>
    </p:spTree>
    <p:extLst>
      <p:ext uri="{BB962C8B-B14F-4D97-AF65-F5344CB8AC3E}">
        <p14:creationId xmlns:p14="http://schemas.microsoft.com/office/powerpoint/2010/main" val="275722782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Local government equitable share and Conditional grants</a:t>
            </a:r>
          </a:p>
        </p:txBody>
      </p:sp>
      <p:graphicFrame>
        <p:nvGraphicFramePr>
          <p:cNvPr id="6" name="Chart 5">
            <a:extLst>
              <a:ext uri="{FF2B5EF4-FFF2-40B4-BE49-F238E27FC236}">
                <a16:creationId xmlns:a16="http://schemas.microsoft.com/office/drawing/2014/main" id="{6A72C32F-7087-43D8-8FE8-F03939C6DD21}"/>
              </a:ext>
            </a:extLst>
          </p:cNvPr>
          <p:cNvGraphicFramePr/>
          <p:nvPr>
            <p:extLst/>
          </p:nvPr>
        </p:nvGraphicFramePr>
        <p:xfrm>
          <a:off x="179512" y="1412776"/>
          <a:ext cx="4084071" cy="22745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A3CC5D57-1C65-4439-AF11-747ED91D1B81}"/>
              </a:ext>
            </a:extLst>
          </p:cNvPr>
          <p:cNvSpPr/>
          <p:nvPr/>
        </p:nvSpPr>
        <p:spPr>
          <a:xfrm>
            <a:off x="179512" y="3687287"/>
            <a:ext cx="4084071" cy="2377574"/>
          </a:xfrm>
          <a:prstGeom prst="rect">
            <a:avLst/>
          </a:prstGeom>
          <a:ln w="3175"/>
        </p:spPr>
        <p:style>
          <a:lnRef idx="2">
            <a:schemeClr val="dk1"/>
          </a:lnRef>
          <a:fillRef idx="1">
            <a:schemeClr val="lt1"/>
          </a:fillRef>
          <a:effectRef idx="0">
            <a:schemeClr val="dk1"/>
          </a:effectRef>
          <a:fontRef idx="minor">
            <a:schemeClr val="dk1"/>
          </a:fontRef>
        </p:style>
        <p:txBody>
          <a:bodyPr wrap="square">
            <a:spAutoFit/>
          </a:bodyPr>
          <a:lstStyle/>
          <a:p>
            <a:pPr marL="285750" indent="-285750" algn="just">
              <a:buFont typeface="Arial" panose="020B0604020202020204" pitchFamily="34" charset="0"/>
              <a:buChar char="•"/>
            </a:pPr>
            <a:r>
              <a:rPr lang="en-ZA" sz="1350" dirty="0">
                <a:solidFill>
                  <a:srgbClr val="000000"/>
                </a:solidFill>
                <a:latin typeface="Times New Roman" panose="02020603050405020304" pitchFamily="18" charset="0"/>
                <a:ea typeface="PMingLiU" panose="02020500000000000000" pitchFamily="18" charset="-120"/>
              </a:rPr>
              <a:t>The total LGES allocation is envisaged to increase from R127.2 billion in 2019/20 to R132.4 billion in 2020/21 and to increase to R152.2 in 2022/23</a:t>
            </a:r>
          </a:p>
          <a:p>
            <a:pPr marL="285750" indent="-285750" algn="just">
              <a:buFont typeface="Arial" panose="020B0604020202020204" pitchFamily="34" charset="0"/>
              <a:buChar char="•"/>
            </a:pPr>
            <a:r>
              <a:rPr lang="en-ZA" sz="1350" dirty="0">
                <a:solidFill>
                  <a:srgbClr val="000000"/>
                </a:solidFill>
                <a:latin typeface="Times New Roman" panose="02020603050405020304" pitchFamily="18" charset="0"/>
                <a:ea typeface="PMingLiU" panose="02020500000000000000" pitchFamily="18" charset="-120"/>
              </a:rPr>
              <a:t>Over the next three years, the allocations are expected to </a:t>
            </a:r>
            <a:r>
              <a:rPr lang="en-ZA" sz="1350" dirty="0" smtClean="0">
                <a:solidFill>
                  <a:srgbClr val="000000"/>
                </a:solidFill>
                <a:latin typeface="Times New Roman" panose="02020603050405020304" pitchFamily="18" charset="0"/>
                <a:ea typeface="PMingLiU" panose="02020500000000000000" pitchFamily="18" charset="-120"/>
              </a:rPr>
              <a:t>grow, albeit </a:t>
            </a:r>
            <a:r>
              <a:rPr lang="en-ZA" sz="1350" dirty="0">
                <a:solidFill>
                  <a:srgbClr val="000000"/>
                </a:solidFill>
                <a:latin typeface="Times New Roman" panose="02020603050405020304" pitchFamily="18" charset="0"/>
                <a:ea typeface="PMingLiU" panose="02020500000000000000" pitchFamily="18" charset="-120"/>
              </a:rPr>
              <a:t>at a decreasing rate in real terms</a:t>
            </a:r>
          </a:p>
          <a:p>
            <a:pPr marL="285750" indent="-285750" algn="just">
              <a:buFont typeface="Arial" panose="020B0604020202020204" pitchFamily="34" charset="0"/>
              <a:buChar char="•"/>
            </a:pPr>
            <a:r>
              <a:rPr lang="en-ZA" sz="1350" dirty="0">
                <a:solidFill>
                  <a:srgbClr val="000000"/>
                </a:solidFill>
                <a:latin typeface="Times New Roman" panose="02020603050405020304" pitchFamily="18" charset="0"/>
                <a:ea typeface="PMingLiU" panose="02020500000000000000" pitchFamily="18" charset="-120"/>
              </a:rPr>
              <a:t>The </a:t>
            </a:r>
            <a:r>
              <a:rPr lang="en-ZA" sz="1350" dirty="0" smtClean="0">
                <a:solidFill>
                  <a:srgbClr val="000000"/>
                </a:solidFill>
                <a:latin typeface="Times New Roman" panose="02020603050405020304" pitchFamily="18" charset="0"/>
                <a:ea typeface="PMingLiU" panose="02020500000000000000" pitchFamily="18" charset="-120"/>
              </a:rPr>
              <a:t>Commission </a:t>
            </a:r>
            <a:r>
              <a:rPr lang="en-ZA" sz="1350" dirty="0">
                <a:solidFill>
                  <a:srgbClr val="000000"/>
                </a:solidFill>
                <a:latin typeface="Times New Roman" panose="02020603050405020304" pitchFamily="18" charset="0"/>
                <a:ea typeface="PMingLiU" panose="02020500000000000000" pitchFamily="18" charset="-120"/>
              </a:rPr>
              <a:t>welcomes the nominal increase in the allocations but remains concerned about the projected decline in the real growth rate, as it may have an adverse effect on service </a:t>
            </a:r>
            <a:r>
              <a:rPr lang="en-ZA" sz="1350" dirty="0" smtClean="0">
                <a:solidFill>
                  <a:srgbClr val="000000"/>
                </a:solidFill>
                <a:latin typeface="Times New Roman" panose="02020603050405020304" pitchFamily="18" charset="0"/>
                <a:ea typeface="PMingLiU" panose="02020500000000000000" pitchFamily="18" charset="-120"/>
              </a:rPr>
              <a:t>delivery to communities.</a:t>
            </a:r>
            <a:endParaRPr lang="en-ZA" sz="1350" dirty="0"/>
          </a:p>
        </p:txBody>
      </p:sp>
      <p:graphicFrame>
        <p:nvGraphicFramePr>
          <p:cNvPr id="8" name="Chart 7">
            <a:extLst>
              <a:ext uri="{FF2B5EF4-FFF2-40B4-BE49-F238E27FC236}">
                <a16:creationId xmlns:a16="http://schemas.microsoft.com/office/drawing/2014/main" id="{94AF8905-91C4-4B3C-AFAE-26ACF68BA005}"/>
              </a:ext>
            </a:extLst>
          </p:cNvPr>
          <p:cNvGraphicFramePr/>
          <p:nvPr>
            <p:extLst/>
          </p:nvPr>
        </p:nvGraphicFramePr>
        <p:xfrm>
          <a:off x="4263583" y="1412775"/>
          <a:ext cx="4700905" cy="2274513"/>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5A0DFA46-0520-4850-973E-9D5A40DA2E5B}"/>
              </a:ext>
            </a:extLst>
          </p:cNvPr>
          <p:cNvSpPr/>
          <p:nvPr/>
        </p:nvSpPr>
        <p:spPr>
          <a:xfrm>
            <a:off x="4263584" y="3687288"/>
            <a:ext cx="4700904" cy="2893100"/>
          </a:xfrm>
          <a:prstGeom prst="rect">
            <a:avLst/>
          </a:prstGeom>
          <a:ln w="6350"/>
        </p:spPr>
        <p:style>
          <a:lnRef idx="2">
            <a:schemeClr val="dk1"/>
          </a:lnRef>
          <a:fillRef idx="1">
            <a:schemeClr val="lt1"/>
          </a:fillRef>
          <a:effectRef idx="0">
            <a:schemeClr val="dk1"/>
          </a:effectRef>
          <a:fontRef idx="minor">
            <a:schemeClr val="dk1"/>
          </a:fontRef>
        </p:style>
        <p:txBody>
          <a:bodyPr wrap="square">
            <a:spAutoFit/>
          </a:bodyPr>
          <a:lstStyle/>
          <a:p>
            <a:pPr marL="171450" indent="-171450" algn="just">
              <a:buFont typeface="Arial" panose="020B0604020202020204" pitchFamily="34" charset="0"/>
              <a:buChar char="•"/>
            </a:pPr>
            <a:r>
              <a:rPr lang="en-ZA" sz="1300" dirty="0">
                <a:solidFill>
                  <a:srgbClr val="000000"/>
                </a:solidFill>
                <a:latin typeface="Times New Roman" panose="02020603050405020304" pitchFamily="18" charset="0"/>
                <a:ea typeface="PMingLiU" panose="02020500000000000000" pitchFamily="18" charset="-120"/>
              </a:rPr>
              <a:t>The conditional </a:t>
            </a:r>
            <a:r>
              <a:rPr lang="en-ZA" sz="1300" dirty="0" smtClean="0">
                <a:solidFill>
                  <a:srgbClr val="000000"/>
                </a:solidFill>
                <a:latin typeface="Times New Roman" panose="02020603050405020304" pitchFamily="18" charset="0"/>
                <a:ea typeface="PMingLiU" panose="02020500000000000000" pitchFamily="18" charset="-120"/>
              </a:rPr>
              <a:t>future allocations </a:t>
            </a:r>
            <a:r>
              <a:rPr lang="en-ZA" sz="1300" dirty="0">
                <a:solidFill>
                  <a:srgbClr val="000000"/>
                </a:solidFill>
                <a:latin typeface="Times New Roman" panose="02020603050405020304" pitchFamily="18" charset="0"/>
                <a:ea typeface="PMingLiU" panose="02020500000000000000" pitchFamily="18" charset="-120"/>
              </a:rPr>
              <a:t>to the LG are envisaged to be lower than the allocations that were projected in the 2019 budget </a:t>
            </a:r>
          </a:p>
          <a:p>
            <a:pPr marL="171450" indent="-171450" algn="just">
              <a:buFont typeface="Arial" panose="020B0604020202020204" pitchFamily="34" charset="0"/>
              <a:buChar char="•"/>
            </a:pPr>
            <a:r>
              <a:rPr lang="en-ZA" sz="1300" dirty="0">
                <a:solidFill>
                  <a:srgbClr val="000000"/>
                </a:solidFill>
                <a:latin typeface="Times New Roman" panose="02020603050405020304" pitchFamily="18" charset="0"/>
                <a:ea typeface="PMingLiU" panose="02020500000000000000" pitchFamily="18" charset="-120"/>
              </a:rPr>
              <a:t>A total amount of </a:t>
            </a:r>
            <a:r>
              <a:rPr lang="en-ZA" sz="1300" dirty="0" smtClean="0">
                <a:solidFill>
                  <a:srgbClr val="000000"/>
                </a:solidFill>
                <a:latin typeface="Times New Roman" panose="02020603050405020304" pitchFamily="18" charset="0"/>
                <a:ea typeface="PMingLiU" panose="02020500000000000000" pitchFamily="18" charset="-120"/>
              </a:rPr>
              <a:t>R139.4 </a:t>
            </a:r>
            <a:r>
              <a:rPr lang="en-ZA" sz="1300" dirty="0">
                <a:solidFill>
                  <a:srgbClr val="000000"/>
                </a:solidFill>
                <a:latin typeface="Times New Roman" panose="02020603050405020304" pitchFamily="18" charset="0"/>
                <a:ea typeface="PMingLiU" panose="02020500000000000000" pitchFamily="18" charset="-120"/>
              </a:rPr>
              <a:t>billion is projected for the 2020 MTEF, which is less by R3.2 billion</a:t>
            </a:r>
          </a:p>
          <a:p>
            <a:pPr marL="171450" indent="-171450" algn="just">
              <a:buFont typeface="Arial" panose="020B0604020202020204" pitchFamily="34" charset="0"/>
              <a:buChar char="•"/>
            </a:pPr>
            <a:r>
              <a:rPr lang="en-ZA" sz="1300" dirty="0">
                <a:solidFill>
                  <a:srgbClr val="000000"/>
                </a:solidFill>
                <a:latin typeface="Times New Roman" panose="02020603050405020304" pitchFamily="18" charset="0"/>
                <a:ea typeface="PMingLiU" panose="02020500000000000000" pitchFamily="18" charset="-120"/>
              </a:rPr>
              <a:t>Following an increase in the real growth rate of conditional grants to the local government sector in the year 2020/21, a decline of 0.6% is expected for the period 2022/23</a:t>
            </a:r>
          </a:p>
          <a:p>
            <a:pPr marL="171450" indent="-171450" algn="just">
              <a:buFont typeface="Arial" panose="020B0604020202020204" pitchFamily="34" charset="0"/>
              <a:buChar char="•"/>
            </a:pPr>
            <a:r>
              <a:rPr lang="en-ZA" sz="1300" dirty="0">
                <a:solidFill>
                  <a:srgbClr val="000000"/>
                </a:solidFill>
                <a:latin typeface="Times New Roman" panose="02020603050405020304" pitchFamily="18" charset="0"/>
                <a:ea typeface="PMingLiU" panose="02020500000000000000" pitchFamily="18" charset="-120"/>
              </a:rPr>
              <a:t>The Commission notes </a:t>
            </a:r>
            <a:r>
              <a:rPr lang="en-ZA" sz="1300" dirty="0" smtClean="0">
                <a:solidFill>
                  <a:srgbClr val="000000"/>
                </a:solidFill>
                <a:latin typeface="Times New Roman" panose="02020603050405020304" pitchFamily="18" charset="0"/>
                <a:ea typeface="PMingLiU" panose="02020500000000000000" pitchFamily="18" charset="-120"/>
              </a:rPr>
              <a:t>this and </a:t>
            </a:r>
            <a:r>
              <a:rPr lang="en-ZA" sz="1300" dirty="0">
                <a:solidFill>
                  <a:srgbClr val="000000"/>
                </a:solidFill>
                <a:latin typeface="Times New Roman" panose="02020603050405020304" pitchFamily="18" charset="0"/>
                <a:ea typeface="PMingLiU" panose="02020500000000000000" pitchFamily="18" charset="-120"/>
              </a:rPr>
              <a:t>is of the view that the reductions should be implemented with caution, to ensure that service delivery is not adversely affected</a:t>
            </a:r>
          </a:p>
          <a:p>
            <a:pPr marL="171450" indent="-171450" algn="just">
              <a:buFont typeface="Arial" panose="020B0604020202020204" pitchFamily="34" charset="0"/>
              <a:buChar char="•"/>
            </a:pPr>
            <a:r>
              <a:rPr lang="en-ZA" sz="1300" dirty="0">
                <a:solidFill>
                  <a:srgbClr val="000000"/>
                </a:solidFill>
                <a:latin typeface="Times New Roman" panose="02020603050405020304" pitchFamily="18" charset="0"/>
                <a:ea typeface="PMingLiU" panose="02020500000000000000" pitchFamily="18" charset="-120"/>
              </a:rPr>
              <a:t>The Commission emphasises the need to consider past performance of </a:t>
            </a:r>
            <a:r>
              <a:rPr lang="en-ZA" sz="1300" dirty="0" smtClean="0">
                <a:solidFill>
                  <a:srgbClr val="000000"/>
                </a:solidFill>
                <a:latin typeface="Times New Roman" panose="02020603050405020304" pitchFamily="18" charset="0"/>
                <a:ea typeface="PMingLiU" panose="02020500000000000000" pitchFamily="18" charset="-120"/>
              </a:rPr>
              <a:t>each of the </a:t>
            </a:r>
            <a:r>
              <a:rPr lang="en-ZA" sz="1300" dirty="0">
                <a:solidFill>
                  <a:srgbClr val="000000"/>
                </a:solidFill>
                <a:latin typeface="Times New Roman" panose="02020603050405020304" pitchFamily="18" charset="0"/>
                <a:ea typeface="PMingLiU" panose="02020500000000000000" pitchFamily="18" charset="-120"/>
              </a:rPr>
              <a:t>grants and avoid cutting on infrastructure grants as they are key for </a:t>
            </a:r>
            <a:r>
              <a:rPr lang="en-ZA" sz="1300" dirty="0" smtClean="0">
                <a:solidFill>
                  <a:srgbClr val="000000"/>
                </a:solidFill>
                <a:latin typeface="Times New Roman" panose="02020603050405020304" pitchFamily="18" charset="0"/>
                <a:ea typeface="PMingLiU" panose="02020500000000000000" pitchFamily="18" charset="-120"/>
              </a:rPr>
              <a:t>future service </a:t>
            </a:r>
            <a:r>
              <a:rPr lang="en-ZA" sz="1300" dirty="0">
                <a:solidFill>
                  <a:srgbClr val="000000"/>
                </a:solidFill>
                <a:latin typeface="Times New Roman" panose="02020603050405020304" pitchFamily="18" charset="0"/>
                <a:ea typeface="PMingLiU" panose="02020500000000000000" pitchFamily="18" charset="-120"/>
              </a:rPr>
              <a:t>delivery and economic growth</a:t>
            </a:r>
            <a:endParaRPr lang="en-ZA" sz="1300" dirty="0"/>
          </a:p>
        </p:txBody>
      </p:sp>
    </p:spTree>
    <p:extLst>
      <p:ext uri="{BB962C8B-B14F-4D97-AF65-F5344CB8AC3E}">
        <p14:creationId xmlns:p14="http://schemas.microsoft.com/office/powerpoint/2010/main" val="301946389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400" dirty="0">
                <a:effectLst/>
              </a:rPr>
              <a:t>Reflections on Allocative Efficiency, Challenges and Opportunities within Key Priority Areas: Infrastructure </a:t>
            </a:r>
            <a:endParaRPr lang="en-ZA" sz="2400" dirty="0"/>
          </a:p>
        </p:txBody>
      </p:sp>
      <p:sp>
        <p:nvSpPr>
          <p:cNvPr id="3" name="Content Placeholder 2"/>
          <p:cNvSpPr>
            <a:spLocks noGrp="1"/>
          </p:cNvSpPr>
          <p:nvPr>
            <p:ph idx="1"/>
          </p:nvPr>
        </p:nvSpPr>
        <p:spPr>
          <a:xfrm>
            <a:off x="457200" y="1600201"/>
            <a:ext cx="8229600" cy="4827492"/>
          </a:xfrm>
        </p:spPr>
        <p:txBody>
          <a:bodyPr>
            <a:normAutofit/>
          </a:bodyPr>
          <a:lstStyle/>
          <a:p>
            <a:r>
              <a:rPr lang="en-ZA" sz="1800" dirty="0" smtClean="0"/>
              <a:t>Infrastructure </a:t>
            </a:r>
            <a:r>
              <a:rPr lang="en-ZA" sz="1800" dirty="0"/>
              <a:t>spending effects </a:t>
            </a:r>
            <a:r>
              <a:rPr lang="en-ZA" sz="1800" dirty="0" smtClean="0"/>
              <a:t>on South African </a:t>
            </a:r>
            <a:r>
              <a:rPr lang="en-ZA" sz="1800" dirty="0"/>
              <a:t>growth are moderate</a:t>
            </a:r>
          </a:p>
          <a:p>
            <a:r>
              <a:rPr lang="en-ZA" sz="1800" dirty="0"/>
              <a:t>Public infrastructure delivery management </a:t>
            </a:r>
            <a:r>
              <a:rPr lang="en-ZA" sz="1800" dirty="0" smtClean="0"/>
              <a:t>is weak and </a:t>
            </a:r>
            <a:r>
              <a:rPr lang="en-ZA" sz="1800" dirty="0"/>
              <a:t>holds </a:t>
            </a:r>
            <a:r>
              <a:rPr lang="en-ZA" sz="1800" dirty="0" smtClean="0"/>
              <a:t>back potential </a:t>
            </a:r>
            <a:r>
              <a:rPr lang="en-ZA" sz="1800" dirty="0"/>
              <a:t>investment returns to the economy</a:t>
            </a:r>
          </a:p>
          <a:p>
            <a:r>
              <a:rPr lang="en-ZA" sz="1800" dirty="0"/>
              <a:t>There is a need to build the required </a:t>
            </a:r>
            <a:r>
              <a:rPr lang="en-ZA" sz="1800" dirty="0" smtClean="0"/>
              <a:t>government capacity </a:t>
            </a:r>
            <a:r>
              <a:rPr lang="en-ZA" sz="1800" dirty="0"/>
              <a:t>to manage infrastructure projects effectively in order to </a:t>
            </a:r>
            <a:r>
              <a:rPr lang="en-ZA" sz="1800" dirty="0" smtClean="0"/>
              <a:t>ensure the </a:t>
            </a:r>
            <a:r>
              <a:rPr lang="en-ZA" sz="1800" dirty="0"/>
              <a:t>economic benefits associated with capital investment</a:t>
            </a:r>
          </a:p>
          <a:p>
            <a:pPr lvl="1"/>
            <a:r>
              <a:rPr lang="en-ZA" sz="1800" dirty="0"/>
              <a:t>The newly introduced Budget Facility for Infrastructure </a:t>
            </a:r>
            <a:r>
              <a:rPr lang="en-ZA" sz="1800" dirty="0" smtClean="0"/>
              <a:t>Planning </a:t>
            </a:r>
            <a:r>
              <a:rPr lang="en-ZA" sz="1800" dirty="0"/>
              <a:t>and </a:t>
            </a:r>
            <a:r>
              <a:rPr lang="en-ZA" sz="1800" dirty="0" smtClean="0"/>
              <a:t>Infrastructure Fund supported developments.</a:t>
            </a:r>
            <a:endParaRPr lang="en-ZA" sz="1800" dirty="0"/>
          </a:p>
          <a:p>
            <a:pPr lvl="1"/>
            <a:r>
              <a:rPr lang="en-ZA" sz="1800" dirty="0"/>
              <a:t>National infrastructure delivery improvement interventions should not </a:t>
            </a:r>
            <a:r>
              <a:rPr lang="en-ZA" sz="1800" dirty="0" err="1" smtClean="0"/>
              <a:t>disincentivise</a:t>
            </a:r>
            <a:r>
              <a:rPr lang="en-ZA" sz="1800" dirty="0" smtClean="0"/>
              <a:t> </a:t>
            </a:r>
            <a:r>
              <a:rPr lang="en-ZA" sz="1800" dirty="0"/>
              <a:t>capacity development within provincial and local </a:t>
            </a:r>
            <a:r>
              <a:rPr lang="en-ZA" sz="1800" dirty="0" smtClean="0"/>
              <a:t>government.</a:t>
            </a:r>
            <a:endParaRPr lang="en-ZA" sz="1800" dirty="0"/>
          </a:p>
          <a:p>
            <a:endParaRPr lang="en-ZA" sz="1800" dirty="0"/>
          </a:p>
        </p:txBody>
      </p:sp>
      <p:sp>
        <p:nvSpPr>
          <p:cNvPr id="5" name="Slide Number Placeholder 4"/>
          <p:cNvSpPr>
            <a:spLocks noGrp="1"/>
          </p:cNvSpPr>
          <p:nvPr>
            <p:ph type="sldNum" sz="quarter" idx="4294967295"/>
          </p:nvPr>
        </p:nvSpPr>
        <p:spPr/>
        <p:txBody>
          <a:bodyPr/>
          <a:lstStyle/>
          <a:p>
            <a:fld id="{AC57FB67-5201-4263-A749-74A8A000A585}" type="slidenum">
              <a:rPr lang="en-ZA" smtClean="0"/>
              <a:pPr/>
              <a:t>23</a:t>
            </a:fld>
            <a:endParaRPr lang="en-ZA" dirty="0"/>
          </a:p>
        </p:txBody>
      </p:sp>
    </p:spTree>
    <p:extLst>
      <p:ext uri="{BB962C8B-B14F-4D97-AF65-F5344CB8AC3E}">
        <p14:creationId xmlns:p14="http://schemas.microsoft.com/office/powerpoint/2010/main" val="139991363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400" dirty="0">
                <a:effectLst/>
              </a:rPr>
              <a:t>Reflections on Allocative Efficiency, Challenges and Opportunities within Key Priority Areas</a:t>
            </a:r>
            <a:r>
              <a:rPr lang="en-ZA" sz="2400" dirty="0" smtClean="0">
                <a:effectLst/>
              </a:rPr>
              <a:t>: Health, Human Settlement, Higher Education</a:t>
            </a:r>
            <a:endParaRPr lang="en-ZA" sz="2400" dirty="0"/>
          </a:p>
        </p:txBody>
      </p:sp>
      <p:sp>
        <p:nvSpPr>
          <p:cNvPr id="3" name="Content Placeholder 2"/>
          <p:cNvSpPr>
            <a:spLocks noGrp="1"/>
          </p:cNvSpPr>
          <p:nvPr>
            <p:ph idx="1"/>
          </p:nvPr>
        </p:nvSpPr>
        <p:spPr>
          <a:xfrm>
            <a:off x="457200" y="1600201"/>
            <a:ext cx="8229600" cy="4827492"/>
          </a:xfrm>
        </p:spPr>
        <p:txBody>
          <a:bodyPr>
            <a:normAutofit/>
          </a:bodyPr>
          <a:lstStyle/>
          <a:p>
            <a:pPr marL="0" indent="0">
              <a:buNone/>
            </a:pPr>
            <a:r>
              <a:rPr lang="en-ZA" sz="1800" b="1" dirty="0" smtClean="0"/>
              <a:t>Health </a:t>
            </a:r>
          </a:p>
          <a:p>
            <a:r>
              <a:rPr lang="en-ZA" sz="1800" dirty="0" smtClean="0"/>
              <a:t>The 2019 MTBPS allocates an adjusted budget of R222 billion to health at 8% increase from 2018.</a:t>
            </a:r>
            <a:endParaRPr lang="en-ZA" sz="1800" dirty="0"/>
          </a:p>
          <a:p>
            <a:r>
              <a:rPr lang="en-ZA" sz="1800" dirty="0" smtClean="0"/>
              <a:t>The Commission </a:t>
            </a:r>
            <a:r>
              <a:rPr lang="en-ZA" sz="1800" dirty="0"/>
              <a:t>notes that Department of Health </a:t>
            </a:r>
            <a:r>
              <a:rPr lang="en-ZA" sz="1800" dirty="0" smtClean="0"/>
              <a:t>declared a R346 million unspent funds.</a:t>
            </a:r>
          </a:p>
          <a:p>
            <a:pPr marL="0" indent="0">
              <a:buNone/>
            </a:pPr>
            <a:r>
              <a:rPr lang="en-ZA" sz="1800" b="1" dirty="0" smtClean="0"/>
              <a:t>Higher </a:t>
            </a:r>
            <a:r>
              <a:rPr lang="en-ZA" sz="1800" b="1" dirty="0"/>
              <a:t>E</a:t>
            </a:r>
            <a:r>
              <a:rPr lang="en-ZA" sz="1800" b="1" dirty="0" smtClean="0"/>
              <a:t>ducation </a:t>
            </a:r>
          </a:p>
          <a:p>
            <a:r>
              <a:rPr lang="en-ZA" sz="1800" dirty="0"/>
              <a:t>Post school education and training remains one of the major fiscal </a:t>
            </a:r>
            <a:r>
              <a:rPr lang="en-ZA" sz="1800" dirty="0" smtClean="0"/>
              <a:t>pressures </a:t>
            </a:r>
            <a:r>
              <a:rPr lang="en-ZA" sz="1800" dirty="0"/>
              <a:t>for </a:t>
            </a:r>
            <a:r>
              <a:rPr lang="en-ZA" sz="1800" dirty="0" smtClean="0"/>
              <a:t>government </a:t>
            </a:r>
            <a:r>
              <a:rPr lang="en-ZA" sz="1800" dirty="0"/>
              <a:t>due to growing demand for university and college </a:t>
            </a:r>
            <a:r>
              <a:rPr lang="en-ZA" sz="1800" dirty="0" smtClean="0"/>
              <a:t>education</a:t>
            </a:r>
          </a:p>
          <a:p>
            <a:r>
              <a:rPr lang="en-ZA" sz="1800" dirty="0" smtClean="0"/>
              <a:t>The Commission is of the view that funding for higher education should be underpinned by a comprehensive fee free higher education policy </a:t>
            </a:r>
            <a:endParaRPr lang="en-ZA" sz="1800" dirty="0"/>
          </a:p>
        </p:txBody>
      </p:sp>
      <p:sp>
        <p:nvSpPr>
          <p:cNvPr id="5" name="Slide Number Placeholder 4"/>
          <p:cNvSpPr>
            <a:spLocks noGrp="1"/>
          </p:cNvSpPr>
          <p:nvPr>
            <p:ph type="sldNum" sz="quarter" idx="4294967295"/>
          </p:nvPr>
        </p:nvSpPr>
        <p:spPr/>
        <p:txBody>
          <a:bodyPr/>
          <a:lstStyle/>
          <a:p>
            <a:fld id="{AC57FB67-5201-4263-A749-74A8A000A585}" type="slidenum">
              <a:rPr lang="en-ZA" smtClean="0"/>
              <a:pPr/>
              <a:t>24</a:t>
            </a:fld>
            <a:endParaRPr lang="en-ZA" dirty="0"/>
          </a:p>
        </p:txBody>
      </p:sp>
    </p:spTree>
    <p:extLst>
      <p:ext uri="{BB962C8B-B14F-4D97-AF65-F5344CB8AC3E}">
        <p14:creationId xmlns:p14="http://schemas.microsoft.com/office/powerpoint/2010/main" val="56562407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076"/>
            <a:ext cx="8229600" cy="1508125"/>
          </a:xfrm>
        </p:spPr>
        <p:txBody>
          <a:bodyPr>
            <a:noAutofit/>
          </a:bodyPr>
          <a:lstStyle/>
          <a:p>
            <a:r>
              <a:rPr lang="en-ZA" sz="3600" dirty="0">
                <a:effectLst/>
              </a:rPr>
              <a:t>Government contingent liabilities and State-Owned Entities </a:t>
            </a:r>
          </a:p>
        </p:txBody>
      </p:sp>
      <p:sp>
        <p:nvSpPr>
          <p:cNvPr id="4" name="Slide Number Placeholder 3"/>
          <p:cNvSpPr>
            <a:spLocks noGrp="1"/>
          </p:cNvSpPr>
          <p:nvPr>
            <p:ph type="sldNum" sz="quarter" idx="4294967295"/>
          </p:nvPr>
        </p:nvSpPr>
        <p:spPr>
          <a:xfrm>
            <a:off x="6553200" y="6237288"/>
            <a:ext cx="2133600" cy="365125"/>
          </a:xfrm>
          <a:prstGeom prst="rect">
            <a:avLst/>
          </a:prstGeom>
        </p:spPr>
        <p:txBody>
          <a:bodyPr/>
          <a:lstStyle/>
          <a:p>
            <a:pPr>
              <a:defRPr/>
            </a:pPr>
            <a:fld id="{F1102E04-C8CA-4535-B9A8-E00E6E7F4501}" type="slidenum">
              <a:rPr lang="en-ZA" smtClean="0"/>
              <a:pPr>
                <a:defRPr/>
              </a:pPr>
              <a:t>25</a:t>
            </a:fld>
            <a:endParaRPr lang="en-ZA" dirty="0"/>
          </a:p>
        </p:txBody>
      </p:sp>
      <p:sp>
        <p:nvSpPr>
          <p:cNvPr id="6" name="Text Placeholder 5">
            <a:extLst>
              <a:ext uri="{FF2B5EF4-FFF2-40B4-BE49-F238E27FC236}">
                <a16:creationId xmlns:a16="http://schemas.microsoft.com/office/drawing/2014/main" id="{58DD05FE-72AF-4489-8E33-CFAFB59B1C17}"/>
              </a:ext>
            </a:extLst>
          </p:cNvPr>
          <p:cNvSpPr>
            <a:spLocks noGrp="1"/>
          </p:cNvSpPr>
          <p:nvPr>
            <p:ph type="body" idx="1"/>
          </p:nvPr>
        </p:nvSpPr>
        <p:spPr/>
        <p:txBody>
          <a:bodyPr/>
          <a:lstStyle/>
          <a:p>
            <a:r>
              <a:rPr lang="en-ZA" sz="1800" dirty="0"/>
              <a:t>Contingent liabilities will reach an estimated R1.015 trillion in 2021/22, constituting almost a third of governments net loan </a:t>
            </a:r>
            <a:r>
              <a:rPr lang="en-ZA" sz="1800" dirty="0" smtClean="0"/>
              <a:t>debt. </a:t>
            </a:r>
            <a:r>
              <a:rPr lang="en-ZA" sz="1800" dirty="0"/>
              <a:t>Guarantees to state owned entities (SOEs) will reach an estimated R552 billion in 2019/20, accounting for more than a third of the total government contingent liabilities. Guarantees to state-owned companies </a:t>
            </a:r>
            <a:r>
              <a:rPr lang="en-ZA" sz="1800" dirty="0" smtClean="0"/>
              <a:t>constitute </a:t>
            </a:r>
            <a:r>
              <a:rPr lang="en-ZA" sz="1800" dirty="0"/>
              <a:t>a major risk to the fiscus.</a:t>
            </a:r>
          </a:p>
          <a:p>
            <a:r>
              <a:rPr lang="en-ZA" sz="1800" dirty="0"/>
              <a:t>Guarantees to Eskom are estimated to account for over half (56 percent) of the total government guarantees to SOEs. </a:t>
            </a:r>
            <a:endParaRPr lang="en-ZA" sz="1800" dirty="0" smtClean="0"/>
          </a:p>
          <a:p>
            <a:r>
              <a:rPr lang="en-ZA" sz="1800" dirty="0" smtClean="0"/>
              <a:t>The </a:t>
            </a:r>
            <a:r>
              <a:rPr lang="en-ZA" sz="1800" dirty="0"/>
              <a:t>2019 MTBPS revised in year expenditure upwards by R44.5 billion. </a:t>
            </a:r>
            <a:r>
              <a:rPr lang="en-ZA" sz="1800" dirty="0" smtClean="0"/>
              <a:t>The largest component </a:t>
            </a:r>
            <a:r>
              <a:rPr lang="en-ZA" sz="1800" dirty="0"/>
              <a:t>of this revision (R36.8 billion) is allocated to the financial support for SOEs: R26 billion for Eskom; R5.5 billion for SAA; R3.2 billion for the SABC; R1.8 billion for Denel; and R300 million for SA Express Airways. These bailouts are substantially accelerating government debt. </a:t>
            </a:r>
          </a:p>
          <a:p>
            <a:r>
              <a:rPr lang="en-ZA" sz="1800" dirty="0"/>
              <a:t>The high level of contingent liabilities and the high probability of </a:t>
            </a:r>
            <a:r>
              <a:rPr lang="en-ZA" sz="1800" dirty="0" smtClean="0"/>
              <a:t>a significant number </a:t>
            </a:r>
            <a:r>
              <a:rPr lang="en-ZA" sz="1800" dirty="0"/>
              <a:t>of these contingent liabilities materialising represents a risk to South Africa’s sovereign credit rating. </a:t>
            </a:r>
          </a:p>
        </p:txBody>
      </p:sp>
    </p:spTree>
    <p:extLst>
      <p:ext uri="{BB962C8B-B14F-4D97-AF65-F5344CB8AC3E}">
        <p14:creationId xmlns:p14="http://schemas.microsoft.com/office/powerpoint/2010/main" val="151922252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4000" dirty="0">
                <a:effectLst/>
              </a:rPr>
              <a:t>Financial Health of State-Owned Entities</a:t>
            </a:r>
          </a:p>
        </p:txBody>
      </p:sp>
      <p:sp>
        <p:nvSpPr>
          <p:cNvPr id="3" name="Content Placeholder 2"/>
          <p:cNvSpPr>
            <a:spLocks noGrp="1"/>
          </p:cNvSpPr>
          <p:nvPr>
            <p:ph idx="1"/>
          </p:nvPr>
        </p:nvSpPr>
        <p:spPr>
          <a:xfrm>
            <a:off x="251520" y="1600200"/>
            <a:ext cx="8640960" cy="4997152"/>
          </a:xfrm>
        </p:spPr>
        <p:txBody>
          <a:bodyPr/>
          <a:lstStyle/>
          <a:p>
            <a:r>
              <a:rPr lang="en-ZA" sz="1800" dirty="0"/>
              <a:t>Several SOEs are not able to sustain themselves financially. Eskom, Denel, SAA, SAPO and SABC) have all posted losses for at least two successive years. Eskom has posted a cumulative loss of R23.1 billion between 2017/18 and 2018/19. Denel has posted a cumulative loss of R3.1 billion between 2016/17 and 2018/19, SAA (-R21.1 billion  ), SAPO (-</a:t>
            </a:r>
            <a:r>
              <a:rPr lang="en-ZA" sz="1800" dirty="0" smtClean="0"/>
              <a:t>R3.1 </a:t>
            </a:r>
            <a:r>
              <a:rPr lang="en-ZA" sz="1800" dirty="0"/>
              <a:t>billion) and the SABC (-</a:t>
            </a:r>
            <a:r>
              <a:rPr lang="en-ZA" sz="1800" dirty="0" smtClean="0"/>
              <a:t>R2.3 </a:t>
            </a:r>
            <a:r>
              <a:rPr lang="en-ZA" sz="1800" dirty="0"/>
              <a:t>billion). </a:t>
            </a:r>
            <a:endParaRPr lang="en-ZA" sz="2000" dirty="0"/>
          </a:p>
          <a:p>
            <a:pPr marL="457200" lvl="1" indent="0">
              <a:buNone/>
            </a:pPr>
            <a:endParaRPr lang="en-ZA" sz="1600" dirty="0"/>
          </a:p>
          <a:p>
            <a:pPr lvl="1"/>
            <a:endParaRPr lang="en-ZA" sz="1600" dirty="0"/>
          </a:p>
        </p:txBody>
      </p:sp>
      <p:sp>
        <p:nvSpPr>
          <p:cNvPr id="4" name="Slide Number Placeholder 3"/>
          <p:cNvSpPr>
            <a:spLocks noGrp="1"/>
          </p:cNvSpPr>
          <p:nvPr>
            <p:ph type="sldNum" sz="quarter" idx="4294967295"/>
          </p:nvPr>
        </p:nvSpPr>
        <p:spPr>
          <a:xfrm>
            <a:off x="6553200" y="6237288"/>
            <a:ext cx="2133600" cy="365125"/>
          </a:xfrm>
          <a:prstGeom prst="rect">
            <a:avLst/>
          </a:prstGeom>
        </p:spPr>
        <p:txBody>
          <a:bodyPr/>
          <a:lstStyle/>
          <a:p>
            <a:pPr>
              <a:defRPr/>
            </a:pPr>
            <a:fld id="{F1102E04-C8CA-4535-B9A8-E00E6E7F4501}" type="slidenum">
              <a:rPr lang="en-ZA" smtClean="0"/>
              <a:pPr>
                <a:defRPr/>
              </a:pPr>
              <a:t>26</a:t>
            </a:fld>
            <a:endParaRPr lang="en-ZA" dirty="0"/>
          </a:p>
        </p:txBody>
      </p:sp>
      <p:graphicFrame>
        <p:nvGraphicFramePr>
          <p:cNvPr id="9" name="Chart 8">
            <a:extLst>
              <a:ext uri="{FF2B5EF4-FFF2-40B4-BE49-F238E27FC236}">
                <a16:creationId xmlns:a16="http://schemas.microsoft.com/office/drawing/2014/main" id="{4F3F4E37-5299-47CD-A1AD-973F39F2391D}"/>
              </a:ext>
            </a:extLst>
          </p:cNvPr>
          <p:cNvGraphicFramePr/>
          <p:nvPr>
            <p:extLst>
              <p:ext uri="{D42A27DB-BD31-4B8C-83A1-F6EECF244321}">
                <p14:modId xmlns:p14="http://schemas.microsoft.com/office/powerpoint/2010/main" val="2051267981"/>
              </p:ext>
            </p:extLst>
          </p:nvPr>
        </p:nvGraphicFramePr>
        <p:xfrm>
          <a:off x="683568" y="3212977"/>
          <a:ext cx="7704856" cy="3019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093539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CD06F-1822-4642-B034-8AC894799B70}"/>
              </a:ext>
            </a:extLst>
          </p:cNvPr>
          <p:cNvSpPr>
            <a:spLocks noGrp="1"/>
          </p:cNvSpPr>
          <p:nvPr>
            <p:ph type="title"/>
          </p:nvPr>
        </p:nvSpPr>
        <p:spPr/>
        <p:txBody>
          <a:bodyPr>
            <a:normAutofit/>
          </a:bodyPr>
          <a:lstStyle/>
          <a:p>
            <a:r>
              <a:rPr lang="en-ZA" sz="4000" dirty="0">
                <a:effectLst/>
              </a:rPr>
              <a:t>ESKOM ROAD MAP (1) </a:t>
            </a:r>
          </a:p>
        </p:txBody>
      </p:sp>
      <p:sp>
        <p:nvSpPr>
          <p:cNvPr id="3" name="Text Placeholder 2">
            <a:extLst>
              <a:ext uri="{FF2B5EF4-FFF2-40B4-BE49-F238E27FC236}">
                <a16:creationId xmlns:a16="http://schemas.microsoft.com/office/drawing/2014/main" id="{0159DA88-D99E-450C-8E4E-FDD1285E55C8}"/>
              </a:ext>
            </a:extLst>
          </p:cNvPr>
          <p:cNvSpPr>
            <a:spLocks noGrp="1"/>
          </p:cNvSpPr>
          <p:nvPr>
            <p:ph type="body" idx="1"/>
          </p:nvPr>
        </p:nvSpPr>
        <p:spPr>
          <a:xfrm>
            <a:off x="457200" y="1600200"/>
            <a:ext cx="8229600" cy="4133056"/>
          </a:xfrm>
        </p:spPr>
        <p:txBody>
          <a:bodyPr/>
          <a:lstStyle/>
          <a:p>
            <a:r>
              <a:rPr lang="en-ZA" sz="1800" dirty="0" smtClean="0"/>
              <a:t>In </a:t>
            </a:r>
            <a:r>
              <a:rPr lang="en-ZA" sz="1800" dirty="0"/>
              <a:t>February 2019, government announced the separation of Eskom into three entities: electricity generation, transmission and distribution to facilitate cost </a:t>
            </a:r>
            <a:r>
              <a:rPr lang="en-ZA" sz="1800" dirty="0" smtClean="0"/>
              <a:t>efficiencies. While there </a:t>
            </a:r>
            <a:r>
              <a:rPr lang="en-ZA" sz="1800" dirty="0"/>
              <a:t>has been limited progress in implementing the legal separation of the </a:t>
            </a:r>
            <a:r>
              <a:rPr lang="en-ZA" sz="1800" dirty="0" smtClean="0"/>
              <a:t>utility, </a:t>
            </a:r>
            <a:r>
              <a:rPr lang="en-ZA" sz="1800" dirty="0"/>
              <a:t>government has now set a two-phase timeline for restructuring Eskom.</a:t>
            </a:r>
          </a:p>
          <a:p>
            <a:r>
              <a:rPr lang="en-ZA" sz="1800" dirty="0"/>
              <a:t>A special paper on the roadmap for Eskom, defines the first phase as separating the generation, transmission and distribution functions into separate, wholly owned subsidiaries with independent Boards by 31 March 2020. </a:t>
            </a:r>
            <a:r>
              <a:rPr lang="en-ZA" sz="1800" dirty="0" smtClean="0"/>
              <a:t>The </a:t>
            </a:r>
            <a:r>
              <a:rPr lang="en-ZA" sz="1800" dirty="0"/>
              <a:t>completion of the legal separation of distribution and generation functions </a:t>
            </a:r>
            <a:r>
              <a:rPr lang="en-ZA" sz="1800" dirty="0" smtClean="0"/>
              <a:t>is planned by </a:t>
            </a:r>
            <a:r>
              <a:rPr lang="en-ZA" sz="1800" dirty="0"/>
              <a:t>31 December 2021.</a:t>
            </a:r>
          </a:p>
          <a:p>
            <a:endParaRPr lang="en-ZA" sz="1800" dirty="0"/>
          </a:p>
          <a:p>
            <a:endParaRPr lang="en-ZA" sz="1600" dirty="0"/>
          </a:p>
        </p:txBody>
      </p:sp>
      <p:sp>
        <p:nvSpPr>
          <p:cNvPr id="4" name="Slide Number Placeholder 3">
            <a:extLst>
              <a:ext uri="{FF2B5EF4-FFF2-40B4-BE49-F238E27FC236}">
                <a16:creationId xmlns:a16="http://schemas.microsoft.com/office/drawing/2014/main" id="{ABD0DD9C-AAAD-41BC-A62A-B831559331A5}"/>
              </a:ext>
            </a:extLst>
          </p:cNvPr>
          <p:cNvSpPr>
            <a:spLocks noGrp="1"/>
          </p:cNvSpPr>
          <p:nvPr>
            <p:ph type="sldNum" sz="quarter" idx="2"/>
          </p:nvPr>
        </p:nvSpPr>
        <p:spPr/>
        <p:txBody>
          <a:bodyPr/>
          <a:lstStyle/>
          <a:p>
            <a:fld id="{86CB4B4D-7CA3-9044-876B-883B54F8677D}" type="slidenum">
              <a:rPr lang="en-ZA" smtClean="0"/>
              <a:pPr/>
              <a:t>27</a:t>
            </a:fld>
            <a:endParaRPr lang="en-ZA"/>
          </a:p>
        </p:txBody>
      </p:sp>
    </p:spTree>
    <p:extLst>
      <p:ext uri="{BB962C8B-B14F-4D97-AF65-F5344CB8AC3E}">
        <p14:creationId xmlns:p14="http://schemas.microsoft.com/office/powerpoint/2010/main" val="276769706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98DE6-FD94-4790-8993-234C5D1D22D1}"/>
              </a:ext>
            </a:extLst>
          </p:cNvPr>
          <p:cNvSpPr>
            <a:spLocks noGrp="1"/>
          </p:cNvSpPr>
          <p:nvPr>
            <p:ph type="title"/>
          </p:nvPr>
        </p:nvSpPr>
        <p:spPr/>
        <p:txBody>
          <a:bodyPr>
            <a:normAutofit/>
          </a:bodyPr>
          <a:lstStyle/>
          <a:p>
            <a:r>
              <a:rPr lang="en-ZA" sz="4000" dirty="0">
                <a:effectLst/>
              </a:rPr>
              <a:t>ESKOM ROAD MAP (2) </a:t>
            </a:r>
          </a:p>
        </p:txBody>
      </p:sp>
      <p:sp>
        <p:nvSpPr>
          <p:cNvPr id="3" name="Text Placeholder 2">
            <a:extLst>
              <a:ext uri="{FF2B5EF4-FFF2-40B4-BE49-F238E27FC236}">
                <a16:creationId xmlns:a16="http://schemas.microsoft.com/office/drawing/2014/main" id="{F0772566-BFDE-4419-BF8C-87B1D0520221}"/>
              </a:ext>
            </a:extLst>
          </p:cNvPr>
          <p:cNvSpPr>
            <a:spLocks noGrp="1"/>
          </p:cNvSpPr>
          <p:nvPr>
            <p:ph type="body" idx="1"/>
          </p:nvPr>
        </p:nvSpPr>
        <p:spPr/>
        <p:txBody>
          <a:bodyPr/>
          <a:lstStyle/>
          <a:p>
            <a:r>
              <a:rPr lang="en-ZA" sz="1800" dirty="0"/>
              <a:t>The view of the Commission is that the </a:t>
            </a:r>
            <a:r>
              <a:rPr lang="en-ZA" sz="1800" dirty="0" smtClean="0"/>
              <a:t>Eskom plan </a:t>
            </a:r>
            <a:r>
              <a:rPr lang="en-ZA" sz="1800" dirty="0"/>
              <a:t>is the first step in the right direction in restructuring Eskom. The plan articulates how Eskom will relinquishing its monopoly of the electricity industry. The plan articulates how Eskom will relinquish monopoly of the electricity </a:t>
            </a:r>
            <a:r>
              <a:rPr lang="en-ZA" sz="1800" dirty="0" smtClean="0"/>
              <a:t>industry, and pave the way for private generators to supply the national grid.</a:t>
            </a:r>
          </a:p>
          <a:p>
            <a:r>
              <a:rPr lang="en-ZA" sz="1800" dirty="0" smtClean="0"/>
              <a:t>The </a:t>
            </a:r>
            <a:r>
              <a:rPr lang="en-ZA" sz="1800" dirty="0"/>
              <a:t>Commission </a:t>
            </a:r>
            <a:r>
              <a:rPr lang="en-ZA" sz="1800" dirty="0" smtClean="0"/>
              <a:t>supports </a:t>
            </a:r>
            <a:r>
              <a:rPr lang="en-ZA" sz="1800" dirty="0"/>
              <a:t>this reform because it is likely to enhance efficiency and cut costs.</a:t>
            </a:r>
          </a:p>
          <a:p>
            <a:r>
              <a:rPr lang="en-ZA" sz="1800" dirty="0"/>
              <a:t>The plan does not contain some </a:t>
            </a:r>
            <a:r>
              <a:rPr lang="en-ZA" sz="1800" dirty="0" smtClean="0"/>
              <a:t>crucial </a:t>
            </a:r>
            <a:r>
              <a:rPr lang="en-ZA" sz="1800" dirty="0"/>
              <a:t>details. The view of the Commission is that there </a:t>
            </a:r>
            <a:r>
              <a:rPr lang="en-ZA" sz="1800" dirty="0" smtClean="0"/>
              <a:t>should be an analysis </a:t>
            </a:r>
            <a:r>
              <a:rPr lang="en-ZA" sz="1800" dirty="0"/>
              <a:t>and comparison of </a:t>
            </a:r>
            <a:r>
              <a:rPr lang="en-ZA" sz="1800" dirty="0" smtClean="0"/>
              <a:t>the options, including the costs </a:t>
            </a:r>
            <a:r>
              <a:rPr lang="en-ZA" sz="1800" dirty="0"/>
              <a:t>and </a:t>
            </a:r>
            <a:r>
              <a:rPr lang="en-ZA" sz="1800" dirty="0" smtClean="0"/>
              <a:t>benefits </a:t>
            </a:r>
            <a:r>
              <a:rPr lang="en-ZA" sz="1800" dirty="0"/>
              <a:t>of Eskom unbundling in order to evaluate the true financial and economic </a:t>
            </a:r>
            <a:r>
              <a:rPr lang="en-ZA" sz="1800" dirty="0" smtClean="0"/>
              <a:t>value. </a:t>
            </a:r>
          </a:p>
          <a:p>
            <a:pPr lvl="1"/>
            <a:r>
              <a:rPr lang="en-ZA" sz="1800" dirty="0" smtClean="0"/>
              <a:t>Particularly regarding the </a:t>
            </a:r>
            <a:r>
              <a:rPr lang="en-ZA" sz="1800" dirty="0"/>
              <a:t>transition from the existing dependence on fossil fuels to the mix </a:t>
            </a:r>
            <a:r>
              <a:rPr lang="en-ZA" sz="1800" dirty="0" smtClean="0"/>
              <a:t>of </a:t>
            </a:r>
            <a:r>
              <a:rPr lang="en-ZA" sz="1800" dirty="0"/>
              <a:t>electricity energy </a:t>
            </a:r>
            <a:r>
              <a:rPr lang="en-ZA" sz="1800" dirty="0" smtClean="0"/>
              <a:t>sources. </a:t>
            </a:r>
            <a:endParaRPr lang="en-ZA" dirty="0"/>
          </a:p>
        </p:txBody>
      </p:sp>
      <p:sp>
        <p:nvSpPr>
          <p:cNvPr id="4" name="Slide Number Placeholder 3">
            <a:extLst>
              <a:ext uri="{FF2B5EF4-FFF2-40B4-BE49-F238E27FC236}">
                <a16:creationId xmlns:a16="http://schemas.microsoft.com/office/drawing/2014/main" id="{8C79734A-F6EA-47FA-9B76-481F2F7AAA6E}"/>
              </a:ext>
            </a:extLst>
          </p:cNvPr>
          <p:cNvSpPr>
            <a:spLocks noGrp="1"/>
          </p:cNvSpPr>
          <p:nvPr>
            <p:ph type="sldNum" sz="quarter" idx="2"/>
          </p:nvPr>
        </p:nvSpPr>
        <p:spPr/>
        <p:txBody>
          <a:bodyPr/>
          <a:lstStyle/>
          <a:p>
            <a:fld id="{86CB4B4D-7CA3-9044-876B-883B54F8677D}" type="slidenum">
              <a:rPr lang="en-ZA" smtClean="0"/>
              <a:pPr/>
              <a:t>28</a:t>
            </a:fld>
            <a:endParaRPr lang="en-ZA"/>
          </a:p>
        </p:txBody>
      </p:sp>
    </p:spTree>
    <p:extLst>
      <p:ext uri="{BB962C8B-B14F-4D97-AF65-F5344CB8AC3E}">
        <p14:creationId xmlns:p14="http://schemas.microsoft.com/office/powerpoint/2010/main" val="230515354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F83FD-3E7E-4547-8B80-A71E4F13624A}"/>
              </a:ext>
            </a:extLst>
          </p:cNvPr>
          <p:cNvSpPr>
            <a:spLocks noGrp="1"/>
          </p:cNvSpPr>
          <p:nvPr>
            <p:ph type="title"/>
          </p:nvPr>
        </p:nvSpPr>
        <p:spPr/>
        <p:txBody>
          <a:bodyPr>
            <a:normAutofit/>
          </a:bodyPr>
          <a:lstStyle/>
          <a:p>
            <a:r>
              <a:rPr lang="en-ZA" sz="4000" dirty="0">
                <a:effectLst/>
              </a:rPr>
              <a:t>ESKOM ROAD MAP (3)</a:t>
            </a:r>
          </a:p>
        </p:txBody>
      </p:sp>
      <p:sp>
        <p:nvSpPr>
          <p:cNvPr id="3" name="Text Placeholder 2">
            <a:extLst>
              <a:ext uri="{FF2B5EF4-FFF2-40B4-BE49-F238E27FC236}">
                <a16:creationId xmlns:a16="http://schemas.microsoft.com/office/drawing/2014/main" id="{D2E5F9A7-CB9D-4B99-AB38-867C8CE9ED9D}"/>
              </a:ext>
            </a:extLst>
          </p:cNvPr>
          <p:cNvSpPr>
            <a:spLocks noGrp="1"/>
          </p:cNvSpPr>
          <p:nvPr>
            <p:ph type="body" idx="1"/>
          </p:nvPr>
        </p:nvSpPr>
        <p:spPr/>
        <p:txBody>
          <a:bodyPr/>
          <a:lstStyle/>
          <a:p>
            <a:r>
              <a:rPr lang="en-ZA" sz="1800" dirty="0"/>
              <a:t>An analysis of costs pressures as they relate to </a:t>
            </a:r>
            <a:r>
              <a:rPr lang="en-ZA" sz="1800" dirty="0" smtClean="0"/>
              <a:t>the transitioning of the staff contingent and </a:t>
            </a:r>
            <a:r>
              <a:rPr lang="en-ZA" sz="1800" dirty="0"/>
              <a:t>the procurement of goods and services have not been incorporated in the plan and yet they are critical. </a:t>
            </a:r>
            <a:endParaRPr lang="en-ZA" sz="1800" dirty="0" smtClean="0"/>
          </a:p>
          <a:p>
            <a:r>
              <a:rPr lang="en-ZA" sz="1800" dirty="0" smtClean="0"/>
              <a:t>The </a:t>
            </a:r>
            <a:r>
              <a:rPr lang="en-ZA" sz="1800" dirty="0"/>
              <a:t>2019 MTBPS </a:t>
            </a:r>
            <a:r>
              <a:rPr lang="en-ZA" sz="1800" dirty="0" smtClean="0"/>
              <a:t>did not provide details on Eskom’s R441 billion debt management measures but did set </a:t>
            </a:r>
            <a:r>
              <a:rPr lang="en-ZA" sz="1800" dirty="0"/>
              <a:t>several preconditions before debt relief will be considered.</a:t>
            </a:r>
          </a:p>
          <a:p>
            <a:r>
              <a:rPr lang="en-ZA" sz="1800" dirty="0"/>
              <a:t>The Commission </a:t>
            </a:r>
            <a:r>
              <a:rPr lang="en-ZA" sz="1800" dirty="0" smtClean="0"/>
              <a:t>advised such </a:t>
            </a:r>
            <a:r>
              <a:rPr lang="en-ZA" sz="1800" dirty="0"/>
              <a:t>preconditions to </a:t>
            </a:r>
            <a:r>
              <a:rPr lang="en-ZA" sz="1800" dirty="0" smtClean="0"/>
              <a:t>any debt relief to ensure that the </a:t>
            </a:r>
            <a:r>
              <a:rPr lang="en-ZA" sz="1800" dirty="0"/>
              <a:t>structural </a:t>
            </a:r>
            <a:r>
              <a:rPr lang="en-ZA" sz="1800" dirty="0" smtClean="0"/>
              <a:t>reforms undertaken by SOCs </a:t>
            </a:r>
            <a:r>
              <a:rPr lang="en-ZA" sz="1800" dirty="0"/>
              <a:t>are </a:t>
            </a:r>
            <a:r>
              <a:rPr lang="en-ZA" sz="1800" dirty="0" smtClean="0"/>
              <a:t>implemented.</a:t>
            </a:r>
            <a:endParaRPr lang="en-ZA" sz="1800" dirty="0"/>
          </a:p>
        </p:txBody>
      </p:sp>
      <p:sp>
        <p:nvSpPr>
          <p:cNvPr id="4" name="Slide Number Placeholder 3">
            <a:extLst>
              <a:ext uri="{FF2B5EF4-FFF2-40B4-BE49-F238E27FC236}">
                <a16:creationId xmlns:a16="http://schemas.microsoft.com/office/drawing/2014/main" id="{1EFFDBC7-A311-4D10-9D8B-69B1AFD15AB2}"/>
              </a:ext>
            </a:extLst>
          </p:cNvPr>
          <p:cNvSpPr>
            <a:spLocks noGrp="1"/>
          </p:cNvSpPr>
          <p:nvPr>
            <p:ph type="sldNum" sz="quarter" idx="2"/>
          </p:nvPr>
        </p:nvSpPr>
        <p:spPr/>
        <p:txBody>
          <a:bodyPr/>
          <a:lstStyle/>
          <a:p>
            <a:fld id="{86CB4B4D-7CA3-9044-876B-883B54F8677D}" type="slidenum">
              <a:rPr lang="en-ZA" smtClean="0"/>
              <a:pPr/>
              <a:t>29</a:t>
            </a:fld>
            <a:endParaRPr lang="en-ZA"/>
          </a:p>
        </p:txBody>
      </p:sp>
    </p:spTree>
    <p:extLst>
      <p:ext uri="{BB962C8B-B14F-4D97-AF65-F5344CB8AC3E}">
        <p14:creationId xmlns:p14="http://schemas.microsoft.com/office/powerpoint/2010/main" val="113169440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rmAutofit/>
          </a:bodyPr>
          <a:lstStyle/>
          <a:p>
            <a:pPr lvl="0">
              <a:defRPr sz="1800" cap="none">
                <a:solidFill>
                  <a:srgbClr val="000000"/>
                </a:solidFill>
                <a:effectLst/>
              </a:defRPr>
            </a:pPr>
            <a:r>
              <a:rPr lang="en-ZA" sz="3600" cap="small" dirty="0" smtClean="0">
                <a:solidFill>
                  <a:schemeClr val="accent3">
                    <a:lumMod val="50000"/>
                  </a:schemeClr>
                </a:solidFill>
              </a:rPr>
              <a:t>Introduction [cont.]</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800" dirty="0"/>
              <a:t>Economic growth is faltering due to inter alia: </a:t>
            </a:r>
          </a:p>
          <a:p>
            <a:pPr lvl="1" algn="l">
              <a:spcBef>
                <a:spcPts val="200"/>
              </a:spcBef>
              <a:defRPr sz="1800"/>
            </a:pPr>
            <a:r>
              <a:rPr lang="en-ZA" sz="1600" dirty="0" smtClean="0"/>
              <a:t>Inefficiencies </a:t>
            </a:r>
            <a:r>
              <a:rPr lang="en-ZA" sz="1600" dirty="0"/>
              <a:t>in the way resources are used </a:t>
            </a:r>
            <a:r>
              <a:rPr lang="en-ZA" sz="1600" dirty="0" smtClean="0"/>
              <a:t>across the economy; </a:t>
            </a:r>
            <a:endParaRPr lang="en-ZA" sz="1600" dirty="0"/>
          </a:p>
          <a:p>
            <a:pPr lvl="1" algn="l">
              <a:spcBef>
                <a:spcPts val="200"/>
              </a:spcBef>
              <a:defRPr sz="1800"/>
            </a:pPr>
            <a:r>
              <a:rPr lang="en-ZA" sz="1600" dirty="0" smtClean="0"/>
              <a:t>Fiscal </a:t>
            </a:r>
            <a:r>
              <a:rPr lang="en-ZA" sz="1600" dirty="0"/>
              <a:t>leakages; </a:t>
            </a:r>
          </a:p>
          <a:p>
            <a:pPr lvl="1" algn="l">
              <a:spcBef>
                <a:spcPts val="200"/>
              </a:spcBef>
              <a:defRPr sz="1800"/>
            </a:pPr>
            <a:r>
              <a:rPr lang="en-ZA" sz="1600" dirty="0" smtClean="0"/>
              <a:t>High </a:t>
            </a:r>
            <a:r>
              <a:rPr lang="en-ZA" sz="1600" dirty="0"/>
              <a:t>incidences of corruption and inefficiencies in government procurement processes; </a:t>
            </a:r>
          </a:p>
          <a:p>
            <a:pPr lvl="1" algn="l">
              <a:spcBef>
                <a:spcPts val="200"/>
              </a:spcBef>
              <a:defRPr sz="1800"/>
            </a:pPr>
            <a:r>
              <a:rPr lang="en-ZA" sz="1600" dirty="0" smtClean="0"/>
              <a:t>Intermittent </a:t>
            </a:r>
            <a:r>
              <a:rPr lang="en-ZA" sz="1600" dirty="0"/>
              <a:t>electricity supplies; and </a:t>
            </a:r>
          </a:p>
          <a:p>
            <a:pPr lvl="1" algn="l">
              <a:spcBef>
                <a:spcPts val="200"/>
              </a:spcBef>
              <a:defRPr sz="1800"/>
            </a:pPr>
            <a:r>
              <a:rPr lang="en-ZA" sz="1600" dirty="0" smtClean="0"/>
              <a:t>Infrastructure </a:t>
            </a:r>
            <a:r>
              <a:rPr lang="en-ZA" sz="1600" dirty="0"/>
              <a:t>that is inadequately built or maintained even when budgeted for. </a:t>
            </a:r>
            <a:endParaRPr lang="en-GB" sz="1600" dirty="0"/>
          </a:p>
          <a:p>
            <a:pPr algn="l">
              <a:lnSpc>
                <a:spcPct val="110000"/>
              </a:lnSpc>
              <a:spcBef>
                <a:spcPts val="500"/>
              </a:spcBef>
              <a:buFont typeface="Arial" panose="020B0604020202020204" pitchFamily="34" charset="0"/>
              <a:buChar char="•"/>
              <a:defRPr sz="1800"/>
            </a:pPr>
            <a:r>
              <a:rPr lang="en-ZA" sz="1800" dirty="0"/>
              <a:t>Other risks include: </a:t>
            </a:r>
          </a:p>
          <a:p>
            <a:pPr marL="726621" lvl="1" indent="-285750" algn="l">
              <a:spcBef>
                <a:spcPts val="200"/>
              </a:spcBef>
              <a:defRPr sz="1800"/>
            </a:pPr>
            <a:r>
              <a:rPr lang="en-ZA" sz="1600" dirty="0"/>
              <a:t>Policy and implementation uncertainty (e.g. e-Tolls, SOCs);</a:t>
            </a:r>
          </a:p>
          <a:p>
            <a:pPr marL="726621" lvl="1" indent="-285750" algn="l">
              <a:spcBef>
                <a:spcPts val="200"/>
              </a:spcBef>
              <a:defRPr sz="1800"/>
            </a:pPr>
            <a:r>
              <a:rPr lang="en-ZA" sz="1600" dirty="0"/>
              <a:t>Contradicting signals affecting confidence and policy credibility</a:t>
            </a:r>
            <a:r>
              <a:rPr lang="en-ZA" sz="1600" dirty="0" smtClean="0"/>
              <a:t>; such as </a:t>
            </a:r>
            <a:r>
              <a:rPr lang="en-ZA" sz="1600" dirty="0"/>
              <a:t>runaway </a:t>
            </a:r>
            <a:r>
              <a:rPr lang="en-ZA" sz="1600" dirty="0" smtClean="0"/>
              <a:t>public </a:t>
            </a:r>
            <a:r>
              <a:rPr lang="en-ZA" sz="1600" dirty="0"/>
              <a:t>sector wage bill; and</a:t>
            </a:r>
          </a:p>
          <a:p>
            <a:pPr marL="726621" lvl="1" indent="-285750" algn="l">
              <a:spcBef>
                <a:spcPts val="200"/>
              </a:spcBef>
              <a:defRPr sz="1800"/>
            </a:pPr>
            <a:r>
              <a:rPr lang="en-ZA" sz="1600" dirty="0"/>
              <a:t>SOCs that continue to haemorrhage state resources</a:t>
            </a:r>
          </a:p>
          <a:p>
            <a:pPr algn="l">
              <a:spcBef>
                <a:spcPts val="200"/>
              </a:spcBef>
              <a:defRPr sz="1800"/>
            </a:pPr>
            <a:r>
              <a:rPr lang="en-ZA" sz="1800" dirty="0"/>
              <a:t>Commission agrees with Government that higher, inclusive and sustained growth is imperative.</a:t>
            </a:r>
          </a:p>
          <a:p>
            <a:pPr algn="l">
              <a:spcBef>
                <a:spcPts val="200"/>
              </a:spcBef>
              <a:defRPr sz="1800"/>
            </a:pPr>
            <a:endParaRPr lang="en-ZA" sz="1600" dirty="0"/>
          </a:p>
          <a:p>
            <a:pPr lvl="1" indent="-342900" algn="l">
              <a:lnSpc>
                <a:spcPct val="110000"/>
              </a:lnSpc>
              <a:spcBef>
                <a:spcPts val="500"/>
              </a:spcBef>
              <a:buFont typeface="Times New Roman" panose="02020603050405020304" pitchFamily="18" charset="0"/>
              <a:buChar char="‾"/>
              <a:defRPr sz="1800"/>
            </a:pPr>
            <a:endParaRPr lang="en-ZA" sz="1600" dirty="0"/>
          </a:p>
          <a:p>
            <a:pPr lvl="2" indent="-342900" algn="l">
              <a:lnSpc>
                <a:spcPct val="110000"/>
              </a:lnSpc>
              <a:spcBef>
                <a:spcPts val="500"/>
              </a:spcBef>
              <a:buFont typeface="Times New Roman" panose="02020603050405020304" pitchFamily="18" charset="0"/>
              <a:buChar char="‾"/>
              <a:defRPr sz="1800"/>
            </a:pPr>
            <a:endParaRPr lang="en-ZA" sz="1600" dirty="0" smtClean="0"/>
          </a:p>
          <a:p>
            <a:pPr lvl="2" indent="-342900" algn="l">
              <a:lnSpc>
                <a:spcPct val="110000"/>
              </a:lnSpc>
              <a:spcBef>
                <a:spcPts val="500"/>
              </a:spcBef>
              <a:buFont typeface="Times New Roman" panose="02020603050405020304" pitchFamily="18" charset="0"/>
              <a:buChar char="‾"/>
              <a:defRPr sz="1800"/>
            </a:pPr>
            <a:endParaRPr lang="en-ZA" sz="16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3</a:t>
            </a:fld>
            <a:endParaRPr sz="1200" dirty="0">
              <a:solidFill>
                <a:srgbClr val="3B7150"/>
              </a:solidFill>
            </a:endParaRPr>
          </a:p>
        </p:txBody>
      </p:sp>
    </p:spTree>
    <p:extLst>
      <p:ext uri="{BB962C8B-B14F-4D97-AF65-F5344CB8AC3E}">
        <p14:creationId xmlns:p14="http://schemas.microsoft.com/office/powerpoint/2010/main" val="123835775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2321"/>
            <a:ext cx="8568952" cy="1008112"/>
          </a:xfrm>
        </p:spPr>
        <p:txBody>
          <a:bodyPr>
            <a:noAutofit/>
          </a:bodyPr>
          <a:lstStyle/>
          <a:p>
            <a:r>
              <a:rPr lang="en-ZA" sz="3600" dirty="0" smtClean="0">
                <a:effectLst/>
              </a:rPr>
              <a:t>Conclusion &amp; Recommendations</a:t>
            </a:r>
            <a:endParaRPr lang="en-ZA" sz="3600" dirty="0">
              <a:effectLst/>
            </a:endParaRPr>
          </a:p>
        </p:txBody>
      </p:sp>
      <p:sp>
        <p:nvSpPr>
          <p:cNvPr id="3" name="Text Placeholder 2"/>
          <p:cNvSpPr>
            <a:spLocks noGrp="1"/>
          </p:cNvSpPr>
          <p:nvPr>
            <p:ph type="body" idx="1"/>
          </p:nvPr>
        </p:nvSpPr>
        <p:spPr>
          <a:xfrm>
            <a:off x="323528" y="1556792"/>
            <a:ext cx="8496944" cy="4968552"/>
          </a:xfrm>
        </p:spPr>
        <p:txBody>
          <a:bodyPr/>
          <a:lstStyle/>
          <a:p>
            <a:pPr algn="just"/>
            <a:r>
              <a:rPr lang="en-GB" sz="1800" dirty="0"/>
              <a:t>The 2019 MTBPs has been tabled in bleaker conditions than the 2018 MTBPs or 2019 Budget statement. Growth is projected to be at 0.7%, while unemployed has risen to levels </a:t>
            </a:r>
            <a:r>
              <a:rPr lang="en-GB" sz="1800" dirty="0" smtClean="0"/>
              <a:t>not </a:t>
            </a:r>
            <a:r>
              <a:rPr lang="en-GB" sz="1800" dirty="0"/>
              <a:t>seen </a:t>
            </a:r>
            <a:r>
              <a:rPr lang="en-GB" sz="1800" dirty="0" smtClean="0"/>
              <a:t>since 2008.</a:t>
            </a:r>
          </a:p>
          <a:p>
            <a:pPr algn="just"/>
            <a:r>
              <a:rPr lang="en-GB" sz="1800" dirty="0"/>
              <a:t>T</a:t>
            </a:r>
            <a:r>
              <a:rPr lang="en-ZA" sz="1800" dirty="0"/>
              <a:t>he South African economy is trapped in a precarious growth trajectory where the fiscal metrics are spiralling out of control. </a:t>
            </a:r>
            <a:r>
              <a:rPr lang="en-ZA" sz="1800" dirty="0" smtClean="0"/>
              <a:t>To </a:t>
            </a:r>
            <a:r>
              <a:rPr lang="en-ZA" sz="1800" dirty="0"/>
              <a:t>return South Africa </a:t>
            </a:r>
            <a:r>
              <a:rPr lang="en-ZA" sz="1800" dirty="0" smtClean="0"/>
              <a:t>to a </a:t>
            </a:r>
            <a:r>
              <a:rPr lang="en-ZA" sz="1800" dirty="0"/>
              <a:t>sustainable fiscal </a:t>
            </a:r>
            <a:r>
              <a:rPr lang="en-ZA" sz="1800" dirty="0" smtClean="0"/>
              <a:t>path the </a:t>
            </a:r>
            <a:r>
              <a:rPr lang="en-ZA" sz="1800" dirty="0"/>
              <a:t>Financial and Fiscal Commission believes that </a:t>
            </a:r>
            <a:r>
              <a:rPr lang="en-ZA" sz="1800" dirty="0" smtClean="0"/>
              <a:t>government </a:t>
            </a:r>
            <a:r>
              <a:rPr lang="en-ZA" sz="1800" dirty="0"/>
              <a:t>must take </a:t>
            </a:r>
            <a:r>
              <a:rPr lang="en-ZA" sz="1800" dirty="0" smtClean="0"/>
              <a:t>bold, decisive </a:t>
            </a:r>
            <a:r>
              <a:rPr lang="en-ZA" sz="1800" dirty="0"/>
              <a:t>and immediate actions to restore fiscal credibility and boost confidence on the economy</a:t>
            </a:r>
            <a:r>
              <a:rPr lang="en-ZA" sz="1800" dirty="0" smtClean="0"/>
              <a:t>.</a:t>
            </a:r>
          </a:p>
          <a:p>
            <a:pPr algn="just"/>
            <a:r>
              <a:rPr lang="en-ZA" sz="1800" dirty="0"/>
              <a:t>Policy and implementation certainty are the cornerstone of restoring confidence and fiscal credibility. </a:t>
            </a:r>
            <a:endParaRPr lang="en-ZA" sz="1800" dirty="0" smtClean="0"/>
          </a:p>
          <a:p>
            <a:pPr algn="just"/>
            <a:r>
              <a:rPr lang="en-US" sz="1800" dirty="0" smtClean="0"/>
              <a:t>Overall </a:t>
            </a:r>
            <a:r>
              <a:rPr lang="en-US" sz="1800" dirty="0"/>
              <a:t>the 2019 MTBPS </a:t>
            </a:r>
            <a:r>
              <a:rPr lang="en-US" sz="1800" dirty="0" smtClean="0"/>
              <a:t>reflects </a:t>
            </a:r>
            <a:r>
              <a:rPr lang="en-US" sz="1800" dirty="0"/>
              <a:t>the major </a:t>
            </a:r>
            <a:r>
              <a:rPr lang="en-US" sz="1800" dirty="0" smtClean="0"/>
              <a:t>sentiments of </a:t>
            </a:r>
            <a:r>
              <a:rPr lang="en-US" sz="1800" dirty="0"/>
              <a:t>the recommendations that the Commission has been making in the past </a:t>
            </a:r>
            <a:r>
              <a:rPr lang="en-US" sz="1800" dirty="0" smtClean="0"/>
              <a:t>decade: </a:t>
            </a:r>
            <a:r>
              <a:rPr lang="en-US" sz="1800" dirty="0"/>
              <a:t>that  growth and employment in South Africa can only be achieved by combining fiscal </a:t>
            </a:r>
            <a:r>
              <a:rPr lang="en-US" sz="1800" dirty="0" smtClean="0"/>
              <a:t>reprioritization and consolidation through restructuring and governance.</a:t>
            </a:r>
            <a:endParaRPr lang="en-ZA" sz="500" dirty="0" smtClean="0"/>
          </a:p>
        </p:txBody>
      </p:sp>
      <p:sp>
        <p:nvSpPr>
          <p:cNvPr id="4" name="Slide Number Placeholder 3"/>
          <p:cNvSpPr>
            <a:spLocks noGrp="1"/>
          </p:cNvSpPr>
          <p:nvPr>
            <p:ph type="sldNum" sz="quarter" idx="2"/>
          </p:nvPr>
        </p:nvSpPr>
        <p:spPr>
          <a:xfrm>
            <a:off x="6553200" y="6189018"/>
            <a:ext cx="2133600" cy="461665"/>
          </a:xfrm>
        </p:spPr>
        <p:txBody>
          <a:bodyPr/>
          <a:lstStyle/>
          <a:p>
            <a:pPr lvl="0"/>
            <a:endParaRPr lang="en-ZA" dirty="0" smtClean="0"/>
          </a:p>
          <a:p>
            <a:pPr lvl="0"/>
            <a:fld id="{86CB4B4D-7CA3-9044-876B-883B54F8677D}" type="slidenum">
              <a:rPr lang="en-ZA" smtClean="0"/>
              <a:pPr lvl="0"/>
              <a:t>30</a:t>
            </a:fld>
            <a:endParaRPr lang="en-ZA" dirty="0"/>
          </a:p>
        </p:txBody>
      </p:sp>
    </p:spTree>
    <p:extLst>
      <p:ext uri="{BB962C8B-B14F-4D97-AF65-F5344CB8AC3E}">
        <p14:creationId xmlns:p14="http://schemas.microsoft.com/office/powerpoint/2010/main" val="114723474"/>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effectLst/>
              </a:rPr>
              <a:t>Conclusion &amp; Recommendations [cont.]</a:t>
            </a:r>
            <a:endParaRPr lang="en-GB" dirty="0"/>
          </a:p>
        </p:txBody>
      </p:sp>
      <p:sp>
        <p:nvSpPr>
          <p:cNvPr id="3" name="Text Placeholder 2"/>
          <p:cNvSpPr>
            <a:spLocks noGrp="1"/>
          </p:cNvSpPr>
          <p:nvPr>
            <p:ph type="body" idx="1"/>
          </p:nvPr>
        </p:nvSpPr>
        <p:spPr/>
        <p:txBody>
          <a:bodyPr/>
          <a:lstStyle/>
          <a:p>
            <a:r>
              <a:rPr lang="en-GB" sz="1800" dirty="0" smtClean="0"/>
              <a:t>Hence, the </a:t>
            </a:r>
            <a:r>
              <a:rPr lang="en-GB" sz="1800" dirty="0"/>
              <a:t>Commission supports:</a:t>
            </a:r>
          </a:p>
          <a:p>
            <a:pPr lvl="1">
              <a:spcBef>
                <a:spcPts val="200"/>
              </a:spcBef>
            </a:pPr>
            <a:r>
              <a:rPr lang="en-ZA" sz="1600" dirty="0"/>
              <a:t>Measures of </a:t>
            </a:r>
            <a:r>
              <a:rPr lang="en-ZA" sz="1600" dirty="0" smtClean="0"/>
              <a:t>reprioritising and tightening </a:t>
            </a:r>
            <a:r>
              <a:rPr lang="en-ZA" sz="1600" dirty="0"/>
              <a:t>the budget</a:t>
            </a:r>
            <a:endParaRPr lang="en-GB" sz="1600" dirty="0"/>
          </a:p>
          <a:p>
            <a:pPr lvl="1">
              <a:spcBef>
                <a:spcPts val="200"/>
              </a:spcBef>
            </a:pPr>
            <a:r>
              <a:rPr lang="en-ZA" sz="1600" dirty="0" smtClean="0"/>
              <a:t>Rebuilding </a:t>
            </a:r>
            <a:r>
              <a:rPr lang="en-ZA" sz="1600" dirty="0"/>
              <a:t>government institutions</a:t>
            </a:r>
            <a:endParaRPr lang="en-GB" sz="1600" dirty="0"/>
          </a:p>
          <a:p>
            <a:pPr lvl="1">
              <a:spcBef>
                <a:spcPts val="200"/>
              </a:spcBef>
            </a:pPr>
            <a:r>
              <a:rPr lang="en-US" sz="1600" dirty="0" smtClean="0"/>
              <a:t>Redirecting of government </a:t>
            </a:r>
            <a:r>
              <a:rPr lang="en-US" sz="1600" dirty="0"/>
              <a:t>spending towards </a:t>
            </a:r>
            <a:r>
              <a:rPr lang="en-US" sz="1600" dirty="0" smtClean="0"/>
              <a:t>growth and employment creation</a:t>
            </a:r>
            <a:endParaRPr lang="en-GB" sz="1600" dirty="0"/>
          </a:p>
          <a:p>
            <a:pPr lvl="1">
              <a:spcBef>
                <a:spcPts val="200"/>
              </a:spcBef>
            </a:pPr>
            <a:r>
              <a:rPr lang="en-US" sz="1600" dirty="0"/>
              <a:t>T</a:t>
            </a:r>
            <a:r>
              <a:rPr lang="en-US" sz="1600" dirty="0" smtClean="0"/>
              <a:t>he</a:t>
            </a:r>
            <a:r>
              <a:rPr lang="en-ZA" sz="1600" dirty="0" smtClean="0"/>
              <a:t> </a:t>
            </a:r>
            <a:r>
              <a:rPr lang="en-ZA" sz="1600" dirty="0"/>
              <a:t>protection of social expenditures</a:t>
            </a:r>
            <a:endParaRPr lang="en-GB" sz="1600" dirty="0"/>
          </a:p>
          <a:p>
            <a:pPr lvl="1">
              <a:spcBef>
                <a:spcPts val="200"/>
              </a:spcBef>
            </a:pPr>
            <a:r>
              <a:rPr lang="en-ZA" sz="1600" dirty="0"/>
              <a:t>The proposed adjustments estimates</a:t>
            </a:r>
            <a:endParaRPr lang="en-GB" sz="1600" dirty="0"/>
          </a:p>
          <a:p>
            <a:r>
              <a:rPr lang="en-US" sz="1800" dirty="0"/>
              <a:t>The Commission implores government to </a:t>
            </a:r>
            <a:r>
              <a:rPr lang="en-US" sz="1800" dirty="0" smtClean="0"/>
              <a:t>carry </a:t>
            </a:r>
            <a:r>
              <a:rPr lang="en-US" sz="1800" dirty="0"/>
              <a:t>through many of the initiatives </a:t>
            </a:r>
            <a:r>
              <a:rPr lang="en-US" sz="1800" dirty="0" smtClean="0"/>
              <a:t>to restore </a:t>
            </a:r>
            <a:r>
              <a:rPr lang="en-US" sz="1800" dirty="0"/>
              <a:t>economic growth and create employment. There is need to improve on policy </a:t>
            </a:r>
            <a:r>
              <a:rPr lang="en-US" sz="1800" dirty="0" smtClean="0"/>
              <a:t>credibility and implementation</a:t>
            </a:r>
            <a:r>
              <a:rPr lang="en-US" sz="1800" dirty="0"/>
              <a:t>. </a:t>
            </a:r>
            <a:endParaRPr lang="en-US" sz="1800" dirty="0" smtClean="0"/>
          </a:p>
          <a:p>
            <a:r>
              <a:rPr lang="en-US" sz="1800" dirty="0" smtClean="0"/>
              <a:t>The Commission recommends that concrete steps be taken to arrest the ballooning of the wage bill. </a:t>
            </a:r>
          </a:p>
          <a:p>
            <a:r>
              <a:rPr lang="en-US" sz="1800" dirty="0" smtClean="0"/>
              <a:t>Time </a:t>
            </a:r>
            <a:r>
              <a:rPr lang="en-US" sz="1800" dirty="0"/>
              <a:t>is of essence. Government has to restore governance systems </a:t>
            </a:r>
            <a:r>
              <a:rPr lang="en-US" sz="1800" dirty="0" smtClean="0"/>
              <a:t>and </a:t>
            </a:r>
            <a:r>
              <a:rPr lang="en-US" sz="1800" dirty="0"/>
              <a:t>take </a:t>
            </a:r>
            <a:r>
              <a:rPr lang="en-US" sz="1800" dirty="0" smtClean="0"/>
              <a:t>bold, decisive </a:t>
            </a:r>
            <a:r>
              <a:rPr lang="en-US" sz="1800" dirty="0"/>
              <a:t>steps to </a:t>
            </a:r>
            <a:r>
              <a:rPr lang="en-US" sz="1800" dirty="0" smtClean="0"/>
              <a:t>deal with SOCs whose </a:t>
            </a:r>
            <a:r>
              <a:rPr lang="en-US" sz="1800" dirty="0"/>
              <a:t>social </a:t>
            </a:r>
            <a:r>
              <a:rPr lang="en-US" sz="1800" dirty="0" smtClean="0"/>
              <a:t>or </a:t>
            </a:r>
            <a:r>
              <a:rPr lang="en-US" sz="1800" dirty="0"/>
              <a:t>economic value is negative. </a:t>
            </a:r>
            <a:endParaRPr lang="en-US" sz="1800" dirty="0" smtClean="0"/>
          </a:p>
          <a:p>
            <a:r>
              <a:rPr lang="en-US" sz="1800" dirty="0" smtClean="0"/>
              <a:t>Government </a:t>
            </a:r>
            <a:r>
              <a:rPr lang="en-US" sz="1800" dirty="0"/>
              <a:t>is implored to </a:t>
            </a:r>
            <a:r>
              <a:rPr lang="en-US" sz="1800" dirty="0" smtClean="0"/>
              <a:t>focus and </a:t>
            </a:r>
            <a:r>
              <a:rPr lang="en-ZA" sz="1800" dirty="0" smtClean="0"/>
              <a:t>strengthen </a:t>
            </a:r>
            <a:r>
              <a:rPr lang="en-ZA" sz="1800" dirty="0"/>
              <a:t>state </a:t>
            </a:r>
            <a:r>
              <a:rPr lang="en-ZA" sz="1800" dirty="0" smtClean="0"/>
              <a:t>capabilities and grow the economy and employment, in order to address the triple challenges of poverty, inequality and unemployment</a:t>
            </a:r>
            <a:endParaRPr lang="en-GB" sz="1800" dirty="0"/>
          </a:p>
        </p:txBody>
      </p:sp>
      <p:sp>
        <p:nvSpPr>
          <p:cNvPr id="4" name="Slide Number Placeholder 3"/>
          <p:cNvSpPr>
            <a:spLocks noGrp="1"/>
          </p:cNvSpPr>
          <p:nvPr>
            <p:ph type="sldNum" sz="quarter" idx="2"/>
          </p:nvPr>
        </p:nvSpPr>
        <p:spPr/>
        <p:txBody>
          <a:bodyPr/>
          <a:lstStyle/>
          <a:p>
            <a:pPr lvl="0"/>
            <a:fld id="{86CB4B4D-7CA3-9044-876B-883B54F8677D}" type="slidenum">
              <a:rPr lang="en-GB" smtClean="0"/>
              <a:pPr lvl="0"/>
              <a:t>31</a:t>
            </a:fld>
            <a:endParaRPr lang="en-GB" dirty="0"/>
          </a:p>
        </p:txBody>
      </p:sp>
    </p:spTree>
    <p:extLst>
      <p:ext uri="{BB962C8B-B14F-4D97-AF65-F5344CB8AC3E}">
        <p14:creationId xmlns:p14="http://schemas.microsoft.com/office/powerpoint/2010/main" val="3112516486"/>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 name="image3.png"/>
          <p:cNvPicPr/>
          <p:nvPr/>
        </p:nvPicPr>
        <p:blipFill>
          <a:blip r:embed="rId3">
            <a:extLst/>
          </a:blip>
          <a:stretch>
            <a:fillRect/>
          </a:stretch>
        </p:blipFill>
        <p:spPr>
          <a:xfrm>
            <a:off x="251519" y="1484785"/>
            <a:ext cx="8568953" cy="5112568"/>
          </a:xfrm>
          <a:prstGeom prst="rect">
            <a:avLst/>
          </a:prstGeom>
          <a:ln w="12700">
            <a:miter lim="400000"/>
          </a:ln>
        </p:spPr>
      </p:pic>
      <p:sp>
        <p:nvSpPr>
          <p:cNvPr id="187" name="Shape 187"/>
          <p:cNvSpPr>
            <a:spLocks noGrp="1"/>
          </p:cNvSpPr>
          <p:nvPr>
            <p:ph type="title"/>
          </p:nvPr>
        </p:nvSpPr>
        <p:spPr>
          <a:xfrm>
            <a:off x="440075" y="404664"/>
            <a:ext cx="8229601" cy="866189"/>
          </a:xfrm>
          <a:prstGeom prst="rect">
            <a:avLst/>
          </a:prstGeom>
        </p:spPr>
        <p:txBody>
          <a:bodyPr/>
          <a:lstStyle/>
          <a:p>
            <a:pPr lvl="0">
              <a:defRPr sz="1800" cap="none">
                <a:solidFill>
                  <a:srgbClr val="000000"/>
                </a:solidFill>
                <a:effectLst/>
              </a:defRPr>
            </a:pPr>
            <a:r>
              <a:rPr sz="4400" cap="small" dirty="0">
                <a:solidFill>
                  <a:schemeClr val="accent3">
                    <a:lumMod val="50000"/>
                  </a:schemeClr>
                </a:solidFill>
              </a:rPr>
              <a:t>FFC Website: www.ffc.co.za</a:t>
            </a:r>
          </a:p>
        </p:txBody>
      </p:sp>
      <p:sp>
        <p:nvSpPr>
          <p:cNvPr id="2" name="Slide Number Placeholder 1"/>
          <p:cNvSpPr>
            <a:spLocks noGrp="1"/>
          </p:cNvSpPr>
          <p:nvPr>
            <p:ph type="sldNum" sz="quarter" idx="2"/>
          </p:nvPr>
        </p:nvSpPr>
        <p:spPr/>
        <p:txBody>
          <a:bodyPr/>
          <a:lstStyle/>
          <a:p>
            <a:pPr lvl="0"/>
            <a:fld id="{86CB4B4D-7CA3-9044-876B-883B54F8677D}" type="slidenum">
              <a:rPr lang="en-ZA" smtClean="0"/>
              <a:pPr lvl="0"/>
              <a:t>32</a:t>
            </a:fld>
            <a:endParaRPr lang="en-ZA"/>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rmAutofit/>
          </a:bodyPr>
          <a:lstStyle/>
          <a:p>
            <a:pPr lvl="0">
              <a:defRPr sz="1800" cap="none">
                <a:solidFill>
                  <a:srgbClr val="000000"/>
                </a:solidFill>
                <a:effectLst/>
              </a:defRPr>
            </a:pPr>
            <a:r>
              <a:rPr lang="en-ZA" sz="3600" cap="small" dirty="0" smtClean="0">
                <a:solidFill>
                  <a:schemeClr val="accent3">
                    <a:lumMod val="50000"/>
                  </a:schemeClr>
                </a:solidFill>
              </a:rPr>
              <a:t>Introduction [cont.]</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600" dirty="0"/>
              <a:t>Commission </a:t>
            </a:r>
            <a:r>
              <a:rPr lang="en-ZA" sz="1600" dirty="0" smtClean="0"/>
              <a:t>notes the government initiatives launched to tackle these challenges: </a:t>
            </a:r>
            <a:endParaRPr lang="en-ZA" sz="1600" dirty="0"/>
          </a:p>
          <a:p>
            <a:pPr lvl="1" algn="l">
              <a:spcBef>
                <a:spcPts val="200"/>
              </a:spcBef>
              <a:defRPr sz="1800"/>
            </a:pPr>
            <a:r>
              <a:rPr lang="en-ZA" sz="1600" dirty="0"/>
              <a:t>the Jobs Summit of 2018 and the Investment Summit of 2018;</a:t>
            </a:r>
          </a:p>
          <a:p>
            <a:pPr lvl="1" algn="l">
              <a:spcBef>
                <a:spcPts val="200"/>
              </a:spcBef>
              <a:defRPr sz="1800"/>
            </a:pPr>
            <a:r>
              <a:rPr lang="en-ZA" sz="1600" dirty="0" smtClean="0"/>
              <a:t>team </a:t>
            </a:r>
            <a:r>
              <a:rPr lang="en-ZA" sz="1600" dirty="0"/>
              <a:t>of investment envoys in </a:t>
            </a:r>
            <a:r>
              <a:rPr lang="en-ZA" sz="1600" dirty="0" smtClean="0"/>
              <a:t>2018</a:t>
            </a:r>
          </a:p>
          <a:p>
            <a:pPr lvl="1" algn="l">
              <a:spcBef>
                <a:spcPts val="200"/>
              </a:spcBef>
              <a:defRPr sz="1800"/>
            </a:pPr>
            <a:r>
              <a:rPr lang="en-ZA" sz="1600" dirty="0" smtClean="0"/>
              <a:t>setting up of </a:t>
            </a:r>
            <a:r>
              <a:rPr lang="en-ZA" sz="1600" dirty="0"/>
              <a:t>a presidential economic advisory panel;</a:t>
            </a:r>
          </a:p>
          <a:p>
            <a:pPr lvl="1" algn="l">
              <a:spcBef>
                <a:spcPts val="200"/>
              </a:spcBef>
              <a:defRPr sz="1800"/>
            </a:pPr>
            <a:r>
              <a:rPr lang="en-ZA" sz="1600" dirty="0" smtClean="0"/>
              <a:t>Appointment </a:t>
            </a:r>
            <a:r>
              <a:rPr lang="en-ZA" sz="1600" dirty="0"/>
              <a:t>of the Commission of Inquiry to deal with corruption,</a:t>
            </a:r>
          </a:p>
          <a:p>
            <a:pPr lvl="1" algn="l">
              <a:spcBef>
                <a:spcPts val="200"/>
              </a:spcBef>
              <a:defRPr sz="1800"/>
            </a:pPr>
            <a:r>
              <a:rPr lang="en-ZA" sz="1600" dirty="0"/>
              <a:t>strengthening of government institutions (e.g. NPA) </a:t>
            </a:r>
            <a:endParaRPr lang="en-ZA" sz="1600" dirty="0" smtClean="0"/>
          </a:p>
          <a:p>
            <a:pPr lvl="1" algn="l">
              <a:spcBef>
                <a:spcPts val="200"/>
              </a:spcBef>
              <a:defRPr sz="1800"/>
            </a:pPr>
            <a:r>
              <a:rPr lang="en-ZA" sz="1600" dirty="0" smtClean="0"/>
              <a:t>attempts </a:t>
            </a:r>
            <a:r>
              <a:rPr lang="en-ZA" sz="1600" dirty="0"/>
              <a:t>to reorganise and reorient state machinery and </a:t>
            </a:r>
            <a:r>
              <a:rPr lang="en-ZA" sz="1600" dirty="0" smtClean="0"/>
              <a:t>SOCs to improve service delivery</a:t>
            </a:r>
            <a:endParaRPr lang="en-ZA" sz="1600" dirty="0"/>
          </a:p>
          <a:p>
            <a:pPr lvl="1" algn="l">
              <a:spcBef>
                <a:spcPts val="200"/>
              </a:spcBef>
              <a:defRPr sz="1800"/>
            </a:pPr>
            <a:r>
              <a:rPr lang="en-ZA" sz="1600" dirty="0"/>
              <a:t>the new District Development Model to improve service delivery to communities and  </a:t>
            </a:r>
          </a:p>
          <a:p>
            <a:pPr lvl="1" algn="l">
              <a:spcBef>
                <a:spcPts val="200"/>
              </a:spcBef>
              <a:defRPr sz="1800"/>
            </a:pPr>
            <a:r>
              <a:rPr lang="en-ZA" sz="1600" dirty="0"/>
              <a:t>The recent  “Economic Strategy for South Africa” paper to engage South Africans on </a:t>
            </a:r>
            <a:r>
              <a:rPr lang="en-ZA" sz="1600" dirty="0" smtClean="0"/>
              <a:t>defining the pathway </a:t>
            </a:r>
            <a:r>
              <a:rPr lang="en-ZA" sz="1600" dirty="0"/>
              <a:t>to grow the economy</a:t>
            </a:r>
          </a:p>
          <a:p>
            <a:pPr lvl="1" algn="l">
              <a:spcBef>
                <a:spcPts val="200"/>
              </a:spcBef>
              <a:defRPr sz="1800"/>
            </a:pPr>
            <a:r>
              <a:rPr lang="en-ZA" sz="1600" dirty="0"/>
              <a:t>General protection of social </a:t>
            </a:r>
            <a:r>
              <a:rPr lang="en-ZA" sz="1600" dirty="0" smtClean="0"/>
              <a:t>spending and municipal basic services</a:t>
            </a:r>
          </a:p>
          <a:p>
            <a:pPr algn="l">
              <a:lnSpc>
                <a:spcPct val="110000"/>
              </a:lnSpc>
              <a:spcBef>
                <a:spcPts val="500"/>
              </a:spcBef>
              <a:buFont typeface="Arial" panose="020B0604020202020204" pitchFamily="34" charset="0"/>
              <a:buChar char="•"/>
              <a:defRPr sz="1800"/>
            </a:pPr>
            <a:r>
              <a:rPr lang="en-ZA" sz="1600" dirty="0" smtClean="0"/>
              <a:t>The </a:t>
            </a:r>
            <a:r>
              <a:rPr lang="en-ZA" sz="1600" dirty="0"/>
              <a:t>commission supports the thrust of the 2019 MTBPs and notes the </a:t>
            </a:r>
            <a:r>
              <a:rPr lang="en-ZA" sz="1600" dirty="0" smtClean="0"/>
              <a:t>candidness </a:t>
            </a:r>
            <a:r>
              <a:rPr lang="en-ZA" sz="1600" dirty="0"/>
              <a:t>of the MTBPs  about the current dire economic </a:t>
            </a:r>
            <a:r>
              <a:rPr lang="en-ZA" sz="1600" dirty="0" smtClean="0"/>
              <a:t>situation. This </a:t>
            </a:r>
            <a:r>
              <a:rPr lang="en-ZA" sz="1600" dirty="0"/>
              <a:t>2019 MTBPS </a:t>
            </a:r>
            <a:r>
              <a:rPr lang="en-ZA" sz="1600" dirty="0" smtClean="0"/>
              <a:t>was </a:t>
            </a:r>
            <a:r>
              <a:rPr lang="en-ZA" sz="1600" dirty="0"/>
              <a:t>one of the toughest to craft as it seeks to strike a balance between </a:t>
            </a:r>
            <a:r>
              <a:rPr lang="en-ZA" sz="1600" dirty="0" smtClean="0"/>
              <a:t>resuscitating the economy and protecting </a:t>
            </a:r>
            <a:r>
              <a:rPr lang="en-ZA" sz="1600" dirty="0"/>
              <a:t>social </a:t>
            </a:r>
            <a:r>
              <a:rPr lang="en-ZA" sz="1600" dirty="0" smtClean="0"/>
              <a:t>spending </a:t>
            </a:r>
            <a:r>
              <a:rPr lang="en-ZA" sz="1600" dirty="0"/>
              <a:t>and delivery; </a:t>
            </a:r>
            <a:r>
              <a:rPr lang="en-ZA" sz="1600" dirty="0" smtClean="0"/>
              <a:t>and trade-offs </a:t>
            </a:r>
            <a:r>
              <a:rPr lang="en-ZA" sz="1600" dirty="0"/>
              <a:t>are </a:t>
            </a:r>
            <a:r>
              <a:rPr lang="en-ZA" sz="1600" dirty="0" smtClean="0"/>
              <a:t>inevitable.</a:t>
            </a:r>
            <a:endParaRPr lang="en-ZA" sz="1600" dirty="0"/>
          </a:p>
          <a:p>
            <a:pPr lvl="2" indent="-342900" algn="l">
              <a:lnSpc>
                <a:spcPct val="110000"/>
              </a:lnSpc>
              <a:spcBef>
                <a:spcPts val="500"/>
              </a:spcBef>
              <a:buFont typeface="Times New Roman" panose="02020603050405020304" pitchFamily="18" charset="0"/>
              <a:buChar char="‾"/>
              <a:defRPr sz="1800"/>
            </a:pPr>
            <a:endParaRPr lang="en-ZA" sz="1600" dirty="0" smtClean="0"/>
          </a:p>
          <a:p>
            <a:pPr lvl="2" indent="-342900" algn="l">
              <a:lnSpc>
                <a:spcPct val="110000"/>
              </a:lnSpc>
              <a:spcBef>
                <a:spcPts val="500"/>
              </a:spcBef>
              <a:buFont typeface="Times New Roman" panose="02020603050405020304" pitchFamily="18" charset="0"/>
              <a:buChar char="‾"/>
              <a:defRPr sz="1800"/>
            </a:pPr>
            <a:endParaRPr lang="en-ZA" sz="16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4</a:t>
            </a:fld>
            <a:endParaRPr sz="1200" dirty="0">
              <a:solidFill>
                <a:srgbClr val="3B7150"/>
              </a:solidFill>
            </a:endParaRPr>
          </a:p>
        </p:txBody>
      </p:sp>
    </p:spTree>
    <p:extLst>
      <p:ext uri="{BB962C8B-B14F-4D97-AF65-F5344CB8AC3E}">
        <p14:creationId xmlns:p14="http://schemas.microsoft.com/office/powerpoint/2010/main" val="340840430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Autofit/>
          </a:bodyPr>
          <a:lstStyle/>
          <a:p>
            <a:pPr lvl="0">
              <a:defRPr sz="1800" cap="none">
                <a:solidFill>
                  <a:srgbClr val="000000"/>
                </a:solidFill>
                <a:effectLst/>
              </a:defRPr>
            </a:pPr>
            <a:r>
              <a:rPr lang="en-ZA" sz="3600" cap="small" dirty="0" smtClean="0">
                <a:solidFill>
                  <a:schemeClr val="accent3">
                    <a:lumMod val="50000"/>
                  </a:schemeClr>
                </a:solidFill>
              </a:rPr>
              <a:t>Economic Outlook and Public Finances Overview</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800" dirty="0"/>
              <a:t>South Africa’s long-term economic growth prospects </a:t>
            </a:r>
            <a:r>
              <a:rPr lang="en-ZA" sz="1800" dirty="0" smtClean="0"/>
              <a:t>remain </a:t>
            </a:r>
            <a:r>
              <a:rPr lang="en-ZA" sz="1800" dirty="0"/>
              <a:t>bleak, despite some tenuous signs for positive improvements.</a:t>
            </a:r>
          </a:p>
          <a:p>
            <a:pPr algn="l">
              <a:lnSpc>
                <a:spcPct val="110000"/>
              </a:lnSpc>
              <a:spcBef>
                <a:spcPts val="500"/>
              </a:spcBef>
              <a:buFont typeface="Arial" panose="020B0604020202020204" pitchFamily="34" charset="0"/>
              <a:buChar char="•"/>
              <a:defRPr sz="1800"/>
            </a:pPr>
            <a:r>
              <a:rPr lang="en-ZA" sz="1800" dirty="0"/>
              <a:t>In the first quarter of this year, the South African economy contracted </a:t>
            </a:r>
            <a:r>
              <a:rPr lang="en-ZA" sz="1800" dirty="0" smtClean="0"/>
              <a:t>by </a:t>
            </a:r>
            <a:r>
              <a:rPr lang="en-ZA" sz="1800" dirty="0"/>
              <a:t>3.1 per cent on a seasonally adjusted and annualised quarter-on-quarter basis, and a meagre </a:t>
            </a:r>
            <a:r>
              <a:rPr lang="en-ZA" sz="1800" dirty="0" smtClean="0"/>
              <a:t>growth of 0.1 </a:t>
            </a:r>
            <a:r>
              <a:rPr lang="en-ZA" sz="1800" dirty="0"/>
              <a:t>per cent year-on-year basis. </a:t>
            </a:r>
          </a:p>
          <a:p>
            <a:pPr algn="l">
              <a:lnSpc>
                <a:spcPct val="110000"/>
              </a:lnSpc>
              <a:spcBef>
                <a:spcPts val="500"/>
              </a:spcBef>
              <a:buFont typeface="Arial" panose="020B0604020202020204" pitchFamily="34" charset="0"/>
              <a:buChar char="•"/>
              <a:defRPr sz="1800"/>
            </a:pPr>
            <a:r>
              <a:rPr lang="en-ZA" sz="1800" dirty="0"/>
              <a:t>Gross tax revenue is projected to fall short of the 2019 Budget estimates by </a:t>
            </a:r>
            <a:r>
              <a:rPr lang="en-ZA" sz="1800" dirty="0" smtClean="0"/>
              <a:t>          R52.5 </a:t>
            </a:r>
            <a:r>
              <a:rPr lang="en-ZA" sz="1800" dirty="0"/>
              <a:t>billion in 2019/20 and R84 billion in 2020/21.</a:t>
            </a:r>
          </a:p>
          <a:p>
            <a:pPr algn="l">
              <a:lnSpc>
                <a:spcPct val="110000"/>
              </a:lnSpc>
              <a:spcBef>
                <a:spcPts val="500"/>
              </a:spcBef>
              <a:buFont typeface="Arial" panose="020B0604020202020204" pitchFamily="34" charset="0"/>
              <a:buChar char="•"/>
              <a:defRPr sz="1800"/>
            </a:pPr>
            <a:r>
              <a:rPr lang="en-ZA" sz="1800" dirty="0"/>
              <a:t>With the weak </a:t>
            </a:r>
            <a:r>
              <a:rPr lang="en-ZA" sz="1800" dirty="0" smtClean="0"/>
              <a:t>economy and </a:t>
            </a:r>
            <a:r>
              <a:rPr lang="en-ZA" sz="1800" dirty="0"/>
              <a:t>diminishing tax base, there is no room for fiscal </a:t>
            </a:r>
            <a:r>
              <a:rPr lang="en-ZA" sz="1800" dirty="0" smtClean="0"/>
              <a:t>options in </a:t>
            </a:r>
            <a:r>
              <a:rPr lang="en-ZA" sz="1800" dirty="0"/>
              <a:t>the near future, which leaves fiscal reprioritisation, fiscal consolidation through restructuring and governance to be the only viable course of action to restore fiscal credibility for a sustainable future of South Africa. </a:t>
            </a:r>
          </a:p>
          <a:p>
            <a:pPr lvl="2" indent="-342900" algn="l">
              <a:lnSpc>
                <a:spcPct val="110000"/>
              </a:lnSpc>
              <a:spcBef>
                <a:spcPts val="500"/>
              </a:spcBef>
              <a:buFont typeface="Times New Roman" panose="02020603050405020304" pitchFamily="18" charset="0"/>
              <a:buChar char="‾"/>
              <a:defRPr sz="1800"/>
            </a:pPr>
            <a:endParaRPr lang="en-ZA" sz="1600" dirty="0" smtClean="0"/>
          </a:p>
          <a:p>
            <a:pPr lvl="2" indent="-342900" algn="l">
              <a:lnSpc>
                <a:spcPct val="110000"/>
              </a:lnSpc>
              <a:spcBef>
                <a:spcPts val="500"/>
              </a:spcBef>
              <a:buFont typeface="Times New Roman" panose="02020603050405020304" pitchFamily="18" charset="0"/>
              <a:buChar char="‾"/>
              <a:defRPr sz="1800"/>
            </a:pPr>
            <a:endParaRPr lang="en-ZA" sz="16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5</a:t>
            </a:fld>
            <a:endParaRPr sz="1200" dirty="0">
              <a:solidFill>
                <a:srgbClr val="3B7150"/>
              </a:solidFill>
            </a:endParaRPr>
          </a:p>
        </p:txBody>
      </p:sp>
    </p:spTree>
    <p:extLst>
      <p:ext uri="{BB962C8B-B14F-4D97-AF65-F5344CB8AC3E}">
        <p14:creationId xmlns:p14="http://schemas.microsoft.com/office/powerpoint/2010/main" val="373085559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dirty="0"/>
              <a:t>Contributions to growth using a production function approach*, Q3 2009 - Q2 2019</a:t>
            </a:r>
          </a:p>
        </p:txBody>
      </p:sp>
      <p:sp>
        <p:nvSpPr>
          <p:cNvPr id="5" name="Slide Number Placeholder 4"/>
          <p:cNvSpPr>
            <a:spLocks noGrp="1"/>
          </p:cNvSpPr>
          <p:nvPr>
            <p:ph type="sldNum" sz="quarter" idx="4294967295"/>
          </p:nvPr>
        </p:nvSpPr>
        <p:spPr/>
        <p:txBody>
          <a:bodyPr/>
          <a:lstStyle/>
          <a:p>
            <a:fld id="{AC57FB67-5201-4263-A749-74A8A000A585}" type="slidenum">
              <a:rPr lang="en-ZA" smtClean="0"/>
              <a:pPr/>
              <a:t>6</a:t>
            </a:fld>
            <a:endParaRPr lang="en-ZA" dirty="0"/>
          </a:p>
        </p:txBody>
      </p:sp>
      <p:graphicFrame>
        <p:nvGraphicFramePr>
          <p:cNvPr id="6" name="Content Placeholder 5">
            <a:extLst>
              <a:ext uri="{FF2B5EF4-FFF2-40B4-BE49-F238E27FC236}">
                <a16:creationId xmlns:a16="http://schemas.microsoft.com/office/drawing/2014/main" id="{00000000-0008-0000-0100-000004000000}"/>
              </a:ext>
            </a:extLst>
          </p:cNvPr>
          <p:cNvGraphicFramePr>
            <a:graphicFrameLocks noGrp="1"/>
          </p:cNvGraphicFramePr>
          <p:nvPr>
            <p:ph idx="1"/>
            <p:extLst/>
          </p:nvPr>
        </p:nvGraphicFramePr>
        <p:xfrm>
          <a:off x="457200" y="1600201"/>
          <a:ext cx="8229600" cy="4133056"/>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115616" y="5762105"/>
            <a:ext cx="7632848" cy="830997"/>
          </a:xfrm>
          <a:prstGeom prst="rect">
            <a:avLst/>
          </a:prstGeom>
        </p:spPr>
        <p:txBody>
          <a:bodyPr wrap="square">
            <a:spAutoFit/>
          </a:bodyPr>
          <a:lstStyle/>
          <a:p>
            <a:pPr marL="685800" indent="-685800" algn="just">
              <a:spcAft>
                <a:spcPts val="0"/>
              </a:spcAft>
            </a:pPr>
            <a:r>
              <a:rPr lang="en-ZA" sz="1200" i="1" dirty="0">
                <a:solidFill>
                  <a:srgbClr val="333333"/>
                </a:solidFill>
                <a:ea typeface="Calibri" panose="020F0502020204030204" pitchFamily="34" charset="0"/>
                <a:cs typeface="Times New Roman" panose="02020603050405020304" pitchFamily="18" charset="0"/>
              </a:rPr>
              <a:t>Source: 	South African Reserve Bank, SARB (2019) and own calculations.</a:t>
            </a:r>
          </a:p>
          <a:p>
            <a:pPr marL="685800" indent="-685800" algn="just">
              <a:spcAft>
                <a:spcPts val="0"/>
              </a:spcAft>
            </a:pPr>
            <a:r>
              <a:rPr lang="en-ZA" sz="1200" i="1" dirty="0">
                <a:solidFill>
                  <a:srgbClr val="333333"/>
                </a:solidFill>
                <a:ea typeface="Calibri" panose="020F0502020204030204" pitchFamily="34" charset="0"/>
                <a:cs typeface="Times New Roman" panose="02020603050405020304" pitchFamily="18" charset="0"/>
              </a:rPr>
              <a:t>Note:	In Macroeconomics, aggregate production function is an estimation framework to distinguish how much of economic growth to attribute to changes in factor allocation as Capital Stock (K), Employment (L) and Estimated </a:t>
            </a:r>
            <a:r>
              <a:rPr lang="en-ZA" sz="1200" i="1" dirty="0" smtClean="0">
                <a:solidFill>
                  <a:srgbClr val="333333"/>
                </a:solidFill>
                <a:ea typeface="Calibri" panose="020F0502020204030204" pitchFamily="34" charset="0"/>
                <a:cs typeface="Times New Roman" panose="02020603050405020304" pitchFamily="18" charset="0"/>
              </a:rPr>
              <a:t>Productivity of all the factors of growth (A(res)).</a:t>
            </a:r>
            <a:endParaRPr lang="en-ZA" sz="1200" i="1" dirty="0">
              <a:solidFill>
                <a:srgbClr val="333333"/>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68585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Autofit/>
          </a:bodyPr>
          <a:lstStyle/>
          <a:p>
            <a:pPr lvl="0">
              <a:defRPr sz="1800" cap="none">
                <a:solidFill>
                  <a:srgbClr val="000000"/>
                </a:solidFill>
                <a:effectLst/>
              </a:defRPr>
            </a:pPr>
            <a:r>
              <a:rPr lang="en-ZA" sz="3600" cap="small" dirty="0" smtClean="0">
                <a:solidFill>
                  <a:schemeClr val="accent3">
                    <a:lumMod val="50000"/>
                  </a:schemeClr>
                </a:solidFill>
              </a:rPr>
              <a:t>The Economy: A mixed picture with tenuous signs of recovery</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800" dirty="0"/>
              <a:t>On the </a:t>
            </a:r>
            <a:r>
              <a:rPr lang="en-ZA" sz="1800" b="1" dirty="0"/>
              <a:t>supply side</a:t>
            </a:r>
            <a:r>
              <a:rPr lang="en-ZA" sz="1800" dirty="0"/>
              <a:t>, the mining and quarrying and construction industries </a:t>
            </a:r>
            <a:r>
              <a:rPr lang="en-ZA" sz="1800" dirty="0" smtClean="0"/>
              <a:t>suffered </a:t>
            </a:r>
            <a:r>
              <a:rPr lang="en-ZA" sz="1800" dirty="0"/>
              <a:t>major contractions in the second quarter of 2018-2019 due to receding demands from both </a:t>
            </a:r>
            <a:r>
              <a:rPr lang="en-ZA" sz="1800" dirty="0" smtClean="0"/>
              <a:t>international </a:t>
            </a:r>
            <a:r>
              <a:rPr lang="en-ZA" sz="1800" dirty="0"/>
              <a:t>as well as domestic </a:t>
            </a:r>
            <a:r>
              <a:rPr lang="en-ZA" sz="1800" dirty="0" smtClean="0"/>
              <a:t>markets. </a:t>
            </a:r>
            <a:endParaRPr lang="en-ZA" sz="1800" dirty="0"/>
          </a:p>
          <a:p>
            <a:pPr algn="l">
              <a:lnSpc>
                <a:spcPct val="110000"/>
              </a:lnSpc>
              <a:spcBef>
                <a:spcPts val="500"/>
              </a:spcBef>
              <a:buFont typeface="Arial" panose="020B0604020202020204" pitchFamily="34" charset="0"/>
              <a:buChar char="•"/>
              <a:defRPr sz="1800"/>
            </a:pPr>
            <a:r>
              <a:rPr lang="en-ZA" sz="1800" dirty="0"/>
              <a:t>On the </a:t>
            </a:r>
            <a:r>
              <a:rPr lang="en-ZA" sz="1800" b="1" dirty="0"/>
              <a:t>demand side</a:t>
            </a:r>
            <a:r>
              <a:rPr lang="en-ZA" sz="1800" dirty="0"/>
              <a:t>, the growth contributions of: </a:t>
            </a:r>
          </a:p>
          <a:p>
            <a:pPr lvl="1" algn="l">
              <a:spcBef>
                <a:spcPts val="0"/>
              </a:spcBef>
              <a:spcAft>
                <a:spcPts val="200"/>
              </a:spcAft>
              <a:defRPr sz="1800"/>
            </a:pPr>
            <a:r>
              <a:rPr lang="en-ZA" sz="1600" b="1" dirty="0"/>
              <a:t>Private consumption </a:t>
            </a:r>
            <a:r>
              <a:rPr lang="en-ZA" sz="1600" dirty="0"/>
              <a:t>increased marginally due to a re-adjustment of the business cycle. </a:t>
            </a:r>
          </a:p>
          <a:p>
            <a:pPr lvl="1" algn="l">
              <a:spcBef>
                <a:spcPts val="0"/>
              </a:spcBef>
              <a:spcAft>
                <a:spcPts val="200"/>
              </a:spcAft>
              <a:defRPr sz="1800"/>
            </a:pPr>
            <a:r>
              <a:rPr lang="en-ZA" sz="1600" b="1" dirty="0"/>
              <a:t>Government consumption </a:t>
            </a:r>
            <a:r>
              <a:rPr lang="en-ZA" sz="1600" dirty="0"/>
              <a:t>to growth was sustained at 0.3 per cent.</a:t>
            </a:r>
          </a:p>
          <a:p>
            <a:pPr lvl="1" algn="l">
              <a:spcBef>
                <a:spcPts val="0"/>
              </a:spcBef>
              <a:spcAft>
                <a:spcPts val="200"/>
              </a:spcAft>
              <a:defRPr sz="1800"/>
            </a:pPr>
            <a:r>
              <a:rPr lang="en-ZA" sz="1600" b="1" dirty="0"/>
              <a:t>Public investment</a:t>
            </a:r>
            <a:r>
              <a:rPr lang="en-ZA" sz="1600" dirty="0"/>
              <a:t> softened slightly from 0.5 per cent to 0.4 per cent, though maintaining its positive </a:t>
            </a:r>
            <a:r>
              <a:rPr lang="en-ZA" sz="1600" dirty="0" smtClean="0"/>
              <a:t>position. </a:t>
            </a:r>
            <a:endParaRPr lang="en-ZA" sz="1600" dirty="0"/>
          </a:p>
          <a:p>
            <a:pPr lvl="1" algn="l">
              <a:spcBef>
                <a:spcPts val="0"/>
              </a:spcBef>
              <a:spcAft>
                <a:spcPts val="200"/>
              </a:spcAft>
              <a:defRPr sz="1800"/>
            </a:pPr>
            <a:r>
              <a:rPr lang="en-ZA" sz="1600" b="1" dirty="0"/>
              <a:t>Private investment </a:t>
            </a:r>
            <a:r>
              <a:rPr lang="en-ZA" sz="1600" dirty="0"/>
              <a:t>remained in the negative territory at negative 0.3 per cent</a:t>
            </a:r>
            <a:r>
              <a:rPr lang="en-ZA" sz="1600" dirty="0" smtClean="0"/>
              <a:t>. </a:t>
            </a:r>
          </a:p>
          <a:p>
            <a:pPr lvl="1" algn="l">
              <a:spcBef>
                <a:spcPts val="0"/>
              </a:spcBef>
              <a:spcAft>
                <a:spcPts val="200"/>
              </a:spcAft>
              <a:defRPr sz="1800"/>
            </a:pPr>
            <a:r>
              <a:rPr lang="en-ZA" sz="1600" b="1" dirty="0" smtClean="0"/>
              <a:t>Inventories</a:t>
            </a:r>
            <a:r>
              <a:rPr lang="en-ZA" sz="1600" dirty="0" smtClean="0"/>
              <a:t> increased by 0.7 per cent in Q2 2019.</a:t>
            </a:r>
            <a:endParaRPr lang="en-ZA" sz="1600" dirty="0"/>
          </a:p>
          <a:p>
            <a:pPr algn="l">
              <a:lnSpc>
                <a:spcPct val="110000"/>
              </a:lnSpc>
              <a:spcBef>
                <a:spcPts val="500"/>
              </a:spcBef>
              <a:buFont typeface="Arial" panose="020B0604020202020204" pitchFamily="34" charset="0"/>
              <a:buChar char="•"/>
              <a:defRPr sz="1800"/>
            </a:pPr>
            <a:r>
              <a:rPr lang="en-ZA" sz="1800" dirty="0"/>
              <a:t>It is important that government </a:t>
            </a:r>
            <a:r>
              <a:rPr lang="en-ZA" sz="1800" b="1" dirty="0"/>
              <a:t>continues to take bold, informed steps</a:t>
            </a:r>
            <a:r>
              <a:rPr lang="en-ZA" sz="1800" dirty="0"/>
              <a:t> to eliminate inefficiencies and policy </a:t>
            </a:r>
            <a:r>
              <a:rPr lang="en-ZA" sz="1800" dirty="0" smtClean="0"/>
              <a:t>and implementation uncertainties in </a:t>
            </a:r>
            <a:r>
              <a:rPr lang="en-ZA" sz="1800" dirty="0"/>
              <a:t>public institutions. </a:t>
            </a:r>
            <a:endParaRPr lang="en-ZA" sz="1800" dirty="0" smtClean="0"/>
          </a:p>
          <a:p>
            <a:pPr algn="l">
              <a:lnSpc>
                <a:spcPct val="110000"/>
              </a:lnSpc>
              <a:spcBef>
                <a:spcPts val="500"/>
              </a:spcBef>
              <a:buFont typeface="Arial" panose="020B0604020202020204" pitchFamily="34" charset="0"/>
              <a:buChar char="•"/>
              <a:defRPr sz="1800"/>
            </a:pPr>
            <a:r>
              <a:rPr lang="en-ZA" sz="1800" dirty="0" smtClean="0"/>
              <a:t>Inefficiencies </a:t>
            </a:r>
            <a:r>
              <a:rPr lang="en-ZA" sz="1800" dirty="0"/>
              <a:t>and </a:t>
            </a:r>
            <a:r>
              <a:rPr lang="en-ZA" sz="1800" dirty="0" smtClean="0"/>
              <a:t>uncertainties </a:t>
            </a:r>
            <a:r>
              <a:rPr lang="en-ZA" sz="1800" dirty="0"/>
              <a:t>have become endemic due to </a:t>
            </a:r>
            <a:r>
              <a:rPr lang="en-ZA" sz="1800" dirty="0" smtClean="0"/>
              <a:t>fiscal leakages, </a:t>
            </a:r>
            <a:r>
              <a:rPr lang="en-ZA" sz="1800" dirty="0"/>
              <a:t>dysfunctional state-owned companies and ineffective departments.</a:t>
            </a:r>
          </a:p>
          <a:p>
            <a:pPr lvl="2" indent="-342900" algn="l">
              <a:lnSpc>
                <a:spcPct val="110000"/>
              </a:lnSpc>
              <a:spcBef>
                <a:spcPts val="500"/>
              </a:spcBef>
              <a:buFont typeface="Times New Roman" panose="02020603050405020304" pitchFamily="18" charset="0"/>
              <a:buChar char="‾"/>
              <a:defRPr sz="1800"/>
            </a:pPr>
            <a:endParaRPr lang="en-ZA" sz="1600" dirty="0" smtClean="0"/>
          </a:p>
          <a:p>
            <a:pPr lvl="2" indent="-342900" algn="l">
              <a:lnSpc>
                <a:spcPct val="110000"/>
              </a:lnSpc>
              <a:spcBef>
                <a:spcPts val="500"/>
              </a:spcBef>
              <a:buFont typeface="Times New Roman" panose="02020603050405020304" pitchFamily="18" charset="0"/>
              <a:buChar char="‾"/>
              <a:defRPr sz="1800"/>
            </a:pPr>
            <a:endParaRPr lang="en-ZA" sz="16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7</a:t>
            </a:fld>
            <a:endParaRPr sz="1200" dirty="0">
              <a:solidFill>
                <a:srgbClr val="3B7150"/>
              </a:solidFill>
            </a:endParaRPr>
          </a:p>
        </p:txBody>
      </p:sp>
    </p:spTree>
    <p:extLst>
      <p:ext uri="{BB962C8B-B14F-4D97-AF65-F5344CB8AC3E}">
        <p14:creationId xmlns:p14="http://schemas.microsoft.com/office/powerpoint/2010/main" val="95463112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332656"/>
            <a:ext cx="8229601" cy="1051521"/>
          </a:xfrm>
        </p:spPr>
        <p:txBody>
          <a:bodyPr>
            <a:noAutofit/>
          </a:bodyPr>
          <a:lstStyle/>
          <a:p>
            <a:r>
              <a:rPr lang="en-ZA" sz="2800" dirty="0" smtClean="0">
                <a:effectLst/>
              </a:rPr>
              <a:t>Investment </a:t>
            </a:r>
            <a:r>
              <a:rPr lang="en-ZA" sz="2800" dirty="0">
                <a:effectLst/>
              </a:rPr>
              <a:t>is critical for future growth relative to current growth and consumption</a:t>
            </a:r>
          </a:p>
        </p:txBody>
      </p:sp>
      <p:sp>
        <p:nvSpPr>
          <p:cNvPr id="5" name="Slide Number Placeholder 4"/>
          <p:cNvSpPr>
            <a:spLocks noGrp="1"/>
          </p:cNvSpPr>
          <p:nvPr>
            <p:ph type="sldNum" sz="quarter" idx="4294967295"/>
          </p:nvPr>
        </p:nvSpPr>
        <p:spPr/>
        <p:txBody>
          <a:bodyPr/>
          <a:lstStyle/>
          <a:p>
            <a:fld id="{AC57FB67-5201-4263-A749-74A8A000A585}" type="slidenum">
              <a:rPr lang="en-ZA" smtClean="0"/>
              <a:pPr/>
              <a:t>8</a:t>
            </a:fld>
            <a:endParaRPr lang="en-ZA" dirty="0"/>
          </a:p>
        </p:txBody>
      </p:sp>
      <p:graphicFrame>
        <p:nvGraphicFramePr>
          <p:cNvPr id="6" name="Content Placeholder 5">
            <a:extLst>
              <a:ext uri="{FF2B5EF4-FFF2-40B4-BE49-F238E27FC236}">
                <a16:creationId xmlns:a16="http://schemas.microsoft.com/office/drawing/2014/main" id="{00000000-0008-0000-0900-000007000000}"/>
              </a:ext>
            </a:extLst>
          </p:cNvPr>
          <p:cNvGraphicFramePr>
            <a:graphicFrameLocks noGrp="1"/>
          </p:cNvGraphicFramePr>
          <p:nvPr>
            <p:ph idx="1"/>
            <p:extLst/>
          </p:nvPr>
        </p:nvGraphicFramePr>
        <p:xfrm>
          <a:off x="457199" y="1600201"/>
          <a:ext cx="4330825" cy="413305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788024" y="1600201"/>
            <a:ext cx="3960440" cy="4401205"/>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ZA" dirty="0">
                <a:latin typeface="Times New Roman" pitchFamily="18" charset="0"/>
                <a:cs typeface="Times New Roman" pitchFamily="18" charset="0"/>
              </a:rPr>
              <a:t>Private </a:t>
            </a:r>
            <a:r>
              <a:rPr lang="en-ZA" dirty="0" smtClean="0">
                <a:latin typeface="Times New Roman" pitchFamily="18" charset="0"/>
                <a:cs typeface="Times New Roman" pitchFamily="18" charset="0"/>
              </a:rPr>
              <a:t>investments in </a:t>
            </a:r>
            <a:r>
              <a:rPr lang="en-ZA" dirty="0">
                <a:latin typeface="Times New Roman" pitchFamily="18" charset="0"/>
                <a:cs typeface="Times New Roman" pitchFamily="18" charset="0"/>
              </a:rPr>
              <a:t>machinery and equipment, which </a:t>
            </a:r>
            <a:r>
              <a:rPr lang="en-ZA" dirty="0" smtClean="0">
                <a:latin typeface="Times New Roman" pitchFamily="18" charset="0"/>
                <a:cs typeface="Times New Roman" pitchFamily="18" charset="0"/>
              </a:rPr>
              <a:t>is </a:t>
            </a:r>
            <a:r>
              <a:rPr lang="en-ZA" dirty="0">
                <a:latin typeface="Times New Roman" pitchFamily="18" charset="0"/>
                <a:cs typeface="Times New Roman" pitchFamily="18" charset="0"/>
              </a:rPr>
              <a:t>vital to the </a:t>
            </a:r>
            <a:r>
              <a:rPr lang="en-ZA" dirty="0" smtClean="0">
                <a:latin typeface="Times New Roman" pitchFamily="18" charset="0"/>
                <a:cs typeface="Times New Roman" pitchFamily="18" charset="0"/>
              </a:rPr>
              <a:t>production </a:t>
            </a:r>
            <a:r>
              <a:rPr lang="en-ZA" dirty="0">
                <a:latin typeface="Times New Roman" pitchFamily="18" charset="0"/>
                <a:cs typeface="Times New Roman" pitchFamily="18" charset="0"/>
              </a:rPr>
              <a:t>of goods and services on the supply side, </a:t>
            </a:r>
            <a:r>
              <a:rPr lang="en-ZA" dirty="0" smtClean="0">
                <a:latin typeface="Times New Roman" pitchFamily="18" charset="0"/>
                <a:cs typeface="Times New Roman" pitchFamily="18" charset="0"/>
              </a:rPr>
              <a:t>remains muted.</a:t>
            </a:r>
            <a:endParaRPr lang="en-ZA" dirty="0">
              <a:latin typeface="Times New Roman" pitchFamily="18" charset="0"/>
              <a:cs typeface="Times New Roman" pitchFamily="18" charset="0"/>
            </a:endParaRPr>
          </a:p>
          <a:p>
            <a:pPr marL="285750" indent="-285750">
              <a:spcAft>
                <a:spcPts val="600"/>
              </a:spcAft>
              <a:buFont typeface="Arial" panose="020B0604020202020204" pitchFamily="34" charset="0"/>
              <a:buChar char="•"/>
            </a:pPr>
            <a:r>
              <a:rPr lang="en-ZA" dirty="0" smtClean="0">
                <a:latin typeface="Times New Roman" pitchFamily="18" charset="0"/>
                <a:cs typeface="Times New Roman" pitchFamily="18" charset="0"/>
              </a:rPr>
              <a:t>Private </a:t>
            </a:r>
            <a:r>
              <a:rPr lang="en-ZA" dirty="0">
                <a:latin typeface="Times New Roman" pitchFamily="18" charset="0"/>
                <a:cs typeface="Times New Roman" pitchFamily="18" charset="0"/>
              </a:rPr>
              <a:t>investment </a:t>
            </a:r>
            <a:r>
              <a:rPr lang="en-ZA" dirty="0" smtClean="0">
                <a:latin typeface="Times New Roman" pitchFamily="18" charset="0"/>
                <a:cs typeface="Times New Roman" pitchFamily="18" charset="0"/>
              </a:rPr>
              <a:t>in </a:t>
            </a:r>
            <a:r>
              <a:rPr lang="en-ZA" dirty="0">
                <a:latin typeface="Times New Roman" pitchFamily="18" charset="0"/>
                <a:cs typeface="Times New Roman" pitchFamily="18" charset="0"/>
              </a:rPr>
              <a:t>construction suffered major declines in </a:t>
            </a:r>
            <a:r>
              <a:rPr lang="en-ZA" dirty="0" smtClean="0">
                <a:latin typeface="Times New Roman" pitchFamily="18" charset="0"/>
                <a:cs typeface="Times New Roman" pitchFamily="18" charset="0"/>
              </a:rPr>
              <a:t>recent quarters </a:t>
            </a:r>
            <a:r>
              <a:rPr lang="en-ZA" dirty="0">
                <a:latin typeface="Times New Roman" pitchFamily="18" charset="0"/>
                <a:cs typeface="Times New Roman" pitchFamily="18" charset="0"/>
              </a:rPr>
              <a:t>as concerns over demand and future growth </a:t>
            </a:r>
            <a:r>
              <a:rPr lang="en-ZA" dirty="0" smtClean="0">
                <a:latin typeface="Times New Roman" pitchFamily="18" charset="0"/>
                <a:cs typeface="Times New Roman" pitchFamily="18" charset="0"/>
              </a:rPr>
              <a:t>prospects </a:t>
            </a:r>
            <a:r>
              <a:rPr lang="en-ZA" dirty="0">
                <a:latin typeface="Times New Roman" pitchFamily="18" charset="0"/>
                <a:cs typeface="Times New Roman" pitchFamily="18" charset="0"/>
              </a:rPr>
              <a:t>remain </a:t>
            </a:r>
            <a:r>
              <a:rPr lang="en-ZA" dirty="0" smtClean="0">
                <a:latin typeface="Times New Roman" pitchFamily="18" charset="0"/>
                <a:cs typeface="Times New Roman" pitchFamily="18" charset="0"/>
              </a:rPr>
              <a:t>present and depress </a:t>
            </a:r>
            <a:r>
              <a:rPr lang="en-ZA" dirty="0">
                <a:latin typeface="Times New Roman" pitchFamily="18" charset="0"/>
                <a:cs typeface="Times New Roman" pitchFamily="18" charset="0"/>
              </a:rPr>
              <a:t>building more structures to accommodate households and businesses</a:t>
            </a:r>
            <a:r>
              <a:rPr lang="en-ZA" dirty="0" smtClean="0">
                <a:latin typeface="Times New Roman" pitchFamily="18" charset="0"/>
                <a:cs typeface="Times New Roman" pitchFamily="18" charset="0"/>
              </a:rPr>
              <a:t>.</a:t>
            </a:r>
          </a:p>
          <a:p>
            <a:pPr marL="285750" indent="-285750">
              <a:spcAft>
                <a:spcPts val="600"/>
              </a:spcAft>
              <a:buFont typeface="Arial" panose="020B0604020202020204" pitchFamily="34" charset="0"/>
              <a:buChar char="•"/>
            </a:pPr>
            <a:r>
              <a:rPr lang="en-ZA" dirty="0" smtClean="0">
                <a:latin typeface="Times New Roman" pitchFamily="18" charset="0"/>
                <a:cs typeface="Times New Roman" pitchFamily="18" charset="0"/>
              </a:rPr>
              <a:t>The Economy: a </a:t>
            </a:r>
            <a:r>
              <a:rPr lang="en-ZA" dirty="0">
                <a:latin typeface="Times New Roman" pitchFamily="18" charset="0"/>
                <a:cs typeface="Times New Roman" pitchFamily="18" charset="0"/>
              </a:rPr>
              <a:t>mixed picture with tenuous signs of </a:t>
            </a:r>
            <a:r>
              <a:rPr lang="en-ZA" dirty="0" smtClean="0">
                <a:latin typeface="Times New Roman" pitchFamily="18" charset="0"/>
                <a:cs typeface="Times New Roman" pitchFamily="18" charset="0"/>
              </a:rPr>
              <a:t>recovery as factors of productivity and capital stock increased recently.</a:t>
            </a:r>
            <a:endParaRPr lang="en-ZA" dirty="0">
              <a:latin typeface="Times New Roman" pitchFamily="18" charset="0"/>
              <a:cs typeface="Times New Roman" pitchFamily="18" charset="0"/>
            </a:endParaRPr>
          </a:p>
        </p:txBody>
      </p:sp>
    </p:spTree>
    <p:extLst>
      <p:ext uri="{BB962C8B-B14F-4D97-AF65-F5344CB8AC3E}">
        <p14:creationId xmlns:p14="http://schemas.microsoft.com/office/powerpoint/2010/main" val="214068457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457200" y="274638"/>
            <a:ext cx="8229600" cy="1143001"/>
          </a:xfrm>
          <a:prstGeom prst="rect">
            <a:avLst/>
          </a:prstGeom>
        </p:spPr>
        <p:txBody>
          <a:bodyPr>
            <a:normAutofit/>
          </a:bodyPr>
          <a:lstStyle/>
          <a:p>
            <a:pPr lvl="0">
              <a:defRPr sz="1800" cap="none">
                <a:solidFill>
                  <a:srgbClr val="000000"/>
                </a:solidFill>
                <a:effectLst/>
              </a:defRPr>
            </a:pPr>
            <a:r>
              <a:rPr lang="en-ZA" sz="3600" cap="small" dirty="0" smtClean="0">
                <a:solidFill>
                  <a:schemeClr val="accent3">
                    <a:lumMod val="50000"/>
                  </a:schemeClr>
                </a:solidFill>
              </a:rPr>
              <a:t>Anatomy of a Fiscal Crisis</a:t>
            </a:r>
            <a:endParaRPr sz="3600" cap="small" dirty="0">
              <a:solidFill>
                <a:schemeClr val="accent3">
                  <a:lumMod val="50000"/>
                </a:schemeClr>
              </a:solidFill>
            </a:endParaRPr>
          </a:p>
        </p:txBody>
      </p:sp>
      <p:sp>
        <p:nvSpPr>
          <p:cNvPr id="33" name="Shape 33"/>
          <p:cNvSpPr>
            <a:spLocks noGrp="1"/>
          </p:cNvSpPr>
          <p:nvPr>
            <p:ph type="body" idx="1"/>
          </p:nvPr>
        </p:nvSpPr>
        <p:spPr>
          <a:xfrm>
            <a:off x="395536" y="1600200"/>
            <a:ext cx="8352928" cy="4997152"/>
          </a:xfrm>
          <a:prstGeom prst="rect">
            <a:avLst/>
          </a:prstGeom>
        </p:spPr>
        <p:txBody>
          <a:bodyPr lIns="0" tIns="0" rIns="0" bIns="0">
            <a:noAutofit/>
          </a:bodyPr>
          <a:lstStyle/>
          <a:p>
            <a:pPr algn="l">
              <a:lnSpc>
                <a:spcPct val="110000"/>
              </a:lnSpc>
              <a:spcBef>
                <a:spcPts val="500"/>
              </a:spcBef>
              <a:buFont typeface="Arial" panose="020B0604020202020204" pitchFamily="34" charset="0"/>
              <a:buChar char="•"/>
              <a:defRPr sz="1800"/>
            </a:pPr>
            <a:r>
              <a:rPr lang="en-ZA" sz="1800" dirty="0"/>
              <a:t>During the post 2008-2009 financial crisis, government revenue and expenditure trends have diverged significantly as </a:t>
            </a:r>
            <a:r>
              <a:rPr lang="en-ZA" sz="1800" dirty="0" smtClean="0"/>
              <a:t>fiscal positions </a:t>
            </a:r>
            <a:r>
              <a:rPr lang="en-ZA" sz="1800" dirty="0"/>
              <a:t>with a focus on social functions of education, social development and health were effected.</a:t>
            </a:r>
          </a:p>
          <a:p>
            <a:pPr algn="l">
              <a:lnSpc>
                <a:spcPct val="110000"/>
              </a:lnSpc>
              <a:spcBef>
                <a:spcPts val="500"/>
              </a:spcBef>
              <a:buFont typeface="Arial" panose="020B0604020202020204" pitchFamily="34" charset="0"/>
              <a:buChar char="•"/>
              <a:defRPr sz="1800"/>
            </a:pPr>
            <a:r>
              <a:rPr lang="en-ZA" sz="1800" dirty="0"/>
              <a:t>However, these </a:t>
            </a:r>
            <a:r>
              <a:rPr lang="en-ZA" sz="1800" dirty="0" smtClean="0"/>
              <a:t>prioritised </a:t>
            </a:r>
            <a:r>
              <a:rPr lang="en-ZA" sz="1800" dirty="0"/>
              <a:t>investments funded by fiscal expansion did not yield the anticipated socio-economic results and outcomes as the triple challenges of poverty, inequality and unemployment deepened with low growth:</a:t>
            </a:r>
          </a:p>
          <a:p>
            <a:pPr algn="l">
              <a:lnSpc>
                <a:spcPct val="110000"/>
              </a:lnSpc>
              <a:spcBef>
                <a:spcPts val="500"/>
              </a:spcBef>
              <a:buFont typeface="Arial" panose="020B0604020202020204" pitchFamily="34" charset="0"/>
              <a:buChar char="•"/>
              <a:defRPr sz="1800"/>
            </a:pPr>
            <a:r>
              <a:rPr lang="en-ZA" sz="1800" dirty="0" smtClean="0"/>
              <a:t>Meanwhile, </a:t>
            </a:r>
            <a:r>
              <a:rPr lang="en-ZA" sz="1800" dirty="0"/>
              <a:t>governance failures and fiscal leakages have become endemic.</a:t>
            </a:r>
          </a:p>
          <a:p>
            <a:pPr algn="l">
              <a:lnSpc>
                <a:spcPct val="110000"/>
              </a:lnSpc>
              <a:spcBef>
                <a:spcPts val="500"/>
              </a:spcBef>
              <a:buFont typeface="Arial" panose="020B0604020202020204" pitchFamily="34" charset="0"/>
              <a:buChar char="•"/>
              <a:defRPr sz="1800"/>
            </a:pPr>
            <a:r>
              <a:rPr lang="en-ZA" sz="1800" dirty="0" smtClean="0"/>
              <a:t>More recently, the </a:t>
            </a:r>
            <a:r>
              <a:rPr lang="en-ZA" sz="1800" dirty="0"/>
              <a:t>Commission has noted that despite fiscal consolidation announcements, total expenditure </a:t>
            </a:r>
            <a:r>
              <a:rPr lang="en-ZA" sz="1800" dirty="0" smtClean="0"/>
              <a:t>has remained </a:t>
            </a:r>
            <a:r>
              <a:rPr lang="en-ZA" sz="1800" dirty="0"/>
              <a:t>far higher than total revenue, resulting in </a:t>
            </a:r>
            <a:r>
              <a:rPr lang="en-ZA" sz="1800" dirty="0" smtClean="0"/>
              <a:t>a continued </a:t>
            </a:r>
            <a:r>
              <a:rPr lang="en-ZA" sz="1800" dirty="0"/>
              <a:t>deterioration of the cash book balance and the rising debt </a:t>
            </a:r>
            <a:r>
              <a:rPr lang="en-ZA" sz="1800" dirty="0" smtClean="0"/>
              <a:t>position.</a:t>
            </a:r>
            <a:endParaRPr lang="en-ZA" sz="1600" dirty="0" smtClean="0"/>
          </a:p>
          <a:p>
            <a:pPr lvl="2" indent="-342900" algn="l">
              <a:lnSpc>
                <a:spcPct val="110000"/>
              </a:lnSpc>
              <a:spcBef>
                <a:spcPts val="500"/>
              </a:spcBef>
              <a:buFont typeface="Times New Roman" panose="02020603050405020304" pitchFamily="18" charset="0"/>
              <a:buChar char="‾"/>
              <a:defRPr sz="1800"/>
            </a:pPr>
            <a:endParaRPr lang="en-ZA" sz="1600" dirty="0"/>
          </a:p>
        </p:txBody>
      </p:sp>
      <p:sp>
        <p:nvSpPr>
          <p:cNvPr id="34" name="Shape 34"/>
          <p:cNvSpPr>
            <a:spLocks noGrp="1"/>
          </p:cNvSpPr>
          <p:nvPr>
            <p:ph type="sldNum" sz="quarter" idx="2"/>
          </p:nvPr>
        </p:nvSpPr>
        <p:spPr>
          <a:xfrm>
            <a:off x="6553200" y="6099554"/>
            <a:ext cx="2133600" cy="27546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3B7150"/>
                </a:solidFill>
              </a:rPr>
              <a:pPr lvl="0">
                <a:defRPr sz="1800">
                  <a:solidFill>
                    <a:srgbClr val="000000"/>
                  </a:solidFill>
                </a:defRPr>
              </a:pPr>
              <a:t>9</a:t>
            </a:fld>
            <a:endParaRPr sz="1200" dirty="0">
              <a:solidFill>
                <a:srgbClr val="3B7150"/>
              </a:solidFill>
            </a:endParaRPr>
          </a:p>
        </p:txBody>
      </p:sp>
    </p:spTree>
    <p:extLst>
      <p:ext uri="{BB962C8B-B14F-4D97-AF65-F5344CB8AC3E}">
        <p14:creationId xmlns:p14="http://schemas.microsoft.com/office/powerpoint/2010/main" val="3458885654"/>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3581</TotalTime>
  <Words>4369</Words>
  <Application>Microsoft Office PowerPoint</Application>
  <PresentationFormat>On-screen Show (4:3)</PresentationFormat>
  <Paragraphs>458</Paragraphs>
  <Slides>32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Avenir Roman</vt:lpstr>
      <vt:lpstr>PMingLiU</vt:lpstr>
      <vt:lpstr>Arial</vt:lpstr>
      <vt:lpstr>Calibri</vt:lpstr>
      <vt:lpstr>Courier New</vt:lpstr>
      <vt:lpstr>Helvetica</vt:lpstr>
      <vt:lpstr>Times New Roman</vt:lpstr>
      <vt:lpstr>Wingdings</vt:lpstr>
      <vt:lpstr>Default</vt:lpstr>
      <vt:lpstr>Briefing on the 2019 Medium Term Budget Policy Statement  Joint Standing and Select Committees: Appropriations and Finance</vt:lpstr>
      <vt:lpstr>Introduction</vt:lpstr>
      <vt:lpstr>Introduction [cont.]</vt:lpstr>
      <vt:lpstr>Introduction [cont.]</vt:lpstr>
      <vt:lpstr>Economic Outlook and Public Finances Overview</vt:lpstr>
      <vt:lpstr>Contributions to growth using a production function approach*, Q3 2009 - Q2 2019</vt:lpstr>
      <vt:lpstr>The Economy: A mixed picture with tenuous signs of recovery</vt:lpstr>
      <vt:lpstr>Investment is critical for future growth relative to current growth and consumption</vt:lpstr>
      <vt:lpstr>Anatomy of a Fiscal Crisis</vt:lpstr>
      <vt:lpstr>Government revenue, expenditure, cash balance and Interest (left); Gross loan debt decomposition (right)</vt:lpstr>
      <vt:lpstr>Fiscal Reprioritisation, consolidation and credibility</vt:lpstr>
      <vt:lpstr>Fiscal Reprioritisation, consolidation and credibility (cont.)</vt:lpstr>
      <vt:lpstr>Commission’s reflections on the National Treasury Economic Strategy for South Africa</vt:lpstr>
      <vt:lpstr>Overview of 2019 Fiscal Framework</vt:lpstr>
      <vt:lpstr>MTEF Division of Revenue Amongst the Three Spheres</vt:lpstr>
      <vt:lpstr>PowerPoint Presentation</vt:lpstr>
      <vt:lpstr>Revenue and Tax Proposals</vt:lpstr>
      <vt:lpstr>Review of Actual Spending 2019/2020</vt:lpstr>
      <vt:lpstr>Revised Division of Revenue 2019/2020</vt:lpstr>
      <vt:lpstr>Local Government Issues</vt:lpstr>
      <vt:lpstr>Local Government Issues [cont.]</vt:lpstr>
      <vt:lpstr>Local government equitable share and Conditional grants</vt:lpstr>
      <vt:lpstr>Reflections on Allocative Efficiency, Challenges and Opportunities within Key Priority Areas: Infrastructure </vt:lpstr>
      <vt:lpstr>Reflections on Allocative Efficiency, Challenges and Opportunities within Key Priority Areas: Health, Human Settlement, Higher Education</vt:lpstr>
      <vt:lpstr>Government contingent liabilities and State-Owned Entities </vt:lpstr>
      <vt:lpstr>Financial Health of State-Owned Entities</vt:lpstr>
      <vt:lpstr>ESKOM ROAD MAP (1) </vt:lpstr>
      <vt:lpstr>ESKOM ROAD MAP (2) </vt:lpstr>
      <vt:lpstr>ESKOM ROAD MAP (3)</vt:lpstr>
      <vt:lpstr>Conclusion &amp; Recommendations</vt:lpstr>
      <vt:lpstr>Conclusion &amp; Recommendations [cont.]</vt:lpstr>
      <vt:lpstr>FFC Website: www.ffc.co.za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by the Financial and Fiscal Commission on the 2014 Medium Term Budget Policy Statement</dc:title>
  <dc:creator>Sasha Peters;Ramos Mabugu</dc:creator>
  <cp:lastModifiedBy>CW T</cp:lastModifiedBy>
  <cp:revision>530</cp:revision>
  <cp:lastPrinted>2019-11-04T12:12:57Z</cp:lastPrinted>
  <dcterms:modified xsi:type="dcterms:W3CDTF">2019-11-04T12:52:45Z</dcterms:modified>
</cp:coreProperties>
</file>