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46" r:id="rId2"/>
    <p:sldId id="481" r:id="rId3"/>
    <p:sldId id="440" r:id="rId4"/>
    <p:sldId id="423" r:id="rId5"/>
    <p:sldId id="490" r:id="rId6"/>
    <p:sldId id="527" r:id="rId7"/>
    <p:sldId id="491" r:id="rId8"/>
    <p:sldId id="528" r:id="rId9"/>
    <p:sldId id="529" r:id="rId10"/>
    <p:sldId id="530" r:id="rId11"/>
  </p:sldIdLst>
  <p:sldSz cx="10693400" cy="7561263"/>
  <p:notesSz cx="6797675" cy="9926638"/>
  <p:defaultTextStyle>
    <a:defPPr>
      <a:defRPr lang="en-GB"/>
    </a:defPPr>
    <a:lvl1pPr algn="l" defTabSz="1052513" rtl="0" eaLnBrk="0" fontAlgn="base" hangingPunct="0">
      <a:spcBef>
        <a:spcPct val="0"/>
      </a:spcBef>
      <a:spcAft>
        <a:spcPct val="0"/>
      </a:spcAft>
      <a:defRPr sz="2100" kern="1200">
        <a:solidFill>
          <a:schemeClr val="tx1"/>
        </a:solidFill>
        <a:latin typeface="Arial" pitchFamily="34" charset="0"/>
        <a:ea typeface="+mn-ea"/>
        <a:cs typeface="Arial" pitchFamily="34" charset="0"/>
      </a:defRPr>
    </a:lvl1pPr>
    <a:lvl2pPr marL="525463" indent="-68263" algn="l" defTabSz="1052513" rtl="0" eaLnBrk="0" fontAlgn="base" hangingPunct="0">
      <a:spcBef>
        <a:spcPct val="0"/>
      </a:spcBef>
      <a:spcAft>
        <a:spcPct val="0"/>
      </a:spcAft>
      <a:defRPr sz="2100" kern="1200">
        <a:solidFill>
          <a:schemeClr val="tx1"/>
        </a:solidFill>
        <a:latin typeface="Arial" pitchFamily="34" charset="0"/>
        <a:ea typeface="+mn-ea"/>
        <a:cs typeface="Arial" pitchFamily="34" charset="0"/>
      </a:defRPr>
    </a:lvl2pPr>
    <a:lvl3pPr marL="1052513" indent="-138113" algn="l" defTabSz="1052513" rtl="0" eaLnBrk="0" fontAlgn="base" hangingPunct="0">
      <a:spcBef>
        <a:spcPct val="0"/>
      </a:spcBef>
      <a:spcAft>
        <a:spcPct val="0"/>
      </a:spcAft>
      <a:defRPr sz="2100" kern="1200">
        <a:solidFill>
          <a:schemeClr val="tx1"/>
        </a:solidFill>
        <a:latin typeface="Arial" pitchFamily="34" charset="0"/>
        <a:ea typeface="+mn-ea"/>
        <a:cs typeface="Arial" pitchFamily="34" charset="0"/>
      </a:defRPr>
    </a:lvl3pPr>
    <a:lvl4pPr marL="1579563" indent="-207963" algn="l" defTabSz="1052513" rtl="0" eaLnBrk="0" fontAlgn="base" hangingPunct="0">
      <a:spcBef>
        <a:spcPct val="0"/>
      </a:spcBef>
      <a:spcAft>
        <a:spcPct val="0"/>
      </a:spcAft>
      <a:defRPr sz="2100" kern="1200">
        <a:solidFill>
          <a:schemeClr val="tx1"/>
        </a:solidFill>
        <a:latin typeface="Arial" pitchFamily="34" charset="0"/>
        <a:ea typeface="+mn-ea"/>
        <a:cs typeface="Arial" pitchFamily="34" charset="0"/>
      </a:defRPr>
    </a:lvl4pPr>
    <a:lvl5pPr marL="2105025" indent="-276225" algn="l" defTabSz="1052513" rtl="0" eaLnBrk="0" fontAlgn="base" hangingPunct="0">
      <a:spcBef>
        <a:spcPct val="0"/>
      </a:spcBef>
      <a:spcAft>
        <a:spcPct val="0"/>
      </a:spcAft>
      <a:defRPr sz="2100" kern="1200">
        <a:solidFill>
          <a:schemeClr val="tx1"/>
        </a:solidFill>
        <a:latin typeface="Arial" pitchFamily="34" charset="0"/>
        <a:ea typeface="+mn-ea"/>
        <a:cs typeface="Arial" pitchFamily="34" charset="0"/>
      </a:defRPr>
    </a:lvl5pPr>
    <a:lvl6pPr marL="2286000" algn="l" defTabSz="914400" rtl="0" eaLnBrk="1" latinLnBrk="0" hangingPunct="1">
      <a:defRPr sz="2100" kern="1200">
        <a:solidFill>
          <a:schemeClr val="tx1"/>
        </a:solidFill>
        <a:latin typeface="Arial" pitchFamily="34" charset="0"/>
        <a:ea typeface="+mn-ea"/>
        <a:cs typeface="Arial" pitchFamily="34" charset="0"/>
      </a:defRPr>
    </a:lvl6pPr>
    <a:lvl7pPr marL="2743200" algn="l" defTabSz="914400" rtl="0" eaLnBrk="1" latinLnBrk="0" hangingPunct="1">
      <a:defRPr sz="2100" kern="1200">
        <a:solidFill>
          <a:schemeClr val="tx1"/>
        </a:solidFill>
        <a:latin typeface="Arial" pitchFamily="34" charset="0"/>
        <a:ea typeface="+mn-ea"/>
        <a:cs typeface="Arial" pitchFamily="34" charset="0"/>
      </a:defRPr>
    </a:lvl7pPr>
    <a:lvl8pPr marL="3200400" algn="l" defTabSz="914400" rtl="0" eaLnBrk="1" latinLnBrk="0" hangingPunct="1">
      <a:defRPr sz="2100" kern="1200">
        <a:solidFill>
          <a:schemeClr val="tx1"/>
        </a:solidFill>
        <a:latin typeface="Arial" pitchFamily="34" charset="0"/>
        <a:ea typeface="+mn-ea"/>
        <a:cs typeface="Arial" pitchFamily="34" charset="0"/>
      </a:defRPr>
    </a:lvl8pPr>
    <a:lvl9pPr marL="3657600" algn="l" defTabSz="914400" rtl="0" eaLnBrk="1" latinLnBrk="0" hangingPunct="1">
      <a:defRPr sz="21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B199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87320" autoAdjust="0"/>
  </p:normalViewPr>
  <p:slideViewPr>
    <p:cSldViewPr>
      <p:cViewPr varScale="1">
        <p:scale>
          <a:sx n="92" d="100"/>
          <a:sy n="92" d="100"/>
        </p:scale>
        <p:origin x="-1716" y="-96"/>
      </p:cViewPr>
      <p:guideLst>
        <p:guide orient="horz" pos="2381"/>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16" y="-8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64" cy="49615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p:cNvSpPr>
            <a:spLocks noGrp="1"/>
          </p:cNvSpPr>
          <p:nvPr>
            <p:ph type="dt" sz="quarter" idx="1"/>
          </p:nvPr>
        </p:nvSpPr>
        <p:spPr>
          <a:xfrm>
            <a:off x="3850187" y="0"/>
            <a:ext cx="2945964" cy="49615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31D2482E-862A-4FD3-B439-55A4118F6520}" type="datetimeFigureOut">
              <a:rPr lang="en-US"/>
              <a:pPr>
                <a:defRPr/>
              </a:pPr>
              <a:t>11/6/2019</a:t>
            </a:fld>
            <a:endParaRPr lang="en-US" dirty="0"/>
          </a:p>
        </p:txBody>
      </p:sp>
      <p:sp>
        <p:nvSpPr>
          <p:cNvPr id="4" name="Footer Placeholder 3"/>
          <p:cNvSpPr>
            <a:spLocks noGrp="1"/>
          </p:cNvSpPr>
          <p:nvPr>
            <p:ph type="ftr" sz="quarter" idx="2"/>
          </p:nvPr>
        </p:nvSpPr>
        <p:spPr>
          <a:xfrm>
            <a:off x="0" y="9428739"/>
            <a:ext cx="2945964" cy="49615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5" name="Slide Number Placeholder 4"/>
          <p:cNvSpPr>
            <a:spLocks noGrp="1"/>
          </p:cNvSpPr>
          <p:nvPr>
            <p:ph type="sldNum" sz="quarter" idx="3"/>
          </p:nvPr>
        </p:nvSpPr>
        <p:spPr>
          <a:xfrm>
            <a:off x="3850187" y="9428739"/>
            <a:ext cx="2945964" cy="49615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E5AA5C9-7CA3-4E81-8A7B-B613AA2A8999}" type="slidenum">
              <a:rPr lang="en-US" altLang="en-US"/>
              <a:pPr>
                <a:defRPr/>
              </a:pPr>
              <a:t>‹#›</a:t>
            </a:fld>
            <a:endParaRPr lang="en-US" altLang="en-US" dirty="0"/>
          </a:p>
        </p:txBody>
      </p:sp>
    </p:spTree>
    <p:extLst>
      <p:ext uri="{BB962C8B-B14F-4D97-AF65-F5344CB8AC3E}">
        <p14:creationId xmlns:p14="http://schemas.microsoft.com/office/powerpoint/2010/main" xmlns="" val="3735490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64" cy="496158"/>
          </a:xfrm>
          <a:prstGeom prst="rect">
            <a:avLst/>
          </a:prstGeom>
        </p:spPr>
        <p:txBody>
          <a:bodyPr vert="horz" lIns="91440" tIns="45720" rIns="91440" bIns="45720" rtlCol="0"/>
          <a:lstStyle>
            <a:lvl1pPr algn="l" defTabSz="1053297" eaLnBrk="1" fontAlgn="auto" hangingPunct="1">
              <a:spcBef>
                <a:spcPts val="0"/>
              </a:spcBef>
              <a:spcAft>
                <a:spcPts val="0"/>
              </a:spcAft>
              <a:defRPr sz="1200">
                <a:latin typeface="+mn-lt"/>
                <a:cs typeface="+mn-cs"/>
              </a:defRPr>
            </a:lvl1pPr>
          </a:lstStyle>
          <a:p>
            <a:pPr>
              <a:defRPr/>
            </a:pPr>
            <a:endParaRPr lang="en-ZA" dirty="0"/>
          </a:p>
        </p:txBody>
      </p:sp>
      <p:sp>
        <p:nvSpPr>
          <p:cNvPr id="3" name="Date Placeholder 2"/>
          <p:cNvSpPr>
            <a:spLocks noGrp="1"/>
          </p:cNvSpPr>
          <p:nvPr>
            <p:ph type="dt" idx="1"/>
          </p:nvPr>
        </p:nvSpPr>
        <p:spPr>
          <a:xfrm>
            <a:off x="3850187" y="0"/>
            <a:ext cx="2945964" cy="496158"/>
          </a:xfrm>
          <a:prstGeom prst="rect">
            <a:avLst/>
          </a:prstGeom>
        </p:spPr>
        <p:txBody>
          <a:bodyPr vert="horz" lIns="91440" tIns="45720" rIns="91440" bIns="45720" rtlCol="0"/>
          <a:lstStyle>
            <a:lvl1pPr algn="r" defTabSz="1053297" eaLnBrk="1" fontAlgn="auto" hangingPunct="1">
              <a:spcBef>
                <a:spcPts val="0"/>
              </a:spcBef>
              <a:spcAft>
                <a:spcPts val="0"/>
              </a:spcAft>
              <a:defRPr sz="1200">
                <a:latin typeface="+mn-lt"/>
                <a:cs typeface="+mn-cs"/>
              </a:defRPr>
            </a:lvl1pPr>
          </a:lstStyle>
          <a:p>
            <a:pPr>
              <a:defRPr/>
            </a:pPr>
            <a:fld id="{05761D70-DFAF-4564-871D-31112B13330F}" type="datetimeFigureOut">
              <a:rPr lang="en-US"/>
              <a:pPr>
                <a:defRPr/>
              </a:pPr>
              <a:t>11/6/2019</a:t>
            </a:fld>
            <a:endParaRPr lang="en-ZA" dirty="0"/>
          </a:p>
        </p:txBody>
      </p:sp>
      <p:sp>
        <p:nvSpPr>
          <p:cNvPr id="4" name="Slide Image Placeholder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80073" y="4716112"/>
            <a:ext cx="5437530" cy="4465420"/>
          </a:xfrm>
          <a:prstGeom prst="rect">
            <a:avLst/>
          </a:prstGeom>
        </p:spPr>
        <p:txBody>
          <a:bodyPr vert="horz" wrap="square" lIns="91440" tIns="45720" rIns="91440" bIns="45720" numCol="1" anchor="t" anchorCtr="0" compatLnSpc="1">
            <a:prstTxWarp prst="textNoShape">
              <a:avLst/>
            </a:prstTxWarp>
            <a:normAutofit/>
          </a:bodyPr>
          <a:lstStyle/>
          <a:p>
            <a:pPr lvl="0"/>
            <a:r>
              <a:rPr lang="en-ZA" noProof="0"/>
              <a:t>Click to edit Master text styles</a:t>
            </a:r>
          </a:p>
          <a:p>
            <a:pPr lvl="1"/>
            <a:r>
              <a:rPr lang="en-ZA" noProof="0"/>
              <a:t>Second level</a:t>
            </a:r>
          </a:p>
          <a:p>
            <a:pPr lvl="2"/>
            <a:r>
              <a:rPr lang="en-ZA" noProof="0"/>
              <a:t>Third level</a:t>
            </a:r>
          </a:p>
          <a:p>
            <a:pPr lvl="3"/>
            <a:r>
              <a:rPr lang="en-ZA" noProof="0"/>
              <a:t>Fourth level</a:t>
            </a:r>
          </a:p>
          <a:p>
            <a:pPr lvl="4"/>
            <a:r>
              <a:rPr lang="en-ZA" noProof="0"/>
              <a:t>Fifth level</a:t>
            </a:r>
          </a:p>
        </p:txBody>
      </p:sp>
      <p:sp>
        <p:nvSpPr>
          <p:cNvPr id="6" name="Footer Placeholder 5"/>
          <p:cNvSpPr>
            <a:spLocks noGrp="1"/>
          </p:cNvSpPr>
          <p:nvPr>
            <p:ph type="ftr" sz="quarter" idx="4"/>
          </p:nvPr>
        </p:nvSpPr>
        <p:spPr>
          <a:xfrm>
            <a:off x="0" y="9428739"/>
            <a:ext cx="2945964" cy="496158"/>
          </a:xfrm>
          <a:prstGeom prst="rect">
            <a:avLst/>
          </a:prstGeom>
        </p:spPr>
        <p:txBody>
          <a:bodyPr vert="horz" lIns="91440" tIns="45720" rIns="91440" bIns="45720" rtlCol="0" anchor="b"/>
          <a:lstStyle>
            <a:lvl1pPr algn="l" defTabSz="1053297" eaLnBrk="1" fontAlgn="auto" hangingPunct="1">
              <a:spcBef>
                <a:spcPts val="0"/>
              </a:spcBef>
              <a:spcAft>
                <a:spcPts val="0"/>
              </a:spcAft>
              <a:defRPr sz="1200">
                <a:latin typeface="+mn-lt"/>
                <a:cs typeface="+mn-cs"/>
              </a:defRPr>
            </a:lvl1pPr>
          </a:lstStyle>
          <a:p>
            <a:pPr>
              <a:defRPr/>
            </a:pPr>
            <a:endParaRPr lang="en-ZA" dirty="0"/>
          </a:p>
        </p:txBody>
      </p:sp>
      <p:sp>
        <p:nvSpPr>
          <p:cNvPr id="7" name="Slide Number Placeholder 6"/>
          <p:cNvSpPr>
            <a:spLocks noGrp="1"/>
          </p:cNvSpPr>
          <p:nvPr>
            <p:ph type="sldNum" sz="quarter" idx="5"/>
          </p:nvPr>
        </p:nvSpPr>
        <p:spPr>
          <a:xfrm>
            <a:off x="3850187" y="9428739"/>
            <a:ext cx="2945964" cy="49615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1C0E0615-F571-45E8-8366-933A05BBDBDE}" type="slidenum">
              <a:rPr lang="en-ZA" altLang="en-US"/>
              <a:pPr>
                <a:defRPr/>
              </a:pPr>
              <a:t>‹#›</a:t>
            </a:fld>
            <a:endParaRPr lang="en-ZA" altLang="en-US" dirty="0"/>
          </a:p>
        </p:txBody>
      </p:sp>
    </p:spTree>
    <p:extLst>
      <p:ext uri="{BB962C8B-B14F-4D97-AF65-F5344CB8AC3E}">
        <p14:creationId xmlns:p14="http://schemas.microsoft.com/office/powerpoint/2010/main" xmlns="" val="1607650604"/>
      </p:ext>
    </p:extLst>
  </p:cSld>
  <p:clrMap bg1="lt1" tx1="dk1" bg2="lt2" tx2="dk2" accent1="accent1" accent2="accent2" accent3="accent3" accent4="accent4" accent5="accent5" accent6="accent6" hlink="hlink" folHlink="folHlink"/>
  <p:notesStyle>
    <a:lvl1pPr algn="l" defTabSz="1052513" rtl="0" eaLnBrk="0" fontAlgn="base" hangingPunct="0">
      <a:spcBef>
        <a:spcPct val="30000"/>
      </a:spcBef>
      <a:spcAft>
        <a:spcPct val="0"/>
      </a:spcAft>
      <a:defRPr sz="1400" kern="1200">
        <a:solidFill>
          <a:schemeClr val="tx1"/>
        </a:solidFill>
        <a:latin typeface="+mn-lt"/>
        <a:ea typeface="+mn-ea"/>
        <a:cs typeface="+mn-cs"/>
      </a:defRPr>
    </a:lvl1pPr>
    <a:lvl2pPr marL="525463" algn="l" defTabSz="1052513" rtl="0" eaLnBrk="0" fontAlgn="base" hangingPunct="0">
      <a:spcBef>
        <a:spcPct val="30000"/>
      </a:spcBef>
      <a:spcAft>
        <a:spcPct val="0"/>
      </a:spcAft>
      <a:defRPr sz="1400" kern="1200">
        <a:solidFill>
          <a:schemeClr val="tx1"/>
        </a:solidFill>
        <a:latin typeface="+mn-lt"/>
        <a:ea typeface="+mn-ea"/>
        <a:cs typeface="+mn-cs"/>
      </a:defRPr>
    </a:lvl2pPr>
    <a:lvl3pPr marL="1052513" algn="l" defTabSz="1052513" rtl="0" eaLnBrk="0" fontAlgn="base" hangingPunct="0">
      <a:spcBef>
        <a:spcPct val="30000"/>
      </a:spcBef>
      <a:spcAft>
        <a:spcPct val="0"/>
      </a:spcAft>
      <a:defRPr sz="1400" kern="1200">
        <a:solidFill>
          <a:schemeClr val="tx1"/>
        </a:solidFill>
        <a:latin typeface="+mn-lt"/>
        <a:ea typeface="+mn-ea"/>
        <a:cs typeface="+mn-cs"/>
      </a:defRPr>
    </a:lvl3pPr>
    <a:lvl4pPr marL="1579563" algn="l" defTabSz="1052513" rtl="0" eaLnBrk="0" fontAlgn="base" hangingPunct="0">
      <a:spcBef>
        <a:spcPct val="30000"/>
      </a:spcBef>
      <a:spcAft>
        <a:spcPct val="0"/>
      </a:spcAft>
      <a:defRPr sz="1400" kern="1200">
        <a:solidFill>
          <a:schemeClr val="tx1"/>
        </a:solidFill>
        <a:latin typeface="+mn-lt"/>
        <a:ea typeface="+mn-ea"/>
        <a:cs typeface="+mn-cs"/>
      </a:defRPr>
    </a:lvl4pPr>
    <a:lvl5pPr marL="2105025" algn="l" defTabSz="1052513" rtl="0" eaLnBrk="0" fontAlgn="base" hangingPunct="0">
      <a:spcBef>
        <a:spcPct val="30000"/>
      </a:spcBef>
      <a:spcAft>
        <a:spcPct val="0"/>
      </a:spcAft>
      <a:defRPr sz="1400" kern="1200">
        <a:solidFill>
          <a:schemeClr val="tx1"/>
        </a:solidFill>
        <a:latin typeface="+mn-lt"/>
        <a:ea typeface="+mn-ea"/>
        <a:cs typeface="+mn-cs"/>
      </a:defRPr>
    </a:lvl5pPr>
    <a:lvl6pPr marL="2633243" algn="l" defTabSz="1053297" rtl="0" eaLnBrk="1" latinLnBrk="0" hangingPunct="1">
      <a:defRPr sz="1400" kern="1200">
        <a:solidFill>
          <a:schemeClr val="tx1"/>
        </a:solidFill>
        <a:latin typeface="+mn-lt"/>
        <a:ea typeface="+mn-ea"/>
        <a:cs typeface="+mn-cs"/>
      </a:defRPr>
    </a:lvl6pPr>
    <a:lvl7pPr marL="3159892" algn="l" defTabSz="1053297" rtl="0" eaLnBrk="1" latinLnBrk="0" hangingPunct="1">
      <a:defRPr sz="1400" kern="1200">
        <a:solidFill>
          <a:schemeClr val="tx1"/>
        </a:solidFill>
        <a:latin typeface="+mn-lt"/>
        <a:ea typeface="+mn-ea"/>
        <a:cs typeface="+mn-cs"/>
      </a:defRPr>
    </a:lvl7pPr>
    <a:lvl8pPr marL="3686541" algn="l" defTabSz="1053297" rtl="0" eaLnBrk="1" latinLnBrk="0" hangingPunct="1">
      <a:defRPr sz="1400" kern="1200">
        <a:solidFill>
          <a:schemeClr val="tx1"/>
        </a:solidFill>
        <a:latin typeface="+mn-lt"/>
        <a:ea typeface="+mn-ea"/>
        <a:cs typeface="+mn-cs"/>
      </a:defRPr>
    </a:lvl8pPr>
    <a:lvl9pPr marL="4213189" algn="l" defTabSz="105329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C0E0615-F571-45E8-8366-933A05BBDBDE}" type="slidenum">
              <a:rPr lang="en-ZA" altLang="en-US" smtClean="0"/>
              <a:pPr>
                <a:defRPr/>
              </a:pPr>
              <a:t>4</a:t>
            </a:fld>
            <a:endParaRPr lang="en-ZA" altLang="en-US" dirty="0"/>
          </a:p>
        </p:txBody>
      </p:sp>
    </p:spTree>
    <p:extLst>
      <p:ext uri="{BB962C8B-B14F-4D97-AF65-F5344CB8AC3E}">
        <p14:creationId xmlns:p14="http://schemas.microsoft.com/office/powerpoint/2010/main" xmlns="" val="4281606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0E0615-F571-45E8-8366-933A05BBDBDE}" type="slidenum">
              <a:rPr lang="en-ZA" altLang="en-US" smtClean="0"/>
              <a:pPr>
                <a:defRPr/>
              </a:pPr>
              <a:t>5</a:t>
            </a:fld>
            <a:endParaRPr lang="en-ZA" altLang="en-US"/>
          </a:p>
        </p:txBody>
      </p:sp>
    </p:spTree>
    <p:extLst>
      <p:ext uri="{BB962C8B-B14F-4D97-AF65-F5344CB8AC3E}">
        <p14:creationId xmlns:p14="http://schemas.microsoft.com/office/powerpoint/2010/main" xmlns="" val="117873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800000"/>
            <a:ext cx="9180000" cy="1080000"/>
          </a:xfrm>
          <a:prstGeom prst="rect">
            <a:avLst/>
          </a:prstGeom>
        </p:spPr>
        <p:txBody>
          <a:bodyPr lIns="0" tIns="0" rIns="0" bIns="0" anchor="ctr" anchorCtr="0">
            <a:normAutofit/>
          </a:bodyPr>
          <a:lstStyle>
            <a:lvl1pPr>
              <a:defRPr sz="2800"/>
            </a:lvl1pPr>
          </a:lstStyle>
          <a:p>
            <a:r>
              <a:rPr lang="en-US"/>
              <a:t>Click to edit Master title style</a:t>
            </a:r>
            <a:endParaRPr lang="en-ZA" dirty="0"/>
          </a:p>
        </p:txBody>
      </p:sp>
      <p:sp>
        <p:nvSpPr>
          <p:cNvPr id="3" name="Subtitle 2"/>
          <p:cNvSpPr>
            <a:spLocks noGrp="1"/>
          </p:cNvSpPr>
          <p:nvPr>
            <p:ph type="subTitle" idx="1"/>
          </p:nvPr>
        </p:nvSpPr>
        <p:spPr>
          <a:xfrm>
            <a:off x="802005" y="4284715"/>
            <a:ext cx="9180000" cy="710362"/>
          </a:xfrm>
          <a:prstGeom prst="rect">
            <a:avLst/>
          </a:prstGeom>
        </p:spPr>
        <p:txBody>
          <a:bodyPr lIns="0" tIns="0" rIns="0" bIns="0">
            <a:normAutofit/>
          </a:bodyPr>
          <a:lstStyle>
            <a:lvl1pPr marL="0" indent="0" algn="l">
              <a:buNone/>
              <a:defRPr sz="2000" b="1" cap="small" baseline="0">
                <a:solidFill>
                  <a:srgbClr val="B19935"/>
                </a:solidFill>
              </a:defRPr>
            </a:lvl1pPr>
            <a:lvl2pPr marL="526649" indent="0" algn="ctr">
              <a:buNone/>
              <a:defRPr>
                <a:solidFill>
                  <a:schemeClr val="tx1">
                    <a:tint val="75000"/>
                  </a:schemeClr>
                </a:solidFill>
              </a:defRPr>
            </a:lvl2pPr>
            <a:lvl3pPr marL="1053297" indent="0" algn="ctr">
              <a:buNone/>
              <a:defRPr>
                <a:solidFill>
                  <a:schemeClr val="tx1">
                    <a:tint val="75000"/>
                  </a:schemeClr>
                </a:solidFill>
              </a:defRPr>
            </a:lvl3pPr>
            <a:lvl4pPr marL="1579946" indent="0" algn="ctr">
              <a:buNone/>
              <a:defRPr>
                <a:solidFill>
                  <a:schemeClr val="tx1">
                    <a:tint val="75000"/>
                  </a:schemeClr>
                </a:solidFill>
              </a:defRPr>
            </a:lvl4pPr>
            <a:lvl5pPr marL="2106595" indent="0" algn="ctr">
              <a:buNone/>
              <a:defRPr>
                <a:solidFill>
                  <a:schemeClr val="tx1">
                    <a:tint val="75000"/>
                  </a:schemeClr>
                </a:solidFill>
              </a:defRPr>
            </a:lvl5pPr>
            <a:lvl6pPr marL="2633243" indent="0" algn="ctr">
              <a:buNone/>
              <a:defRPr>
                <a:solidFill>
                  <a:schemeClr val="tx1">
                    <a:tint val="75000"/>
                  </a:schemeClr>
                </a:solidFill>
              </a:defRPr>
            </a:lvl6pPr>
            <a:lvl7pPr marL="3159892" indent="0" algn="ctr">
              <a:buNone/>
              <a:defRPr>
                <a:solidFill>
                  <a:schemeClr val="tx1">
                    <a:tint val="75000"/>
                  </a:schemeClr>
                </a:solidFill>
              </a:defRPr>
            </a:lvl7pPr>
            <a:lvl8pPr marL="3686541" indent="0" algn="ctr">
              <a:buNone/>
              <a:defRPr>
                <a:solidFill>
                  <a:schemeClr val="tx1">
                    <a:tint val="75000"/>
                  </a:schemeClr>
                </a:solidFill>
              </a:defRPr>
            </a:lvl8pPr>
            <a:lvl9pPr marL="4213189" indent="0" algn="ctr">
              <a:buNone/>
              <a:defRPr>
                <a:solidFill>
                  <a:schemeClr val="tx1">
                    <a:tint val="75000"/>
                  </a:schemeClr>
                </a:solidFill>
              </a:defRPr>
            </a:lvl9pPr>
          </a:lstStyle>
          <a:p>
            <a:r>
              <a:rPr lang="en-US"/>
              <a:t>Click to edit Master subtitle style</a:t>
            </a:r>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cxnSp>
        <p:nvCxnSpPr>
          <p:cNvPr id="4" name="Straight Connector 3"/>
          <p:cNvCxnSpPr/>
          <p:nvPr/>
        </p:nvCxnSpPr>
        <p:spPr>
          <a:xfrm>
            <a:off x="720725" y="1331913"/>
            <a:ext cx="917892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20725" y="6567488"/>
            <a:ext cx="919797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0000" y="540000"/>
            <a:ext cx="9178925" cy="720000"/>
          </a:xfrm>
          <a:prstGeom prst="rect">
            <a:avLst/>
          </a:prstGeom>
        </p:spPr>
        <p:txBody>
          <a:bodyPr lIns="0" tIns="0" rIns="0" bIns="0" anchor="b" anchorCtr="0"/>
          <a:lstStyle>
            <a:lvl1pPr>
              <a:defRPr/>
            </a:lvl1pPr>
          </a:lstStyle>
          <a:p>
            <a:r>
              <a:rPr lang="en-US" dirty="0"/>
              <a:t>Click to edit Master title style</a:t>
            </a:r>
            <a:endParaRPr lang="en-ZA" dirty="0"/>
          </a:p>
        </p:txBody>
      </p:sp>
      <p:sp>
        <p:nvSpPr>
          <p:cNvPr id="3" name="Content Placeholder 2"/>
          <p:cNvSpPr>
            <a:spLocks noGrp="1"/>
          </p:cNvSpPr>
          <p:nvPr>
            <p:ph idx="1"/>
          </p:nvPr>
        </p:nvSpPr>
        <p:spPr>
          <a:xfrm>
            <a:off x="720725" y="1439999"/>
            <a:ext cx="9178925" cy="5004000"/>
          </a:xfrm>
          <a:prstGeom prst="rect">
            <a:avLst/>
          </a:prstGeom>
        </p:spPr>
        <p:txBody>
          <a:bodyPr lIns="0" tIns="0" rIns="0" bIns="0"/>
          <a:lstStyle>
            <a:lvl1pPr>
              <a:buFont typeface="Wingdings" pitchFamily="2" charset="2"/>
              <a:buNone/>
              <a:defRPr sz="1800"/>
            </a:lvl1pPr>
            <a:lvl2pPr marL="271463" indent="-271463">
              <a:buFont typeface="Wingdings" pitchFamily="2" charset="2"/>
              <a:buChar char="Ø"/>
              <a:defRPr sz="1800"/>
            </a:lvl2pPr>
            <a:lvl3pPr marL="534988" indent="-273050">
              <a:buFont typeface="Wingdings" pitchFamily="2" charset="2"/>
              <a:buChar char="§"/>
              <a:defRPr sz="1800"/>
            </a:lvl3pPr>
            <a:lvl4pPr marL="808038" indent="-273050">
              <a:buFont typeface="Arial" pitchFamily="34" charset="0"/>
              <a:buChar char="•"/>
              <a:defRPr sz="1800"/>
            </a:lvl4pPr>
            <a:lvl5pPr marL="1079500" indent="-263525">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Slide Number Placeholder 5"/>
          <p:cNvSpPr>
            <a:spLocks noGrp="1"/>
          </p:cNvSpPr>
          <p:nvPr>
            <p:ph type="sldNum" sz="quarter" idx="10"/>
          </p:nvPr>
        </p:nvSpPr>
        <p:spPr>
          <a:xfrm>
            <a:off x="9558338" y="6781800"/>
            <a:ext cx="360362" cy="252413"/>
          </a:xfrm>
          <a:prstGeom prst="rect">
            <a:avLst/>
          </a:prstGeom>
          <a:ln w="12700">
            <a:solidFill>
              <a:srgbClr val="B19935"/>
            </a:solidFill>
          </a:ln>
        </p:spPr>
        <p:txBody>
          <a:bodyPr vert="horz" wrap="square" lIns="0" tIns="0" rIns="0" bIns="0" numCol="1" anchor="ctr" anchorCtr="0" compatLnSpc="1">
            <a:prstTxWarp prst="textNoShape">
              <a:avLst/>
            </a:prstTxWarp>
          </a:bodyPr>
          <a:lstStyle>
            <a:lvl1pPr algn="ctr" eaLnBrk="1" hangingPunct="1">
              <a:defRPr sz="1200">
                <a:solidFill>
                  <a:srgbClr val="008000"/>
                </a:solidFill>
              </a:defRPr>
            </a:lvl1pPr>
          </a:lstStyle>
          <a:p>
            <a:pPr>
              <a:defRPr/>
            </a:pPr>
            <a:fld id="{894EE67D-B25B-4D46-9209-30F0360CEE79}" type="slidenum">
              <a:rPr lang="en-ZA" altLang="en-US"/>
              <a:pPr>
                <a:defRPr/>
              </a:pPr>
              <a:t>‹#›</a:t>
            </a:fld>
            <a:endParaRPr lang="en-ZA"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DAFF unit_RGB_600dpi.tif"/>
          <p:cNvPicPr>
            <a:picLocks noChangeAspect="1"/>
          </p:cNvPicPr>
          <p:nvPr/>
        </p:nvPicPr>
        <p:blipFill>
          <a:blip r:embed="rId4" cstate="print"/>
          <a:srcRect/>
          <a:stretch>
            <a:fillRect/>
          </a:stretch>
        </p:blipFill>
        <p:spPr bwMode="auto">
          <a:xfrm>
            <a:off x="720725" y="6646863"/>
            <a:ext cx="2279650" cy="773112"/>
          </a:xfrm>
          <a:prstGeom prst="rect">
            <a:avLst/>
          </a:prstGeom>
          <a:noFill/>
          <a:ln w="0">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Lst>
  <p:hf hdr="0" ftr="0" dt="0"/>
  <p:txStyles>
    <p:titleStyle>
      <a:lvl1pPr algn="l" defTabSz="1052513" rtl="0" eaLnBrk="0" fontAlgn="base" hangingPunct="0">
        <a:spcBef>
          <a:spcPct val="0"/>
        </a:spcBef>
        <a:spcAft>
          <a:spcPct val="0"/>
        </a:spcAft>
        <a:defRPr sz="2400" b="1" kern="1200">
          <a:solidFill>
            <a:srgbClr val="008000"/>
          </a:solidFill>
          <a:latin typeface="Arial" pitchFamily="34" charset="0"/>
          <a:ea typeface="+mj-ea"/>
          <a:cs typeface="Arial" pitchFamily="34" charset="0"/>
        </a:defRPr>
      </a:lvl1pPr>
      <a:lvl2pPr algn="l" defTabSz="1052513" rtl="0" eaLnBrk="0" fontAlgn="base" hangingPunct="0">
        <a:spcBef>
          <a:spcPct val="0"/>
        </a:spcBef>
        <a:spcAft>
          <a:spcPct val="0"/>
        </a:spcAft>
        <a:defRPr sz="2400" b="1">
          <a:solidFill>
            <a:srgbClr val="008000"/>
          </a:solidFill>
          <a:latin typeface="Arial" charset="0"/>
          <a:cs typeface="Arial" charset="0"/>
        </a:defRPr>
      </a:lvl2pPr>
      <a:lvl3pPr algn="l" defTabSz="1052513" rtl="0" eaLnBrk="0" fontAlgn="base" hangingPunct="0">
        <a:spcBef>
          <a:spcPct val="0"/>
        </a:spcBef>
        <a:spcAft>
          <a:spcPct val="0"/>
        </a:spcAft>
        <a:defRPr sz="2400" b="1">
          <a:solidFill>
            <a:srgbClr val="008000"/>
          </a:solidFill>
          <a:latin typeface="Arial" charset="0"/>
          <a:cs typeface="Arial" charset="0"/>
        </a:defRPr>
      </a:lvl3pPr>
      <a:lvl4pPr algn="l" defTabSz="1052513" rtl="0" eaLnBrk="0" fontAlgn="base" hangingPunct="0">
        <a:spcBef>
          <a:spcPct val="0"/>
        </a:spcBef>
        <a:spcAft>
          <a:spcPct val="0"/>
        </a:spcAft>
        <a:defRPr sz="2400" b="1">
          <a:solidFill>
            <a:srgbClr val="008000"/>
          </a:solidFill>
          <a:latin typeface="Arial" charset="0"/>
          <a:cs typeface="Arial" charset="0"/>
        </a:defRPr>
      </a:lvl4pPr>
      <a:lvl5pPr algn="l" defTabSz="1052513" rtl="0" eaLnBrk="0" fontAlgn="base" hangingPunct="0">
        <a:spcBef>
          <a:spcPct val="0"/>
        </a:spcBef>
        <a:spcAft>
          <a:spcPct val="0"/>
        </a:spcAft>
        <a:defRPr sz="2400" b="1">
          <a:solidFill>
            <a:srgbClr val="008000"/>
          </a:solidFill>
          <a:latin typeface="Arial" charset="0"/>
          <a:cs typeface="Arial" charset="0"/>
        </a:defRPr>
      </a:lvl5pPr>
      <a:lvl6pPr marL="457200" algn="l" defTabSz="1052513" rtl="0" eaLnBrk="1" fontAlgn="base" hangingPunct="1">
        <a:spcBef>
          <a:spcPct val="0"/>
        </a:spcBef>
        <a:spcAft>
          <a:spcPct val="0"/>
        </a:spcAft>
        <a:defRPr sz="2400" b="1">
          <a:solidFill>
            <a:srgbClr val="008000"/>
          </a:solidFill>
          <a:latin typeface="Arial" charset="0"/>
          <a:cs typeface="Arial" charset="0"/>
        </a:defRPr>
      </a:lvl6pPr>
      <a:lvl7pPr marL="914400" algn="l" defTabSz="1052513" rtl="0" eaLnBrk="1" fontAlgn="base" hangingPunct="1">
        <a:spcBef>
          <a:spcPct val="0"/>
        </a:spcBef>
        <a:spcAft>
          <a:spcPct val="0"/>
        </a:spcAft>
        <a:defRPr sz="2400" b="1">
          <a:solidFill>
            <a:srgbClr val="008000"/>
          </a:solidFill>
          <a:latin typeface="Arial" charset="0"/>
          <a:cs typeface="Arial" charset="0"/>
        </a:defRPr>
      </a:lvl7pPr>
      <a:lvl8pPr marL="1371600" algn="l" defTabSz="1052513" rtl="0" eaLnBrk="1" fontAlgn="base" hangingPunct="1">
        <a:spcBef>
          <a:spcPct val="0"/>
        </a:spcBef>
        <a:spcAft>
          <a:spcPct val="0"/>
        </a:spcAft>
        <a:defRPr sz="2400" b="1">
          <a:solidFill>
            <a:srgbClr val="008000"/>
          </a:solidFill>
          <a:latin typeface="Arial" charset="0"/>
          <a:cs typeface="Arial" charset="0"/>
        </a:defRPr>
      </a:lvl8pPr>
      <a:lvl9pPr marL="1828800" algn="l" defTabSz="1052513" rtl="0" eaLnBrk="1" fontAlgn="base" hangingPunct="1">
        <a:spcBef>
          <a:spcPct val="0"/>
        </a:spcBef>
        <a:spcAft>
          <a:spcPct val="0"/>
        </a:spcAft>
        <a:defRPr sz="2400" b="1">
          <a:solidFill>
            <a:srgbClr val="008000"/>
          </a:solidFill>
          <a:latin typeface="Arial" charset="0"/>
          <a:cs typeface="Arial" charset="0"/>
        </a:defRPr>
      </a:lvl9pPr>
    </p:titleStyle>
    <p:bodyStyle>
      <a:lvl1pPr marL="271463" indent="-271463" algn="l" defTabSz="1052513" rtl="0" eaLnBrk="0" fontAlgn="base" hangingPunct="0">
        <a:spcBef>
          <a:spcPct val="20000"/>
        </a:spcBef>
        <a:spcAft>
          <a:spcPct val="0"/>
        </a:spcAft>
        <a:buFont typeface="Wingdings" pitchFamily="2" charset="2"/>
        <a:buChar char="Ø"/>
        <a:defRPr sz="2000" kern="1200">
          <a:solidFill>
            <a:schemeClr val="tx1"/>
          </a:solidFill>
          <a:latin typeface="Arial" pitchFamily="34" charset="0"/>
          <a:ea typeface="+mn-ea"/>
          <a:cs typeface="Arial" pitchFamily="34" charset="0"/>
        </a:defRPr>
      </a:lvl1pPr>
      <a:lvl2pPr marL="534988" indent="-263525" algn="l" defTabSz="1052513" rtl="0" eaLnBrk="0" fontAlgn="base" hangingPunct="0">
        <a:spcBef>
          <a:spcPct val="20000"/>
        </a:spcBef>
        <a:spcAft>
          <a:spcPct val="0"/>
        </a:spcAft>
        <a:buFont typeface="Wingdings" pitchFamily="2" charset="2"/>
        <a:buChar char="§"/>
        <a:defRPr sz="2000" kern="1200">
          <a:solidFill>
            <a:schemeClr val="tx1"/>
          </a:solidFill>
          <a:latin typeface="Arial" pitchFamily="34" charset="0"/>
          <a:ea typeface="+mn-ea"/>
          <a:cs typeface="Arial" pitchFamily="34" charset="0"/>
        </a:defRPr>
      </a:lvl2pPr>
      <a:lvl3pPr marL="808038" indent="-273050" algn="l" defTabSz="1052513"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3pPr>
      <a:lvl4pPr marL="1843088" indent="-261938" algn="l" defTabSz="1052513"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368550" indent="-261938" algn="l" defTabSz="1052513"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896568"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23216"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49865"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76514"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53297" rtl="0" eaLnBrk="1" latinLnBrk="0" hangingPunct="1">
        <a:defRPr sz="2100" kern="1200">
          <a:solidFill>
            <a:schemeClr val="tx1"/>
          </a:solidFill>
          <a:latin typeface="+mn-lt"/>
          <a:ea typeface="+mn-ea"/>
          <a:cs typeface="+mn-cs"/>
        </a:defRPr>
      </a:lvl1pPr>
      <a:lvl2pPr marL="526649" algn="l" defTabSz="1053297" rtl="0" eaLnBrk="1" latinLnBrk="0" hangingPunct="1">
        <a:defRPr sz="2100" kern="1200">
          <a:solidFill>
            <a:schemeClr val="tx1"/>
          </a:solidFill>
          <a:latin typeface="+mn-lt"/>
          <a:ea typeface="+mn-ea"/>
          <a:cs typeface="+mn-cs"/>
        </a:defRPr>
      </a:lvl2pPr>
      <a:lvl3pPr marL="1053297" algn="l" defTabSz="1053297" rtl="0" eaLnBrk="1" latinLnBrk="0" hangingPunct="1">
        <a:defRPr sz="2100" kern="1200">
          <a:solidFill>
            <a:schemeClr val="tx1"/>
          </a:solidFill>
          <a:latin typeface="+mn-lt"/>
          <a:ea typeface="+mn-ea"/>
          <a:cs typeface="+mn-cs"/>
        </a:defRPr>
      </a:lvl3pPr>
      <a:lvl4pPr marL="1579946" algn="l" defTabSz="1053297" rtl="0" eaLnBrk="1" latinLnBrk="0" hangingPunct="1">
        <a:defRPr sz="2100" kern="1200">
          <a:solidFill>
            <a:schemeClr val="tx1"/>
          </a:solidFill>
          <a:latin typeface="+mn-lt"/>
          <a:ea typeface="+mn-ea"/>
          <a:cs typeface="+mn-cs"/>
        </a:defRPr>
      </a:lvl4pPr>
      <a:lvl5pPr marL="2106595" algn="l" defTabSz="1053297" rtl="0" eaLnBrk="1" latinLnBrk="0" hangingPunct="1">
        <a:defRPr sz="2100" kern="1200">
          <a:solidFill>
            <a:schemeClr val="tx1"/>
          </a:solidFill>
          <a:latin typeface="+mn-lt"/>
          <a:ea typeface="+mn-ea"/>
          <a:cs typeface="+mn-cs"/>
        </a:defRPr>
      </a:lvl5pPr>
      <a:lvl6pPr marL="2633243" algn="l" defTabSz="1053297" rtl="0" eaLnBrk="1" latinLnBrk="0" hangingPunct="1">
        <a:defRPr sz="2100" kern="1200">
          <a:solidFill>
            <a:schemeClr val="tx1"/>
          </a:solidFill>
          <a:latin typeface="+mn-lt"/>
          <a:ea typeface="+mn-ea"/>
          <a:cs typeface="+mn-cs"/>
        </a:defRPr>
      </a:lvl6pPr>
      <a:lvl7pPr marL="3159892" algn="l" defTabSz="1053297" rtl="0" eaLnBrk="1" latinLnBrk="0" hangingPunct="1">
        <a:defRPr sz="2100" kern="1200">
          <a:solidFill>
            <a:schemeClr val="tx1"/>
          </a:solidFill>
          <a:latin typeface="+mn-lt"/>
          <a:ea typeface="+mn-ea"/>
          <a:cs typeface="+mn-cs"/>
        </a:defRPr>
      </a:lvl7pPr>
      <a:lvl8pPr marL="3686541" algn="l" defTabSz="1053297" rtl="0" eaLnBrk="1" latinLnBrk="0" hangingPunct="1">
        <a:defRPr sz="2100" kern="1200">
          <a:solidFill>
            <a:schemeClr val="tx1"/>
          </a:solidFill>
          <a:latin typeface="+mn-lt"/>
          <a:ea typeface="+mn-ea"/>
          <a:cs typeface="+mn-cs"/>
        </a:defRPr>
      </a:lvl8pPr>
      <a:lvl9pPr marL="4213189" algn="l" defTabSz="105329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501" y="1068779"/>
            <a:ext cx="9152679" cy="1919764"/>
          </a:xfrm>
        </p:spPr>
        <p:txBody>
          <a:bodyPr>
            <a:normAutofit fontScale="90000"/>
          </a:bodyPr>
          <a:lstStyle/>
          <a:p>
            <a:pPr algn="ctr"/>
            <a:r>
              <a:rPr lang="en-US" sz="3600" dirty="0" smtClean="0"/>
              <a:t/>
            </a:r>
            <a:br>
              <a:rPr lang="en-US" sz="3600" dirty="0" smtClean="0"/>
            </a:br>
            <a:r>
              <a:rPr lang="en-US" sz="3100" dirty="0" smtClean="0"/>
              <a:t>SUMMARY ON TARGETS AND BUDGET FOR THE 2019/20 </a:t>
            </a:r>
            <a:r>
              <a:rPr lang="en-US" sz="3100" dirty="0"/>
              <a:t>PLANTING SEASON </a:t>
            </a:r>
            <a:r>
              <a:rPr lang="en-US" sz="3600" dirty="0"/>
              <a:t/>
            </a:r>
            <a:br>
              <a:rPr lang="en-US" sz="3600" dirty="0"/>
            </a:br>
            <a:r>
              <a:rPr lang="en-US" dirty="0"/>
              <a:t/>
            </a:r>
            <a:br>
              <a:rPr lang="en-US" dirty="0"/>
            </a:br>
            <a:endParaRPr lang="en-US" dirty="0"/>
          </a:p>
        </p:txBody>
      </p:sp>
      <p:sp>
        <p:nvSpPr>
          <p:cNvPr id="3" name="Subtitle 2"/>
          <p:cNvSpPr>
            <a:spLocks noGrp="1"/>
          </p:cNvSpPr>
          <p:nvPr>
            <p:ph type="subTitle" idx="1"/>
          </p:nvPr>
        </p:nvSpPr>
        <p:spPr>
          <a:xfrm>
            <a:off x="1674292" y="6156895"/>
            <a:ext cx="8675944" cy="710362"/>
          </a:xfrm>
        </p:spPr>
        <p:txBody>
          <a:bodyPr>
            <a:normAutofit/>
          </a:bodyPr>
          <a:lstStyle/>
          <a:p>
            <a:pPr algn="r"/>
            <a:r>
              <a:rPr lang="en-GB" sz="2800" smtClean="0"/>
              <a:t>5 NOVEMBER 2019</a:t>
            </a:r>
            <a:endParaRPr lang="en-US" sz="2800" dirty="0"/>
          </a:p>
        </p:txBody>
      </p:sp>
      <p:sp>
        <p:nvSpPr>
          <p:cNvPr id="4" name="Title 1"/>
          <p:cNvSpPr txBox="1">
            <a:spLocks/>
          </p:cNvSpPr>
          <p:nvPr/>
        </p:nvSpPr>
        <p:spPr>
          <a:xfrm>
            <a:off x="1170236" y="3204567"/>
            <a:ext cx="8675944" cy="2016224"/>
          </a:xfrm>
          <a:prstGeom prst="rect">
            <a:avLst/>
          </a:prstGeom>
        </p:spPr>
        <p:txBody>
          <a:bodyPr lIns="0" tIns="0" rIns="0" bIns="0" anchor="ctr" anchorCtr="0">
            <a:noAutofit/>
          </a:bodyPr>
          <a:lstStyle>
            <a:lvl1pPr algn="l" defTabSz="1052513" rtl="0" eaLnBrk="0" fontAlgn="base" hangingPunct="0">
              <a:spcBef>
                <a:spcPct val="0"/>
              </a:spcBef>
              <a:spcAft>
                <a:spcPct val="0"/>
              </a:spcAft>
              <a:defRPr sz="2800" b="1" kern="1200">
                <a:solidFill>
                  <a:srgbClr val="008000"/>
                </a:solidFill>
                <a:latin typeface="Arial" pitchFamily="34" charset="0"/>
                <a:ea typeface="+mj-ea"/>
                <a:cs typeface="Arial" pitchFamily="34" charset="0"/>
              </a:defRPr>
            </a:lvl1pPr>
            <a:lvl2pPr algn="l" defTabSz="1052513" rtl="0" eaLnBrk="0" fontAlgn="base" hangingPunct="0">
              <a:spcBef>
                <a:spcPct val="0"/>
              </a:spcBef>
              <a:spcAft>
                <a:spcPct val="0"/>
              </a:spcAft>
              <a:defRPr sz="2400" b="1">
                <a:solidFill>
                  <a:srgbClr val="008000"/>
                </a:solidFill>
                <a:latin typeface="Arial" charset="0"/>
                <a:cs typeface="Arial" charset="0"/>
              </a:defRPr>
            </a:lvl2pPr>
            <a:lvl3pPr algn="l" defTabSz="1052513" rtl="0" eaLnBrk="0" fontAlgn="base" hangingPunct="0">
              <a:spcBef>
                <a:spcPct val="0"/>
              </a:spcBef>
              <a:spcAft>
                <a:spcPct val="0"/>
              </a:spcAft>
              <a:defRPr sz="2400" b="1">
                <a:solidFill>
                  <a:srgbClr val="008000"/>
                </a:solidFill>
                <a:latin typeface="Arial" charset="0"/>
                <a:cs typeface="Arial" charset="0"/>
              </a:defRPr>
            </a:lvl3pPr>
            <a:lvl4pPr algn="l" defTabSz="1052513" rtl="0" eaLnBrk="0" fontAlgn="base" hangingPunct="0">
              <a:spcBef>
                <a:spcPct val="0"/>
              </a:spcBef>
              <a:spcAft>
                <a:spcPct val="0"/>
              </a:spcAft>
              <a:defRPr sz="2400" b="1">
                <a:solidFill>
                  <a:srgbClr val="008000"/>
                </a:solidFill>
                <a:latin typeface="Arial" charset="0"/>
                <a:cs typeface="Arial" charset="0"/>
              </a:defRPr>
            </a:lvl4pPr>
            <a:lvl5pPr algn="l" defTabSz="1052513" rtl="0" eaLnBrk="0" fontAlgn="base" hangingPunct="0">
              <a:spcBef>
                <a:spcPct val="0"/>
              </a:spcBef>
              <a:spcAft>
                <a:spcPct val="0"/>
              </a:spcAft>
              <a:defRPr sz="2400" b="1">
                <a:solidFill>
                  <a:srgbClr val="008000"/>
                </a:solidFill>
                <a:latin typeface="Arial" charset="0"/>
                <a:cs typeface="Arial" charset="0"/>
              </a:defRPr>
            </a:lvl5pPr>
            <a:lvl6pPr marL="457200" algn="l" defTabSz="1052513" rtl="0" eaLnBrk="1" fontAlgn="base" hangingPunct="1">
              <a:spcBef>
                <a:spcPct val="0"/>
              </a:spcBef>
              <a:spcAft>
                <a:spcPct val="0"/>
              </a:spcAft>
              <a:defRPr sz="2400" b="1">
                <a:solidFill>
                  <a:srgbClr val="008000"/>
                </a:solidFill>
                <a:latin typeface="Arial" charset="0"/>
                <a:cs typeface="Arial" charset="0"/>
              </a:defRPr>
            </a:lvl6pPr>
            <a:lvl7pPr marL="914400" algn="l" defTabSz="1052513" rtl="0" eaLnBrk="1" fontAlgn="base" hangingPunct="1">
              <a:spcBef>
                <a:spcPct val="0"/>
              </a:spcBef>
              <a:spcAft>
                <a:spcPct val="0"/>
              </a:spcAft>
              <a:defRPr sz="2400" b="1">
                <a:solidFill>
                  <a:srgbClr val="008000"/>
                </a:solidFill>
                <a:latin typeface="Arial" charset="0"/>
                <a:cs typeface="Arial" charset="0"/>
              </a:defRPr>
            </a:lvl7pPr>
            <a:lvl8pPr marL="1371600" algn="l" defTabSz="1052513" rtl="0" eaLnBrk="1" fontAlgn="base" hangingPunct="1">
              <a:spcBef>
                <a:spcPct val="0"/>
              </a:spcBef>
              <a:spcAft>
                <a:spcPct val="0"/>
              </a:spcAft>
              <a:defRPr sz="2400" b="1">
                <a:solidFill>
                  <a:srgbClr val="008000"/>
                </a:solidFill>
                <a:latin typeface="Arial" charset="0"/>
                <a:cs typeface="Arial" charset="0"/>
              </a:defRPr>
            </a:lvl8pPr>
            <a:lvl9pPr marL="1828800" algn="l" defTabSz="1052513" rtl="0" eaLnBrk="1" fontAlgn="base" hangingPunct="1">
              <a:spcBef>
                <a:spcPct val="0"/>
              </a:spcBef>
              <a:spcAft>
                <a:spcPct val="0"/>
              </a:spcAft>
              <a:defRPr sz="2400" b="1">
                <a:solidFill>
                  <a:srgbClr val="008000"/>
                </a:solidFill>
                <a:latin typeface="Arial" charset="0"/>
                <a:cs typeface="Arial" charset="0"/>
              </a:defRPr>
            </a:lvl9pPr>
          </a:lstStyle>
          <a:p>
            <a:pPr algn="ctr"/>
            <a:endParaRPr lang="en-US" dirty="0" smtClean="0"/>
          </a:p>
          <a:p>
            <a:pPr algn="ctr"/>
            <a:endParaRPr lang="en-US" dirty="0" smtClean="0"/>
          </a:p>
          <a:p>
            <a:pPr algn="ctr"/>
            <a:endParaRPr lang="en-US" dirty="0" smtClean="0"/>
          </a:p>
          <a:p>
            <a:pPr algn="ctr"/>
            <a:r>
              <a:rPr lang="en-US" dirty="0" smtClean="0"/>
              <a:t>DEPARTMENT  </a:t>
            </a:r>
            <a:r>
              <a:rPr lang="en-US" dirty="0"/>
              <a:t>OF  AGRICULTURE,  FORESTRY  AND  </a:t>
            </a:r>
            <a:r>
              <a:rPr lang="en-US" dirty="0" smtClean="0"/>
              <a:t>FISHERIES</a:t>
            </a:r>
          </a:p>
          <a:p>
            <a:pPr algn="ctr"/>
            <a:r>
              <a:rPr lang="en-US" dirty="0" smtClean="0"/>
              <a:t>BY THE DG: MR M.M. MLENGANA</a:t>
            </a:r>
            <a:endParaRPr lang="en-US" dirty="0"/>
          </a:p>
          <a:p>
            <a:pPr algn="ctr"/>
            <a:r>
              <a:rPr lang="en-US" dirty="0"/>
              <a:t/>
            </a:r>
            <a:br>
              <a:rPr lang="en-US" dirty="0"/>
            </a:br>
            <a:endParaRPr lang="en-US" dirty="0"/>
          </a:p>
        </p:txBody>
      </p:sp>
    </p:spTree>
    <p:extLst>
      <p:ext uri="{BB962C8B-B14F-4D97-AF65-F5344CB8AC3E}">
        <p14:creationId xmlns:p14="http://schemas.microsoft.com/office/powerpoint/2010/main" xmlns="" val="305430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800" dirty="0" smtClean="0"/>
              <a:t>CONCLUSION</a:t>
            </a:r>
            <a:endParaRPr lang="en-ZA" sz="2800"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endParaRPr lang="en-US" sz="2800" dirty="0" smtClean="0"/>
          </a:p>
          <a:p>
            <a:pPr marL="285750" indent="-285750" algn="just">
              <a:buFont typeface="Arial" panose="020B0604020202020204" pitchFamily="34" charset="0"/>
              <a:buChar char="•"/>
            </a:pPr>
            <a:r>
              <a:rPr lang="en-US" sz="2800" dirty="0" smtClean="0"/>
              <a:t>The </a:t>
            </a:r>
            <a:r>
              <a:rPr lang="en-US" sz="2800" dirty="0"/>
              <a:t>total hectares for all the Provinces amount to 109 534 hectares (Ha) and it should be noted that 92 802Ha from this figure is funded purely from the Conditional Grants and the balance of 16 732Ha is supported through Equitable Share and </a:t>
            </a:r>
            <a:r>
              <a:rPr lang="en-US" sz="2800" dirty="0" smtClean="0"/>
              <a:t>partner’s  </a:t>
            </a:r>
            <a:r>
              <a:rPr lang="en-US" sz="2800" dirty="0"/>
              <a:t>funding support. </a:t>
            </a:r>
          </a:p>
          <a:p>
            <a:pPr marL="285750" indent="-285750" algn="just">
              <a:buFont typeface="Arial" panose="020B0604020202020204" pitchFamily="34" charset="0"/>
              <a:buChar char="•"/>
            </a:pPr>
            <a:r>
              <a:rPr lang="en-US" sz="2800" dirty="0" smtClean="0"/>
              <a:t>The </a:t>
            </a:r>
            <a:r>
              <a:rPr lang="en-US" sz="2800" dirty="0"/>
              <a:t>Planting Season is achieved through a collaborative effort by DAFF, Provinces and other partners as will be detailed by each Province.</a:t>
            </a:r>
            <a:endParaRPr lang="en-ZA" sz="2800" dirty="0"/>
          </a:p>
          <a:p>
            <a:endParaRPr lang="en-ZA" sz="2800" dirty="0"/>
          </a:p>
        </p:txBody>
      </p:sp>
      <p:sp>
        <p:nvSpPr>
          <p:cNvPr id="4" name="Slide Number Placeholder 3"/>
          <p:cNvSpPr>
            <a:spLocks noGrp="1"/>
          </p:cNvSpPr>
          <p:nvPr>
            <p:ph type="sldNum" sz="quarter" idx="10"/>
          </p:nvPr>
        </p:nvSpPr>
        <p:spPr/>
        <p:txBody>
          <a:bodyPr/>
          <a:lstStyle/>
          <a:p>
            <a:pPr>
              <a:defRPr/>
            </a:pPr>
            <a:fld id="{894EE67D-B25B-4D46-9209-30F0360CEE79}" type="slidenum">
              <a:rPr lang="en-ZA" altLang="en-US" smtClean="0"/>
              <a:pPr>
                <a:defRPr/>
              </a:pPr>
              <a:t>10</a:t>
            </a:fld>
            <a:endParaRPr lang="en-ZA" altLang="en-US" dirty="0"/>
          </a:p>
        </p:txBody>
      </p:sp>
    </p:spTree>
    <p:extLst>
      <p:ext uri="{BB962C8B-B14F-4D97-AF65-F5344CB8AC3E}">
        <p14:creationId xmlns:p14="http://schemas.microsoft.com/office/powerpoint/2010/main" xmlns="" val="162175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OUTLINE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ZA" sz="2800" dirty="0"/>
              <a:t>Acronyms</a:t>
            </a:r>
          </a:p>
          <a:p>
            <a:pPr marL="285750" indent="-285750">
              <a:buFont typeface="Arial" panose="020B0604020202020204" pitchFamily="34" charset="0"/>
              <a:buChar char="•"/>
            </a:pPr>
            <a:r>
              <a:rPr lang="en-ZA" sz="2800" dirty="0"/>
              <a:t>National summary:</a:t>
            </a:r>
          </a:p>
          <a:p>
            <a:pPr lvl="3">
              <a:buFont typeface="Courier New" panose="02070309020205020404" pitchFamily="49" charset="0"/>
              <a:buChar char="o"/>
            </a:pPr>
            <a:r>
              <a:rPr lang="en-ZA" sz="2800" dirty="0" smtClean="0"/>
              <a:t>Targeted hectares </a:t>
            </a:r>
            <a:r>
              <a:rPr lang="en-ZA" sz="2800" dirty="0"/>
              <a:t>for 2019/20</a:t>
            </a:r>
          </a:p>
          <a:p>
            <a:pPr lvl="3">
              <a:buFont typeface="Courier New" panose="02070309020205020404" pitchFamily="49" charset="0"/>
              <a:buChar char="o"/>
            </a:pPr>
            <a:r>
              <a:rPr lang="en-ZA" sz="2800" dirty="0" smtClean="0"/>
              <a:t>Cropping commodities targeted for 2019/20</a:t>
            </a:r>
            <a:endParaRPr lang="en-ZA" sz="2800" dirty="0"/>
          </a:p>
          <a:p>
            <a:pPr marL="822325" lvl="3" indent="-285750">
              <a:buFont typeface="Courier New" panose="02070309020205020404" pitchFamily="49" charset="0"/>
              <a:buChar char="o"/>
            </a:pPr>
            <a:r>
              <a:rPr lang="en-ZA" sz="2800" dirty="0" smtClean="0"/>
              <a:t>Total Grant funding allocated – CASP and </a:t>
            </a:r>
            <a:r>
              <a:rPr lang="en-ZA" sz="2800" dirty="0" err="1" smtClean="0"/>
              <a:t>Ilima</a:t>
            </a:r>
            <a:r>
              <a:rPr lang="en-ZA" sz="2800" dirty="0" smtClean="0"/>
              <a:t>/</a:t>
            </a:r>
            <a:r>
              <a:rPr lang="en-ZA" sz="2800" dirty="0" err="1" smtClean="0"/>
              <a:t>Letsema</a:t>
            </a:r>
            <a:endParaRPr lang="en-ZA" sz="2800" dirty="0" smtClean="0"/>
          </a:p>
          <a:p>
            <a:pPr marL="822325" lvl="3" indent="-285750">
              <a:buFont typeface="Courier New" panose="02070309020205020404" pitchFamily="49" charset="0"/>
              <a:buChar char="o"/>
            </a:pPr>
            <a:r>
              <a:rPr lang="en-ZA" sz="2800" dirty="0" smtClean="0"/>
              <a:t>Grant funding allocated for cropping</a:t>
            </a:r>
            <a:endParaRPr lang="en-ZA" sz="2800" dirty="0"/>
          </a:p>
          <a:p>
            <a:pPr marL="536575" lvl="3" indent="0">
              <a:buNone/>
            </a:pPr>
            <a:r>
              <a:rPr lang="en-ZA" sz="2800" dirty="0"/>
              <a:t>	</a:t>
            </a:r>
          </a:p>
          <a:p>
            <a:pPr lvl="1">
              <a:buFont typeface="Arial" panose="020B0604020202020204" pitchFamily="34" charset="0"/>
              <a:buChar char="•"/>
            </a:pPr>
            <a:r>
              <a:rPr lang="en-ZA" sz="2800" dirty="0" smtClean="0"/>
              <a:t>Conclusion</a:t>
            </a:r>
          </a:p>
          <a:p>
            <a:pPr lvl="1">
              <a:buFont typeface="Arial" panose="020B0604020202020204" pitchFamily="34" charset="0"/>
              <a:buChar char="•"/>
            </a:pPr>
            <a:endParaRPr lang="en-ZA" sz="2800" dirty="0"/>
          </a:p>
          <a:p>
            <a:pPr lvl="1">
              <a:buFont typeface="Arial" panose="020B0604020202020204" pitchFamily="34" charset="0"/>
              <a:buChar char="•"/>
            </a:pPr>
            <a:endParaRPr lang="en-ZA" sz="2800" dirty="0"/>
          </a:p>
        </p:txBody>
      </p:sp>
      <p:sp>
        <p:nvSpPr>
          <p:cNvPr id="4" name="Slide Number Placeholder 3"/>
          <p:cNvSpPr>
            <a:spLocks noGrp="1"/>
          </p:cNvSpPr>
          <p:nvPr>
            <p:ph type="sldNum" sz="quarter" idx="10"/>
          </p:nvPr>
        </p:nvSpPr>
        <p:spPr/>
        <p:txBody>
          <a:bodyPr/>
          <a:lstStyle/>
          <a:p>
            <a:pPr>
              <a:defRPr/>
            </a:pPr>
            <a:fld id="{894EE67D-B25B-4D46-9209-30F0360CEE79}" type="slidenum">
              <a:rPr lang="en-ZA" altLang="en-US" smtClean="0"/>
              <a:pPr>
                <a:defRPr/>
              </a:pPr>
              <a:t>2</a:t>
            </a:fld>
            <a:endParaRPr lang="en-ZA" altLang="en-US" dirty="0"/>
          </a:p>
        </p:txBody>
      </p:sp>
    </p:spTree>
    <p:extLst>
      <p:ext uri="{BB962C8B-B14F-4D97-AF65-F5344CB8AC3E}">
        <p14:creationId xmlns:p14="http://schemas.microsoft.com/office/powerpoint/2010/main" xmlns="" val="350345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ACRONYMS</a:t>
            </a:r>
          </a:p>
        </p:txBody>
      </p:sp>
      <p:sp>
        <p:nvSpPr>
          <p:cNvPr id="3" name="Content Placeholder 2"/>
          <p:cNvSpPr>
            <a:spLocks noGrp="1"/>
          </p:cNvSpPr>
          <p:nvPr>
            <p:ph idx="1"/>
          </p:nvPr>
        </p:nvSpPr>
        <p:spPr/>
        <p:txBody>
          <a:bodyPr/>
          <a:lstStyle/>
          <a:p>
            <a:pPr marL="0" indent="0">
              <a:lnSpc>
                <a:spcPct val="150000"/>
              </a:lnSpc>
            </a:pPr>
            <a:r>
              <a:rPr lang="en-ZA" sz="2400" dirty="0"/>
              <a:t>APP	: Annual Performance Plan</a:t>
            </a:r>
          </a:p>
          <a:p>
            <a:pPr marL="0" indent="0">
              <a:lnSpc>
                <a:spcPct val="150000"/>
              </a:lnSpc>
            </a:pPr>
            <a:r>
              <a:rPr lang="en-ZA" sz="2400" dirty="0" smtClean="0"/>
              <a:t>CASP	: Comprehensive Agricultural Support Programme</a:t>
            </a:r>
          </a:p>
          <a:p>
            <a:pPr marL="0" indent="0">
              <a:lnSpc>
                <a:spcPct val="150000"/>
              </a:lnSpc>
            </a:pPr>
            <a:r>
              <a:rPr lang="en-ZA" sz="2400" dirty="0" smtClean="0"/>
              <a:t>DAFF</a:t>
            </a:r>
            <a:r>
              <a:rPr lang="en-ZA" sz="2400" dirty="0"/>
              <a:t>	: Department of Agriculture, Forestry and Fisheries</a:t>
            </a:r>
          </a:p>
          <a:p>
            <a:pPr marL="0" indent="0">
              <a:lnSpc>
                <a:spcPct val="150000"/>
              </a:lnSpc>
            </a:pPr>
            <a:r>
              <a:rPr lang="en-ZA" sz="2400" dirty="0" smtClean="0"/>
              <a:t>ERP	: Extension Recovery Plan</a:t>
            </a:r>
          </a:p>
          <a:p>
            <a:pPr marL="0" indent="0">
              <a:lnSpc>
                <a:spcPct val="150000"/>
              </a:lnSpc>
            </a:pPr>
            <a:r>
              <a:rPr lang="en-ZA" sz="2400" dirty="0" smtClean="0"/>
              <a:t>Ha</a:t>
            </a:r>
            <a:r>
              <a:rPr lang="en-ZA" sz="2400" dirty="0"/>
              <a:t>	: Hectare</a:t>
            </a:r>
          </a:p>
          <a:p>
            <a:pPr marL="0" indent="0">
              <a:lnSpc>
                <a:spcPct val="150000"/>
              </a:lnSpc>
            </a:pPr>
            <a:r>
              <a:rPr lang="en-ZA" sz="2400" dirty="0"/>
              <a:t>PDA	: Provincial Department of Agriculture</a:t>
            </a:r>
          </a:p>
          <a:p>
            <a:pPr marL="0" indent="0">
              <a:lnSpc>
                <a:spcPct val="150000"/>
              </a:lnSpc>
            </a:pPr>
            <a:r>
              <a:rPr lang="en-ZA" sz="2400" dirty="0"/>
              <a:t>Q1 –</a:t>
            </a:r>
            <a:r>
              <a:rPr lang="en-ZA" sz="2400" dirty="0" smtClean="0"/>
              <a:t>Q4: </a:t>
            </a:r>
            <a:r>
              <a:rPr lang="en-ZA" sz="2400" dirty="0"/>
              <a:t>Quarter one to Quarter 4</a:t>
            </a:r>
          </a:p>
          <a:p>
            <a:pPr marL="0" indent="0">
              <a:lnSpc>
                <a:spcPct val="150000"/>
              </a:lnSpc>
            </a:pPr>
            <a:endParaRPr lang="en-ZA" sz="2400" dirty="0"/>
          </a:p>
          <a:p>
            <a:pPr marL="285750" indent="-285750">
              <a:buFont typeface="Arial" panose="020B0604020202020204" pitchFamily="34" charset="0"/>
              <a:buChar char="•"/>
            </a:pPr>
            <a:endParaRPr lang="en-ZA" sz="2800" dirty="0"/>
          </a:p>
        </p:txBody>
      </p:sp>
      <p:sp>
        <p:nvSpPr>
          <p:cNvPr id="4" name="Slide Number Placeholder 3"/>
          <p:cNvSpPr>
            <a:spLocks noGrp="1"/>
          </p:cNvSpPr>
          <p:nvPr>
            <p:ph type="sldNum" sz="quarter" idx="10"/>
          </p:nvPr>
        </p:nvSpPr>
        <p:spPr/>
        <p:txBody>
          <a:bodyPr/>
          <a:lstStyle/>
          <a:p>
            <a:pPr>
              <a:defRPr/>
            </a:pPr>
            <a:fld id="{894EE67D-B25B-4D46-9209-30F0360CEE79}" type="slidenum">
              <a:rPr lang="en-ZA" altLang="en-US" smtClean="0"/>
              <a:pPr>
                <a:defRPr/>
              </a:pPr>
              <a:t>3</a:t>
            </a:fld>
            <a:endParaRPr lang="en-ZA" altLang="en-US" dirty="0"/>
          </a:p>
        </p:txBody>
      </p:sp>
    </p:spTree>
    <p:extLst>
      <p:ext uri="{BB962C8B-B14F-4D97-AF65-F5344CB8AC3E}">
        <p14:creationId xmlns:p14="http://schemas.microsoft.com/office/powerpoint/2010/main" xmlns="" val="364238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543822089"/>
              </p:ext>
            </p:extLst>
          </p:nvPr>
        </p:nvGraphicFramePr>
        <p:xfrm>
          <a:off x="738187" y="1044327"/>
          <a:ext cx="9289033" cy="5112572"/>
        </p:xfrm>
        <a:graphic>
          <a:graphicData uri="http://schemas.openxmlformats.org/drawingml/2006/table">
            <a:tbl>
              <a:tblPr firstRow="1" bandRow="1">
                <a:tableStyleId>{5C22544A-7EE6-4342-B048-85BDC9FD1C3A}</a:tableStyleId>
              </a:tblPr>
              <a:tblGrid>
                <a:gridCol w="1688913">
                  <a:extLst>
                    <a:ext uri="{9D8B030D-6E8A-4147-A177-3AD203B41FA5}">
                      <a16:colId xmlns:a16="http://schemas.microsoft.com/office/drawing/2014/main" xmlns="" val="20000"/>
                    </a:ext>
                  </a:extLst>
                </a:gridCol>
                <a:gridCol w="1604469">
                  <a:extLst>
                    <a:ext uri="{9D8B030D-6E8A-4147-A177-3AD203B41FA5}">
                      <a16:colId xmlns:a16="http://schemas.microsoft.com/office/drawing/2014/main" xmlns="" val="20001"/>
                    </a:ext>
                  </a:extLst>
                </a:gridCol>
                <a:gridCol w="1363198">
                  <a:extLst>
                    <a:ext uri="{9D8B030D-6E8A-4147-A177-3AD203B41FA5}">
                      <a16:colId xmlns:a16="http://schemas.microsoft.com/office/drawing/2014/main" xmlns="" val="20002"/>
                    </a:ext>
                  </a:extLst>
                </a:gridCol>
                <a:gridCol w="1544151">
                  <a:extLst>
                    <a:ext uri="{9D8B030D-6E8A-4147-A177-3AD203B41FA5}">
                      <a16:colId xmlns:a16="http://schemas.microsoft.com/office/drawing/2014/main" xmlns="" val="20003"/>
                    </a:ext>
                  </a:extLst>
                </a:gridCol>
                <a:gridCol w="1544151">
                  <a:extLst>
                    <a:ext uri="{9D8B030D-6E8A-4147-A177-3AD203B41FA5}">
                      <a16:colId xmlns:a16="http://schemas.microsoft.com/office/drawing/2014/main" xmlns="" val="20004"/>
                    </a:ext>
                  </a:extLst>
                </a:gridCol>
                <a:gridCol w="1544151">
                  <a:extLst>
                    <a:ext uri="{9D8B030D-6E8A-4147-A177-3AD203B41FA5}">
                      <a16:colId xmlns:a16="http://schemas.microsoft.com/office/drawing/2014/main" xmlns="" val="20005"/>
                    </a:ext>
                  </a:extLst>
                </a:gridCol>
              </a:tblGrid>
              <a:tr h="391510">
                <a:tc rowSpan="2">
                  <a:txBody>
                    <a:bodyPr/>
                    <a:lstStyle/>
                    <a:p>
                      <a:r>
                        <a:rPr lang="en-ZA" sz="1600" dirty="0">
                          <a:latin typeface="Arial" panose="020B0604020202020204" pitchFamily="34" charset="0"/>
                          <a:cs typeface="Arial" panose="020B0604020202020204" pitchFamily="34" charset="0"/>
                        </a:rPr>
                        <a:t>PDAs</a:t>
                      </a:r>
                    </a:p>
                  </a:txBody>
                  <a:tcPr>
                    <a:solidFill>
                      <a:srgbClr val="008000"/>
                    </a:solidFill>
                  </a:tcPr>
                </a:tc>
                <a:tc rowSpan="2">
                  <a:txBody>
                    <a:bodyPr/>
                    <a:lstStyle/>
                    <a:p>
                      <a:pPr algn="ctr"/>
                      <a:r>
                        <a:rPr lang="en-ZA" sz="1600" dirty="0">
                          <a:latin typeface="Arial" panose="020B0604020202020204" pitchFamily="34" charset="0"/>
                          <a:cs typeface="Arial" panose="020B0604020202020204" pitchFamily="34" charset="0"/>
                        </a:rPr>
                        <a:t>SIGNED OFF APP TARGETS</a:t>
                      </a:r>
                    </a:p>
                  </a:txBody>
                  <a:tcPr>
                    <a:solidFill>
                      <a:srgbClr val="008000"/>
                    </a:solidFill>
                  </a:tcPr>
                </a:tc>
                <a:tc gridSpan="4">
                  <a:txBody>
                    <a:bodyPr/>
                    <a:lstStyle/>
                    <a:p>
                      <a:pPr algn="ctr"/>
                      <a:r>
                        <a:rPr lang="en-ZA" sz="1600" dirty="0">
                          <a:latin typeface="Arial" panose="020B0604020202020204" pitchFamily="34" charset="0"/>
                          <a:cs typeface="Arial" panose="020B0604020202020204" pitchFamily="34" charset="0"/>
                        </a:rPr>
                        <a:t>QUARTERLY TARGETS</a:t>
                      </a:r>
                    </a:p>
                  </a:txBody>
                  <a:tcPr>
                    <a:solidFill>
                      <a:srgbClr val="008000"/>
                    </a:solidFill>
                  </a:tcPr>
                </a:tc>
                <a:tc hMerge="1">
                  <a:txBody>
                    <a:bodyPr/>
                    <a:lstStyle/>
                    <a:p>
                      <a:pPr algn="ctr"/>
                      <a:endParaRPr lang="en-ZA" dirty="0"/>
                    </a:p>
                  </a:txBody>
                  <a:tcPr/>
                </a:tc>
                <a:tc hMerge="1">
                  <a:txBody>
                    <a:bodyPr/>
                    <a:lstStyle/>
                    <a:p>
                      <a:pPr algn="ctr"/>
                      <a:endParaRPr lang="en-ZA" dirty="0"/>
                    </a:p>
                  </a:txBody>
                  <a:tcPr/>
                </a:tc>
                <a:tc hMerge="1">
                  <a:txBody>
                    <a:bodyPr/>
                    <a:lstStyle/>
                    <a:p>
                      <a:pPr algn="ctr"/>
                      <a:endParaRPr lang="en-ZA" dirty="0"/>
                    </a:p>
                  </a:txBody>
                  <a:tcPr/>
                </a:tc>
                <a:extLst>
                  <a:ext uri="{0D108BD9-81ED-4DB2-BD59-A6C34878D82A}">
                    <a16:rowId xmlns:a16="http://schemas.microsoft.com/office/drawing/2014/main" xmlns="" val="10000"/>
                  </a:ext>
                </a:extLst>
              </a:tr>
              <a:tr h="527275">
                <a:tc vMerge="1">
                  <a:txBody>
                    <a:bodyPr/>
                    <a:lstStyle/>
                    <a:p>
                      <a:endParaRPr lang="en-ZA" dirty="0"/>
                    </a:p>
                  </a:txBody>
                  <a:tcPr/>
                </a:tc>
                <a:tc vMerge="1">
                  <a:txBody>
                    <a:bodyPr/>
                    <a:lstStyle/>
                    <a:p>
                      <a:pPr algn="ctr"/>
                      <a:endParaRPr lang="en-ZA" dirty="0"/>
                    </a:p>
                  </a:txBody>
                  <a:tcPr/>
                </a:tc>
                <a:tc>
                  <a:txBody>
                    <a:bodyPr/>
                    <a:lstStyle/>
                    <a:p>
                      <a:pPr algn="ctr"/>
                      <a:r>
                        <a:rPr lang="en-ZA" sz="1600" dirty="0">
                          <a:latin typeface="Arial" panose="020B0604020202020204" pitchFamily="34" charset="0"/>
                          <a:cs typeface="Arial" panose="020B0604020202020204" pitchFamily="34" charset="0"/>
                        </a:rPr>
                        <a:t>Q1</a:t>
                      </a:r>
                    </a:p>
                  </a:txBody>
                  <a:tcPr>
                    <a:solidFill>
                      <a:srgbClr val="B19935"/>
                    </a:solidFill>
                  </a:tcPr>
                </a:tc>
                <a:tc>
                  <a:txBody>
                    <a:bodyPr/>
                    <a:lstStyle/>
                    <a:p>
                      <a:pPr algn="ctr"/>
                      <a:r>
                        <a:rPr lang="en-ZA" sz="1600" dirty="0">
                          <a:latin typeface="Arial" panose="020B0604020202020204" pitchFamily="34" charset="0"/>
                          <a:cs typeface="Arial" panose="020B0604020202020204" pitchFamily="34" charset="0"/>
                        </a:rPr>
                        <a:t>Q2</a:t>
                      </a:r>
                    </a:p>
                  </a:txBody>
                  <a:tcPr>
                    <a:solidFill>
                      <a:srgbClr val="B19935"/>
                    </a:solidFill>
                  </a:tcPr>
                </a:tc>
                <a:tc>
                  <a:txBody>
                    <a:bodyPr/>
                    <a:lstStyle/>
                    <a:p>
                      <a:pPr algn="ctr"/>
                      <a:r>
                        <a:rPr lang="en-ZA" sz="1600" dirty="0">
                          <a:latin typeface="Arial" panose="020B0604020202020204" pitchFamily="34" charset="0"/>
                          <a:cs typeface="Arial" panose="020B0604020202020204" pitchFamily="34" charset="0"/>
                        </a:rPr>
                        <a:t>Q3</a:t>
                      </a:r>
                    </a:p>
                  </a:txBody>
                  <a:tcPr>
                    <a:solidFill>
                      <a:srgbClr val="B19935"/>
                    </a:solidFill>
                  </a:tcPr>
                </a:tc>
                <a:tc>
                  <a:txBody>
                    <a:bodyPr/>
                    <a:lstStyle/>
                    <a:p>
                      <a:pPr algn="ctr"/>
                      <a:r>
                        <a:rPr lang="en-ZA" sz="1600" dirty="0">
                          <a:latin typeface="Arial" panose="020B0604020202020204" pitchFamily="34" charset="0"/>
                          <a:cs typeface="Arial" panose="020B0604020202020204" pitchFamily="34" charset="0"/>
                        </a:rPr>
                        <a:t>Q4</a:t>
                      </a:r>
                    </a:p>
                  </a:txBody>
                  <a:tcPr>
                    <a:solidFill>
                      <a:srgbClr val="B19935"/>
                    </a:solidFill>
                  </a:tcPr>
                </a:tc>
                <a:extLst>
                  <a:ext uri="{0D108BD9-81ED-4DB2-BD59-A6C34878D82A}">
                    <a16:rowId xmlns:a16="http://schemas.microsoft.com/office/drawing/2014/main" xmlns="" val="10001"/>
                  </a:ext>
                </a:extLst>
              </a:tr>
              <a:tr h="391510">
                <a:tc>
                  <a:txBody>
                    <a:bodyPr/>
                    <a:lstStyle/>
                    <a:p>
                      <a:r>
                        <a:rPr lang="en-ZA" sz="1600" dirty="0">
                          <a:latin typeface="Arial" panose="020B0604020202020204" pitchFamily="34" charset="0"/>
                          <a:cs typeface="Arial" panose="020B0604020202020204" pitchFamily="34" charset="0"/>
                        </a:rPr>
                        <a:t>EC</a:t>
                      </a:r>
                    </a:p>
                  </a:txBody>
                  <a:tcPr>
                    <a:solidFill>
                      <a:schemeClr val="accent6">
                        <a:lumMod val="20000"/>
                        <a:lumOff val="80000"/>
                      </a:schemeClr>
                    </a:solidFill>
                  </a:tcPr>
                </a:tc>
                <a:tc>
                  <a:txBody>
                    <a:bodyPr/>
                    <a:lstStyle/>
                    <a:p>
                      <a:pPr marL="0" marR="0" indent="0" algn="ctr" defTabSz="1053297" rtl="0" eaLnBrk="1" fontAlgn="auto" latinLnBrk="0" hangingPunct="1">
                        <a:lnSpc>
                          <a:spcPct val="100000"/>
                        </a:lnSpc>
                        <a:spcBef>
                          <a:spcPts val="0"/>
                        </a:spcBef>
                        <a:spcAft>
                          <a:spcPts val="0"/>
                        </a:spcAft>
                        <a:buClrTx/>
                        <a:buSzTx/>
                        <a:buFontTx/>
                        <a:buNone/>
                        <a:tabLst/>
                        <a:defRPr/>
                      </a:pPr>
                      <a:r>
                        <a:rPr lang="en-ZA" sz="1600" dirty="0">
                          <a:latin typeface="Arial" panose="020B0604020202020204" pitchFamily="34" charset="0"/>
                          <a:cs typeface="Arial" panose="020B0604020202020204" pitchFamily="34" charset="0"/>
                        </a:rPr>
                        <a:t>36 269 </a:t>
                      </a:r>
                      <a:r>
                        <a:rPr lang="en-ZA" sz="1600" b="0" dirty="0">
                          <a:solidFill>
                            <a:srgbClr val="FF0000"/>
                          </a:solidFill>
                          <a:latin typeface="Arial" panose="020B0604020202020204" pitchFamily="34" charset="0"/>
                          <a:cs typeface="Arial" panose="020B0604020202020204" pitchFamily="34" charset="0"/>
                        </a:rPr>
                        <a:t>[</a:t>
                      </a:r>
                      <a:r>
                        <a:rPr lang="en-US" sz="1600" b="0" i="0" kern="1400" dirty="0">
                          <a:solidFill>
                            <a:srgbClr val="FF0000"/>
                          </a:solidFill>
                          <a:effectLst/>
                          <a:latin typeface="Calibri" panose="020F0502020204030204" pitchFamily="34" charset="0"/>
                          <a:ea typeface="MS Mincho"/>
                          <a:cs typeface="Arial" panose="020B0604020202020204" pitchFamily="34" charset="0"/>
                        </a:rPr>
                        <a:t>31 294</a:t>
                      </a:r>
                      <a:r>
                        <a:rPr lang="en-ZA" sz="1600" b="0" i="0" kern="1200" dirty="0">
                          <a:solidFill>
                            <a:srgbClr val="FF0000"/>
                          </a:solidFill>
                          <a:effectLst/>
                          <a:latin typeface="Arial" panose="020B0604020202020204" pitchFamily="34" charset="0"/>
                          <a:ea typeface="+mn-ea"/>
                          <a:cs typeface="Arial" panose="020B0604020202020204" pitchFamily="34" charset="0"/>
                        </a:rPr>
                        <a:t>]</a:t>
                      </a:r>
                      <a:endParaRPr lang="en-ZA" sz="1600" b="0" i="0" dirty="0">
                        <a:solidFill>
                          <a:srgbClr val="FF0000"/>
                        </a:solidFill>
                        <a:effectLst/>
                        <a:latin typeface="Cambria" panose="02040503050406030204" pitchFamily="18" charset="0"/>
                        <a:ea typeface="MS Mincho"/>
                        <a:cs typeface="Times New Roman" panose="02020603050405020304" pitchFamily="18" charset="0"/>
                      </a:endParaRP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29 269</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7 000</a:t>
                      </a:r>
                    </a:p>
                  </a:txBody>
                  <a:tcPr>
                    <a:solidFill>
                      <a:schemeClr val="accent6">
                        <a:lumMod val="20000"/>
                        <a:lumOff val="80000"/>
                      </a:schemeClr>
                    </a:solidFill>
                  </a:tcPr>
                </a:tc>
                <a:extLst>
                  <a:ext uri="{0D108BD9-81ED-4DB2-BD59-A6C34878D82A}">
                    <a16:rowId xmlns:a16="http://schemas.microsoft.com/office/drawing/2014/main" xmlns="" val="10002"/>
                  </a:ext>
                </a:extLst>
              </a:tr>
              <a:tr h="415155">
                <a:tc>
                  <a:txBody>
                    <a:bodyPr/>
                    <a:lstStyle/>
                    <a:p>
                      <a:r>
                        <a:rPr lang="en-ZA" sz="1600" dirty="0">
                          <a:latin typeface="Arial" panose="020B0604020202020204" pitchFamily="34" charset="0"/>
                          <a:cs typeface="Arial" panose="020B0604020202020204" pitchFamily="34" charset="0"/>
                        </a:rPr>
                        <a:t>FS</a:t>
                      </a:r>
                    </a:p>
                  </a:txBody>
                  <a:tcPr>
                    <a:solidFill>
                      <a:schemeClr val="accent3">
                        <a:lumMod val="40000"/>
                        <a:lumOff val="60000"/>
                      </a:schemeClr>
                    </a:solidFill>
                  </a:tcPr>
                </a:tc>
                <a:tc>
                  <a:txBody>
                    <a:bodyPr/>
                    <a:lstStyle/>
                    <a:p>
                      <a:pPr algn="ctr">
                        <a:lnSpc>
                          <a:spcPct val="115000"/>
                        </a:lnSpc>
                        <a:spcAft>
                          <a:spcPts val="0"/>
                        </a:spcAft>
                      </a:pPr>
                      <a:r>
                        <a:rPr lang="en-ZA" sz="1600" b="0" dirty="0">
                          <a:solidFill>
                            <a:schemeClr val="tx1"/>
                          </a:solidFill>
                          <a:effectLst/>
                          <a:latin typeface="Arial" panose="020B0604020202020204" pitchFamily="34" charset="0"/>
                          <a:ea typeface="Times New Roman"/>
                          <a:cs typeface="Arial" panose="020B0604020202020204" pitchFamily="34" charset="0"/>
                        </a:rPr>
                        <a:t>8 978 </a:t>
                      </a:r>
                      <a:r>
                        <a:rPr lang="en-ZA" sz="1600" b="0" dirty="0">
                          <a:solidFill>
                            <a:srgbClr val="FF0000"/>
                          </a:solidFill>
                          <a:effectLst/>
                          <a:latin typeface="Arial" panose="020B0604020202020204" pitchFamily="34" charset="0"/>
                          <a:ea typeface="Times New Roman"/>
                          <a:cs typeface="Arial" panose="020B0604020202020204" pitchFamily="34" charset="0"/>
                        </a:rPr>
                        <a:t>[9 111]</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44</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88</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7 222</a:t>
                      </a:r>
                    </a:p>
                  </a:txBody>
                  <a:tcPr>
                    <a:solidFill>
                      <a:schemeClr val="accent3">
                        <a:lumMod val="40000"/>
                        <a:lumOff val="60000"/>
                      </a:schemeClr>
                    </a:solidFill>
                  </a:tcPr>
                </a:tc>
                <a:extLst>
                  <a:ext uri="{0D108BD9-81ED-4DB2-BD59-A6C34878D82A}">
                    <a16:rowId xmlns:a16="http://schemas.microsoft.com/office/drawing/2014/main" xmlns="" val="10003"/>
                  </a:ext>
                </a:extLst>
              </a:tr>
              <a:tr h="391510">
                <a:tc>
                  <a:txBody>
                    <a:bodyPr/>
                    <a:lstStyle/>
                    <a:p>
                      <a:r>
                        <a:rPr lang="en-ZA" sz="1600" dirty="0">
                          <a:latin typeface="Arial" panose="020B0604020202020204" pitchFamily="34" charset="0"/>
                          <a:cs typeface="Arial" panose="020B0604020202020204" pitchFamily="34" charset="0"/>
                        </a:rPr>
                        <a:t>GP</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3 600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1 760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1 840</a:t>
                      </a:r>
                    </a:p>
                  </a:txBody>
                  <a:tcPr>
                    <a:solidFill>
                      <a:schemeClr val="accent6">
                        <a:lumMod val="20000"/>
                        <a:lumOff val="80000"/>
                      </a:schemeClr>
                    </a:solidFill>
                  </a:tcPr>
                </a:tc>
                <a:extLst>
                  <a:ext uri="{0D108BD9-81ED-4DB2-BD59-A6C34878D82A}">
                    <a16:rowId xmlns:a16="http://schemas.microsoft.com/office/drawing/2014/main" xmlns="" val="10004"/>
                  </a:ext>
                </a:extLst>
              </a:tr>
              <a:tr h="391510">
                <a:tc>
                  <a:txBody>
                    <a:bodyPr/>
                    <a:lstStyle/>
                    <a:p>
                      <a:r>
                        <a:rPr lang="en-ZA" sz="1600" dirty="0">
                          <a:latin typeface="Arial" panose="020B0604020202020204" pitchFamily="34" charset="0"/>
                          <a:cs typeface="Arial" panose="020B0604020202020204" pitchFamily="34" charset="0"/>
                        </a:rPr>
                        <a:t>KZN</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16 162</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1 738</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3 060</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7 000</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4 364</a:t>
                      </a:r>
                    </a:p>
                  </a:txBody>
                  <a:tcPr>
                    <a:solidFill>
                      <a:schemeClr val="accent3">
                        <a:lumMod val="40000"/>
                        <a:lumOff val="60000"/>
                      </a:schemeClr>
                    </a:solidFill>
                  </a:tcPr>
                </a:tc>
                <a:extLst>
                  <a:ext uri="{0D108BD9-81ED-4DB2-BD59-A6C34878D82A}">
                    <a16:rowId xmlns:a16="http://schemas.microsoft.com/office/drawing/2014/main" xmlns="" val="10005"/>
                  </a:ext>
                </a:extLst>
              </a:tr>
              <a:tr h="391510">
                <a:tc>
                  <a:txBody>
                    <a:bodyPr/>
                    <a:lstStyle/>
                    <a:p>
                      <a:r>
                        <a:rPr lang="en-ZA" sz="1600" dirty="0">
                          <a:latin typeface="Arial" panose="020B0604020202020204" pitchFamily="34" charset="0"/>
                          <a:cs typeface="Arial" panose="020B0604020202020204" pitchFamily="34" charset="0"/>
                        </a:rPr>
                        <a:t>LP</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14 339</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470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1 330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6 903</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5 636</a:t>
                      </a:r>
                    </a:p>
                  </a:txBody>
                  <a:tcPr>
                    <a:solidFill>
                      <a:schemeClr val="accent6">
                        <a:lumMod val="20000"/>
                        <a:lumOff val="80000"/>
                      </a:schemeClr>
                    </a:solidFill>
                  </a:tcPr>
                </a:tc>
                <a:extLst>
                  <a:ext uri="{0D108BD9-81ED-4DB2-BD59-A6C34878D82A}">
                    <a16:rowId xmlns:a16="http://schemas.microsoft.com/office/drawing/2014/main" xmlns="" val="10006"/>
                  </a:ext>
                </a:extLst>
              </a:tr>
              <a:tr h="391510">
                <a:tc>
                  <a:txBody>
                    <a:bodyPr/>
                    <a:lstStyle/>
                    <a:p>
                      <a:r>
                        <a:rPr lang="en-ZA" sz="1600" dirty="0">
                          <a:latin typeface="Arial" panose="020B0604020202020204" pitchFamily="34" charset="0"/>
                          <a:cs typeface="Arial" panose="020B0604020202020204" pitchFamily="34" charset="0"/>
                        </a:rPr>
                        <a:t>MP</a:t>
                      </a:r>
                    </a:p>
                  </a:txBody>
                  <a:tcPr>
                    <a:solidFill>
                      <a:schemeClr val="accent3">
                        <a:lumMod val="40000"/>
                        <a:lumOff val="60000"/>
                      </a:schemeClr>
                    </a:solidFill>
                  </a:tcPr>
                </a:tc>
                <a:tc>
                  <a:txBody>
                    <a:bodyPr/>
                    <a:lstStyle/>
                    <a:p>
                      <a:pPr marL="0" marR="0" indent="0" algn="ctr" defTabSz="1053297"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Arial" panose="020B0604020202020204" pitchFamily="34" charset="0"/>
                          <a:ea typeface="+mn-ea"/>
                          <a:cs typeface="Arial" panose="020B0604020202020204" pitchFamily="34" charset="0"/>
                        </a:rPr>
                        <a:t>12</a:t>
                      </a:r>
                      <a:r>
                        <a:rPr lang="en-ZA" sz="1600" kern="1200" baseline="0" dirty="0">
                          <a:solidFill>
                            <a:schemeClr val="dk1"/>
                          </a:solidFill>
                          <a:effectLst/>
                          <a:latin typeface="Arial" panose="020B0604020202020204" pitchFamily="34" charset="0"/>
                          <a:ea typeface="+mn-ea"/>
                          <a:cs typeface="Arial" panose="020B0604020202020204" pitchFamily="34" charset="0"/>
                        </a:rPr>
                        <a:t> 060</a:t>
                      </a:r>
                      <a:endParaRPr lang="en-ZA" sz="16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3">
                        <a:lumMod val="40000"/>
                        <a:lumOff val="60000"/>
                      </a:schemeClr>
                    </a:solidFill>
                  </a:tcPr>
                </a:tc>
                <a:tc>
                  <a:txBody>
                    <a:bodyPr/>
                    <a:lstStyle/>
                    <a:p>
                      <a:pPr marL="0" marR="0" indent="0" algn="ctr" defTabSz="1053297"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Arial" panose="020B0604020202020204" pitchFamily="34" charset="0"/>
                          <a:ea typeface="+mn-ea"/>
                          <a:cs typeface="Arial" panose="020B0604020202020204" pitchFamily="34" charset="0"/>
                        </a:rPr>
                        <a:t>583</a:t>
                      </a:r>
                    </a:p>
                  </a:txBody>
                  <a:tcPr>
                    <a:solidFill>
                      <a:schemeClr val="accent3">
                        <a:lumMod val="40000"/>
                        <a:lumOff val="60000"/>
                      </a:schemeClr>
                    </a:solidFill>
                  </a:tcPr>
                </a:tc>
                <a:tc>
                  <a:txBody>
                    <a:bodyPr/>
                    <a:lstStyle/>
                    <a:p>
                      <a:pPr marL="0" marR="0" indent="0" algn="ctr" defTabSz="1053297"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Arial" panose="020B0604020202020204" pitchFamily="34" charset="0"/>
                          <a:ea typeface="+mn-ea"/>
                          <a:cs typeface="Arial" panose="020B0604020202020204" pitchFamily="34" charset="0"/>
                        </a:rPr>
                        <a:t>989</a:t>
                      </a:r>
                    </a:p>
                  </a:txBody>
                  <a:tcPr>
                    <a:solidFill>
                      <a:schemeClr val="accent3">
                        <a:lumMod val="40000"/>
                        <a:lumOff val="60000"/>
                      </a:schemeClr>
                    </a:solidFill>
                  </a:tcPr>
                </a:tc>
                <a:tc>
                  <a:txBody>
                    <a:bodyPr/>
                    <a:lstStyle/>
                    <a:p>
                      <a:pPr marL="0" marR="0" indent="0" algn="ctr" defTabSz="1053297"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Arial" panose="020B0604020202020204" pitchFamily="34" charset="0"/>
                          <a:ea typeface="+mn-ea"/>
                          <a:cs typeface="Arial" panose="020B0604020202020204" pitchFamily="34" charset="0"/>
                        </a:rPr>
                        <a:t>9 484</a:t>
                      </a:r>
                    </a:p>
                  </a:txBody>
                  <a:tcPr>
                    <a:solidFill>
                      <a:schemeClr val="accent3">
                        <a:lumMod val="40000"/>
                        <a:lumOff val="60000"/>
                      </a:schemeClr>
                    </a:solidFill>
                  </a:tcPr>
                </a:tc>
                <a:tc>
                  <a:txBody>
                    <a:bodyPr/>
                    <a:lstStyle/>
                    <a:p>
                      <a:pPr marL="0" marR="0" indent="0" algn="ctr" defTabSz="1053297"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Arial" panose="020B0604020202020204" pitchFamily="34" charset="0"/>
                          <a:ea typeface="+mn-ea"/>
                          <a:cs typeface="Arial" panose="020B0604020202020204" pitchFamily="34" charset="0"/>
                        </a:rPr>
                        <a:t>1 004</a:t>
                      </a:r>
                    </a:p>
                  </a:txBody>
                  <a:tcPr>
                    <a:solidFill>
                      <a:schemeClr val="accent3">
                        <a:lumMod val="40000"/>
                        <a:lumOff val="60000"/>
                      </a:schemeClr>
                    </a:solidFill>
                  </a:tcPr>
                </a:tc>
                <a:extLst>
                  <a:ext uri="{0D108BD9-81ED-4DB2-BD59-A6C34878D82A}">
                    <a16:rowId xmlns:a16="http://schemas.microsoft.com/office/drawing/2014/main" xmlns="" val="10007"/>
                  </a:ext>
                </a:extLst>
              </a:tr>
              <a:tr h="391510">
                <a:tc>
                  <a:txBody>
                    <a:bodyPr/>
                    <a:lstStyle/>
                    <a:p>
                      <a:r>
                        <a:rPr lang="en-ZA" sz="1600" dirty="0">
                          <a:latin typeface="Arial" panose="020B0604020202020204" pitchFamily="34" charset="0"/>
                          <a:cs typeface="Arial" panose="020B0604020202020204" pitchFamily="34" charset="0"/>
                        </a:rPr>
                        <a:t>NC</a:t>
                      </a:r>
                    </a:p>
                  </a:txBody>
                  <a:tcPr>
                    <a:solidFill>
                      <a:schemeClr val="accent6">
                        <a:lumMod val="20000"/>
                        <a:lumOff val="80000"/>
                      </a:schemeClr>
                    </a:solidFill>
                  </a:tcPr>
                </a:tc>
                <a:tc>
                  <a:txBody>
                    <a:bodyPr/>
                    <a:lstStyle/>
                    <a:p>
                      <a:pPr algn="ctr"/>
                      <a:r>
                        <a:rPr lang="en-ZA" sz="1600" dirty="0" smtClean="0">
                          <a:latin typeface="Arial" panose="020B0604020202020204" pitchFamily="34" charset="0"/>
                          <a:cs typeface="Arial" panose="020B0604020202020204" pitchFamily="34" charset="0"/>
                        </a:rPr>
                        <a:t>900 </a:t>
                      </a:r>
                      <a:r>
                        <a:rPr lang="en-ZA" sz="1600" dirty="0" smtClean="0">
                          <a:solidFill>
                            <a:srgbClr val="FF0000"/>
                          </a:solidFill>
                          <a:latin typeface="Arial" panose="020B0604020202020204" pitchFamily="34" charset="0"/>
                          <a:cs typeface="Arial" panose="020B0604020202020204" pitchFamily="34" charset="0"/>
                        </a:rPr>
                        <a:t>(1 370. 5)</a:t>
                      </a:r>
                      <a:endParaRPr lang="en-ZA" sz="1600" dirty="0">
                        <a:solidFill>
                          <a:srgbClr val="FF0000"/>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500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400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extLst>
                  <a:ext uri="{0D108BD9-81ED-4DB2-BD59-A6C34878D82A}">
                    <a16:rowId xmlns:a16="http://schemas.microsoft.com/office/drawing/2014/main" xmlns="" val="10008"/>
                  </a:ext>
                </a:extLst>
              </a:tr>
              <a:tr h="391510">
                <a:tc>
                  <a:txBody>
                    <a:bodyPr/>
                    <a:lstStyle/>
                    <a:p>
                      <a:r>
                        <a:rPr lang="en-ZA" sz="1600" dirty="0">
                          <a:latin typeface="Arial" panose="020B0604020202020204" pitchFamily="34" charset="0"/>
                          <a:cs typeface="Arial" panose="020B0604020202020204" pitchFamily="34" charset="0"/>
                        </a:rPr>
                        <a:t>NW</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14 550 </a:t>
                      </a:r>
                      <a:r>
                        <a:rPr lang="en-ZA" sz="1600" dirty="0">
                          <a:solidFill>
                            <a:srgbClr val="FF0000"/>
                          </a:solidFill>
                          <a:latin typeface="Arial" panose="020B0604020202020204" pitchFamily="34" charset="0"/>
                          <a:cs typeface="Arial" panose="020B0604020202020204" pitchFamily="34" charset="0"/>
                        </a:rPr>
                        <a:t>[22 424]</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9 000</a:t>
                      </a:r>
                    </a:p>
                  </a:txBody>
                  <a:tcPr>
                    <a:solidFill>
                      <a:schemeClr val="accent3">
                        <a:lumMod val="40000"/>
                        <a:lumOff val="60000"/>
                      </a:schemeClr>
                    </a:solidFill>
                  </a:tcPr>
                </a:tc>
                <a:tc>
                  <a:txBody>
                    <a:bodyPr/>
                    <a:lstStyle/>
                    <a:p>
                      <a:pPr algn="ctr"/>
                      <a:r>
                        <a:rPr lang="en-ZA" sz="1600" dirty="0">
                          <a:latin typeface="Arial" panose="020B0604020202020204" pitchFamily="34" charset="0"/>
                          <a:cs typeface="Arial" panose="020B0604020202020204" pitchFamily="34" charset="0"/>
                        </a:rPr>
                        <a:t>5 550</a:t>
                      </a:r>
                    </a:p>
                  </a:txBody>
                  <a:tcPr>
                    <a:solidFill>
                      <a:schemeClr val="accent3">
                        <a:lumMod val="40000"/>
                        <a:lumOff val="60000"/>
                      </a:schemeClr>
                    </a:solidFill>
                  </a:tcPr>
                </a:tc>
                <a:extLst>
                  <a:ext uri="{0D108BD9-81ED-4DB2-BD59-A6C34878D82A}">
                    <a16:rowId xmlns:a16="http://schemas.microsoft.com/office/drawing/2014/main" xmlns="" val="10009"/>
                  </a:ext>
                </a:extLst>
              </a:tr>
              <a:tr h="391510">
                <a:tc>
                  <a:txBody>
                    <a:bodyPr/>
                    <a:lstStyle/>
                    <a:p>
                      <a:r>
                        <a:rPr lang="en-ZA" sz="1600" dirty="0">
                          <a:latin typeface="Arial" panose="020B0604020202020204" pitchFamily="34" charset="0"/>
                          <a:cs typeface="Arial" panose="020B0604020202020204" pitchFamily="34" charset="0"/>
                        </a:rPr>
                        <a:t>WC</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4 </a:t>
                      </a:r>
                      <a:r>
                        <a:rPr lang="en-ZA" sz="1600" dirty="0" smtClean="0">
                          <a:latin typeface="Arial" panose="020B0604020202020204" pitchFamily="34" charset="0"/>
                          <a:cs typeface="Arial" panose="020B0604020202020204" pitchFamily="34" charset="0"/>
                        </a:rPr>
                        <a:t>300</a:t>
                      </a:r>
                      <a:endParaRPr lang="en-ZA" sz="1600" dirty="0">
                        <a:solidFill>
                          <a:srgbClr val="FF0000"/>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4 300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tc>
                  <a:txBody>
                    <a:bodyPr/>
                    <a:lstStyle/>
                    <a:p>
                      <a:pPr algn="ctr"/>
                      <a:r>
                        <a:rPr lang="en-ZA" sz="1600" dirty="0">
                          <a:latin typeface="Arial" panose="020B0604020202020204" pitchFamily="34" charset="0"/>
                          <a:cs typeface="Arial" panose="020B0604020202020204" pitchFamily="34" charset="0"/>
                        </a:rPr>
                        <a:t>0</a:t>
                      </a:r>
                    </a:p>
                  </a:txBody>
                  <a:tcPr>
                    <a:solidFill>
                      <a:schemeClr val="accent6">
                        <a:lumMod val="20000"/>
                        <a:lumOff val="80000"/>
                      </a:schemeClr>
                    </a:solidFill>
                  </a:tcPr>
                </a:tc>
                <a:extLst>
                  <a:ext uri="{0D108BD9-81ED-4DB2-BD59-A6C34878D82A}">
                    <a16:rowId xmlns:a16="http://schemas.microsoft.com/office/drawing/2014/main" xmlns="" val="10010"/>
                  </a:ext>
                </a:extLst>
              </a:tr>
              <a:tr h="646552">
                <a:tc>
                  <a:txBody>
                    <a:bodyPr/>
                    <a:lstStyle/>
                    <a:p>
                      <a:r>
                        <a:rPr lang="en-ZA" sz="1600" b="1" dirty="0">
                          <a:solidFill>
                            <a:schemeClr val="bg1"/>
                          </a:solidFill>
                          <a:latin typeface="Arial" panose="020B0604020202020204" pitchFamily="34" charset="0"/>
                          <a:cs typeface="Arial" panose="020B0604020202020204" pitchFamily="34" charset="0"/>
                        </a:rPr>
                        <a:t>TOTAL</a:t>
                      </a:r>
                    </a:p>
                  </a:txBody>
                  <a:tcPr>
                    <a:solidFill>
                      <a:srgbClr val="008000"/>
                    </a:solidFill>
                  </a:tcPr>
                </a:tc>
                <a:tc>
                  <a:txBody>
                    <a:bodyPr/>
                    <a:lstStyle/>
                    <a:p>
                      <a:pPr algn="ctr"/>
                      <a:r>
                        <a:rPr lang="en-ZA" sz="1600" b="1" dirty="0">
                          <a:solidFill>
                            <a:schemeClr val="bg1"/>
                          </a:solidFill>
                          <a:latin typeface="Arial" panose="020B0604020202020204" pitchFamily="34" charset="0"/>
                          <a:cs typeface="Arial" panose="020B0604020202020204" pitchFamily="34" charset="0"/>
                        </a:rPr>
                        <a:t>109 </a:t>
                      </a:r>
                      <a:r>
                        <a:rPr lang="en-ZA" sz="1600" b="1" dirty="0" smtClean="0">
                          <a:solidFill>
                            <a:schemeClr val="bg1"/>
                          </a:solidFill>
                          <a:latin typeface="Arial" panose="020B0604020202020204" pitchFamily="34" charset="0"/>
                          <a:cs typeface="Arial" panose="020B0604020202020204" pitchFamily="34" charset="0"/>
                        </a:rPr>
                        <a:t>534</a:t>
                      </a:r>
                    </a:p>
                    <a:p>
                      <a:pPr algn="ctr"/>
                      <a:r>
                        <a:rPr kumimoji="0" lang="en-ZA" sz="16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(114 660)</a:t>
                      </a:r>
                      <a:endParaRPr lang="en-ZA" sz="1600" b="1" dirty="0">
                        <a:solidFill>
                          <a:srgbClr val="FFFF00"/>
                        </a:solidFill>
                        <a:latin typeface="Arial" panose="020B0604020202020204" pitchFamily="34" charset="0"/>
                        <a:cs typeface="Arial" panose="020B0604020202020204" pitchFamily="34" charset="0"/>
                      </a:endParaRPr>
                    </a:p>
                  </a:txBody>
                  <a:tcPr>
                    <a:solidFill>
                      <a:srgbClr val="008000"/>
                    </a:solidFill>
                  </a:tcPr>
                </a:tc>
                <a:tc>
                  <a:txBody>
                    <a:bodyPr/>
                    <a:lstStyle/>
                    <a:p>
                      <a:pPr algn="ctr"/>
                      <a:r>
                        <a:rPr lang="en-ZA" sz="1600" b="1" dirty="0">
                          <a:solidFill>
                            <a:schemeClr val="bg1"/>
                          </a:solidFill>
                          <a:latin typeface="Arial" panose="020B0604020202020204" pitchFamily="34" charset="0"/>
                          <a:cs typeface="Arial" panose="020B0604020202020204" pitchFamily="34" charset="0"/>
                        </a:rPr>
                        <a:t>2 791</a:t>
                      </a:r>
                    </a:p>
                  </a:txBody>
                  <a:tcPr>
                    <a:solidFill>
                      <a:srgbClr val="008000"/>
                    </a:solidFill>
                  </a:tcPr>
                </a:tc>
                <a:tc>
                  <a:txBody>
                    <a:bodyPr/>
                    <a:lstStyle/>
                    <a:p>
                      <a:pPr algn="ctr"/>
                      <a:r>
                        <a:rPr lang="en-ZA" sz="1600" b="1" dirty="0">
                          <a:solidFill>
                            <a:schemeClr val="bg1"/>
                          </a:solidFill>
                          <a:latin typeface="Arial" panose="020B0604020202020204" pitchFamily="34" charset="0"/>
                          <a:cs typeface="Arial" panose="020B0604020202020204" pitchFamily="34" charset="0"/>
                        </a:rPr>
                        <a:t>10 223</a:t>
                      </a:r>
                    </a:p>
                  </a:txBody>
                  <a:tcPr>
                    <a:solidFill>
                      <a:srgbClr val="008000"/>
                    </a:solidFill>
                  </a:tcPr>
                </a:tc>
                <a:tc>
                  <a:txBody>
                    <a:bodyPr/>
                    <a:lstStyle/>
                    <a:p>
                      <a:pPr algn="ctr"/>
                      <a:r>
                        <a:rPr lang="en-ZA" sz="1600" b="1" dirty="0">
                          <a:solidFill>
                            <a:schemeClr val="bg1"/>
                          </a:solidFill>
                          <a:latin typeface="Arial" panose="020B0604020202020204" pitchFamily="34" charset="0"/>
                          <a:cs typeface="Arial" panose="020B0604020202020204" pitchFamily="34" charset="0"/>
                        </a:rPr>
                        <a:t>63 904</a:t>
                      </a:r>
                    </a:p>
                  </a:txBody>
                  <a:tcPr>
                    <a:solidFill>
                      <a:srgbClr val="008000"/>
                    </a:solidFill>
                  </a:tcPr>
                </a:tc>
                <a:tc>
                  <a:txBody>
                    <a:bodyPr/>
                    <a:lstStyle/>
                    <a:p>
                      <a:pPr algn="ctr"/>
                      <a:r>
                        <a:rPr lang="en-ZA" sz="1600" b="1" dirty="0">
                          <a:solidFill>
                            <a:schemeClr val="bg1"/>
                          </a:solidFill>
                          <a:latin typeface="Arial" panose="020B0604020202020204" pitchFamily="34" charset="0"/>
                          <a:cs typeface="Arial" panose="020B0604020202020204" pitchFamily="34" charset="0"/>
                        </a:rPr>
                        <a:t>32 616</a:t>
                      </a:r>
                    </a:p>
                  </a:txBody>
                  <a:tcPr>
                    <a:solidFill>
                      <a:srgbClr val="008000"/>
                    </a:solidFill>
                  </a:tcPr>
                </a:tc>
                <a:extLst>
                  <a:ext uri="{0D108BD9-81ED-4DB2-BD59-A6C34878D82A}">
                    <a16:rowId xmlns:a16="http://schemas.microsoft.com/office/drawing/2014/main" xmlns="" val="10011"/>
                  </a:ext>
                </a:extLst>
              </a:tr>
            </a:tbl>
          </a:graphicData>
        </a:graphic>
      </p:graphicFrame>
      <p:sp>
        <p:nvSpPr>
          <p:cNvPr id="6" name="Title 5"/>
          <p:cNvSpPr>
            <a:spLocks noGrp="1"/>
          </p:cNvSpPr>
          <p:nvPr>
            <p:ph type="title"/>
          </p:nvPr>
        </p:nvSpPr>
        <p:spPr>
          <a:xfrm>
            <a:off x="720000" y="180231"/>
            <a:ext cx="9178925" cy="720000"/>
          </a:xfrm>
        </p:spPr>
        <p:txBody>
          <a:bodyPr/>
          <a:lstStyle/>
          <a:p>
            <a:pPr algn="ctr"/>
            <a:r>
              <a:rPr lang="en-ZA" dirty="0"/>
              <a:t>NATIONAL SIGNED APP FETSA TLALA TARGETS (2019/20)</a:t>
            </a:r>
          </a:p>
        </p:txBody>
      </p:sp>
      <p:sp>
        <p:nvSpPr>
          <p:cNvPr id="2" name="Slide Number Placeholder 1"/>
          <p:cNvSpPr>
            <a:spLocks noGrp="1"/>
          </p:cNvSpPr>
          <p:nvPr>
            <p:ph type="sldNum" sz="quarter" idx="10"/>
          </p:nvPr>
        </p:nvSpPr>
        <p:spPr/>
        <p:txBody>
          <a:bodyPr/>
          <a:lstStyle/>
          <a:p>
            <a:pPr>
              <a:defRPr/>
            </a:pPr>
            <a:fld id="{894EE67D-B25B-4D46-9209-30F0360CEE79}" type="slidenum">
              <a:rPr lang="en-ZA" altLang="en-US" smtClean="0"/>
              <a:pPr>
                <a:defRPr/>
              </a:pPr>
              <a:t>4</a:t>
            </a:fld>
            <a:endParaRPr lang="en-ZA" altLang="en-US" dirty="0"/>
          </a:p>
        </p:txBody>
      </p:sp>
      <p:sp>
        <p:nvSpPr>
          <p:cNvPr id="3" name="Rectangle 2"/>
          <p:cNvSpPr/>
          <p:nvPr/>
        </p:nvSpPr>
        <p:spPr>
          <a:xfrm>
            <a:off x="3402484" y="6372919"/>
            <a:ext cx="5285154" cy="972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800" dirty="0"/>
              <a:t>EC, FS and NW amended original figures but figures captured here were signed APPs </a:t>
            </a:r>
          </a:p>
        </p:txBody>
      </p:sp>
    </p:spTree>
    <p:extLst>
      <p:ext uri="{BB962C8B-B14F-4D97-AF65-F5344CB8AC3E}">
        <p14:creationId xmlns:p14="http://schemas.microsoft.com/office/powerpoint/2010/main" xmlns="" val="2903663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196" y="74855"/>
            <a:ext cx="9359335" cy="619713"/>
          </a:xfrm>
        </p:spPr>
        <p:txBody>
          <a:bodyPr>
            <a:noAutofit/>
          </a:bodyPr>
          <a:lstStyle/>
          <a:p>
            <a:pPr algn="ctr"/>
            <a:r>
              <a:rPr lang="en-ZA" sz="2300" dirty="0"/>
              <a:t/>
            </a:r>
            <a:br>
              <a:rPr lang="en-ZA" sz="2300" dirty="0"/>
            </a:br>
            <a:r>
              <a:rPr lang="en-ZA" sz="2300" dirty="0"/>
              <a:t/>
            </a:r>
            <a:br>
              <a:rPr lang="en-ZA" sz="2300" dirty="0"/>
            </a:br>
            <a:r>
              <a:rPr lang="en-ZA" sz="2300" dirty="0"/>
              <a:t/>
            </a:r>
            <a:br>
              <a:rPr lang="en-ZA" sz="2300" dirty="0"/>
            </a:br>
            <a:r>
              <a:rPr lang="en-ZA" sz="2300" dirty="0"/>
              <a:t>NATIONAL PLANNED HECTARES PER COMMODITY FOR 2019/20</a:t>
            </a:r>
          </a:p>
        </p:txBody>
      </p:sp>
      <p:sp>
        <p:nvSpPr>
          <p:cNvPr id="5" name="Slide Number Placeholder 4"/>
          <p:cNvSpPr>
            <a:spLocks noGrp="1"/>
          </p:cNvSpPr>
          <p:nvPr>
            <p:ph type="sldNum" sz="quarter" idx="10"/>
          </p:nvPr>
        </p:nvSpPr>
        <p:spPr/>
        <p:txBody>
          <a:bodyPr/>
          <a:lstStyle/>
          <a:p>
            <a:pPr>
              <a:defRPr/>
            </a:pPr>
            <a:fld id="{894EE67D-B25B-4D46-9209-30F0360CEE79}" type="slidenum">
              <a:rPr lang="en-ZA" altLang="en-US" smtClean="0"/>
              <a:pPr>
                <a:defRPr/>
              </a:pPr>
              <a:t>5</a:t>
            </a:fld>
            <a:endParaRPr lang="en-ZA" alt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18932614"/>
              </p:ext>
            </p:extLst>
          </p:nvPr>
        </p:nvGraphicFramePr>
        <p:xfrm>
          <a:off x="234132" y="694568"/>
          <a:ext cx="10225137" cy="6758470"/>
        </p:xfrm>
        <a:graphic>
          <a:graphicData uri="http://schemas.openxmlformats.org/drawingml/2006/table">
            <a:tbl>
              <a:tblPr firstRow="1" bandRow="1"/>
              <a:tblGrid>
                <a:gridCol w="1632585">
                  <a:extLst>
                    <a:ext uri="{9D8B030D-6E8A-4147-A177-3AD203B41FA5}">
                      <a16:colId xmlns:a16="http://schemas.microsoft.com/office/drawing/2014/main" xmlns="" val="20000"/>
                    </a:ext>
                  </a:extLst>
                </a:gridCol>
                <a:gridCol w="859255">
                  <a:extLst>
                    <a:ext uri="{9D8B030D-6E8A-4147-A177-3AD203B41FA5}">
                      <a16:colId xmlns:a16="http://schemas.microsoft.com/office/drawing/2014/main" xmlns="" val="20001"/>
                    </a:ext>
                  </a:extLst>
                </a:gridCol>
                <a:gridCol w="832168">
                  <a:extLst>
                    <a:ext uri="{9D8B030D-6E8A-4147-A177-3AD203B41FA5}">
                      <a16:colId xmlns:a16="http://schemas.microsoft.com/office/drawing/2014/main" xmlns="" val="20002"/>
                    </a:ext>
                  </a:extLst>
                </a:gridCol>
                <a:gridCol w="800417">
                  <a:extLst>
                    <a:ext uri="{9D8B030D-6E8A-4147-A177-3AD203B41FA5}">
                      <a16:colId xmlns:a16="http://schemas.microsoft.com/office/drawing/2014/main" xmlns="" val="20003"/>
                    </a:ext>
                  </a:extLst>
                </a:gridCol>
                <a:gridCol w="773330">
                  <a:extLst>
                    <a:ext uri="{9D8B030D-6E8A-4147-A177-3AD203B41FA5}">
                      <a16:colId xmlns:a16="http://schemas.microsoft.com/office/drawing/2014/main" xmlns="" val="20004"/>
                    </a:ext>
                  </a:extLst>
                </a:gridCol>
                <a:gridCol w="945182">
                  <a:extLst>
                    <a:ext uri="{9D8B030D-6E8A-4147-A177-3AD203B41FA5}">
                      <a16:colId xmlns:a16="http://schemas.microsoft.com/office/drawing/2014/main" xmlns="" val="20005"/>
                    </a:ext>
                  </a:extLst>
                </a:gridCol>
                <a:gridCol w="709791">
                  <a:extLst>
                    <a:ext uri="{9D8B030D-6E8A-4147-A177-3AD203B41FA5}">
                      <a16:colId xmlns:a16="http://schemas.microsoft.com/office/drawing/2014/main" xmlns="" val="20006"/>
                    </a:ext>
                  </a:extLst>
                </a:gridCol>
                <a:gridCol w="750943">
                  <a:extLst>
                    <a:ext uri="{9D8B030D-6E8A-4147-A177-3AD203B41FA5}">
                      <a16:colId xmlns:a16="http://schemas.microsoft.com/office/drawing/2014/main" xmlns="" val="20007"/>
                    </a:ext>
                  </a:extLst>
                </a:gridCol>
                <a:gridCol w="687404">
                  <a:extLst>
                    <a:ext uri="{9D8B030D-6E8A-4147-A177-3AD203B41FA5}">
                      <a16:colId xmlns:a16="http://schemas.microsoft.com/office/drawing/2014/main" xmlns="" val="20008"/>
                    </a:ext>
                  </a:extLst>
                </a:gridCol>
                <a:gridCol w="1117031">
                  <a:extLst>
                    <a:ext uri="{9D8B030D-6E8A-4147-A177-3AD203B41FA5}">
                      <a16:colId xmlns:a16="http://schemas.microsoft.com/office/drawing/2014/main" xmlns="" val="20009"/>
                    </a:ext>
                  </a:extLst>
                </a:gridCol>
                <a:gridCol w="1117031">
                  <a:extLst>
                    <a:ext uri="{9D8B030D-6E8A-4147-A177-3AD203B41FA5}">
                      <a16:colId xmlns:a16="http://schemas.microsoft.com/office/drawing/2014/main" xmlns="" val="20010"/>
                    </a:ext>
                  </a:extLst>
                </a:gridCol>
              </a:tblGrid>
              <a:tr h="328236">
                <a:tc>
                  <a:txBody>
                    <a:bodyPr/>
                    <a:lstStyle/>
                    <a:p>
                      <a:pPr algn="l">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HECTARES</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EC</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FS</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GP</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KZN</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LP</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MP</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NC</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NW</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WC</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400" b="1" dirty="0">
                          <a:solidFill>
                            <a:schemeClr val="bg1"/>
                          </a:solidFill>
                          <a:effectLst/>
                          <a:latin typeface="Arial" panose="020B0604020202020204" pitchFamily="34" charset="0"/>
                          <a:ea typeface="Times New Roman"/>
                          <a:cs typeface="Arial" panose="020B0604020202020204" pitchFamily="34" charset="0"/>
                        </a:rPr>
                        <a:t>TOTAL</a:t>
                      </a:r>
                      <a:endParaRPr lang="en-ZA" sz="14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220214">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FRUIT</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405</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56</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37</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498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1"/>
                  </a:ext>
                </a:extLst>
              </a:tr>
              <a:tr h="270165">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VEGETABLES</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120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marL="0" marR="0" lvl="0" indent="0" algn="ctr" defTabSz="914400" rtl="0" eaLnBrk="1" fontAlgn="auto" latinLnBrk="0" hangingPunct="1">
                        <a:lnSpc>
                          <a:spcPct val="100000"/>
                        </a:lnSpc>
                        <a:spcBef>
                          <a:spcPts val="240"/>
                        </a:spcBef>
                        <a:spcAft>
                          <a:spcPts val="0"/>
                        </a:spcAft>
                        <a:buClrTx/>
                        <a:buSzTx/>
                        <a:buFontTx/>
                        <a:buNone/>
                        <a:tabLst/>
                        <a:defRPr/>
                      </a:pPr>
                      <a:r>
                        <a:rPr lang="en-ZA" sz="1200" dirty="0">
                          <a:effectLst/>
                          <a:latin typeface="Arial" panose="020B0604020202020204" pitchFamily="34" charset="0"/>
                          <a:ea typeface="Calibri"/>
                          <a:cs typeface="Arial" panose="020B0604020202020204" pitchFamily="34" charset="0"/>
                        </a:rPr>
                        <a:t>243</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1 032</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2 802.5</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1 100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48</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145</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77</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5519.5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2"/>
                  </a:ext>
                </a:extLst>
              </a:tr>
              <a:tr h="331247">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WINE GRAPE</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5</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3"/>
                  </a:ext>
                </a:extLst>
              </a:tr>
              <a:tr h="331247">
                <a:tc>
                  <a:txBody>
                    <a:bodyPr/>
                    <a:lstStyle/>
                    <a:p>
                      <a:pPr algn="l">
                        <a:lnSpc>
                          <a:spcPct val="115000"/>
                        </a:lnSpc>
                        <a:spcAft>
                          <a:spcPts val="0"/>
                        </a:spcAft>
                      </a:pPr>
                      <a:r>
                        <a:rPr lang="en-ZA" sz="1200" dirty="0">
                          <a:effectLst/>
                          <a:latin typeface="Arial" panose="020B0604020202020204" pitchFamily="34" charset="0"/>
                          <a:ea typeface="Calibri"/>
                          <a:cs typeface="Arial" panose="020B0604020202020204" pitchFamily="34" charset="0"/>
                        </a:rPr>
                        <a:t>TABLE</a:t>
                      </a:r>
                      <a:r>
                        <a:rPr lang="en-ZA" sz="1200" baseline="0" dirty="0">
                          <a:effectLst/>
                          <a:latin typeface="Arial" panose="020B0604020202020204" pitchFamily="34" charset="0"/>
                          <a:ea typeface="Calibri"/>
                          <a:cs typeface="Arial" panose="020B0604020202020204" pitchFamily="34" charset="0"/>
                        </a:rPr>
                        <a:t> GRAPES</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4"/>
                  </a:ext>
                </a:extLst>
              </a:tr>
              <a:tr h="331247">
                <a:tc>
                  <a:txBody>
                    <a:bodyPr/>
                    <a:lstStyle/>
                    <a:p>
                      <a:pPr algn="l">
                        <a:lnSpc>
                          <a:spcPct val="115000"/>
                        </a:lnSpc>
                        <a:spcAft>
                          <a:spcPts val="0"/>
                        </a:spcAft>
                      </a:pPr>
                      <a:r>
                        <a:rPr lang="en-ZA" sz="1200" dirty="0">
                          <a:effectLst/>
                          <a:latin typeface="Arial" panose="020B0604020202020204" pitchFamily="34" charset="0"/>
                          <a:ea typeface="Calibri"/>
                          <a:cs typeface="Arial" panose="020B0604020202020204" pitchFamily="34" charset="0"/>
                        </a:rPr>
                        <a:t>RAISINS GRAPES</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41</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5"/>
                  </a:ext>
                </a:extLst>
              </a:tr>
              <a:tr h="222529">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COWPEAS</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350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140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490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6"/>
                  </a:ext>
                </a:extLst>
              </a:tr>
              <a:tr h="220214">
                <a:tc>
                  <a:txBody>
                    <a:bodyPr/>
                    <a:lstStyle/>
                    <a:p>
                      <a:pPr algn="l">
                        <a:lnSpc>
                          <a:spcPct val="115000"/>
                        </a:lnSpc>
                        <a:spcAft>
                          <a:spcPts val="0"/>
                        </a:spcAft>
                      </a:pPr>
                      <a:r>
                        <a:rPr lang="en-ZA" sz="1200" b="1" dirty="0">
                          <a:solidFill>
                            <a:srgbClr val="000000"/>
                          </a:solidFill>
                          <a:effectLst/>
                          <a:latin typeface="Arial" panose="020B0604020202020204" pitchFamily="34" charset="0"/>
                          <a:ea typeface="Times New Roman"/>
                          <a:cs typeface="Arial" panose="020B0604020202020204" pitchFamily="34" charset="0"/>
                        </a:rPr>
                        <a:t>MAIZE</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30 349</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b="1" dirty="0">
                          <a:effectLst/>
                          <a:latin typeface="Arial" panose="020B0604020202020204" pitchFamily="34" charset="0"/>
                          <a:ea typeface="Calibri"/>
                          <a:cs typeface="Arial" panose="020B0604020202020204" pitchFamily="34" charset="0"/>
                        </a:rPr>
                        <a:t>5680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b="1" dirty="0">
                          <a:effectLst/>
                          <a:latin typeface="Arial" panose="020B0604020202020204" pitchFamily="34" charset="0"/>
                          <a:ea typeface="Calibri"/>
                          <a:cs typeface="Arial" panose="020B0604020202020204" pitchFamily="34" charset="0"/>
                        </a:rPr>
                        <a:t>3357</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b="1" dirty="0">
                          <a:effectLst/>
                          <a:latin typeface="Arial" panose="020B0604020202020204" pitchFamily="34" charset="0"/>
                          <a:ea typeface="Calibri"/>
                          <a:cs typeface="Arial" panose="020B0604020202020204" pitchFamily="34" charset="0"/>
                        </a:rPr>
                        <a:t>6 697</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b="1" dirty="0">
                          <a:effectLst/>
                          <a:latin typeface="Arial" panose="020B0604020202020204" pitchFamily="34" charset="0"/>
                          <a:ea typeface="Calibri"/>
                          <a:cs typeface="Arial" panose="020B0604020202020204" pitchFamily="34" charset="0"/>
                        </a:rPr>
                        <a:t>8 728</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r>
                        <a:rPr lang="en-ZA" sz="1200" b="1" dirty="0">
                          <a:latin typeface="Arial" panose="020B0604020202020204" pitchFamily="34" charset="0"/>
                          <a:cs typeface="Arial" panose="020B0604020202020204" pitchFamily="34" charset="0"/>
                        </a:rPr>
                        <a:t>4</a:t>
                      </a:r>
                      <a:r>
                        <a:rPr lang="en-ZA" sz="1200" b="1" baseline="0" dirty="0">
                          <a:latin typeface="Arial" panose="020B0604020202020204" pitchFamily="34" charset="0"/>
                          <a:cs typeface="Arial" panose="020B0604020202020204" pitchFamily="34" charset="0"/>
                        </a:rPr>
                        <a:t> 500</a:t>
                      </a:r>
                      <a:endParaRPr lang="en-ZA" sz="1200" b="1"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804</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8 896</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69 090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3BC"/>
                    </a:solidFill>
                  </a:tcPr>
                </a:tc>
                <a:extLst>
                  <a:ext uri="{0D108BD9-81ED-4DB2-BD59-A6C34878D82A}">
                    <a16:rowId xmlns:a16="http://schemas.microsoft.com/office/drawing/2014/main" xmlns="" val="10007"/>
                  </a:ext>
                </a:extLst>
              </a:tr>
              <a:tr h="222529">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WHEAT</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477.5</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380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1 671</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2 934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8"/>
                  </a:ext>
                </a:extLst>
              </a:tr>
              <a:tr h="287042">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GROUNDNUTS</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1 000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560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900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2 460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09"/>
                  </a:ext>
                </a:extLst>
              </a:tr>
              <a:tr h="222529">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SORGHUM</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708</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50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758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0"/>
                  </a:ext>
                </a:extLst>
              </a:tr>
              <a:tr h="220214">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SOYABEANS</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400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63</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900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200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1 563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1"/>
                  </a:ext>
                </a:extLst>
              </a:tr>
              <a:tr h="220214">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BEANS</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83</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b="0" dirty="0">
                          <a:effectLst/>
                          <a:latin typeface="Arial" panose="020B0604020202020204" pitchFamily="34" charset="0"/>
                          <a:ea typeface="Calibri"/>
                          <a:cs typeface="Arial" panose="020B0604020202020204" pitchFamily="34" charset="0"/>
                        </a:rPr>
                        <a:t>243</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7 330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2 300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200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10 156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2"/>
                  </a:ext>
                </a:extLst>
              </a:tr>
              <a:tr h="222529">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FODDER</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300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605</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60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2 090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3 055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3"/>
                  </a:ext>
                </a:extLst>
              </a:tr>
              <a:tr h="260327">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COTTON</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400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100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500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4"/>
                  </a:ext>
                </a:extLst>
              </a:tr>
              <a:tr h="440428">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SUNFLOWER/CANOLA</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1952</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1</a:t>
                      </a:r>
                      <a:r>
                        <a:rPr lang="en-ZA" sz="1200" baseline="0" dirty="0">
                          <a:latin typeface="Arial" panose="020B0604020202020204" pitchFamily="34" charset="0"/>
                          <a:cs typeface="Arial" panose="020B0604020202020204" pitchFamily="34" charset="0"/>
                        </a:rPr>
                        <a:t> 350</a:t>
                      </a: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11 548</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160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15 010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5"/>
                  </a:ext>
                </a:extLst>
              </a:tr>
              <a:tr h="222529">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CHICORY</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120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120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6"/>
                  </a:ext>
                </a:extLst>
              </a:tr>
              <a:tr h="222529">
                <a:tc>
                  <a:txBody>
                    <a:bodyPr/>
                    <a:lstStyle/>
                    <a:p>
                      <a:pPr algn="l">
                        <a:lnSpc>
                          <a:spcPct val="115000"/>
                        </a:lnSpc>
                        <a:spcAft>
                          <a:spcPts val="0"/>
                        </a:spcAft>
                      </a:pPr>
                      <a:r>
                        <a:rPr lang="en-ZA" sz="1200" dirty="0">
                          <a:effectLst/>
                          <a:latin typeface="Arial" panose="020B0604020202020204" pitchFamily="34" charset="0"/>
                          <a:ea typeface="Calibri"/>
                          <a:cs typeface="Arial" panose="020B0604020202020204" pitchFamily="34" charset="0"/>
                        </a:rPr>
                        <a:t>ROOIBOS</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265</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265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7"/>
                  </a:ext>
                </a:extLst>
              </a:tr>
              <a:tr h="331247">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SUGARCANE</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r>
                        <a:rPr lang="en-ZA" sz="1200" dirty="0">
                          <a:latin typeface="Arial" panose="020B0604020202020204" pitchFamily="34" charset="0"/>
                          <a:cs typeface="Arial" panose="020B0604020202020204" pitchFamily="34" charset="0"/>
                        </a:rPr>
                        <a:t>600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600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8"/>
                  </a:ext>
                </a:extLst>
              </a:tr>
              <a:tr h="222529">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FORESTRY</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19"/>
                  </a:ext>
                </a:extLst>
              </a:tr>
              <a:tr h="293646">
                <a:tc>
                  <a:txBody>
                    <a:bodyPr/>
                    <a:lstStyle/>
                    <a:p>
                      <a:pPr algn="l">
                        <a:lnSpc>
                          <a:spcPct val="115000"/>
                        </a:lnSpc>
                        <a:spcAft>
                          <a:spcPts val="0"/>
                        </a:spcAft>
                      </a:pPr>
                      <a:r>
                        <a:rPr lang="en-ZA" sz="1200" dirty="0">
                          <a:solidFill>
                            <a:srgbClr val="000000"/>
                          </a:solidFill>
                          <a:effectLst/>
                          <a:latin typeface="Arial" panose="020B0604020202020204" pitchFamily="34" charset="0"/>
                          <a:ea typeface="Times New Roman"/>
                          <a:cs typeface="Arial" panose="020B0604020202020204" pitchFamily="34" charset="0"/>
                        </a:rPr>
                        <a:t>CASTOR</a:t>
                      </a:r>
                      <a:endParaRPr lang="en-ZA" sz="1200" dirty="0">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20"/>
                  </a:ext>
                </a:extLst>
              </a:tr>
              <a:tr h="293646">
                <a:tc>
                  <a:txBody>
                    <a:bodyPr/>
                    <a:lstStyle/>
                    <a:p>
                      <a:pPr marL="0" marR="0" lvl="0" indent="0" algn="l" defTabSz="1053297" rtl="0" eaLnBrk="1" fontAlgn="auto" latinLnBrk="0" hangingPunct="1">
                        <a:lnSpc>
                          <a:spcPct val="115000"/>
                        </a:lnSpc>
                        <a:spcBef>
                          <a:spcPts val="0"/>
                        </a:spcBef>
                        <a:spcAft>
                          <a:spcPts val="0"/>
                        </a:spcAft>
                        <a:buClrTx/>
                        <a:buSzTx/>
                        <a:buFontTx/>
                        <a:buNone/>
                        <a:tabLst/>
                        <a:defRPr/>
                      </a:pPr>
                      <a:r>
                        <a:rPr lang="en-ZA" sz="1200" b="0" dirty="0">
                          <a:solidFill>
                            <a:schemeClr val="tx1"/>
                          </a:solidFill>
                          <a:effectLst/>
                          <a:latin typeface="Arial" panose="020B0604020202020204" pitchFamily="34" charset="0"/>
                          <a:ea typeface="Times New Roman"/>
                          <a:cs typeface="Arial" panose="020B0604020202020204" pitchFamily="34" charset="0"/>
                        </a:rPr>
                        <a:t>PECANNUT</a:t>
                      </a:r>
                      <a:endParaRPr lang="en-ZA" sz="1200" b="0" dirty="0">
                        <a:solidFill>
                          <a:schemeClr val="tx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10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22"/>
                  </a:ext>
                </a:extLst>
              </a:tr>
              <a:tr h="293646">
                <a:tc>
                  <a:txBody>
                    <a:bodyPr/>
                    <a:lstStyle/>
                    <a:p>
                      <a:pPr marL="0" marR="0" lvl="0" indent="0" algn="l" defTabSz="1053297" rtl="0" eaLnBrk="1" fontAlgn="auto" latinLnBrk="0" hangingPunct="1">
                        <a:lnSpc>
                          <a:spcPct val="115000"/>
                        </a:lnSpc>
                        <a:spcBef>
                          <a:spcPts val="0"/>
                        </a:spcBef>
                        <a:spcAft>
                          <a:spcPts val="0"/>
                        </a:spcAft>
                        <a:buClrTx/>
                        <a:buSzTx/>
                        <a:buFontTx/>
                        <a:buNone/>
                        <a:tabLst/>
                        <a:defRPr/>
                      </a:pPr>
                      <a:r>
                        <a:rPr lang="en-ZA" sz="1200" b="0" dirty="0">
                          <a:solidFill>
                            <a:schemeClr val="tx1"/>
                          </a:solidFill>
                          <a:effectLst/>
                          <a:latin typeface="Arial" panose="020B0604020202020204" pitchFamily="34" charset="0"/>
                          <a:ea typeface="Calibri"/>
                          <a:cs typeface="Arial" panose="020B0604020202020204" pitchFamily="34" charset="0"/>
                        </a:rPr>
                        <a:t>POTATO</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40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endParaRPr lang="en-ZA" sz="1200" dirty="0">
                        <a:latin typeface="Arial" panose="020B0604020202020204" pitchFamily="34" charset="0"/>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r>
                        <a:rPr lang="en-ZA" sz="1200" dirty="0">
                          <a:effectLst/>
                          <a:latin typeface="Arial" panose="020B0604020202020204" pitchFamily="34" charset="0"/>
                          <a:ea typeface="Calibri"/>
                          <a:cs typeface="Arial" panose="020B0604020202020204" pitchFamily="34" charset="0"/>
                        </a:rPr>
                        <a:t>60</a:t>
                      </a: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a:lnSpc>
                          <a:spcPct val="115000"/>
                        </a:lnSpc>
                        <a:spcAft>
                          <a:spcPts val="0"/>
                        </a:spcAft>
                      </a:pPr>
                      <a:endParaRPr lang="en-ZA" sz="1200" dirty="0">
                        <a:effectLst/>
                        <a:latin typeface="Arial" panose="020B0604020202020204" pitchFamily="34" charset="0"/>
                        <a:ea typeface="Calibri"/>
                        <a:cs typeface="Arial" panose="020B0604020202020204" pitchFamily="34" charset="0"/>
                      </a:endParaRPr>
                    </a:p>
                  </a:txBody>
                  <a:tcPr marL="56778" marR="56778"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tc>
                  <a:txBody>
                    <a:bodyPr/>
                    <a:lstStyle/>
                    <a:p>
                      <a:pPr algn="ctr" rtl="0" fontAlgn="ctr"/>
                      <a:r>
                        <a:rPr lang="en-ZA" sz="1200" b="0" i="0" u="none" strike="noStrike" dirty="0">
                          <a:solidFill>
                            <a:srgbClr val="000000"/>
                          </a:solidFill>
                          <a:effectLst/>
                          <a:latin typeface="Arial" panose="020B0604020202020204" pitchFamily="34" charset="0"/>
                          <a:cs typeface="Arial" panose="020B0604020202020204" pitchFamily="34" charset="0"/>
                        </a:rPr>
                        <a:t>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CF4"/>
                    </a:solidFill>
                  </a:tcPr>
                </a:tc>
                <a:extLst>
                  <a:ext uri="{0D108BD9-81ED-4DB2-BD59-A6C34878D82A}">
                    <a16:rowId xmlns:a16="http://schemas.microsoft.com/office/drawing/2014/main" xmlns="" val="10023"/>
                  </a:ext>
                </a:extLst>
              </a:tr>
              <a:tr h="527787">
                <a:tc>
                  <a:txBody>
                    <a:bodyPr/>
                    <a:lstStyle/>
                    <a:p>
                      <a:pPr algn="l">
                        <a:lnSpc>
                          <a:spcPct val="115000"/>
                        </a:lnSpc>
                        <a:spcAft>
                          <a:spcPts val="0"/>
                        </a:spcAft>
                      </a:pPr>
                      <a:r>
                        <a:rPr lang="en-ZA" sz="1200" b="1" dirty="0">
                          <a:solidFill>
                            <a:schemeClr val="bg1"/>
                          </a:solidFill>
                          <a:effectLst/>
                          <a:latin typeface="Arial" panose="020B0604020202020204" pitchFamily="34" charset="0"/>
                          <a:ea typeface="Times New Roman"/>
                          <a:cs typeface="Arial" panose="020B0604020202020204" pitchFamily="34" charset="0"/>
                        </a:rPr>
                        <a:t>TOTAL</a:t>
                      </a:r>
                      <a:endParaRPr lang="en-ZA" sz="1200"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rgbClr val="FF0000"/>
                          </a:solidFill>
                          <a:effectLst/>
                          <a:latin typeface="Arial" panose="020B0604020202020204" pitchFamily="34" charset="0"/>
                          <a:ea typeface="Calibri"/>
                          <a:cs typeface="Arial" panose="020B0604020202020204" pitchFamily="34" charset="0"/>
                        </a:rPr>
                        <a:t>31 294</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chemeClr val="bg1"/>
                          </a:solidFill>
                          <a:effectLst/>
                          <a:latin typeface="Arial" panose="020B0604020202020204" pitchFamily="34" charset="0"/>
                          <a:ea typeface="Times New Roman"/>
                          <a:cs typeface="Arial" panose="020B0604020202020204" pitchFamily="34" charset="0"/>
                        </a:rPr>
                        <a:t>8 </a:t>
                      </a:r>
                      <a:r>
                        <a:rPr lang="en-ZA" sz="1200" b="1" dirty="0" smtClean="0">
                          <a:solidFill>
                            <a:schemeClr val="bg1"/>
                          </a:solidFill>
                          <a:effectLst/>
                          <a:latin typeface="Arial" panose="020B0604020202020204" pitchFamily="34" charset="0"/>
                          <a:ea typeface="Times New Roman"/>
                          <a:cs typeface="Arial" panose="020B0604020202020204" pitchFamily="34" charset="0"/>
                        </a:rPr>
                        <a:t>978</a:t>
                      </a:r>
                    </a:p>
                    <a:p>
                      <a:pPr algn="ctr">
                        <a:lnSpc>
                          <a:spcPct val="115000"/>
                        </a:lnSpc>
                        <a:spcAft>
                          <a:spcPts val="0"/>
                        </a:spcAft>
                      </a:pPr>
                      <a:r>
                        <a:rPr lang="en-ZA" sz="1200" b="1" dirty="0" smtClean="0">
                          <a:solidFill>
                            <a:srgbClr val="FF0000"/>
                          </a:solidFill>
                          <a:effectLst/>
                          <a:latin typeface="Arial" panose="020B0604020202020204" pitchFamily="34" charset="0"/>
                          <a:ea typeface="Times New Roman"/>
                          <a:cs typeface="Arial" panose="020B0604020202020204" pitchFamily="34" charset="0"/>
                        </a:rPr>
                        <a:t>9 111 </a:t>
                      </a:r>
                      <a:endParaRPr lang="en-ZA" sz="1200" b="1" dirty="0">
                        <a:solidFill>
                          <a:srgbClr val="FF0000"/>
                        </a:solidFill>
                        <a:effectLst/>
                        <a:latin typeface="Arial" panose="020B0604020202020204" pitchFamily="34" charset="0"/>
                        <a:ea typeface="Times New Roman"/>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chemeClr val="bg1"/>
                          </a:solidFill>
                          <a:effectLst/>
                          <a:latin typeface="Arial" panose="020B0604020202020204" pitchFamily="34" charset="0"/>
                          <a:ea typeface="Calibri"/>
                          <a:cs typeface="Arial" panose="020B0604020202020204" pitchFamily="34" charset="0"/>
                        </a:rPr>
                        <a:t>3 600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chemeClr val="bg1"/>
                          </a:solidFill>
                          <a:effectLst/>
                          <a:latin typeface="Arial" panose="020B0604020202020204" pitchFamily="34" charset="0"/>
                          <a:ea typeface="Calibri"/>
                          <a:cs typeface="Arial" panose="020B0604020202020204" pitchFamily="34" charset="0"/>
                        </a:rPr>
                        <a:t>16 162</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chemeClr val="bg1"/>
                          </a:solidFill>
                          <a:effectLst/>
                          <a:latin typeface="Arial" panose="020B0604020202020204" pitchFamily="34" charset="0"/>
                          <a:ea typeface="Calibri"/>
                          <a:cs typeface="Arial" panose="020B0604020202020204" pitchFamily="34" charset="0"/>
                        </a:rPr>
                        <a:t>12</a:t>
                      </a:r>
                      <a:r>
                        <a:rPr lang="en-ZA" sz="1200" b="1" baseline="0" dirty="0">
                          <a:solidFill>
                            <a:schemeClr val="bg1"/>
                          </a:solidFill>
                          <a:effectLst/>
                          <a:latin typeface="Arial" panose="020B0604020202020204" pitchFamily="34" charset="0"/>
                          <a:ea typeface="Calibri"/>
                          <a:cs typeface="Arial" panose="020B0604020202020204" pitchFamily="34" charset="0"/>
                        </a:rPr>
                        <a:t> 294.5</a:t>
                      </a:r>
                      <a:endParaRPr lang="en-ZA" sz="1200" b="1" dirty="0">
                        <a:solidFill>
                          <a:schemeClr val="bg1"/>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r>
                        <a:rPr lang="en-ZA" sz="1200" b="1" dirty="0">
                          <a:solidFill>
                            <a:schemeClr val="bg1"/>
                          </a:solidFill>
                          <a:latin typeface="Arial" panose="020B0604020202020204" pitchFamily="34" charset="0"/>
                          <a:cs typeface="Arial" panose="020B0604020202020204" pitchFamily="34" charset="0"/>
                        </a:rPr>
                        <a:t>12 060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i="0" u="none" dirty="0">
                          <a:solidFill>
                            <a:schemeClr val="bg1"/>
                          </a:solidFill>
                          <a:effectLst/>
                          <a:latin typeface="Arial" panose="020B0604020202020204" pitchFamily="34" charset="0"/>
                          <a:ea typeface="Calibri"/>
                          <a:cs typeface="Arial" panose="020B0604020202020204" pitchFamily="34" charset="0"/>
                        </a:rPr>
                        <a:t>900</a:t>
                      </a:r>
                      <a:r>
                        <a:rPr lang="en-ZA" sz="1200" b="1" i="0" u="none" baseline="0" dirty="0">
                          <a:solidFill>
                            <a:schemeClr val="bg1"/>
                          </a:solidFill>
                          <a:effectLst/>
                          <a:latin typeface="Arial" panose="020B0604020202020204" pitchFamily="34" charset="0"/>
                          <a:ea typeface="Calibri"/>
                          <a:cs typeface="Arial" panose="020B0604020202020204" pitchFamily="34" charset="0"/>
                        </a:rPr>
                        <a:t> </a:t>
                      </a:r>
                    </a:p>
                    <a:p>
                      <a:pPr algn="ctr">
                        <a:lnSpc>
                          <a:spcPct val="115000"/>
                        </a:lnSpc>
                        <a:spcAft>
                          <a:spcPts val="0"/>
                        </a:spcAft>
                      </a:pPr>
                      <a:r>
                        <a:rPr lang="en-ZA" sz="1200" b="1" i="0" u="none" baseline="0" dirty="0">
                          <a:solidFill>
                            <a:srgbClr val="FF0000"/>
                          </a:solidFill>
                          <a:effectLst/>
                          <a:latin typeface="Arial" panose="020B0604020202020204" pitchFamily="34" charset="0"/>
                          <a:ea typeface="Calibri"/>
                          <a:cs typeface="Arial" panose="020B0604020202020204" pitchFamily="34" charset="0"/>
                        </a:rPr>
                        <a:t>(1 370.5)</a:t>
                      </a:r>
                      <a:endParaRPr lang="en-ZA" sz="1200" b="1" i="0" u="none" dirty="0">
                        <a:solidFill>
                          <a:srgbClr val="FF0000"/>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rgbClr val="FF0000"/>
                          </a:solidFill>
                          <a:effectLst/>
                          <a:latin typeface="Arial" panose="020B0604020202020204" pitchFamily="34" charset="0"/>
                          <a:ea typeface="Calibri"/>
                          <a:cs typeface="Arial" panose="020B0604020202020204" pitchFamily="34" charset="0"/>
                        </a:rPr>
                        <a:t>22</a:t>
                      </a:r>
                      <a:r>
                        <a:rPr lang="en-ZA" sz="1200" b="1" baseline="0" dirty="0">
                          <a:solidFill>
                            <a:srgbClr val="FF0000"/>
                          </a:solidFill>
                          <a:effectLst/>
                          <a:latin typeface="Arial" panose="020B0604020202020204" pitchFamily="34" charset="0"/>
                          <a:ea typeface="Calibri"/>
                          <a:cs typeface="Arial" panose="020B0604020202020204" pitchFamily="34" charset="0"/>
                        </a:rPr>
                        <a:t> 619</a:t>
                      </a:r>
                      <a:endParaRPr lang="en-ZA" sz="1200" b="1" dirty="0">
                        <a:solidFill>
                          <a:srgbClr val="FF0000"/>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ZA" sz="1200" b="1" dirty="0">
                          <a:solidFill>
                            <a:schemeClr val="bg1"/>
                          </a:solidFill>
                          <a:effectLst/>
                          <a:latin typeface="Arial" panose="020B0604020202020204" pitchFamily="34" charset="0"/>
                          <a:ea typeface="Calibri"/>
                          <a:cs typeface="Arial" panose="020B0604020202020204" pitchFamily="34" charset="0"/>
                        </a:rPr>
                        <a:t>4 300</a:t>
                      </a: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marL="0" marR="0" indent="0" algn="ctr" defTabSz="1053297" rtl="0" eaLnBrk="1" fontAlgn="auto" latinLnBrk="0" hangingPunct="1">
                        <a:lnSpc>
                          <a:spcPct val="115000"/>
                        </a:lnSpc>
                        <a:spcBef>
                          <a:spcPts val="0"/>
                        </a:spcBef>
                        <a:spcAft>
                          <a:spcPts val="0"/>
                        </a:spcAft>
                        <a:buClrTx/>
                        <a:buSzTx/>
                        <a:buFontTx/>
                        <a:buNone/>
                        <a:tabLst/>
                        <a:defRPr/>
                      </a:pPr>
                      <a:r>
                        <a:rPr lang="en-ZA" sz="1200" b="1" dirty="0">
                          <a:solidFill>
                            <a:schemeClr val="bg1"/>
                          </a:solidFill>
                          <a:latin typeface="Arial" panose="020B0604020202020204" pitchFamily="34" charset="0"/>
                          <a:cs typeface="Arial" panose="020B0604020202020204" pitchFamily="34" charset="0"/>
                        </a:rPr>
                        <a:t>109 534</a:t>
                      </a:r>
                    </a:p>
                    <a:p>
                      <a:pPr algn="ctr">
                        <a:lnSpc>
                          <a:spcPct val="115000"/>
                        </a:lnSpc>
                        <a:spcAft>
                          <a:spcPts val="0"/>
                        </a:spcAft>
                      </a:pPr>
                      <a:r>
                        <a:rPr lang="en-ZA" sz="1200" b="1" dirty="0">
                          <a:solidFill>
                            <a:srgbClr val="FF0000"/>
                          </a:solidFill>
                          <a:effectLst/>
                          <a:latin typeface="Arial" panose="020B0604020202020204" pitchFamily="34" charset="0"/>
                          <a:ea typeface="Calibri"/>
                          <a:cs typeface="Arial" panose="020B0604020202020204" pitchFamily="34" charset="0"/>
                        </a:rPr>
                        <a:t>[</a:t>
                      </a:r>
                      <a:r>
                        <a:rPr lang="en-ZA" sz="1200" b="1" dirty="0" smtClean="0">
                          <a:solidFill>
                            <a:srgbClr val="FF0000"/>
                          </a:solidFill>
                          <a:effectLst/>
                          <a:latin typeface="Arial" panose="020B0604020202020204" pitchFamily="34" charset="0"/>
                          <a:ea typeface="Calibri"/>
                          <a:cs typeface="Arial" panose="020B0604020202020204" pitchFamily="34" charset="0"/>
                        </a:rPr>
                        <a:t>114</a:t>
                      </a:r>
                      <a:r>
                        <a:rPr lang="en-ZA" sz="1200" b="1" baseline="0" dirty="0" smtClean="0">
                          <a:solidFill>
                            <a:srgbClr val="FF0000"/>
                          </a:solidFill>
                          <a:effectLst/>
                          <a:latin typeface="Arial" panose="020B0604020202020204" pitchFamily="34" charset="0"/>
                          <a:ea typeface="Calibri"/>
                          <a:cs typeface="Arial" panose="020B0604020202020204" pitchFamily="34" charset="0"/>
                        </a:rPr>
                        <a:t> 660.5</a:t>
                      </a:r>
                      <a:r>
                        <a:rPr lang="en-ZA" sz="1200" b="1" baseline="0" dirty="0">
                          <a:solidFill>
                            <a:srgbClr val="FF0000"/>
                          </a:solidFill>
                          <a:effectLst/>
                          <a:latin typeface="Arial" panose="020B0604020202020204" pitchFamily="34" charset="0"/>
                          <a:ea typeface="Calibri"/>
                          <a:cs typeface="Arial" panose="020B0604020202020204" pitchFamily="34" charset="0"/>
                        </a:rPr>
                        <a:t>]</a:t>
                      </a:r>
                      <a:endParaRPr lang="en-ZA" sz="1200" b="1" dirty="0">
                        <a:solidFill>
                          <a:srgbClr val="FF0000"/>
                        </a:solidFill>
                        <a:effectLst/>
                        <a:latin typeface="Arial" panose="020B0604020202020204" pitchFamily="34" charset="0"/>
                        <a:ea typeface="Calibri"/>
                        <a:cs typeface="Arial" panose="020B0604020202020204" pitchFamily="34" charset="0"/>
                      </a:endParaRPr>
                    </a:p>
                  </a:txBody>
                  <a:tcPr marL="56778" marR="5677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xmlns="" val="1149639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800" dirty="0" smtClean="0"/>
              <a:t>PRIORITISED CROPS</a:t>
            </a:r>
            <a:endParaRPr lang="en-ZA" sz="2800" dirty="0"/>
          </a:p>
        </p:txBody>
      </p:sp>
      <p:sp>
        <p:nvSpPr>
          <p:cNvPr id="3" name="Content Placeholder 2"/>
          <p:cNvSpPr>
            <a:spLocks noGrp="1"/>
          </p:cNvSpPr>
          <p:nvPr>
            <p:ph idx="1"/>
          </p:nvPr>
        </p:nvSpPr>
        <p:spPr>
          <a:xfrm>
            <a:off x="719999" y="1404367"/>
            <a:ext cx="9178925" cy="5004000"/>
          </a:xfrm>
        </p:spPr>
        <p:txBody>
          <a:bodyPr/>
          <a:lstStyle/>
          <a:p>
            <a:endParaRPr lang="en-US" dirty="0" smtClean="0"/>
          </a:p>
          <a:p>
            <a:pPr marL="571500" indent="-571500" algn="just">
              <a:buFont typeface="Arial" panose="020B0604020202020204" pitchFamily="34" charset="0"/>
              <a:buChar char="•"/>
            </a:pPr>
            <a:r>
              <a:rPr lang="en-US" sz="3600" dirty="0" smtClean="0"/>
              <a:t>Out of the total of 109 534ha 63% is earmarked for maize, </a:t>
            </a:r>
            <a:r>
              <a:rPr lang="en-US" sz="3600" dirty="0"/>
              <a:t>13.7% is allocated to sunflower and 9.2% is for beans </a:t>
            </a:r>
            <a:r>
              <a:rPr lang="en-US" sz="3600" dirty="0" smtClean="0"/>
              <a:t>from </a:t>
            </a:r>
            <a:r>
              <a:rPr lang="en-US" sz="3600" dirty="0"/>
              <a:t>all Provinces. </a:t>
            </a:r>
            <a:endParaRPr lang="en-US" sz="3600" dirty="0" smtClean="0"/>
          </a:p>
          <a:p>
            <a:pPr marL="571500" indent="-571500" algn="just">
              <a:buFont typeface="Arial" panose="020B0604020202020204" pitchFamily="34" charset="0"/>
              <a:buChar char="•"/>
            </a:pPr>
            <a:r>
              <a:rPr lang="en-US" sz="3600" dirty="0" smtClean="0"/>
              <a:t>Other </a:t>
            </a:r>
            <a:r>
              <a:rPr lang="en-US" sz="3600" dirty="0"/>
              <a:t>commodities include vegetables, cotton, fruit, cowpeas, groundnuts, </a:t>
            </a:r>
            <a:r>
              <a:rPr lang="en-US" sz="3600" dirty="0" smtClean="0"/>
              <a:t>fodder, wheat, grapes, sorghum, chicory.</a:t>
            </a:r>
            <a:endParaRPr lang="en-ZA" sz="3600" dirty="0"/>
          </a:p>
        </p:txBody>
      </p:sp>
      <p:sp>
        <p:nvSpPr>
          <p:cNvPr id="4" name="Slide Number Placeholder 3"/>
          <p:cNvSpPr>
            <a:spLocks noGrp="1"/>
          </p:cNvSpPr>
          <p:nvPr>
            <p:ph type="sldNum" sz="quarter" idx="10"/>
          </p:nvPr>
        </p:nvSpPr>
        <p:spPr/>
        <p:txBody>
          <a:bodyPr/>
          <a:lstStyle/>
          <a:p>
            <a:pPr>
              <a:defRPr/>
            </a:pPr>
            <a:fld id="{894EE67D-B25B-4D46-9209-30F0360CEE79}" type="slidenum">
              <a:rPr lang="en-ZA" altLang="en-US" smtClean="0"/>
              <a:pPr>
                <a:defRPr/>
              </a:pPr>
              <a:t>6</a:t>
            </a:fld>
            <a:endParaRPr lang="en-ZA" altLang="en-US" dirty="0"/>
          </a:p>
        </p:txBody>
      </p:sp>
    </p:spTree>
    <p:extLst>
      <p:ext uri="{BB962C8B-B14F-4D97-AF65-F5344CB8AC3E}">
        <p14:creationId xmlns:p14="http://schemas.microsoft.com/office/powerpoint/2010/main" xmlns="" val="1783393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88" y="145361"/>
            <a:ext cx="9178922" cy="826958"/>
          </a:xfrm>
        </p:spPr>
        <p:txBody>
          <a:bodyPr/>
          <a:lstStyle/>
          <a:p>
            <a:pPr algn="ctr"/>
            <a:r>
              <a:rPr lang="en-ZA" sz="2800" dirty="0" smtClean="0"/>
              <a:t>NUMBER OF BENEFICIARIES</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99386417"/>
              </p:ext>
            </p:extLst>
          </p:nvPr>
        </p:nvGraphicFramePr>
        <p:xfrm>
          <a:off x="450156" y="1260355"/>
          <a:ext cx="9272082" cy="5321288"/>
        </p:xfrm>
        <a:graphic>
          <a:graphicData uri="http://schemas.openxmlformats.org/drawingml/2006/table">
            <a:tbl>
              <a:tblPr firstRow="1" bandRow="1">
                <a:tableStyleId>{5C22544A-7EE6-4342-B048-85BDC9FD1C3A}</a:tableStyleId>
              </a:tblPr>
              <a:tblGrid>
                <a:gridCol w="2597583">
                  <a:extLst>
                    <a:ext uri="{9D8B030D-6E8A-4147-A177-3AD203B41FA5}">
                      <a16:colId xmlns:a16="http://schemas.microsoft.com/office/drawing/2014/main" xmlns="" val="20000"/>
                    </a:ext>
                  </a:extLst>
                </a:gridCol>
                <a:gridCol w="3474142">
                  <a:extLst>
                    <a:ext uri="{9D8B030D-6E8A-4147-A177-3AD203B41FA5}">
                      <a16:colId xmlns:a16="http://schemas.microsoft.com/office/drawing/2014/main" xmlns="" val="20001"/>
                    </a:ext>
                  </a:extLst>
                </a:gridCol>
                <a:gridCol w="3200357">
                  <a:extLst>
                    <a:ext uri="{9D8B030D-6E8A-4147-A177-3AD203B41FA5}">
                      <a16:colId xmlns:a16="http://schemas.microsoft.com/office/drawing/2014/main" xmlns="" val="20002"/>
                    </a:ext>
                  </a:extLst>
                </a:gridCol>
              </a:tblGrid>
              <a:tr h="858767">
                <a:tc>
                  <a:txBody>
                    <a:bodyPr/>
                    <a:lstStyle/>
                    <a:p>
                      <a:r>
                        <a:rPr lang="en-ZA" sz="2000" dirty="0" smtClean="0">
                          <a:latin typeface="Arial" panose="020B0604020202020204" pitchFamily="34" charset="0"/>
                          <a:cs typeface="Arial" panose="020B0604020202020204" pitchFamily="34" charset="0"/>
                        </a:rPr>
                        <a:t>Province</a:t>
                      </a:r>
                      <a:endParaRPr lang="en-ZA" sz="2000" dirty="0">
                        <a:latin typeface="Arial" panose="020B0604020202020204" pitchFamily="34" charset="0"/>
                        <a:cs typeface="Arial" panose="020B0604020202020204" pitchFamily="34" charset="0"/>
                      </a:endParaRPr>
                    </a:p>
                  </a:txBody>
                  <a:tcPr vert="vert270">
                    <a:solidFill>
                      <a:srgbClr val="00B050"/>
                    </a:solidFill>
                  </a:tcPr>
                </a:tc>
                <a:tc>
                  <a:txBody>
                    <a:bodyPr/>
                    <a:lstStyle/>
                    <a:p>
                      <a:pPr algn="ctr"/>
                      <a:r>
                        <a:rPr lang="en-ZA" sz="2000" dirty="0">
                          <a:latin typeface="Arial" panose="020B0604020202020204" pitchFamily="34" charset="0"/>
                          <a:cs typeface="Arial" panose="020B0604020202020204" pitchFamily="34" charset="0"/>
                        </a:rPr>
                        <a:t>Targeted Hectares</a:t>
                      </a:r>
                    </a:p>
                  </a:txBody>
                  <a:tcPr>
                    <a:solidFill>
                      <a:srgbClr val="00B050"/>
                    </a:solidFill>
                  </a:tcPr>
                </a:tc>
                <a:tc>
                  <a:txBody>
                    <a:bodyPr/>
                    <a:lstStyle/>
                    <a:p>
                      <a:pPr algn="ctr"/>
                      <a:r>
                        <a:rPr lang="en-ZA" sz="2000" dirty="0">
                          <a:latin typeface="Arial" panose="020B0604020202020204" pitchFamily="34" charset="0"/>
                          <a:cs typeface="Arial" panose="020B0604020202020204" pitchFamily="34" charset="0"/>
                        </a:rPr>
                        <a:t>Beneficiaries</a:t>
                      </a:r>
                    </a:p>
                  </a:txBody>
                  <a:tcPr>
                    <a:solidFill>
                      <a:srgbClr val="00B050"/>
                    </a:solidFill>
                  </a:tcPr>
                </a:tc>
                <a:extLst>
                  <a:ext uri="{0D108BD9-81ED-4DB2-BD59-A6C34878D82A}">
                    <a16:rowId xmlns:a16="http://schemas.microsoft.com/office/drawing/2014/main" xmlns="" val="10000"/>
                  </a:ext>
                </a:extLst>
              </a:tr>
              <a:tr h="401675">
                <a:tc>
                  <a:txBody>
                    <a:bodyPr/>
                    <a:lstStyle/>
                    <a:p>
                      <a:pPr algn="ctr"/>
                      <a:r>
                        <a:rPr lang="en-ZA" sz="2000" b="1" dirty="0">
                          <a:latin typeface="Arial" panose="020B0604020202020204" pitchFamily="34" charset="0"/>
                          <a:cs typeface="Arial" panose="020B0604020202020204" pitchFamily="34" charset="0"/>
                        </a:rPr>
                        <a:t>EC</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36 269</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2 302 </a:t>
                      </a:r>
                    </a:p>
                  </a:txBody>
                  <a:tcPr>
                    <a:solidFill>
                      <a:schemeClr val="accent6">
                        <a:lumMod val="20000"/>
                        <a:lumOff val="80000"/>
                      </a:schemeClr>
                    </a:solidFill>
                  </a:tcPr>
                </a:tc>
                <a:extLst>
                  <a:ext uri="{0D108BD9-81ED-4DB2-BD59-A6C34878D82A}">
                    <a16:rowId xmlns:a16="http://schemas.microsoft.com/office/drawing/2014/main" xmlns="" val="10001"/>
                  </a:ext>
                </a:extLst>
              </a:tr>
              <a:tr h="401675">
                <a:tc>
                  <a:txBody>
                    <a:bodyPr/>
                    <a:lstStyle/>
                    <a:p>
                      <a:pPr algn="ctr"/>
                      <a:r>
                        <a:rPr lang="en-ZA" sz="2000" b="1" dirty="0">
                          <a:latin typeface="Arial" panose="020B0604020202020204" pitchFamily="34" charset="0"/>
                          <a:cs typeface="Arial" panose="020B0604020202020204" pitchFamily="34" charset="0"/>
                        </a:rPr>
                        <a:t>FS</a:t>
                      </a:r>
                    </a:p>
                  </a:txBody>
                  <a:tcPr/>
                </a:tc>
                <a:tc>
                  <a:txBody>
                    <a:bodyPr/>
                    <a:lstStyle/>
                    <a:p>
                      <a:pPr algn="ctr"/>
                      <a:r>
                        <a:rPr lang="en-ZA" sz="2000" dirty="0">
                          <a:latin typeface="Arial" panose="020B0604020202020204" pitchFamily="34" charset="0"/>
                          <a:cs typeface="Arial" panose="020B0604020202020204" pitchFamily="34" charset="0"/>
                        </a:rPr>
                        <a:t>7 354</a:t>
                      </a:r>
                    </a:p>
                  </a:txBody>
                  <a:tcPr/>
                </a:tc>
                <a:tc>
                  <a:txBody>
                    <a:bodyPr/>
                    <a:lstStyle/>
                    <a:p>
                      <a:pPr algn="ctr"/>
                      <a:r>
                        <a:rPr lang="en-ZA" sz="2000" dirty="0">
                          <a:latin typeface="Arial" panose="020B0604020202020204" pitchFamily="34" charset="0"/>
                          <a:cs typeface="Arial" panose="020B0604020202020204" pitchFamily="34" charset="0"/>
                        </a:rPr>
                        <a:t>636</a:t>
                      </a:r>
                    </a:p>
                  </a:txBody>
                  <a:tcPr/>
                </a:tc>
                <a:extLst>
                  <a:ext uri="{0D108BD9-81ED-4DB2-BD59-A6C34878D82A}">
                    <a16:rowId xmlns:a16="http://schemas.microsoft.com/office/drawing/2014/main" xmlns="" val="10002"/>
                  </a:ext>
                </a:extLst>
              </a:tr>
              <a:tr h="401675">
                <a:tc>
                  <a:txBody>
                    <a:bodyPr/>
                    <a:lstStyle/>
                    <a:p>
                      <a:pPr algn="ctr"/>
                      <a:r>
                        <a:rPr lang="en-ZA" sz="2000" b="1" dirty="0">
                          <a:latin typeface="Arial" panose="020B0604020202020204" pitchFamily="34" charset="0"/>
                          <a:cs typeface="Arial" panose="020B0604020202020204" pitchFamily="34" charset="0"/>
                        </a:rPr>
                        <a:t>GP</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3 600</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55</a:t>
                      </a:r>
                    </a:p>
                  </a:txBody>
                  <a:tcPr>
                    <a:solidFill>
                      <a:schemeClr val="accent6">
                        <a:lumMod val="20000"/>
                        <a:lumOff val="80000"/>
                      </a:schemeClr>
                    </a:solidFill>
                  </a:tcPr>
                </a:tc>
                <a:extLst>
                  <a:ext uri="{0D108BD9-81ED-4DB2-BD59-A6C34878D82A}">
                    <a16:rowId xmlns:a16="http://schemas.microsoft.com/office/drawing/2014/main" xmlns="" val="10003"/>
                  </a:ext>
                </a:extLst>
              </a:tr>
              <a:tr h="401675">
                <a:tc>
                  <a:txBody>
                    <a:bodyPr/>
                    <a:lstStyle/>
                    <a:p>
                      <a:pPr algn="ctr"/>
                      <a:r>
                        <a:rPr lang="en-ZA" sz="2000" b="1" dirty="0">
                          <a:latin typeface="Arial" panose="020B0604020202020204" pitchFamily="34" charset="0"/>
                          <a:cs typeface="Arial" panose="020B0604020202020204" pitchFamily="34" charset="0"/>
                        </a:rPr>
                        <a:t>KZN</a:t>
                      </a:r>
                    </a:p>
                  </a:txBody>
                  <a:tcPr/>
                </a:tc>
                <a:tc>
                  <a:txBody>
                    <a:bodyPr/>
                    <a:lstStyle/>
                    <a:p>
                      <a:pPr algn="ctr"/>
                      <a:r>
                        <a:rPr lang="en-ZA" sz="2000" dirty="0">
                          <a:latin typeface="Arial" panose="020B0604020202020204" pitchFamily="34" charset="0"/>
                          <a:cs typeface="Arial" panose="020B0604020202020204" pitchFamily="34" charset="0"/>
                        </a:rPr>
                        <a:t>16 162</a:t>
                      </a:r>
                    </a:p>
                  </a:txBody>
                  <a:tcPr/>
                </a:tc>
                <a:tc>
                  <a:txBody>
                    <a:bodyPr/>
                    <a:lstStyle/>
                    <a:p>
                      <a:pPr algn="ctr"/>
                      <a:r>
                        <a:rPr lang="en-ZA" sz="2000" dirty="0">
                          <a:latin typeface="Arial" panose="020B0604020202020204" pitchFamily="34" charset="0"/>
                          <a:cs typeface="Arial" panose="020B0604020202020204" pitchFamily="34" charset="0"/>
                        </a:rPr>
                        <a:t>8 041</a:t>
                      </a:r>
                    </a:p>
                  </a:txBody>
                  <a:tcPr/>
                </a:tc>
                <a:extLst>
                  <a:ext uri="{0D108BD9-81ED-4DB2-BD59-A6C34878D82A}">
                    <a16:rowId xmlns:a16="http://schemas.microsoft.com/office/drawing/2014/main" xmlns="" val="10004"/>
                  </a:ext>
                </a:extLst>
              </a:tr>
              <a:tr h="673548">
                <a:tc>
                  <a:txBody>
                    <a:bodyPr/>
                    <a:lstStyle/>
                    <a:p>
                      <a:pPr algn="ctr"/>
                      <a:r>
                        <a:rPr lang="en-ZA" sz="2000" b="1" dirty="0">
                          <a:latin typeface="Arial" panose="020B0604020202020204" pitchFamily="34" charset="0"/>
                          <a:cs typeface="Arial" panose="020B0604020202020204" pitchFamily="34" charset="0"/>
                        </a:rPr>
                        <a:t>LP</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14 339</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11 258</a:t>
                      </a:r>
                    </a:p>
                  </a:txBody>
                  <a:tcPr>
                    <a:solidFill>
                      <a:schemeClr val="accent6">
                        <a:lumMod val="20000"/>
                        <a:lumOff val="80000"/>
                      </a:schemeClr>
                    </a:solidFill>
                  </a:tcPr>
                </a:tc>
                <a:extLst>
                  <a:ext uri="{0D108BD9-81ED-4DB2-BD59-A6C34878D82A}">
                    <a16:rowId xmlns:a16="http://schemas.microsoft.com/office/drawing/2014/main" xmlns="" val="10005"/>
                  </a:ext>
                </a:extLst>
              </a:tr>
              <a:tr h="575573">
                <a:tc>
                  <a:txBody>
                    <a:bodyPr/>
                    <a:lstStyle/>
                    <a:p>
                      <a:pPr algn="ctr"/>
                      <a:r>
                        <a:rPr lang="en-ZA" sz="2000" b="1" dirty="0">
                          <a:latin typeface="Arial" panose="020B0604020202020204" pitchFamily="34" charset="0"/>
                          <a:cs typeface="Arial" panose="020B0604020202020204" pitchFamily="34" charset="0"/>
                        </a:rPr>
                        <a:t>MP</a:t>
                      </a:r>
                    </a:p>
                  </a:txBody>
                  <a:tcPr/>
                </a:tc>
                <a:tc>
                  <a:txBody>
                    <a:bodyPr/>
                    <a:lstStyle/>
                    <a:p>
                      <a:pPr algn="ctr"/>
                      <a:r>
                        <a:rPr lang="en-ZA" sz="2000" dirty="0">
                          <a:latin typeface="Arial" panose="020B0604020202020204" pitchFamily="34" charset="0"/>
                          <a:cs typeface="Arial" panose="020B0604020202020204" pitchFamily="34" charset="0"/>
                        </a:rPr>
                        <a:t>12 060</a:t>
                      </a:r>
                    </a:p>
                  </a:txBody>
                  <a:tcPr/>
                </a:tc>
                <a:tc>
                  <a:txBody>
                    <a:bodyPr/>
                    <a:lstStyle/>
                    <a:p>
                      <a:pPr algn="ctr"/>
                      <a:r>
                        <a:rPr lang="en-ZA" sz="2000" dirty="0">
                          <a:latin typeface="Arial" panose="020B0604020202020204" pitchFamily="34" charset="0"/>
                          <a:cs typeface="Arial" panose="020B0604020202020204" pitchFamily="34" charset="0"/>
                        </a:rPr>
                        <a:t>12 000</a:t>
                      </a:r>
                    </a:p>
                  </a:txBody>
                  <a:tcPr/>
                </a:tc>
                <a:extLst>
                  <a:ext uri="{0D108BD9-81ED-4DB2-BD59-A6C34878D82A}">
                    <a16:rowId xmlns:a16="http://schemas.microsoft.com/office/drawing/2014/main" xmlns="" val="10006"/>
                  </a:ext>
                </a:extLst>
              </a:tr>
              <a:tr h="401675">
                <a:tc>
                  <a:txBody>
                    <a:bodyPr/>
                    <a:lstStyle/>
                    <a:p>
                      <a:pPr algn="ctr"/>
                      <a:r>
                        <a:rPr lang="en-ZA" sz="2000" b="1" dirty="0">
                          <a:latin typeface="Arial" panose="020B0604020202020204" pitchFamily="34" charset="0"/>
                          <a:cs typeface="Arial" panose="020B0604020202020204" pitchFamily="34" charset="0"/>
                        </a:rPr>
                        <a:t>NC</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900</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56</a:t>
                      </a:r>
                    </a:p>
                  </a:txBody>
                  <a:tcPr>
                    <a:solidFill>
                      <a:schemeClr val="accent6">
                        <a:lumMod val="20000"/>
                        <a:lumOff val="80000"/>
                      </a:schemeClr>
                    </a:solidFill>
                  </a:tcPr>
                </a:tc>
                <a:extLst>
                  <a:ext uri="{0D108BD9-81ED-4DB2-BD59-A6C34878D82A}">
                    <a16:rowId xmlns:a16="http://schemas.microsoft.com/office/drawing/2014/main" xmlns="" val="10007"/>
                  </a:ext>
                </a:extLst>
              </a:tr>
              <a:tr h="401675">
                <a:tc>
                  <a:txBody>
                    <a:bodyPr/>
                    <a:lstStyle/>
                    <a:p>
                      <a:pPr algn="ctr"/>
                      <a:r>
                        <a:rPr lang="en-ZA" sz="2000" b="1" dirty="0">
                          <a:latin typeface="Arial" panose="020B0604020202020204" pitchFamily="34" charset="0"/>
                          <a:cs typeface="Arial" panose="020B0604020202020204" pitchFamily="34" charset="0"/>
                        </a:rPr>
                        <a:t>NW</a:t>
                      </a:r>
                    </a:p>
                  </a:txBody>
                  <a:tcPr/>
                </a:tc>
                <a:tc>
                  <a:txBody>
                    <a:bodyPr/>
                    <a:lstStyle/>
                    <a:p>
                      <a:pPr algn="ctr"/>
                      <a:r>
                        <a:rPr lang="en-ZA" sz="2000" dirty="0">
                          <a:latin typeface="Arial" panose="020B0604020202020204" pitchFamily="34" charset="0"/>
                          <a:cs typeface="Arial" panose="020B0604020202020204" pitchFamily="34" charset="0"/>
                        </a:rPr>
                        <a:t>14 550</a:t>
                      </a:r>
                    </a:p>
                  </a:txBody>
                  <a:tcPr/>
                </a:tc>
                <a:tc>
                  <a:txBody>
                    <a:bodyPr/>
                    <a:lstStyle/>
                    <a:p>
                      <a:pPr algn="ctr"/>
                      <a:r>
                        <a:rPr lang="en-ZA" sz="2000" dirty="0">
                          <a:latin typeface="Arial" panose="020B0604020202020204" pitchFamily="34" charset="0"/>
                          <a:cs typeface="Arial" panose="020B0604020202020204" pitchFamily="34" charset="0"/>
                        </a:rPr>
                        <a:t>790</a:t>
                      </a:r>
                    </a:p>
                  </a:txBody>
                  <a:tcPr/>
                </a:tc>
                <a:extLst>
                  <a:ext uri="{0D108BD9-81ED-4DB2-BD59-A6C34878D82A}">
                    <a16:rowId xmlns:a16="http://schemas.microsoft.com/office/drawing/2014/main" xmlns="" val="10008"/>
                  </a:ext>
                </a:extLst>
              </a:tr>
              <a:tr h="401675">
                <a:tc>
                  <a:txBody>
                    <a:bodyPr/>
                    <a:lstStyle/>
                    <a:p>
                      <a:pPr algn="ctr"/>
                      <a:r>
                        <a:rPr lang="en-ZA" sz="2000" b="1" dirty="0">
                          <a:latin typeface="Arial" panose="020B0604020202020204" pitchFamily="34" charset="0"/>
                          <a:cs typeface="Arial" panose="020B0604020202020204" pitchFamily="34" charset="0"/>
                        </a:rPr>
                        <a:t>WC</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4 300</a:t>
                      </a:r>
                    </a:p>
                  </a:txBody>
                  <a:tcPr>
                    <a:solidFill>
                      <a:schemeClr val="accent6">
                        <a:lumMod val="20000"/>
                        <a:lumOff val="80000"/>
                      </a:schemeClr>
                    </a:solidFill>
                  </a:tcPr>
                </a:tc>
                <a:tc>
                  <a:txBody>
                    <a:bodyPr/>
                    <a:lstStyle/>
                    <a:p>
                      <a:pPr algn="ctr"/>
                      <a:r>
                        <a:rPr lang="en-ZA" sz="2000" dirty="0">
                          <a:latin typeface="Arial" panose="020B0604020202020204" pitchFamily="34" charset="0"/>
                          <a:cs typeface="Arial" panose="020B0604020202020204" pitchFamily="34" charset="0"/>
                        </a:rPr>
                        <a:t>178</a:t>
                      </a:r>
                    </a:p>
                  </a:txBody>
                  <a:tcPr>
                    <a:solidFill>
                      <a:schemeClr val="accent6">
                        <a:lumMod val="20000"/>
                        <a:lumOff val="80000"/>
                      </a:schemeClr>
                    </a:solidFill>
                  </a:tcPr>
                </a:tc>
                <a:extLst>
                  <a:ext uri="{0D108BD9-81ED-4DB2-BD59-A6C34878D82A}">
                    <a16:rowId xmlns:a16="http://schemas.microsoft.com/office/drawing/2014/main" xmlns="" val="10009"/>
                  </a:ext>
                </a:extLst>
              </a:tr>
              <a:tr h="401675">
                <a:tc>
                  <a:txBody>
                    <a:bodyPr/>
                    <a:lstStyle/>
                    <a:p>
                      <a:r>
                        <a:rPr lang="en-ZA" sz="2000" b="1" dirty="0">
                          <a:solidFill>
                            <a:schemeClr val="bg1"/>
                          </a:solidFill>
                          <a:latin typeface="Arial" panose="020B0604020202020204" pitchFamily="34" charset="0"/>
                          <a:cs typeface="Arial" panose="020B0604020202020204" pitchFamily="34" charset="0"/>
                        </a:rPr>
                        <a:t>TOTAL</a:t>
                      </a:r>
                    </a:p>
                  </a:txBody>
                  <a:tcPr>
                    <a:solidFill>
                      <a:srgbClr val="00B050"/>
                    </a:solidFill>
                  </a:tcPr>
                </a:tc>
                <a:tc>
                  <a:txBody>
                    <a:bodyPr/>
                    <a:lstStyle/>
                    <a:p>
                      <a:pPr algn="ctr"/>
                      <a:r>
                        <a:rPr lang="en-ZA" sz="2000" b="1" dirty="0">
                          <a:solidFill>
                            <a:schemeClr val="bg1"/>
                          </a:solidFill>
                          <a:latin typeface="Arial" panose="020B0604020202020204" pitchFamily="34" charset="0"/>
                          <a:cs typeface="Arial" panose="020B0604020202020204" pitchFamily="34" charset="0"/>
                        </a:rPr>
                        <a:t>109 </a:t>
                      </a:r>
                      <a:r>
                        <a:rPr lang="en-ZA" sz="2000" b="1" dirty="0" smtClean="0">
                          <a:solidFill>
                            <a:schemeClr val="bg1"/>
                          </a:solidFill>
                          <a:latin typeface="Arial" panose="020B0604020202020204" pitchFamily="34" charset="0"/>
                          <a:cs typeface="Arial" panose="020B0604020202020204" pitchFamily="34" charset="0"/>
                        </a:rPr>
                        <a:t>534 35316</a:t>
                      </a:r>
                      <a:endParaRPr lang="en-ZA" sz="2000" b="1" dirty="0">
                        <a:solidFill>
                          <a:schemeClr val="bg1"/>
                        </a:solidFill>
                        <a:latin typeface="Arial" panose="020B0604020202020204" pitchFamily="34" charset="0"/>
                        <a:cs typeface="Arial" panose="020B0604020202020204" pitchFamily="34" charset="0"/>
                      </a:endParaRPr>
                    </a:p>
                  </a:txBody>
                  <a:tcPr>
                    <a:solidFill>
                      <a:srgbClr val="00B050"/>
                    </a:solidFill>
                  </a:tcPr>
                </a:tc>
                <a:tc>
                  <a:txBody>
                    <a:bodyPr/>
                    <a:lstStyle/>
                    <a:p>
                      <a:pPr algn="ctr" fontAlgn="b"/>
                      <a:r>
                        <a:rPr lang="en-ZA" sz="2000" b="1" i="0" u="none" strike="noStrike" dirty="0" smtClean="0">
                          <a:solidFill>
                            <a:schemeClr val="bg1"/>
                          </a:solidFill>
                          <a:effectLst/>
                          <a:latin typeface="Calibri" panose="020F0502020204030204" pitchFamily="34" charset="0"/>
                        </a:rPr>
                        <a:t>35 316</a:t>
                      </a:r>
                      <a:endParaRPr lang="en-ZA" sz="2000" b="1" i="0" u="none" strike="noStrike" dirty="0">
                        <a:solidFill>
                          <a:schemeClr val="bg1"/>
                        </a:solidFill>
                        <a:effectLst/>
                        <a:latin typeface="Calibri" panose="020F0502020204030204" pitchFamily="34" charset="0"/>
                      </a:endParaRPr>
                    </a:p>
                  </a:txBody>
                  <a:tcPr marL="6350" marR="6350" marT="6350" marB="0" anchor="b">
                    <a:solidFill>
                      <a:srgbClr val="00B050"/>
                    </a:solidFill>
                  </a:tcPr>
                </a:tc>
                <a:extLst>
                  <a:ext uri="{0D108BD9-81ED-4DB2-BD59-A6C34878D82A}">
                    <a16:rowId xmlns:a16="http://schemas.microsoft.com/office/drawing/2014/main" xmlns="" val="10010"/>
                  </a:ext>
                </a:extLst>
              </a:tr>
            </a:tbl>
          </a:graphicData>
        </a:graphic>
      </p:graphicFrame>
      <p:sp>
        <p:nvSpPr>
          <p:cNvPr id="3" name="Slide Number Placeholder 2"/>
          <p:cNvSpPr>
            <a:spLocks noGrp="1"/>
          </p:cNvSpPr>
          <p:nvPr>
            <p:ph type="sldNum" sz="quarter" idx="10"/>
          </p:nvPr>
        </p:nvSpPr>
        <p:spPr/>
        <p:txBody>
          <a:bodyPr/>
          <a:lstStyle/>
          <a:p>
            <a:pPr>
              <a:defRPr/>
            </a:pPr>
            <a:fld id="{894EE67D-B25B-4D46-9209-30F0360CEE79}" type="slidenum">
              <a:rPr lang="en-ZA" altLang="en-US" smtClean="0"/>
              <a:pPr>
                <a:defRPr/>
              </a:pPr>
              <a:t>7</a:t>
            </a:fld>
            <a:endParaRPr lang="en-ZA" altLang="en-US"/>
          </a:p>
        </p:txBody>
      </p:sp>
    </p:spTree>
    <p:extLst>
      <p:ext uri="{BB962C8B-B14F-4D97-AF65-F5344CB8AC3E}">
        <p14:creationId xmlns:p14="http://schemas.microsoft.com/office/powerpoint/2010/main" xmlns="" val="2607422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12266" y="266199"/>
            <a:ext cx="9166510" cy="443708"/>
          </a:xfrm>
          <a:prstGeom prst="rect">
            <a:avLst/>
          </a:prstGeom>
        </p:spPr>
        <p:txBody>
          <a:bodyPr vert="horz" wrap="square" lIns="0" tIns="12697" rIns="0" bIns="0" rtlCol="0" anchor="b" anchorCtr="0">
            <a:spAutoFit/>
          </a:bodyPr>
          <a:lstStyle/>
          <a:p>
            <a:pPr marL="12697" algn="ctr">
              <a:spcBef>
                <a:spcPts val="100"/>
              </a:spcBef>
            </a:pPr>
            <a:r>
              <a:rPr lang="en-ZA" sz="2800" spc="-5" dirty="0" smtClean="0">
                <a:latin typeface="Arial"/>
                <a:cs typeface="Arial"/>
              </a:rPr>
              <a:t>CASP </a:t>
            </a:r>
            <a:r>
              <a:rPr lang="en-ZA" sz="2800" dirty="0" smtClean="0">
                <a:latin typeface="Arial"/>
                <a:cs typeface="Arial"/>
              </a:rPr>
              <a:t>ALLOCATION</a:t>
            </a:r>
            <a:r>
              <a:rPr lang="en-ZA" sz="2800" spc="-210" dirty="0" smtClean="0">
                <a:latin typeface="Arial"/>
                <a:cs typeface="Arial"/>
              </a:rPr>
              <a:t> </a:t>
            </a:r>
            <a:r>
              <a:rPr lang="en-ZA" sz="2800" spc="-5" dirty="0" smtClean="0">
                <a:latin typeface="Arial"/>
                <a:cs typeface="Arial"/>
              </a:rPr>
              <a:t>2019/20</a:t>
            </a:r>
            <a:endParaRPr lang="en-ZA" sz="2800" dirty="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xmlns="" val="1054254071"/>
              </p:ext>
            </p:extLst>
          </p:nvPr>
        </p:nvGraphicFramePr>
        <p:xfrm>
          <a:off x="538064" y="900311"/>
          <a:ext cx="9768056" cy="5665899"/>
        </p:xfrm>
        <a:graphic>
          <a:graphicData uri="http://schemas.openxmlformats.org/drawingml/2006/table">
            <a:tbl>
              <a:tblPr firstRow="1" bandRow="1">
                <a:tableStyleId>{2D5ABB26-0587-4C30-8999-92F81FD0307C}</a:tableStyleId>
              </a:tblPr>
              <a:tblGrid>
                <a:gridCol w="2181402">
                  <a:extLst>
                    <a:ext uri="{9D8B030D-6E8A-4147-A177-3AD203B41FA5}">
                      <a16:colId xmlns:a16="http://schemas.microsoft.com/office/drawing/2014/main" xmlns="" val="20000"/>
                    </a:ext>
                  </a:extLst>
                </a:gridCol>
                <a:gridCol w="1517331">
                  <a:extLst>
                    <a:ext uri="{9D8B030D-6E8A-4147-A177-3AD203B41FA5}">
                      <a16:colId xmlns:a16="http://schemas.microsoft.com/office/drawing/2014/main" xmlns="" val="20001"/>
                    </a:ext>
                  </a:extLst>
                </a:gridCol>
                <a:gridCol w="1517331">
                  <a:extLst>
                    <a:ext uri="{9D8B030D-6E8A-4147-A177-3AD203B41FA5}">
                      <a16:colId xmlns:a16="http://schemas.microsoft.com/office/drawing/2014/main" xmlns="" val="20002"/>
                    </a:ext>
                  </a:extLst>
                </a:gridCol>
                <a:gridCol w="1517330">
                  <a:extLst>
                    <a:ext uri="{9D8B030D-6E8A-4147-A177-3AD203B41FA5}">
                      <a16:colId xmlns:a16="http://schemas.microsoft.com/office/drawing/2014/main" xmlns="" val="20003"/>
                    </a:ext>
                  </a:extLst>
                </a:gridCol>
                <a:gridCol w="1517331">
                  <a:extLst>
                    <a:ext uri="{9D8B030D-6E8A-4147-A177-3AD203B41FA5}">
                      <a16:colId xmlns:a16="http://schemas.microsoft.com/office/drawing/2014/main" xmlns="" val="20004"/>
                    </a:ext>
                  </a:extLst>
                </a:gridCol>
                <a:gridCol w="1517331">
                  <a:extLst>
                    <a:ext uri="{9D8B030D-6E8A-4147-A177-3AD203B41FA5}">
                      <a16:colId xmlns:a16="http://schemas.microsoft.com/office/drawing/2014/main" xmlns="" val="20005"/>
                    </a:ext>
                  </a:extLst>
                </a:gridCol>
              </a:tblGrid>
              <a:tr h="600276">
                <a:tc rowSpan="2">
                  <a:txBody>
                    <a:bodyPr/>
                    <a:lstStyle/>
                    <a:p>
                      <a:pPr>
                        <a:lnSpc>
                          <a:spcPct val="100000"/>
                        </a:lnSpc>
                        <a:spcBef>
                          <a:spcPts val="45"/>
                        </a:spcBef>
                      </a:pPr>
                      <a:endParaRPr sz="2600" dirty="0">
                        <a:latin typeface="Times New Roman"/>
                        <a:cs typeface="Times New Roman"/>
                      </a:endParaRPr>
                    </a:p>
                    <a:p>
                      <a:pPr marL="554990">
                        <a:lnSpc>
                          <a:spcPct val="100000"/>
                        </a:lnSpc>
                      </a:pPr>
                      <a:r>
                        <a:rPr sz="2000" b="1" spc="-5" dirty="0">
                          <a:latin typeface="Arial"/>
                          <a:cs typeface="Arial"/>
                        </a:rPr>
                        <a:t>Province</a:t>
                      </a:r>
                      <a:endParaRPr sz="2000" dirty="0">
                        <a:latin typeface="Arial"/>
                        <a:cs typeface="Arial"/>
                      </a:endParaRPr>
                    </a:p>
                  </a:txBody>
                  <a:tcPr marL="0" marR="0" marT="57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tc>
                  <a:txBody>
                    <a:bodyPr/>
                    <a:lstStyle/>
                    <a:p>
                      <a:pPr marL="73025" marR="64769" indent="389890">
                        <a:lnSpc>
                          <a:spcPts val="2400"/>
                        </a:lnSpc>
                        <a:spcBef>
                          <a:spcPts val="50"/>
                        </a:spcBef>
                      </a:pPr>
                      <a:r>
                        <a:rPr sz="2000" b="1" spc="-30" dirty="0">
                          <a:latin typeface="Arial"/>
                          <a:cs typeface="Arial"/>
                        </a:rPr>
                        <a:t>Total  </a:t>
                      </a:r>
                      <a:r>
                        <a:rPr sz="2000" b="1" dirty="0">
                          <a:latin typeface="Arial"/>
                          <a:cs typeface="Arial"/>
                        </a:rPr>
                        <a:t>Allocations</a:t>
                      </a:r>
                      <a:endParaRPr sz="2000" dirty="0">
                        <a:latin typeface="Arial"/>
                        <a:cs typeface="Arial"/>
                      </a:endParaRPr>
                    </a:p>
                  </a:txBody>
                  <a:tcPr marL="0" marR="0" marT="634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tc>
                  <a:txBody>
                    <a:bodyPr/>
                    <a:lstStyle/>
                    <a:p>
                      <a:pPr algn="ctr">
                        <a:lnSpc>
                          <a:spcPct val="100000"/>
                        </a:lnSpc>
                        <a:spcBef>
                          <a:spcPts val="1170"/>
                        </a:spcBef>
                      </a:pPr>
                      <a:r>
                        <a:rPr sz="2000" b="1" dirty="0">
                          <a:latin typeface="Arial"/>
                          <a:cs typeface="Arial"/>
                        </a:rPr>
                        <a:t>Projects</a:t>
                      </a:r>
                      <a:endParaRPr sz="2000" dirty="0">
                        <a:latin typeface="Arial"/>
                        <a:cs typeface="Arial"/>
                      </a:endParaRPr>
                    </a:p>
                  </a:txBody>
                  <a:tcPr marL="0" marR="0" marT="14855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tc>
                  <a:txBody>
                    <a:bodyPr/>
                    <a:lstStyle/>
                    <a:p>
                      <a:pPr marL="635" algn="ctr">
                        <a:lnSpc>
                          <a:spcPct val="100000"/>
                        </a:lnSpc>
                        <a:spcBef>
                          <a:spcPts val="1170"/>
                        </a:spcBef>
                      </a:pPr>
                      <a:r>
                        <a:rPr sz="2000" b="1" dirty="0">
                          <a:latin typeface="Arial"/>
                          <a:cs typeface="Arial"/>
                        </a:rPr>
                        <a:t>ERP</a:t>
                      </a:r>
                      <a:endParaRPr sz="2000" dirty="0">
                        <a:latin typeface="Arial"/>
                        <a:cs typeface="Arial"/>
                      </a:endParaRPr>
                    </a:p>
                  </a:txBody>
                  <a:tcPr marL="0" marR="0" marT="14855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tc>
                  <a:txBody>
                    <a:bodyPr/>
                    <a:lstStyle/>
                    <a:p>
                      <a:pPr marL="1270" algn="ctr">
                        <a:lnSpc>
                          <a:spcPct val="100000"/>
                        </a:lnSpc>
                        <a:spcBef>
                          <a:spcPts val="1170"/>
                        </a:spcBef>
                      </a:pPr>
                      <a:r>
                        <a:rPr sz="2000" b="1" dirty="0">
                          <a:latin typeface="Arial"/>
                          <a:cs typeface="Arial"/>
                        </a:rPr>
                        <a:t>Colleges</a:t>
                      </a:r>
                      <a:endParaRPr sz="2000" dirty="0">
                        <a:latin typeface="Arial"/>
                        <a:cs typeface="Arial"/>
                      </a:endParaRPr>
                    </a:p>
                  </a:txBody>
                  <a:tcPr marL="0" marR="0" marT="14855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tc>
                  <a:txBody>
                    <a:bodyPr/>
                    <a:lstStyle/>
                    <a:p>
                      <a:pPr marL="1270" algn="ctr">
                        <a:lnSpc>
                          <a:spcPct val="100000"/>
                        </a:lnSpc>
                        <a:spcBef>
                          <a:spcPts val="1170"/>
                        </a:spcBef>
                      </a:pPr>
                      <a:r>
                        <a:rPr sz="2000" b="1" dirty="0">
                          <a:latin typeface="Arial"/>
                          <a:cs typeface="Arial"/>
                        </a:rPr>
                        <a:t>Disaster</a:t>
                      </a:r>
                      <a:endParaRPr sz="2000" dirty="0">
                        <a:latin typeface="Arial"/>
                        <a:cs typeface="Arial"/>
                      </a:endParaRPr>
                    </a:p>
                  </a:txBody>
                  <a:tcPr marL="0" marR="0" marT="14855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extLst>
                  <a:ext uri="{0D108BD9-81ED-4DB2-BD59-A6C34878D82A}">
                    <a16:rowId xmlns:a16="http://schemas.microsoft.com/office/drawing/2014/main" xmlns="" val="10000"/>
                  </a:ext>
                </a:extLst>
              </a:tr>
              <a:tr h="459041">
                <a:tc vMerge="1">
                  <a:txBody>
                    <a:bodyPr/>
                    <a:lstStyle/>
                    <a:p>
                      <a:endParaRPr/>
                    </a:p>
                  </a:txBody>
                  <a:tcPr marL="0" marR="0" marT="57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DD9C3"/>
                    </a:solidFill>
                  </a:tcPr>
                </a:tc>
                <a:tc>
                  <a:txBody>
                    <a:bodyPr/>
                    <a:lstStyle/>
                    <a:p>
                      <a:pPr algn="ctr">
                        <a:lnSpc>
                          <a:spcPct val="100000"/>
                        </a:lnSpc>
                        <a:spcBef>
                          <a:spcPts val="600"/>
                        </a:spcBef>
                      </a:pPr>
                      <a:r>
                        <a:rPr sz="2000" b="1"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b="1"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0"/>
                        </a:spcBef>
                      </a:pPr>
                      <a:r>
                        <a:rPr sz="2000" b="1"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0"/>
                        </a:spcBef>
                      </a:pPr>
                      <a:r>
                        <a:rPr sz="2000" b="1"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270" algn="ctr">
                        <a:lnSpc>
                          <a:spcPct val="100000"/>
                        </a:lnSpc>
                        <a:spcBef>
                          <a:spcPts val="600"/>
                        </a:spcBef>
                      </a:pPr>
                      <a:r>
                        <a:rPr sz="2000" b="1"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1"/>
                  </a:ext>
                </a:extLst>
              </a:tr>
              <a:tr h="459165">
                <a:tc>
                  <a:txBody>
                    <a:bodyPr/>
                    <a:lstStyle/>
                    <a:p>
                      <a:pPr marL="9525">
                        <a:lnSpc>
                          <a:spcPct val="100000"/>
                        </a:lnSpc>
                        <a:spcBef>
                          <a:spcPts val="600"/>
                        </a:spcBef>
                      </a:pPr>
                      <a:r>
                        <a:rPr sz="2000" dirty="0">
                          <a:latin typeface="Arial"/>
                          <a:cs typeface="Arial"/>
                        </a:rPr>
                        <a:t>Eastern</a:t>
                      </a:r>
                      <a:r>
                        <a:rPr sz="2000" spc="-35" dirty="0">
                          <a:latin typeface="Arial"/>
                          <a:cs typeface="Arial"/>
                        </a:rPr>
                        <a:t> </a:t>
                      </a:r>
                      <a:r>
                        <a:rPr sz="2000" dirty="0">
                          <a:latin typeface="Arial"/>
                          <a:cs typeface="Arial"/>
                        </a:rPr>
                        <a:t>Cape</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244</a:t>
                      </a:r>
                      <a:r>
                        <a:rPr sz="2000" spc="-30" dirty="0">
                          <a:latin typeface="Arial"/>
                          <a:cs typeface="Arial"/>
                        </a:rPr>
                        <a:t> </a:t>
                      </a:r>
                      <a:r>
                        <a:rPr sz="2000" dirty="0">
                          <a:latin typeface="Arial"/>
                          <a:cs typeface="Arial"/>
                        </a:rPr>
                        <a:t>101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143</a:t>
                      </a:r>
                      <a:r>
                        <a:rPr sz="2000" spc="-30" dirty="0">
                          <a:latin typeface="Arial"/>
                          <a:cs typeface="Arial"/>
                        </a:rPr>
                        <a:t> </a:t>
                      </a:r>
                      <a:r>
                        <a:rPr sz="2000" dirty="0">
                          <a:latin typeface="Arial"/>
                          <a:cs typeface="Arial"/>
                        </a:rPr>
                        <a:t>338</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270" algn="ctr">
                        <a:lnSpc>
                          <a:spcPct val="100000"/>
                        </a:lnSpc>
                        <a:spcBef>
                          <a:spcPts val="600"/>
                        </a:spcBef>
                      </a:pPr>
                      <a:r>
                        <a:rPr sz="2000" dirty="0">
                          <a:latin typeface="Arial"/>
                          <a:cs typeface="Arial"/>
                        </a:rPr>
                        <a:t>84</a:t>
                      </a:r>
                      <a:r>
                        <a:rPr sz="2000" spc="-30" dirty="0">
                          <a:latin typeface="Arial"/>
                          <a:cs typeface="Arial"/>
                        </a:rPr>
                        <a:t> </a:t>
                      </a:r>
                      <a:r>
                        <a:rPr sz="2000" dirty="0">
                          <a:latin typeface="Arial"/>
                          <a:cs typeface="Arial"/>
                        </a:rPr>
                        <a:t>362</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270" algn="ctr">
                        <a:lnSpc>
                          <a:spcPct val="100000"/>
                        </a:lnSpc>
                        <a:spcBef>
                          <a:spcPts val="600"/>
                        </a:spcBef>
                      </a:pPr>
                      <a:r>
                        <a:rPr sz="2000" dirty="0">
                          <a:latin typeface="Arial"/>
                          <a:cs typeface="Arial"/>
                        </a:rPr>
                        <a:t>16</a:t>
                      </a:r>
                      <a:r>
                        <a:rPr sz="2000" spc="-30" dirty="0">
                          <a:latin typeface="Arial"/>
                          <a:cs typeface="Arial"/>
                        </a:rPr>
                        <a:t> </a:t>
                      </a:r>
                      <a:r>
                        <a:rPr sz="2000" dirty="0">
                          <a:latin typeface="Arial"/>
                          <a:cs typeface="Arial"/>
                        </a:rPr>
                        <a:t>401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2"/>
                  </a:ext>
                </a:extLst>
              </a:tr>
              <a:tr h="459042">
                <a:tc>
                  <a:txBody>
                    <a:bodyPr/>
                    <a:lstStyle/>
                    <a:p>
                      <a:pPr marL="9525">
                        <a:lnSpc>
                          <a:spcPct val="100000"/>
                        </a:lnSpc>
                        <a:spcBef>
                          <a:spcPts val="600"/>
                        </a:spcBef>
                      </a:pPr>
                      <a:r>
                        <a:rPr sz="2000" dirty="0">
                          <a:latin typeface="Arial"/>
                          <a:cs typeface="Arial"/>
                        </a:rPr>
                        <a:t>Free</a:t>
                      </a:r>
                      <a:r>
                        <a:rPr sz="2000" spc="-20" dirty="0">
                          <a:latin typeface="Arial"/>
                          <a:cs typeface="Arial"/>
                        </a:rPr>
                        <a:t> </a:t>
                      </a:r>
                      <a:r>
                        <a:rPr sz="2000" spc="-5" dirty="0">
                          <a:latin typeface="Arial"/>
                          <a:cs typeface="Arial"/>
                        </a:rPr>
                        <a:t>State</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168</a:t>
                      </a:r>
                      <a:r>
                        <a:rPr sz="2000" spc="-35" dirty="0">
                          <a:latin typeface="Arial"/>
                          <a:cs typeface="Arial"/>
                        </a:rPr>
                        <a:t> </a:t>
                      </a:r>
                      <a:r>
                        <a:rPr sz="2000" dirty="0">
                          <a:latin typeface="Arial"/>
                          <a:cs typeface="Arial"/>
                        </a:rPr>
                        <a:t>373</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130</a:t>
                      </a:r>
                      <a:r>
                        <a:rPr sz="2000" spc="-35" dirty="0">
                          <a:latin typeface="Arial"/>
                          <a:cs typeface="Arial"/>
                        </a:rPr>
                        <a:t> </a:t>
                      </a:r>
                      <a:r>
                        <a:rPr sz="2000" dirty="0">
                          <a:latin typeface="Arial"/>
                          <a:cs typeface="Arial"/>
                        </a:rPr>
                        <a:t>192</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0"/>
                        </a:spcBef>
                      </a:pPr>
                      <a:r>
                        <a:rPr sz="2000" dirty="0">
                          <a:latin typeface="Arial"/>
                          <a:cs typeface="Arial"/>
                        </a:rPr>
                        <a:t>29</a:t>
                      </a:r>
                      <a:r>
                        <a:rPr sz="2000" spc="-30" dirty="0">
                          <a:latin typeface="Arial"/>
                          <a:cs typeface="Arial"/>
                        </a:rPr>
                        <a:t> </a:t>
                      </a:r>
                      <a:r>
                        <a:rPr sz="2000" dirty="0">
                          <a:latin typeface="Arial"/>
                          <a:cs typeface="Arial"/>
                        </a:rPr>
                        <a:t>299</a:t>
                      </a: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905" algn="ctr">
                        <a:lnSpc>
                          <a:spcPct val="100000"/>
                        </a:lnSpc>
                        <a:spcBef>
                          <a:spcPts val="600"/>
                        </a:spcBef>
                      </a:pPr>
                      <a:r>
                        <a:rPr sz="2000" dirty="0">
                          <a:latin typeface="Arial"/>
                          <a:cs typeface="Arial"/>
                        </a:rPr>
                        <a:t>8</a:t>
                      </a:r>
                      <a:r>
                        <a:rPr sz="2000" spc="-15" dirty="0">
                          <a:latin typeface="Arial"/>
                          <a:cs typeface="Arial"/>
                        </a:rPr>
                        <a:t> </a:t>
                      </a:r>
                      <a:r>
                        <a:rPr sz="2000" dirty="0">
                          <a:latin typeface="Arial"/>
                          <a:cs typeface="Arial"/>
                        </a:rPr>
                        <a:t>882</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3"/>
                  </a:ext>
                </a:extLst>
              </a:tr>
              <a:tr h="459041">
                <a:tc>
                  <a:txBody>
                    <a:bodyPr/>
                    <a:lstStyle/>
                    <a:p>
                      <a:pPr marL="9525">
                        <a:lnSpc>
                          <a:spcPct val="100000"/>
                        </a:lnSpc>
                        <a:spcBef>
                          <a:spcPts val="600"/>
                        </a:spcBef>
                      </a:pPr>
                      <a:r>
                        <a:rPr sz="2000" dirty="0">
                          <a:latin typeface="Arial"/>
                          <a:cs typeface="Arial"/>
                        </a:rPr>
                        <a:t>Gauteng</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91</a:t>
                      </a:r>
                      <a:r>
                        <a:rPr sz="2000" spc="-30" dirty="0">
                          <a:latin typeface="Arial"/>
                          <a:cs typeface="Arial"/>
                        </a:rPr>
                        <a:t> </a:t>
                      </a:r>
                      <a:r>
                        <a:rPr sz="2000" dirty="0">
                          <a:latin typeface="Arial"/>
                          <a:cs typeface="Arial"/>
                        </a:rPr>
                        <a:t>306</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74</a:t>
                      </a:r>
                      <a:r>
                        <a:rPr sz="2000" spc="-30" dirty="0">
                          <a:latin typeface="Arial"/>
                          <a:cs typeface="Arial"/>
                        </a:rPr>
                        <a:t> </a:t>
                      </a:r>
                      <a:r>
                        <a:rPr sz="2000" dirty="0">
                          <a:latin typeface="Arial"/>
                          <a:cs typeface="Arial"/>
                        </a:rPr>
                        <a:t>891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0"/>
                        </a:spcBef>
                      </a:pPr>
                      <a:r>
                        <a:rPr sz="2000" dirty="0">
                          <a:latin typeface="Arial"/>
                          <a:cs typeface="Arial"/>
                        </a:rPr>
                        <a:t>16</a:t>
                      </a:r>
                      <a:r>
                        <a:rPr sz="2000" spc="-30" dirty="0">
                          <a:latin typeface="Arial"/>
                          <a:cs typeface="Arial"/>
                        </a:rPr>
                        <a:t> </a:t>
                      </a:r>
                      <a:r>
                        <a:rPr sz="2000" dirty="0">
                          <a:latin typeface="Arial"/>
                          <a:cs typeface="Arial"/>
                        </a:rPr>
                        <a:t>415</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0"/>
                        </a:spcBef>
                      </a:pPr>
                      <a:r>
                        <a:rPr sz="2000" dirty="0">
                          <a:latin typeface="Arial"/>
                          <a:cs typeface="Arial"/>
                        </a:rPr>
                        <a:t>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4"/>
                  </a:ext>
                </a:extLst>
              </a:tr>
              <a:tr h="459165">
                <a:tc>
                  <a:txBody>
                    <a:bodyPr/>
                    <a:lstStyle/>
                    <a:p>
                      <a:pPr marL="9525">
                        <a:lnSpc>
                          <a:spcPct val="100000"/>
                        </a:lnSpc>
                        <a:spcBef>
                          <a:spcPts val="605"/>
                        </a:spcBef>
                      </a:pPr>
                      <a:r>
                        <a:rPr sz="2000" dirty="0">
                          <a:latin typeface="Arial"/>
                          <a:cs typeface="Arial"/>
                        </a:rPr>
                        <a:t>KwaZulu-Natal</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199</a:t>
                      </a:r>
                      <a:r>
                        <a:rPr sz="2000" spc="-35" dirty="0">
                          <a:latin typeface="Arial"/>
                          <a:cs typeface="Arial"/>
                        </a:rPr>
                        <a:t> </a:t>
                      </a:r>
                      <a:r>
                        <a:rPr sz="2000" dirty="0">
                          <a:latin typeface="Arial"/>
                          <a:cs typeface="Arial"/>
                        </a:rPr>
                        <a:t>351</a:t>
                      </a: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138</a:t>
                      </a:r>
                      <a:r>
                        <a:rPr sz="2000" spc="-35" dirty="0">
                          <a:latin typeface="Arial"/>
                          <a:cs typeface="Arial"/>
                        </a:rPr>
                        <a:t> </a:t>
                      </a:r>
                      <a:r>
                        <a:rPr sz="2000" dirty="0">
                          <a:latin typeface="Arial"/>
                          <a:cs typeface="Arial"/>
                        </a:rPr>
                        <a:t>606</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48</a:t>
                      </a:r>
                      <a:r>
                        <a:rPr sz="2000" spc="-30" dirty="0">
                          <a:latin typeface="Arial"/>
                          <a:cs typeface="Arial"/>
                        </a:rPr>
                        <a:t> </a:t>
                      </a:r>
                      <a:r>
                        <a:rPr sz="2000" dirty="0">
                          <a:latin typeface="Arial"/>
                          <a:cs typeface="Arial"/>
                        </a:rPr>
                        <a:t>440</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12</a:t>
                      </a:r>
                      <a:r>
                        <a:rPr sz="2000" spc="-30" dirty="0">
                          <a:latin typeface="Arial"/>
                          <a:cs typeface="Arial"/>
                        </a:rPr>
                        <a:t> </a:t>
                      </a:r>
                      <a:r>
                        <a:rPr sz="2000" dirty="0">
                          <a:latin typeface="Arial"/>
                          <a:cs typeface="Arial"/>
                        </a:rPr>
                        <a:t>305</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5"/>
                  </a:ext>
                </a:extLst>
              </a:tr>
              <a:tr h="459041">
                <a:tc>
                  <a:txBody>
                    <a:bodyPr/>
                    <a:lstStyle/>
                    <a:p>
                      <a:pPr marL="9525">
                        <a:lnSpc>
                          <a:spcPct val="100000"/>
                        </a:lnSpc>
                        <a:spcBef>
                          <a:spcPts val="605"/>
                        </a:spcBef>
                      </a:pPr>
                      <a:r>
                        <a:rPr sz="2000" dirty="0">
                          <a:latin typeface="Arial"/>
                          <a:cs typeface="Arial"/>
                        </a:rPr>
                        <a:t>Limpopo</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246</a:t>
                      </a:r>
                      <a:r>
                        <a:rPr sz="2000" spc="-35" dirty="0">
                          <a:latin typeface="Arial"/>
                          <a:cs typeface="Arial"/>
                        </a:rPr>
                        <a:t> </a:t>
                      </a:r>
                      <a:r>
                        <a:rPr sz="2000" dirty="0">
                          <a:latin typeface="Arial"/>
                          <a:cs typeface="Arial"/>
                        </a:rPr>
                        <a:t>542</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137</a:t>
                      </a:r>
                      <a:r>
                        <a:rPr sz="2000" spc="-35" dirty="0">
                          <a:latin typeface="Arial"/>
                          <a:cs typeface="Arial"/>
                        </a:rPr>
                        <a:t> </a:t>
                      </a:r>
                      <a:r>
                        <a:rPr sz="2000" dirty="0">
                          <a:latin typeface="Arial"/>
                          <a:cs typeface="Arial"/>
                        </a:rPr>
                        <a:t>492</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82</a:t>
                      </a:r>
                      <a:r>
                        <a:rPr sz="2000" spc="-30" dirty="0">
                          <a:latin typeface="Arial"/>
                          <a:cs typeface="Arial"/>
                        </a:rPr>
                        <a:t> </a:t>
                      </a:r>
                      <a:r>
                        <a:rPr sz="2000" dirty="0">
                          <a:latin typeface="Arial"/>
                          <a:cs typeface="Arial"/>
                        </a:rPr>
                        <a:t>383</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18</a:t>
                      </a:r>
                      <a:r>
                        <a:rPr sz="2000" spc="-30" dirty="0">
                          <a:latin typeface="Arial"/>
                          <a:cs typeface="Arial"/>
                        </a:rPr>
                        <a:t> </a:t>
                      </a:r>
                      <a:r>
                        <a:rPr sz="2000" dirty="0">
                          <a:latin typeface="Arial"/>
                          <a:cs typeface="Arial"/>
                        </a:rPr>
                        <a:t>415</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905" algn="ctr">
                        <a:lnSpc>
                          <a:spcPct val="100000"/>
                        </a:lnSpc>
                        <a:spcBef>
                          <a:spcPts val="605"/>
                        </a:spcBef>
                      </a:pPr>
                      <a:r>
                        <a:rPr sz="2000" dirty="0">
                          <a:latin typeface="Arial"/>
                          <a:cs typeface="Arial"/>
                        </a:rPr>
                        <a:t>8</a:t>
                      </a:r>
                      <a:r>
                        <a:rPr sz="2000" spc="-15" dirty="0">
                          <a:latin typeface="Arial"/>
                          <a:cs typeface="Arial"/>
                        </a:rPr>
                        <a:t> </a:t>
                      </a:r>
                      <a:r>
                        <a:rPr sz="2000" dirty="0">
                          <a:latin typeface="Arial"/>
                          <a:cs typeface="Arial"/>
                        </a:rPr>
                        <a:t>252</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6"/>
                  </a:ext>
                </a:extLst>
              </a:tr>
              <a:tr h="459042">
                <a:tc>
                  <a:txBody>
                    <a:bodyPr/>
                    <a:lstStyle/>
                    <a:p>
                      <a:pPr marL="9525">
                        <a:lnSpc>
                          <a:spcPct val="100000"/>
                        </a:lnSpc>
                        <a:spcBef>
                          <a:spcPts val="605"/>
                        </a:spcBef>
                      </a:pPr>
                      <a:r>
                        <a:rPr sz="2000" dirty="0">
                          <a:latin typeface="Arial"/>
                          <a:cs typeface="Arial"/>
                        </a:rPr>
                        <a:t>Mpumalanga</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154</a:t>
                      </a:r>
                      <a:r>
                        <a:rPr sz="2000" spc="-35" dirty="0">
                          <a:latin typeface="Arial"/>
                          <a:cs typeface="Arial"/>
                        </a:rPr>
                        <a:t> </a:t>
                      </a:r>
                      <a:r>
                        <a:rPr sz="2000" dirty="0">
                          <a:latin typeface="Arial"/>
                          <a:cs typeface="Arial"/>
                        </a:rPr>
                        <a:t>076</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spc="-50" dirty="0">
                          <a:latin typeface="Arial"/>
                          <a:cs typeface="Arial"/>
                        </a:rPr>
                        <a:t>117</a:t>
                      </a:r>
                      <a:r>
                        <a:rPr sz="2000" spc="-35" dirty="0">
                          <a:latin typeface="Arial"/>
                          <a:cs typeface="Arial"/>
                        </a:rPr>
                        <a:t> </a:t>
                      </a:r>
                      <a:r>
                        <a:rPr sz="2000" dirty="0">
                          <a:latin typeface="Arial"/>
                          <a:cs typeface="Arial"/>
                        </a:rPr>
                        <a:t>216</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28</a:t>
                      </a:r>
                      <a:r>
                        <a:rPr sz="2000" spc="-30" dirty="0">
                          <a:latin typeface="Arial"/>
                          <a:cs typeface="Arial"/>
                        </a:rPr>
                        <a:t> </a:t>
                      </a:r>
                      <a:r>
                        <a:rPr sz="2000" dirty="0">
                          <a:latin typeface="Arial"/>
                          <a:cs typeface="Arial"/>
                        </a:rPr>
                        <a:t>295</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0</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905" algn="ctr">
                        <a:lnSpc>
                          <a:spcPct val="100000"/>
                        </a:lnSpc>
                        <a:spcBef>
                          <a:spcPts val="605"/>
                        </a:spcBef>
                      </a:pPr>
                      <a:r>
                        <a:rPr sz="2000" dirty="0">
                          <a:latin typeface="Arial"/>
                          <a:cs typeface="Arial"/>
                        </a:rPr>
                        <a:t>8</a:t>
                      </a:r>
                      <a:r>
                        <a:rPr sz="2000" spc="-15" dirty="0">
                          <a:latin typeface="Arial"/>
                          <a:cs typeface="Arial"/>
                        </a:rPr>
                        <a:t> </a:t>
                      </a:r>
                      <a:r>
                        <a:rPr sz="2000" dirty="0">
                          <a:latin typeface="Arial"/>
                          <a:cs typeface="Arial"/>
                        </a:rPr>
                        <a:t>565</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7"/>
                  </a:ext>
                </a:extLst>
              </a:tr>
              <a:tr h="459165">
                <a:tc>
                  <a:txBody>
                    <a:bodyPr/>
                    <a:lstStyle/>
                    <a:p>
                      <a:pPr marL="9525">
                        <a:lnSpc>
                          <a:spcPct val="100000"/>
                        </a:lnSpc>
                        <a:spcBef>
                          <a:spcPts val="605"/>
                        </a:spcBef>
                      </a:pPr>
                      <a:r>
                        <a:rPr sz="2000" dirty="0">
                          <a:latin typeface="Arial"/>
                          <a:cs typeface="Arial"/>
                        </a:rPr>
                        <a:t>Northern</a:t>
                      </a:r>
                      <a:r>
                        <a:rPr sz="2000" spc="-50" dirty="0">
                          <a:latin typeface="Arial"/>
                          <a:cs typeface="Arial"/>
                        </a:rPr>
                        <a:t> </a:t>
                      </a:r>
                      <a:r>
                        <a:rPr sz="2000" dirty="0">
                          <a:latin typeface="Arial"/>
                          <a:cs typeface="Arial"/>
                        </a:rPr>
                        <a:t>Cape</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spc="-50" dirty="0">
                          <a:latin typeface="Arial"/>
                          <a:cs typeface="Arial"/>
                        </a:rPr>
                        <a:t>119</a:t>
                      </a:r>
                      <a:r>
                        <a:rPr sz="2000" spc="-35" dirty="0">
                          <a:latin typeface="Arial"/>
                          <a:cs typeface="Arial"/>
                        </a:rPr>
                        <a:t> </a:t>
                      </a:r>
                      <a:r>
                        <a:rPr sz="2000" dirty="0">
                          <a:latin typeface="Arial"/>
                          <a:cs typeface="Arial"/>
                        </a:rPr>
                        <a:t>458</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90</a:t>
                      </a:r>
                      <a:r>
                        <a:rPr sz="2000" spc="-30" dirty="0">
                          <a:latin typeface="Arial"/>
                          <a:cs typeface="Arial"/>
                        </a:rPr>
                        <a:t> </a:t>
                      </a:r>
                      <a:r>
                        <a:rPr sz="2000" spc="-50" dirty="0">
                          <a:latin typeface="Arial"/>
                          <a:cs typeface="Arial"/>
                        </a:rPr>
                        <a:t>511</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28</a:t>
                      </a:r>
                      <a:r>
                        <a:rPr sz="2000" spc="-30" dirty="0">
                          <a:latin typeface="Arial"/>
                          <a:cs typeface="Arial"/>
                        </a:rPr>
                        <a:t> </a:t>
                      </a:r>
                      <a:r>
                        <a:rPr sz="2000" dirty="0">
                          <a:latin typeface="Arial"/>
                          <a:cs typeface="Arial"/>
                        </a:rPr>
                        <a:t>947</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0</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8"/>
                  </a:ext>
                </a:extLst>
              </a:tr>
              <a:tr h="459041">
                <a:tc>
                  <a:txBody>
                    <a:bodyPr/>
                    <a:lstStyle/>
                    <a:p>
                      <a:pPr marL="9525">
                        <a:lnSpc>
                          <a:spcPct val="100000"/>
                        </a:lnSpc>
                        <a:spcBef>
                          <a:spcPts val="605"/>
                        </a:spcBef>
                      </a:pPr>
                      <a:r>
                        <a:rPr sz="2000" dirty="0">
                          <a:latin typeface="Arial"/>
                          <a:cs typeface="Arial"/>
                        </a:rPr>
                        <a:t>North</a:t>
                      </a:r>
                      <a:r>
                        <a:rPr sz="2000" spc="-35" dirty="0">
                          <a:latin typeface="Arial"/>
                          <a:cs typeface="Arial"/>
                        </a:rPr>
                        <a:t> </a:t>
                      </a:r>
                      <a:r>
                        <a:rPr sz="2000" spc="-10" dirty="0">
                          <a:latin typeface="Arial"/>
                          <a:cs typeface="Arial"/>
                        </a:rPr>
                        <a:t>West</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164</a:t>
                      </a:r>
                      <a:r>
                        <a:rPr sz="2000" spc="-35" dirty="0">
                          <a:latin typeface="Arial"/>
                          <a:cs typeface="Arial"/>
                        </a:rPr>
                        <a:t> </a:t>
                      </a:r>
                      <a:r>
                        <a:rPr sz="2000" dirty="0">
                          <a:latin typeface="Arial"/>
                          <a:cs typeface="Arial"/>
                        </a:rPr>
                        <a:t>857</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123</a:t>
                      </a:r>
                      <a:r>
                        <a:rPr sz="2000" spc="-35" dirty="0">
                          <a:latin typeface="Arial"/>
                          <a:cs typeface="Arial"/>
                        </a:rPr>
                        <a:t> </a:t>
                      </a:r>
                      <a:r>
                        <a:rPr sz="2000" dirty="0">
                          <a:latin typeface="Arial"/>
                          <a:cs typeface="Arial"/>
                        </a:rPr>
                        <a:t>389</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26</a:t>
                      </a:r>
                      <a:r>
                        <a:rPr sz="2000" spc="-30" dirty="0">
                          <a:latin typeface="Arial"/>
                          <a:cs typeface="Arial"/>
                        </a:rPr>
                        <a:t> </a:t>
                      </a:r>
                      <a:r>
                        <a:rPr sz="2000" dirty="0">
                          <a:latin typeface="Arial"/>
                          <a:cs typeface="Arial"/>
                        </a:rPr>
                        <a:t>538</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14</a:t>
                      </a:r>
                      <a:r>
                        <a:rPr sz="2000" spc="-30" dirty="0">
                          <a:latin typeface="Arial"/>
                          <a:cs typeface="Arial"/>
                        </a:rPr>
                        <a:t> </a:t>
                      </a:r>
                      <a:r>
                        <a:rPr sz="2000" dirty="0">
                          <a:latin typeface="Arial"/>
                          <a:cs typeface="Arial"/>
                        </a:rPr>
                        <a:t>930</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9"/>
                  </a:ext>
                </a:extLst>
              </a:tr>
              <a:tr h="459116">
                <a:tc>
                  <a:txBody>
                    <a:bodyPr/>
                    <a:lstStyle/>
                    <a:p>
                      <a:pPr marL="9525">
                        <a:lnSpc>
                          <a:spcPct val="100000"/>
                        </a:lnSpc>
                        <a:spcBef>
                          <a:spcPts val="605"/>
                        </a:spcBef>
                      </a:pPr>
                      <a:r>
                        <a:rPr sz="2000" spc="-5" dirty="0">
                          <a:latin typeface="Arial"/>
                          <a:cs typeface="Arial"/>
                        </a:rPr>
                        <a:t>Western</a:t>
                      </a:r>
                      <a:r>
                        <a:rPr sz="2000" spc="-50" dirty="0">
                          <a:latin typeface="Arial"/>
                          <a:cs typeface="Arial"/>
                        </a:rPr>
                        <a:t> </a:t>
                      </a:r>
                      <a:r>
                        <a:rPr sz="2000" dirty="0">
                          <a:latin typeface="Arial"/>
                          <a:cs typeface="Arial"/>
                        </a:rPr>
                        <a:t>Cape</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150</a:t>
                      </a:r>
                      <a:r>
                        <a:rPr sz="2000" spc="-35" dirty="0">
                          <a:latin typeface="Arial"/>
                          <a:cs typeface="Arial"/>
                        </a:rPr>
                        <a:t> </a:t>
                      </a:r>
                      <a:r>
                        <a:rPr sz="2000" dirty="0">
                          <a:latin typeface="Arial"/>
                          <a:cs typeface="Arial"/>
                        </a:rPr>
                        <a:t>261</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05"/>
                        </a:spcBef>
                      </a:pPr>
                      <a:r>
                        <a:rPr sz="2000" dirty="0">
                          <a:latin typeface="Arial"/>
                          <a:cs typeface="Arial"/>
                        </a:rPr>
                        <a:t>77</a:t>
                      </a:r>
                      <a:r>
                        <a:rPr sz="2000" spc="-30" dirty="0">
                          <a:latin typeface="Arial"/>
                          <a:cs typeface="Arial"/>
                        </a:rPr>
                        <a:t> </a:t>
                      </a:r>
                      <a:r>
                        <a:rPr sz="2000" dirty="0">
                          <a:latin typeface="Arial"/>
                          <a:cs typeface="Arial"/>
                        </a:rPr>
                        <a:t>218</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5"/>
                        </a:spcBef>
                      </a:pPr>
                      <a:r>
                        <a:rPr sz="2000" dirty="0">
                          <a:latin typeface="Arial"/>
                          <a:cs typeface="Arial"/>
                        </a:rPr>
                        <a:t>23</a:t>
                      </a:r>
                      <a:r>
                        <a:rPr sz="2000" spc="-30" dirty="0">
                          <a:latin typeface="Arial"/>
                          <a:cs typeface="Arial"/>
                        </a:rPr>
                        <a:t> </a:t>
                      </a:r>
                      <a:r>
                        <a:rPr sz="2000" dirty="0">
                          <a:latin typeface="Arial"/>
                          <a:cs typeface="Arial"/>
                        </a:rPr>
                        <a:t>879</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905" algn="ctr">
                        <a:lnSpc>
                          <a:spcPct val="100000"/>
                        </a:lnSpc>
                        <a:spcBef>
                          <a:spcPts val="605"/>
                        </a:spcBef>
                      </a:pPr>
                      <a:r>
                        <a:rPr sz="2000" dirty="0">
                          <a:latin typeface="Arial"/>
                          <a:cs typeface="Arial"/>
                        </a:rPr>
                        <a:t>5</a:t>
                      </a:r>
                      <a:r>
                        <a:rPr sz="2000" spc="-15" dirty="0">
                          <a:latin typeface="Arial"/>
                          <a:cs typeface="Arial"/>
                        </a:rPr>
                        <a:t> </a:t>
                      </a:r>
                      <a:r>
                        <a:rPr sz="2000" dirty="0">
                          <a:latin typeface="Arial"/>
                          <a:cs typeface="Arial"/>
                        </a:rPr>
                        <a:t>632</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270" algn="ctr">
                        <a:lnSpc>
                          <a:spcPct val="100000"/>
                        </a:lnSpc>
                        <a:spcBef>
                          <a:spcPts val="605"/>
                        </a:spcBef>
                      </a:pPr>
                      <a:r>
                        <a:rPr sz="2000" dirty="0">
                          <a:latin typeface="Arial"/>
                          <a:cs typeface="Arial"/>
                        </a:rPr>
                        <a:t>43</a:t>
                      </a:r>
                      <a:r>
                        <a:rPr sz="2000" spc="-30" dirty="0">
                          <a:latin typeface="Arial"/>
                          <a:cs typeface="Arial"/>
                        </a:rPr>
                        <a:t> </a:t>
                      </a:r>
                      <a:r>
                        <a:rPr sz="2000" dirty="0">
                          <a:latin typeface="Arial"/>
                          <a:cs typeface="Arial"/>
                        </a:rPr>
                        <a:t>532</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10"/>
                  </a:ext>
                </a:extLst>
              </a:tr>
              <a:tr h="459091">
                <a:tc>
                  <a:txBody>
                    <a:bodyPr/>
                    <a:lstStyle/>
                    <a:p>
                      <a:pPr algn="ctr">
                        <a:lnSpc>
                          <a:spcPct val="100000"/>
                        </a:lnSpc>
                        <a:spcBef>
                          <a:spcPts val="610"/>
                        </a:spcBef>
                      </a:pPr>
                      <a:r>
                        <a:rPr sz="2000" b="1" spc="-30" dirty="0">
                          <a:latin typeface="Arial"/>
                          <a:cs typeface="Arial"/>
                        </a:rPr>
                        <a:t>Total</a:t>
                      </a:r>
                      <a:endParaRPr sz="2000">
                        <a:latin typeface="Arial"/>
                        <a:cs typeface="Arial"/>
                      </a:endParaRPr>
                    </a:p>
                  </a:txBody>
                  <a:tcPr marL="0" marR="0" marT="774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10"/>
                        </a:spcBef>
                      </a:pPr>
                      <a:r>
                        <a:rPr sz="2000" b="1" dirty="0">
                          <a:latin typeface="Arial"/>
                          <a:cs typeface="Arial"/>
                        </a:rPr>
                        <a:t>1 538</a:t>
                      </a:r>
                      <a:r>
                        <a:rPr sz="2000" b="1" spc="-70" dirty="0">
                          <a:latin typeface="Arial"/>
                          <a:cs typeface="Arial"/>
                        </a:rPr>
                        <a:t> </a:t>
                      </a:r>
                      <a:r>
                        <a:rPr sz="2000" b="1" dirty="0">
                          <a:latin typeface="Arial"/>
                          <a:cs typeface="Arial"/>
                        </a:rPr>
                        <a:t>325</a:t>
                      </a:r>
                      <a:endParaRPr sz="2000" dirty="0">
                        <a:latin typeface="Arial"/>
                        <a:cs typeface="Arial"/>
                      </a:endParaRPr>
                    </a:p>
                  </a:txBody>
                  <a:tcPr marL="0" marR="0" marT="774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10"/>
                        </a:spcBef>
                      </a:pPr>
                      <a:r>
                        <a:rPr sz="2000" b="1" dirty="0">
                          <a:latin typeface="Arial"/>
                          <a:cs typeface="Arial"/>
                        </a:rPr>
                        <a:t>1 032</a:t>
                      </a:r>
                      <a:r>
                        <a:rPr sz="2000" b="1" spc="-70" dirty="0">
                          <a:latin typeface="Arial"/>
                          <a:cs typeface="Arial"/>
                        </a:rPr>
                        <a:t> </a:t>
                      </a:r>
                      <a:r>
                        <a:rPr sz="2000" b="1" dirty="0">
                          <a:latin typeface="Arial"/>
                          <a:cs typeface="Arial"/>
                        </a:rPr>
                        <a:t>853</a:t>
                      </a:r>
                      <a:endParaRPr sz="2000">
                        <a:latin typeface="Arial"/>
                        <a:cs typeface="Arial"/>
                      </a:endParaRPr>
                    </a:p>
                  </a:txBody>
                  <a:tcPr marL="0" marR="0" marT="774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spcBef>
                          <a:spcPts val="610"/>
                        </a:spcBef>
                      </a:pPr>
                      <a:r>
                        <a:rPr sz="2000" b="1" dirty="0">
                          <a:latin typeface="Arial"/>
                          <a:cs typeface="Arial"/>
                        </a:rPr>
                        <a:t>368</a:t>
                      </a:r>
                      <a:r>
                        <a:rPr sz="2000" b="1" spc="-35" dirty="0">
                          <a:latin typeface="Arial"/>
                          <a:cs typeface="Arial"/>
                        </a:rPr>
                        <a:t> </a:t>
                      </a:r>
                      <a:r>
                        <a:rPr sz="2000" b="1" dirty="0">
                          <a:latin typeface="Arial"/>
                          <a:cs typeface="Arial"/>
                        </a:rPr>
                        <a:t>558</a:t>
                      </a:r>
                      <a:endParaRPr sz="2000">
                        <a:latin typeface="Arial"/>
                        <a:cs typeface="Arial"/>
                      </a:endParaRPr>
                    </a:p>
                  </a:txBody>
                  <a:tcPr marL="0" marR="0" marT="774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10"/>
                        </a:spcBef>
                      </a:pPr>
                      <a:r>
                        <a:rPr sz="2000" b="1" dirty="0">
                          <a:latin typeface="Arial"/>
                          <a:cs typeface="Arial"/>
                        </a:rPr>
                        <a:t>76</a:t>
                      </a:r>
                      <a:r>
                        <a:rPr sz="2000" b="1" spc="-30" dirty="0">
                          <a:latin typeface="Arial"/>
                          <a:cs typeface="Arial"/>
                        </a:rPr>
                        <a:t> </a:t>
                      </a:r>
                      <a:r>
                        <a:rPr sz="2000" b="1" dirty="0">
                          <a:latin typeface="Arial"/>
                          <a:cs typeface="Arial"/>
                        </a:rPr>
                        <a:t>565</a:t>
                      </a:r>
                      <a:endParaRPr sz="2000">
                        <a:latin typeface="Arial"/>
                        <a:cs typeface="Arial"/>
                      </a:endParaRPr>
                    </a:p>
                  </a:txBody>
                  <a:tcPr marL="0" marR="0" marT="774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270" algn="ctr">
                        <a:lnSpc>
                          <a:spcPct val="100000"/>
                        </a:lnSpc>
                        <a:spcBef>
                          <a:spcPts val="610"/>
                        </a:spcBef>
                      </a:pPr>
                      <a:r>
                        <a:rPr sz="2000" b="1" dirty="0">
                          <a:latin typeface="Arial"/>
                          <a:cs typeface="Arial"/>
                        </a:rPr>
                        <a:t>60</a:t>
                      </a:r>
                      <a:r>
                        <a:rPr sz="2000" b="1" spc="-30" dirty="0">
                          <a:latin typeface="Arial"/>
                          <a:cs typeface="Arial"/>
                        </a:rPr>
                        <a:t> </a:t>
                      </a:r>
                      <a:r>
                        <a:rPr sz="2000" b="1" dirty="0">
                          <a:latin typeface="Arial"/>
                          <a:cs typeface="Arial"/>
                        </a:rPr>
                        <a:t>349</a:t>
                      </a:r>
                      <a:endParaRPr sz="2000" dirty="0">
                        <a:latin typeface="Arial"/>
                        <a:cs typeface="Arial"/>
                      </a:endParaRPr>
                    </a:p>
                  </a:txBody>
                  <a:tcPr marL="0" marR="0" marT="774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11"/>
                  </a:ext>
                </a:extLst>
              </a:tr>
            </a:tbl>
          </a:graphicData>
        </a:graphic>
      </p:graphicFrame>
      <p:sp>
        <p:nvSpPr>
          <p:cNvPr id="2" name="Slide Number Placeholder 1"/>
          <p:cNvSpPr>
            <a:spLocks noGrp="1"/>
          </p:cNvSpPr>
          <p:nvPr>
            <p:ph type="sldNum" sz="quarter" idx="10"/>
          </p:nvPr>
        </p:nvSpPr>
        <p:spPr/>
        <p:txBody>
          <a:bodyPr/>
          <a:lstStyle/>
          <a:p>
            <a:pPr>
              <a:defRPr/>
            </a:pPr>
            <a:fld id="{894EE67D-B25B-4D46-9209-30F0360CEE79}" type="slidenum">
              <a:rPr lang="en-ZA" altLang="en-US" smtClean="0"/>
              <a:pPr>
                <a:defRPr/>
              </a:pPr>
              <a:t>8</a:t>
            </a:fld>
            <a:endParaRPr lang="en-ZA" altLang="en-US" dirty="0"/>
          </a:p>
        </p:txBody>
      </p:sp>
    </p:spTree>
    <p:extLst>
      <p:ext uri="{BB962C8B-B14F-4D97-AF65-F5344CB8AC3E}">
        <p14:creationId xmlns:p14="http://schemas.microsoft.com/office/powerpoint/2010/main" xmlns="" val="3526497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4172" y="468263"/>
            <a:ext cx="9471467" cy="444349"/>
          </a:xfrm>
          <a:prstGeom prst="rect">
            <a:avLst/>
          </a:prstGeom>
        </p:spPr>
        <p:txBody>
          <a:bodyPr vert="horz" wrap="square" lIns="0" tIns="13332" rIns="0" bIns="0" rtlCol="0" anchor="b" anchorCtr="0">
            <a:spAutoFit/>
          </a:bodyPr>
          <a:lstStyle/>
          <a:p>
            <a:pPr marL="12697" algn="ctr">
              <a:spcBef>
                <a:spcPts val="105"/>
              </a:spcBef>
            </a:pPr>
            <a:r>
              <a:rPr lang="en-ZA" sz="2800" spc="-5" dirty="0" smtClean="0">
                <a:latin typeface="Arial Narrow"/>
                <a:cs typeface="Arial Narrow"/>
              </a:rPr>
              <a:t>ILIMA/LETSEMA</a:t>
            </a:r>
            <a:r>
              <a:rPr lang="en-ZA" sz="2800" spc="-60" dirty="0" smtClean="0">
                <a:latin typeface="Arial Narrow"/>
                <a:cs typeface="Arial Narrow"/>
              </a:rPr>
              <a:t> </a:t>
            </a:r>
            <a:r>
              <a:rPr lang="en-ZA" sz="2800" spc="-5" dirty="0" smtClean="0">
                <a:latin typeface="Arial Narrow"/>
                <a:cs typeface="Arial Narrow"/>
              </a:rPr>
              <a:t>ALLOCATIONS</a:t>
            </a:r>
            <a:endParaRPr lang="en-ZA" sz="2800" dirty="0">
              <a:latin typeface="Arial Narrow"/>
              <a:cs typeface="Arial Narrow"/>
            </a:endParaRPr>
          </a:p>
        </p:txBody>
      </p:sp>
      <p:sp>
        <p:nvSpPr>
          <p:cNvPr id="3" name="object 3"/>
          <p:cNvSpPr txBox="1"/>
          <p:nvPr/>
        </p:nvSpPr>
        <p:spPr>
          <a:xfrm>
            <a:off x="7755257" y="7043770"/>
            <a:ext cx="251407" cy="258350"/>
          </a:xfrm>
          <a:prstGeom prst="rect">
            <a:avLst/>
          </a:prstGeom>
        </p:spPr>
        <p:txBody>
          <a:bodyPr vert="horz" wrap="square" lIns="0" tIns="12062" rIns="0" bIns="0" rtlCol="0">
            <a:spAutoFit/>
          </a:bodyPr>
          <a:lstStyle/>
          <a:p>
            <a:pPr marL="12697">
              <a:spcBef>
                <a:spcPts val="95"/>
              </a:spcBef>
            </a:pPr>
            <a:r>
              <a:rPr sz="1600" spc="-5" dirty="0">
                <a:latin typeface="Arial"/>
                <a:cs typeface="Arial"/>
              </a:rPr>
              <a:t>32</a:t>
            </a:r>
            <a:endParaRPr sz="160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xmlns="" val="450907170"/>
              </p:ext>
            </p:extLst>
          </p:nvPr>
        </p:nvGraphicFramePr>
        <p:xfrm>
          <a:off x="378149" y="1081730"/>
          <a:ext cx="8064896" cy="6299300"/>
        </p:xfrm>
        <a:graphic>
          <a:graphicData uri="http://schemas.openxmlformats.org/drawingml/2006/table">
            <a:tbl>
              <a:tblPr firstRow="1" bandRow="1">
                <a:tableStyleId>{2D5ABB26-0587-4C30-8999-92F81FD0307C}</a:tableStyleId>
              </a:tblPr>
              <a:tblGrid>
                <a:gridCol w="1769636">
                  <a:extLst>
                    <a:ext uri="{9D8B030D-6E8A-4147-A177-3AD203B41FA5}">
                      <a16:colId xmlns:a16="http://schemas.microsoft.com/office/drawing/2014/main" xmlns="" val="20000"/>
                    </a:ext>
                  </a:extLst>
                </a:gridCol>
                <a:gridCol w="2135767">
                  <a:extLst>
                    <a:ext uri="{9D8B030D-6E8A-4147-A177-3AD203B41FA5}">
                      <a16:colId xmlns:a16="http://schemas.microsoft.com/office/drawing/2014/main" xmlns="" val="20001"/>
                    </a:ext>
                  </a:extLst>
                </a:gridCol>
                <a:gridCol w="1656594">
                  <a:extLst>
                    <a:ext uri="{9D8B030D-6E8A-4147-A177-3AD203B41FA5}">
                      <a16:colId xmlns:a16="http://schemas.microsoft.com/office/drawing/2014/main" xmlns="" val="20002"/>
                    </a:ext>
                  </a:extLst>
                </a:gridCol>
                <a:gridCol w="2502899">
                  <a:extLst>
                    <a:ext uri="{9D8B030D-6E8A-4147-A177-3AD203B41FA5}">
                      <a16:colId xmlns:a16="http://schemas.microsoft.com/office/drawing/2014/main" xmlns="" val="20003"/>
                    </a:ext>
                  </a:extLst>
                </a:gridCol>
              </a:tblGrid>
              <a:tr h="780420">
                <a:tc rowSpan="2">
                  <a:txBody>
                    <a:bodyPr/>
                    <a:lstStyle/>
                    <a:p>
                      <a:pPr>
                        <a:lnSpc>
                          <a:spcPct val="100000"/>
                        </a:lnSpc>
                        <a:spcBef>
                          <a:spcPts val="10"/>
                        </a:spcBef>
                      </a:pPr>
                      <a:endParaRPr sz="2400" dirty="0">
                        <a:latin typeface="Times New Roman"/>
                        <a:cs typeface="Times New Roman"/>
                      </a:endParaRPr>
                    </a:p>
                    <a:p>
                      <a:pPr marL="9525">
                        <a:lnSpc>
                          <a:spcPct val="100000"/>
                        </a:lnSpc>
                      </a:pPr>
                      <a:r>
                        <a:rPr sz="2000" b="1" spc="-10" dirty="0">
                          <a:latin typeface="Arial"/>
                          <a:cs typeface="Arial"/>
                        </a:rPr>
                        <a:t>Province</a:t>
                      </a:r>
                      <a:endParaRPr sz="20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gn="ctr">
                        <a:lnSpc>
                          <a:spcPct val="100000"/>
                        </a:lnSpc>
                      </a:pPr>
                      <a:r>
                        <a:rPr sz="2000" b="1" spc="-5" dirty="0" smtClean="0">
                          <a:latin typeface="Arial"/>
                          <a:cs typeface="Arial"/>
                        </a:rPr>
                        <a:t>2019/20</a:t>
                      </a:r>
                      <a:endParaRPr sz="2000" dirty="0">
                        <a:latin typeface="Arial"/>
                        <a:cs typeface="Arial"/>
                      </a:endParaRPr>
                    </a:p>
                    <a:p>
                      <a:pPr marL="635" algn="ctr">
                        <a:lnSpc>
                          <a:spcPct val="100000"/>
                        </a:lnSpc>
                      </a:pPr>
                      <a:r>
                        <a:rPr sz="2000" b="1" spc="-10" dirty="0">
                          <a:latin typeface="Arial"/>
                          <a:cs typeface="Arial"/>
                        </a:rPr>
                        <a:t>Allocations</a:t>
                      </a:r>
                      <a:endParaRPr sz="2000" dirty="0">
                        <a:latin typeface="Arial"/>
                        <a:cs typeface="Arial"/>
                      </a:endParaRPr>
                    </a:p>
                  </a:txBody>
                  <a:tcPr marL="0" marR="0" marT="38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spcBef>
                          <a:spcPts val="10"/>
                        </a:spcBef>
                      </a:pPr>
                      <a:endParaRPr sz="2800" dirty="0">
                        <a:latin typeface="Times New Roman"/>
                        <a:cs typeface="Times New Roman"/>
                      </a:endParaRPr>
                    </a:p>
                    <a:p>
                      <a:pPr marL="635" algn="ctr">
                        <a:lnSpc>
                          <a:spcPct val="100000"/>
                        </a:lnSpc>
                        <a:spcBef>
                          <a:spcPts val="5"/>
                        </a:spcBef>
                      </a:pPr>
                      <a:r>
                        <a:rPr sz="2000" b="1" spc="-65" dirty="0">
                          <a:latin typeface="Arial"/>
                          <a:cs typeface="Arial"/>
                        </a:rPr>
                        <a:t>SAVAC</a:t>
                      </a:r>
                      <a:endParaRPr sz="2000" dirty="0">
                        <a:latin typeface="Arial"/>
                        <a:cs typeface="Arial"/>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a:lnSpc>
                          <a:spcPct val="100000"/>
                        </a:lnSpc>
                        <a:spcBef>
                          <a:spcPts val="10"/>
                        </a:spcBef>
                      </a:pPr>
                      <a:endParaRPr sz="2800" dirty="0">
                        <a:latin typeface="Times New Roman"/>
                        <a:cs typeface="Times New Roman"/>
                      </a:endParaRPr>
                    </a:p>
                    <a:p>
                      <a:pPr marL="2540" algn="ctr">
                        <a:lnSpc>
                          <a:spcPct val="100000"/>
                        </a:lnSpc>
                        <a:spcBef>
                          <a:spcPts val="5"/>
                        </a:spcBef>
                      </a:pPr>
                      <a:r>
                        <a:rPr sz="2000" b="1" spc="-5" dirty="0">
                          <a:latin typeface="Arial"/>
                          <a:cs typeface="Arial"/>
                        </a:rPr>
                        <a:t>Projects</a:t>
                      </a:r>
                      <a:endParaRPr sz="2000" dirty="0">
                        <a:latin typeface="Arial"/>
                        <a:cs typeface="Arial"/>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0"/>
                  </a:ext>
                </a:extLst>
              </a:tr>
              <a:tr h="405747">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635" algn="ctr">
                        <a:lnSpc>
                          <a:spcPct val="100000"/>
                        </a:lnSpc>
                        <a:spcBef>
                          <a:spcPts val="600"/>
                        </a:spcBef>
                      </a:pPr>
                      <a:r>
                        <a:rPr sz="2000" b="1" spc="-5"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635" algn="ctr">
                        <a:lnSpc>
                          <a:spcPct val="100000"/>
                        </a:lnSpc>
                        <a:spcBef>
                          <a:spcPts val="600"/>
                        </a:spcBef>
                      </a:pPr>
                      <a:r>
                        <a:rPr sz="2000" b="1" spc="-5" dirty="0">
                          <a:latin typeface="Arial"/>
                          <a:cs typeface="Arial"/>
                        </a:rPr>
                        <a:t>R'000</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1270" algn="ctr">
                        <a:lnSpc>
                          <a:spcPct val="100000"/>
                        </a:lnSpc>
                        <a:spcBef>
                          <a:spcPts val="600"/>
                        </a:spcBef>
                      </a:pPr>
                      <a:r>
                        <a:rPr sz="2000" b="1" spc="-5" dirty="0">
                          <a:latin typeface="Arial"/>
                          <a:cs typeface="Arial"/>
                        </a:rPr>
                        <a:t>R'000</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1"/>
                  </a:ext>
                </a:extLst>
              </a:tr>
              <a:tr h="405747">
                <a:tc>
                  <a:txBody>
                    <a:bodyPr/>
                    <a:lstStyle/>
                    <a:p>
                      <a:pPr marL="9525">
                        <a:lnSpc>
                          <a:spcPct val="100000"/>
                        </a:lnSpc>
                        <a:spcBef>
                          <a:spcPts val="600"/>
                        </a:spcBef>
                      </a:pPr>
                      <a:r>
                        <a:rPr sz="2000" spc="-5" dirty="0">
                          <a:latin typeface="Arial"/>
                          <a:cs typeface="Arial"/>
                        </a:rPr>
                        <a:t>Eastern</a:t>
                      </a:r>
                      <a:r>
                        <a:rPr sz="2000" dirty="0">
                          <a:latin typeface="Arial"/>
                          <a:cs typeface="Arial"/>
                        </a:rPr>
                        <a:t> </a:t>
                      </a:r>
                      <a:r>
                        <a:rPr sz="2000" spc="-5" dirty="0">
                          <a:latin typeface="Arial"/>
                          <a:cs typeface="Arial"/>
                        </a:rPr>
                        <a:t>Cape</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75</a:t>
                      </a:r>
                      <a:r>
                        <a:rPr sz="2000" spc="-90" dirty="0">
                          <a:latin typeface="Arial"/>
                          <a:cs typeface="Arial"/>
                        </a:rPr>
                        <a:t> </a:t>
                      </a:r>
                      <a:r>
                        <a:rPr sz="2000" spc="-5" dirty="0">
                          <a:latin typeface="Arial"/>
                          <a:cs typeface="Arial"/>
                        </a:rPr>
                        <a:t>254</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8</a:t>
                      </a:r>
                      <a:r>
                        <a:rPr sz="2000" spc="-10" dirty="0">
                          <a:latin typeface="Arial"/>
                          <a:cs typeface="Arial"/>
                        </a:rPr>
                        <a:t> </a:t>
                      </a:r>
                      <a:r>
                        <a:rPr sz="2000" spc="-5" dirty="0">
                          <a:latin typeface="Arial"/>
                          <a:cs typeface="Arial"/>
                        </a:rPr>
                        <a:t>627</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66</a:t>
                      </a:r>
                      <a:r>
                        <a:rPr sz="2000" spc="-10" dirty="0">
                          <a:latin typeface="Arial"/>
                          <a:cs typeface="Arial"/>
                        </a:rPr>
                        <a:t> </a:t>
                      </a:r>
                      <a:r>
                        <a:rPr sz="2000" spc="-5" dirty="0">
                          <a:latin typeface="Arial"/>
                          <a:cs typeface="Arial"/>
                        </a:rPr>
                        <a:t>627</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2"/>
                  </a:ext>
                </a:extLst>
              </a:tr>
              <a:tr h="405747">
                <a:tc>
                  <a:txBody>
                    <a:bodyPr/>
                    <a:lstStyle/>
                    <a:p>
                      <a:pPr marL="9525">
                        <a:lnSpc>
                          <a:spcPct val="100000"/>
                        </a:lnSpc>
                        <a:spcBef>
                          <a:spcPts val="600"/>
                        </a:spcBef>
                      </a:pPr>
                      <a:r>
                        <a:rPr sz="2000" spc="-5" dirty="0">
                          <a:latin typeface="Arial"/>
                          <a:cs typeface="Arial"/>
                        </a:rPr>
                        <a:t>Free</a:t>
                      </a:r>
                      <a:r>
                        <a:rPr sz="2000" dirty="0">
                          <a:latin typeface="Arial"/>
                          <a:cs typeface="Arial"/>
                        </a:rPr>
                        <a:t> </a:t>
                      </a:r>
                      <a:r>
                        <a:rPr sz="2000" spc="-5" dirty="0">
                          <a:latin typeface="Arial"/>
                          <a:cs typeface="Arial"/>
                        </a:rPr>
                        <a:t>State</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70</a:t>
                      </a:r>
                      <a:r>
                        <a:rPr sz="2000" spc="-90" dirty="0">
                          <a:latin typeface="Arial"/>
                          <a:cs typeface="Arial"/>
                        </a:rPr>
                        <a:t> </a:t>
                      </a:r>
                      <a:r>
                        <a:rPr sz="2000" spc="-5" dirty="0">
                          <a:latin typeface="Arial"/>
                          <a:cs typeface="Arial"/>
                        </a:rPr>
                        <a:t>586</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3</a:t>
                      </a:r>
                      <a:r>
                        <a:rPr sz="2000" spc="-10" dirty="0">
                          <a:latin typeface="Arial"/>
                          <a:cs typeface="Arial"/>
                        </a:rPr>
                        <a:t> </a:t>
                      </a:r>
                      <a:r>
                        <a:rPr sz="2000" spc="-5" dirty="0">
                          <a:latin typeface="Arial"/>
                          <a:cs typeface="Arial"/>
                        </a:rPr>
                        <a:t>482</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67</a:t>
                      </a:r>
                      <a:r>
                        <a:rPr sz="2000" spc="-10" dirty="0">
                          <a:latin typeface="Arial"/>
                          <a:cs typeface="Arial"/>
                        </a:rPr>
                        <a:t> </a:t>
                      </a:r>
                      <a:r>
                        <a:rPr sz="2000" spc="-5" dirty="0">
                          <a:latin typeface="Arial"/>
                          <a:cs typeface="Arial"/>
                        </a:rPr>
                        <a:t>104</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3"/>
                  </a:ext>
                </a:extLst>
              </a:tr>
              <a:tr h="405747">
                <a:tc>
                  <a:txBody>
                    <a:bodyPr/>
                    <a:lstStyle/>
                    <a:p>
                      <a:pPr marL="9525">
                        <a:lnSpc>
                          <a:spcPct val="100000"/>
                        </a:lnSpc>
                        <a:spcBef>
                          <a:spcPts val="600"/>
                        </a:spcBef>
                      </a:pPr>
                      <a:r>
                        <a:rPr sz="2000" spc="-5" dirty="0">
                          <a:latin typeface="Arial"/>
                          <a:cs typeface="Arial"/>
                        </a:rPr>
                        <a:t>Gauteng</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31</a:t>
                      </a:r>
                      <a:r>
                        <a:rPr sz="2000" spc="-90" dirty="0">
                          <a:latin typeface="Arial"/>
                          <a:cs typeface="Arial"/>
                        </a:rPr>
                        <a:t> </a:t>
                      </a:r>
                      <a:r>
                        <a:rPr sz="2000" spc="-5" dirty="0">
                          <a:latin typeface="Arial"/>
                          <a:cs typeface="Arial"/>
                        </a:rPr>
                        <a:t>974</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1</a:t>
                      </a:r>
                      <a:r>
                        <a:rPr sz="2000" spc="-10" dirty="0">
                          <a:latin typeface="Arial"/>
                          <a:cs typeface="Arial"/>
                        </a:rPr>
                        <a:t> </a:t>
                      </a:r>
                      <a:r>
                        <a:rPr sz="2000" spc="-5" dirty="0">
                          <a:latin typeface="Arial"/>
                          <a:cs typeface="Arial"/>
                        </a:rPr>
                        <a:t>651</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30</a:t>
                      </a:r>
                      <a:r>
                        <a:rPr sz="2000" spc="-10" dirty="0">
                          <a:latin typeface="Arial"/>
                          <a:cs typeface="Arial"/>
                        </a:rPr>
                        <a:t> </a:t>
                      </a:r>
                      <a:r>
                        <a:rPr sz="2000" spc="-5" dirty="0">
                          <a:latin typeface="Arial"/>
                          <a:cs typeface="Arial"/>
                        </a:rPr>
                        <a:t>323</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4"/>
                  </a:ext>
                </a:extLst>
              </a:tr>
              <a:tr h="405747">
                <a:tc>
                  <a:txBody>
                    <a:bodyPr/>
                    <a:lstStyle/>
                    <a:p>
                      <a:pPr marL="9525">
                        <a:lnSpc>
                          <a:spcPct val="100000"/>
                        </a:lnSpc>
                        <a:spcBef>
                          <a:spcPts val="600"/>
                        </a:spcBef>
                      </a:pPr>
                      <a:r>
                        <a:rPr sz="2000" spc="-10" dirty="0">
                          <a:latin typeface="Arial"/>
                          <a:cs typeface="Arial"/>
                        </a:rPr>
                        <a:t>KwaZulu-Natal</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75</a:t>
                      </a:r>
                      <a:r>
                        <a:rPr sz="2000" spc="-90" dirty="0">
                          <a:latin typeface="Arial"/>
                          <a:cs typeface="Arial"/>
                        </a:rPr>
                        <a:t> </a:t>
                      </a:r>
                      <a:r>
                        <a:rPr sz="2000" spc="-5" dirty="0">
                          <a:latin typeface="Arial"/>
                          <a:cs typeface="Arial"/>
                        </a:rPr>
                        <a:t>253</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3</a:t>
                      </a:r>
                      <a:r>
                        <a:rPr sz="2000" spc="-10" dirty="0">
                          <a:latin typeface="Arial"/>
                          <a:cs typeface="Arial"/>
                        </a:rPr>
                        <a:t> </a:t>
                      </a:r>
                      <a:r>
                        <a:rPr sz="2000" spc="-5" dirty="0">
                          <a:latin typeface="Arial"/>
                          <a:cs typeface="Arial"/>
                        </a:rPr>
                        <a:t>451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71</a:t>
                      </a:r>
                      <a:r>
                        <a:rPr sz="2000" spc="-10" dirty="0">
                          <a:latin typeface="Arial"/>
                          <a:cs typeface="Arial"/>
                        </a:rPr>
                        <a:t> </a:t>
                      </a:r>
                      <a:r>
                        <a:rPr sz="2000" spc="-5" dirty="0">
                          <a:latin typeface="Arial"/>
                          <a:cs typeface="Arial"/>
                        </a:rPr>
                        <a:t>802</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5"/>
                  </a:ext>
                </a:extLst>
              </a:tr>
              <a:tr h="405747">
                <a:tc>
                  <a:txBody>
                    <a:bodyPr/>
                    <a:lstStyle/>
                    <a:p>
                      <a:pPr marL="9525">
                        <a:lnSpc>
                          <a:spcPct val="100000"/>
                        </a:lnSpc>
                        <a:spcBef>
                          <a:spcPts val="600"/>
                        </a:spcBef>
                      </a:pPr>
                      <a:r>
                        <a:rPr sz="2000" spc="-5" dirty="0">
                          <a:latin typeface="Arial"/>
                          <a:cs typeface="Arial"/>
                        </a:rPr>
                        <a:t>Limpopo</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75</a:t>
                      </a:r>
                      <a:r>
                        <a:rPr sz="2000" spc="-90" dirty="0">
                          <a:latin typeface="Arial"/>
                          <a:cs typeface="Arial"/>
                        </a:rPr>
                        <a:t> </a:t>
                      </a:r>
                      <a:r>
                        <a:rPr sz="2000" spc="-5" dirty="0">
                          <a:latin typeface="Arial"/>
                          <a:cs typeface="Arial"/>
                        </a:rPr>
                        <a:t>254</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6</a:t>
                      </a:r>
                      <a:r>
                        <a:rPr sz="2000" spc="-10" dirty="0">
                          <a:latin typeface="Arial"/>
                          <a:cs typeface="Arial"/>
                        </a:rPr>
                        <a:t> </a:t>
                      </a:r>
                      <a:r>
                        <a:rPr sz="2000" spc="-5" dirty="0">
                          <a:latin typeface="Arial"/>
                          <a:cs typeface="Arial"/>
                        </a:rPr>
                        <a:t>151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69</a:t>
                      </a:r>
                      <a:r>
                        <a:rPr sz="2000" spc="-10" dirty="0">
                          <a:latin typeface="Arial"/>
                          <a:cs typeface="Arial"/>
                        </a:rPr>
                        <a:t> </a:t>
                      </a:r>
                      <a:r>
                        <a:rPr sz="2000" spc="-5" dirty="0">
                          <a:latin typeface="Arial"/>
                          <a:cs typeface="Arial"/>
                        </a:rPr>
                        <a:t>103</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6"/>
                  </a:ext>
                </a:extLst>
              </a:tr>
              <a:tr h="405747">
                <a:tc>
                  <a:txBody>
                    <a:bodyPr/>
                    <a:lstStyle/>
                    <a:p>
                      <a:pPr marL="9525">
                        <a:lnSpc>
                          <a:spcPct val="100000"/>
                        </a:lnSpc>
                        <a:spcBef>
                          <a:spcPts val="600"/>
                        </a:spcBef>
                      </a:pPr>
                      <a:r>
                        <a:rPr sz="2000" spc="-5" dirty="0">
                          <a:latin typeface="Arial"/>
                          <a:cs typeface="Arial"/>
                        </a:rPr>
                        <a:t>Mpumalanga</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61</a:t>
                      </a:r>
                      <a:r>
                        <a:rPr sz="2000" spc="-90" dirty="0">
                          <a:latin typeface="Arial"/>
                          <a:cs typeface="Arial"/>
                        </a:rPr>
                        <a:t> </a:t>
                      </a:r>
                      <a:r>
                        <a:rPr sz="2000" spc="-5" dirty="0">
                          <a:latin typeface="Arial"/>
                          <a:cs typeface="Arial"/>
                        </a:rPr>
                        <a:t>504</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5</a:t>
                      </a:r>
                      <a:r>
                        <a:rPr sz="2000" spc="-10" dirty="0">
                          <a:latin typeface="Arial"/>
                          <a:cs typeface="Arial"/>
                        </a:rPr>
                        <a:t> </a:t>
                      </a:r>
                      <a:r>
                        <a:rPr sz="2000" spc="-5" dirty="0">
                          <a:latin typeface="Arial"/>
                          <a:cs typeface="Arial"/>
                        </a:rPr>
                        <a:t>251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56</a:t>
                      </a:r>
                      <a:r>
                        <a:rPr sz="2000" spc="-10" dirty="0">
                          <a:latin typeface="Arial"/>
                          <a:cs typeface="Arial"/>
                        </a:rPr>
                        <a:t> </a:t>
                      </a:r>
                      <a:r>
                        <a:rPr sz="2000" spc="-5" dirty="0">
                          <a:latin typeface="Arial"/>
                          <a:cs typeface="Arial"/>
                        </a:rPr>
                        <a:t>253</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7"/>
                  </a:ext>
                </a:extLst>
              </a:tr>
              <a:tr h="405747">
                <a:tc>
                  <a:txBody>
                    <a:bodyPr/>
                    <a:lstStyle/>
                    <a:p>
                      <a:pPr marL="9525">
                        <a:lnSpc>
                          <a:spcPct val="100000"/>
                        </a:lnSpc>
                        <a:spcBef>
                          <a:spcPts val="600"/>
                        </a:spcBef>
                      </a:pPr>
                      <a:r>
                        <a:rPr sz="2000" spc="-5" dirty="0">
                          <a:latin typeface="Arial"/>
                          <a:cs typeface="Arial"/>
                        </a:rPr>
                        <a:t>Northern</a:t>
                      </a:r>
                      <a:r>
                        <a:rPr sz="2000" spc="10" dirty="0">
                          <a:latin typeface="Arial"/>
                          <a:cs typeface="Arial"/>
                        </a:rPr>
                        <a:t> </a:t>
                      </a:r>
                      <a:r>
                        <a:rPr sz="2000" spc="-5" dirty="0">
                          <a:latin typeface="Arial"/>
                          <a:cs typeface="Arial"/>
                        </a:rPr>
                        <a:t>Cape</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64</a:t>
                      </a:r>
                      <a:r>
                        <a:rPr sz="2000" spc="-90" dirty="0">
                          <a:latin typeface="Arial"/>
                          <a:cs typeface="Arial"/>
                        </a:rPr>
                        <a:t> </a:t>
                      </a:r>
                      <a:r>
                        <a:rPr sz="2000" spc="-5" dirty="0">
                          <a:latin typeface="Arial"/>
                          <a:cs typeface="Arial"/>
                        </a:rPr>
                        <a:t>169</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2</a:t>
                      </a:r>
                      <a:r>
                        <a:rPr sz="2000" spc="-10" dirty="0">
                          <a:latin typeface="Arial"/>
                          <a:cs typeface="Arial"/>
                        </a:rPr>
                        <a:t> </a:t>
                      </a:r>
                      <a:r>
                        <a:rPr sz="2000" spc="-5" dirty="0">
                          <a:latin typeface="Arial"/>
                          <a:cs typeface="Arial"/>
                        </a:rPr>
                        <a:t>777</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61</a:t>
                      </a:r>
                      <a:r>
                        <a:rPr sz="2000" spc="-10" dirty="0">
                          <a:latin typeface="Arial"/>
                          <a:cs typeface="Arial"/>
                        </a:rPr>
                        <a:t> </a:t>
                      </a:r>
                      <a:r>
                        <a:rPr sz="2000" spc="-5" dirty="0">
                          <a:latin typeface="Arial"/>
                          <a:cs typeface="Arial"/>
                        </a:rPr>
                        <a:t>392</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8"/>
                  </a:ext>
                </a:extLst>
              </a:tr>
              <a:tr h="405747">
                <a:tc>
                  <a:txBody>
                    <a:bodyPr/>
                    <a:lstStyle/>
                    <a:p>
                      <a:pPr marL="9525">
                        <a:lnSpc>
                          <a:spcPct val="100000"/>
                        </a:lnSpc>
                        <a:spcBef>
                          <a:spcPts val="600"/>
                        </a:spcBef>
                      </a:pPr>
                      <a:r>
                        <a:rPr sz="2000" spc="-5" dirty="0">
                          <a:latin typeface="Arial"/>
                          <a:cs typeface="Arial"/>
                        </a:rPr>
                        <a:t>North</a:t>
                      </a:r>
                      <a:r>
                        <a:rPr sz="2000" spc="15" dirty="0">
                          <a:latin typeface="Arial"/>
                          <a:cs typeface="Arial"/>
                        </a:rPr>
                        <a:t> </a:t>
                      </a:r>
                      <a:r>
                        <a:rPr sz="2000" spc="-10" dirty="0">
                          <a:latin typeface="Arial"/>
                          <a:cs typeface="Arial"/>
                        </a:rPr>
                        <a:t>West</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70</a:t>
                      </a:r>
                      <a:r>
                        <a:rPr sz="2000" spc="-90" dirty="0">
                          <a:latin typeface="Arial"/>
                          <a:cs typeface="Arial"/>
                        </a:rPr>
                        <a:t> </a:t>
                      </a:r>
                      <a:r>
                        <a:rPr sz="2000" spc="-5" dirty="0">
                          <a:latin typeface="Arial"/>
                          <a:cs typeface="Arial"/>
                        </a:rPr>
                        <a:t>586</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4</a:t>
                      </a:r>
                      <a:r>
                        <a:rPr sz="2000" spc="-10" dirty="0">
                          <a:latin typeface="Arial"/>
                          <a:cs typeface="Arial"/>
                        </a:rPr>
                        <a:t> </a:t>
                      </a:r>
                      <a:r>
                        <a:rPr sz="2000" spc="-5" dirty="0">
                          <a:latin typeface="Arial"/>
                          <a:cs typeface="Arial"/>
                        </a:rPr>
                        <a:t>577</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66</a:t>
                      </a:r>
                      <a:r>
                        <a:rPr sz="2000" spc="-10" dirty="0">
                          <a:latin typeface="Arial"/>
                          <a:cs typeface="Arial"/>
                        </a:rPr>
                        <a:t> </a:t>
                      </a:r>
                      <a:r>
                        <a:rPr sz="2000" spc="-5" dirty="0">
                          <a:latin typeface="Arial"/>
                          <a:cs typeface="Arial"/>
                        </a:rPr>
                        <a:t>009</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09"/>
                  </a:ext>
                </a:extLst>
              </a:tr>
              <a:tr h="405747">
                <a:tc>
                  <a:txBody>
                    <a:bodyPr/>
                    <a:lstStyle/>
                    <a:p>
                      <a:pPr marL="9525">
                        <a:lnSpc>
                          <a:spcPct val="100000"/>
                        </a:lnSpc>
                        <a:spcBef>
                          <a:spcPts val="600"/>
                        </a:spcBef>
                      </a:pPr>
                      <a:r>
                        <a:rPr sz="2000" spc="-5" dirty="0">
                          <a:latin typeface="Arial"/>
                          <a:cs typeface="Arial"/>
                        </a:rPr>
                        <a:t>Western Cape</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0"/>
                        </a:spcBef>
                      </a:pPr>
                      <a:r>
                        <a:rPr sz="2000" spc="-5" dirty="0">
                          <a:latin typeface="Arial"/>
                          <a:cs typeface="Arial"/>
                        </a:rPr>
                        <a:t>58</a:t>
                      </a:r>
                      <a:r>
                        <a:rPr sz="2000" spc="-90" dirty="0">
                          <a:latin typeface="Arial"/>
                          <a:cs typeface="Arial"/>
                        </a:rPr>
                        <a:t> </a:t>
                      </a:r>
                      <a:r>
                        <a:rPr sz="2000" spc="-5" dirty="0">
                          <a:latin typeface="Arial"/>
                          <a:cs typeface="Arial"/>
                        </a:rPr>
                        <a:t>779</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0"/>
                        </a:spcBef>
                      </a:pPr>
                      <a:r>
                        <a:rPr sz="2000" spc="-5" dirty="0">
                          <a:latin typeface="Arial"/>
                          <a:cs typeface="Arial"/>
                        </a:rPr>
                        <a:t>9</a:t>
                      </a:r>
                      <a:r>
                        <a:rPr sz="2000" spc="-10" dirty="0">
                          <a:latin typeface="Arial"/>
                          <a:cs typeface="Arial"/>
                        </a:rPr>
                        <a:t> </a:t>
                      </a:r>
                      <a:r>
                        <a:rPr sz="2000" spc="-5" dirty="0">
                          <a:latin typeface="Arial"/>
                          <a:cs typeface="Arial"/>
                        </a:rPr>
                        <a:t>301</a:t>
                      </a:r>
                      <a:endParaRPr sz="200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algn="ctr">
                        <a:lnSpc>
                          <a:spcPct val="100000"/>
                        </a:lnSpc>
                        <a:spcBef>
                          <a:spcPts val="600"/>
                        </a:spcBef>
                      </a:pPr>
                      <a:r>
                        <a:rPr sz="2000" spc="-5" dirty="0">
                          <a:latin typeface="Arial"/>
                          <a:cs typeface="Arial"/>
                        </a:rPr>
                        <a:t>49</a:t>
                      </a:r>
                      <a:r>
                        <a:rPr sz="2000" spc="-10" dirty="0">
                          <a:latin typeface="Arial"/>
                          <a:cs typeface="Arial"/>
                        </a:rPr>
                        <a:t> </a:t>
                      </a:r>
                      <a:r>
                        <a:rPr sz="2000" spc="-5" dirty="0">
                          <a:latin typeface="Arial"/>
                          <a:cs typeface="Arial"/>
                        </a:rPr>
                        <a:t>478</a:t>
                      </a:r>
                      <a:endParaRPr sz="2000" dirty="0">
                        <a:latin typeface="Arial"/>
                        <a:cs typeface="Arial"/>
                      </a:endParaRPr>
                    </a:p>
                  </a:txBody>
                  <a:tcPr marL="0" marR="0" marT="761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10"/>
                  </a:ext>
                </a:extLst>
              </a:tr>
              <a:tr h="1461410">
                <a:tc>
                  <a:txBody>
                    <a:bodyPr/>
                    <a:lstStyle/>
                    <a:p>
                      <a:pPr marL="9525">
                        <a:lnSpc>
                          <a:spcPct val="100000"/>
                        </a:lnSpc>
                        <a:spcBef>
                          <a:spcPts val="605"/>
                        </a:spcBef>
                      </a:pPr>
                      <a:r>
                        <a:rPr sz="2000" b="1" spc="-30" dirty="0">
                          <a:latin typeface="Arial"/>
                          <a:cs typeface="Arial"/>
                        </a:rPr>
                        <a:t>Total</a:t>
                      </a:r>
                      <a:endParaRPr sz="200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R="1270" algn="ctr">
                        <a:lnSpc>
                          <a:spcPct val="100000"/>
                        </a:lnSpc>
                        <a:spcBef>
                          <a:spcPts val="605"/>
                        </a:spcBef>
                      </a:pPr>
                      <a:r>
                        <a:rPr sz="2000" b="1" spc="-5" dirty="0">
                          <a:latin typeface="Arial"/>
                          <a:cs typeface="Arial"/>
                        </a:rPr>
                        <a:t>583</a:t>
                      </a:r>
                      <a:r>
                        <a:rPr sz="2000" b="1" spc="-85" dirty="0">
                          <a:latin typeface="Arial"/>
                          <a:cs typeface="Arial"/>
                        </a:rPr>
                        <a:t> </a:t>
                      </a:r>
                      <a:r>
                        <a:rPr sz="2000" b="1" spc="-5" dirty="0" smtClean="0">
                          <a:latin typeface="Arial"/>
                          <a:cs typeface="Arial"/>
                        </a:rPr>
                        <a:t>359</a:t>
                      </a:r>
                      <a:endParaRPr lang="en-ZA" sz="2000" b="1" spc="-5" dirty="0" smtClean="0">
                        <a:latin typeface="Arial"/>
                        <a:cs typeface="Arial"/>
                      </a:endParaRPr>
                    </a:p>
                    <a:p>
                      <a:pPr marR="1270" algn="ctr">
                        <a:lnSpc>
                          <a:spcPct val="100000"/>
                        </a:lnSpc>
                        <a:spcBef>
                          <a:spcPts val="605"/>
                        </a:spcBef>
                      </a:pPr>
                      <a:endParaRPr lang="en-ZA" sz="2000" b="1" spc="-5" dirty="0" smtClean="0">
                        <a:latin typeface="Arial"/>
                        <a:cs typeface="Arial"/>
                      </a:endParaRPr>
                    </a:p>
                    <a:p>
                      <a:pPr marR="1270" algn="ctr">
                        <a:lnSpc>
                          <a:spcPct val="100000"/>
                        </a:lnSpc>
                        <a:spcBef>
                          <a:spcPts val="605"/>
                        </a:spcBef>
                      </a:pPr>
                      <a:endParaRPr sz="2000" dirty="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2540" algn="ctr">
                        <a:lnSpc>
                          <a:spcPct val="100000"/>
                        </a:lnSpc>
                        <a:spcBef>
                          <a:spcPts val="605"/>
                        </a:spcBef>
                      </a:pPr>
                      <a:r>
                        <a:rPr sz="2000" b="1" spc="-5" dirty="0">
                          <a:latin typeface="Arial"/>
                          <a:cs typeface="Arial"/>
                        </a:rPr>
                        <a:t>45</a:t>
                      </a:r>
                      <a:r>
                        <a:rPr sz="2000" b="1" spc="-10" dirty="0">
                          <a:latin typeface="Arial"/>
                          <a:cs typeface="Arial"/>
                        </a:rPr>
                        <a:t> </a:t>
                      </a:r>
                      <a:r>
                        <a:rPr sz="2000" b="1" spc="-5" dirty="0">
                          <a:latin typeface="Arial"/>
                          <a:cs typeface="Arial"/>
                        </a:rPr>
                        <a:t>268</a:t>
                      </a:r>
                      <a:endParaRPr sz="2000" dirty="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tc>
                  <a:txBody>
                    <a:bodyPr/>
                    <a:lstStyle/>
                    <a:p>
                      <a:pPr marL="3175" marR="0" indent="0" algn="ctr" defTabSz="1053297" rtl="0" eaLnBrk="1" fontAlgn="auto" latinLnBrk="0" hangingPunct="1">
                        <a:lnSpc>
                          <a:spcPct val="100000"/>
                        </a:lnSpc>
                        <a:spcBef>
                          <a:spcPts val="605"/>
                        </a:spcBef>
                        <a:spcAft>
                          <a:spcPts val="0"/>
                        </a:spcAft>
                        <a:buClrTx/>
                        <a:buSzTx/>
                        <a:buFontTx/>
                        <a:buNone/>
                        <a:tabLst/>
                        <a:defRPr/>
                      </a:pPr>
                      <a:r>
                        <a:rPr sz="2000" b="1" spc="-5" dirty="0">
                          <a:latin typeface="Arial"/>
                          <a:cs typeface="Arial"/>
                        </a:rPr>
                        <a:t>538</a:t>
                      </a:r>
                      <a:r>
                        <a:rPr sz="2000" b="1" spc="-15" dirty="0">
                          <a:latin typeface="Arial"/>
                          <a:cs typeface="Arial"/>
                        </a:rPr>
                        <a:t> </a:t>
                      </a:r>
                      <a:r>
                        <a:rPr sz="2000" b="1" spc="-5" dirty="0" smtClean="0">
                          <a:latin typeface="Arial"/>
                          <a:cs typeface="Arial"/>
                        </a:rPr>
                        <a:t>091</a:t>
                      </a:r>
                      <a:r>
                        <a:rPr lang="en-ZA" sz="2000" b="1" spc="-5" dirty="0" smtClean="0">
                          <a:latin typeface="Arial"/>
                          <a:cs typeface="Arial"/>
                        </a:rPr>
                        <a:t> [less R56 577 for </a:t>
                      </a:r>
                      <a:r>
                        <a:rPr lang="en-ZA" sz="2000" b="1" dirty="0" smtClean="0">
                          <a:latin typeface="Arial"/>
                          <a:cs typeface="Arial"/>
                        </a:rPr>
                        <a:t>Irrigation schemes support]</a:t>
                      </a:r>
                    </a:p>
                    <a:p>
                      <a:pPr marL="3175" algn="ctr">
                        <a:lnSpc>
                          <a:spcPct val="100000"/>
                        </a:lnSpc>
                        <a:spcBef>
                          <a:spcPts val="605"/>
                        </a:spcBef>
                      </a:pPr>
                      <a:endParaRPr sz="2000" dirty="0">
                        <a:latin typeface="Arial"/>
                        <a:cs typeface="Arial"/>
                      </a:endParaRPr>
                    </a:p>
                  </a:txBody>
                  <a:tcPr marL="0" marR="0" marT="7681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20000"/>
                        <a:lumOff val="80000"/>
                      </a:schemeClr>
                    </a:solidFill>
                  </a:tcPr>
                </a:tc>
                <a:extLst>
                  <a:ext uri="{0D108BD9-81ED-4DB2-BD59-A6C34878D82A}">
                    <a16:rowId xmlns:a16="http://schemas.microsoft.com/office/drawing/2014/main" xmlns="" val="10011"/>
                  </a:ext>
                </a:extLst>
              </a:tr>
            </a:tbl>
          </a:graphicData>
        </a:graphic>
      </p:graphicFrame>
      <p:sp>
        <p:nvSpPr>
          <p:cNvPr id="7" name="TextBox 6"/>
          <p:cNvSpPr txBox="1"/>
          <p:nvPr/>
        </p:nvSpPr>
        <p:spPr>
          <a:xfrm>
            <a:off x="8443044" y="1361498"/>
            <a:ext cx="2250356" cy="5262979"/>
          </a:xfrm>
          <a:prstGeom prst="rect">
            <a:avLst/>
          </a:prstGeom>
          <a:solidFill>
            <a:schemeClr val="accent3">
              <a:lumMod val="60000"/>
              <a:lumOff val="40000"/>
            </a:schemeClr>
          </a:solidFill>
        </p:spPr>
        <p:txBody>
          <a:bodyPr wrap="square" rtlCol="0">
            <a:spAutoFit/>
          </a:bodyPr>
          <a:lstStyle/>
          <a:p>
            <a:r>
              <a:rPr lang="en-ZA" b="1" dirty="0" smtClean="0"/>
              <a:t>Total </a:t>
            </a:r>
            <a:r>
              <a:rPr lang="en-ZA" b="1" dirty="0" err="1" smtClean="0"/>
              <a:t>Ilima</a:t>
            </a:r>
            <a:r>
              <a:rPr lang="en-ZA" b="1" dirty="0" smtClean="0"/>
              <a:t>/</a:t>
            </a:r>
            <a:r>
              <a:rPr lang="en-ZA" b="1" dirty="0" err="1" smtClean="0"/>
              <a:t>Letsema</a:t>
            </a:r>
            <a:r>
              <a:rPr lang="en-ZA" b="1" dirty="0" smtClean="0"/>
              <a:t> budget: </a:t>
            </a:r>
            <a:r>
              <a:rPr lang="en-US" b="1" dirty="0" smtClean="0"/>
              <a:t>R481</a:t>
            </a:r>
            <a:r>
              <a:rPr lang="en-US" b="1" dirty="0"/>
              <a:t> </a:t>
            </a:r>
            <a:r>
              <a:rPr lang="en-US" b="1" dirty="0" smtClean="0"/>
              <a:t>514.00 all used for cropping</a:t>
            </a:r>
          </a:p>
          <a:p>
            <a:r>
              <a:rPr lang="en-US" b="1" dirty="0"/>
              <a:t>R337 </a:t>
            </a:r>
            <a:r>
              <a:rPr lang="en-US" b="1" dirty="0" smtClean="0"/>
              <a:t>557.00 from CASP added to </a:t>
            </a:r>
            <a:r>
              <a:rPr lang="en-US" b="1" dirty="0" err="1" smtClean="0"/>
              <a:t>Ilima</a:t>
            </a:r>
            <a:r>
              <a:rPr lang="en-US" b="1" dirty="0" smtClean="0"/>
              <a:t> for cropping and total amount allocated for cropping is R819</a:t>
            </a:r>
            <a:r>
              <a:rPr lang="en-US" b="1" dirty="0"/>
              <a:t> 071.00. </a:t>
            </a:r>
            <a:endParaRPr lang="en-US" b="1" dirty="0" smtClean="0"/>
          </a:p>
          <a:p>
            <a:endParaRPr lang="en-ZA" dirty="0"/>
          </a:p>
        </p:txBody>
      </p:sp>
      <p:sp>
        <p:nvSpPr>
          <p:cNvPr id="5" name="Slide Number Placeholder 4"/>
          <p:cNvSpPr>
            <a:spLocks noGrp="1"/>
          </p:cNvSpPr>
          <p:nvPr>
            <p:ph type="sldNum" sz="quarter" idx="10"/>
          </p:nvPr>
        </p:nvSpPr>
        <p:spPr/>
        <p:txBody>
          <a:bodyPr/>
          <a:lstStyle/>
          <a:p>
            <a:pPr>
              <a:defRPr/>
            </a:pPr>
            <a:fld id="{894EE67D-B25B-4D46-9209-30F0360CEE79}" type="slidenum">
              <a:rPr lang="en-ZA" altLang="en-US" smtClean="0"/>
              <a:pPr>
                <a:defRPr/>
              </a:pPr>
              <a:t>9</a:t>
            </a:fld>
            <a:endParaRPr lang="en-ZA" altLang="en-US" dirty="0"/>
          </a:p>
        </p:txBody>
      </p:sp>
    </p:spTree>
    <p:extLst>
      <p:ext uri="{BB962C8B-B14F-4D97-AF65-F5344CB8AC3E}">
        <p14:creationId xmlns:p14="http://schemas.microsoft.com/office/powerpoint/2010/main" xmlns="" val="2326703281"/>
      </p:ext>
    </p:extLst>
  </p:cSld>
  <p:clrMapOvr>
    <a:masterClrMapping/>
  </p:clrMapOvr>
</p:sld>
</file>

<file path=ppt/theme/theme1.xml><?xml version="1.0" encoding="utf-8"?>
<a:theme xmlns:a="http://schemas.openxmlformats.org/drawingml/2006/main" name="DAFF presentation 1_Coat on all pages_PP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27450</TotalTime>
  <Words>702</Words>
  <Application>Microsoft Office PowerPoint</Application>
  <PresentationFormat>Custom</PresentationFormat>
  <Paragraphs>392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DAFF presentation 1_Coat on all pages_PP2003</vt:lpstr>
      <vt:lpstr> SUMMARY ON TARGETS AND BUDGET FOR THE 2019/20 PLANTING SEASON   </vt:lpstr>
      <vt:lpstr>OUTLINE</vt:lpstr>
      <vt:lpstr>ACRONYMS</vt:lpstr>
      <vt:lpstr>NATIONAL SIGNED APP FETSA TLALA TARGETS (2019/20)</vt:lpstr>
      <vt:lpstr>   NATIONAL PLANNED HECTARES PER COMMODITY FOR 2019/20</vt:lpstr>
      <vt:lpstr>PRIORITISED CROPS</vt:lpstr>
      <vt:lpstr>NUMBER OF BENEFICIARIES</vt:lpstr>
      <vt:lpstr>CASP ALLOCATION 2019/20</vt:lpstr>
      <vt:lpstr>ILIMA/LETSEMA ALLOCATIONS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ThabishoK;MakgaleM</dc:creator>
  <cp:lastModifiedBy>PUMZA</cp:lastModifiedBy>
  <cp:revision>725</cp:revision>
  <cp:lastPrinted>2019-08-21T07:50:09Z</cp:lastPrinted>
  <dcterms:created xsi:type="dcterms:W3CDTF">2010-03-30T13:47:28Z</dcterms:created>
  <dcterms:modified xsi:type="dcterms:W3CDTF">2019-11-06T11:48:56Z</dcterms:modified>
</cp:coreProperties>
</file>