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1" r:id="rId4"/>
    <p:sldId id="257" r:id="rId5"/>
    <p:sldId id="263" r:id="rId6"/>
    <p:sldId id="264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6787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565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3860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554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7249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3338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9234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6058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5659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736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663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7CC4-9A73-4119-98ED-81FA14A5271F}" type="datetimeFigureOut">
              <a:rPr lang="en-ZA" smtClean="0"/>
              <a:pPr/>
              <a:t>2019/10/31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3F89-77C3-438B-B043-319FC47EDCB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0210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4" y="2450048"/>
            <a:ext cx="10750732" cy="2821577"/>
          </a:xfrm>
        </p:spPr>
        <p:txBody>
          <a:bodyPr>
            <a:noAutofit/>
          </a:bodyPr>
          <a:lstStyle/>
          <a:p>
            <a:pPr marL="38100">
              <a:lnSpc>
                <a:spcPct val="150000"/>
              </a:lnSpc>
            </a:pPr>
            <a: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ZA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 Airways </a:t>
            </a:r>
            <a: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(SOC) Limited</a:t>
            </a:r>
            <a:b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</a:t>
            </a:r>
            <a: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with SCOPA</a:t>
            </a:r>
            <a:br>
              <a:rPr lang="en-ZA" sz="4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Tabling of AFS</a:t>
            </a:r>
            <a:r>
              <a:rPr lang="en-ZA" sz="4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4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1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35382" y="5949144"/>
            <a:ext cx="1885950" cy="83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508208"/>
            <a:ext cx="1579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0"/>
              </a:spcBef>
              <a:defRPr/>
            </a:pPr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30 October 2019</a:t>
            </a:r>
            <a:endParaRPr lang="en-ZA" sz="1400" b="1" dirty="0">
              <a:solidFill>
                <a:srgbClr val="002060"/>
              </a:solidFill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360" y="6508208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kumimoji="0" lang="en-Z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Confidential - Final</a:t>
            </a:r>
          </a:p>
        </p:txBody>
      </p:sp>
    </p:spTree>
    <p:extLst>
      <p:ext uri="{BB962C8B-B14F-4D97-AF65-F5344CB8AC3E}">
        <p14:creationId xmlns:p14="http://schemas.microsoft.com/office/powerpoint/2010/main" xmlns="" val="23445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0" y="0"/>
            <a:ext cx="12204879" cy="9291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Apologies</a:t>
            </a:r>
            <a:endParaRPr lang="en-Z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9277" y="6048433"/>
            <a:ext cx="1822862" cy="749873"/>
          </a:xfrm>
          <a:prstGeom prst="rect">
            <a:avLst/>
          </a:prstGeom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4584830" y="6609860"/>
            <a:ext cx="3035218" cy="246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ZA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017" y="963525"/>
            <a:ext cx="108404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invitation to SAX to meet with SCOPA on 30 October was received on 21 October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SAX Company Secretariat communicated with the Secretariat that the Board Chair and the </a:t>
            </a:r>
            <a:r>
              <a:rPr lang="en-US" sz="2400" dirty="0"/>
              <a:t>CEO </a:t>
            </a:r>
            <a:r>
              <a:rPr lang="en-US" sz="2400" dirty="0" smtClean="0"/>
              <a:t>were </a:t>
            </a:r>
            <a:r>
              <a:rPr lang="en-US" sz="2400" dirty="0"/>
              <a:t>not available </a:t>
            </a:r>
            <a:r>
              <a:rPr lang="en-US" sz="2400" dirty="0" smtClean="0"/>
              <a:t>due </a:t>
            </a:r>
            <a:r>
              <a:rPr lang="en-US" sz="2400" dirty="0"/>
              <a:t>to the prior </a:t>
            </a:r>
            <a:r>
              <a:rPr lang="en-US" sz="2400" dirty="0" smtClean="0"/>
              <a:t>commitments.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letter from the Chair of the Board was also submitted on 28 </a:t>
            </a:r>
            <a:r>
              <a:rPr lang="en-US" sz="2400" dirty="0"/>
              <a:t>October </a:t>
            </a:r>
            <a:r>
              <a:rPr lang="en-US" sz="2400" dirty="0" smtClean="0"/>
              <a:t> indicating that she has delegate </a:t>
            </a:r>
            <a:r>
              <a:rPr lang="en-US" sz="2400" dirty="0"/>
              <a:t>another member of the Board to attend on her </a:t>
            </a:r>
            <a:r>
              <a:rPr lang="en-US" sz="2400" dirty="0" smtClean="0"/>
              <a:t>behalf</a:t>
            </a:r>
            <a:r>
              <a:rPr lang="en-US" sz="2400" dirty="0"/>
              <a:t> </a:t>
            </a:r>
            <a:r>
              <a:rPr lang="en-US" sz="2400" dirty="0" smtClean="0"/>
              <a:t>should and requesting alternate dates should her attendance be compulsory.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the event that the request for postponement was not accepted delegation was provided to the following attendees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Thabi Leoka – Acting Chair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Andre Odendaal – Acting CEO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771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0" y="0"/>
            <a:ext cx="12204879" cy="9291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Background</a:t>
            </a:r>
            <a:endParaRPr lang="en-Z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584830" y="6624608"/>
            <a:ext cx="3035218" cy="246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ZA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828" y="957854"/>
            <a:ext cx="1115785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legislated the financial statements were submitted to the Auditor General on the </a:t>
            </a:r>
            <a:r>
              <a:rPr lang="en-US" sz="2400" dirty="0" smtClean="0"/>
              <a:t>31 </a:t>
            </a:r>
            <a:r>
              <a:rPr lang="en-US" sz="2400" dirty="0"/>
              <a:t>May 2019 with supporting </a:t>
            </a:r>
            <a:r>
              <a:rPr lang="en-US" sz="2400" dirty="0" smtClean="0"/>
              <a:t>schedules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 the 15th </a:t>
            </a:r>
            <a:r>
              <a:rPr lang="en-US" sz="2400" dirty="0" smtClean="0"/>
              <a:t>July </a:t>
            </a:r>
            <a:r>
              <a:rPr lang="en-US" sz="2400" dirty="0"/>
              <a:t>the Auditor General scheduled a meeting with management advising her of a decision to conduct a limited scope audit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SAX has however conducted limited scope audits for a number of years, </a:t>
            </a:r>
            <a:r>
              <a:rPr lang="en-US" sz="2400" dirty="0" smtClean="0"/>
              <a:t>therefore…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Management and the </a:t>
            </a:r>
            <a:r>
              <a:rPr lang="en-US" sz="2400" dirty="0" smtClean="0"/>
              <a:t>Audit Committee held a strong view that </a:t>
            </a:r>
            <a:r>
              <a:rPr lang="en-US" sz="2400" dirty="0"/>
              <a:t>a full audit was necessary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achieve a full understanding and unearthing of historical issues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And especially </a:t>
            </a:r>
            <a:r>
              <a:rPr lang="en-US" sz="2000" dirty="0"/>
              <a:t>in light of the recent history at SAX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AG advised that a full audit would result in the deadline of 31 July not being achieved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268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0" y="0"/>
            <a:ext cx="12204879" cy="899652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Background</a:t>
            </a:r>
            <a:endParaRPr kumimoji="0" lang="en-ZA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99026" y="6012718"/>
            <a:ext cx="1822862" cy="749873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4584830" y="6609860"/>
            <a:ext cx="3035218" cy="246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ZA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" y="913291"/>
            <a:ext cx="1122099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AG completed the audit on 15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Further </a:t>
            </a:r>
            <a:r>
              <a:rPr lang="en-US" sz="2400" dirty="0"/>
              <a:t>delays were as a result of the timing of the R300m guarantee / funding from the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 6 September government provided SAX with an allocation letter regarding funding of R300m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audit and Risk Committee met on 13 September with the AG to approve the AFS, however they were not approved at that time, and…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AFS will be now be finalized by the Board by 1 November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219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-12879" y="0"/>
            <a:ext cx="12204879" cy="74950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against Corruption</a:t>
            </a:r>
            <a:endParaRPr lang="en-Z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3044878"/>
              </p:ext>
            </p:extLst>
          </p:nvPr>
        </p:nvGraphicFramePr>
        <p:xfrm>
          <a:off x="559433" y="1716472"/>
          <a:ext cx="10624456" cy="459181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991504">
                  <a:extLst>
                    <a:ext uri="{9D8B030D-6E8A-4147-A177-3AD203B41FA5}">
                      <a16:colId xmlns="" xmlns:a16="http://schemas.microsoft.com/office/drawing/2014/main" val="3942098580"/>
                    </a:ext>
                  </a:extLst>
                </a:gridCol>
                <a:gridCol w="2228117">
                  <a:extLst>
                    <a:ext uri="{9D8B030D-6E8A-4147-A177-3AD203B41FA5}">
                      <a16:colId xmlns="" xmlns:a16="http://schemas.microsoft.com/office/drawing/2014/main" val="827135878"/>
                    </a:ext>
                  </a:extLst>
                </a:gridCol>
                <a:gridCol w="3292882">
                  <a:extLst>
                    <a:ext uri="{9D8B030D-6E8A-4147-A177-3AD203B41FA5}">
                      <a16:colId xmlns="" xmlns:a16="http://schemas.microsoft.com/office/drawing/2014/main" val="3986607213"/>
                    </a:ext>
                  </a:extLst>
                </a:gridCol>
                <a:gridCol w="3111953">
                  <a:extLst>
                    <a:ext uri="{9D8B030D-6E8A-4147-A177-3AD203B41FA5}">
                      <a16:colId xmlns="" xmlns:a16="http://schemas.microsoft.com/office/drawing/2014/main" val="3319198346"/>
                    </a:ext>
                  </a:extLst>
                </a:gridCol>
              </a:tblGrid>
              <a:tr h="2446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Cases Reported to SAPS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2251172"/>
                  </a:ext>
                </a:extLst>
              </a:tr>
              <a:tr h="275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Number</a:t>
                      </a:r>
                      <a:endParaRPr lang="en-ZA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reported</a:t>
                      </a:r>
                      <a:endParaRPr lang="en-ZA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ZA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2532925025"/>
                  </a:ext>
                </a:extLst>
              </a:tr>
              <a:tr h="489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 202/5/2019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24/05/2019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265577529"/>
                  </a:ext>
                </a:extLst>
              </a:tr>
              <a:tr h="6659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 228/5/2019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27/05/2019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</a:t>
                      </a:r>
                      <a:endParaRPr lang="en-ZA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(Koreneka)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2916952056"/>
                  </a:ext>
                </a:extLst>
              </a:tr>
              <a:tr h="551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 249/5/2019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29/05/2019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 (Valotech)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3727088126"/>
                  </a:ext>
                </a:extLst>
              </a:tr>
              <a:tr h="551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 43/6/2019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06/06/2019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 (Koreneka)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849859192"/>
                  </a:ext>
                </a:extLst>
              </a:tr>
              <a:tr h="489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19/07/2019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02/07/2019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 port matter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4190378954"/>
                  </a:ext>
                </a:extLst>
              </a:tr>
              <a:tr h="551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SAPS CAS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29/07/2019</a:t>
                      </a: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03/07/2019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in progress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 (</a:t>
                      </a:r>
                      <a:r>
                        <a:rPr lang="en-ZA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Koreneka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1129317890"/>
                  </a:ext>
                </a:extLst>
              </a:tr>
              <a:tr h="551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Case opened by Board Member,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 T Abrahams. </a:t>
                      </a:r>
                      <a:endParaRPr lang="en-ZA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 Province matter (</a:t>
                      </a:r>
                      <a:r>
                        <a:rPr lang="en-ZA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Koreneka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/>
                </a:tc>
                <a:extLst>
                  <a:ext uri="{0D108BD9-81ED-4DB2-BD59-A6C34878D82A}">
                    <a16:rowId xmlns="" xmlns:a16="http://schemas.microsoft.com/office/drawing/2014/main" val="2763577258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9434" y="817492"/>
            <a:ext cx="110860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 smtClean="0">
                <a:ea typeface="Tahom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dirty="0">
                <a:ea typeface="Tahoma" panose="020B0604030504040204" pitchFamily="34" charset="0"/>
                <a:cs typeface="Arial" panose="020B0604020202020204" pitchFamily="34" charset="0"/>
              </a:rPr>
              <a:t>company opened criminal cases against the individuals who benefited or played a role in these unscrupulous activities</a:t>
            </a:r>
            <a:r>
              <a:rPr lang="en-US" altLang="en-US" sz="2400" dirty="0" smtClean="0"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en-ZA" altLang="en-US" sz="2400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3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0" y="0"/>
            <a:ext cx="12204879" cy="74950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against Corruption</a:t>
            </a:r>
            <a:endParaRPr lang="en-Z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55178" y="6073601"/>
            <a:ext cx="1822862" cy="749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097" y="781564"/>
            <a:ext cx="110647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The following Irregular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and suboptimal commercial agreements are being 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investigated:</a:t>
            </a:r>
            <a:endParaRPr lang="en-ZA" sz="2400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200150" lvl="4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err="1" smtClean="0">
                <a:ea typeface="Tahoma" panose="020B0604030504040204" pitchFamily="34" charset="0"/>
                <a:cs typeface="Arial" panose="020B0604020202020204" pitchFamily="34" charset="0"/>
              </a:rPr>
              <a:t>Namane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Capital (Internal Disciplinary Action 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concluded) </a:t>
            </a:r>
            <a:endParaRPr lang="en-ZA" sz="2400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North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West/</a:t>
            </a:r>
            <a:r>
              <a:rPr lang="en-ZA" sz="2400" dirty="0" err="1">
                <a:ea typeface="Tahoma" panose="020B0604030504040204" pitchFamily="34" charset="0"/>
                <a:cs typeface="Arial" panose="020B0604020202020204" pitchFamily="34" charset="0"/>
              </a:rPr>
              <a:t>Koreneka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 (Criminal Charges have been laid)</a:t>
            </a: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EML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Fuel Supply (Internal Disciplinary Action 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concluded)</a:t>
            </a:r>
            <a:endParaRPr lang="en-ZA" sz="2400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err="1" smtClean="0">
                <a:ea typeface="Tahoma" panose="020B0604030504040204" pitchFamily="34" charset="0"/>
                <a:cs typeface="Arial" panose="020B0604020202020204" pitchFamily="34" charset="0"/>
              </a:rPr>
              <a:t>Mothebe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Shuttles (The (alleged offender) employee involved resigned.)</a:t>
            </a: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err="1" smtClean="0">
                <a:ea typeface="Tahoma" panose="020B0604030504040204" pitchFamily="34" charset="0"/>
                <a:cs typeface="Arial" panose="020B0604020202020204" pitchFamily="34" charset="0"/>
              </a:rPr>
              <a:t>Solenta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 Aviation (Solenta Aviation lost the case against the initial arbitration award)</a:t>
            </a: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42950" lvl="3" indent="-342900">
              <a:buFont typeface="Arial" panose="020B0604020202020204" pitchFamily="34" charset="0"/>
              <a:buChar char="•"/>
              <a:defRPr/>
            </a:pPr>
            <a:r>
              <a:rPr lang="en-ZA" sz="2400" dirty="0" err="1" smtClean="0">
                <a:ea typeface="Tahoma" panose="020B0604030504040204" pitchFamily="34" charset="0"/>
                <a:cs typeface="Arial" panose="020B0604020202020204" pitchFamily="34" charset="0"/>
              </a:rPr>
              <a:t>Bagport</a:t>
            </a:r>
            <a:r>
              <a:rPr lang="en-ZA" sz="2400" dirty="0" smtClean="0"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ea typeface="Tahoma" panose="020B0604030504040204" pitchFamily="34" charset="0"/>
                <a:cs typeface="Arial" panose="020B0604020202020204" pitchFamily="34" charset="0"/>
              </a:rPr>
              <a:t>Africa </a:t>
            </a:r>
            <a:endParaRPr lang="en-ZA" sz="2400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200150" lvl="4" indent="-342900"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Civil </a:t>
            </a:r>
            <a:r>
              <a:rPr lang="en-ZA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Litigation matters, Parties are awaiting confirmation of court date </a:t>
            </a:r>
            <a:endParaRPr lang="en-ZA" sz="20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314450" lvl="5">
              <a:defRPr/>
            </a:pPr>
            <a:r>
              <a:rPr lang="en-ZA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from </a:t>
            </a:r>
            <a:r>
              <a:rPr lang="en-ZA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Supreme Court of Appeal. The estimated date would be during </a:t>
            </a:r>
            <a:endParaRPr lang="en-ZA" sz="20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314450" lvl="5">
              <a:defRPr/>
            </a:pPr>
            <a:r>
              <a:rPr lang="en-ZA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last </a:t>
            </a:r>
            <a:r>
              <a:rPr lang="en-ZA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quarter of </a:t>
            </a:r>
            <a:r>
              <a:rPr lang="en-ZA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2019.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3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5A7BCE-06AA-9544-ACD0-161EB2676EB8}"/>
              </a:ext>
            </a:extLst>
          </p:cNvPr>
          <p:cNvSpPr/>
          <p:nvPr/>
        </p:nvSpPr>
        <p:spPr>
          <a:xfrm>
            <a:off x="-12879" y="0"/>
            <a:ext cx="12204879" cy="9291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Conclusion</a:t>
            </a:r>
            <a:endParaRPr lang="en-Z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584830" y="6624608"/>
            <a:ext cx="3035218" cy="246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ZA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4766" y="947617"/>
            <a:ext cx="107768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2018/2019 audit had a few challenges which resulted in the delay of the Annual Report submission, see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full Audit vs. a limited scope audit was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Delay </a:t>
            </a:r>
            <a:r>
              <a:rPr lang="en-US" sz="2400" dirty="0"/>
              <a:t>regarding the R300m government </a:t>
            </a:r>
            <a:r>
              <a:rPr lang="en-US" sz="2400" dirty="0" smtClean="0"/>
              <a:t>guarantee /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AFS to be finalized on 1 November by the Board, subject to the AGM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812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9165</TotalTime>
  <Words>601</Words>
  <Application>Microsoft Office PowerPoint</Application>
  <PresentationFormat>Custom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 Express Airways (SOC) Limited        Meeting with SCOPA Tabling of AFS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Odendaal</dc:creator>
  <cp:lastModifiedBy>PUMZA</cp:lastModifiedBy>
  <cp:revision>30</cp:revision>
  <cp:lastPrinted>2019-08-23T13:00:56Z</cp:lastPrinted>
  <dcterms:created xsi:type="dcterms:W3CDTF">2019-08-22T14:08:19Z</dcterms:created>
  <dcterms:modified xsi:type="dcterms:W3CDTF">2019-10-31T08:16:55Z</dcterms:modified>
</cp:coreProperties>
</file>