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713" r:id="rId2"/>
  </p:sldMasterIdLst>
  <p:notesMasterIdLst>
    <p:notesMasterId r:id="rId67"/>
  </p:notesMasterIdLst>
  <p:handoutMasterIdLst>
    <p:handoutMasterId r:id="rId68"/>
  </p:handoutMasterIdLst>
  <p:sldIdLst>
    <p:sldId id="429" r:id="rId3"/>
    <p:sldId id="961" r:id="rId4"/>
    <p:sldId id="962" r:id="rId5"/>
    <p:sldId id="963" r:id="rId6"/>
    <p:sldId id="964" r:id="rId7"/>
    <p:sldId id="965" r:id="rId8"/>
    <p:sldId id="966" r:id="rId9"/>
    <p:sldId id="967" r:id="rId10"/>
    <p:sldId id="968" r:id="rId11"/>
    <p:sldId id="969" r:id="rId12"/>
    <p:sldId id="970" r:id="rId13"/>
    <p:sldId id="971" r:id="rId14"/>
    <p:sldId id="972" r:id="rId15"/>
    <p:sldId id="910" r:id="rId16"/>
    <p:sldId id="914" r:id="rId17"/>
    <p:sldId id="915" r:id="rId18"/>
    <p:sldId id="916" r:id="rId19"/>
    <p:sldId id="917" r:id="rId20"/>
    <p:sldId id="918" r:id="rId21"/>
    <p:sldId id="919" r:id="rId22"/>
    <p:sldId id="920" r:id="rId23"/>
    <p:sldId id="921" r:id="rId24"/>
    <p:sldId id="922" r:id="rId25"/>
    <p:sldId id="923" r:id="rId26"/>
    <p:sldId id="924" r:id="rId27"/>
    <p:sldId id="925" r:id="rId28"/>
    <p:sldId id="926" r:id="rId29"/>
    <p:sldId id="927" r:id="rId30"/>
    <p:sldId id="928" r:id="rId31"/>
    <p:sldId id="930" r:id="rId32"/>
    <p:sldId id="931" r:id="rId33"/>
    <p:sldId id="936" r:id="rId34"/>
    <p:sldId id="937" r:id="rId35"/>
    <p:sldId id="935" r:id="rId36"/>
    <p:sldId id="934" r:id="rId37"/>
    <p:sldId id="933" r:id="rId38"/>
    <p:sldId id="938" r:id="rId39"/>
    <p:sldId id="939" r:id="rId40"/>
    <p:sldId id="932" r:id="rId41"/>
    <p:sldId id="940" r:id="rId42"/>
    <p:sldId id="943" r:id="rId43"/>
    <p:sldId id="942" r:id="rId44"/>
    <p:sldId id="941" r:id="rId45"/>
    <p:sldId id="929" r:id="rId46"/>
    <p:sldId id="944" r:id="rId47"/>
    <p:sldId id="950" r:id="rId48"/>
    <p:sldId id="980" r:id="rId49"/>
    <p:sldId id="951" r:id="rId50"/>
    <p:sldId id="952" r:id="rId51"/>
    <p:sldId id="953" r:id="rId52"/>
    <p:sldId id="954" r:id="rId53"/>
    <p:sldId id="955" r:id="rId54"/>
    <p:sldId id="956" r:id="rId55"/>
    <p:sldId id="957" r:id="rId56"/>
    <p:sldId id="958" r:id="rId57"/>
    <p:sldId id="959" r:id="rId58"/>
    <p:sldId id="973" r:id="rId59"/>
    <p:sldId id="974" r:id="rId60"/>
    <p:sldId id="975" r:id="rId61"/>
    <p:sldId id="976" r:id="rId62"/>
    <p:sldId id="977" r:id="rId63"/>
    <p:sldId id="978" r:id="rId64"/>
    <p:sldId id="979" r:id="rId65"/>
    <p:sldId id="451" r:id="rId6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3FDE6"/>
    <a:srgbClr val="85EFA1"/>
    <a:srgbClr val="FF9933"/>
    <a:srgbClr val="C0C0C0"/>
    <a:srgbClr val="73F188"/>
    <a:srgbClr val="66FF33"/>
    <a:srgbClr val="FF0066"/>
    <a:srgbClr val="7BEFA1"/>
    <a:srgbClr val="CC0000"/>
    <a:srgbClr val="CC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88" autoAdjust="0"/>
    <p:restoredTop sz="87612" autoAdjust="0"/>
  </p:normalViewPr>
  <p:slideViewPr>
    <p:cSldViewPr>
      <p:cViewPr varScale="1">
        <p:scale>
          <a:sx n="116" d="100"/>
          <a:sy n="116" d="100"/>
        </p:scale>
        <p:origin x="-1752" y="-114"/>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2132"/>
    </p:cViewPr>
  </p:sorterViewPr>
  <p:notesViewPr>
    <p:cSldViewPr>
      <p:cViewPr varScale="1">
        <p:scale>
          <a:sx n="50" d="100"/>
          <a:sy n="50" d="100"/>
        </p:scale>
        <p:origin x="2616" y="44"/>
      </p:cViewPr>
      <p:guideLst>
        <p:guide orient="horz" pos="2928"/>
        <p:guide pos="2209"/>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7" y="3"/>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dirty="0"/>
          </a:p>
        </p:txBody>
      </p:sp>
      <p:sp>
        <p:nvSpPr>
          <p:cNvPr id="14339" name="Rectangle 3"/>
          <p:cNvSpPr>
            <a:spLocks noGrp="1" noChangeArrowheads="1"/>
          </p:cNvSpPr>
          <p:nvPr>
            <p:ph type="dt" sz="quarter" idx="1"/>
          </p:nvPr>
        </p:nvSpPr>
        <p:spPr bwMode="auto">
          <a:xfrm>
            <a:off x="3971931" y="3"/>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dirty="0"/>
          </a:p>
        </p:txBody>
      </p:sp>
      <p:sp>
        <p:nvSpPr>
          <p:cNvPr id="14340" name="Rectangle 4"/>
          <p:cNvSpPr>
            <a:spLocks noGrp="1" noChangeArrowheads="1"/>
          </p:cNvSpPr>
          <p:nvPr>
            <p:ph type="ftr" sz="quarter" idx="2"/>
          </p:nvPr>
        </p:nvSpPr>
        <p:spPr bwMode="auto">
          <a:xfrm>
            <a:off x="7" y="8831270"/>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dirty="0"/>
          </a:p>
        </p:txBody>
      </p:sp>
      <p:sp>
        <p:nvSpPr>
          <p:cNvPr id="14341" name="Rectangle 5"/>
          <p:cNvSpPr>
            <a:spLocks noGrp="1" noChangeArrowheads="1"/>
          </p:cNvSpPr>
          <p:nvPr>
            <p:ph type="sldNum" sz="quarter" idx="3"/>
          </p:nvPr>
        </p:nvSpPr>
        <p:spPr bwMode="auto">
          <a:xfrm>
            <a:off x="3971931" y="8831270"/>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1BCA1521-2D0B-45BD-96F5-51100EC0D211}" type="slidenum">
              <a:rPr lang="en-US"/>
              <a:pPr>
                <a:defRPr/>
              </a:pPr>
              <a:t>‹#›</a:t>
            </a:fld>
            <a:endParaRPr lang="en-US" dirty="0"/>
          </a:p>
        </p:txBody>
      </p:sp>
    </p:spTree>
    <p:extLst>
      <p:ext uri="{BB962C8B-B14F-4D97-AF65-F5344CB8AC3E}">
        <p14:creationId xmlns:p14="http://schemas.microsoft.com/office/powerpoint/2010/main" xmlns="" val="5844557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7" y="3"/>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dirty="0"/>
          </a:p>
        </p:txBody>
      </p:sp>
      <p:sp>
        <p:nvSpPr>
          <p:cNvPr id="11267" name="Rectangle 3"/>
          <p:cNvSpPr>
            <a:spLocks noGrp="1" noChangeArrowheads="1"/>
          </p:cNvSpPr>
          <p:nvPr>
            <p:ph type="dt" idx="1"/>
          </p:nvPr>
        </p:nvSpPr>
        <p:spPr bwMode="auto">
          <a:xfrm>
            <a:off x="3971931" y="3"/>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35040" y="4416432"/>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7" y="8831270"/>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dirty="0"/>
          </a:p>
        </p:txBody>
      </p:sp>
      <p:sp>
        <p:nvSpPr>
          <p:cNvPr id="11271" name="Rectangle 7"/>
          <p:cNvSpPr>
            <a:spLocks noGrp="1" noChangeArrowheads="1"/>
          </p:cNvSpPr>
          <p:nvPr>
            <p:ph type="sldNum" sz="quarter" idx="5"/>
          </p:nvPr>
        </p:nvSpPr>
        <p:spPr bwMode="auto">
          <a:xfrm>
            <a:off x="3971931" y="8831270"/>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1FB73B8A-2467-4504-A579-64E4CE62944C}" type="slidenum">
              <a:rPr lang="en-US"/>
              <a:pPr>
                <a:defRPr/>
              </a:pPr>
              <a:t>‹#›</a:t>
            </a:fld>
            <a:endParaRPr lang="en-US" dirty="0"/>
          </a:p>
        </p:txBody>
      </p:sp>
    </p:spTree>
    <p:extLst>
      <p:ext uri="{BB962C8B-B14F-4D97-AF65-F5344CB8AC3E}">
        <p14:creationId xmlns:p14="http://schemas.microsoft.com/office/powerpoint/2010/main" xmlns="" val="42424954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DB22EAF1-DB8A-4801-945D-6631577B0752}" type="slidenum">
              <a:rPr lang="en-US" smtClean="0"/>
              <a:pPr/>
              <a:t>1</a:t>
            </a:fld>
            <a:endParaRPr lang="en-US" dirty="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GB" dirty="0"/>
          </a:p>
        </p:txBody>
      </p:sp>
    </p:spTree>
    <p:extLst>
      <p:ext uri="{BB962C8B-B14F-4D97-AF65-F5344CB8AC3E}">
        <p14:creationId xmlns:p14="http://schemas.microsoft.com/office/powerpoint/2010/main" xmlns="" val="1558497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1FB73B8A-2467-4504-A579-64E4CE62944C}"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xmlns="" val="944095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1FB73B8A-2467-4504-A579-64E4CE62944C}" type="slidenum">
              <a:rPr lang="en-US" smtClean="0"/>
              <a:pPr>
                <a:defRPr/>
              </a:pPr>
              <a:t>27</a:t>
            </a:fld>
            <a:endParaRPr lang="en-US" dirty="0"/>
          </a:p>
        </p:txBody>
      </p:sp>
    </p:spTree>
    <p:extLst>
      <p:ext uri="{BB962C8B-B14F-4D97-AF65-F5344CB8AC3E}">
        <p14:creationId xmlns:p14="http://schemas.microsoft.com/office/powerpoint/2010/main" xmlns="" val="3150188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EE2F7C7-414D-44C5-922B-CA7240DAF746}" type="slidenum">
              <a:rPr lang="en-US" smtClean="0"/>
              <a:pPr/>
              <a:t>64</a:t>
            </a:fld>
            <a:endParaRPr lang="en-US" dirty="0"/>
          </a:p>
        </p:txBody>
      </p:sp>
    </p:spTree>
    <p:extLst>
      <p:ext uri="{BB962C8B-B14F-4D97-AF65-F5344CB8AC3E}">
        <p14:creationId xmlns:p14="http://schemas.microsoft.com/office/powerpoint/2010/main" xmlns="" val="33716880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userDrawn="1"/>
        </p:nvPicPr>
        <p:blipFill>
          <a:blip r:embed="rId2" cstate="print"/>
          <a:srcRect b="15651"/>
          <a:stretch>
            <a:fillRect/>
          </a:stretch>
        </p:blipFill>
        <p:spPr bwMode="auto">
          <a:xfrm>
            <a:off x="0" y="0"/>
            <a:ext cx="9144000" cy="5715000"/>
          </a:xfrm>
          <a:prstGeom prst="rect">
            <a:avLst/>
          </a:prstGeom>
          <a:noFill/>
          <a:ln w="9525">
            <a:noFill/>
            <a:miter lim="800000"/>
            <a:headEnd/>
            <a:tailEnd/>
          </a:ln>
        </p:spPr>
      </p:pic>
      <p:sp>
        <p:nvSpPr>
          <p:cNvPr id="5" name="Rectangle 6"/>
          <p:cNvSpPr>
            <a:spLocks noChangeArrowheads="1"/>
          </p:cNvSpPr>
          <p:nvPr userDrawn="1"/>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a:defRPr/>
            </a:pPr>
            <a:endParaRPr lang="en-US" dirty="0"/>
          </a:p>
        </p:txBody>
      </p:sp>
      <p:pic>
        <p:nvPicPr>
          <p:cNvPr id="6" name="Picture 7" descr="dirclogo"/>
          <p:cNvPicPr>
            <a:picLocks noChangeAspect="1" noChangeArrowheads="1"/>
          </p:cNvPicPr>
          <p:nvPr userDrawn="1"/>
        </p:nvPicPr>
        <p:blipFill>
          <a:blip r:embed="rId3" cstate="print"/>
          <a:srcRect/>
          <a:stretch>
            <a:fillRect/>
          </a:stretch>
        </p:blipFill>
        <p:spPr bwMode="auto">
          <a:xfrm>
            <a:off x="228600" y="5943600"/>
            <a:ext cx="22098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GB"/>
              <a:t>Click to edit Master title style</a:t>
            </a:r>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BCD59E4-65FC-441E-A917-17C35E1E7B95}"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2B29205B-8312-448B-BE82-22701F25C2C9}" type="slidenum">
              <a:rPr lang="en-GB"/>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SmartArt Placeholder 2"/>
          <p:cNvSpPr>
            <a:spLocks noGrp="1"/>
          </p:cNvSpPr>
          <p:nvPr>
            <p:ph type="dgm" idx="1"/>
          </p:nvPr>
        </p:nvSpPr>
        <p:spPr>
          <a:xfrm>
            <a:off x="457200" y="1600200"/>
            <a:ext cx="8229600" cy="4038600"/>
          </a:xfrm>
        </p:spPr>
        <p:txBody>
          <a:bodyPr/>
          <a:lstStyle/>
          <a:p>
            <a:pPr lvl="0"/>
            <a:endParaRPr lang="en-US" noProof="0" dirty="0"/>
          </a:p>
        </p:txBody>
      </p:sp>
      <p:sp>
        <p:nvSpPr>
          <p:cNvPr id="4" name="Rectangle 28"/>
          <p:cNvSpPr>
            <a:spLocks noGrp="1" noChangeArrowheads="1"/>
          </p:cNvSpPr>
          <p:nvPr>
            <p:ph type="sldNum" sz="quarter" idx="10"/>
          </p:nvPr>
        </p:nvSpPr>
        <p:spPr>
          <a:ln/>
        </p:spPr>
        <p:txBody>
          <a:bodyPr/>
          <a:lstStyle>
            <a:lvl1pPr>
              <a:defRPr/>
            </a:lvl1pPr>
          </a:lstStyle>
          <a:p>
            <a:pPr>
              <a:defRPr/>
            </a:pPr>
            <a:fld id="{EFF0DE55-C9E1-4D58-9DE9-40A97C6FB85F}" type="slidenum">
              <a:rPr lang="en-GB"/>
              <a:pPr>
                <a:defRPr/>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userDrawn="1"/>
        </p:nvPicPr>
        <p:blipFill>
          <a:blip r:embed="rId2" cstate="print"/>
          <a:srcRect b="15651"/>
          <a:stretch>
            <a:fillRect/>
          </a:stretch>
        </p:blipFill>
        <p:spPr bwMode="auto">
          <a:xfrm>
            <a:off x="0" y="0"/>
            <a:ext cx="9144000" cy="5715000"/>
          </a:xfrm>
          <a:prstGeom prst="rect">
            <a:avLst/>
          </a:prstGeom>
          <a:noFill/>
          <a:ln w="9525">
            <a:noFill/>
            <a:miter lim="800000"/>
            <a:headEnd/>
            <a:tailEnd/>
          </a:ln>
        </p:spPr>
      </p:pic>
      <p:sp>
        <p:nvSpPr>
          <p:cNvPr id="5" name="Rectangle 6"/>
          <p:cNvSpPr>
            <a:spLocks noChangeArrowheads="1"/>
          </p:cNvSpPr>
          <p:nvPr userDrawn="1"/>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a:defRPr/>
            </a:pPr>
            <a:endParaRPr lang="en-US" dirty="0">
              <a:solidFill>
                <a:srgbClr val="000000"/>
              </a:solidFill>
            </a:endParaRPr>
          </a:p>
        </p:txBody>
      </p:sp>
      <p:pic>
        <p:nvPicPr>
          <p:cNvPr id="6" name="Picture 7" descr="dirclogo"/>
          <p:cNvPicPr>
            <a:picLocks noChangeAspect="1" noChangeArrowheads="1"/>
          </p:cNvPicPr>
          <p:nvPr userDrawn="1"/>
        </p:nvPicPr>
        <p:blipFill>
          <a:blip r:embed="rId3" cstate="print"/>
          <a:srcRect/>
          <a:stretch>
            <a:fillRect/>
          </a:stretch>
        </p:blipFill>
        <p:spPr bwMode="auto">
          <a:xfrm>
            <a:off x="228600" y="5943600"/>
            <a:ext cx="22098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GB"/>
              <a:t>Click to edit Master title style</a:t>
            </a:r>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GB"/>
              <a:t>Click to edit Master subtitle style</a:t>
            </a:r>
          </a:p>
        </p:txBody>
      </p:sp>
    </p:spTree>
    <p:extLst>
      <p:ext uri="{BB962C8B-B14F-4D97-AF65-F5344CB8AC3E}">
        <p14:creationId xmlns:p14="http://schemas.microsoft.com/office/powerpoint/2010/main" xmlns="" val="4062945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915F121E-B8E2-4A40-9D43-5AA78974B174}"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7796539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F32F162E-E292-4779-A655-CFC3FD2B4CCC}"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3660572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B96E7FC9-6DEE-4F9C-865D-1BB7FAA83A13}"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16589041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9724CB2D-259E-4C7C-9351-1DBB10B7BAF1}"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40372620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9E317431-DF1B-4CF6-8F04-4A0944332BB4}"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41039604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7D28B200-B474-44BF-91C6-866E75473A49}"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3359036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915F121E-B8E2-4A40-9D43-5AA78974B174}" type="slidenum">
              <a:rPr lang="en-GB"/>
              <a:pPr>
                <a:defRPr/>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AABD4234-6940-4080-AA13-E07A9707F483}"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3753948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A5F7D878-0541-4F57-A34D-0030707C782E}"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37210930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BBCD59E4-65FC-441E-A917-17C35E1E7B95}"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9346537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8"/>
          <p:cNvSpPr>
            <a:spLocks noGrp="1" noChangeArrowheads="1"/>
          </p:cNvSpPr>
          <p:nvPr>
            <p:ph type="sldNum" sz="quarter" idx="10"/>
          </p:nvPr>
        </p:nvSpPr>
        <p:spPr>
          <a:ln/>
        </p:spPr>
        <p:txBody>
          <a:bodyPr/>
          <a:lstStyle>
            <a:lvl1pPr>
              <a:defRPr/>
            </a:lvl1pPr>
          </a:lstStyle>
          <a:p>
            <a:pPr>
              <a:defRPr/>
            </a:pPr>
            <a:fld id="{2B29205B-8312-448B-BE82-22701F25C2C9}"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8598991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SmartArt Placeholder 2"/>
          <p:cNvSpPr>
            <a:spLocks noGrp="1"/>
          </p:cNvSpPr>
          <p:nvPr>
            <p:ph type="dgm" idx="1"/>
          </p:nvPr>
        </p:nvSpPr>
        <p:spPr>
          <a:xfrm>
            <a:off x="457200" y="1600200"/>
            <a:ext cx="8229600" cy="4038600"/>
          </a:xfrm>
        </p:spPr>
        <p:txBody>
          <a:bodyPr/>
          <a:lstStyle/>
          <a:p>
            <a:pPr lvl="0"/>
            <a:endParaRPr lang="en-US" noProof="0" dirty="0"/>
          </a:p>
        </p:txBody>
      </p:sp>
      <p:sp>
        <p:nvSpPr>
          <p:cNvPr id="4" name="Rectangle 28"/>
          <p:cNvSpPr>
            <a:spLocks noGrp="1" noChangeArrowheads="1"/>
          </p:cNvSpPr>
          <p:nvPr>
            <p:ph type="sldNum" sz="quarter" idx="10"/>
          </p:nvPr>
        </p:nvSpPr>
        <p:spPr>
          <a:ln/>
        </p:spPr>
        <p:txBody>
          <a:bodyPr/>
          <a:lstStyle>
            <a:lvl1pPr>
              <a:defRPr/>
            </a:lvl1pPr>
          </a:lstStyle>
          <a:p>
            <a:pPr>
              <a:defRPr/>
            </a:pPr>
            <a:fld id="{EFF0DE55-C9E1-4D58-9DE9-40A97C6FB85F}"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3507956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F32F162E-E292-4779-A655-CFC3FD2B4CCC}"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8"/>
          <p:cNvSpPr>
            <a:spLocks noGrp="1" noChangeArrowheads="1"/>
          </p:cNvSpPr>
          <p:nvPr>
            <p:ph type="sldNum" sz="quarter" idx="10"/>
          </p:nvPr>
        </p:nvSpPr>
        <p:spPr>
          <a:ln/>
        </p:spPr>
        <p:txBody>
          <a:bodyPr/>
          <a:lstStyle>
            <a:lvl1pPr>
              <a:defRPr/>
            </a:lvl1pPr>
          </a:lstStyle>
          <a:p>
            <a:pPr>
              <a:defRPr/>
            </a:pPr>
            <a:fld id="{B96E7FC9-6DEE-4F9C-865D-1BB7FAA83A13}"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8"/>
          <p:cNvSpPr>
            <a:spLocks noGrp="1" noChangeArrowheads="1"/>
          </p:cNvSpPr>
          <p:nvPr>
            <p:ph type="sldNum" sz="quarter" idx="10"/>
          </p:nvPr>
        </p:nvSpPr>
        <p:spPr>
          <a:ln/>
        </p:spPr>
        <p:txBody>
          <a:bodyPr/>
          <a:lstStyle>
            <a:lvl1pPr>
              <a:defRPr/>
            </a:lvl1pPr>
          </a:lstStyle>
          <a:p>
            <a:pPr>
              <a:defRPr/>
            </a:pPr>
            <a:fld id="{9724CB2D-259E-4C7C-9351-1DBB10B7BAF1}"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8"/>
          <p:cNvSpPr>
            <a:spLocks noGrp="1" noChangeArrowheads="1"/>
          </p:cNvSpPr>
          <p:nvPr>
            <p:ph type="sldNum" sz="quarter" idx="10"/>
          </p:nvPr>
        </p:nvSpPr>
        <p:spPr>
          <a:ln/>
        </p:spPr>
        <p:txBody>
          <a:bodyPr/>
          <a:lstStyle>
            <a:lvl1pPr>
              <a:defRPr/>
            </a:lvl1pPr>
          </a:lstStyle>
          <a:p>
            <a:pPr>
              <a:defRPr/>
            </a:pPr>
            <a:fld id="{9E317431-DF1B-4CF6-8F04-4A0944332BB4}"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7D28B200-B474-44BF-91C6-866E75473A49}"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AABD4234-6940-4080-AA13-E07A9707F483}"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A5F7D878-0541-4F57-A34D-0030707C782E}"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2" name="Rectangle 18"/>
          <p:cNvSpPr>
            <a:spLocks noChangeArrowheads="1"/>
          </p:cNvSpPr>
          <p:nvPr userDrawn="1"/>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a:defRPr/>
            </a:pPr>
            <a:endParaRPr lang="en-US" dirty="0"/>
          </a:p>
        </p:txBody>
      </p:sp>
      <p:pic>
        <p:nvPicPr>
          <p:cNvPr id="1027" name="Picture 20" descr="dirclogo"/>
          <p:cNvPicPr>
            <a:picLocks noChangeAspect="1" noChangeArrowheads="1"/>
          </p:cNvPicPr>
          <p:nvPr userDrawn="1"/>
        </p:nvPicPr>
        <p:blipFill>
          <a:blip r:embed="rId14" cstate="print"/>
          <a:srcRect/>
          <a:stretch>
            <a:fillRect/>
          </a:stretch>
        </p:blipFill>
        <p:spPr bwMode="auto">
          <a:xfrm>
            <a:off x="228600" y="5943600"/>
            <a:ext cx="22098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9"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1AFB58C7-C02A-491A-9E56-C892B0567358}"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712"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2" name="Rectangle 18"/>
          <p:cNvSpPr>
            <a:spLocks noChangeArrowheads="1"/>
          </p:cNvSpPr>
          <p:nvPr/>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a:defRPr/>
            </a:pPr>
            <a:endParaRPr lang="en-US" dirty="0">
              <a:solidFill>
                <a:srgbClr val="000000"/>
              </a:solidFill>
            </a:endParaRPr>
          </a:p>
        </p:txBody>
      </p:sp>
      <p:pic>
        <p:nvPicPr>
          <p:cNvPr id="1027" name="Picture 20" descr="dirclogo"/>
          <p:cNvPicPr>
            <a:picLocks noChangeAspect="1" noChangeArrowheads="1"/>
          </p:cNvPicPr>
          <p:nvPr/>
        </p:nvPicPr>
        <p:blipFill>
          <a:blip r:embed="rId14" cstate="print"/>
          <a:srcRect/>
          <a:stretch>
            <a:fillRect/>
          </a:stretch>
        </p:blipFill>
        <p:spPr bwMode="auto">
          <a:xfrm>
            <a:off x="228600" y="5943600"/>
            <a:ext cx="22098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9"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1AFB58C7-C02A-491A-9E56-C892B0567358}"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167367771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9"/>
          <p:cNvSpPr>
            <a:spLocks noGrp="1" noChangeArrowheads="1"/>
          </p:cNvSpPr>
          <p:nvPr>
            <p:ph type="ctrTitle"/>
          </p:nvPr>
        </p:nvSpPr>
        <p:spPr>
          <a:xfrm>
            <a:off x="0" y="968375"/>
            <a:ext cx="8991600" cy="1470025"/>
          </a:xfrm>
        </p:spPr>
        <p:txBody>
          <a:bodyPr/>
          <a:lstStyle/>
          <a:p>
            <a:pPr eaLnBrk="1" hangingPunct="1"/>
            <a:r>
              <a:rPr lang="en-GB" dirty="0"/>
              <a:t> </a:t>
            </a:r>
          </a:p>
        </p:txBody>
      </p:sp>
      <p:sp>
        <p:nvSpPr>
          <p:cNvPr id="3075" name="Rectangle 20"/>
          <p:cNvSpPr>
            <a:spLocks noGrp="1" noChangeArrowheads="1"/>
          </p:cNvSpPr>
          <p:nvPr>
            <p:ph type="subTitle" idx="1"/>
          </p:nvPr>
        </p:nvSpPr>
        <p:spPr>
          <a:xfrm>
            <a:off x="539552" y="190500"/>
            <a:ext cx="8147248" cy="5542756"/>
          </a:xfrm>
        </p:spPr>
        <p:txBody>
          <a:bodyPr/>
          <a:lstStyle/>
          <a:p>
            <a:pPr eaLnBrk="1" hangingPunct="1"/>
            <a:endParaRPr lang="en-US" sz="3200" b="1" dirty="0" smtClean="0"/>
          </a:p>
          <a:p>
            <a:pPr eaLnBrk="1" hangingPunct="1"/>
            <a:r>
              <a:rPr lang="en-US" sz="3200" b="1" dirty="0"/>
              <a:t>BRIEFING TO THE PORTFOLIO </a:t>
            </a:r>
            <a:r>
              <a:rPr lang="en-US" sz="3200" b="1" dirty="0" smtClean="0"/>
              <a:t>COMMITTEE</a:t>
            </a:r>
          </a:p>
          <a:p>
            <a:pPr eaLnBrk="1" hangingPunct="1"/>
            <a:endParaRPr lang="en-US" sz="3200" b="1" dirty="0">
              <a:effectLst>
                <a:outerShdw blurRad="38100" dist="38100" dir="2700000" algn="tl">
                  <a:srgbClr val="000000">
                    <a:alpha val="43137"/>
                  </a:srgbClr>
                </a:outerShdw>
              </a:effectLst>
            </a:endParaRPr>
          </a:p>
          <a:p>
            <a:pPr eaLnBrk="1" hangingPunct="1"/>
            <a:r>
              <a:rPr lang="en-US" sz="3200" b="1" dirty="0" smtClean="0"/>
              <a:t>MR C RAMASHAU ACMA, CGMA</a:t>
            </a:r>
          </a:p>
          <a:p>
            <a:pPr eaLnBrk="1" hangingPunct="1"/>
            <a:r>
              <a:rPr lang="en-US" sz="3200" b="1" dirty="0" smtClean="0"/>
              <a:t>CFO &amp; DDG</a:t>
            </a:r>
            <a:endParaRPr lang="en-US" sz="3200" b="1" dirty="0"/>
          </a:p>
          <a:p>
            <a:pPr eaLnBrk="1" hangingPunct="1"/>
            <a:endParaRPr lang="en-GB" sz="3000" b="1" dirty="0" smtClean="0"/>
          </a:p>
          <a:p>
            <a:pPr eaLnBrk="1" hangingPunct="1"/>
            <a:r>
              <a:rPr lang="en-GB" sz="3000" b="1" dirty="0" smtClean="0"/>
              <a:t>30 OCTOBER 2019</a:t>
            </a:r>
            <a:endParaRPr lang="en-GB" sz="3000" b="1" dirty="0"/>
          </a:p>
        </p:txBody>
      </p:sp>
    </p:spTree>
    <p:extLst>
      <p:ext uri="{BB962C8B-B14F-4D97-AF65-F5344CB8AC3E}">
        <p14:creationId xmlns:p14="http://schemas.microsoft.com/office/powerpoint/2010/main" xmlns="" val="2381799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D28B200-B474-44BF-91C6-866E75473A49}" type="slidenum">
              <a:rPr lang="en-GB" smtClean="0"/>
              <a:pPr>
                <a:defRPr/>
              </a:pPr>
              <a:t>10</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xmlns="" val="2459036023"/>
              </p:ext>
            </p:extLst>
          </p:nvPr>
        </p:nvGraphicFramePr>
        <p:xfrm>
          <a:off x="334534" y="332656"/>
          <a:ext cx="8352928" cy="5097760"/>
        </p:xfrm>
        <a:graphic>
          <a:graphicData uri="http://schemas.openxmlformats.org/drawingml/2006/table">
            <a:tbl>
              <a:tblPr firstRow="1" bandRow="1">
                <a:tableStyleId>{5C22544A-7EE6-4342-B048-85BDC9FD1C3A}</a:tableStyleId>
              </a:tblPr>
              <a:tblGrid>
                <a:gridCol w="4104456">
                  <a:extLst>
                    <a:ext uri="{9D8B030D-6E8A-4147-A177-3AD203B41FA5}">
                      <a16:colId xmlns:a16="http://schemas.microsoft.com/office/drawing/2014/main" xmlns="" val="20000"/>
                    </a:ext>
                  </a:extLst>
                </a:gridCol>
                <a:gridCol w="2304256">
                  <a:extLst>
                    <a:ext uri="{9D8B030D-6E8A-4147-A177-3AD203B41FA5}">
                      <a16:colId xmlns:a16="http://schemas.microsoft.com/office/drawing/2014/main" xmlns="" val="20001"/>
                    </a:ext>
                  </a:extLst>
                </a:gridCol>
                <a:gridCol w="1944216">
                  <a:extLst>
                    <a:ext uri="{9D8B030D-6E8A-4147-A177-3AD203B41FA5}">
                      <a16:colId xmlns:a16="http://schemas.microsoft.com/office/drawing/2014/main" xmlns="" val="20002"/>
                    </a:ext>
                  </a:extLst>
                </a:gridCol>
              </a:tblGrid>
              <a:tr h="3708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1.6 ACTIVITY</a:t>
                      </a:r>
                      <a:r>
                        <a:rPr lang="en-US" baseline="0" dirty="0" smtClean="0">
                          <a:solidFill>
                            <a:schemeClr val="tx1"/>
                          </a:solidFill>
                        </a:rPr>
                        <a:t>:</a:t>
                      </a:r>
                      <a:endParaRPr lang="en-US"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To reconfigure the interface of funds transferred to missions </a:t>
                      </a:r>
                      <a:endParaRPr lang="en-ZA"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800080">
                <a:tc>
                  <a:txBody>
                    <a:bodyPr/>
                    <a:lstStyle/>
                    <a:p>
                      <a:r>
                        <a:rPr lang="en-ZA" dirty="0" smtClean="0"/>
                        <a:t>Workflow Description</a:t>
                      </a:r>
                      <a:endParaRPr lang="en-ZA" dirty="0"/>
                    </a:p>
                  </a:txBody>
                  <a:tcPr/>
                </a:tc>
                <a:tc>
                  <a:txBody>
                    <a:bodyPr/>
                    <a:lstStyle/>
                    <a:p>
                      <a:r>
                        <a:rPr lang="en-ZA" dirty="0" smtClean="0"/>
                        <a:t>Responsible official</a:t>
                      </a:r>
                    </a:p>
                  </a:txBody>
                  <a:tcPr/>
                </a:tc>
                <a:tc>
                  <a:txBody>
                    <a:bodyPr/>
                    <a:lstStyle/>
                    <a:p>
                      <a:r>
                        <a:rPr lang="en-ZA" dirty="0" smtClean="0"/>
                        <a:t>Due date</a:t>
                      </a:r>
                    </a:p>
                  </a:txBody>
                  <a:tcPr/>
                </a:tc>
                <a:extLst>
                  <a:ext uri="{0D108BD9-81ED-4DB2-BD59-A6C34878D82A}">
                    <a16:rowId xmlns:a16="http://schemas.microsoft.com/office/drawing/2014/main" xmlns="" val="10001"/>
                  </a:ext>
                </a:extLst>
              </a:tr>
              <a:tr h="370840">
                <a:tc>
                  <a:txBody>
                    <a:bodyPr/>
                    <a:lstStyle/>
                    <a:p>
                      <a:r>
                        <a:rPr lang="en-US" dirty="0" smtClean="0"/>
                        <a:t>5.1 Initiate change management of the </a:t>
                      </a:r>
                    </a:p>
                    <a:p>
                      <a:r>
                        <a:rPr lang="en-US" dirty="0" smtClean="0"/>
                        <a:t>      MCS system configuration to </a:t>
                      </a:r>
                    </a:p>
                    <a:p>
                      <a:r>
                        <a:rPr lang="en-US" dirty="0" smtClean="0"/>
                        <a:t>      enable direct interface. </a:t>
                      </a:r>
                    </a:p>
                    <a:p>
                      <a:endParaRPr lang="en-US" dirty="0" smtClean="0"/>
                    </a:p>
                    <a:p>
                      <a:r>
                        <a:rPr lang="en-US" dirty="0" smtClean="0"/>
                        <a:t>5.2 Conduct pilot testing of the system </a:t>
                      </a:r>
                    </a:p>
                    <a:p>
                      <a:r>
                        <a:rPr lang="en-US" baseline="0" dirty="0" smtClean="0"/>
                        <a:t>      </a:t>
                      </a:r>
                      <a:r>
                        <a:rPr lang="en-US" dirty="0" smtClean="0"/>
                        <a:t>upgrade for direct interface with </a:t>
                      </a:r>
                    </a:p>
                    <a:p>
                      <a:r>
                        <a:rPr lang="en-US" dirty="0" smtClean="0"/>
                        <a:t>      Americas and Caribbean Region.</a:t>
                      </a:r>
                    </a:p>
                    <a:p>
                      <a:endParaRPr lang="en-US" dirty="0" smtClean="0"/>
                    </a:p>
                    <a:p>
                      <a:endParaRPr lang="en-US" dirty="0" smtClean="0"/>
                    </a:p>
                    <a:p>
                      <a:r>
                        <a:rPr lang="en-US" dirty="0" smtClean="0"/>
                        <a:t>5.3</a:t>
                      </a:r>
                      <a:r>
                        <a:rPr lang="en-US" baseline="0" dirty="0" smtClean="0"/>
                        <a:t> </a:t>
                      </a:r>
                      <a:r>
                        <a:rPr lang="en-US" dirty="0" smtClean="0"/>
                        <a:t>Roll-out the direct interface of    </a:t>
                      </a:r>
                    </a:p>
                    <a:p>
                      <a:r>
                        <a:rPr lang="en-US" dirty="0" smtClean="0"/>
                        <a:t>      funds transferred and </a:t>
                      </a:r>
                    </a:p>
                    <a:p>
                      <a:r>
                        <a:rPr lang="en-US" dirty="0" smtClean="0"/>
                        <a:t>      reconciliation </a:t>
                      </a:r>
                      <a:endParaRPr lang="en-ZA" dirty="0"/>
                    </a:p>
                  </a:txBody>
                  <a:tcPr/>
                </a:tc>
                <a:tc>
                  <a:txBody>
                    <a:bodyPr/>
                    <a:lstStyle/>
                    <a:p>
                      <a:r>
                        <a:rPr lang="en-US" dirty="0" smtClean="0"/>
                        <a:t>Chief Director FM</a:t>
                      </a:r>
                    </a:p>
                    <a:p>
                      <a:endParaRPr lang="en-US" dirty="0" smtClean="0"/>
                    </a:p>
                    <a:p>
                      <a:endParaRPr lang="en-US" dirty="0" smtClean="0"/>
                    </a:p>
                    <a:p>
                      <a:endParaRPr lang="en-US" dirty="0" smtClean="0"/>
                    </a:p>
                    <a:p>
                      <a:r>
                        <a:rPr lang="en-US" dirty="0" smtClean="0"/>
                        <a:t>Director : Costing Management</a:t>
                      </a:r>
                    </a:p>
                    <a:p>
                      <a:r>
                        <a:rPr lang="en-US" dirty="0" smtClean="0"/>
                        <a:t>Financial Systems</a:t>
                      </a:r>
                    </a:p>
                    <a:p>
                      <a:r>
                        <a:rPr lang="en-US" dirty="0" smtClean="0"/>
                        <a:t>ICT</a:t>
                      </a:r>
                    </a:p>
                    <a:p>
                      <a:endParaRPr lang="en-US" dirty="0" smtClean="0"/>
                    </a:p>
                    <a:p>
                      <a:r>
                        <a:rPr lang="en-US" dirty="0" smtClean="0"/>
                        <a:t>Director : Costing Management</a:t>
                      </a:r>
                    </a:p>
                    <a:p>
                      <a:r>
                        <a:rPr lang="en-US" dirty="0" smtClean="0"/>
                        <a:t>Financial Systems</a:t>
                      </a:r>
                    </a:p>
                    <a:p>
                      <a:r>
                        <a:rPr lang="en-US" dirty="0" smtClean="0"/>
                        <a:t>ICT</a:t>
                      </a:r>
                      <a:endParaRPr lang="en-ZA" dirty="0"/>
                    </a:p>
                  </a:txBody>
                  <a:tcPr/>
                </a:tc>
                <a:tc>
                  <a:txBody>
                    <a:bodyPr/>
                    <a:lstStyle/>
                    <a:p>
                      <a:r>
                        <a:rPr lang="en-US" dirty="0" smtClean="0"/>
                        <a:t>15 November 2019</a:t>
                      </a:r>
                    </a:p>
                    <a:p>
                      <a:endParaRPr lang="en-US" dirty="0" smtClean="0"/>
                    </a:p>
                    <a:p>
                      <a:endParaRPr lang="en-US" dirty="0" smtClean="0"/>
                    </a:p>
                    <a:p>
                      <a:r>
                        <a:rPr lang="en-US" dirty="0" smtClean="0"/>
                        <a:t>30 November 2019</a:t>
                      </a:r>
                    </a:p>
                    <a:p>
                      <a:endParaRPr lang="en-US" dirty="0" smtClean="0"/>
                    </a:p>
                    <a:p>
                      <a:endParaRPr lang="en-US" dirty="0" smtClean="0"/>
                    </a:p>
                    <a:p>
                      <a:endParaRPr lang="en-US" dirty="0" smtClean="0"/>
                    </a:p>
                    <a:p>
                      <a:r>
                        <a:rPr lang="en-ZA" dirty="0" smtClean="0"/>
                        <a:t>6 December 2019</a:t>
                      </a:r>
                      <a:endParaRPr lang="en-ZA"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1326351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D28B200-B474-44BF-91C6-866E75473A49}" type="slidenum">
              <a:rPr lang="en-GB" smtClean="0"/>
              <a:pPr>
                <a:defRPr/>
              </a:pPr>
              <a:t>11</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xmlns="" val="1019030908"/>
              </p:ext>
            </p:extLst>
          </p:nvPr>
        </p:nvGraphicFramePr>
        <p:xfrm>
          <a:off x="179512" y="332656"/>
          <a:ext cx="8784976" cy="4824536"/>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xmlns="" val="20000"/>
                    </a:ext>
                  </a:extLst>
                </a:gridCol>
              </a:tblGrid>
              <a:tr h="8198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Arial Narrow" panose="020B0606020202030204" pitchFamily="34" charset="0"/>
                        </a:rPr>
                        <a:t>2. MISSTATEMENTS OF FINANCIAL STATEMENTS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tx1"/>
                        </a:solidFill>
                      </a:endParaRPr>
                    </a:p>
                  </a:txBody>
                  <a:tcPr/>
                </a:tc>
                <a:extLst>
                  <a:ext uri="{0D108BD9-81ED-4DB2-BD59-A6C34878D82A}">
                    <a16:rowId xmlns:a16="http://schemas.microsoft.com/office/drawing/2014/main" xmlns="" val="10000"/>
                  </a:ext>
                </a:extLst>
              </a:tr>
              <a:tr h="4004703">
                <a:tc>
                  <a:txBody>
                    <a:bodyPr/>
                    <a:lstStyle/>
                    <a:p>
                      <a:r>
                        <a:rPr lang="en-US" sz="1600" dirty="0" smtClean="0"/>
                        <a:t>The  annual financial statements submitted by the department  to AGSA were found to contain material misstatements, notably on the following areas: contingencies, cash and cash equivalents, irregular, fruitless and wasteful expenditure and movable assets. </a:t>
                      </a:r>
                    </a:p>
                    <a:p>
                      <a:endParaRPr lang="en-US" sz="1600" dirty="0" smtClean="0"/>
                    </a:p>
                    <a:p>
                      <a:r>
                        <a:rPr lang="en-US" sz="1600" dirty="0" smtClean="0"/>
                        <a:t>The department concurred with these findings, which are attributed to the following:</a:t>
                      </a:r>
                    </a:p>
                    <a:p>
                      <a:endParaRPr lang="en-US" sz="1600" dirty="0" smtClean="0"/>
                    </a:p>
                    <a:p>
                      <a:r>
                        <a:rPr lang="en-US" sz="1600" dirty="0" smtClean="0"/>
                        <a:t>a) Lack of integrated financial system</a:t>
                      </a:r>
                    </a:p>
                    <a:p>
                      <a:r>
                        <a:rPr lang="en-US" sz="1600" dirty="0" smtClean="0"/>
                        <a:t>b) Delay of submission of monthly returns from missions which hampers quality assurance.</a:t>
                      </a:r>
                    </a:p>
                    <a:p>
                      <a:r>
                        <a:rPr lang="en-US" sz="1600" dirty="0" smtClean="0"/>
                        <a:t>c) Capacity constraints within HO and Missions:</a:t>
                      </a:r>
                    </a:p>
                    <a:p>
                      <a:endParaRPr lang="en-US" sz="1600" dirty="0" smtClean="0"/>
                    </a:p>
                    <a:p>
                      <a:r>
                        <a:rPr lang="en-US" sz="1600" dirty="0" smtClean="0"/>
                        <a:t> i. Inadequate supervision of workflow due to vacancies at supervisory levels.</a:t>
                      </a:r>
                    </a:p>
                    <a:p>
                      <a:r>
                        <a:rPr lang="en-US" sz="1600" dirty="0" smtClean="0"/>
                        <a:t>ii. Inadequate quality assurance and monitoring of compliance</a:t>
                      </a:r>
                    </a:p>
                    <a:p>
                      <a:r>
                        <a:rPr lang="en-US" sz="1600" dirty="0" smtClean="0"/>
                        <a:t>iii) Incongruent skills set as a result of departmental training and placement process to missions and HO that is open to all officials which does not encourage </a:t>
                      </a:r>
                      <a:r>
                        <a:rPr lang="en-US" sz="1600" dirty="0" err="1" smtClean="0"/>
                        <a:t>specialisation</a:t>
                      </a:r>
                      <a:r>
                        <a:rPr lang="en-US" sz="1600" dirty="0" smtClean="0"/>
                        <a:t>.</a:t>
                      </a:r>
                      <a:endParaRPr lang="en-ZA" sz="1600" dirty="0" smtClean="0"/>
                    </a:p>
                    <a:p>
                      <a:endParaRPr lang="en-ZA"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3045047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D28B200-B474-44BF-91C6-866E75473A49}" type="slidenum">
              <a:rPr lang="en-GB" smtClean="0"/>
              <a:pPr>
                <a:defRPr/>
              </a:pPr>
              <a:t>12</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xmlns="" val="3775170494"/>
              </p:ext>
            </p:extLst>
          </p:nvPr>
        </p:nvGraphicFramePr>
        <p:xfrm>
          <a:off x="179512" y="620688"/>
          <a:ext cx="8784976" cy="3766726"/>
        </p:xfrm>
        <a:graphic>
          <a:graphicData uri="http://schemas.openxmlformats.org/drawingml/2006/table">
            <a:tbl>
              <a:tblPr firstRow="1" bandRow="1">
                <a:tableStyleId>{5C22544A-7EE6-4342-B048-85BDC9FD1C3A}</a:tableStyleId>
              </a:tblPr>
              <a:tblGrid>
                <a:gridCol w="4752528">
                  <a:extLst>
                    <a:ext uri="{9D8B030D-6E8A-4147-A177-3AD203B41FA5}">
                      <a16:colId xmlns:a16="http://schemas.microsoft.com/office/drawing/2014/main" xmlns="" val="20000"/>
                    </a:ext>
                  </a:extLst>
                </a:gridCol>
                <a:gridCol w="2304256">
                  <a:extLst>
                    <a:ext uri="{9D8B030D-6E8A-4147-A177-3AD203B41FA5}">
                      <a16:colId xmlns:a16="http://schemas.microsoft.com/office/drawing/2014/main" xmlns="" val="20001"/>
                    </a:ext>
                  </a:extLst>
                </a:gridCol>
                <a:gridCol w="1728192">
                  <a:extLst>
                    <a:ext uri="{9D8B030D-6E8A-4147-A177-3AD203B41FA5}">
                      <a16:colId xmlns:a16="http://schemas.microsoft.com/office/drawing/2014/main" xmlns="" val="20002"/>
                    </a:ext>
                  </a:extLst>
                </a:gridCol>
              </a:tblGrid>
              <a:tr h="383934">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2.1 ACTIVITY: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To reconfigure the mission cash book system  to enhance controls</a:t>
                      </a:r>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768194">
                <a:tc>
                  <a:txBody>
                    <a:bodyPr/>
                    <a:lstStyle/>
                    <a:p>
                      <a:r>
                        <a:rPr lang="en-ZA" dirty="0" smtClean="0"/>
                        <a:t>Workflow Description</a:t>
                      </a:r>
                      <a:endParaRPr lang="en-ZA" dirty="0"/>
                    </a:p>
                  </a:txBody>
                  <a:tcPr/>
                </a:tc>
                <a:tc>
                  <a:txBody>
                    <a:bodyPr/>
                    <a:lstStyle/>
                    <a:p>
                      <a:r>
                        <a:rPr lang="en-ZA" dirty="0" smtClean="0"/>
                        <a:t>Responsible official</a:t>
                      </a:r>
                    </a:p>
                  </a:txBody>
                  <a:tcPr/>
                </a:tc>
                <a:tc>
                  <a:txBody>
                    <a:bodyPr/>
                    <a:lstStyle/>
                    <a:p>
                      <a:r>
                        <a:rPr lang="en-ZA" dirty="0" smtClean="0"/>
                        <a:t>Due date</a:t>
                      </a:r>
                    </a:p>
                  </a:txBody>
                  <a:tcPr/>
                </a:tc>
                <a:extLst>
                  <a:ext uri="{0D108BD9-81ED-4DB2-BD59-A6C34878D82A}">
                    <a16:rowId xmlns:a16="http://schemas.microsoft.com/office/drawing/2014/main" xmlns="" val="10001"/>
                  </a:ext>
                </a:extLst>
              </a:tr>
              <a:tr h="2358452">
                <a:tc>
                  <a:txBody>
                    <a:bodyPr/>
                    <a:lstStyle/>
                    <a:p>
                      <a:r>
                        <a:rPr lang="en-US" dirty="0" smtClean="0"/>
                        <a:t>20.1</a:t>
                      </a:r>
                      <a:r>
                        <a:rPr lang="en-US" baseline="0" dirty="0" smtClean="0"/>
                        <a:t> </a:t>
                      </a:r>
                      <a:r>
                        <a:rPr lang="en-US" dirty="0" smtClean="0"/>
                        <a:t>Reconfigure the system to ensure that </a:t>
                      </a:r>
                    </a:p>
                    <a:p>
                      <a:r>
                        <a:rPr lang="en-US" dirty="0" smtClean="0"/>
                        <a:t>        there is no spending effected without </a:t>
                      </a:r>
                    </a:p>
                    <a:p>
                      <a:r>
                        <a:rPr lang="en-US" dirty="0" smtClean="0"/>
                        <a:t>         availability of the budget </a:t>
                      </a:r>
                    </a:p>
                    <a:p>
                      <a:endParaRPr lang="en-US" dirty="0" smtClean="0"/>
                    </a:p>
                    <a:p>
                      <a:r>
                        <a:rPr lang="en-US" dirty="0" smtClean="0"/>
                        <a:t>20.2</a:t>
                      </a:r>
                      <a:r>
                        <a:rPr lang="en-US" baseline="0" dirty="0" smtClean="0"/>
                        <a:t> </a:t>
                      </a:r>
                      <a:r>
                        <a:rPr lang="en-US" dirty="0" smtClean="0"/>
                        <a:t>Grant SSU access to MCS to exercise </a:t>
                      </a:r>
                    </a:p>
                    <a:p>
                      <a:r>
                        <a:rPr lang="en-US" dirty="0" smtClean="0"/>
                        <a:t>         oversight of mission spending</a:t>
                      </a:r>
                    </a:p>
                  </a:txBody>
                  <a:tcPr/>
                </a:tc>
                <a:tc>
                  <a:txBody>
                    <a:bodyPr/>
                    <a:lstStyle/>
                    <a:p>
                      <a:r>
                        <a:rPr lang="en-US" dirty="0" smtClean="0"/>
                        <a:t>Chief Director: FM</a:t>
                      </a:r>
                    </a:p>
                    <a:p>
                      <a:endParaRPr lang="en-US" dirty="0" smtClean="0"/>
                    </a:p>
                    <a:p>
                      <a:endParaRPr lang="en-US" dirty="0" smtClean="0"/>
                    </a:p>
                    <a:p>
                      <a:endParaRPr lang="en-US" dirty="0" smtClean="0"/>
                    </a:p>
                    <a:p>
                      <a:r>
                        <a:rPr lang="en-US" dirty="0" smtClean="0"/>
                        <a:t>SSU</a:t>
                      </a:r>
                    </a:p>
                  </a:txBody>
                  <a:tcPr/>
                </a:tc>
                <a:tc>
                  <a:txBody>
                    <a:bodyPr/>
                    <a:lstStyle/>
                    <a:p>
                      <a:r>
                        <a:rPr lang="en-US" dirty="0" smtClean="0"/>
                        <a:t>30 January 2020</a:t>
                      </a:r>
                    </a:p>
                    <a:p>
                      <a:endParaRPr lang="en-US" dirty="0" smtClean="0"/>
                    </a:p>
                    <a:p>
                      <a:endParaRPr lang="en-US" dirty="0" smtClean="0"/>
                    </a:p>
                    <a:p>
                      <a:r>
                        <a:rPr lang="en-US" dirty="0" smtClean="0"/>
                        <a:t>14 February 2020</a:t>
                      </a:r>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1089450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D28B200-B474-44BF-91C6-866E75473A49}" type="slidenum">
              <a:rPr lang="en-GB" smtClean="0"/>
              <a:pPr>
                <a:defRPr/>
              </a:pPr>
              <a:t>13</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xmlns="" val="1253337654"/>
              </p:ext>
            </p:extLst>
          </p:nvPr>
        </p:nvGraphicFramePr>
        <p:xfrm>
          <a:off x="179512" y="620688"/>
          <a:ext cx="8856984" cy="3766726"/>
        </p:xfrm>
        <a:graphic>
          <a:graphicData uri="http://schemas.openxmlformats.org/drawingml/2006/table">
            <a:tbl>
              <a:tblPr firstRow="1" bandRow="1">
                <a:tableStyleId>{5C22544A-7EE6-4342-B048-85BDC9FD1C3A}</a:tableStyleId>
              </a:tblPr>
              <a:tblGrid>
                <a:gridCol w="4752528">
                  <a:extLst>
                    <a:ext uri="{9D8B030D-6E8A-4147-A177-3AD203B41FA5}">
                      <a16:colId xmlns:a16="http://schemas.microsoft.com/office/drawing/2014/main" xmlns="" val="20000"/>
                    </a:ext>
                  </a:extLst>
                </a:gridCol>
                <a:gridCol w="2160240">
                  <a:extLst>
                    <a:ext uri="{9D8B030D-6E8A-4147-A177-3AD203B41FA5}">
                      <a16:colId xmlns:a16="http://schemas.microsoft.com/office/drawing/2014/main" xmlns="" val="20001"/>
                    </a:ext>
                  </a:extLst>
                </a:gridCol>
                <a:gridCol w="1944216">
                  <a:extLst>
                    <a:ext uri="{9D8B030D-6E8A-4147-A177-3AD203B41FA5}">
                      <a16:colId xmlns:a16="http://schemas.microsoft.com/office/drawing/2014/main" xmlns="" val="20002"/>
                    </a:ext>
                  </a:extLst>
                </a:gridCol>
              </a:tblGrid>
              <a:tr h="383934">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2.2</a:t>
                      </a:r>
                      <a:r>
                        <a:rPr lang="en-US" baseline="0" dirty="0" smtClean="0">
                          <a:solidFill>
                            <a:schemeClr val="tx1"/>
                          </a:solidFill>
                        </a:rPr>
                        <a:t> </a:t>
                      </a:r>
                      <a:r>
                        <a:rPr lang="en-US" dirty="0" smtClean="0">
                          <a:solidFill>
                            <a:schemeClr val="tx1"/>
                          </a:solidFill>
                        </a:rPr>
                        <a:t>ACTIVITY: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To address capacity constrains</a:t>
                      </a:r>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768194">
                <a:tc>
                  <a:txBody>
                    <a:bodyPr/>
                    <a:lstStyle/>
                    <a:p>
                      <a:r>
                        <a:rPr lang="en-ZA" dirty="0" smtClean="0"/>
                        <a:t>Workflow Description</a:t>
                      </a:r>
                      <a:endParaRPr lang="en-ZA" dirty="0"/>
                    </a:p>
                  </a:txBody>
                  <a:tcPr/>
                </a:tc>
                <a:tc>
                  <a:txBody>
                    <a:bodyPr/>
                    <a:lstStyle/>
                    <a:p>
                      <a:r>
                        <a:rPr lang="en-ZA" dirty="0" smtClean="0"/>
                        <a:t>Responsible official</a:t>
                      </a:r>
                    </a:p>
                  </a:txBody>
                  <a:tcPr/>
                </a:tc>
                <a:tc>
                  <a:txBody>
                    <a:bodyPr/>
                    <a:lstStyle/>
                    <a:p>
                      <a:r>
                        <a:rPr lang="en-ZA" dirty="0" smtClean="0"/>
                        <a:t>Due date</a:t>
                      </a:r>
                    </a:p>
                  </a:txBody>
                  <a:tcPr/>
                </a:tc>
                <a:extLst>
                  <a:ext uri="{0D108BD9-81ED-4DB2-BD59-A6C34878D82A}">
                    <a16:rowId xmlns:a16="http://schemas.microsoft.com/office/drawing/2014/main" xmlns="" val="10001"/>
                  </a:ext>
                </a:extLst>
              </a:tr>
              <a:tr h="2358452">
                <a:tc>
                  <a:txBody>
                    <a:bodyPr/>
                    <a:lstStyle/>
                    <a:p>
                      <a:r>
                        <a:rPr lang="en-US" dirty="0" smtClean="0"/>
                        <a:t>21.1 Develop competency framework for         </a:t>
                      </a:r>
                    </a:p>
                    <a:p>
                      <a:r>
                        <a:rPr lang="en-US" dirty="0" smtClean="0"/>
                        <a:t>        financial practitioners</a:t>
                      </a:r>
                    </a:p>
                    <a:p>
                      <a:endParaRPr lang="en-US" dirty="0" smtClean="0"/>
                    </a:p>
                    <a:p>
                      <a:r>
                        <a:rPr lang="en-US" dirty="0" smtClean="0"/>
                        <a:t>21.2</a:t>
                      </a:r>
                      <a:r>
                        <a:rPr lang="en-US" baseline="0" dirty="0" smtClean="0"/>
                        <a:t> </a:t>
                      </a:r>
                      <a:r>
                        <a:rPr lang="en-US" dirty="0" smtClean="0"/>
                        <a:t>Conduct skills audit and subsequent </a:t>
                      </a:r>
                    </a:p>
                    <a:p>
                      <a:r>
                        <a:rPr lang="en-US" dirty="0" smtClean="0"/>
                        <a:t>         training for HO and missions</a:t>
                      </a:r>
                    </a:p>
                    <a:p>
                      <a:endParaRPr lang="en-US" dirty="0" smtClean="0"/>
                    </a:p>
                    <a:p>
                      <a:r>
                        <a:rPr lang="en-US" dirty="0" smtClean="0"/>
                        <a:t>21.3</a:t>
                      </a:r>
                      <a:r>
                        <a:rPr lang="en-US" baseline="0" dirty="0" smtClean="0"/>
                        <a:t> </a:t>
                      </a:r>
                      <a:r>
                        <a:rPr lang="en-US" dirty="0" smtClean="0"/>
                        <a:t>Conduct work-study for HO and </a:t>
                      </a:r>
                    </a:p>
                    <a:p>
                      <a:r>
                        <a:rPr lang="en-US" dirty="0" smtClean="0"/>
                        <a:t>         missions</a:t>
                      </a:r>
                    </a:p>
                  </a:txBody>
                  <a:tcPr/>
                </a:tc>
                <a:tc>
                  <a:txBody>
                    <a:bodyPr/>
                    <a:lstStyle/>
                    <a:p>
                      <a:r>
                        <a:rPr lang="en-US" dirty="0" smtClean="0"/>
                        <a:t>DDG: Corporate Management</a:t>
                      </a:r>
                    </a:p>
                    <a:p>
                      <a:endParaRPr lang="en-US" dirty="0" smtClean="0"/>
                    </a:p>
                    <a:p>
                      <a:r>
                        <a:rPr lang="en-US" dirty="0" smtClean="0"/>
                        <a:t>DDG: Corporate Management</a:t>
                      </a:r>
                    </a:p>
                    <a:p>
                      <a:endParaRPr lang="en-US" dirty="0" smtClean="0"/>
                    </a:p>
                    <a:p>
                      <a:r>
                        <a:rPr lang="en-US" dirty="0" smtClean="0"/>
                        <a:t>Chief</a:t>
                      </a:r>
                      <a:r>
                        <a:rPr lang="en-US" baseline="0" dirty="0" smtClean="0"/>
                        <a:t> Operations Officer </a:t>
                      </a:r>
                      <a:endParaRPr lang="en-US" dirty="0" smtClean="0"/>
                    </a:p>
                  </a:txBody>
                  <a:tcPr/>
                </a:tc>
                <a:tc>
                  <a:txBody>
                    <a:bodyPr/>
                    <a:lstStyle/>
                    <a:p>
                      <a:r>
                        <a:rPr lang="en-US" dirty="0" smtClean="0"/>
                        <a:t>30 January 2020</a:t>
                      </a:r>
                    </a:p>
                    <a:p>
                      <a:endParaRPr lang="en-US" dirty="0" smtClean="0"/>
                    </a:p>
                    <a:p>
                      <a:endParaRPr lang="en-US" dirty="0" smtClean="0"/>
                    </a:p>
                    <a:p>
                      <a:r>
                        <a:rPr lang="en-US" dirty="0" smtClean="0"/>
                        <a:t>30 January 2020</a:t>
                      </a:r>
                    </a:p>
                    <a:p>
                      <a:endParaRPr lang="en-US" dirty="0" smtClean="0"/>
                    </a:p>
                    <a:p>
                      <a:endParaRPr lang="en-US" dirty="0" smtClean="0"/>
                    </a:p>
                    <a:p>
                      <a:r>
                        <a:rPr lang="en-US" dirty="0" smtClean="0"/>
                        <a:t>30 January 2020</a:t>
                      </a:r>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2549149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D28B200-B474-44BF-91C6-866E75473A49}" type="slidenum">
              <a:rPr lang="en-GB" smtClean="0"/>
              <a:pPr>
                <a:defRPr/>
              </a:pPr>
              <a:t>14</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xmlns="" val="2177639920"/>
              </p:ext>
            </p:extLst>
          </p:nvPr>
        </p:nvGraphicFramePr>
        <p:xfrm>
          <a:off x="179512" y="188640"/>
          <a:ext cx="8784976" cy="5472608"/>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xmlns="" val="20000"/>
                    </a:ext>
                  </a:extLst>
                </a:gridCol>
              </a:tblGrid>
              <a:tr h="4859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Arial Narrow" panose="020B0606020202030204" pitchFamily="34" charset="0"/>
                        </a:rPr>
                        <a:t>3.  AG</a:t>
                      </a:r>
                      <a:r>
                        <a:rPr lang="en-US" sz="1800" b="1" i="0" u="none" strike="noStrike" baseline="0" dirty="0" smtClean="0">
                          <a:solidFill>
                            <a:srgbClr val="000000"/>
                          </a:solidFill>
                          <a:effectLst/>
                          <a:latin typeface="Arial Narrow" panose="020B0606020202030204" pitchFamily="34" charset="0"/>
                        </a:rPr>
                        <a:t> SUPPLY CHAIN MANAGEMENT FINDINGS SUMMARY</a:t>
                      </a:r>
                      <a:endParaRPr lang="en-US" sz="1800" b="1" i="0" u="none" strike="noStrike" dirty="0" smtClean="0">
                        <a:solidFill>
                          <a:srgbClr val="000000"/>
                        </a:solidFill>
                        <a:effectLst/>
                        <a:latin typeface="Arial Narrow" panose="020B0606020202030204" pitchFamily="34" charset="0"/>
                      </a:endParaRPr>
                    </a:p>
                  </a:txBody>
                  <a:tcPr/>
                </a:tc>
                <a:extLst>
                  <a:ext uri="{0D108BD9-81ED-4DB2-BD59-A6C34878D82A}">
                    <a16:rowId xmlns:a16="http://schemas.microsoft.com/office/drawing/2014/main" xmlns="" val="10000"/>
                  </a:ext>
                </a:extLst>
              </a:tr>
              <a:tr h="4986697">
                <a:tc>
                  <a:txBody>
                    <a:bodyPr/>
                    <a:lstStyle/>
                    <a:p>
                      <a:r>
                        <a:rPr lang="en-US" sz="1400" dirty="0" smtClean="0"/>
                        <a:t>SCM has remained a concern as a matter of emphasis raised by AGSA in consecutive financial years. </a:t>
                      </a:r>
                    </a:p>
                    <a:p>
                      <a:r>
                        <a:rPr lang="en-US" sz="1400" dirty="0" smtClean="0"/>
                        <a:t>Management concurred with AGSA findings, which are attributed to the following:</a:t>
                      </a:r>
                    </a:p>
                    <a:p>
                      <a:endParaRPr lang="en-US" sz="1400" dirty="0" smtClean="0"/>
                    </a:p>
                    <a:p>
                      <a:endParaRPr lang="en-US" sz="1400" dirty="0" smtClean="0"/>
                    </a:p>
                    <a:p>
                      <a:endParaRPr lang="en-ZA" sz="1200" dirty="0"/>
                    </a:p>
                  </a:txBody>
                  <a:tcPr/>
                </a:tc>
                <a:extLst>
                  <a:ext uri="{0D108BD9-81ED-4DB2-BD59-A6C34878D82A}">
                    <a16:rowId xmlns:a16="http://schemas.microsoft.com/office/drawing/2014/main" xmlns="" val="1000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xmlns="" val="2236302776"/>
              </p:ext>
            </p:extLst>
          </p:nvPr>
        </p:nvGraphicFramePr>
        <p:xfrm>
          <a:off x="251520" y="1196752"/>
          <a:ext cx="8568952" cy="4358640"/>
        </p:xfrm>
        <a:graphic>
          <a:graphicData uri="http://schemas.openxmlformats.org/drawingml/2006/table">
            <a:tbl>
              <a:tblPr firstRow="1" bandRow="1">
                <a:tableStyleId>{5C22544A-7EE6-4342-B048-85BDC9FD1C3A}</a:tableStyleId>
              </a:tblPr>
              <a:tblGrid>
                <a:gridCol w="4284476">
                  <a:extLst>
                    <a:ext uri="{9D8B030D-6E8A-4147-A177-3AD203B41FA5}">
                      <a16:colId xmlns:a16="http://schemas.microsoft.com/office/drawing/2014/main" xmlns="" val="20000"/>
                    </a:ext>
                  </a:extLst>
                </a:gridCol>
                <a:gridCol w="4284476">
                  <a:extLst>
                    <a:ext uri="{9D8B030D-6E8A-4147-A177-3AD203B41FA5}">
                      <a16:colId xmlns:a16="http://schemas.microsoft.com/office/drawing/2014/main" xmlns="" val="20001"/>
                    </a:ext>
                  </a:extLst>
                </a:gridCol>
              </a:tblGrid>
              <a:tr h="4320480">
                <a:tc>
                  <a:txBody>
                    <a:bodyPr/>
                    <a:lstStyle/>
                    <a:p>
                      <a:pPr lvl="0"/>
                      <a:r>
                        <a:rPr lang="en-ZA" sz="1400" b="1" kern="1200" dirty="0" smtClean="0">
                          <a:solidFill>
                            <a:schemeClr val="tx1"/>
                          </a:solidFill>
                          <a:effectLst/>
                          <a:latin typeface="+mn-lt"/>
                          <a:ea typeface="+mn-ea"/>
                          <a:cs typeface="+mn-cs"/>
                        </a:rPr>
                        <a:t>HO: SCM – Deviation approval requirements not met</a:t>
                      </a:r>
                    </a:p>
                    <a:p>
                      <a:r>
                        <a:rPr lang="en-ZA" sz="1400" b="1" kern="1200" dirty="0" smtClean="0">
                          <a:solidFill>
                            <a:schemeClr val="tx1"/>
                          </a:solidFill>
                          <a:effectLst/>
                          <a:latin typeface="+mn-lt"/>
                          <a:ea typeface="+mn-ea"/>
                          <a:cs typeface="+mn-cs"/>
                        </a:rPr>
                        <a:t> </a:t>
                      </a:r>
                    </a:p>
                    <a:p>
                      <a:pPr lvl="0"/>
                      <a:r>
                        <a:rPr lang="en-ZA" sz="1400" b="1" kern="1200" dirty="0" smtClean="0">
                          <a:solidFill>
                            <a:schemeClr val="tx1"/>
                          </a:solidFill>
                          <a:effectLst/>
                          <a:latin typeface="+mn-lt"/>
                          <a:ea typeface="+mn-ea"/>
                          <a:cs typeface="+mn-cs"/>
                        </a:rPr>
                        <a:t>HO: SCM – Functionality criteria not used in evaluation process</a:t>
                      </a:r>
                    </a:p>
                    <a:p>
                      <a:pPr lvl="0"/>
                      <a:r>
                        <a:rPr lang="en-ZA" sz="1400" b="1" kern="1200" dirty="0" smtClean="0">
                          <a:solidFill>
                            <a:schemeClr val="tx1"/>
                          </a:solidFill>
                          <a:effectLst/>
                          <a:latin typeface="+mn-lt"/>
                          <a:ea typeface="+mn-ea"/>
                          <a:cs typeface="+mn-cs"/>
                        </a:rPr>
                        <a:t>HO: SCM – Irregular expenditure identified- </a:t>
                      </a:r>
                      <a:r>
                        <a:rPr lang="en-ZA" sz="1400" b="1" kern="1200" dirty="0" err="1" smtClean="0">
                          <a:solidFill>
                            <a:schemeClr val="tx1"/>
                          </a:solidFill>
                          <a:effectLst/>
                          <a:latin typeface="+mn-lt"/>
                          <a:ea typeface="+mn-ea"/>
                          <a:cs typeface="+mn-cs"/>
                        </a:rPr>
                        <a:t>Execujet</a:t>
                      </a:r>
                      <a:endParaRPr lang="en-ZA" sz="1400" b="1" kern="1200" dirty="0" smtClean="0">
                        <a:solidFill>
                          <a:schemeClr val="tx1"/>
                        </a:solidFill>
                        <a:effectLst/>
                        <a:latin typeface="+mn-lt"/>
                        <a:ea typeface="+mn-ea"/>
                        <a:cs typeface="+mn-cs"/>
                      </a:endParaRPr>
                    </a:p>
                    <a:p>
                      <a:pPr lvl="0"/>
                      <a:r>
                        <a:rPr lang="en-ZA" sz="1400" b="1" kern="1200" dirty="0" smtClean="0">
                          <a:solidFill>
                            <a:schemeClr val="tx1"/>
                          </a:solidFill>
                          <a:effectLst/>
                          <a:latin typeface="+mn-lt"/>
                          <a:ea typeface="+mn-ea"/>
                          <a:cs typeface="+mn-cs"/>
                        </a:rPr>
                        <a:t>HO: SCM – South African Air Force flight use in contravention of the Ministerial Handbook - Swift </a:t>
                      </a:r>
                      <a:r>
                        <a:rPr lang="en-ZA" sz="1400" b="1" kern="1200" dirty="0" err="1" smtClean="0">
                          <a:solidFill>
                            <a:schemeClr val="tx1"/>
                          </a:solidFill>
                          <a:effectLst/>
                          <a:latin typeface="+mn-lt"/>
                          <a:ea typeface="+mn-ea"/>
                          <a:cs typeface="+mn-cs"/>
                        </a:rPr>
                        <a:t>Flite</a:t>
                      </a:r>
                      <a:endParaRPr lang="en-ZA" sz="1400" b="1" kern="1200" dirty="0" smtClean="0">
                        <a:solidFill>
                          <a:schemeClr val="tx1"/>
                        </a:solidFill>
                        <a:effectLst/>
                        <a:latin typeface="+mn-lt"/>
                        <a:ea typeface="+mn-ea"/>
                        <a:cs typeface="+mn-cs"/>
                      </a:endParaRPr>
                    </a:p>
                    <a:p>
                      <a:pPr lvl="0"/>
                      <a:r>
                        <a:rPr lang="en-ZA" sz="1400" b="1" kern="1200" dirty="0" smtClean="0">
                          <a:solidFill>
                            <a:schemeClr val="tx1"/>
                          </a:solidFill>
                          <a:effectLst/>
                          <a:latin typeface="+mn-lt"/>
                          <a:ea typeface="+mn-ea"/>
                          <a:cs typeface="+mn-cs"/>
                        </a:rPr>
                        <a:t>HO: SCM – Award not approved by delegated official</a:t>
                      </a:r>
                    </a:p>
                    <a:p>
                      <a:pPr lvl="0"/>
                      <a:r>
                        <a:rPr lang="en-ZA" sz="1400" b="1" kern="1200" dirty="0" smtClean="0">
                          <a:solidFill>
                            <a:schemeClr val="tx1"/>
                          </a:solidFill>
                          <a:effectLst/>
                          <a:latin typeface="+mn-lt"/>
                          <a:ea typeface="+mn-ea"/>
                          <a:cs typeface="+mn-cs"/>
                        </a:rPr>
                        <a:t>HO: SCM – Evaluation and adjudication criteria not stated </a:t>
                      </a:r>
                    </a:p>
                    <a:p>
                      <a:pPr lvl="0"/>
                      <a:r>
                        <a:rPr lang="en-ZA" sz="1400" b="1" kern="1200" dirty="0" smtClean="0">
                          <a:solidFill>
                            <a:schemeClr val="tx1"/>
                          </a:solidFill>
                          <a:effectLst/>
                          <a:latin typeface="+mn-lt"/>
                          <a:ea typeface="+mn-ea"/>
                          <a:cs typeface="+mn-cs"/>
                        </a:rPr>
                        <a:t>HO: Goods and Services: Services procured outside the scope of the contract - venue and facilities services procured through a travel agent meant for travel arrangement services  </a:t>
                      </a:r>
                    </a:p>
                    <a:p>
                      <a:pPr lvl="0"/>
                      <a:r>
                        <a:rPr lang="en-ZA" sz="1400" b="1" kern="1200" dirty="0" smtClean="0">
                          <a:solidFill>
                            <a:schemeClr val="tx1"/>
                          </a:solidFill>
                          <a:effectLst/>
                          <a:latin typeface="+mn-lt"/>
                          <a:ea typeface="+mn-ea"/>
                          <a:cs typeface="+mn-cs"/>
                        </a:rPr>
                        <a:t>procured for partner departments</a:t>
                      </a:r>
                    </a:p>
                    <a:p>
                      <a:endParaRPr lang="en-ZA" sz="1400" dirty="0"/>
                    </a:p>
                  </a:txBody>
                  <a:tcPr/>
                </a:tc>
                <a:tc>
                  <a:txBody>
                    <a:bodyPr/>
                    <a:lstStyle/>
                    <a:p>
                      <a:pPr lvl="0"/>
                      <a:r>
                        <a:rPr lang="en-ZA" sz="1400" b="1" kern="1200" dirty="0" smtClean="0">
                          <a:solidFill>
                            <a:schemeClr val="tx1"/>
                          </a:solidFill>
                          <a:effectLst/>
                          <a:latin typeface="+mn-lt"/>
                          <a:ea typeface="+mn-ea"/>
                          <a:cs typeface="+mn-cs"/>
                        </a:rPr>
                        <a:t>HO: SCM – Irregular expenditure </a:t>
                      </a:r>
                      <a:r>
                        <a:rPr lang="en-ZA" sz="1400" b="1" kern="1200" dirty="0" err="1" smtClean="0">
                          <a:solidFill>
                            <a:schemeClr val="tx1"/>
                          </a:solidFill>
                          <a:effectLst/>
                          <a:latin typeface="+mn-lt"/>
                          <a:ea typeface="+mn-ea"/>
                          <a:cs typeface="+mn-cs"/>
                        </a:rPr>
                        <a:t>Multichoice</a:t>
                      </a:r>
                      <a:endParaRPr lang="en-ZA" sz="1400" b="1" kern="1200" dirty="0" smtClean="0">
                        <a:solidFill>
                          <a:schemeClr val="tx1"/>
                        </a:solidFill>
                        <a:effectLst/>
                        <a:latin typeface="+mn-lt"/>
                        <a:ea typeface="+mn-ea"/>
                        <a:cs typeface="+mn-cs"/>
                      </a:endParaRPr>
                    </a:p>
                    <a:p>
                      <a:pPr lvl="0"/>
                      <a:r>
                        <a:rPr lang="en-ZA" sz="1400" b="1" kern="1200" dirty="0" smtClean="0">
                          <a:solidFill>
                            <a:schemeClr val="tx1"/>
                          </a:solidFill>
                          <a:effectLst/>
                          <a:latin typeface="+mn-lt"/>
                          <a:ea typeface="+mn-ea"/>
                          <a:cs typeface="+mn-cs"/>
                        </a:rPr>
                        <a:t>HO: Irregular expenditure – Incomplete and inaccurate disclosure</a:t>
                      </a:r>
                    </a:p>
                    <a:p>
                      <a:pPr lvl="0"/>
                      <a:r>
                        <a:rPr lang="en-ZA" sz="1400" b="1" kern="1200" dirty="0" smtClean="0">
                          <a:solidFill>
                            <a:schemeClr val="tx1"/>
                          </a:solidFill>
                          <a:effectLst/>
                          <a:latin typeface="+mn-lt"/>
                          <a:ea typeface="+mn-ea"/>
                          <a:cs typeface="+mn-cs"/>
                        </a:rPr>
                        <a:t>HO: Irregular expenditure – Incorrect disclosure in AFS</a:t>
                      </a:r>
                    </a:p>
                    <a:p>
                      <a:pPr lvl="0"/>
                      <a:r>
                        <a:rPr lang="en-ZA" sz="1400" b="1" kern="1200" dirty="0" smtClean="0">
                          <a:solidFill>
                            <a:schemeClr val="tx1"/>
                          </a:solidFill>
                          <a:effectLst/>
                          <a:latin typeface="+mn-lt"/>
                          <a:ea typeface="+mn-ea"/>
                          <a:cs typeface="+mn-cs"/>
                        </a:rPr>
                        <a:t>HO: SCM – Irregular expenditure </a:t>
                      </a:r>
                      <a:r>
                        <a:rPr lang="en-ZA" sz="1400" b="1" kern="1200" dirty="0" err="1" smtClean="0">
                          <a:solidFill>
                            <a:schemeClr val="tx1"/>
                          </a:solidFill>
                          <a:effectLst/>
                          <a:latin typeface="+mn-lt"/>
                          <a:ea typeface="+mn-ea"/>
                          <a:cs typeface="+mn-cs"/>
                        </a:rPr>
                        <a:t>Athalia</a:t>
                      </a:r>
                      <a:r>
                        <a:rPr lang="en-ZA" sz="1400" b="1" kern="1200" dirty="0" smtClean="0">
                          <a:solidFill>
                            <a:schemeClr val="tx1"/>
                          </a:solidFill>
                          <a:effectLst/>
                          <a:latin typeface="+mn-lt"/>
                          <a:ea typeface="+mn-ea"/>
                          <a:cs typeface="+mn-cs"/>
                        </a:rPr>
                        <a:t> Tile and Décor </a:t>
                      </a:r>
                    </a:p>
                    <a:p>
                      <a:r>
                        <a:rPr lang="en-ZA" sz="1400" b="1" kern="1200" dirty="0" smtClean="0">
                          <a:solidFill>
                            <a:schemeClr val="tx1"/>
                          </a:solidFill>
                          <a:effectLst/>
                          <a:latin typeface="+mn-lt"/>
                          <a:ea typeface="+mn-ea"/>
                          <a:cs typeface="+mn-cs"/>
                        </a:rPr>
                        <a:t>HO: SCM: No contract with supplier - Travel with Flair</a:t>
                      </a:r>
                    </a:p>
                    <a:p>
                      <a:pPr lvl="0"/>
                      <a:r>
                        <a:rPr lang="en-ZA" sz="1400" b="1" kern="1200" dirty="0" smtClean="0">
                          <a:solidFill>
                            <a:schemeClr val="tx1"/>
                          </a:solidFill>
                          <a:effectLst/>
                          <a:latin typeface="+mn-lt"/>
                          <a:ea typeface="+mn-ea"/>
                          <a:cs typeface="+mn-cs"/>
                        </a:rPr>
                        <a:t>HO: SCM – Disregard for SCM processes </a:t>
                      </a:r>
                    </a:p>
                    <a:p>
                      <a:r>
                        <a:rPr lang="en-ZA" sz="1400" b="1" kern="1200" dirty="0" smtClean="0">
                          <a:solidFill>
                            <a:schemeClr val="tx1"/>
                          </a:solidFill>
                          <a:effectLst/>
                          <a:latin typeface="+mn-lt"/>
                          <a:ea typeface="+mn-ea"/>
                          <a:cs typeface="+mn-cs"/>
                        </a:rPr>
                        <a:t>Missions: SCM – Supply chain management prescripts not adhered to </a:t>
                      </a:r>
                    </a:p>
                    <a:p>
                      <a:pPr lvl="0"/>
                      <a:r>
                        <a:rPr lang="en-ZA" sz="1400" b="1" kern="1200" dirty="0" smtClean="0">
                          <a:solidFill>
                            <a:schemeClr val="tx1"/>
                          </a:solidFill>
                          <a:effectLst/>
                          <a:latin typeface="+mn-lt"/>
                          <a:ea typeface="+mn-ea"/>
                          <a:cs typeface="+mn-cs"/>
                        </a:rPr>
                        <a:t>Missions: Expenditure on behalf of other departments_ Three quotations not obtained for goods/service </a:t>
                      </a:r>
                      <a:endParaRPr lang="en-ZA" sz="1400" dirty="0"/>
                    </a:p>
                  </a:txBody>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xmlns="" val="2556027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3.1 AGSA: Finding 1 2018-19</a:t>
            </a:r>
            <a:endParaRPr lang="en-ZA" dirty="0"/>
          </a:p>
        </p:txBody>
      </p:sp>
      <p:sp>
        <p:nvSpPr>
          <p:cNvPr id="3" name="Content Placeholder 2"/>
          <p:cNvSpPr>
            <a:spLocks noGrp="1"/>
          </p:cNvSpPr>
          <p:nvPr>
            <p:ph idx="1"/>
          </p:nvPr>
        </p:nvSpPr>
        <p:spPr/>
        <p:txBody>
          <a:bodyPr/>
          <a:lstStyle/>
          <a:p>
            <a:pPr marL="0" lvl="0" indent="0">
              <a:buNone/>
            </a:pPr>
            <a:r>
              <a:rPr lang="en-ZA" sz="2400" b="1" kern="1200" dirty="0"/>
              <a:t>HO: SCM – Deviation approval requirements not met</a:t>
            </a:r>
          </a:p>
          <a:p>
            <a:r>
              <a:rPr lang="en-ZA" dirty="0" smtClean="0"/>
              <a:t>Treasury granted the </a:t>
            </a:r>
            <a:r>
              <a:rPr lang="en-ZA" dirty="0" err="1" smtClean="0"/>
              <a:t>dept</a:t>
            </a:r>
            <a:r>
              <a:rPr lang="en-ZA" dirty="0" smtClean="0"/>
              <a:t>  a  conditional </a:t>
            </a:r>
            <a:r>
              <a:rPr lang="en-ZA" dirty="0"/>
              <a:t>deviation on condition that paragraph 8.4 of National Treasury SCM Instruction No.3 of 2016-2017 is complied </a:t>
            </a:r>
            <a:r>
              <a:rPr lang="en-ZA" dirty="0" smtClean="0"/>
              <a:t>with.</a:t>
            </a:r>
          </a:p>
          <a:p>
            <a:r>
              <a:rPr lang="en-ZA" dirty="0"/>
              <a:t>The department did not comply with the conditions stipulated by National Treasury as only one supplier, Open Water was invited to </a:t>
            </a:r>
            <a:r>
              <a:rPr lang="en-ZA" dirty="0" smtClean="0"/>
              <a:t>bid.</a:t>
            </a:r>
          </a:p>
          <a:p>
            <a:r>
              <a:rPr lang="en-ZA" dirty="0" smtClean="0"/>
              <a:t>The request was approved by the Accounting Officer and Internal audit </a:t>
            </a:r>
            <a:endParaRPr lang="en-ZA" dirty="0"/>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15</a:t>
            </a:fld>
            <a:endParaRPr lang="en-GB" dirty="0"/>
          </a:p>
        </p:txBody>
      </p:sp>
    </p:spTree>
    <p:extLst>
      <p:ext uri="{BB962C8B-B14F-4D97-AF65-F5344CB8AC3E}">
        <p14:creationId xmlns:p14="http://schemas.microsoft.com/office/powerpoint/2010/main" xmlns="" val="2891848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3.1 AGSA: Finding 1 2018-19 continues</a:t>
            </a:r>
            <a:endParaRPr lang="en-ZA" dirty="0"/>
          </a:p>
        </p:txBody>
      </p:sp>
      <p:sp>
        <p:nvSpPr>
          <p:cNvPr id="3" name="Content Placeholder 2"/>
          <p:cNvSpPr>
            <a:spLocks noGrp="1"/>
          </p:cNvSpPr>
          <p:nvPr>
            <p:ph idx="1"/>
          </p:nvPr>
        </p:nvSpPr>
        <p:spPr/>
        <p:txBody>
          <a:bodyPr/>
          <a:lstStyle/>
          <a:p>
            <a:pPr marL="0" indent="0">
              <a:buNone/>
            </a:pPr>
            <a:r>
              <a:rPr lang="en-ZA" b="1" dirty="0" smtClean="0"/>
              <a:t>Internal control deficiency </a:t>
            </a:r>
          </a:p>
          <a:p>
            <a:r>
              <a:rPr lang="en-ZA" dirty="0"/>
              <a:t>The Director General did not take the necessary steps to ensure that all the conditions stipulated by National Treasury were adhered to prior to the finalisation of the award.</a:t>
            </a:r>
          </a:p>
          <a:p>
            <a:pPr marL="0" indent="0">
              <a:buNone/>
            </a:pPr>
            <a:r>
              <a:rPr lang="en-ZA" b="1" dirty="0"/>
              <a:t>Management intervention</a:t>
            </a:r>
            <a:endParaRPr lang="en-ZA" dirty="0"/>
          </a:p>
          <a:p>
            <a:r>
              <a:rPr lang="en-ZA" dirty="0" smtClean="0"/>
              <a:t>Include </a:t>
            </a:r>
            <a:r>
              <a:rPr lang="en-ZA" dirty="0"/>
              <a:t>transactions in the irregular expenditure </a:t>
            </a:r>
            <a:r>
              <a:rPr lang="en-ZA" dirty="0" smtClean="0"/>
              <a:t>register</a:t>
            </a:r>
          </a:p>
          <a:p>
            <a:r>
              <a:rPr lang="en-ZA" dirty="0"/>
              <a:t>Develop deviation </a:t>
            </a:r>
            <a:r>
              <a:rPr lang="en-ZA" dirty="0" smtClean="0"/>
              <a:t>checklist</a:t>
            </a:r>
          </a:p>
          <a:p>
            <a:r>
              <a:rPr lang="en-ZA" dirty="0" smtClean="0"/>
              <a:t> </a:t>
            </a:r>
            <a:r>
              <a:rPr lang="en-ZA" dirty="0"/>
              <a:t>SCM and Internal Audit to check compliance before </a:t>
            </a:r>
            <a:r>
              <a:rPr lang="en-ZA" dirty="0" smtClean="0"/>
              <a:t>approval by DG</a:t>
            </a:r>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16</a:t>
            </a:fld>
            <a:endParaRPr lang="en-GB" dirty="0"/>
          </a:p>
        </p:txBody>
      </p:sp>
    </p:spTree>
    <p:extLst>
      <p:ext uri="{BB962C8B-B14F-4D97-AF65-F5344CB8AC3E}">
        <p14:creationId xmlns:p14="http://schemas.microsoft.com/office/powerpoint/2010/main" xmlns="" val="379933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3.2 AGSA: Finding 2 2018-19</a:t>
            </a:r>
            <a:endParaRPr lang="en-ZA" dirty="0"/>
          </a:p>
        </p:txBody>
      </p:sp>
      <p:sp>
        <p:nvSpPr>
          <p:cNvPr id="3" name="Content Placeholder 2"/>
          <p:cNvSpPr>
            <a:spLocks noGrp="1"/>
          </p:cNvSpPr>
          <p:nvPr>
            <p:ph idx="1"/>
          </p:nvPr>
        </p:nvSpPr>
        <p:spPr/>
        <p:txBody>
          <a:bodyPr/>
          <a:lstStyle/>
          <a:p>
            <a:pPr marL="0" lvl="0" indent="0">
              <a:buNone/>
            </a:pPr>
            <a:r>
              <a:rPr lang="en-ZA" b="1" dirty="0"/>
              <a:t>HO: SCM – Functionality criteria not used in evaluation </a:t>
            </a:r>
            <a:r>
              <a:rPr lang="en-ZA" b="1" dirty="0" smtClean="0"/>
              <a:t>process</a:t>
            </a:r>
          </a:p>
          <a:p>
            <a:r>
              <a:rPr lang="en-ZA" dirty="0" smtClean="0"/>
              <a:t>RFQ for catering for diplomatic corps was issued with functionality requirements (Destiny Cuisine R</a:t>
            </a:r>
            <a:r>
              <a:rPr lang="en-ZA" dirty="0"/>
              <a:t> 253 </a:t>
            </a:r>
            <a:r>
              <a:rPr lang="en-ZA" dirty="0" smtClean="0"/>
              <a:t>161,00)</a:t>
            </a:r>
          </a:p>
          <a:p>
            <a:r>
              <a:rPr lang="en-ZA" dirty="0" smtClean="0"/>
              <a:t>The request was only evaluated on price and BEE without functionality being assessed.</a:t>
            </a:r>
          </a:p>
          <a:p>
            <a:pPr marL="0" indent="0">
              <a:buNone/>
            </a:pPr>
            <a:r>
              <a:rPr lang="en-ZA" b="1" dirty="0"/>
              <a:t>Internal control deficiency</a:t>
            </a:r>
            <a:endParaRPr lang="en-ZA" dirty="0"/>
          </a:p>
          <a:p>
            <a:pPr marL="0" indent="0">
              <a:buNone/>
            </a:pPr>
            <a:r>
              <a:rPr lang="en-ZA" dirty="0"/>
              <a:t>The Chief Director: Supply Chain Management did not enforce controls to monitor the compliance with laws and </a:t>
            </a:r>
            <a:r>
              <a:rPr lang="en-ZA" dirty="0" smtClean="0"/>
              <a:t>regulations.</a:t>
            </a:r>
            <a:endParaRPr lang="en-ZA" dirty="0"/>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17</a:t>
            </a:fld>
            <a:endParaRPr lang="en-GB" dirty="0"/>
          </a:p>
        </p:txBody>
      </p:sp>
    </p:spTree>
    <p:extLst>
      <p:ext uri="{BB962C8B-B14F-4D97-AF65-F5344CB8AC3E}">
        <p14:creationId xmlns:p14="http://schemas.microsoft.com/office/powerpoint/2010/main" xmlns="" val="3696614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3.2 AGSA: 2 Finding 2018-19 continues</a:t>
            </a:r>
            <a:endParaRPr lang="en-ZA" dirty="0"/>
          </a:p>
        </p:txBody>
      </p:sp>
      <p:sp>
        <p:nvSpPr>
          <p:cNvPr id="3" name="Content Placeholder 2"/>
          <p:cNvSpPr>
            <a:spLocks noGrp="1"/>
          </p:cNvSpPr>
          <p:nvPr>
            <p:ph idx="1"/>
          </p:nvPr>
        </p:nvSpPr>
        <p:spPr/>
        <p:txBody>
          <a:bodyPr/>
          <a:lstStyle/>
          <a:p>
            <a:pPr marL="0" indent="0">
              <a:buNone/>
            </a:pPr>
            <a:r>
              <a:rPr lang="en-ZA" b="1" dirty="0"/>
              <a:t>Management intervention</a:t>
            </a:r>
            <a:endParaRPr lang="en-ZA" dirty="0"/>
          </a:p>
          <a:p>
            <a:r>
              <a:rPr lang="en-ZA" dirty="0"/>
              <a:t>Include transaction in the irregular expenditure </a:t>
            </a:r>
            <a:r>
              <a:rPr lang="en-ZA" dirty="0" smtClean="0"/>
              <a:t>register</a:t>
            </a:r>
          </a:p>
          <a:p>
            <a:r>
              <a:rPr lang="en-ZA" dirty="0" smtClean="0"/>
              <a:t>Include </a:t>
            </a:r>
            <a:r>
              <a:rPr lang="en-ZA" dirty="0"/>
              <a:t>evaluation criteria assessment in the SCM checklist </a:t>
            </a:r>
            <a:endParaRPr lang="en-ZA" dirty="0" smtClean="0"/>
          </a:p>
          <a:p>
            <a:r>
              <a:rPr lang="en-ZA" dirty="0" smtClean="0"/>
              <a:t>SCM senior official </a:t>
            </a:r>
            <a:r>
              <a:rPr lang="en-ZA" dirty="0"/>
              <a:t>to check for compliance before approval</a:t>
            </a: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18</a:t>
            </a:fld>
            <a:endParaRPr lang="en-GB" dirty="0"/>
          </a:p>
        </p:txBody>
      </p:sp>
    </p:spTree>
    <p:extLst>
      <p:ext uri="{BB962C8B-B14F-4D97-AF65-F5344CB8AC3E}">
        <p14:creationId xmlns:p14="http://schemas.microsoft.com/office/powerpoint/2010/main" xmlns="" val="3027099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3.3 AGSA: Finding 3 2018-19</a:t>
            </a:r>
            <a:endParaRPr lang="en-ZA" dirty="0"/>
          </a:p>
        </p:txBody>
      </p:sp>
      <p:sp>
        <p:nvSpPr>
          <p:cNvPr id="3" name="Content Placeholder 2"/>
          <p:cNvSpPr>
            <a:spLocks noGrp="1"/>
          </p:cNvSpPr>
          <p:nvPr>
            <p:ph idx="1"/>
          </p:nvPr>
        </p:nvSpPr>
        <p:spPr/>
        <p:txBody>
          <a:bodyPr/>
          <a:lstStyle/>
          <a:p>
            <a:pPr marL="0" lvl="0" indent="0">
              <a:buNone/>
            </a:pPr>
            <a:r>
              <a:rPr lang="en-ZA" b="1" dirty="0"/>
              <a:t>HO: SCM – Irregular expenditure identified- </a:t>
            </a:r>
            <a:r>
              <a:rPr lang="en-ZA" b="1" dirty="0" err="1" smtClean="0"/>
              <a:t>Execujet</a:t>
            </a:r>
            <a:endParaRPr lang="en-ZA" b="1" dirty="0" smtClean="0"/>
          </a:p>
          <a:p>
            <a:r>
              <a:rPr lang="en-ZA" dirty="0"/>
              <a:t>The deviation was recommended by the CFO and approved by the Director General </a:t>
            </a:r>
            <a:r>
              <a:rPr lang="en-ZA" dirty="0" smtClean="0"/>
              <a:t>. </a:t>
            </a:r>
            <a:r>
              <a:rPr lang="en-ZA" dirty="0"/>
              <a:t>The deviation was not approved by National Treasury as required</a:t>
            </a:r>
            <a:r>
              <a:rPr lang="en-ZA" dirty="0" smtClean="0"/>
              <a:t>.</a:t>
            </a:r>
          </a:p>
          <a:p>
            <a:pPr lvl="1"/>
            <a:r>
              <a:rPr lang="en-ZA" b="1" dirty="0"/>
              <a:t>Charter flight to Algiers - R1 771 800</a:t>
            </a:r>
            <a:endParaRPr lang="en-ZA" sz="1600" dirty="0"/>
          </a:p>
          <a:p>
            <a:pPr lvl="1"/>
            <a:r>
              <a:rPr lang="en-ZA" b="1" dirty="0"/>
              <a:t>Charter flight to Addis Ababa - R774 000 </a:t>
            </a:r>
            <a:endParaRPr lang="en-ZA" sz="1600" dirty="0"/>
          </a:p>
          <a:p>
            <a:pPr lvl="1"/>
            <a:r>
              <a:rPr lang="en-ZA" b="1" dirty="0"/>
              <a:t>Charter flight to Addis Ababa – R1 275 085</a:t>
            </a:r>
            <a:endParaRPr lang="en-ZA" sz="1600" dirty="0"/>
          </a:p>
          <a:p>
            <a:pPr marL="0" indent="0">
              <a:buNone/>
            </a:pPr>
            <a:r>
              <a:rPr lang="en-ZA" b="1" dirty="0"/>
              <a:t>Internal control deficiency</a:t>
            </a:r>
            <a:endParaRPr lang="en-ZA" dirty="0"/>
          </a:p>
          <a:p>
            <a:r>
              <a:rPr lang="en-ZA" b="1" dirty="0"/>
              <a:t> </a:t>
            </a:r>
            <a:r>
              <a:rPr lang="en-ZA" dirty="0"/>
              <a:t>The Director General did not take the necessary steps to ensure that all the conditions stipulated by National Treasury were adhered to prior to the finalisation of the award.</a:t>
            </a:r>
          </a:p>
          <a:p>
            <a:endParaRPr lang="en-ZA" dirty="0"/>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19</a:t>
            </a:fld>
            <a:endParaRPr lang="en-GB" dirty="0"/>
          </a:p>
        </p:txBody>
      </p:sp>
    </p:spTree>
    <p:extLst>
      <p:ext uri="{BB962C8B-B14F-4D97-AF65-F5344CB8AC3E}">
        <p14:creationId xmlns:p14="http://schemas.microsoft.com/office/powerpoint/2010/main" xmlns="" val="3808974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92696"/>
          </a:xfrm>
        </p:spPr>
        <p:txBody>
          <a:bodyPr/>
          <a:lstStyle/>
          <a:p>
            <a:r>
              <a:rPr lang="en-ZA" dirty="0"/>
              <a:t>Table of </a:t>
            </a:r>
            <a:r>
              <a:rPr lang="en-ZA" dirty="0" smtClean="0"/>
              <a:t>contents</a:t>
            </a:r>
            <a:endParaRPr lang="en-ZA" dirty="0"/>
          </a:p>
        </p:txBody>
      </p:sp>
      <p:sp>
        <p:nvSpPr>
          <p:cNvPr id="3" name="Slide Number Placeholder 2"/>
          <p:cNvSpPr>
            <a:spLocks noGrp="1"/>
          </p:cNvSpPr>
          <p:nvPr>
            <p:ph type="sldNum" sz="quarter" idx="10"/>
          </p:nvPr>
        </p:nvSpPr>
        <p:spPr/>
        <p:txBody>
          <a:bodyPr/>
          <a:lstStyle/>
          <a:p>
            <a:pPr>
              <a:defRPr/>
            </a:pPr>
            <a:fld id="{9E317431-DF1B-4CF6-8F04-4A0944332BB4}" type="slidenum">
              <a:rPr lang="en-GB" smtClean="0">
                <a:solidFill>
                  <a:srgbClr val="000000"/>
                </a:solidFill>
              </a:rPr>
              <a:pPr>
                <a:defRPr/>
              </a:pPr>
              <a:t>2</a:t>
            </a:fld>
            <a:endParaRPr lang="en-GB" dirty="0">
              <a:solidFill>
                <a:srgbClr val="000000"/>
              </a:solidFill>
            </a:endParaRPr>
          </a:p>
        </p:txBody>
      </p:sp>
      <p:sp>
        <p:nvSpPr>
          <p:cNvPr id="4" name="Content Placeholder 2"/>
          <p:cNvSpPr txBox="1">
            <a:spLocks/>
          </p:cNvSpPr>
          <p:nvPr/>
        </p:nvSpPr>
        <p:spPr>
          <a:xfrm>
            <a:off x="323528" y="908720"/>
            <a:ext cx="8363272" cy="3600400"/>
          </a:xfrm>
          <a:prstGeom prst="rect">
            <a:avLst/>
          </a:prstGeom>
        </p:spPr>
        <p:txBody>
          <a:bodyPr/>
          <a:lst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a:lstStyle>
          <a:p>
            <a:pPr marL="914400" lvl="1" indent="-457200">
              <a:lnSpc>
                <a:spcPct val="150000"/>
              </a:lnSpc>
              <a:buFont typeface="+mj-lt"/>
              <a:buAutoNum type="arabicPeriod"/>
            </a:pPr>
            <a:r>
              <a:rPr lang="en-US" dirty="0" smtClean="0"/>
              <a:t>MANAGEMENT OF CASH AND CASH EQUIVALENTS</a:t>
            </a:r>
          </a:p>
          <a:p>
            <a:pPr marL="914400" lvl="1" indent="-457200">
              <a:lnSpc>
                <a:spcPct val="150000"/>
              </a:lnSpc>
              <a:buFont typeface="+mj-lt"/>
              <a:buAutoNum type="arabicPeriod"/>
            </a:pPr>
            <a:r>
              <a:rPr lang="en-US" dirty="0" smtClean="0"/>
              <a:t>MISSTATEMENT OF FINANCIAL STATEMENTS</a:t>
            </a:r>
          </a:p>
          <a:p>
            <a:pPr marL="914400" lvl="1" indent="-457200">
              <a:lnSpc>
                <a:spcPct val="150000"/>
              </a:lnSpc>
              <a:buFont typeface="+mj-lt"/>
              <a:buAutoNum type="arabicPeriod"/>
            </a:pPr>
            <a:r>
              <a:rPr lang="en-US" dirty="0"/>
              <a:t>AG </a:t>
            </a:r>
            <a:r>
              <a:rPr lang="en-US" dirty="0" smtClean="0"/>
              <a:t>SUPPLY CHAIN MANAGEMENT </a:t>
            </a:r>
            <a:r>
              <a:rPr lang="en-US" dirty="0"/>
              <a:t>FINDINGS </a:t>
            </a:r>
            <a:r>
              <a:rPr lang="en-US" dirty="0" smtClean="0"/>
              <a:t>SUMMARY</a:t>
            </a:r>
          </a:p>
          <a:p>
            <a:pPr marL="914400" lvl="1" indent="-457200">
              <a:lnSpc>
                <a:spcPct val="150000"/>
              </a:lnSpc>
              <a:buFont typeface="+mj-lt"/>
              <a:buAutoNum type="arabicPeriod"/>
            </a:pPr>
            <a:r>
              <a:rPr lang="en-US" dirty="0" smtClean="0"/>
              <a:t>ASSET MANAGEMENT</a:t>
            </a:r>
          </a:p>
          <a:p>
            <a:pPr marL="914400" lvl="1" indent="-457200">
              <a:lnSpc>
                <a:spcPct val="150000"/>
              </a:lnSpc>
              <a:buFont typeface="+mj-lt"/>
              <a:buAutoNum type="arabicPeriod"/>
            </a:pPr>
            <a:r>
              <a:rPr lang="en-ZA" dirty="0" smtClean="0"/>
              <a:t>DIPLOMATIC BAG-CONTRACT</a:t>
            </a:r>
          </a:p>
          <a:p>
            <a:pPr marL="914400" lvl="1" indent="-457200">
              <a:lnSpc>
                <a:spcPct val="150000"/>
              </a:lnSpc>
              <a:buFont typeface="+mj-lt"/>
              <a:buAutoNum type="arabicPeriod"/>
            </a:pPr>
            <a:r>
              <a:rPr lang="en-US" dirty="0" smtClean="0"/>
              <a:t>NEW YORK PILOT PROJECT </a:t>
            </a:r>
            <a:endParaRPr lang="en-US" dirty="0"/>
          </a:p>
          <a:p>
            <a:pPr marL="914400" lvl="1" indent="-457200">
              <a:lnSpc>
                <a:spcPct val="150000"/>
              </a:lnSpc>
              <a:buFont typeface="+mj-lt"/>
              <a:buAutoNum type="arabicPeriod"/>
            </a:pPr>
            <a:endParaRPr lang="en-US" dirty="0" smtClean="0"/>
          </a:p>
          <a:p>
            <a:pPr marL="914400" lvl="1" indent="-457200">
              <a:lnSpc>
                <a:spcPct val="150000"/>
              </a:lnSpc>
              <a:buFont typeface="+mj-lt"/>
              <a:buAutoNum type="arabicPeriod"/>
            </a:pPr>
            <a:endParaRPr lang="en-US" dirty="0" smtClean="0"/>
          </a:p>
          <a:p>
            <a:pPr marL="0" indent="0">
              <a:buNone/>
            </a:pPr>
            <a:endParaRPr lang="en-ZA" sz="2400" dirty="0"/>
          </a:p>
          <a:p>
            <a:pPr marL="0" indent="0">
              <a:spcBef>
                <a:spcPct val="0"/>
              </a:spcBef>
              <a:spcAft>
                <a:spcPts val="1200"/>
              </a:spcAft>
              <a:buNone/>
            </a:pPr>
            <a:endParaRPr lang="en-US" sz="2400" dirty="0">
              <a:solidFill>
                <a:srgbClr val="000000"/>
              </a:solidFill>
            </a:endParaRPr>
          </a:p>
          <a:p>
            <a:pPr marL="0" indent="0">
              <a:buFontTx/>
              <a:buNone/>
            </a:pPr>
            <a:endParaRPr lang="en-US" kern="0" dirty="0">
              <a:solidFill>
                <a:srgbClr val="000000"/>
              </a:solidFill>
            </a:endParaRPr>
          </a:p>
          <a:p>
            <a:pPr marL="457200" lvl="1" indent="0">
              <a:buNone/>
            </a:pPr>
            <a:endParaRPr lang="en-US" kern="0" dirty="0">
              <a:solidFill>
                <a:srgbClr val="000000"/>
              </a:solidFill>
            </a:endParaRPr>
          </a:p>
          <a:p>
            <a:pPr>
              <a:buFont typeface="Wingdings" pitchFamily="2" charset="2"/>
              <a:buChar char="Ø"/>
            </a:pPr>
            <a:endParaRPr lang="en-US" kern="0" dirty="0">
              <a:solidFill>
                <a:srgbClr val="000000"/>
              </a:solidFill>
            </a:endParaRPr>
          </a:p>
          <a:p>
            <a:endParaRPr lang="en-ZA" kern="0" dirty="0">
              <a:solidFill>
                <a:srgbClr val="000000"/>
              </a:solidFill>
            </a:endParaRPr>
          </a:p>
        </p:txBody>
      </p:sp>
    </p:spTree>
    <p:extLst>
      <p:ext uri="{BB962C8B-B14F-4D97-AF65-F5344CB8AC3E}">
        <p14:creationId xmlns:p14="http://schemas.microsoft.com/office/powerpoint/2010/main" xmlns="" val="7828212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3.3 AGSA: Finding 3 2018-19 continues</a:t>
            </a:r>
            <a:endParaRPr lang="en-ZA" dirty="0"/>
          </a:p>
        </p:txBody>
      </p:sp>
      <p:sp>
        <p:nvSpPr>
          <p:cNvPr id="3" name="Content Placeholder 2"/>
          <p:cNvSpPr>
            <a:spLocks noGrp="1"/>
          </p:cNvSpPr>
          <p:nvPr>
            <p:ph idx="1"/>
          </p:nvPr>
        </p:nvSpPr>
        <p:spPr/>
        <p:txBody>
          <a:bodyPr/>
          <a:lstStyle/>
          <a:p>
            <a:pPr marL="0" indent="0">
              <a:buNone/>
            </a:pPr>
            <a:r>
              <a:rPr lang="en-ZA" b="1" dirty="0"/>
              <a:t>Management intervention</a:t>
            </a:r>
            <a:endParaRPr lang="en-ZA" dirty="0"/>
          </a:p>
          <a:p>
            <a:r>
              <a:rPr lang="en-ZA" dirty="0"/>
              <a:t>Include transaction in the irregular expenditure </a:t>
            </a:r>
            <a:r>
              <a:rPr lang="en-ZA" dirty="0" smtClean="0"/>
              <a:t>register</a:t>
            </a:r>
          </a:p>
          <a:p>
            <a:r>
              <a:rPr lang="en-ZA" dirty="0"/>
              <a:t>Monthly checks of new treasury practise notes to be distributed to all officials within 3 days</a:t>
            </a:r>
            <a:r>
              <a:rPr lang="en-ZA" dirty="0" smtClean="0"/>
              <a:t>.</a:t>
            </a:r>
          </a:p>
          <a:p>
            <a:r>
              <a:rPr lang="en-ZA" dirty="0"/>
              <a:t>SCM to check for compliance before approval</a:t>
            </a: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20</a:t>
            </a:fld>
            <a:endParaRPr lang="en-GB" dirty="0"/>
          </a:p>
        </p:txBody>
      </p:sp>
    </p:spTree>
    <p:extLst>
      <p:ext uri="{BB962C8B-B14F-4D97-AF65-F5344CB8AC3E}">
        <p14:creationId xmlns:p14="http://schemas.microsoft.com/office/powerpoint/2010/main" xmlns="" val="516842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3.4 AGSA: Finding 4 2018-19</a:t>
            </a:r>
            <a:endParaRPr lang="en-ZA" dirty="0"/>
          </a:p>
        </p:txBody>
      </p:sp>
      <p:sp>
        <p:nvSpPr>
          <p:cNvPr id="3" name="Content Placeholder 2"/>
          <p:cNvSpPr>
            <a:spLocks noGrp="1"/>
          </p:cNvSpPr>
          <p:nvPr>
            <p:ph idx="1"/>
          </p:nvPr>
        </p:nvSpPr>
        <p:spPr/>
        <p:txBody>
          <a:bodyPr/>
          <a:lstStyle/>
          <a:p>
            <a:pPr marL="0" lvl="0" indent="0">
              <a:buNone/>
            </a:pPr>
            <a:r>
              <a:rPr lang="en-ZA" b="1" dirty="0"/>
              <a:t>HO: SCM – South African Air Force flight use in contravention of the Ministerial Handbook - Swift </a:t>
            </a:r>
            <a:r>
              <a:rPr lang="en-ZA" b="1" dirty="0" err="1"/>
              <a:t>Flite</a:t>
            </a:r>
            <a:endParaRPr lang="en-ZA" dirty="0"/>
          </a:p>
          <a:p>
            <a:r>
              <a:rPr lang="en-ZA" dirty="0" smtClean="0"/>
              <a:t>The Minister trip for political party gala dinner </a:t>
            </a:r>
            <a:r>
              <a:rPr lang="en-ZA" dirty="0"/>
              <a:t>was noted as an official trip even though it does not meet the requirements of an official trip. The deviation was approved by the Director </a:t>
            </a:r>
            <a:r>
              <a:rPr lang="en-ZA" dirty="0" smtClean="0"/>
              <a:t>General. </a:t>
            </a:r>
          </a:p>
          <a:p>
            <a:pPr marL="0" indent="0">
              <a:buNone/>
            </a:pPr>
            <a:r>
              <a:rPr lang="en-ZA" b="1" dirty="0"/>
              <a:t>Internal control deficiency</a:t>
            </a:r>
            <a:endParaRPr lang="en-ZA" dirty="0"/>
          </a:p>
          <a:p>
            <a:r>
              <a:rPr lang="en-ZA" dirty="0"/>
              <a:t> The Director General did not ensure that all the expenditure incurred on behalf of the Minister is in line with the benefits and privileges, to which Members of the Executive are entitled to</a:t>
            </a:r>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21</a:t>
            </a:fld>
            <a:endParaRPr lang="en-GB" dirty="0"/>
          </a:p>
        </p:txBody>
      </p:sp>
    </p:spTree>
    <p:extLst>
      <p:ext uri="{BB962C8B-B14F-4D97-AF65-F5344CB8AC3E}">
        <p14:creationId xmlns:p14="http://schemas.microsoft.com/office/powerpoint/2010/main" xmlns="" val="10321387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3.4 AGSA: Finding 4 2018-19 continues</a:t>
            </a:r>
            <a:endParaRPr lang="en-ZA" dirty="0"/>
          </a:p>
        </p:txBody>
      </p:sp>
      <p:sp>
        <p:nvSpPr>
          <p:cNvPr id="3" name="Content Placeholder 2"/>
          <p:cNvSpPr>
            <a:spLocks noGrp="1"/>
          </p:cNvSpPr>
          <p:nvPr>
            <p:ph idx="1"/>
          </p:nvPr>
        </p:nvSpPr>
        <p:spPr/>
        <p:txBody>
          <a:bodyPr/>
          <a:lstStyle/>
          <a:p>
            <a:pPr marL="0" indent="0">
              <a:buNone/>
            </a:pPr>
            <a:r>
              <a:rPr lang="en-ZA" b="1" dirty="0"/>
              <a:t>Management intervention</a:t>
            </a:r>
            <a:endParaRPr lang="en-ZA" dirty="0"/>
          </a:p>
          <a:p>
            <a:r>
              <a:rPr lang="en-ZA" dirty="0"/>
              <a:t>Include transaction in the irregular expenditure </a:t>
            </a:r>
            <a:r>
              <a:rPr lang="en-ZA" dirty="0" smtClean="0"/>
              <a:t>register</a:t>
            </a:r>
          </a:p>
          <a:p>
            <a:r>
              <a:rPr lang="en-ZA" dirty="0" smtClean="0"/>
              <a:t>SOP </a:t>
            </a:r>
            <a:r>
              <a:rPr lang="en-ZA" dirty="0"/>
              <a:t>for Executive travel privileges to be drafted and to </a:t>
            </a:r>
            <a:r>
              <a:rPr lang="en-ZA" dirty="0" smtClean="0"/>
              <a:t>indicate </a:t>
            </a:r>
            <a:r>
              <a:rPr lang="en-ZA" dirty="0"/>
              <a:t>which instances warrant charter flights</a:t>
            </a:r>
            <a:r>
              <a:rPr lang="en-ZA" dirty="0" smtClean="0"/>
              <a:t>.</a:t>
            </a:r>
          </a:p>
          <a:p>
            <a:r>
              <a:rPr lang="en-ZA" dirty="0"/>
              <a:t>DG to check for compliance before approval</a:t>
            </a: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22</a:t>
            </a:fld>
            <a:endParaRPr lang="en-GB" dirty="0"/>
          </a:p>
        </p:txBody>
      </p:sp>
    </p:spTree>
    <p:extLst>
      <p:ext uri="{BB962C8B-B14F-4D97-AF65-F5344CB8AC3E}">
        <p14:creationId xmlns:p14="http://schemas.microsoft.com/office/powerpoint/2010/main" xmlns="" val="1150585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3.5 AGSA: Finding 5 2018-19</a:t>
            </a:r>
            <a:endParaRPr lang="en-ZA" dirty="0"/>
          </a:p>
        </p:txBody>
      </p:sp>
      <p:sp>
        <p:nvSpPr>
          <p:cNvPr id="3" name="Content Placeholder 2"/>
          <p:cNvSpPr>
            <a:spLocks noGrp="1"/>
          </p:cNvSpPr>
          <p:nvPr>
            <p:ph idx="1"/>
          </p:nvPr>
        </p:nvSpPr>
        <p:spPr/>
        <p:txBody>
          <a:bodyPr/>
          <a:lstStyle/>
          <a:p>
            <a:pPr marL="0" lvl="0" indent="0">
              <a:buNone/>
            </a:pPr>
            <a:r>
              <a:rPr lang="en-ZA" b="1" dirty="0"/>
              <a:t>HO: SCM – Award not approved by delegated official</a:t>
            </a:r>
            <a:endParaRPr lang="en-ZA" dirty="0"/>
          </a:p>
          <a:p>
            <a:r>
              <a:rPr lang="en-ZA" sz="2000" dirty="0"/>
              <a:t>T</a:t>
            </a:r>
            <a:r>
              <a:rPr lang="en-ZA" sz="2000" dirty="0" smtClean="0"/>
              <a:t>he </a:t>
            </a:r>
            <a:r>
              <a:rPr lang="en-ZA" sz="2000" dirty="0"/>
              <a:t>Acting CFO (Chief Director: Property Management) did not sign the submission nor was it indicated on the options available whether the award is approved, not approved or approved as amended. Minister’s engagement with DIRCO male staff on 11 December </a:t>
            </a:r>
            <a:r>
              <a:rPr lang="en-ZA" sz="2000" dirty="0" smtClean="0"/>
              <a:t>2018 still went ahead without the approval.</a:t>
            </a:r>
          </a:p>
          <a:p>
            <a:pPr marL="0" indent="0">
              <a:buNone/>
            </a:pPr>
            <a:r>
              <a:rPr lang="en-ZA" sz="2000" b="1" dirty="0"/>
              <a:t>Internal control </a:t>
            </a:r>
            <a:r>
              <a:rPr lang="en-ZA" sz="2000" b="1" dirty="0" smtClean="0"/>
              <a:t>deficiency</a:t>
            </a:r>
          </a:p>
          <a:p>
            <a:r>
              <a:rPr lang="en-ZA" sz="2000" dirty="0"/>
              <a:t>The Chief Director: SCM did not enforce the internal controls in place to ensure that procurement only go ahead after the approval by the Acting CFO thereby ensuring compliance with the approved policies.</a:t>
            </a:r>
          </a:p>
          <a:p>
            <a:pPr marL="0" indent="0">
              <a:buNone/>
            </a:pPr>
            <a:endParaRPr lang="en-ZA" dirty="0"/>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23</a:t>
            </a:fld>
            <a:endParaRPr lang="en-GB" dirty="0"/>
          </a:p>
        </p:txBody>
      </p:sp>
    </p:spTree>
    <p:extLst>
      <p:ext uri="{BB962C8B-B14F-4D97-AF65-F5344CB8AC3E}">
        <p14:creationId xmlns:p14="http://schemas.microsoft.com/office/powerpoint/2010/main" xmlns="" val="16970321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3.5 AGSA: Finding 5 2018-19 continues</a:t>
            </a:r>
            <a:endParaRPr lang="en-ZA" dirty="0"/>
          </a:p>
        </p:txBody>
      </p:sp>
      <p:sp>
        <p:nvSpPr>
          <p:cNvPr id="3" name="Content Placeholder 2"/>
          <p:cNvSpPr>
            <a:spLocks noGrp="1"/>
          </p:cNvSpPr>
          <p:nvPr>
            <p:ph idx="1"/>
          </p:nvPr>
        </p:nvSpPr>
        <p:spPr/>
        <p:txBody>
          <a:bodyPr/>
          <a:lstStyle/>
          <a:p>
            <a:r>
              <a:rPr lang="en-ZA" b="1" dirty="0"/>
              <a:t>Management intervention </a:t>
            </a:r>
            <a:endParaRPr lang="en-ZA" dirty="0"/>
          </a:p>
          <a:p>
            <a:r>
              <a:rPr lang="en-ZA" dirty="0" smtClean="0"/>
              <a:t>Include </a:t>
            </a:r>
            <a:r>
              <a:rPr lang="en-ZA" dirty="0"/>
              <a:t>transaction in the irregular expenditure </a:t>
            </a:r>
            <a:r>
              <a:rPr lang="en-ZA" dirty="0" smtClean="0"/>
              <a:t>register</a:t>
            </a:r>
            <a:endParaRPr lang="en-ZA" dirty="0"/>
          </a:p>
          <a:p>
            <a:r>
              <a:rPr lang="en-ZA" dirty="0"/>
              <a:t>No services to be rendered without approval and No order to be generated</a:t>
            </a:r>
            <a:r>
              <a:rPr lang="en-ZA" dirty="0" smtClean="0"/>
              <a:t>.</a:t>
            </a:r>
          </a:p>
          <a:p>
            <a:r>
              <a:rPr lang="en-ZA" dirty="0"/>
              <a:t>SCM to check for compliance before approval</a:t>
            </a: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24</a:t>
            </a:fld>
            <a:endParaRPr lang="en-GB" dirty="0"/>
          </a:p>
        </p:txBody>
      </p:sp>
    </p:spTree>
    <p:extLst>
      <p:ext uri="{BB962C8B-B14F-4D97-AF65-F5344CB8AC3E}">
        <p14:creationId xmlns:p14="http://schemas.microsoft.com/office/powerpoint/2010/main" xmlns="" val="280951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3.6  AGSA: Finding 6 2018-19</a:t>
            </a:r>
            <a:endParaRPr lang="en-ZA" dirty="0"/>
          </a:p>
        </p:txBody>
      </p:sp>
      <p:sp>
        <p:nvSpPr>
          <p:cNvPr id="3" name="Content Placeholder 2"/>
          <p:cNvSpPr>
            <a:spLocks noGrp="1"/>
          </p:cNvSpPr>
          <p:nvPr>
            <p:ph idx="1"/>
          </p:nvPr>
        </p:nvSpPr>
        <p:spPr/>
        <p:txBody>
          <a:bodyPr/>
          <a:lstStyle/>
          <a:p>
            <a:pPr marL="0" lvl="0" indent="0">
              <a:buNone/>
            </a:pPr>
            <a:r>
              <a:rPr lang="en-ZA" b="1" dirty="0"/>
              <a:t>HO: SCM – Evaluation and adjudication criteria not stated </a:t>
            </a:r>
            <a:endParaRPr lang="en-ZA" dirty="0"/>
          </a:p>
          <a:p>
            <a:r>
              <a:rPr lang="en-ZA" dirty="0" smtClean="0"/>
              <a:t>The TOR sent by </a:t>
            </a:r>
            <a:r>
              <a:rPr lang="en-ZA" dirty="0"/>
              <a:t>the department </a:t>
            </a:r>
            <a:r>
              <a:rPr lang="en-ZA" dirty="0" smtClean="0"/>
              <a:t>to the </a:t>
            </a:r>
            <a:r>
              <a:rPr lang="en-ZA" dirty="0"/>
              <a:t>dealerships </a:t>
            </a:r>
            <a:r>
              <a:rPr lang="en-ZA" dirty="0" smtClean="0"/>
              <a:t>did not have an </a:t>
            </a:r>
            <a:r>
              <a:rPr lang="en-ZA" dirty="0"/>
              <a:t>evaluation and adjudication criteria to be used </a:t>
            </a:r>
            <a:r>
              <a:rPr lang="en-ZA" dirty="0" smtClean="0"/>
              <a:t>for the </a:t>
            </a:r>
            <a:r>
              <a:rPr lang="en-ZA" dirty="0"/>
              <a:t>procurement of an official vehicle for the Deputy Minister: </a:t>
            </a:r>
          </a:p>
          <a:p>
            <a:pPr marL="0" indent="0">
              <a:buNone/>
            </a:pPr>
            <a:r>
              <a:rPr lang="en-ZA" b="1" dirty="0"/>
              <a:t>Internal control deficiency</a:t>
            </a:r>
            <a:endParaRPr lang="en-ZA" dirty="0"/>
          </a:p>
          <a:p>
            <a:r>
              <a:rPr lang="en-ZA" dirty="0"/>
              <a:t>The Chief Director: Supply Chain Management did not enforce controls to monitor the compliance with laws and regulations due to a lack of </a:t>
            </a:r>
            <a:r>
              <a:rPr lang="en-ZA" dirty="0" smtClean="0"/>
              <a:t>oversight.</a:t>
            </a:r>
          </a:p>
          <a:p>
            <a:endParaRPr lang="en-ZA" dirty="0"/>
          </a:p>
          <a:p>
            <a:endParaRPr lang="en-ZA" dirty="0" smtClean="0"/>
          </a:p>
          <a:p>
            <a:pPr marL="0" indent="0">
              <a:buNone/>
            </a:pPr>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25</a:t>
            </a:fld>
            <a:endParaRPr lang="en-GB" dirty="0"/>
          </a:p>
        </p:txBody>
      </p:sp>
    </p:spTree>
    <p:extLst>
      <p:ext uri="{BB962C8B-B14F-4D97-AF65-F5344CB8AC3E}">
        <p14:creationId xmlns:p14="http://schemas.microsoft.com/office/powerpoint/2010/main" xmlns="" val="20276339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3.6 AGSA: Finding 6 2018-19 continues</a:t>
            </a:r>
            <a:endParaRPr lang="en-ZA" dirty="0"/>
          </a:p>
        </p:txBody>
      </p:sp>
      <p:sp>
        <p:nvSpPr>
          <p:cNvPr id="3" name="Content Placeholder 2"/>
          <p:cNvSpPr>
            <a:spLocks noGrp="1"/>
          </p:cNvSpPr>
          <p:nvPr>
            <p:ph idx="1"/>
          </p:nvPr>
        </p:nvSpPr>
        <p:spPr/>
        <p:txBody>
          <a:bodyPr/>
          <a:lstStyle/>
          <a:p>
            <a:pPr marL="0" indent="0">
              <a:buNone/>
            </a:pPr>
            <a:r>
              <a:rPr lang="en-ZA" b="1" dirty="0"/>
              <a:t>Management intervention</a:t>
            </a:r>
            <a:endParaRPr lang="en-ZA" dirty="0"/>
          </a:p>
          <a:p>
            <a:r>
              <a:rPr lang="en-ZA" dirty="0"/>
              <a:t>Include transaction in the irregular expenditure </a:t>
            </a:r>
            <a:r>
              <a:rPr lang="en-ZA" dirty="0" smtClean="0"/>
              <a:t>register</a:t>
            </a:r>
          </a:p>
          <a:p>
            <a:r>
              <a:rPr lang="en-ZA" dirty="0"/>
              <a:t>Include evaluation criteria assessment in the SCM checklist for TOR </a:t>
            </a:r>
            <a:r>
              <a:rPr lang="en-ZA" dirty="0" smtClean="0"/>
              <a:t>prior </a:t>
            </a:r>
            <a:r>
              <a:rPr lang="en-ZA" dirty="0"/>
              <a:t>to advertising quotation </a:t>
            </a:r>
            <a:r>
              <a:rPr lang="en-ZA" dirty="0" smtClean="0"/>
              <a:t>.</a:t>
            </a:r>
          </a:p>
          <a:p>
            <a:r>
              <a:rPr lang="en-ZA" dirty="0"/>
              <a:t>TOR to be issued by SCM only to check for compliance prior to </a:t>
            </a:r>
            <a:r>
              <a:rPr lang="en-ZA" dirty="0" smtClean="0"/>
              <a:t>sending</a:t>
            </a:r>
            <a:r>
              <a:rPr lang="en-ZA" dirty="0"/>
              <a:t>.</a:t>
            </a: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26</a:t>
            </a:fld>
            <a:endParaRPr lang="en-GB" dirty="0"/>
          </a:p>
        </p:txBody>
      </p:sp>
    </p:spTree>
    <p:extLst>
      <p:ext uri="{BB962C8B-B14F-4D97-AF65-F5344CB8AC3E}">
        <p14:creationId xmlns:p14="http://schemas.microsoft.com/office/powerpoint/2010/main" xmlns="" val="623398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3.7 AGSA: Finding 7 (12) 2018-19</a:t>
            </a:r>
            <a:endParaRPr lang="en-ZA" dirty="0"/>
          </a:p>
        </p:txBody>
      </p:sp>
      <p:sp>
        <p:nvSpPr>
          <p:cNvPr id="3" name="Content Placeholder 2"/>
          <p:cNvSpPr>
            <a:spLocks noGrp="1"/>
          </p:cNvSpPr>
          <p:nvPr>
            <p:ph idx="1"/>
          </p:nvPr>
        </p:nvSpPr>
        <p:spPr/>
        <p:txBody>
          <a:bodyPr/>
          <a:lstStyle/>
          <a:p>
            <a:pPr marL="0" lvl="0" indent="0" algn="just">
              <a:buNone/>
            </a:pPr>
            <a:r>
              <a:rPr lang="en-ZA" b="1" dirty="0"/>
              <a:t>HO: Goods and Services: Services procured outside the scope of the contract - venue and facilities services procured through a travel agent meant for travel arrangement services  </a:t>
            </a:r>
            <a:endParaRPr lang="en-ZA" dirty="0"/>
          </a:p>
          <a:p>
            <a:r>
              <a:rPr lang="en-ZA" sz="1800" dirty="0"/>
              <a:t>DIRCO was interested in utilising the services of a travel agent (Travel with Flair) secured by DHS as DIRCO had no travel arrangements for the Minister on her arrival in March </a:t>
            </a:r>
            <a:r>
              <a:rPr lang="en-ZA" sz="1800" dirty="0" smtClean="0"/>
              <a:t>2018.</a:t>
            </a:r>
          </a:p>
          <a:p>
            <a:r>
              <a:rPr lang="en-ZA" sz="1800" dirty="0" smtClean="0"/>
              <a:t>DHS approved </a:t>
            </a:r>
            <a:r>
              <a:rPr lang="en-ZA" sz="1800" dirty="0"/>
              <a:t>that DIRCO participates in the contract secured with Travel with Flare and that DIRCO can utilise the services of the travel agent for the Minister’s travel arrangements </a:t>
            </a:r>
            <a:r>
              <a:rPr lang="en-ZA" sz="1800" dirty="0" smtClean="0"/>
              <a:t>only.</a:t>
            </a:r>
            <a:endParaRPr lang="en-ZA" sz="1800"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27</a:t>
            </a:fld>
            <a:endParaRPr lang="en-GB" dirty="0"/>
          </a:p>
        </p:txBody>
      </p:sp>
    </p:spTree>
    <p:extLst>
      <p:ext uri="{BB962C8B-B14F-4D97-AF65-F5344CB8AC3E}">
        <p14:creationId xmlns:p14="http://schemas.microsoft.com/office/powerpoint/2010/main" xmlns="" val="14675230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3.7 AGSA</a:t>
            </a:r>
            <a:r>
              <a:rPr lang="en-ZA" dirty="0"/>
              <a:t>: Finding 7 </a:t>
            </a:r>
            <a:r>
              <a:rPr lang="en-ZA" dirty="0" smtClean="0"/>
              <a:t>2018-19 continues</a:t>
            </a:r>
            <a:endParaRPr lang="en-ZA" dirty="0"/>
          </a:p>
        </p:txBody>
      </p:sp>
      <p:sp>
        <p:nvSpPr>
          <p:cNvPr id="3" name="Content Placeholder 2"/>
          <p:cNvSpPr>
            <a:spLocks noGrp="1"/>
          </p:cNvSpPr>
          <p:nvPr>
            <p:ph idx="1"/>
          </p:nvPr>
        </p:nvSpPr>
        <p:spPr/>
        <p:txBody>
          <a:bodyPr/>
          <a:lstStyle/>
          <a:p>
            <a:r>
              <a:rPr lang="en-ZA" dirty="0" smtClean="0"/>
              <a:t>DIRCO </a:t>
            </a:r>
            <a:r>
              <a:rPr lang="en-ZA" dirty="0"/>
              <a:t>didn't obtain written approval from the travel agent (Travel with Flair) giving them permission to participate in the contract as required by Treasury Regulations</a:t>
            </a:r>
            <a:r>
              <a:rPr lang="en-ZA" dirty="0" smtClean="0"/>
              <a:t>.</a:t>
            </a:r>
          </a:p>
          <a:p>
            <a:r>
              <a:rPr lang="en-ZA" dirty="0" smtClean="0"/>
              <a:t>DIRCO </a:t>
            </a:r>
            <a:r>
              <a:rPr lang="en-ZA" dirty="0"/>
              <a:t>procured venue and facilities services as well as catering services with Travel with Flair (TWF). The transaction was not within the scope of the contract secured by DHS for Travel with Flair. </a:t>
            </a:r>
            <a:r>
              <a:rPr lang="en-ZA" dirty="0" smtClean="0"/>
              <a:t>There </a:t>
            </a:r>
            <a:r>
              <a:rPr lang="en-ZA" dirty="0"/>
              <a:t>were no supporting documents for the multiple transactions entered </a:t>
            </a:r>
            <a:r>
              <a:rPr lang="en-ZA" dirty="0" smtClean="0"/>
              <a:t>into.</a:t>
            </a:r>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28</a:t>
            </a:fld>
            <a:endParaRPr lang="en-GB" dirty="0"/>
          </a:p>
        </p:txBody>
      </p:sp>
    </p:spTree>
    <p:extLst>
      <p:ext uri="{BB962C8B-B14F-4D97-AF65-F5344CB8AC3E}">
        <p14:creationId xmlns:p14="http://schemas.microsoft.com/office/powerpoint/2010/main" xmlns="" val="15089082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3.7 AGSA: Finding 7  2018-19 continues</a:t>
            </a:r>
            <a:endParaRPr lang="en-ZA" dirty="0"/>
          </a:p>
        </p:txBody>
      </p:sp>
      <p:sp>
        <p:nvSpPr>
          <p:cNvPr id="3" name="Content Placeholder 2"/>
          <p:cNvSpPr>
            <a:spLocks noGrp="1"/>
          </p:cNvSpPr>
          <p:nvPr>
            <p:ph idx="1"/>
          </p:nvPr>
        </p:nvSpPr>
        <p:spPr/>
        <p:txBody>
          <a:bodyPr/>
          <a:lstStyle/>
          <a:p>
            <a:pPr marL="0" indent="0">
              <a:buNone/>
            </a:pPr>
            <a:r>
              <a:rPr lang="en-ZA" b="1" dirty="0"/>
              <a:t>Internal control deficiency</a:t>
            </a:r>
            <a:endParaRPr lang="en-ZA" dirty="0"/>
          </a:p>
          <a:p>
            <a:r>
              <a:rPr lang="en-ZA" dirty="0"/>
              <a:t>The DDG: Office of the Minister did not ensure that the travel agent is only used for the procurement of travel arrangement services as per the agreement with DHS due to oversight over the procurement process.</a:t>
            </a:r>
          </a:p>
          <a:p>
            <a:pPr marL="0" indent="0">
              <a:buNone/>
            </a:pPr>
            <a:r>
              <a:rPr lang="en-ZA" b="1" dirty="0"/>
              <a:t>Management intervention</a:t>
            </a:r>
            <a:endParaRPr lang="en-ZA" dirty="0"/>
          </a:p>
          <a:p>
            <a:r>
              <a:rPr lang="en-ZA" dirty="0" smtClean="0"/>
              <a:t>Include </a:t>
            </a:r>
            <a:r>
              <a:rPr lang="en-ZA" dirty="0"/>
              <a:t>transactions in the irregular expenditure </a:t>
            </a:r>
            <a:r>
              <a:rPr lang="en-ZA" dirty="0" smtClean="0"/>
              <a:t>register</a:t>
            </a:r>
          </a:p>
          <a:p>
            <a:r>
              <a:rPr lang="en-ZA" dirty="0"/>
              <a:t>Amend to policy to indicate requirements for contract </a:t>
            </a:r>
            <a:r>
              <a:rPr lang="en-ZA" dirty="0" smtClean="0"/>
              <a:t>participation</a:t>
            </a:r>
          </a:p>
          <a:p>
            <a:r>
              <a:rPr lang="en-ZA" dirty="0"/>
              <a:t>DG and SCM </a:t>
            </a:r>
            <a:r>
              <a:rPr lang="en-ZA" dirty="0" smtClean="0"/>
              <a:t>and </a:t>
            </a:r>
            <a:r>
              <a:rPr lang="en-ZA" dirty="0"/>
              <a:t>to check for compliance before approval</a:t>
            </a: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29</a:t>
            </a:fld>
            <a:endParaRPr lang="en-GB" dirty="0"/>
          </a:p>
        </p:txBody>
      </p:sp>
    </p:spTree>
    <p:extLst>
      <p:ext uri="{BB962C8B-B14F-4D97-AF65-F5344CB8AC3E}">
        <p14:creationId xmlns:p14="http://schemas.microsoft.com/office/powerpoint/2010/main" xmlns="" val="877317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D28B200-B474-44BF-91C6-866E75473A49}" type="slidenum">
              <a:rPr lang="en-GB" smtClean="0"/>
              <a:pPr>
                <a:defRPr/>
              </a:pPr>
              <a:t>3</a:t>
            </a:fld>
            <a:endParaRPr lang="en-GB" dirty="0"/>
          </a:p>
        </p:txBody>
      </p:sp>
      <p:graphicFrame>
        <p:nvGraphicFramePr>
          <p:cNvPr id="4" name="Table 3"/>
          <p:cNvGraphicFramePr>
            <a:graphicFrameLocks noGrp="1"/>
          </p:cNvGraphicFramePr>
          <p:nvPr>
            <p:extLst/>
          </p:nvPr>
        </p:nvGraphicFramePr>
        <p:xfrm>
          <a:off x="179512" y="116633"/>
          <a:ext cx="8600350" cy="5616758"/>
        </p:xfrm>
        <a:graphic>
          <a:graphicData uri="http://schemas.openxmlformats.org/drawingml/2006/table">
            <a:tbl>
              <a:tblPr firstRow="1" bandRow="1">
                <a:tableStyleId>{5C22544A-7EE6-4342-B048-85BDC9FD1C3A}</a:tableStyleId>
              </a:tblPr>
              <a:tblGrid>
                <a:gridCol w="8600350">
                  <a:extLst>
                    <a:ext uri="{9D8B030D-6E8A-4147-A177-3AD203B41FA5}">
                      <a16:colId xmlns:a16="http://schemas.microsoft.com/office/drawing/2014/main" xmlns="" val="20000"/>
                    </a:ext>
                  </a:extLst>
                </a:gridCol>
              </a:tblGrid>
              <a:tr h="44277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dirty="0" smtClean="0">
                          <a:solidFill>
                            <a:srgbClr val="000000"/>
                          </a:solidFill>
                          <a:effectLst/>
                          <a:latin typeface="Arial Narrow" panose="020B0606020202030204" pitchFamily="34" charset="0"/>
                        </a:rPr>
                        <a:t>1.</a:t>
                      </a:r>
                      <a:r>
                        <a:rPr lang="en-US" sz="1800" b="1" i="0" u="none" strike="noStrike" baseline="0" dirty="0" smtClean="0">
                          <a:solidFill>
                            <a:srgbClr val="000000"/>
                          </a:solidFill>
                          <a:effectLst/>
                          <a:latin typeface="Arial Narrow" panose="020B0606020202030204" pitchFamily="34" charset="0"/>
                        </a:rPr>
                        <a:t>   </a:t>
                      </a:r>
                      <a:r>
                        <a:rPr lang="en-US" sz="1800" b="1" i="0" u="none" strike="noStrike" dirty="0" smtClean="0">
                          <a:solidFill>
                            <a:srgbClr val="000000"/>
                          </a:solidFill>
                          <a:effectLst/>
                          <a:latin typeface="Arial Narrow" panose="020B0606020202030204" pitchFamily="34" charset="0"/>
                        </a:rPr>
                        <a:t>MANAGEMENT OF CASH AND CASH </a:t>
                      </a:r>
                      <a:r>
                        <a:rPr lang="en-US" sz="1800" b="1" kern="1200" dirty="0" smtClean="0">
                          <a:solidFill>
                            <a:schemeClr val="tx1"/>
                          </a:solidFill>
                          <a:latin typeface="+mn-lt"/>
                          <a:ea typeface="+mn-ea"/>
                          <a:cs typeface="+mn-cs"/>
                        </a:rPr>
                        <a:t>EQUIVALENTS </a:t>
                      </a:r>
                    </a:p>
                  </a:txBody>
                  <a:tcPr/>
                </a:tc>
                <a:extLst>
                  <a:ext uri="{0D108BD9-81ED-4DB2-BD59-A6C34878D82A}">
                    <a16:rowId xmlns:a16="http://schemas.microsoft.com/office/drawing/2014/main" xmlns="" val="10000"/>
                  </a:ext>
                </a:extLst>
              </a:tr>
              <a:tr h="51018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50" dirty="0" smtClean="0"/>
                        <a:t>The current operating model for transferring funds between missions and HO is performed manually,  which is not consistent with the requirements of modified cash accounting.  </a:t>
                      </a:r>
                    </a:p>
                    <a:p>
                      <a:endParaRPr lang="en-ZA" sz="1450" dirty="0"/>
                    </a:p>
                    <a:p>
                      <a:r>
                        <a:rPr lang="en-US" sz="1450" dirty="0" smtClean="0"/>
                        <a:t>During the migration from cash accounting to modified cash accounting, the department did not change the accounting procedure on the treatment of funds transfer.</a:t>
                      </a:r>
                    </a:p>
                    <a:p>
                      <a:endParaRPr lang="en-US" sz="1450" dirty="0" smtClean="0"/>
                    </a:p>
                    <a:p>
                      <a:r>
                        <a:rPr lang="en-US" sz="1450" dirty="0" smtClean="0"/>
                        <a:t>During the 2018/19 audit  AGSA noted that there were inadequate reconciliations performed as</a:t>
                      </a:r>
                      <a:r>
                        <a:rPr lang="en-US" sz="1450" baseline="0" dirty="0" smtClean="0"/>
                        <a:t> well as</a:t>
                      </a:r>
                      <a:r>
                        <a:rPr lang="en-US" sz="1450" dirty="0" smtClean="0"/>
                        <a:t> inadequate internal controls</a:t>
                      </a:r>
                      <a:r>
                        <a:rPr lang="en-US" sz="1450" baseline="0" dirty="0" smtClean="0"/>
                        <a:t> implemented</a:t>
                      </a:r>
                      <a:r>
                        <a:rPr lang="en-US" sz="1450" dirty="0" smtClean="0"/>
                        <a:t> which management concurred and attributed to the following:</a:t>
                      </a:r>
                    </a:p>
                    <a:p>
                      <a:endParaRPr lang="en-US" sz="1450" dirty="0" smtClean="0"/>
                    </a:p>
                    <a:p>
                      <a:r>
                        <a:rPr lang="en-US" sz="1450" dirty="0" smtClean="0"/>
                        <a:t>a) Capacity Constraints within cash and bank management unit:</a:t>
                      </a:r>
                    </a:p>
                    <a:p>
                      <a:endParaRPr lang="en-US" sz="1450" dirty="0" smtClean="0"/>
                    </a:p>
                    <a:p>
                      <a:r>
                        <a:rPr lang="en-US" sz="1450" dirty="0" smtClean="0"/>
                        <a:t>  i. Inadequate segregation  of duties</a:t>
                      </a:r>
                    </a:p>
                    <a:p>
                      <a:endParaRPr lang="en-US" sz="1450" dirty="0" smtClean="0"/>
                    </a:p>
                    <a:p>
                      <a:r>
                        <a:rPr lang="en-US" sz="1450" dirty="0" smtClean="0"/>
                        <a:t>  ii. Inadequate quality assurance and monitoring which was performed at ASD level.</a:t>
                      </a:r>
                    </a:p>
                    <a:p>
                      <a:endParaRPr lang="en-US" sz="1450" dirty="0" smtClean="0"/>
                    </a:p>
                    <a:p>
                      <a:r>
                        <a:rPr lang="en-US" sz="1450" dirty="0" smtClean="0"/>
                        <a:t>  iii. Incongruent skills set as a result of departmental training and placement process to missions and HO that is open to all officials which does not encourage </a:t>
                      </a:r>
                      <a:r>
                        <a:rPr lang="en-US" sz="1450" dirty="0" err="1" smtClean="0"/>
                        <a:t>specialisation</a:t>
                      </a:r>
                      <a:r>
                        <a:rPr lang="en-US" sz="1450" dirty="0" smtClean="0"/>
                        <a:t>.</a:t>
                      </a:r>
                    </a:p>
                    <a:p>
                      <a:endParaRPr lang="en-US" sz="1450" dirty="0" smtClean="0"/>
                    </a:p>
                    <a:p>
                      <a:r>
                        <a:rPr lang="en-US" sz="1450" dirty="0" smtClean="0"/>
                        <a:t>b) Lack of clarity in reporting lines for Strategic</a:t>
                      </a:r>
                      <a:r>
                        <a:rPr lang="en-US" sz="1450" baseline="0" dirty="0" smtClean="0"/>
                        <a:t> Support Unit (SSU)</a:t>
                      </a:r>
                      <a:endParaRPr lang="en-US" sz="1450" dirty="0" smtClean="0"/>
                    </a:p>
                    <a:p>
                      <a:endParaRPr lang="en-US" sz="1450" dirty="0" smtClean="0"/>
                    </a:p>
                    <a:p>
                      <a:r>
                        <a:rPr lang="en-US" sz="1450" dirty="0" smtClean="0"/>
                        <a:t>c) Lack or absence of integrated financial management system</a:t>
                      </a:r>
                      <a:endParaRPr lang="en-ZA" sz="1450" dirty="0" smtClean="0"/>
                    </a:p>
                    <a:p>
                      <a:endParaRPr lang="en-ZA" sz="145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23846377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3.8 AGSA: Finding 8 2018-19</a:t>
            </a:r>
            <a:endParaRPr lang="en-ZA" dirty="0"/>
          </a:p>
        </p:txBody>
      </p:sp>
      <p:sp>
        <p:nvSpPr>
          <p:cNvPr id="3" name="Content Placeholder 2"/>
          <p:cNvSpPr>
            <a:spLocks noGrp="1"/>
          </p:cNvSpPr>
          <p:nvPr>
            <p:ph idx="1"/>
          </p:nvPr>
        </p:nvSpPr>
        <p:spPr/>
        <p:txBody>
          <a:bodyPr/>
          <a:lstStyle/>
          <a:p>
            <a:pPr marL="0" indent="0">
              <a:buNone/>
            </a:pPr>
            <a:r>
              <a:rPr lang="en-ZA" b="1" dirty="0"/>
              <a:t>HO: SCM – Irregular expenditure </a:t>
            </a:r>
            <a:r>
              <a:rPr lang="en-ZA" b="1" dirty="0" err="1" smtClean="0"/>
              <a:t>Multichoice</a:t>
            </a:r>
            <a:endParaRPr lang="en-ZA" b="1" dirty="0" smtClean="0"/>
          </a:p>
          <a:p>
            <a:pPr algn="just"/>
            <a:r>
              <a:rPr lang="en-ZA" dirty="0" smtClean="0"/>
              <a:t> </a:t>
            </a:r>
            <a:r>
              <a:rPr lang="en-ZA" sz="2000" dirty="0" err="1"/>
              <a:t>Multichoice</a:t>
            </a:r>
            <a:r>
              <a:rPr lang="en-ZA" sz="2000" dirty="0"/>
              <a:t> </a:t>
            </a:r>
            <a:r>
              <a:rPr lang="en-ZA" sz="2000" dirty="0" smtClean="0"/>
              <a:t>was appointed for </a:t>
            </a:r>
            <a:r>
              <a:rPr lang="en-ZA" sz="2000" dirty="0"/>
              <a:t>DSTV premium services for the residences of the Minister. Furthermore, the department paid for three annual subscriptions for two official </a:t>
            </a:r>
            <a:r>
              <a:rPr lang="en-ZA" sz="2000" dirty="0" smtClean="0"/>
              <a:t>residences. This </a:t>
            </a:r>
            <a:r>
              <a:rPr lang="en-ZA" sz="2000" dirty="0"/>
              <a:t>is in contravention of the ministerial handbook </a:t>
            </a:r>
            <a:r>
              <a:rPr lang="en-ZA" sz="2000" dirty="0" smtClean="0"/>
              <a:t>in 2018 as </a:t>
            </a:r>
            <a:r>
              <a:rPr lang="en-ZA" sz="2000" dirty="0"/>
              <a:t>DSTV subscriptions </a:t>
            </a:r>
            <a:r>
              <a:rPr lang="en-ZA" sz="2000" dirty="0" smtClean="0"/>
              <a:t>were </a:t>
            </a:r>
            <a:r>
              <a:rPr lang="en-ZA" sz="2000" dirty="0"/>
              <a:t>not required to be paid by the </a:t>
            </a:r>
            <a:r>
              <a:rPr lang="en-ZA" sz="2000" dirty="0" smtClean="0"/>
              <a:t>department.</a:t>
            </a:r>
          </a:p>
          <a:p>
            <a:pPr marL="0" indent="0" algn="just">
              <a:buNone/>
            </a:pPr>
            <a:r>
              <a:rPr lang="en-ZA" b="1" dirty="0" smtClean="0"/>
              <a:t>Internal </a:t>
            </a:r>
            <a:r>
              <a:rPr lang="en-ZA" b="1" dirty="0"/>
              <a:t>control deficiency</a:t>
            </a:r>
            <a:endParaRPr lang="en-ZA" dirty="0"/>
          </a:p>
          <a:p>
            <a:r>
              <a:rPr lang="en-ZA" sz="2000" dirty="0"/>
              <a:t>The Director: Supply Chain Management did not ensure that all the expenditure incurred on behalf of the Minister is in line with the benefits and privileges, to which Members of the Executive are entitled to</a:t>
            </a:r>
            <a:r>
              <a:rPr lang="en-ZA" dirty="0" smtClean="0"/>
              <a:t>.   </a:t>
            </a:r>
            <a:endParaRPr lang="en-ZA" dirty="0"/>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30</a:t>
            </a:fld>
            <a:endParaRPr lang="en-GB" dirty="0"/>
          </a:p>
        </p:txBody>
      </p:sp>
    </p:spTree>
    <p:extLst>
      <p:ext uri="{BB962C8B-B14F-4D97-AF65-F5344CB8AC3E}">
        <p14:creationId xmlns:p14="http://schemas.microsoft.com/office/powerpoint/2010/main" xmlns="" val="34391826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3.8 AGSA: Finding 8 2018-19 continues</a:t>
            </a:r>
            <a:endParaRPr lang="en-ZA" dirty="0"/>
          </a:p>
        </p:txBody>
      </p:sp>
      <p:sp>
        <p:nvSpPr>
          <p:cNvPr id="3" name="Content Placeholder 2"/>
          <p:cNvSpPr>
            <a:spLocks noGrp="1"/>
          </p:cNvSpPr>
          <p:nvPr>
            <p:ph idx="1"/>
          </p:nvPr>
        </p:nvSpPr>
        <p:spPr/>
        <p:txBody>
          <a:bodyPr/>
          <a:lstStyle/>
          <a:p>
            <a:pPr marL="0" indent="0">
              <a:buNone/>
            </a:pPr>
            <a:r>
              <a:rPr lang="en-ZA" b="1" dirty="0"/>
              <a:t>Management intervention</a:t>
            </a:r>
            <a:endParaRPr lang="en-ZA" dirty="0"/>
          </a:p>
          <a:p>
            <a:r>
              <a:rPr lang="en-ZA" dirty="0"/>
              <a:t>Include transaction in the irregular expenditure </a:t>
            </a:r>
            <a:r>
              <a:rPr lang="en-ZA" dirty="0" smtClean="0"/>
              <a:t>register</a:t>
            </a:r>
          </a:p>
          <a:p>
            <a:r>
              <a:rPr lang="en-ZA" dirty="0"/>
              <a:t>Include prescript and regulation compliance in the SCM checklist </a:t>
            </a:r>
            <a:endParaRPr lang="en-ZA" dirty="0" smtClean="0"/>
          </a:p>
          <a:p>
            <a:r>
              <a:rPr lang="en-ZA" dirty="0"/>
              <a:t>SCM to check for compliance before approval</a:t>
            </a: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31</a:t>
            </a:fld>
            <a:endParaRPr lang="en-GB" dirty="0"/>
          </a:p>
        </p:txBody>
      </p:sp>
    </p:spTree>
    <p:extLst>
      <p:ext uri="{BB962C8B-B14F-4D97-AF65-F5344CB8AC3E}">
        <p14:creationId xmlns:p14="http://schemas.microsoft.com/office/powerpoint/2010/main" xmlns="" val="24590506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3.9 AGSA: Finding 9  2018-19</a:t>
            </a:r>
            <a:endParaRPr lang="en-ZA" dirty="0"/>
          </a:p>
        </p:txBody>
      </p:sp>
      <p:sp>
        <p:nvSpPr>
          <p:cNvPr id="3" name="Content Placeholder 2"/>
          <p:cNvSpPr>
            <a:spLocks noGrp="1"/>
          </p:cNvSpPr>
          <p:nvPr>
            <p:ph idx="1"/>
          </p:nvPr>
        </p:nvSpPr>
        <p:spPr/>
        <p:txBody>
          <a:bodyPr/>
          <a:lstStyle/>
          <a:p>
            <a:pPr marL="0" lvl="0" indent="0">
              <a:buNone/>
            </a:pPr>
            <a:r>
              <a:rPr lang="en-ZA" b="1" dirty="0"/>
              <a:t>HO: Irregular expenditure – Incomplete and inaccurate </a:t>
            </a:r>
            <a:r>
              <a:rPr lang="en-ZA" b="1" dirty="0" smtClean="0"/>
              <a:t>disclosure</a:t>
            </a:r>
          </a:p>
          <a:p>
            <a:r>
              <a:rPr lang="en-ZA" dirty="0" smtClean="0"/>
              <a:t>Certain mission irregular </a:t>
            </a:r>
            <a:r>
              <a:rPr lang="en-ZA" dirty="0"/>
              <a:t>expenditure were </a:t>
            </a:r>
            <a:r>
              <a:rPr lang="en-ZA" dirty="0" smtClean="0"/>
              <a:t>not </a:t>
            </a:r>
            <a:r>
              <a:rPr lang="en-ZA" dirty="0"/>
              <a:t>included in the irregular expenditure register and therefore not disclosed in the annual financial </a:t>
            </a:r>
            <a:r>
              <a:rPr lang="en-ZA" dirty="0" smtClean="0"/>
              <a:t>statements</a:t>
            </a:r>
          </a:p>
          <a:p>
            <a:r>
              <a:rPr lang="en-ZA" dirty="0"/>
              <a:t>I</a:t>
            </a:r>
            <a:r>
              <a:rPr lang="en-ZA" dirty="0" smtClean="0"/>
              <a:t>rregular </a:t>
            </a:r>
            <a:r>
              <a:rPr lang="en-ZA" dirty="0"/>
              <a:t>expenditure was disclosed at incorrect values in the irregular expenditure register </a:t>
            </a:r>
            <a:r>
              <a:rPr lang="en-ZA" dirty="0" smtClean="0"/>
              <a:t>and </a:t>
            </a:r>
            <a:r>
              <a:rPr lang="en-ZA" dirty="0"/>
              <a:t>the final disclosed amount as per the annual financial </a:t>
            </a:r>
            <a:r>
              <a:rPr lang="en-ZA" dirty="0" smtClean="0"/>
              <a:t>statements were incorrect.</a:t>
            </a:r>
            <a:endParaRPr lang="en-ZA" dirty="0"/>
          </a:p>
          <a:p>
            <a:r>
              <a:rPr lang="en-ZA" dirty="0"/>
              <a:t> I</a:t>
            </a:r>
            <a:r>
              <a:rPr lang="en-ZA" dirty="0" smtClean="0"/>
              <a:t>rregular </a:t>
            </a:r>
            <a:r>
              <a:rPr lang="en-ZA" dirty="0"/>
              <a:t>expenditure was disclosed at inconsistent amounts from the Mission reports to the irregular expenditure register.</a:t>
            </a:r>
          </a:p>
          <a:p>
            <a:endParaRPr lang="en-ZA" dirty="0"/>
          </a:p>
          <a:p>
            <a:endParaRPr lang="en-ZA" dirty="0"/>
          </a:p>
          <a:p>
            <a:endParaRPr lang="en-ZA" dirty="0"/>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32</a:t>
            </a:fld>
            <a:endParaRPr lang="en-GB" dirty="0"/>
          </a:p>
        </p:txBody>
      </p:sp>
    </p:spTree>
    <p:extLst>
      <p:ext uri="{BB962C8B-B14F-4D97-AF65-F5344CB8AC3E}">
        <p14:creationId xmlns:p14="http://schemas.microsoft.com/office/powerpoint/2010/main" xmlns="" val="7794179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3.9 AGSA: Finding 9 2018-19 continues</a:t>
            </a:r>
            <a:endParaRPr lang="en-ZA" dirty="0"/>
          </a:p>
        </p:txBody>
      </p:sp>
      <p:sp>
        <p:nvSpPr>
          <p:cNvPr id="3" name="Content Placeholder 2"/>
          <p:cNvSpPr>
            <a:spLocks noGrp="1"/>
          </p:cNvSpPr>
          <p:nvPr>
            <p:ph idx="1"/>
          </p:nvPr>
        </p:nvSpPr>
        <p:spPr/>
        <p:txBody>
          <a:bodyPr/>
          <a:lstStyle/>
          <a:p>
            <a:pPr marL="0" indent="0">
              <a:buNone/>
            </a:pPr>
            <a:r>
              <a:rPr lang="en-ZA" b="1" dirty="0"/>
              <a:t>Internal control </a:t>
            </a:r>
            <a:r>
              <a:rPr lang="en-ZA" b="1" dirty="0" smtClean="0"/>
              <a:t>deficiency</a:t>
            </a:r>
          </a:p>
          <a:p>
            <a:r>
              <a:rPr lang="en-ZA" dirty="0" smtClean="0"/>
              <a:t>The </a:t>
            </a:r>
            <a:r>
              <a:rPr lang="en-ZA" dirty="0"/>
              <a:t>Director: Policy and Internal Control failed to ensure that the Irregular expenditure register supporting the amount disclosed on the annual financial statements was accurately c</a:t>
            </a:r>
            <a:r>
              <a:rPr lang="en-ZA" dirty="0" smtClean="0"/>
              <a:t>alculated</a:t>
            </a:r>
            <a:r>
              <a:rPr lang="en-ZA" dirty="0"/>
              <a:t>, due to a lack of </a:t>
            </a:r>
            <a:r>
              <a:rPr lang="en-ZA" dirty="0" smtClean="0"/>
              <a:t>oversight.</a:t>
            </a:r>
          </a:p>
          <a:p>
            <a:pPr marL="0" indent="0">
              <a:buNone/>
            </a:pPr>
            <a:r>
              <a:rPr lang="en-ZA" b="1" dirty="0"/>
              <a:t>Management intervention</a:t>
            </a:r>
            <a:endParaRPr lang="en-ZA" dirty="0"/>
          </a:p>
          <a:p>
            <a:r>
              <a:rPr lang="en-ZA" dirty="0" smtClean="0"/>
              <a:t>Include </a:t>
            </a:r>
            <a:r>
              <a:rPr lang="en-ZA" dirty="0"/>
              <a:t>transaction in the irregular expenditure </a:t>
            </a:r>
            <a:r>
              <a:rPr lang="en-ZA" dirty="0" smtClean="0"/>
              <a:t>register</a:t>
            </a:r>
          </a:p>
          <a:p>
            <a:r>
              <a:rPr lang="en-ZA" dirty="0"/>
              <a:t>Bas reports to be printed quarterly to update irregular </a:t>
            </a:r>
            <a:r>
              <a:rPr lang="en-ZA" dirty="0" smtClean="0"/>
              <a:t>expenditure</a:t>
            </a:r>
          </a:p>
          <a:p>
            <a:r>
              <a:rPr lang="en-ZA" dirty="0"/>
              <a:t>CSM to take responsibility for </a:t>
            </a:r>
            <a:r>
              <a:rPr lang="en-ZA" dirty="0" smtClean="0"/>
              <a:t>reporting inaccurate/incomplete </a:t>
            </a:r>
            <a:r>
              <a:rPr lang="en-ZA" dirty="0"/>
              <a:t>irregular expenditure at missions</a:t>
            </a: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33</a:t>
            </a:fld>
            <a:endParaRPr lang="en-GB" dirty="0"/>
          </a:p>
        </p:txBody>
      </p:sp>
    </p:spTree>
    <p:extLst>
      <p:ext uri="{BB962C8B-B14F-4D97-AF65-F5344CB8AC3E}">
        <p14:creationId xmlns:p14="http://schemas.microsoft.com/office/powerpoint/2010/main" xmlns="" val="27436479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3.10  AGSA: Finding 10  2018-19</a:t>
            </a:r>
            <a:endParaRPr lang="en-ZA" dirty="0"/>
          </a:p>
        </p:txBody>
      </p:sp>
      <p:sp>
        <p:nvSpPr>
          <p:cNvPr id="3" name="Content Placeholder 2"/>
          <p:cNvSpPr>
            <a:spLocks noGrp="1"/>
          </p:cNvSpPr>
          <p:nvPr>
            <p:ph idx="1"/>
          </p:nvPr>
        </p:nvSpPr>
        <p:spPr/>
        <p:txBody>
          <a:bodyPr/>
          <a:lstStyle/>
          <a:p>
            <a:pPr marL="0" lvl="0" indent="0">
              <a:buNone/>
            </a:pPr>
            <a:r>
              <a:rPr lang="en-ZA" b="1" dirty="0"/>
              <a:t>HO: Irregular expenditure – Incorrect disclosure in </a:t>
            </a:r>
            <a:r>
              <a:rPr lang="en-ZA" b="1" dirty="0" smtClean="0"/>
              <a:t>AFS</a:t>
            </a:r>
            <a:endParaRPr lang="en-ZA" b="1" dirty="0"/>
          </a:p>
          <a:p>
            <a:r>
              <a:rPr lang="en-ZA" sz="1800" dirty="0"/>
              <a:t>I</a:t>
            </a:r>
            <a:r>
              <a:rPr lang="en-ZA" sz="1800" dirty="0" smtClean="0"/>
              <a:t>rregular </a:t>
            </a:r>
            <a:r>
              <a:rPr lang="en-ZA" sz="1800" dirty="0"/>
              <a:t>expenditure incurred in the prior financial year were incorrectly disclosed in the annual financial statement as irregular expenditure relating to current year instead of being disclosed as irregular expenditure relating to prior year.</a:t>
            </a:r>
          </a:p>
          <a:p>
            <a:pPr marL="0" indent="0">
              <a:buNone/>
            </a:pPr>
            <a:r>
              <a:rPr lang="en-ZA" sz="1800" b="1" dirty="0"/>
              <a:t>Internal control deficiency</a:t>
            </a:r>
            <a:endParaRPr lang="en-ZA" sz="1800" dirty="0"/>
          </a:p>
          <a:p>
            <a:r>
              <a:rPr lang="en-ZA" sz="1800" dirty="0"/>
              <a:t>The Chief Director: Financial Management did not implement an effective system to monitor controls over the identification and disclosure of irregular expenditure due to a lack of accountability to address previously reported deficiencies</a:t>
            </a:r>
            <a:r>
              <a:rPr lang="en-ZA" dirty="0" smtClean="0"/>
              <a:t>.</a:t>
            </a:r>
          </a:p>
          <a:p>
            <a:pPr marL="0" indent="0">
              <a:buNone/>
            </a:pPr>
            <a:r>
              <a:rPr lang="en-ZA" sz="2400" b="1" dirty="0"/>
              <a:t>Management Intervention</a:t>
            </a:r>
          </a:p>
          <a:p>
            <a:r>
              <a:rPr lang="en-ZA" sz="1800" dirty="0"/>
              <a:t>Prior year disclosures to be monitored quarterly</a:t>
            </a:r>
          </a:p>
          <a:p>
            <a:endParaRPr lang="en-ZA" dirty="0"/>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34</a:t>
            </a:fld>
            <a:endParaRPr lang="en-GB" dirty="0"/>
          </a:p>
        </p:txBody>
      </p:sp>
    </p:spTree>
    <p:extLst>
      <p:ext uri="{BB962C8B-B14F-4D97-AF65-F5344CB8AC3E}">
        <p14:creationId xmlns:p14="http://schemas.microsoft.com/office/powerpoint/2010/main" xmlns="" val="2164795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3.11  AGSA: Finding 11 2018-19</a:t>
            </a:r>
            <a:endParaRPr lang="en-ZA" dirty="0"/>
          </a:p>
        </p:txBody>
      </p:sp>
      <p:sp>
        <p:nvSpPr>
          <p:cNvPr id="3" name="Content Placeholder 2"/>
          <p:cNvSpPr>
            <a:spLocks noGrp="1"/>
          </p:cNvSpPr>
          <p:nvPr>
            <p:ph idx="1"/>
          </p:nvPr>
        </p:nvSpPr>
        <p:spPr/>
        <p:txBody>
          <a:bodyPr/>
          <a:lstStyle/>
          <a:p>
            <a:pPr marL="0" lvl="0" indent="0">
              <a:buNone/>
            </a:pPr>
            <a:r>
              <a:rPr lang="en-ZA" sz="2000" b="1" dirty="0"/>
              <a:t>HO: SCM – Irregular expenditure </a:t>
            </a:r>
            <a:r>
              <a:rPr lang="en-ZA" sz="2000" b="1" dirty="0" err="1"/>
              <a:t>Athalia</a:t>
            </a:r>
            <a:r>
              <a:rPr lang="en-ZA" sz="2000" b="1" dirty="0"/>
              <a:t> Tile and Décor </a:t>
            </a:r>
            <a:endParaRPr lang="en-ZA" sz="2000" b="1" dirty="0" smtClean="0"/>
          </a:p>
          <a:p>
            <a:r>
              <a:rPr lang="en-ZA" sz="2000" dirty="0" smtClean="0"/>
              <a:t>The </a:t>
            </a:r>
            <a:r>
              <a:rPr lang="en-ZA" sz="2000" dirty="0"/>
              <a:t>specification did not include the evaluation and adjudication criteria for the </a:t>
            </a:r>
            <a:r>
              <a:rPr lang="en-ZA" sz="2000" dirty="0" smtClean="0"/>
              <a:t>award.</a:t>
            </a:r>
          </a:p>
          <a:p>
            <a:r>
              <a:rPr lang="en-ZA" sz="2000" dirty="0" smtClean="0"/>
              <a:t>The request was awarded on price only</a:t>
            </a:r>
            <a:r>
              <a:rPr lang="en-ZA" sz="2000" dirty="0"/>
              <a:t> </a:t>
            </a:r>
            <a:r>
              <a:rPr lang="en-ZA" sz="2000" dirty="0" smtClean="0"/>
              <a:t>this </a:t>
            </a:r>
            <a:r>
              <a:rPr lang="en-ZA" sz="2000" dirty="0"/>
              <a:t>results in non-compliance with Treasury Regulations and Preferential Procurement Policy Framework </a:t>
            </a:r>
            <a:r>
              <a:rPr lang="en-ZA" sz="2000" dirty="0" smtClean="0"/>
              <a:t>Act .</a:t>
            </a:r>
          </a:p>
          <a:p>
            <a:r>
              <a:rPr lang="en-ZA" sz="2000" dirty="0" smtClean="0"/>
              <a:t>The recommended bidder was registered on CSD after approval and the they did not complete the </a:t>
            </a:r>
            <a:r>
              <a:rPr lang="en-ZA" sz="2000" dirty="0" err="1" smtClean="0"/>
              <a:t>sbd</a:t>
            </a:r>
            <a:r>
              <a:rPr lang="en-ZA" sz="2000" dirty="0" smtClean="0"/>
              <a:t> 4.</a:t>
            </a:r>
            <a:endParaRPr lang="en-ZA" sz="2000" dirty="0"/>
          </a:p>
          <a:p>
            <a:pPr marL="0" indent="0">
              <a:buNone/>
            </a:pPr>
            <a:r>
              <a:rPr lang="en-ZA" sz="2000" b="1" dirty="0"/>
              <a:t>Internal control deficiency</a:t>
            </a:r>
            <a:endParaRPr lang="en-ZA" sz="2000" dirty="0"/>
          </a:p>
          <a:p>
            <a:r>
              <a:rPr lang="en-ZA" sz="2000" dirty="0"/>
              <a:t>The Chief Financial Officer did not take adequate steps to ensure that all procurement laws and regulations were complied with.</a:t>
            </a:r>
          </a:p>
          <a:p>
            <a:endParaRPr lang="en-ZA" sz="2000" dirty="0"/>
          </a:p>
          <a:p>
            <a:pPr marL="0" indent="0">
              <a:buNone/>
            </a:pPr>
            <a:endParaRPr lang="en-ZA" sz="2000"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35</a:t>
            </a:fld>
            <a:endParaRPr lang="en-GB" dirty="0"/>
          </a:p>
        </p:txBody>
      </p:sp>
    </p:spTree>
    <p:extLst>
      <p:ext uri="{BB962C8B-B14F-4D97-AF65-F5344CB8AC3E}">
        <p14:creationId xmlns:p14="http://schemas.microsoft.com/office/powerpoint/2010/main" xmlns="" val="11524275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3.11 AGSA: Finding 11 2018-19 continues</a:t>
            </a:r>
            <a:endParaRPr lang="en-ZA" dirty="0"/>
          </a:p>
        </p:txBody>
      </p:sp>
      <p:sp>
        <p:nvSpPr>
          <p:cNvPr id="3" name="Content Placeholder 2"/>
          <p:cNvSpPr>
            <a:spLocks noGrp="1"/>
          </p:cNvSpPr>
          <p:nvPr>
            <p:ph idx="1"/>
          </p:nvPr>
        </p:nvSpPr>
        <p:spPr/>
        <p:txBody>
          <a:bodyPr/>
          <a:lstStyle/>
          <a:p>
            <a:pPr marL="0" indent="0">
              <a:buNone/>
            </a:pPr>
            <a:r>
              <a:rPr lang="en-ZA" b="1" dirty="0"/>
              <a:t>Management Intervention</a:t>
            </a:r>
            <a:endParaRPr lang="en-ZA" dirty="0"/>
          </a:p>
          <a:p>
            <a:r>
              <a:rPr lang="en-ZA" dirty="0" smtClean="0"/>
              <a:t>Include </a:t>
            </a:r>
            <a:r>
              <a:rPr lang="en-ZA" dirty="0"/>
              <a:t>transaction in the irregular expenditure </a:t>
            </a:r>
            <a:r>
              <a:rPr lang="en-ZA" dirty="0" smtClean="0"/>
              <a:t>register</a:t>
            </a:r>
          </a:p>
          <a:p>
            <a:r>
              <a:rPr lang="en-ZA" dirty="0"/>
              <a:t>Include evaluation criteria assessment and CSD registration in the SCM checklist for TOR prior to advertising </a:t>
            </a:r>
            <a:r>
              <a:rPr lang="en-ZA" dirty="0" smtClean="0"/>
              <a:t>quotation.</a:t>
            </a:r>
          </a:p>
          <a:p>
            <a:r>
              <a:rPr lang="en-ZA" dirty="0"/>
              <a:t>SCM  to check for compliance before approval</a:t>
            </a: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36</a:t>
            </a:fld>
            <a:endParaRPr lang="en-GB" dirty="0"/>
          </a:p>
        </p:txBody>
      </p:sp>
    </p:spTree>
    <p:extLst>
      <p:ext uri="{BB962C8B-B14F-4D97-AF65-F5344CB8AC3E}">
        <p14:creationId xmlns:p14="http://schemas.microsoft.com/office/powerpoint/2010/main" xmlns="" val="35635148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3.12  AGSA: Finding 12  2018-19</a:t>
            </a:r>
            <a:endParaRPr lang="en-ZA" dirty="0"/>
          </a:p>
        </p:txBody>
      </p:sp>
      <p:sp>
        <p:nvSpPr>
          <p:cNvPr id="3" name="Content Placeholder 2"/>
          <p:cNvSpPr>
            <a:spLocks noGrp="1"/>
          </p:cNvSpPr>
          <p:nvPr>
            <p:ph idx="1"/>
          </p:nvPr>
        </p:nvSpPr>
        <p:spPr/>
        <p:txBody>
          <a:bodyPr/>
          <a:lstStyle/>
          <a:p>
            <a:pPr marL="0" lvl="0" indent="0">
              <a:buNone/>
            </a:pPr>
            <a:r>
              <a:rPr lang="en-ZA" b="1" dirty="0"/>
              <a:t>HO: SCM: No contract with supplier - Travel with Flair</a:t>
            </a:r>
            <a:endParaRPr lang="en-ZA" dirty="0"/>
          </a:p>
          <a:p>
            <a:pPr lvl="0"/>
            <a:r>
              <a:rPr lang="en-ZA" dirty="0"/>
              <a:t>DIRCO made use of the travel agent services since March 2018 before approval was obtained from the DG: DHS in July 2018. This is contrary to the requirements as the approval was only obtained after the participation had already started.  </a:t>
            </a:r>
          </a:p>
          <a:p>
            <a:r>
              <a:rPr lang="en-ZA" dirty="0"/>
              <a:t>DIRCO made use of the travel agent services and payments were made to the supplier without DIRCO obtaining written approval from the travel agent (Travel with Flair) giving them permission to participate in the contract as required by Treasury </a:t>
            </a: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37</a:t>
            </a:fld>
            <a:endParaRPr lang="en-GB" dirty="0"/>
          </a:p>
        </p:txBody>
      </p:sp>
    </p:spTree>
    <p:extLst>
      <p:ext uri="{BB962C8B-B14F-4D97-AF65-F5344CB8AC3E}">
        <p14:creationId xmlns:p14="http://schemas.microsoft.com/office/powerpoint/2010/main" xmlns="" val="6340405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3.12 AGSA: Finding 12 2018-19 continues</a:t>
            </a:r>
            <a:endParaRPr lang="en-ZA" dirty="0"/>
          </a:p>
        </p:txBody>
      </p:sp>
      <p:sp>
        <p:nvSpPr>
          <p:cNvPr id="3" name="Content Placeholder 2"/>
          <p:cNvSpPr>
            <a:spLocks noGrp="1"/>
          </p:cNvSpPr>
          <p:nvPr>
            <p:ph idx="1"/>
          </p:nvPr>
        </p:nvSpPr>
        <p:spPr/>
        <p:txBody>
          <a:bodyPr/>
          <a:lstStyle/>
          <a:p>
            <a:pPr marL="0" indent="0">
              <a:buNone/>
            </a:pPr>
            <a:r>
              <a:rPr lang="en-ZA" b="1" dirty="0" smtClean="0"/>
              <a:t>Internal </a:t>
            </a:r>
            <a:r>
              <a:rPr lang="en-ZA" b="1" dirty="0"/>
              <a:t>control </a:t>
            </a:r>
            <a:r>
              <a:rPr lang="en-ZA" b="1" dirty="0" smtClean="0"/>
              <a:t>deficiency</a:t>
            </a:r>
          </a:p>
          <a:p>
            <a:r>
              <a:rPr lang="en-ZA" dirty="0"/>
              <a:t>The Director-General did not ensure that approval is obtained from the service provider when participating in a contract through another organ of state and approval is obtained from DHS and the service provider before utilising the </a:t>
            </a:r>
            <a:r>
              <a:rPr lang="en-ZA" dirty="0" smtClean="0"/>
              <a:t>services.</a:t>
            </a:r>
          </a:p>
          <a:p>
            <a:pPr marL="0" indent="0">
              <a:buNone/>
            </a:pPr>
            <a:r>
              <a:rPr lang="en-ZA" b="1" dirty="0"/>
              <a:t>Management Intervention    </a:t>
            </a:r>
          </a:p>
          <a:p>
            <a:r>
              <a:rPr lang="en-ZA" dirty="0" smtClean="0"/>
              <a:t>Include </a:t>
            </a:r>
            <a:r>
              <a:rPr lang="en-ZA" dirty="0"/>
              <a:t>transactions in the irregular expenditure </a:t>
            </a:r>
            <a:r>
              <a:rPr lang="en-ZA" dirty="0" smtClean="0"/>
              <a:t>register</a:t>
            </a:r>
          </a:p>
          <a:p>
            <a:r>
              <a:rPr lang="en-ZA" dirty="0"/>
              <a:t>Amend to policy to indicate requirements </a:t>
            </a:r>
            <a:r>
              <a:rPr lang="en-ZA" dirty="0" smtClean="0"/>
              <a:t>for  </a:t>
            </a:r>
            <a:r>
              <a:rPr lang="en-ZA" dirty="0"/>
              <a:t>contract </a:t>
            </a:r>
            <a:r>
              <a:rPr lang="en-ZA" dirty="0" smtClean="0"/>
              <a:t>participation</a:t>
            </a:r>
          </a:p>
          <a:p>
            <a:r>
              <a:rPr lang="en-ZA" dirty="0"/>
              <a:t>DG and SCM and </a:t>
            </a:r>
            <a:r>
              <a:rPr lang="en-ZA" dirty="0" smtClean="0"/>
              <a:t>CFO </a:t>
            </a:r>
            <a:r>
              <a:rPr lang="en-ZA" dirty="0"/>
              <a:t>to check for compliance before approval</a:t>
            </a:r>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38</a:t>
            </a:fld>
            <a:endParaRPr lang="en-GB" dirty="0"/>
          </a:p>
        </p:txBody>
      </p:sp>
    </p:spTree>
    <p:extLst>
      <p:ext uri="{BB962C8B-B14F-4D97-AF65-F5344CB8AC3E}">
        <p14:creationId xmlns:p14="http://schemas.microsoft.com/office/powerpoint/2010/main" xmlns="" val="33657910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3.13 AGSA: Finding 13 2018-19</a:t>
            </a:r>
            <a:endParaRPr lang="en-ZA" dirty="0"/>
          </a:p>
        </p:txBody>
      </p:sp>
      <p:sp>
        <p:nvSpPr>
          <p:cNvPr id="3" name="Content Placeholder 2"/>
          <p:cNvSpPr>
            <a:spLocks noGrp="1"/>
          </p:cNvSpPr>
          <p:nvPr>
            <p:ph idx="1"/>
          </p:nvPr>
        </p:nvSpPr>
        <p:spPr/>
        <p:txBody>
          <a:bodyPr/>
          <a:lstStyle/>
          <a:p>
            <a:pPr marL="0" lvl="0" indent="0">
              <a:buNone/>
            </a:pPr>
            <a:r>
              <a:rPr lang="en-ZA" b="1" dirty="0"/>
              <a:t>HO: SCM – Disregard for SCM processes </a:t>
            </a:r>
            <a:endParaRPr lang="en-ZA" dirty="0"/>
          </a:p>
          <a:p>
            <a:r>
              <a:rPr lang="en-ZA" sz="1800" dirty="0" smtClean="0"/>
              <a:t>Clear </a:t>
            </a:r>
            <a:r>
              <a:rPr lang="en-ZA" sz="1800" dirty="0"/>
              <a:t>Choice </a:t>
            </a:r>
            <a:r>
              <a:rPr lang="en-ZA" sz="1800" dirty="0" smtClean="0"/>
              <a:t>Builders was appointed without following </a:t>
            </a:r>
            <a:r>
              <a:rPr lang="en-ZA" sz="1800" dirty="0" err="1" smtClean="0"/>
              <a:t>scm</a:t>
            </a:r>
            <a:r>
              <a:rPr lang="en-ZA" sz="1800" dirty="0" smtClean="0"/>
              <a:t> prescripts and outside of </a:t>
            </a:r>
            <a:r>
              <a:rPr lang="en-ZA" sz="1800" dirty="0" err="1" smtClean="0"/>
              <a:t>scm</a:t>
            </a:r>
            <a:r>
              <a:rPr lang="en-ZA" sz="1800" dirty="0" smtClean="0"/>
              <a:t> processes . There was no </a:t>
            </a:r>
            <a:r>
              <a:rPr lang="en-ZA" sz="1800" dirty="0" err="1" smtClean="0"/>
              <a:t>scm</a:t>
            </a:r>
            <a:r>
              <a:rPr lang="en-ZA" sz="1800" dirty="0" smtClean="0"/>
              <a:t> process followed and no tender process was followed.</a:t>
            </a:r>
          </a:p>
          <a:p>
            <a:r>
              <a:rPr lang="en-ZA" sz="1800" dirty="0" smtClean="0"/>
              <a:t>Advertised tender that was to address this request was cancelled after Public works was asked to take over the renovation .</a:t>
            </a:r>
          </a:p>
          <a:p>
            <a:pPr algn="just"/>
            <a:r>
              <a:rPr lang="en-ZA" sz="1800" dirty="0" smtClean="0"/>
              <a:t>National Treasury was not approached for </a:t>
            </a:r>
            <a:r>
              <a:rPr lang="en-ZA" sz="1800" dirty="0"/>
              <a:t>approval </a:t>
            </a:r>
            <a:r>
              <a:rPr lang="en-ZA" sz="1800" dirty="0" smtClean="0"/>
              <a:t>or </a:t>
            </a:r>
            <a:r>
              <a:rPr lang="en-ZA" sz="1800" dirty="0"/>
              <a:t>deviation from competitive bidding as required by the regulations. Furthermore, </a:t>
            </a:r>
            <a:r>
              <a:rPr lang="en-ZA" sz="1800" dirty="0" smtClean="0"/>
              <a:t>the </a:t>
            </a:r>
            <a:r>
              <a:rPr lang="en-ZA" sz="1800" dirty="0"/>
              <a:t>award </a:t>
            </a:r>
            <a:r>
              <a:rPr lang="en-ZA" sz="1800" dirty="0" smtClean="0"/>
              <a:t>was not </a:t>
            </a:r>
            <a:r>
              <a:rPr lang="en-ZA" sz="1800" dirty="0"/>
              <a:t>approved by the delegated official/s at DIRCO as required by the financial </a:t>
            </a:r>
            <a:r>
              <a:rPr lang="en-ZA" sz="1800" dirty="0" smtClean="0"/>
              <a:t>delegation. It was rejected at BAC meeting based on the stated reasons.</a:t>
            </a:r>
            <a:endParaRPr lang="en-ZA" sz="1800" dirty="0"/>
          </a:p>
          <a:p>
            <a:pPr marL="0" indent="0">
              <a:buNone/>
            </a:pPr>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39</a:t>
            </a:fld>
            <a:endParaRPr lang="en-GB" dirty="0"/>
          </a:p>
        </p:txBody>
      </p:sp>
    </p:spTree>
    <p:extLst>
      <p:ext uri="{BB962C8B-B14F-4D97-AF65-F5344CB8AC3E}">
        <p14:creationId xmlns:p14="http://schemas.microsoft.com/office/powerpoint/2010/main" xmlns="" val="550420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D28B200-B474-44BF-91C6-866E75473A49}" type="slidenum">
              <a:rPr lang="en-GB" smtClean="0"/>
              <a:pPr>
                <a:defRPr/>
              </a:pPr>
              <a:t>4</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xmlns="" val="3649947975"/>
              </p:ext>
            </p:extLst>
          </p:nvPr>
        </p:nvGraphicFramePr>
        <p:xfrm>
          <a:off x="333872" y="332656"/>
          <a:ext cx="8352928" cy="4361935"/>
        </p:xfrm>
        <a:graphic>
          <a:graphicData uri="http://schemas.openxmlformats.org/drawingml/2006/table">
            <a:tbl>
              <a:tblPr firstRow="1" bandRow="1">
                <a:tableStyleId>{5C22544A-7EE6-4342-B048-85BDC9FD1C3A}</a:tableStyleId>
              </a:tblPr>
              <a:tblGrid>
                <a:gridCol w="4598168">
                  <a:extLst>
                    <a:ext uri="{9D8B030D-6E8A-4147-A177-3AD203B41FA5}">
                      <a16:colId xmlns:a16="http://schemas.microsoft.com/office/drawing/2014/main" xmlns="" val="20000"/>
                    </a:ext>
                  </a:extLst>
                </a:gridCol>
                <a:gridCol w="1848114">
                  <a:extLst>
                    <a:ext uri="{9D8B030D-6E8A-4147-A177-3AD203B41FA5}">
                      <a16:colId xmlns:a16="http://schemas.microsoft.com/office/drawing/2014/main" xmlns="" val="20001"/>
                    </a:ext>
                  </a:extLst>
                </a:gridCol>
                <a:gridCol w="1906646">
                  <a:extLst>
                    <a:ext uri="{9D8B030D-6E8A-4147-A177-3AD203B41FA5}">
                      <a16:colId xmlns:a16="http://schemas.microsoft.com/office/drawing/2014/main" xmlns="" val="20002"/>
                    </a:ext>
                  </a:extLst>
                </a:gridCol>
              </a:tblGrid>
              <a:tr h="1393119">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1.1</a:t>
                      </a:r>
                      <a:r>
                        <a:rPr lang="en-US" baseline="0" dirty="0" smtClean="0">
                          <a:solidFill>
                            <a:schemeClr val="tx1"/>
                          </a:solidFill>
                        </a:rPr>
                        <a:t> </a:t>
                      </a:r>
                      <a:r>
                        <a:rPr lang="en-US" dirty="0" smtClean="0">
                          <a:solidFill>
                            <a:schemeClr val="tx1"/>
                          </a:solidFill>
                        </a:rPr>
                        <a:t>ACTIVITY: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To develop cash and cash equivalent standard operating procedure in relation to: </a:t>
                      </a:r>
                      <a:endParaRPr lang="en-ZA" dirty="0" smtClean="0">
                        <a:solidFill>
                          <a:schemeClr val="tx1"/>
                        </a:solidFill>
                      </a:endParaRPr>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797283">
                <a:tc>
                  <a:txBody>
                    <a:bodyPr/>
                    <a:lstStyle/>
                    <a:p>
                      <a:r>
                        <a:rPr lang="en-ZA" dirty="0" smtClean="0"/>
                        <a:t>Workflow Description</a:t>
                      </a:r>
                      <a:endParaRPr lang="en-ZA" dirty="0"/>
                    </a:p>
                  </a:txBody>
                  <a:tcPr/>
                </a:tc>
                <a:tc>
                  <a:txBody>
                    <a:bodyPr/>
                    <a:lstStyle/>
                    <a:p>
                      <a:r>
                        <a:rPr lang="en-ZA" dirty="0" smtClean="0"/>
                        <a:t>Responsible official</a:t>
                      </a:r>
                    </a:p>
                  </a:txBody>
                  <a:tcPr/>
                </a:tc>
                <a:tc>
                  <a:txBody>
                    <a:bodyPr/>
                    <a:lstStyle/>
                    <a:p>
                      <a:r>
                        <a:rPr lang="en-ZA" dirty="0" smtClean="0"/>
                        <a:t>Due date</a:t>
                      </a:r>
                    </a:p>
                  </a:txBody>
                  <a:tcPr/>
                </a:tc>
                <a:extLst>
                  <a:ext uri="{0D108BD9-81ED-4DB2-BD59-A6C34878D82A}">
                    <a16:rowId xmlns:a16="http://schemas.microsoft.com/office/drawing/2014/main" xmlns="" val="10001"/>
                  </a:ext>
                </a:extLst>
              </a:tr>
              <a:tr h="761926">
                <a:tc>
                  <a:txBody>
                    <a:bodyPr/>
                    <a:lstStyle/>
                    <a:p>
                      <a:r>
                        <a:rPr lang="en-US" dirty="0" smtClean="0"/>
                        <a:t>1.1</a:t>
                      </a:r>
                      <a:r>
                        <a:rPr lang="en-US" baseline="0" dirty="0" smtClean="0"/>
                        <a:t> </a:t>
                      </a:r>
                      <a:r>
                        <a:rPr lang="en-US" dirty="0" smtClean="0"/>
                        <a:t>Analyse all missions that contributed        </a:t>
                      </a:r>
                    </a:p>
                    <a:p>
                      <a:r>
                        <a:rPr lang="en-US" dirty="0" smtClean="0"/>
                        <a:t>      to the finding with a purpose of clearing    </a:t>
                      </a:r>
                    </a:p>
                    <a:p>
                      <a:r>
                        <a:rPr lang="en-US" dirty="0" smtClean="0"/>
                        <a:t>      the accounts but also to identify the </a:t>
                      </a:r>
                    </a:p>
                    <a:p>
                      <a:r>
                        <a:rPr lang="en-US" dirty="0" smtClean="0"/>
                        <a:t>      root cause for the differences.</a:t>
                      </a:r>
                    </a:p>
                  </a:txBody>
                  <a:tcPr/>
                </a:tc>
                <a:tc>
                  <a:txBody>
                    <a:bodyPr/>
                    <a:lstStyle/>
                    <a:p>
                      <a:r>
                        <a:rPr lang="en-ZA" dirty="0" smtClean="0"/>
                        <a:t>Chief Director FM</a:t>
                      </a:r>
                      <a:endParaRPr lang="en-ZA" dirty="0"/>
                    </a:p>
                  </a:txBody>
                  <a:tcPr/>
                </a:tc>
                <a:tc>
                  <a:txBody>
                    <a:bodyPr/>
                    <a:lstStyle/>
                    <a:p>
                      <a:r>
                        <a:rPr lang="en-ZA" dirty="0" smtClean="0"/>
                        <a:t>2019-11-15</a:t>
                      </a:r>
                      <a:endParaRPr lang="en-ZA" dirty="0"/>
                    </a:p>
                  </a:txBody>
                  <a:tcPr/>
                </a:tc>
                <a:extLst>
                  <a:ext uri="{0D108BD9-81ED-4DB2-BD59-A6C34878D82A}">
                    <a16:rowId xmlns:a16="http://schemas.microsoft.com/office/drawing/2014/main" xmlns="" val="10002"/>
                  </a:ext>
                </a:extLst>
              </a:tr>
              <a:tr h="982813">
                <a:tc>
                  <a:txBody>
                    <a:bodyPr/>
                    <a:lstStyle/>
                    <a:p>
                      <a:r>
                        <a:rPr lang="en-US" dirty="0" smtClean="0"/>
                        <a:t>1.3 Develop new system description and   </a:t>
                      </a:r>
                    </a:p>
                    <a:p>
                      <a:r>
                        <a:rPr lang="en-US" dirty="0" smtClean="0"/>
                        <a:t>      internal controls  for cash and cash   </a:t>
                      </a:r>
                    </a:p>
                    <a:p>
                      <a:r>
                        <a:rPr lang="en-US" dirty="0" smtClean="0"/>
                        <a:t>      equivalent</a:t>
                      </a:r>
                      <a:endParaRPr lang="en-ZA" dirty="0"/>
                    </a:p>
                  </a:txBody>
                  <a:tcPr/>
                </a:tc>
                <a:tc>
                  <a:txBody>
                    <a:bodyPr/>
                    <a:lstStyle/>
                    <a:p>
                      <a:r>
                        <a:rPr lang="en-ZA" dirty="0" smtClean="0"/>
                        <a:t>Director : Costing Management</a:t>
                      </a:r>
                      <a:endParaRPr lang="en-ZA" dirty="0"/>
                    </a:p>
                  </a:txBody>
                  <a:tcPr/>
                </a:tc>
                <a:tc>
                  <a:txBody>
                    <a:bodyPr/>
                    <a:lstStyle/>
                    <a:p>
                      <a:r>
                        <a:rPr lang="en-ZA" dirty="0" smtClean="0"/>
                        <a:t>2019-11-16</a:t>
                      </a:r>
                      <a:endParaRPr lang="en-ZA"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40546335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3.13 AGSA: Finding 13 2018-19 continues</a:t>
            </a:r>
            <a:endParaRPr lang="en-ZA" dirty="0"/>
          </a:p>
        </p:txBody>
      </p:sp>
      <p:sp>
        <p:nvSpPr>
          <p:cNvPr id="3" name="Content Placeholder 2"/>
          <p:cNvSpPr>
            <a:spLocks noGrp="1"/>
          </p:cNvSpPr>
          <p:nvPr>
            <p:ph idx="1"/>
          </p:nvPr>
        </p:nvSpPr>
        <p:spPr/>
        <p:txBody>
          <a:bodyPr/>
          <a:lstStyle/>
          <a:p>
            <a:pPr marL="0" indent="0">
              <a:buNone/>
            </a:pPr>
            <a:r>
              <a:rPr lang="en-ZA" b="1" dirty="0"/>
              <a:t>Internal control deficiency</a:t>
            </a:r>
            <a:endParaRPr lang="en-ZA" dirty="0"/>
          </a:p>
          <a:p>
            <a:r>
              <a:rPr lang="en-ZA" dirty="0"/>
              <a:t>The Director General and the Chief Financial Officer did not take reasonable steps to ensure that all departmental procurement is implemented through the supply chain unit. The internal controls the department has in place have been rendered ineffective through the willingness to override these internal controls by management.</a:t>
            </a:r>
          </a:p>
          <a:p>
            <a:pPr marL="0" indent="0">
              <a:buNone/>
            </a:pPr>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40</a:t>
            </a:fld>
            <a:endParaRPr lang="en-GB" dirty="0"/>
          </a:p>
        </p:txBody>
      </p:sp>
    </p:spTree>
    <p:extLst>
      <p:ext uri="{BB962C8B-B14F-4D97-AF65-F5344CB8AC3E}">
        <p14:creationId xmlns:p14="http://schemas.microsoft.com/office/powerpoint/2010/main" xmlns="" val="39174972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3.13 AGSA: Finding 13  2018-19 continues</a:t>
            </a:r>
            <a:endParaRPr lang="en-ZA" dirty="0"/>
          </a:p>
        </p:txBody>
      </p:sp>
      <p:sp>
        <p:nvSpPr>
          <p:cNvPr id="3" name="Content Placeholder 2"/>
          <p:cNvSpPr>
            <a:spLocks noGrp="1"/>
          </p:cNvSpPr>
          <p:nvPr>
            <p:ph idx="1"/>
          </p:nvPr>
        </p:nvSpPr>
        <p:spPr/>
        <p:txBody>
          <a:bodyPr/>
          <a:lstStyle/>
          <a:p>
            <a:pPr marL="0" indent="0">
              <a:buNone/>
            </a:pPr>
            <a:r>
              <a:rPr lang="en-ZA" b="1" dirty="0"/>
              <a:t>Management Intervention</a:t>
            </a:r>
            <a:endParaRPr lang="en-ZA" dirty="0"/>
          </a:p>
          <a:p>
            <a:r>
              <a:rPr lang="en-ZA" dirty="0"/>
              <a:t>DG ’office to issue a circular that confirms that is only </a:t>
            </a:r>
            <a:r>
              <a:rPr lang="en-ZA" dirty="0" err="1" smtClean="0"/>
              <a:t>scm</a:t>
            </a:r>
            <a:r>
              <a:rPr lang="en-ZA" dirty="0" smtClean="0"/>
              <a:t> unit </a:t>
            </a:r>
            <a:r>
              <a:rPr lang="en-ZA" dirty="0"/>
              <a:t>that </a:t>
            </a:r>
            <a:r>
              <a:rPr lang="en-ZA" dirty="0" smtClean="0"/>
              <a:t>is </a:t>
            </a:r>
            <a:r>
              <a:rPr lang="en-ZA" dirty="0"/>
              <a:t>allowed to perform </a:t>
            </a:r>
            <a:r>
              <a:rPr lang="en-ZA" dirty="0" err="1"/>
              <a:t>scm</a:t>
            </a:r>
            <a:r>
              <a:rPr lang="en-ZA" dirty="0"/>
              <a:t> functions in the </a:t>
            </a:r>
            <a:r>
              <a:rPr lang="en-ZA" dirty="0" smtClean="0"/>
              <a:t>department</a:t>
            </a:r>
          </a:p>
          <a:p>
            <a:r>
              <a:rPr lang="en-ZA" dirty="0" smtClean="0"/>
              <a:t>Investigation to be conducted as per irregular expenditure framework</a:t>
            </a:r>
          </a:p>
          <a:p>
            <a:r>
              <a:rPr lang="en-ZA" dirty="0"/>
              <a:t>DG to implement consequence management for responsible officials</a:t>
            </a: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41</a:t>
            </a:fld>
            <a:endParaRPr lang="en-GB" dirty="0"/>
          </a:p>
        </p:txBody>
      </p:sp>
    </p:spTree>
    <p:extLst>
      <p:ext uri="{BB962C8B-B14F-4D97-AF65-F5344CB8AC3E}">
        <p14:creationId xmlns:p14="http://schemas.microsoft.com/office/powerpoint/2010/main" xmlns="" val="22905134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3.14  AGSA: Finding 14 2018-19</a:t>
            </a:r>
            <a:endParaRPr lang="en-ZA" dirty="0"/>
          </a:p>
        </p:txBody>
      </p:sp>
      <p:sp>
        <p:nvSpPr>
          <p:cNvPr id="3" name="Content Placeholder 2"/>
          <p:cNvSpPr>
            <a:spLocks noGrp="1"/>
          </p:cNvSpPr>
          <p:nvPr>
            <p:ph idx="1"/>
          </p:nvPr>
        </p:nvSpPr>
        <p:spPr/>
        <p:txBody>
          <a:bodyPr/>
          <a:lstStyle/>
          <a:p>
            <a:pPr marL="0" lvl="0" indent="0">
              <a:buNone/>
            </a:pPr>
            <a:r>
              <a:rPr lang="en-ZA" b="1" dirty="0"/>
              <a:t>Missions: SCM – Supply chain management prescripts not adhered to </a:t>
            </a:r>
            <a:endParaRPr lang="en-ZA" dirty="0"/>
          </a:p>
          <a:p>
            <a:r>
              <a:rPr lang="en-US" dirty="0"/>
              <a:t>Three (3) quotations not </a:t>
            </a:r>
            <a:r>
              <a:rPr lang="en-US" dirty="0" smtClean="0"/>
              <a:t>obtained</a:t>
            </a:r>
          </a:p>
          <a:p>
            <a:pPr lvl="0"/>
            <a:r>
              <a:rPr lang="en-US" dirty="0"/>
              <a:t>No deviation documented and approved for deviating from the SCM prescripts</a:t>
            </a:r>
            <a:endParaRPr lang="en-ZA" dirty="0"/>
          </a:p>
          <a:p>
            <a:pPr marL="0" indent="0">
              <a:buNone/>
            </a:pPr>
            <a:r>
              <a:rPr lang="en-ZA" b="1" dirty="0"/>
              <a:t>Internal control deficiency</a:t>
            </a:r>
            <a:endParaRPr lang="en-ZA" dirty="0"/>
          </a:p>
          <a:p>
            <a:r>
              <a:rPr lang="en-US" dirty="0" smtClean="0"/>
              <a:t>Mission management </a:t>
            </a:r>
            <a:r>
              <a:rPr lang="en-US" dirty="0"/>
              <a:t>did not ensure that all SCM prescripts are adhered to when procuring goods and services. </a:t>
            </a:r>
            <a:endParaRPr lang="en-ZA" dirty="0"/>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42</a:t>
            </a:fld>
            <a:endParaRPr lang="en-GB" dirty="0"/>
          </a:p>
        </p:txBody>
      </p:sp>
    </p:spTree>
    <p:extLst>
      <p:ext uri="{BB962C8B-B14F-4D97-AF65-F5344CB8AC3E}">
        <p14:creationId xmlns:p14="http://schemas.microsoft.com/office/powerpoint/2010/main" xmlns="" val="19529187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3.14 AGSA: Finding 14 2018-19 continues</a:t>
            </a:r>
            <a:endParaRPr lang="en-ZA" dirty="0"/>
          </a:p>
        </p:txBody>
      </p:sp>
      <p:sp>
        <p:nvSpPr>
          <p:cNvPr id="3" name="Content Placeholder 2"/>
          <p:cNvSpPr>
            <a:spLocks noGrp="1"/>
          </p:cNvSpPr>
          <p:nvPr>
            <p:ph idx="1"/>
          </p:nvPr>
        </p:nvSpPr>
        <p:spPr/>
        <p:txBody>
          <a:bodyPr/>
          <a:lstStyle/>
          <a:p>
            <a:pPr marL="0" indent="0">
              <a:buNone/>
            </a:pPr>
            <a:r>
              <a:rPr lang="en-ZA" b="1" dirty="0" smtClean="0"/>
              <a:t>Management’s intervention</a:t>
            </a:r>
          </a:p>
          <a:p>
            <a:r>
              <a:rPr lang="en-ZA" dirty="0"/>
              <a:t>Include transaction in the irregular expenditure </a:t>
            </a:r>
            <a:r>
              <a:rPr lang="en-ZA" dirty="0" smtClean="0"/>
              <a:t>register</a:t>
            </a:r>
          </a:p>
          <a:p>
            <a:r>
              <a:rPr lang="en-ZA" dirty="0"/>
              <a:t>CFO to issue a circular that indicates processes to be followed for deviation in the missions</a:t>
            </a: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43</a:t>
            </a:fld>
            <a:endParaRPr lang="en-GB" dirty="0"/>
          </a:p>
        </p:txBody>
      </p:sp>
    </p:spTree>
    <p:extLst>
      <p:ext uri="{BB962C8B-B14F-4D97-AF65-F5344CB8AC3E}">
        <p14:creationId xmlns:p14="http://schemas.microsoft.com/office/powerpoint/2010/main" xmlns="" val="2693583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3.15  AGSA: Finding  15 2018-19</a:t>
            </a:r>
            <a:endParaRPr lang="en-ZA" dirty="0"/>
          </a:p>
        </p:txBody>
      </p:sp>
      <p:sp>
        <p:nvSpPr>
          <p:cNvPr id="3" name="Content Placeholder 2"/>
          <p:cNvSpPr>
            <a:spLocks noGrp="1"/>
          </p:cNvSpPr>
          <p:nvPr>
            <p:ph idx="1"/>
          </p:nvPr>
        </p:nvSpPr>
        <p:spPr/>
        <p:txBody>
          <a:bodyPr/>
          <a:lstStyle/>
          <a:p>
            <a:pPr marL="0" lvl="0" indent="0">
              <a:buNone/>
            </a:pPr>
            <a:r>
              <a:rPr lang="en-ZA" b="1" dirty="0"/>
              <a:t>Missions: Expenditure on behalf of other departments_ Three quotations not obtained for goods/service procured for partner </a:t>
            </a:r>
            <a:r>
              <a:rPr lang="en-ZA" b="1" dirty="0" smtClean="0"/>
              <a:t>departments</a:t>
            </a:r>
          </a:p>
          <a:p>
            <a:r>
              <a:rPr lang="en-US" dirty="0"/>
              <a:t>During the mission audits it was noted that three (3) quotations were not obtained for the expenditure incurred on behalf of other departments.</a:t>
            </a:r>
            <a:endParaRPr lang="en-ZA" dirty="0"/>
          </a:p>
          <a:p>
            <a:pPr marL="0" indent="0">
              <a:buNone/>
            </a:pPr>
            <a:r>
              <a:rPr lang="en-ZA" b="1" dirty="0"/>
              <a:t>Internal control deficiency</a:t>
            </a:r>
            <a:endParaRPr lang="en-ZA" dirty="0"/>
          </a:p>
          <a:p>
            <a:r>
              <a:rPr lang="en-US" dirty="0" smtClean="0"/>
              <a:t>Mission management </a:t>
            </a:r>
            <a:r>
              <a:rPr lang="en-US" dirty="0"/>
              <a:t>did not ensure that all SCM prescripts are adhered to when procuring goods and services. </a:t>
            </a:r>
            <a:endParaRPr lang="en-ZA" dirty="0"/>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44</a:t>
            </a:fld>
            <a:endParaRPr lang="en-GB" dirty="0"/>
          </a:p>
        </p:txBody>
      </p:sp>
    </p:spTree>
    <p:extLst>
      <p:ext uri="{BB962C8B-B14F-4D97-AF65-F5344CB8AC3E}">
        <p14:creationId xmlns:p14="http://schemas.microsoft.com/office/powerpoint/2010/main" xmlns="" val="13960710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3.15 AGSA: Finding  15 2018-19 continues</a:t>
            </a:r>
            <a:endParaRPr lang="en-ZA" dirty="0"/>
          </a:p>
        </p:txBody>
      </p:sp>
      <p:sp>
        <p:nvSpPr>
          <p:cNvPr id="3" name="Content Placeholder 2"/>
          <p:cNvSpPr>
            <a:spLocks noGrp="1"/>
          </p:cNvSpPr>
          <p:nvPr>
            <p:ph idx="1"/>
          </p:nvPr>
        </p:nvSpPr>
        <p:spPr/>
        <p:txBody>
          <a:bodyPr/>
          <a:lstStyle/>
          <a:p>
            <a:pPr marL="0" indent="0">
              <a:buNone/>
            </a:pPr>
            <a:r>
              <a:rPr lang="en-ZA" b="1" dirty="0"/>
              <a:t>Management’s intervention</a:t>
            </a:r>
            <a:endParaRPr lang="en-ZA" dirty="0"/>
          </a:p>
          <a:p>
            <a:r>
              <a:rPr lang="en-ZA" dirty="0" smtClean="0"/>
              <a:t>Include </a:t>
            </a:r>
            <a:r>
              <a:rPr lang="en-ZA" dirty="0"/>
              <a:t>transaction in the irregular expenditure </a:t>
            </a:r>
            <a:r>
              <a:rPr lang="en-ZA" dirty="0" smtClean="0"/>
              <a:t>register</a:t>
            </a:r>
          </a:p>
          <a:p>
            <a:r>
              <a:rPr lang="en-ZA" dirty="0"/>
              <a:t>CFO to issue a circular that indicates processes to be followed for deviation in the missions</a:t>
            </a:r>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45</a:t>
            </a:fld>
            <a:endParaRPr lang="en-GB" dirty="0"/>
          </a:p>
        </p:txBody>
      </p:sp>
    </p:spTree>
    <p:extLst>
      <p:ext uri="{BB962C8B-B14F-4D97-AF65-F5344CB8AC3E}">
        <p14:creationId xmlns:p14="http://schemas.microsoft.com/office/powerpoint/2010/main" xmlns="" val="17727307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4.1  ASSET MANAGEMENT</a:t>
            </a:r>
            <a:endParaRPr lang="en-ZA" dirty="0"/>
          </a:p>
        </p:txBody>
      </p:sp>
      <p:sp>
        <p:nvSpPr>
          <p:cNvPr id="3" name="Content Placeholder 2"/>
          <p:cNvSpPr>
            <a:spLocks noGrp="1"/>
          </p:cNvSpPr>
          <p:nvPr>
            <p:ph idx="1"/>
          </p:nvPr>
        </p:nvSpPr>
        <p:spPr/>
        <p:txBody>
          <a:bodyPr/>
          <a:lstStyle/>
          <a:p>
            <a:pPr marL="0" indent="0">
              <a:buNone/>
            </a:pPr>
            <a:r>
              <a:rPr lang="en-ZA" b="1" dirty="0" smtClean="0"/>
              <a:t>Summary of Asset Management Findings</a:t>
            </a:r>
          </a:p>
          <a:p>
            <a:r>
              <a:rPr lang="en-ZA" dirty="0" smtClean="0"/>
              <a:t>Incomplete </a:t>
            </a:r>
            <a:r>
              <a:rPr lang="en-ZA" dirty="0"/>
              <a:t>asset register (assets physically verified recorded not recorded in the </a:t>
            </a:r>
            <a:r>
              <a:rPr lang="en-ZA" dirty="0" smtClean="0"/>
              <a:t>Fixed Asset Register (FAR)</a:t>
            </a:r>
          </a:p>
          <a:p>
            <a:r>
              <a:rPr lang="en-ZA" dirty="0" smtClean="0"/>
              <a:t>Existence </a:t>
            </a:r>
            <a:r>
              <a:rPr lang="en-ZA" dirty="0"/>
              <a:t>of assets (assets recorded in the </a:t>
            </a:r>
            <a:r>
              <a:rPr lang="en-ZA" dirty="0" smtClean="0"/>
              <a:t>FAR could </a:t>
            </a:r>
            <a:r>
              <a:rPr lang="en-ZA" dirty="0"/>
              <a:t>not be physically verified/ did not have barcodes to confirm their existence</a:t>
            </a:r>
            <a:r>
              <a:rPr lang="en-ZA" dirty="0" smtClean="0"/>
              <a:t>)</a:t>
            </a:r>
          </a:p>
          <a:p>
            <a:r>
              <a:rPr lang="en-US" dirty="0" smtClean="0"/>
              <a:t>Obsolete assets still recorded in the FAR</a:t>
            </a:r>
          </a:p>
          <a:p>
            <a:r>
              <a:rPr lang="en-US" dirty="0" smtClean="0"/>
              <a:t>Audit findings from previous financial year not addressed</a:t>
            </a:r>
          </a:p>
          <a:p>
            <a:r>
              <a:rPr lang="en-ZA" dirty="0"/>
              <a:t>Discrepancies noted on the submitted annual financial </a:t>
            </a:r>
            <a:r>
              <a:rPr lang="en-ZA" dirty="0" smtClean="0"/>
              <a:t>statements</a:t>
            </a:r>
            <a:endParaRPr lang="en-ZA" dirty="0"/>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46</a:t>
            </a:fld>
            <a:endParaRPr lang="en-GB" dirty="0"/>
          </a:p>
        </p:txBody>
      </p:sp>
    </p:spTree>
    <p:extLst>
      <p:ext uri="{BB962C8B-B14F-4D97-AF65-F5344CB8AC3E}">
        <p14:creationId xmlns:p14="http://schemas.microsoft.com/office/powerpoint/2010/main" xmlns="" val="34275474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012974"/>
          </a:xfrm>
        </p:spPr>
        <p:txBody>
          <a:bodyPr/>
          <a:lstStyle/>
          <a:p>
            <a:r>
              <a:rPr lang="en-US" sz="2800" dirty="0" smtClean="0"/>
              <a:t>4. ASSET MANAGEMENT:</a:t>
            </a:r>
            <a:br>
              <a:rPr lang="en-US" sz="2800" dirty="0" smtClean="0"/>
            </a:br>
            <a:r>
              <a:rPr lang="en-ZA" sz="2800" dirty="0"/>
              <a:t>4.1 </a:t>
            </a:r>
            <a:r>
              <a:rPr lang="en-ZA" sz="2800" dirty="0" smtClean="0"/>
              <a:t>SUMMARY OF ASSET MANAGEMENT FINDINGS</a:t>
            </a:r>
            <a:br>
              <a:rPr lang="en-ZA" sz="2800" dirty="0" smtClean="0"/>
            </a:br>
            <a:endParaRPr lang="en-ZA" sz="2800" dirty="0"/>
          </a:p>
        </p:txBody>
      </p:sp>
      <p:sp>
        <p:nvSpPr>
          <p:cNvPr id="3" name="Content Placeholder 2"/>
          <p:cNvSpPr>
            <a:spLocks noGrp="1"/>
          </p:cNvSpPr>
          <p:nvPr>
            <p:ph idx="1"/>
          </p:nvPr>
        </p:nvSpPr>
        <p:spPr/>
        <p:txBody>
          <a:bodyPr/>
          <a:lstStyle/>
          <a:p>
            <a:r>
              <a:rPr lang="en-ZA" dirty="0" smtClean="0"/>
              <a:t>Incomplete </a:t>
            </a:r>
            <a:r>
              <a:rPr lang="en-ZA" dirty="0"/>
              <a:t>asset register (assets physically verified recorded not recorded in the </a:t>
            </a:r>
            <a:r>
              <a:rPr lang="en-ZA" dirty="0" smtClean="0"/>
              <a:t>Fixed Asset Register (FAR)</a:t>
            </a:r>
          </a:p>
          <a:p>
            <a:r>
              <a:rPr lang="en-ZA" dirty="0" smtClean="0"/>
              <a:t>Existence </a:t>
            </a:r>
            <a:r>
              <a:rPr lang="en-ZA" dirty="0"/>
              <a:t>of assets (assets recorded in the </a:t>
            </a:r>
            <a:r>
              <a:rPr lang="en-ZA" dirty="0" smtClean="0"/>
              <a:t>FAR could </a:t>
            </a:r>
            <a:r>
              <a:rPr lang="en-ZA" dirty="0"/>
              <a:t>not be physically verified/ did not have barcodes to confirm their existence</a:t>
            </a:r>
            <a:r>
              <a:rPr lang="en-ZA" dirty="0" smtClean="0"/>
              <a:t>)</a:t>
            </a:r>
          </a:p>
          <a:p>
            <a:r>
              <a:rPr lang="en-US" dirty="0" smtClean="0"/>
              <a:t>Obsolete assets still recorded in the FAR</a:t>
            </a:r>
          </a:p>
          <a:p>
            <a:r>
              <a:rPr lang="en-US" dirty="0" smtClean="0"/>
              <a:t>Audit findings from previous financial year not addressed</a:t>
            </a:r>
          </a:p>
          <a:p>
            <a:r>
              <a:rPr lang="en-ZA" dirty="0"/>
              <a:t>Discrepancies noted on the submitted annual financial </a:t>
            </a:r>
            <a:r>
              <a:rPr lang="en-ZA" dirty="0" smtClean="0"/>
              <a:t>statements</a:t>
            </a:r>
            <a:endParaRPr lang="en-ZA" dirty="0"/>
          </a:p>
          <a:p>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47</a:t>
            </a:fld>
            <a:endParaRPr lang="en-GB" dirty="0"/>
          </a:p>
        </p:txBody>
      </p:sp>
    </p:spTree>
    <p:extLst>
      <p:ext uri="{BB962C8B-B14F-4D97-AF65-F5344CB8AC3E}">
        <p14:creationId xmlns:p14="http://schemas.microsoft.com/office/powerpoint/2010/main" xmlns="" val="13571462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ASSET MANAGEMENT CONTINUES: </a:t>
            </a:r>
            <a:br>
              <a:rPr lang="en-US" dirty="0" smtClean="0"/>
            </a:br>
            <a:r>
              <a:rPr lang="en-US" dirty="0" smtClean="0"/>
              <a:t>4.2 </a:t>
            </a:r>
            <a:r>
              <a:rPr lang="en-ZA" dirty="0" smtClean="0"/>
              <a:t>INTERNAL CONTROL DEFICIENCY</a:t>
            </a:r>
            <a:br>
              <a:rPr lang="en-ZA" dirty="0" smtClean="0"/>
            </a:br>
            <a:endParaRPr lang="en-ZA" dirty="0"/>
          </a:p>
        </p:txBody>
      </p:sp>
      <p:sp>
        <p:nvSpPr>
          <p:cNvPr id="3" name="Content Placeholder 2"/>
          <p:cNvSpPr>
            <a:spLocks noGrp="1"/>
          </p:cNvSpPr>
          <p:nvPr>
            <p:ph idx="1"/>
          </p:nvPr>
        </p:nvSpPr>
        <p:spPr>
          <a:xfrm>
            <a:off x="395536" y="1196752"/>
            <a:ext cx="8229600" cy="4038600"/>
          </a:xfrm>
        </p:spPr>
        <p:txBody>
          <a:bodyPr/>
          <a:lstStyle/>
          <a:p>
            <a:pPr marL="0" indent="0">
              <a:buNone/>
            </a:pPr>
            <a:endParaRPr lang="en-ZA" b="1" dirty="0" smtClean="0"/>
          </a:p>
          <a:p>
            <a:r>
              <a:rPr lang="en-ZA" dirty="0"/>
              <a:t>The Chief Director: Supply Chain Management did not implement adequate asset management controls that include reconciliations between physical assets and what is accounted for on the </a:t>
            </a:r>
            <a:r>
              <a:rPr lang="en-ZA" dirty="0" smtClean="0"/>
              <a:t>FAR</a:t>
            </a:r>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48</a:t>
            </a:fld>
            <a:endParaRPr lang="en-GB" dirty="0"/>
          </a:p>
        </p:txBody>
      </p:sp>
    </p:spTree>
    <p:extLst>
      <p:ext uri="{BB962C8B-B14F-4D97-AF65-F5344CB8AC3E}">
        <p14:creationId xmlns:p14="http://schemas.microsoft.com/office/powerpoint/2010/main" xmlns="" val="9015279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ASSET MANAGEMENT CONT…</a:t>
            </a:r>
            <a:br>
              <a:rPr lang="en-US" dirty="0" smtClean="0"/>
            </a:br>
            <a:r>
              <a:rPr lang="en-US" dirty="0" smtClean="0"/>
              <a:t>4.3 ROOT CAUSES </a:t>
            </a:r>
            <a:endParaRPr lang="en-ZA" dirty="0"/>
          </a:p>
        </p:txBody>
      </p:sp>
      <p:sp>
        <p:nvSpPr>
          <p:cNvPr id="3" name="Content Placeholder 2"/>
          <p:cNvSpPr>
            <a:spLocks noGrp="1"/>
          </p:cNvSpPr>
          <p:nvPr>
            <p:ph idx="1"/>
          </p:nvPr>
        </p:nvSpPr>
        <p:spPr>
          <a:xfrm>
            <a:off x="395536" y="1484784"/>
            <a:ext cx="8229600" cy="3822576"/>
          </a:xfrm>
        </p:spPr>
        <p:txBody>
          <a:bodyPr/>
          <a:lstStyle/>
          <a:p>
            <a:r>
              <a:rPr lang="en-US" sz="2000" dirty="0" smtClean="0"/>
              <a:t>No electronic Asset Management System, with the result that:</a:t>
            </a:r>
          </a:p>
          <a:p>
            <a:pPr>
              <a:buFont typeface="Wingdings" panose="05000000000000000000" pitchFamily="2" charset="2"/>
              <a:buChar char="Ø"/>
            </a:pPr>
            <a:r>
              <a:rPr lang="en-US" sz="2000" dirty="0" smtClean="0"/>
              <a:t>The Department used an excel template as FAR</a:t>
            </a:r>
          </a:p>
          <a:p>
            <a:pPr>
              <a:buFont typeface="Wingdings" panose="05000000000000000000" pitchFamily="2" charset="2"/>
              <a:buChar char="Ø"/>
            </a:pPr>
            <a:r>
              <a:rPr lang="en-US" sz="2000" dirty="0" smtClean="0"/>
              <a:t>The template has limited capacity to process voluminous data –DIRCO FAR is too big, with more than 186 000 assets</a:t>
            </a:r>
          </a:p>
          <a:p>
            <a:pPr>
              <a:buFont typeface="Wingdings" panose="05000000000000000000" pitchFamily="2" charset="2"/>
              <a:buChar char="Ø"/>
            </a:pPr>
            <a:r>
              <a:rPr lang="en-US" sz="2000" dirty="0" smtClean="0"/>
              <a:t>The template leaves no audit trail for changes recorded to the FAR</a:t>
            </a:r>
          </a:p>
          <a:p>
            <a:pPr>
              <a:buFont typeface="Wingdings" panose="05000000000000000000" pitchFamily="2" charset="2"/>
              <a:buChar char="Ø"/>
            </a:pPr>
            <a:r>
              <a:rPr lang="en-US" sz="2000" dirty="0" smtClean="0"/>
              <a:t>No integration with the Mission Cash Book System, hence reconciliations were done manually</a:t>
            </a:r>
          </a:p>
          <a:p>
            <a:pPr>
              <a:buFont typeface="Wingdings" panose="05000000000000000000" pitchFamily="2" charset="2"/>
              <a:buChar char="Ø"/>
            </a:pPr>
            <a:r>
              <a:rPr lang="en-US" sz="2000" dirty="0" smtClean="0"/>
              <a:t>The template does not have adequate management reporting capabilities</a:t>
            </a:r>
          </a:p>
          <a:p>
            <a:pPr>
              <a:buFont typeface="Wingdings" panose="05000000000000000000" pitchFamily="2" charset="2"/>
              <a:buChar char="Ø"/>
            </a:pPr>
            <a:r>
              <a:rPr lang="en-US" sz="2000" dirty="0" smtClean="0"/>
              <a:t>The template is not adequate to maintain a reliable FAR, hence the AG could not place reliance on it.</a:t>
            </a:r>
            <a:endParaRPr lang="en-ZA" sz="2000" dirty="0" smtClean="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49</a:t>
            </a:fld>
            <a:endParaRPr lang="en-GB" dirty="0"/>
          </a:p>
        </p:txBody>
      </p:sp>
    </p:spTree>
    <p:extLst>
      <p:ext uri="{BB962C8B-B14F-4D97-AF65-F5344CB8AC3E}">
        <p14:creationId xmlns:p14="http://schemas.microsoft.com/office/powerpoint/2010/main" xmlns="" val="2805695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D28B200-B474-44BF-91C6-866E75473A49}" type="slidenum">
              <a:rPr lang="en-GB" smtClean="0"/>
              <a:pPr>
                <a:defRPr/>
              </a:pPr>
              <a:t>5</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xmlns="" val="2933829963"/>
              </p:ext>
            </p:extLst>
          </p:nvPr>
        </p:nvGraphicFramePr>
        <p:xfrm>
          <a:off x="333872" y="476672"/>
          <a:ext cx="8352928" cy="3853016"/>
        </p:xfrm>
        <a:graphic>
          <a:graphicData uri="http://schemas.openxmlformats.org/drawingml/2006/table">
            <a:tbl>
              <a:tblPr firstRow="1" bandRow="1">
                <a:tableStyleId>{5C22544A-7EE6-4342-B048-85BDC9FD1C3A}</a:tableStyleId>
              </a:tblPr>
              <a:tblGrid>
                <a:gridCol w="4250739">
                  <a:extLst>
                    <a:ext uri="{9D8B030D-6E8A-4147-A177-3AD203B41FA5}">
                      <a16:colId xmlns:a16="http://schemas.microsoft.com/office/drawing/2014/main" xmlns="" val="20000"/>
                    </a:ext>
                  </a:extLst>
                </a:gridCol>
                <a:gridCol w="2036812">
                  <a:extLst>
                    <a:ext uri="{9D8B030D-6E8A-4147-A177-3AD203B41FA5}">
                      <a16:colId xmlns:a16="http://schemas.microsoft.com/office/drawing/2014/main" xmlns="" val="20001"/>
                    </a:ext>
                  </a:extLst>
                </a:gridCol>
                <a:gridCol w="2065377">
                  <a:extLst>
                    <a:ext uri="{9D8B030D-6E8A-4147-A177-3AD203B41FA5}">
                      <a16:colId xmlns:a16="http://schemas.microsoft.com/office/drawing/2014/main" xmlns="" val="20002"/>
                    </a:ext>
                  </a:extLst>
                </a:gridCol>
              </a:tblGrid>
              <a:tr h="3708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1.1 ACTIVITY : Continued</a:t>
                      </a:r>
                      <a:r>
                        <a:rPr lang="en-US" baseline="0" dirty="0" smtClean="0">
                          <a:solidFill>
                            <a:schemeClr val="tx1"/>
                          </a:solidFill>
                        </a:rPr>
                        <a:t> …</a:t>
                      </a:r>
                      <a:endParaRPr lang="en-US"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To develop cash and cash equivalents standard operating procedure in relation to: </a:t>
                      </a:r>
                      <a:endParaRPr lang="en-ZA" dirty="0" smtClean="0">
                        <a:solidFill>
                          <a:schemeClr val="tx1"/>
                        </a:solidFill>
                      </a:endParaRPr>
                    </a:p>
                    <a:p>
                      <a:endParaRPr lang="en-ZA"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741784">
                <a:tc>
                  <a:txBody>
                    <a:bodyPr/>
                    <a:lstStyle/>
                    <a:p>
                      <a:r>
                        <a:rPr lang="en-ZA" dirty="0" smtClean="0"/>
                        <a:t>Workflow Description</a:t>
                      </a:r>
                      <a:endParaRPr lang="en-ZA" dirty="0"/>
                    </a:p>
                  </a:txBody>
                  <a:tcPr/>
                </a:tc>
                <a:tc>
                  <a:txBody>
                    <a:bodyPr/>
                    <a:lstStyle/>
                    <a:p>
                      <a:r>
                        <a:rPr lang="en-ZA" dirty="0" smtClean="0"/>
                        <a:t>Responsible official</a:t>
                      </a:r>
                    </a:p>
                  </a:txBody>
                  <a:tcPr/>
                </a:tc>
                <a:tc>
                  <a:txBody>
                    <a:bodyPr/>
                    <a:lstStyle/>
                    <a:p>
                      <a:r>
                        <a:rPr lang="en-ZA" dirty="0" smtClean="0"/>
                        <a:t>Due date</a:t>
                      </a:r>
                    </a:p>
                  </a:txBody>
                  <a:tcPr/>
                </a:tc>
                <a:extLst>
                  <a:ext uri="{0D108BD9-81ED-4DB2-BD59-A6C34878D82A}">
                    <a16:rowId xmlns:a16="http://schemas.microsoft.com/office/drawing/2014/main" xmlns="" val="10001"/>
                  </a:ext>
                </a:extLst>
              </a:tr>
              <a:tr h="1008112">
                <a:tc>
                  <a:txBody>
                    <a:bodyPr/>
                    <a:lstStyle/>
                    <a:p>
                      <a:r>
                        <a:rPr lang="en-US" dirty="0" smtClean="0"/>
                        <a:t>1.4 Develop and issue a directive to all </a:t>
                      </a:r>
                    </a:p>
                    <a:p>
                      <a:r>
                        <a:rPr lang="en-US" dirty="0" smtClean="0"/>
                        <a:t>      end-users on the developed cash    </a:t>
                      </a:r>
                    </a:p>
                    <a:p>
                      <a:r>
                        <a:rPr lang="en-US" dirty="0" smtClean="0"/>
                        <a:t>      and cash equivalent SOP</a:t>
                      </a:r>
                      <a:endParaRPr lang="en-ZA" dirty="0"/>
                    </a:p>
                  </a:txBody>
                  <a:tcPr/>
                </a:tc>
                <a:tc>
                  <a:txBody>
                    <a:bodyPr/>
                    <a:lstStyle/>
                    <a:p>
                      <a:r>
                        <a:rPr lang="en-ZA" dirty="0" smtClean="0"/>
                        <a:t>CFO</a:t>
                      </a:r>
                      <a:endParaRPr lang="en-ZA" dirty="0"/>
                    </a:p>
                  </a:txBody>
                  <a:tcPr/>
                </a:tc>
                <a:tc>
                  <a:txBody>
                    <a:bodyPr/>
                    <a:lstStyle/>
                    <a:p>
                      <a:r>
                        <a:rPr lang="en-ZA" dirty="0" smtClean="0"/>
                        <a:t>2019-11-15</a:t>
                      </a:r>
                      <a:endParaRPr lang="en-ZA" dirty="0"/>
                    </a:p>
                  </a:txBody>
                  <a:tcPr/>
                </a:tc>
                <a:extLst>
                  <a:ext uri="{0D108BD9-81ED-4DB2-BD59-A6C34878D82A}">
                    <a16:rowId xmlns:a16="http://schemas.microsoft.com/office/drawing/2014/main" xmlns="" val="10002"/>
                  </a:ext>
                </a:extLst>
              </a:tr>
              <a:tr h="370840">
                <a:tc>
                  <a:txBody>
                    <a:bodyPr/>
                    <a:lstStyle/>
                    <a:p>
                      <a:r>
                        <a:rPr lang="en-US" dirty="0" smtClean="0"/>
                        <a:t>1.5 Identify risks and communicate </a:t>
                      </a:r>
                    </a:p>
                    <a:p>
                      <a:r>
                        <a:rPr lang="en-US" dirty="0" smtClean="0"/>
                        <a:t>      remedial action for implementation </a:t>
                      </a:r>
                    </a:p>
                    <a:p>
                      <a:r>
                        <a:rPr lang="en-US" dirty="0" smtClean="0"/>
                        <a:t>      by missions </a:t>
                      </a:r>
                      <a:endParaRPr lang="en-ZA" dirty="0"/>
                    </a:p>
                  </a:txBody>
                  <a:tcPr/>
                </a:tc>
                <a:tc>
                  <a:txBody>
                    <a:bodyPr/>
                    <a:lstStyle/>
                    <a:p>
                      <a:r>
                        <a:rPr lang="en-ZA" dirty="0" smtClean="0"/>
                        <a:t>Director : Costing Management</a:t>
                      </a:r>
                      <a:endParaRPr lang="en-ZA" dirty="0"/>
                    </a:p>
                  </a:txBody>
                  <a:tcPr/>
                </a:tc>
                <a:tc>
                  <a:txBody>
                    <a:bodyPr/>
                    <a:lstStyle/>
                    <a:p>
                      <a:r>
                        <a:rPr lang="en-ZA" dirty="0" smtClean="0"/>
                        <a:t>2019-10-29</a:t>
                      </a:r>
                      <a:endParaRPr lang="en-ZA"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23920130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ASSET MANAGEMENT CONT…</a:t>
            </a:r>
            <a:endParaRPr lang="en-ZA" dirty="0"/>
          </a:p>
        </p:txBody>
      </p:sp>
      <p:sp>
        <p:nvSpPr>
          <p:cNvPr id="3" name="Content Placeholder 2"/>
          <p:cNvSpPr>
            <a:spLocks noGrp="1"/>
          </p:cNvSpPr>
          <p:nvPr>
            <p:ph idx="1"/>
          </p:nvPr>
        </p:nvSpPr>
        <p:spPr>
          <a:xfrm>
            <a:off x="483080" y="1196752"/>
            <a:ext cx="8229600" cy="4038600"/>
          </a:xfrm>
        </p:spPr>
        <p:txBody>
          <a:bodyPr/>
          <a:lstStyle/>
          <a:p>
            <a:r>
              <a:rPr lang="en-US" dirty="0" smtClean="0"/>
              <a:t>Capacity constraints within the Asset Management Unit</a:t>
            </a:r>
          </a:p>
          <a:p>
            <a:pPr>
              <a:buFont typeface="Wingdings" panose="05000000000000000000" pitchFamily="2" charset="2"/>
              <a:buChar char="Ø"/>
            </a:pPr>
            <a:r>
              <a:rPr lang="en-US" dirty="0" smtClean="0"/>
              <a:t>Inadequate supervision of workflow due to vacancies at supervisory level</a:t>
            </a:r>
          </a:p>
          <a:p>
            <a:pPr>
              <a:buFont typeface="Wingdings" panose="05000000000000000000" pitchFamily="2" charset="2"/>
              <a:buChar char="Ø"/>
            </a:pPr>
            <a:r>
              <a:rPr lang="en-US" dirty="0" smtClean="0"/>
              <a:t>Incongruent skills sets as a result of departmental training and placement processes between Missions and Head Office that does not encourage specialization</a:t>
            </a:r>
          </a:p>
          <a:p>
            <a:pPr>
              <a:buFont typeface="Wingdings" panose="05000000000000000000" pitchFamily="2" charset="2"/>
              <a:buChar char="Ø"/>
            </a:pPr>
            <a:r>
              <a:rPr lang="en-US" dirty="0" smtClean="0"/>
              <a:t> Limited capacity within the unit due to high vacancy rate</a:t>
            </a:r>
            <a:endParaRPr lang="en-ZA" dirty="0" smtClean="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50</a:t>
            </a:fld>
            <a:endParaRPr lang="en-GB" dirty="0"/>
          </a:p>
        </p:txBody>
      </p:sp>
    </p:spTree>
    <p:extLst>
      <p:ext uri="{BB962C8B-B14F-4D97-AF65-F5344CB8AC3E}">
        <p14:creationId xmlns:p14="http://schemas.microsoft.com/office/powerpoint/2010/main" xmlns="" val="21940383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ASSET MANAGEMENT CONT…</a:t>
            </a:r>
            <a:endParaRPr lang="en-ZA" dirty="0"/>
          </a:p>
        </p:txBody>
      </p:sp>
      <p:sp>
        <p:nvSpPr>
          <p:cNvPr id="3" name="Content Placeholder 2"/>
          <p:cNvSpPr>
            <a:spLocks noGrp="1"/>
          </p:cNvSpPr>
          <p:nvPr>
            <p:ph idx="1"/>
          </p:nvPr>
        </p:nvSpPr>
        <p:spPr>
          <a:xfrm>
            <a:off x="483080" y="1196752"/>
            <a:ext cx="8229600" cy="4038600"/>
          </a:xfrm>
        </p:spPr>
        <p:txBody>
          <a:bodyPr/>
          <a:lstStyle/>
          <a:p>
            <a:r>
              <a:rPr lang="en-US" dirty="0" smtClean="0"/>
              <a:t>Manual physical asset verification leads to Missions using different versions of the FAR, resulting in the quality of the verification and reconciliation process being compromised</a:t>
            </a:r>
          </a:p>
          <a:p>
            <a:r>
              <a:rPr lang="en-US" dirty="0" smtClean="0"/>
              <a:t>The Department did not have the Computer Assisted Audit System (CAATS) used for quality assurance of data, hence officials had to develop alternative methods for quality assurance</a:t>
            </a:r>
          </a:p>
          <a:p>
            <a:endParaRPr lang="en-ZA" dirty="0" smtClean="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51</a:t>
            </a:fld>
            <a:endParaRPr lang="en-GB" dirty="0"/>
          </a:p>
        </p:txBody>
      </p:sp>
    </p:spTree>
    <p:extLst>
      <p:ext uri="{BB962C8B-B14F-4D97-AF65-F5344CB8AC3E}">
        <p14:creationId xmlns:p14="http://schemas.microsoft.com/office/powerpoint/2010/main" xmlns="" val="15604226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ASSET MANAGEMENT CONT…</a:t>
            </a:r>
            <a:br>
              <a:rPr lang="en-US" dirty="0" smtClean="0"/>
            </a:br>
            <a:r>
              <a:rPr lang="en-US" dirty="0" smtClean="0"/>
              <a:t>4.4 </a:t>
            </a:r>
            <a:r>
              <a:rPr lang="en-ZA" dirty="0" smtClean="0"/>
              <a:t>MANAGEMENT INTERVENTIONS</a:t>
            </a:r>
            <a:br>
              <a:rPr lang="en-ZA" dirty="0" smtClean="0"/>
            </a:br>
            <a:endParaRPr lang="en-ZA" dirty="0"/>
          </a:p>
        </p:txBody>
      </p:sp>
      <p:sp>
        <p:nvSpPr>
          <p:cNvPr id="3" name="Content Placeholder 2"/>
          <p:cNvSpPr>
            <a:spLocks noGrp="1"/>
          </p:cNvSpPr>
          <p:nvPr>
            <p:ph idx="1"/>
          </p:nvPr>
        </p:nvSpPr>
        <p:spPr>
          <a:xfrm>
            <a:off x="251520" y="1417638"/>
            <a:ext cx="8229600" cy="4038600"/>
          </a:xfrm>
        </p:spPr>
        <p:txBody>
          <a:bodyPr/>
          <a:lstStyle/>
          <a:p>
            <a:r>
              <a:rPr lang="en-ZA" dirty="0" smtClean="0"/>
              <a:t>Implement </a:t>
            </a:r>
            <a:r>
              <a:rPr lang="en-ZA" dirty="0"/>
              <a:t>electronic Asset Management System (</a:t>
            </a:r>
            <a:r>
              <a:rPr lang="en-ZA" dirty="0" err="1"/>
              <a:t>NetTrace</a:t>
            </a:r>
            <a:r>
              <a:rPr lang="en-ZA" dirty="0"/>
              <a:t>) to achieve the following:</a:t>
            </a:r>
          </a:p>
          <a:p>
            <a:pPr lvl="1">
              <a:buFont typeface="Wingdings" panose="05000000000000000000" pitchFamily="2" charset="2"/>
              <a:buChar char="Ø"/>
            </a:pPr>
            <a:r>
              <a:rPr lang="en-ZA" dirty="0" smtClean="0"/>
              <a:t>Improved </a:t>
            </a:r>
            <a:r>
              <a:rPr lang="en-ZA" dirty="0"/>
              <a:t>data integrity</a:t>
            </a:r>
          </a:p>
          <a:p>
            <a:pPr lvl="1">
              <a:buFont typeface="Wingdings" panose="05000000000000000000" pitchFamily="2" charset="2"/>
              <a:buChar char="Ø"/>
            </a:pPr>
            <a:r>
              <a:rPr lang="en-ZA" dirty="0"/>
              <a:t>Audit trail for all updates to the Asset Register</a:t>
            </a:r>
          </a:p>
          <a:p>
            <a:pPr lvl="1">
              <a:buFont typeface="Wingdings" panose="05000000000000000000" pitchFamily="2" charset="2"/>
              <a:buChar char="Ø"/>
            </a:pPr>
            <a:r>
              <a:rPr lang="en-ZA" dirty="0"/>
              <a:t>Interface between the </a:t>
            </a:r>
            <a:r>
              <a:rPr lang="en-ZA" dirty="0" smtClean="0"/>
              <a:t>FAR (</a:t>
            </a:r>
            <a:r>
              <a:rPr lang="en-ZA" dirty="0" err="1" smtClean="0"/>
              <a:t>NetTrace</a:t>
            </a:r>
            <a:r>
              <a:rPr lang="en-ZA" dirty="0"/>
              <a:t>) and the Financial Management System (MCS) to enhance reconciliation of asset additions and </a:t>
            </a:r>
            <a:r>
              <a:rPr lang="en-ZA" dirty="0" smtClean="0"/>
              <a:t>disposals</a:t>
            </a:r>
          </a:p>
          <a:p>
            <a:pPr lvl="1">
              <a:buFont typeface="Wingdings" panose="05000000000000000000" pitchFamily="2" charset="2"/>
              <a:buChar char="Ø"/>
            </a:pPr>
            <a:r>
              <a:rPr lang="en-ZA" dirty="0"/>
              <a:t>Improved management reporting capabilities</a:t>
            </a:r>
            <a:endParaRPr lang="en-ZA" sz="1600" dirty="0"/>
          </a:p>
          <a:p>
            <a:pPr lvl="1">
              <a:buFont typeface="Wingdings" panose="05000000000000000000" pitchFamily="2" charset="2"/>
              <a:buChar char="Ø"/>
            </a:pPr>
            <a:r>
              <a:rPr lang="en-ZA" dirty="0"/>
              <a:t>Built-in internal controls/segregation of duties</a:t>
            </a:r>
            <a:endParaRPr lang="en-ZA" sz="1600" dirty="0"/>
          </a:p>
          <a:p>
            <a:pPr lvl="1">
              <a:buFont typeface="Wingdings" panose="05000000000000000000" pitchFamily="2" charset="2"/>
              <a:buChar char="Ø"/>
            </a:pPr>
            <a:r>
              <a:rPr lang="en-ZA" dirty="0"/>
              <a:t>Quality assurance of data through Internal Audit using the Computer Assisted Audit Techniques (CAATS</a:t>
            </a:r>
            <a:r>
              <a:rPr lang="en-ZA" dirty="0" smtClean="0"/>
              <a:t>)</a:t>
            </a:r>
            <a:endParaRPr lang="en-ZA" dirty="0"/>
          </a:p>
          <a:p>
            <a:pPr lvl="1">
              <a:buFont typeface="Wingdings" panose="05000000000000000000" pitchFamily="2" charset="2"/>
              <a:buChar char="Ø"/>
            </a:pPr>
            <a:r>
              <a:rPr lang="en-ZA" sz="1600" dirty="0"/>
              <a:t>Real-time </a:t>
            </a:r>
            <a:r>
              <a:rPr lang="en-ZA" sz="1600" dirty="0" smtClean="0"/>
              <a:t>electronic asset verification and update </a:t>
            </a:r>
            <a:r>
              <a:rPr lang="en-ZA" sz="1600" dirty="0"/>
              <a:t>of the </a:t>
            </a:r>
            <a:r>
              <a:rPr lang="en-ZA" sz="1600" dirty="0" smtClean="0"/>
              <a:t>FAR</a:t>
            </a:r>
            <a:endParaRPr lang="en-ZA" sz="1600"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52</a:t>
            </a:fld>
            <a:endParaRPr lang="en-GB" dirty="0"/>
          </a:p>
        </p:txBody>
      </p:sp>
    </p:spTree>
    <p:extLst>
      <p:ext uri="{BB962C8B-B14F-4D97-AF65-F5344CB8AC3E}">
        <p14:creationId xmlns:p14="http://schemas.microsoft.com/office/powerpoint/2010/main" xmlns="" val="9061780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ASSET MANAGEMENT CONT…</a:t>
            </a:r>
            <a:endParaRPr lang="en-ZA" dirty="0"/>
          </a:p>
        </p:txBody>
      </p:sp>
      <p:sp>
        <p:nvSpPr>
          <p:cNvPr id="3" name="Content Placeholder 2"/>
          <p:cNvSpPr>
            <a:spLocks noGrp="1"/>
          </p:cNvSpPr>
          <p:nvPr>
            <p:ph idx="1"/>
          </p:nvPr>
        </p:nvSpPr>
        <p:spPr>
          <a:xfrm>
            <a:off x="483080" y="1196752"/>
            <a:ext cx="8229600" cy="4038600"/>
          </a:xfrm>
        </p:spPr>
        <p:txBody>
          <a:bodyPr/>
          <a:lstStyle/>
          <a:p>
            <a:r>
              <a:rPr lang="en-ZA" dirty="0" smtClean="0"/>
              <a:t>Conduct </a:t>
            </a:r>
            <a:r>
              <a:rPr lang="en-ZA" dirty="0"/>
              <a:t>bi-annual Physical Asset Verification with the following focus:</a:t>
            </a:r>
          </a:p>
          <a:p>
            <a:pPr lvl="1">
              <a:buFont typeface="Wingdings" panose="05000000000000000000" pitchFamily="2" charset="2"/>
              <a:buChar char="Ø"/>
            </a:pPr>
            <a:r>
              <a:rPr lang="en-ZA" dirty="0"/>
              <a:t>Enhanced quality of the asset verification process</a:t>
            </a:r>
          </a:p>
          <a:p>
            <a:pPr lvl="1">
              <a:buFont typeface="Wingdings" panose="05000000000000000000" pitchFamily="2" charset="2"/>
              <a:buChar char="Ø"/>
            </a:pPr>
            <a:r>
              <a:rPr lang="en-ZA" dirty="0"/>
              <a:t>On-line </a:t>
            </a:r>
            <a:r>
              <a:rPr lang="en-ZA" dirty="0" smtClean="0"/>
              <a:t>reconciliation and interface </a:t>
            </a:r>
            <a:r>
              <a:rPr lang="en-ZA" dirty="0"/>
              <a:t>of the asset verification </a:t>
            </a:r>
            <a:r>
              <a:rPr lang="en-ZA" dirty="0" smtClean="0"/>
              <a:t>results</a:t>
            </a:r>
            <a:endParaRPr lang="en-ZA" dirty="0"/>
          </a:p>
          <a:p>
            <a:pPr lvl="1">
              <a:buFont typeface="Wingdings" panose="05000000000000000000" pitchFamily="2" charset="2"/>
              <a:buChar char="Ø"/>
            </a:pPr>
            <a:r>
              <a:rPr lang="en-ZA" dirty="0"/>
              <a:t>Extensive analysis/reconciliation of data</a:t>
            </a:r>
          </a:p>
          <a:p>
            <a:pPr lvl="1">
              <a:buFont typeface="Wingdings" panose="05000000000000000000" pitchFamily="2" charset="2"/>
              <a:buChar char="Ø"/>
            </a:pPr>
            <a:r>
              <a:rPr lang="en-ZA" dirty="0"/>
              <a:t>Timeous follow-up and clearing of exceptions</a:t>
            </a:r>
          </a:p>
          <a:p>
            <a:pPr lvl="1">
              <a:buFont typeface="Wingdings" panose="05000000000000000000" pitchFamily="2" charset="2"/>
              <a:buChar char="Ø"/>
            </a:pPr>
            <a:r>
              <a:rPr lang="en-ZA" dirty="0"/>
              <a:t>Quality assurance of asset verification process </a:t>
            </a:r>
            <a:r>
              <a:rPr lang="en-ZA" dirty="0" smtClean="0"/>
              <a:t>and data </a:t>
            </a:r>
            <a:r>
              <a:rPr lang="en-ZA" dirty="0"/>
              <a:t>through Internal </a:t>
            </a:r>
            <a:r>
              <a:rPr lang="en-ZA" dirty="0" smtClean="0"/>
              <a:t>Audit using, among others, the CAATS</a:t>
            </a:r>
            <a:endParaRPr lang="en-ZA" dirty="0"/>
          </a:p>
          <a:p>
            <a:pPr lvl="1">
              <a:buFont typeface="Wingdings" panose="05000000000000000000" pitchFamily="2" charset="2"/>
              <a:buChar char="Ø"/>
            </a:pPr>
            <a:r>
              <a:rPr lang="en-ZA" dirty="0"/>
              <a:t>Correction of all errors identified through the audit process</a:t>
            </a:r>
          </a:p>
          <a:p>
            <a:pPr lvl="1">
              <a:buFont typeface="Wingdings" panose="05000000000000000000" pitchFamily="2" charset="2"/>
              <a:buChar char="Ø"/>
            </a:pPr>
            <a:r>
              <a:rPr lang="en-ZA" dirty="0"/>
              <a:t>Monthly reporting to management (Heads of Mission, Heads of Branch, CFO and DG</a:t>
            </a:r>
            <a:endParaRPr lang="en-ZA" b="1" dirty="0" smtClean="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53</a:t>
            </a:fld>
            <a:endParaRPr lang="en-GB" dirty="0"/>
          </a:p>
        </p:txBody>
      </p:sp>
    </p:spTree>
    <p:extLst>
      <p:ext uri="{BB962C8B-B14F-4D97-AF65-F5344CB8AC3E}">
        <p14:creationId xmlns:p14="http://schemas.microsoft.com/office/powerpoint/2010/main" xmlns="" val="39574465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ASSET MANAGEMENT CONT…</a:t>
            </a:r>
            <a:endParaRPr lang="en-ZA" dirty="0"/>
          </a:p>
        </p:txBody>
      </p:sp>
      <p:sp>
        <p:nvSpPr>
          <p:cNvPr id="3" name="Content Placeholder 2"/>
          <p:cNvSpPr>
            <a:spLocks noGrp="1"/>
          </p:cNvSpPr>
          <p:nvPr>
            <p:ph idx="1"/>
          </p:nvPr>
        </p:nvSpPr>
        <p:spPr>
          <a:xfrm>
            <a:off x="483080" y="1196752"/>
            <a:ext cx="8229600" cy="4038600"/>
          </a:xfrm>
        </p:spPr>
        <p:txBody>
          <a:bodyPr/>
          <a:lstStyle/>
          <a:p>
            <a:r>
              <a:rPr lang="en-ZA" dirty="0" smtClean="0"/>
              <a:t>Conduct intensive Asset </a:t>
            </a:r>
            <a:r>
              <a:rPr lang="en-ZA" dirty="0"/>
              <a:t>Management training to the following categories of officials:</a:t>
            </a:r>
          </a:p>
          <a:p>
            <a:pPr lvl="1">
              <a:buFont typeface="Wingdings" panose="05000000000000000000" pitchFamily="2" charset="2"/>
              <a:buChar char="Ø"/>
            </a:pPr>
            <a:r>
              <a:rPr lang="en-ZA" dirty="0"/>
              <a:t>Asset Management Officials</a:t>
            </a:r>
          </a:p>
          <a:p>
            <a:pPr lvl="1">
              <a:buFont typeface="Wingdings" panose="05000000000000000000" pitchFamily="2" charset="2"/>
              <a:buChar char="Ø"/>
            </a:pPr>
            <a:r>
              <a:rPr lang="en-ZA" dirty="0"/>
              <a:t>Officials nominated for postings as CSM and 3</a:t>
            </a:r>
            <a:r>
              <a:rPr lang="en-ZA" baseline="30000" dirty="0"/>
              <a:t>rd</a:t>
            </a:r>
            <a:r>
              <a:rPr lang="en-ZA" dirty="0"/>
              <a:t> Secretary: CS</a:t>
            </a:r>
          </a:p>
          <a:p>
            <a:pPr lvl="1">
              <a:buFont typeface="Wingdings" panose="05000000000000000000" pitchFamily="2" charset="2"/>
              <a:buChar char="Ø"/>
            </a:pPr>
            <a:r>
              <a:rPr lang="en-ZA" dirty="0"/>
              <a:t>Officials attending MAC and FAAC training</a:t>
            </a:r>
          </a:p>
          <a:p>
            <a:pPr lvl="1">
              <a:buFont typeface="Wingdings" panose="05000000000000000000" pitchFamily="2" charset="2"/>
              <a:buChar char="Ø"/>
            </a:pPr>
            <a:r>
              <a:rPr lang="en-ZA" dirty="0"/>
              <a:t>E-learning program to officials already serving abroad as CSM and 3</a:t>
            </a:r>
            <a:r>
              <a:rPr lang="en-ZA" baseline="30000" dirty="0"/>
              <a:t>rd</a:t>
            </a:r>
            <a:r>
              <a:rPr lang="en-ZA" dirty="0"/>
              <a:t> Secretary: CM</a:t>
            </a:r>
          </a:p>
          <a:p>
            <a:pPr lvl="1">
              <a:buFont typeface="Wingdings" panose="05000000000000000000" pitchFamily="2" charset="2"/>
              <a:buChar char="Ø"/>
            </a:pPr>
            <a:r>
              <a:rPr lang="en-ZA" dirty="0"/>
              <a:t>Continuous Asset Management training through DTRD</a:t>
            </a:r>
            <a:endParaRPr lang="en-ZA" b="1" dirty="0" smtClean="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54</a:t>
            </a:fld>
            <a:endParaRPr lang="en-GB" dirty="0"/>
          </a:p>
        </p:txBody>
      </p:sp>
    </p:spTree>
    <p:extLst>
      <p:ext uri="{BB962C8B-B14F-4D97-AF65-F5344CB8AC3E}">
        <p14:creationId xmlns:p14="http://schemas.microsoft.com/office/powerpoint/2010/main" xmlns="" val="4188625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ASSET MANAGEMENT CONT…</a:t>
            </a:r>
            <a:endParaRPr lang="en-ZA" dirty="0"/>
          </a:p>
        </p:txBody>
      </p:sp>
      <p:sp>
        <p:nvSpPr>
          <p:cNvPr id="3" name="Content Placeholder 2"/>
          <p:cNvSpPr>
            <a:spLocks noGrp="1"/>
          </p:cNvSpPr>
          <p:nvPr>
            <p:ph idx="1"/>
          </p:nvPr>
        </p:nvSpPr>
        <p:spPr>
          <a:xfrm>
            <a:off x="483080" y="1196752"/>
            <a:ext cx="8229600" cy="4038600"/>
          </a:xfrm>
        </p:spPr>
        <p:txBody>
          <a:bodyPr/>
          <a:lstStyle/>
          <a:p>
            <a:r>
              <a:rPr lang="en-ZA" dirty="0" smtClean="0"/>
              <a:t>Address all AG </a:t>
            </a:r>
            <a:r>
              <a:rPr lang="en-ZA" dirty="0"/>
              <a:t>and Internal Audit findings and inconsistencies in the </a:t>
            </a:r>
            <a:r>
              <a:rPr lang="en-ZA" dirty="0" smtClean="0"/>
              <a:t>FAR related to:</a:t>
            </a:r>
          </a:p>
          <a:p>
            <a:pPr lvl="1">
              <a:buFont typeface="Wingdings" panose="05000000000000000000" pitchFamily="2" charset="2"/>
              <a:buChar char="Ø"/>
            </a:pPr>
            <a:r>
              <a:rPr lang="en-US" dirty="0" smtClean="0"/>
              <a:t>Existence of assets</a:t>
            </a:r>
          </a:p>
          <a:p>
            <a:pPr lvl="1">
              <a:buFont typeface="Wingdings" panose="05000000000000000000" pitchFamily="2" charset="2"/>
              <a:buChar char="Ø"/>
            </a:pPr>
            <a:r>
              <a:rPr lang="en-US" dirty="0" smtClean="0"/>
              <a:t>Completeness of the FAR</a:t>
            </a:r>
          </a:p>
          <a:p>
            <a:pPr lvl="1">
              <a:buFont typeface="Wingdings" panose="05000000000000000000" pitchFamily="2" charset="2"/>
              <a:buChar char="Ø"/>
            </a:pPr>
            <a:r>
              <a:rPr lang="en-ZA" dirty="0"/>
              <a:t>Discrepancies noted on the submitted annual financial statements</a:t>
            </a:r>
          </a:p>
          <a:p>
            <a:pPr lvl="1">
              <a:buFont typeface="Wingdings" panose="05000000000000000000" pitchFamily="2" charset="2"/>
              <a:buChar char="Ø"/>
            </a:pPr>
            <a:r>
              <a:rPr lang="en-US" dirty="0" smtClean="0"/>
              <a:t>Asset disposals</a:t>
            </a:r>
          </a:p>
          <a:p>
            <a:pPr lvl="1">
              <a:buFont typeface="Wingdings" panose="05000000000000000000" pitchFamily="2" charset="2"/>
              <a:buChar char="Ø"/>
            </a:pPr>
            <a:r>
              <a:rPr lang="en-US" dirty="0" smtClean="0"/>
              <a:t>All other asset related findings</a:t>
            </a:r>
          </a:p>
          <a:p>
            <a:pPr lvl="1">
              <a:buFont typeface="Wingdings" panose="05000000000000000000" pitchFamily="2" charset="2"/>
              <a:buChar char="Ø"/>
            </a:pPr>
            <a:endParaRPr lang="en-ZA" b="1" dirty="0" smtClean="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55</a:t>
            </a:fld>
            <a:endParaRPr lang="en-GB" dirty="0"/>
          </a:p>
        </p:txBody>
      </p:sp>
    </p:spTree>
    <p:extLst>
      <p:ext uri="{BB962C8B-B14F-4D97-AF65-F5344CB8AC3E}">
        <p14:creationId xmlns:p14="http://schemas.microsoft.com/office/powerpoint/2010/main" xmlns="" val="21271791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5. DIPLOMATIC BAG-CONTRACT</a:t>
            </a:r>
            <a:endParaRPr lang="en-ZA" dirty="0"/>
          </a:p>
        </p:txBody>
      </p:sp>
      <p:sp>
        <p:nvSpPr>
          <p:cNvPr id="3" name="Content Placeholder 2"/>
          <p:cNvSpPr>
            <a:spLocks noGrp="1"/>
          </p:cNvSpPr>
          <p:nvPr>
            <p:ph idx="1"/>
          </p:nvPr>
        </p:nvSpPr>
        <p:spPr/>
        <p:txBody>
          <a:bodyPr/>
          <a:lstStyle/>
          <a:p>
            <a:r>
              <a:rPr lang="en-ZA" dirty="0" smtClean="0"/>
              <a:t>Current Contract</a:t>
            </a:r>
          </a:p>
          <a:p>
            <a:pPr lvl="1"/>
            <a:r>
              <a:rPr lang="en-ZA" dirty="0" smtClean="0"/>
              <a:t>The contract was awarded for a year for R 9 921 050.00</a:t>
            </a:r>
          </a:p>
          <a:p>
            <a:pPr lvl="1"/>
            <a:r>
              <a:rPr lang="en-ZA" dirty="0" smtClean="0"/>
              <a:t>The contract was varied for a further R763 204.25 for a month at 7%</a:t>
            </a:r>
          </a:p>
          <a:p>
            <a:pPr lvl="1"/>
            <a:r>
              <a:rPr lang="en-ZA" dirty="0" smtClean="0"/>
              <a:t>Treasury was approached for further variation for three months September to 30 November at R 2 292 105,63 for 23% </a:t>
            </a:r>
          </a:p>
          <a:p>
            <a:r>
              <a:rPr lang="en-ZA" dirty="0" smtClean="0"/>
              <a:t>New Contract</a:t>
            </a:r>
          </a:p>
          <a:p>
            <a:pPr lvl="1"/>
            <a:r>
              <a:rPr lang="en-ZA" dirty="0" smtClean="0"/>
              <a:t>New Bid </a:t>
            </a:r>
            <a:r>
              <a:rPr lang="en-ZA" dirty="0" err="1" smtClean="0"/>
              <a:t>Dirco</a:t>
            </a:r>
            <a:r>
              <a:rPr lang="en-ZA" dirty="0" smtClean="0"/>
              <a:t> 04/2019 was advertised on the 26 September 2019 and was closed on the 17 October 2019.</a:t>
            </a:r>
          </a:p>
          <a:p>
            <a:pPr lvl="1"/>
            <a:r>
              <a:rPr lang="en-ZA" dirty="0" smtClean="0"/>
              <a:t> It will be evaluated by the 31</a:t>
            </a:r>
            <a:r>
              <a:rPr lang="en-ZA" baseline="30000" dirty="0" smtClean="0"/>
              <a:t>st</a:t>
            </a:r>
            <a:r>
              <a:rPr lang="en-ZA" dirty="0" smtClean="0"/>
              <a:t> October and adjudicated 2</a:t>
            </a:r>
            <a:r>
              <a:rPr lang="en-ZA" baseline="30000" dirty="0" smtClean="0"/>
              <a:t>nd</a:t>
            </a:r>
            <a:r>
              <a:rPr lang="en-ZA" dirty="0" smtClean="0"/>
              <a:t> week of November. </a:t>
            </a:r>
            <a:endParaRPr lang="en-ZA" dirty="0"/>
          </a:p>
        </p:txBody>
      </p:sp>
      <p:sp>
        <p:nvSpPr>
          <p:cNvPr id="4" name="Slide Number Placeholder 3"/>
          <p:cNvSpPr>
            <a:spLocks noGrp="1"/>
          </p:cNvSpPr>
          <p:nvPr>
            <p:ph type="sldNum" sz="quarter" idx="10"/>
          </p:nvPr>
        </p:nvSpPr>
        <p:spPr/>
        <p:txBody>
          <a:bodyPr/>
          <a:lstStyle/>
          <a:p>
            <a:pPr>
              <a:defRPr/>
            </a:pPr>
            <a:fld id="{915F121E-B8E2-4A40-9D43-5AA78974B174}" type="slidenum">
              <a:rPr lang="en-GB" smtClean="0"/>
              <a:pPr>
                <a:defRPr/>
              </a:pPr>
              <a:t>56</a:t>
            </a:fld>
            <a:endParaRPr lang="en-GB" dirty="0"/>
          </a:p>
        </p:txBody>
      </p:sp>
    </p:spTree>
    <p:extLst>
      <p:ext uri="{BB962C8B-B14F-4D97-AF65-F5344CB8AC3E}">
        <p14:creationId xmlns:p14="http://schemas.microsoft.com/office/powerpoint/2010/main" xmlns="" val="36174554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38100"/>
            <a:ext cx="8229600" cy="576263"/>
          </a:xfrm>
        </p:spPr>
        <p:txBody>
          <a:bodyPr/>
          <a:lstStyle/>
          <a:p>
            <a:r>
              <a:rPr lang="en-ZA" altLang="en-US" dirty="0" smtClean="0"/>
              <a:t>6. NEW YORK PILOT PROJECT</a:t>
            </a:r>
          </a:p>
        </p:txBody>
      </p:sp>
      <p:sp>
        <p:nvSpPr>
          <p:cNvPr id="15363" name="Content Placeholder 2"/>
          <p:cNvSpPr>
            <a:spLocks noGrp="1"/>
          </p:cNvSpPr>
          <p:nvPr>
            <p:ph idx="1"/>
          </p:nvPr>
        </p:nvSpPr>
        <p:spPr>
          <a:xfrm>
            <a:off x="179388" y="614363"/>
            <a:ext cx="8507412" cy="4895850"/>
          </a:xfrm>
        </p:spPr>
        <p:txBody>
          <a:bodyPr/>
          <a:lstStyle/>
          <a:p>
            <a:pPr algn="just">
              <a:lnSpc>
                <a:spcPct val="150000"/>
              </a:lnSpc>
              <a:defRPr/>
            </a:pPr>
            <a:r>
              <a:rPr lang="en-ZA" altLang="en-US" sz="1400" dirty="0" smtClean="0"/>
              <a:t>In 2012/13, DIRCO identified New York as a priority area for the acquisition of a Chancery, given –</a:t>
            </a:r>
          </a:p>
          <a:p>
            <a:pPr marL="514350" indent="-514350" algn="just">
              <a:lnSpc>
                <a:spcPct val="150000"/>
              </a:lnSpc>
              <a:buFontTx/>
              <a:buAutoNum type="alphaLcParenR"/>
              <a:defRPr/>
            </a:pPr>
            <a:r>
              <a:rPr lang="en-ZA" altLang="en-US" sz="1400" dirty="0" smtClean="0"/>
              <a:t>its strategic importance as multilateral mission and seat of the United Nations;</a:t>
            </a:r>
          </a:p>
          <a:p>
            <a:pPr marL="514350" indent="-514350" algn="just">
              <a:lnSpc>
                <a:spcPct val="150000"/>
              </a:lnSpc>
              <a:buFontTx/>
              <a:buAutoNum type="alphaLcParenR"/>
              <a:defRPr/>
            </a:pPr>
            <a:r>
              <a:rPr lang="en-ZA" altLang="en-US" sz="1400" dirty="0" smtClean="0"/>
              <a:t>the high cost of rental; and</a:t>
            </a:r>
          </a:p>
          <a:p>
            <a:pPr marL="514350" indent="-514350" algn="just">
              <a:lnSpc>
                <a:spcPct val="150000"/>
              </a:lnSpc>
              <a:buFontTx/>
              <a:buAutoNum type="alphaLcParenR"/>
              <a:defRPr/>
            </a:pPr>
            <a:r>
              <a:rPr lang="en-ZA" altLang="en-US" sz="1400" dirty="0" smtClean="0"/>
              <a:t>South Africa’s intention to increase its presence in the UN and the Security Council</a:t>
            </a:r>
          </a:p>
          <a:p>
            <a:pPr algn="just">
              <a:lnSpc>
                <a:spcPct val="150000"/>
              </a:lnSpc>
              <a:defRPr/>
            </a:pPr>
            <a:r>
              <a:rPr lang="en-ZA" altLang="en-US" sz="1400" dirty="0" smtClean="0"/>
              <a:t>The lease agreement for the Chancery in New York terminated in April 2014</a:t>
            </a:r>
          </a:p>
          <a:p>
            <a:pPr algn="just">
              <a:lnSpc>
                <a:spcPct val="150000"/>
              </a:lnSpc>
              <a:defRPr/>
            </a:pPr>
            <a:r>
              <a:rPr lang="en-ZA" altLang="en-US" sz="1400" dirty="0" smtClean="0"/>
              <a:t>Given its stated intention to acquire property and the cost of relocation, DIRCO decided to remain in the premises under a month to month holdover agreement with the landlord</a:t>
            </a:r>
          </a:p>
          <a:p>
            <a:pPr algn="just">
              <a:lnSpc>
                <a:spcPct val="150000"/>
              </a:lnSpc>
              <a:defRPr/>
            </a:pPr>
            <a:r>
              <a:rPr lang="en-ZA" altLang="en-US" sz="1400" dirty="0" smtClean="0"/>
              <a:t>During the period 2013 – 2015, two (2) attempts to purchase an existing building in NYC failed due to the fast pace of the property market in New York, the lengthy decision making processes to acquire immovable assets, the cost of properties available and the inevitable premium placed on properties when bought by a foreign government</a:t>
            </a:r>
          </a:p>
          <a:p>
            <a:pPr algn="just">
              <a:lnSpc>
                <a:spcPct val="150000"/>
              </a:lnSpc>
              <a:defRPr/>
            </a:pPr>
            <a:r>
              <a:rPr lang="en-ZA" altLang="en-US" sz="1400" dirty="0" smtClean="0"/>
              <a:t>National Treasury approved in 2014 that DIRCO may enter into financial leases and in 2015 that DIRCO may pursue lease to buy and operational lease transactions </a:t>
            </a:r>
            <a:r>
              <a:rPr lang="en-ZA" altLang="en-US" sz="1400" dirty="0" err="1" smtClean="0"/>
              <a:t>ito</a:t>
            </a:r>
            <a:r>
              <a:rPr lang="en-ZA" altLang="en-US" sz="1400" dirty="0" smtClean="0"/>
              <a:t> </a:t>
            </a:r>
            <a:r>
              <a:rPr lang="en-ZA" altLang="en-US" sz="1400" dirty="0" err="1" smtClean="0"/>
              <a:t>Reg</a:t>
            </a:r>
            <a:r>
              <a:rPr lang="en-ZA" altLang="en-US" sz="1400" dirty="0" smtClean="0"/>
              <a:t> 13.2.4</a:t>
            </a:r>
          </a:p>
        </p:txBody>
      </p:sp>
      <p:sp>
        <p:nvSpPr>
          <p:cNvPr id="13316"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48A9FCC1-B465-454F-9BAA-F4F5719750F7}" type="slidenum">
              <a:rPr lang="en-GB" altLang="en-US" sz="1000" smtClean="0">
                <a:solidFill>
                  <a:srgbClr val="000000"/>
                </a:solidFill>
                <a:latin typeface="Times" panose="02020603050405020304" pitchFamily="18" charset="0"/>
              </a:rPr>
              <a:pPr>
                <a:spcBef>
                  <a:spcPct val="0"/>
                </a:spcBef>
                <a:buFontTx/>
                <a:buNone/>
              </a:pPr>
              <a:t>57</a:t>
            </a:fld>
            <a:endParaRPr lang="en-GB" altLang="en-US" sz="1000" smtClean="0">
              <a:solidFill>
                <a:srgbClr val="000000"/>
              </a:solidFill>
              <a:latin typeface="Times" panose="02020603050405020304" pitchFamily="18" charset="0"/>
            </a:endParaRPr>
          </a:p>
        </p:txBody>
      </p:sp>
    </p:spTree>
    <p:extLst>
      <p:ext uri="{BB962C8B-B14F-4D97-AF65-F5344CB8AC3E}">
        <p14:creationId xmlns:p14="http://schemas.microsoft.com/office/powerpoint/2010/main" xmlns="" val="329942620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38100"/>
            <a:ext cx="8229600" cy="576263"/>
          </a:xfrm>
        </p:spPr>
        <p:txBody>
          <a:bodyPr/>
          <a:lstStyle/>
          <a:p>
            <a:r>
              <a:rPr lang="en-ZA" altLang="en-US" dirty="0" smtClean="0"/>
              <a:t>6. NEW YORK PILOT PROJECT</a:t>
            </a:r>
          </a:p>
        </p:txBody>
      </p:sp>
      <p:sp>
        <p:nvSpPr>
          <p:cNvPr id="14339" name="Content Placeholder 2"/>
          <p:cNvSpPr>
            <a:spLocks noGrp="1"/>
          </p:cNvSpPr>
          <p:nvPr>
            <p:ph idx="1"/>
          </p:nvPr>
        </p:nvSpPr>
        <p:spPr>
          <a:xfrm>
            <a:off x="179388" y="614363"/>
            <a:ext cx="8507412" cy="4895850"/>
          </a:xfrm>
        </p:spPr>
        <p:txBody>
          <a:bodyPr/>
          <a:lstStyle/>
          <a:p>
            <a:pPr algn="just">
              <a:lnSpc>
                <a:spcPct val="150000"/>
              </a:lnSpc>
            </a:pPr>
            <a:r>
              <a:rPr lang="en-ZA" altLang="en-US" sz="1400" dirty="0" smtClean="0"/>
              <a:t>A Terms of Reference for the “</a:t>
            </a:r>
            <a:r>
              <a:rPr lang="en-ZA" altLang="en-US" sz="1400" i="1" dirty="0" smtClean="0"/>
              <a:t>Appointment of a Development Partner for the Design, Construction, Operation, Maintenance and Finance of suitable and sustainable office and residential accommodation  for the RSA diplomatic missions in Manhattan, NYC</a:t>
            </a:r>
            <a:r>
              <a:rPr lang="en-ZA" altLang="en-US" sz="1400" dirty="0" smtClean="0"/>
              <a:t>” was developed in March 2016</a:t>
            </a:r>
          </a:p>
          <a:p>
            <a:pPr algn="just">
              <a:lnSpc>
                <a:spcPct val="150000"/>
              </a:lnSpc>
            </a:pPr>
            <a:r>
              <a:rPr lang="en-ZA" altLang="en-US" sz="1400" dirty="0" smtClean="0"/>
              <a:t>The TOR was recommended by the Bid Specifications Committee and subjected to a risk review and legal review prior to approval by the Accounting Officer in March 2016</a:t>
            </a:r>
          </a:p>
          <a:p>
            <a:pPr algn="just">
              <a:lnSpc>
                <a:spcPct val="150000"/>
              </a:lnSpc>
            </a:pPr>
            <a:r>
              <a:rPr lang="en-ZA" altLang="en-US" sz="1400" dirty="0" smtClean="0"/>
              <a:t>The bid was advertised in the Tender Bulletin for 6 weeks</a:t>
            </a:r>
          </a:p>
          <a:p>
            <a:pPr algn="just">
              <a:lnSpc>
                <a:spcPct val="150000"/>
              </a:lnSpc>
            </a:pPr>
            <a:r>
              <a:rPr lang="en-ZA" altLang="en-US" sz="1400" dirty="0" smtClean="0"/>
              <a:t>Bids received at the closing date were evaluated by the Bid Evaluation Committee and a recommendation made by the Bid Adjudication Committee was approved by the Accounting Officer in May 2016</a:t>
            </a:r>
          </a:p>
          <a:p>
            <a:pPr algn="just">
              <a:lnSpc>
                <a:spcPct val="150000"/>
              </a:lnSpc>
            </a:pPr>
            <a:r>
              <a:rPr lang="en-ZA" altLang="en-US" sz="1400" dirty="0" smtClean="0"/>
              <a:t>DIRCO appointed </a:t>
            </a:r>
            <a:r>
              <a:rPr lang="en-ZA" altLang="en-US" sz="1400" dirty="0" err="1" smtClean="0"/>
              <a:t>Simeka</a:t>
            </a:r>
            <a:r>
              <a:rPr lang="en-ZA" altLang="en-US" sz="1400" dirty="0" smtClean="0"/>
              <a:t> / Regiments Joint Venture as preferred bidder subject to the successful conclusion of a lease agreement and due diligence</a:t>
            </a:r>
          </a:p>
          <a:p>
            <a:pPr algn="just">
              <a:lnSpc>
                <a:spcPct val="150000"/>
              </a:lnSpc>
            </a:pPr>
            <a:r>
              <a:rPr lang="en-ZA" altLang="en-US" sz="1400" dirty="0" smtClean="0"/>
              <a:t>The </a:t>
            </a:r>
            <a:r>
              <a:rPr lang="en-ZA" altLang="en-US" sz="1400" dirty="0" err="1" smtClean="0"/>
              <a:t>Simeka</a:t>
            </a:r>
            <a:r>
              <a:rPr lang="en-ZA" altLang="en-US" sz="1400" dirty="0" smtClean="0"/>
              <a:t> / Regiments bid listed possible sites for the development</a:t>
            </a:r>
          </a:p>
          <a:p>
            <a:pPr algn="just">
              <a:lnSpc>
                <a:spcPct val="150000"/>
              </a:lnSpc>
            </a:pPr>
            <a:r>
              <a:rPr lang="en-ZA" altLang="en-US" sz="1400" dirty="0" smtClean="0"/>
              <a:t>In June 2016, the Executive approved a property located at East 43</a:t>
            </a:r>
            <a:r>
              <a:rPr lang="en-ZA" altLang="en-US" sz="1400" baseline="30000" dirty="0" smtClean="0"/>
              <a:t>rd</a:t>
            </a:r>
            <a:r>
              <a:rPr lang="en-ZA" altLang="en-US" sz="1400" dirty="0" smtClean="0"/>
              <a:t> Street and Second Avenue. This property consisted of 3 townhouses together with air rights to be demolished and the land used for a new Chancery development</a:t>
            </a:r>
          </a:p>
        </p:txBody>
      </p:sp>
      <p:sp>
        <p:nvSpPr>
          <p:cNvPr id="1434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31463CD3-B38B-48A5-B177-94B52CE3647D}" type="slidenum">
              <a:rPr lang="en-GB" altLang="en-US" sz="1000" smtClean="0">
                <a:solidFill>
                  <a:srgbClr val="000000"/>
                </a:solidFill>
                <a:latin typeface="Times" panose="02020603050405020304" pitchFamily="18" charset="0"/>
              </a:rPr>
              <a:pPr>
                <a:spcBef>
                  <a:spcPct val="0"/>
                </a:spcBef>
                <a:buFontTx/>
                <a:buNone/>
              </a:pPr>
              <a:t>58</a:t>
            </a:fld>
            <a:endParaRPr lang="en-GB" altLang="en-US" sz="1000" smtClean="0">
              <a:solidFill>
                <a:srgbClr val="000000"/>
              </a:solidFill>
              <a:latin typeface="Times" panose="02020603050405020304" pitchFamily="18" charset="0"/>
            </a:endParaRPr>
          </a:p>
        </p:txBody>
      </p:sp>
    </p:spTree>
    <p:extLst>
      <p:ext uri="{BB962C8B-B14F-4D97-AF65-F5344CB8AC3E}">
        <p14:creationId xmlns:p14="http://schemas.microsoft.com/office/powerpoint/2010/main" xmlns="" val="147330442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38100"/>
            <a:ext cx="8229600" cy="576263"/>
          </a:xfrm>
        </p:spPr>
        <p:txBody>
          <a:bodyPr/>
          <a:lstStyle/>
          <a:p>
            <a:r>
              <a:rPr lang="en-ZA" altLang="en-US" dirty="0" smtClean="0"/>
              <a:t>6. NEW YORK PILOT PROJECT</a:t>
            </a:r>
          </a:p>
        </p:txBody>
      </p:sp>
      <p:sp>
        <p:nvSpPr>
          <p:cNvPr id="14339" name="Content Placeholder 2"/>
          <p:cNvSpPr>
            <a:spLocks noGrp="1"/>
          </p:cNvSpPr>
          <p:nvPr>
            <p:ph idx="1"/>
          </p:nvPr>
        </p:nvSpPr>
        <p:spPr>
          <a:xfrm>
            <a:off x="179388" y="614363"/>
            <a:ext cx="8507412" cy="4895850"/>
          </a:xfrm>
        </p:spPr>
        <p:txBody>
          <a:bodyPr/>
          <a:lstStyle/>
          <a:p>
            <a:pPr algn="just">
              <a:lnSpc>
                <a:spcPct val="150000"/>
              </a:lnSpc>
            </a:pPr>
            <a:r>
              <a:rPr lang="en-ZA" altLang="en-US" sz="1400" dirty="0" smtClean="0"/>
              <a:t>A due diligence of the property, undertaken by </a:t>
            </a:r>
            <a:r>
              <a:rPr lang="en-ZA" altLang="en-US" sz="1400" dirty="0" err="1" smtClean="0"/>
              <a:t>Simeka</a:t>
            </a:r>
            <a:r>
              <a:rPr lang="en-ZA" altLang="en-US" sz="1400" dirty="0" smtClean="0"/>
              <a:t> / Regiments, revealed historic significance of the land. Furthermore, the preferred bidder reported that it failed to reach acceptable commercial terms with the seller and requested permission to pursue alternative sites</a:t>
            </a:r>
          </a:p>
          <a:p>
            <a:pPr algn="just">
              <a:lnSpc>
                <a:spcPct val="150000"/>
              </a:lnSpc>
            </a:pPr>
            <a:r>
              <a:rPr lang="en-ZA" altLang="en-US" sz="1400" dirty="0" smtClean="0"/>
              <a:t>Parallel to the site identification, DIRCO and the preferred bidder engaged in negotiations on the lease agreement to be signed. In this process, the preferred bidder advised that further Treasury approvals are required as the transaction is, in essence, a finance lease</a:t>
            </a:r>
          </a:p>
          <a:p>
            <a:pPr algn="just">
              <a:lnSpc>
                <a:spcPct val="150000"/>
              </a:lnSpc>
            </a:pPr>
            <a:r>
              <a:rPr lang="en-ZA" altLang="en-US" sz="1400" dirty="0" smtClean="0"/>
              <a:t>DIRCO approached the Treasury in November 2016 and requested approval to proceed as such</a:t>
            </a:r>
          </a:p>
          <a:p>
            <a:pPr algn="just">
              <a:lnSpc>
                <a:spcPct val="150000"/>
              </a:lnSpc>
            </a:pPr>
            <a:r>
              <a:rPr lang="en-ZA" altLang="en-US" sz="1400" dirty="0" smtClean="0"/>
              <a:t>Treasury requested sight of all procurement documents in early December 2016</a:t>
            </a:r>
            <a:endParaRPr lang="en-ZA" altLang="en-US" sz="1400" dirty="0"/>
          </a:p>
          <a:p>
            <a:pPr>
              <a:lnSpc>
                <a:spcPct val="150000"/>
              </a:lnSpc>
            </a:pPr>
            <a:r>
              <a:rPr lang="en-ZA" altLang="en-US" sz="1400" dirty="0"/>
              <a:t>On 15 December 2016, NT granted </a:t>
            </a:r>
            <a:r>
              <a:rPr lang="en-ZA" altLang="en-US" sz="1400" dirty="0" smtClean="0"/>
              <a:t>DIRCO exemption from PPP Regulation 16, TA1 </a:t>
            </a:r>
            <a:r>
              <a:rPr lang="en-ZA" altLang="en-US" sz="1400" dirty="0"/>
              <a:t>and TA2 A and B, and requested DIRCO to prepare a TA3 application, which should include –</a:t>
            </a:r>
          </a:p>
          <a:p>
            <a:pPr lvl="1">
              <a:lnSpc>
                <a:spcPct val="150000"/>
              </a:lnSpc>
            </a:pPr>
            <a:r>
              <a:rPr lang="en-ZA" altLang="en-US" sz="1200" dirty="0"/>
              <a:t>A final draft PPP Agreement;</a:t>
            </a:r>
          </a:p>
          <a:p>
            <a:pPr lvl="1">
              <a:lnSpc>
                <a:spcPct val="150000"/>
              </a:lnSpc>
            </a:pPr>
            <a:r>
              <a:rPr lang="en-ZA" altLang="en-US" sz="1200" dirty="0"/>
              <a:t>A final draft Nominee Agreement;</a:t>
            </a:r>
          </a:p>
          <a:p>
            <a:pPr lvl="1">
              <a:lnSpc>
                <a:spcPct val="150000"/>
              </a:lnSpc>
            </a:pPr>
            <a:r>
              <a:rPr lang="en-ZA" altLang="en-US" sz="1200" dirty="0"/>
              <a:t>Final financial model, including contingent liabilities and the impact of foreign exchange rate movements;</a:t>
            </a:r>
          </a:p>
          <a:p>
            <a:pPr lvl="1">
              <a:lnSpc>
                <a:spcPct val="150000"/>
              </a:lnSpc>
            </a:pPr>
            <a:r>
              <a:rPr lang="en-ZA" altLang="en-US" sz="1200" dirty="0"/>
              <a:t>PPP contract management plan; and</a:t>
            </a:r>
          </a:p>
          <a:p>
            <a:pPr lvl="1">
              <a:lnSpc>
                <a:spcPct val="150000"/>
              </a:lnSpc>
            </a:pPr>
            <a:r>
              <a:rPr lang="en-ZA" altLang="en-US" sz="1200" dirty="0"/>
              <a:t>Documentation indicating the preferred bidder’s capacity and track record </a:t>
            </a:r>
          </a:p>
        </p:txBody>
      </p:sp>
      <p:sp>
        <p:nvSpPr>
          <p:cNvPr id="1434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31463CD3-B38B-48A5-B177-94B52CE3647D}" type="slidenum">
              <a:rPr lang="en-GB" altLang="en-US" sz="1000" smtClean="0">
                <a:solidFill>
                  <a:srgbClr val="000000"/>
                </a:solidFill>
                <a:latin typeface="Times" panose="02020603050405020304" pitchFamily="18" charset="0"/>
              </a:rPr>
              <a:pPr>
                <a:spcBef>
                  <a:spcPct val="0"/>
                </a:spcBef>
                <a:buFontTx/>
                <a:buNone/>
              </a:pPr>
              <a:t>59</a:t>
            </a:fld>
            <a:endParaRPr lang="en-GB" altLang="en-US" sz="1000" smtClean="0">
              <a:solidFill>
                <a:srgbClr val="000000"/>
              </a:solidFill>
              <a:latin typeface="Times" panose="02020603050405020304" pitchFamily="18" charset="0"/>
            </a:endParaRPr>
          </a:p>
        </p:txBody>
      </p:sp>
    </p:spTree>
    <p:extLst>
      <p:ext uri="{BB962C8B-B14F-4D97-AF65-F5344CB8AC3E}">
        <p14:creationId xmlns:p14="http://schemas.microsoft.com/office/powerpoint/2010/main" xmlns="" val="2917733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D28B200-B474-44BF-91C6-866E75473A49}" type="slidenum">
              <a:rPr lang="en-GB" smtClean="0"/>
              <a:pPr>
                <a:defRPr/>
              </a:pPr>
              <a:t>6</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xmlns="" val="1069468608"/>
              </p:ext>
            </p:extLst>
          </p:nvPr>
        </p:nvGraphicFramePr>
        <p:xfrm>
          <a:off x="395536" y="260648"/>
          <a:ext cx="8147248" cy="4765144"/>
        </p:xfrm>
        <a:graphic>
          <a:graphicData uri="http://schemas.openxmlformats.org/drawingml/2006/table">
            <a:tbl>
              <a:tblPr firstRow="1" bandRow="1">
                <a:tableStyleId>{5C22544A-7EE6-4342-B048-85BDC9FD1C3A}</a:tableStyleId>
              </a:tblPr>
              <a:tblGrid>
                <a:gridCol w="4250739">
                  <a:extLst>
                    <a:ext uri="{9D8B030D-6E8A-4147-A177-3AD203B41FA5}">
                      <a16:colId xmlns:a16="http://schemas.microsoft.com/office/drawing/2014/main" xmlns="" val="20000"/>
                    </a:ext>
                  </a:extLst>
                </a:gridCol>
                <a:gridCol w="2036812">
                  <a:extLst>
                    <a:ext uri="{9D8B030D-6E8A-4147-A177-3AD203B41FA5}">
                      <a16:colId xmlns:a16="http://schemas.microsoft.com/office/drawing/2014/main" xmlns="" val="20001"/>
                    </a:ext>
                  </a:extLst>
                </a:gridCol>
                <a:gridCol w="1859697">
                  <a:extLst>
                    <a:ext uri="{9D8B030D-6E8A-4147-A177-3AD203B41FA5}">
                      <a16:colId xmlns:a16="http://schemas.microsoft.com/office/drawing/2014/main" xmlns="" val="20002"/>
                    </a:ext>
                  </a:extLst>
                </a:gridCol>
              </a:tblGrid>
              <a:tr h="3708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1.2 ACTIVITY: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To change the accounting treatment for funds transfer (cash flow)</a:t>
                      </a:r>
                      <a:endParaRPr lang="en-ZA"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741784">
                <a:tc>
                  <a:txBody>
                    <a:bodyPr/>
                    <a:lstStyle/>
                    <a:p>
                      <a:r>
                        <a:rPr lang="en-ZA" dirty="0" smtClean="0"/>
                        <a:t>Workflow Description</a:t>
                      </a:r>
                      <a:endParaRPr lang="en-ZA" dirty="0"/>
                    </a:p>
                  </a:txBody>
                  <a:tcPr/>
                </a:tc>
                <a:tc>
                  <a:txBody>
                    <a:bodyPr/>
                    <a:lstStyle/>
                    <a:p>
                      <a:r>
                        <a:rPr lang="en-ZA" dirty="0" smtClean="0"/>
                        <a:t>Responsible official</a:t>
                      </a:r>
                    </a:p>
                  </a:txBody>
                  <a:tcPr/>
                </a:tc>
                <a:tc>
                  <a:txBody>
                    <a:bodyPr/>
                    <a:lstStyle/>
                    <a:p>
                      <a:r>
                        <a:rPr lang="en-ZA" dirty="0" smtClean="0"/>
                        <a:t>Due date</a:t>
                      </a:r>
                    </a:p>
                  </a:txBody>
                  <a:tcPr/>
                </a:tc>
                <a:extLst>
                  <a:ext uri="{0D108BD9-81ED-4DB2-BD59-A6C34878D82A}">
                    <a16:rowId xmlns:a16="http://schemas.microsoft.com/office/drawing/2014/main" xmlns="" val="10001"/>
                  </a:ext>
                </a:extLst>
              </a:tr>
              <a:tr h="370840">
                <a:tc>
                  <a:txBody>
                    <a:bodyPr/>
                    <a:lstStyle/>
                    <a:p>
                      <a:r>
                        <a:rPr lang="en-US" dirty="0" smtClean="0"/>
                        <a:t>2.1 Record receipt of funds on the </a:t>
                      </a:r>
                    </a:p>
                    <a:p>
                      <a:r>
                        <a:rPr lang="en-US" dirty="0" smtClean="0"/>
                        <a:t>      cashbook in line with the new </a:t>
                      </a:r>
                    </a:p>
                    <a:p>
                      <a:r>
                        <a:rPr lang="en-US" dirty="0" smtClean="0"/>
                        <a:t>      system description.</a:t>
                      </a:r>
                    </a:p>
                    <a:p>
                      <a:endParaRPr lang="en-US" dirty="0" smtClean="0"/>
                    </a:p>
                    <a:p>
                      <a:r>
                        <a:rPr lang="en-US" dirty="0" smtClean="0"/>
                        <a:t>2.2 Grant approval for any intermission    </a:t>
                      </a:r>
                    </a:p>
                    <a:p>
                      <a:r>
                        <a:rPr lang="en-US" dirty="0" smtClean="0"/>
                        <a:t>      transfers or withdrawals </a:t>
                      </a:r>
                    </a:p>
                    <a:p>
                      <a:endParaRPr lang="en-US" dirty="0" smtClean="0"/>
                    </a:p>
                    <a:p>
                      <a:r>
                        <a:rPr lang="en-US" dirty="0" smtClean="0"/>
                        <a:t>2.3 Submit proof of intermission    </a:t>
                      </a:r>
                    </a:p>
                    <a:p>
                      <a:r>
                        <a:rPr lang="en-US" dirty="0" smtClean="0"/>
                        <a:t>     </a:t>
                      </a:r>
                      <a:r>
                        <a:rPr lang="en-US" baseline="0" dirty="0" smtClean="0"/>
                        <a:t> </a:t>
                      </a:r>
                      <a:r>
                        <a:rPr lang="en-US" dirty="0" smtClean="0"/>
                        <a:t>transfers and withdrawals to HO</a:t>
                      </a:r>
                    </a:p>
                    <a:p>
                      <a:endParaRPr lang="en-US" dirty="0" smtClean="0"/>
                    </a:p>
                    <a:p>
                      <a:endParaRPr lang="en-US" dirty="0" smtClean="0"/>
                    </a:p>
                  </a:txBody>
                  <a:tcPr/>
                </a:tc>
                <a:tc>
                  <a:txBody>
                    <a:bodyPr/>
                    <a:lstStyle/>
                    <a:p>
                      <a:r>
                        <a:rPr lang="en-US" dirty="0" smtClean="0"/>
                        <a:t>CSM at Missions</a:t>
                      </a:r>
                    </a:p>
                    <a:p>
                      <a:endParaRPr lang="en-US" dirty="0" smtClean="0"/>
                    </a:p>
                    <a:p>
                      <a:endParaRPr lang="en-US" dirty="0" smtClean="0"/>
                    </a:p>
                    <a:p>
                      <a:r>
                        <a:rPr lang="en-US" dirty="0" smtClean="0"/>
                        <a:t>Chief Director: FM</a:t>
                      </a:r>
                    </a:p>
                    <a:p>
                      <a:endParaRPr lang="en-US" dirty="0" smtClean="0"/>
                    </a:p>
                    <a:p>
                      <a:endParaRPr lang="en-US" dirty="0" smtClean="0"/>
                    </a:p>
                    <a:p>
                      <a:r>
                        <a:rPr lang="en-US" dirty="0" smtClean="0"/>
                        <a:t>CSM</a:t>
                      </a:r>
                    </a:p>
                    <a:p>
                      <a:endParaRPr lang="en-US" dirty="0" smtClean="0"/>
                    </a:p>
                    <a:p>
                      <a:endParaRPr lang="en-US" dirty="0" smtClean="0"/>
                    </a:p>
                    <a:p>
                      <a:endParaRPr lang="en-US" dirty="0" smtClean="0"/>
                    </a:p>
                  </a:txBody>
                  <a:tcPr/>
                </a:tc>
                <a:tc>
                  <a:txBody>
                    <a:bodyPr/>
                    <a:lstStyle/>
                    <a:p>
                      <a:r>
                        <a:rPr lang="en-US" dirty="0" smtClean="0"/>
                        <a:t>30 November 2019</a:t>
                      </a:r>
                    </a:p>
                    <a:p>
                      <a:endParaRPr lang="en-US" dirty="0" smtClean="0"/>
                    </a:p>
                    <a:p>
                      <a:r>
                        <a:rPr lang="en-US" dirty="0" smtClean="0"/>
                        <a:t>Within 3 working days of request</a:t>
                      </a:r>
                    </a:p>
                    <a:p>
                      <a:endParaRPr lang="en-US" dirty="0" smtClean="0"/>
                    </a:p>
                    <a:p>
                      <a:endParaRPr lang="en-US" dirty="0" smtClean="0"/>
                    </a:p>
                    <a:p>
                      <a:r>
                        <a:rPr lang="en-US" dirty="0" smtClean="0"/>
                        <a:t>Within one day of receipt</a:t>
                      </a:r>
                    </a:p>
                    <a:p>
                      <a:endParaRPr lang="en-US" dirty="0" smtClean="0"/>
                    </a:p>
                    <a:p>
                      <a:endParaRPr lang="en-US" dirty="0" smtClean="0"/>
                    </a:p>
                    <a:p>
                      <a:endParaRPr lang="en-US" dirty="0" smtClean="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17605399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38100"/>
            <a:ext cx="8229600" cy="576263"/>
          </a:xfrm>
        </p:spPr>
        <p:txBody>
          <a:bodyPr/>
          <a:lstStyle/>
          <a:p>
            <a:r>
              <a:rPr lang="en-ZA" altLang="en-US" dirty="0" smtClean="0"/>
              <a:t>6. NEW YORK PILOT PROJECT</a:t>
            </a:r>
          </a:p>
        </p:txBody>
      </p:sp>
      <p:sp>
        <p:nvSpPr>
          <p:cNvPr id="14339" name="Content Placeholder 2"/>
          <p:cNvSpPr>
            <a:spLocks noGrp="1"/>
          </p:cNvSpPr>
          <p:nvPr>
            <p:ph idx="1"/>
          </p:nvPr>
        </p:nvSpPr>
        <p:spPr>
          <a:xfrm>
            <a:off x="179388" y="614363"/>
            <a:ext cx="8507412" cy="4895850"/>
          </a:xfrm>
        </p:spPr>
        <p:txBody>
          <a:bodyPr/>
          <a:lstStyle/>
          <a:p>
            <a:pPr algn="just">
              <a:lnSpc>
                <a:spcPct val="150000"/>
              </a:lnSpc>
            </a:pPr>
            <a:r>
              <a:rPr lang="en-ZA" altLang="en-US" sz="1400" dirty="0" smtClean="0"/>
              <a:t>In March 2017, the Executive approved an alternative property located at 211-215 East 38</a:t>
            </a:r>
            <a:r>
              <a:rPr lang="en-ZA" altLang="en-US" sz="1400" baseline="30000" dirty="0" smtClean="0"/>
              <a:t>th</a:t>
            </a:r>
            <a:r>
              <a:rPr lang="en-ZA" altLang="en-US" sz="1400" dirty="0" smtClean="0"/>
              <a:t> Street and Third Avenue. This property consists of a brownstone building to </a:t>
            </a:r>
            <a:r>
              <a:rPr lang="en-ZA" altLang="en-US" sz="1400" dirty="0"/>
              <a:t>be demolished and the land used for a new Chancery </a:t>
            </a:r>
            <a:r>
              <a:rPr lang="en-ZA" altLang="en-US" sz="1400" dirty="0" smtClean="0"/>
              <a:t>development  </a:t>
            </a:r>
          </a:p>
          <a:p>
            <a:pPr algn="just">
              <a:lnSpc>
                <a:spcPct val="150000"/>
              </a:lnSpc>
            </a:pPr>
            <a:r>
              <a:rPr lang="en-ZA" altLang="en-US" sz="1400" dirty="0" smtClean="0"/>
              <a:t>DIRCO and the preferred bidder negotiated a Project Preparation Agreement (PPA) which aimed to –</a:t>
            </a:r>
          </a:p>
          <a:p>
            <a:pPr lvl="1" algn="just">
              <a:lnSpc>
                <a:spcPct val="150000"/>
              </a:lnSpc>
            </a:pPr>
            <a:r>
              <a:rPr lang="en-ZA" altLang="en-US" sz="1200" dirty="0" smtClean="0"/>
              <a:t>Secure the land for the development</a:t>
            </a:r>
          </a:p>
          <a:p>
            <a:pPr lvl="1" algn="just">
              <a:lnSpc>
                <a:spcPct val="150000"/>
              </a:lnSpc>
            </a:pPr>
            <a:r>
              <a:rPr lang="en-ZA" altLang="en-US" sz="1200" dirty="0" smtClean="0"/>
              <a:t>Undertake the due diligence on the land</a:t>
            </a:r>
          </a:p>
          <a:p>
            <a:pPr lvl="1" algn="just">
              <a:lnSpc>
                <a:spcPct val="150000"/>
              </a:lnSpc>
            </a:pPr>
            <a:r>
              <a:rPr lang="en-ZA" altLang="en-US" sz="1200" dirty="0" smtClean="0"/>
              <a:t>Obtain the necessary development approvals</a:t>
            </a:r>
          </a:p>
          <a:p>
            <a:pPr lvl="1" algn="just">
              <a:lnSpc>
                <a:spcPct val="150000"/>
              </a:lnSpc>
            </a:pPr>
            <a:r>
              <a:rPr lang="en-ZA" altLang="en-US" sz="1200" dirty="0" smtClean="0"/>
              <a:t>Complete the concept design of the facility</a:t>
            </a:r>
          </a:p>
          <a:p>
            <a:pPr algn="just">
              <a:lnSpc>
                <a:spcPct val="150000"/>
              </a:lnSpc>
            </a:pPr>
            <a:r>
              <a:rPr lang="en-ZA" altLang="en-US" sz="1400" dirty="0" smtClean="0"/>
              <a:t>The above deliverables were directly related to the TA 3 requirements as listed by Treasury</a:t>
            </a:r>
          </a:p>
          <a:p>
            <a:pPr algn="just">
              <a:lnSpc>
                <a:spcPct val="150000"/>
              </a:lnSpc>
            </a:pPr>
            <a:r>
              <a:rPr lang="en-ZA" altLang="en-US" sz="1400" dirty="0" smtClean="0"/>
              <a:t>The PPA was reviewed by OCSLA and an OCSLA legal adviser was present during the final negotiations prior to the PPA being finalised</a:t>
            </a:r>
          </a:p>
          <a:p>
            <a:pPr algn="just">
              <a:lnSpc>
                <a:spcPct val="150000"/>
              </a:lnSpc>
            </a:pPr>
            <a:r>
              <a:rPr lang="en-ZA" altLang="en-US" sz="1400" dirty="0" smtClean="0"/>
              <a:t>The PPA was approved and signed by the Accounting Officer</a:t>
            </a:r>
          </a:p>
          <a:p>
            <a:pPr algn="just">
              <a:lnSpc>
                <a:spcPct val="150000"/>
              </a:lnSpc>
            </a:pPr>
            <a:r>
              <a:rPr lang="en-ZA" altLang="en-US" sz="1400" dirty="0" smtClean="0"/>
              <a:t>Under the PPA, DIRCO made a payment of USD 9 million to the preferred bidder, of which USD 4 million was to be used as deposit to secure the land</a:t>
            </a:r>
          </a:p>
          <a:p>
            <a:pPr lvl="1">
              <a:lnSpc>
                <a:spcPct val="150000"/>
              </a:lnSpc>
            </a:pPr>
            <a:endParaRPr lang="en-ZA" altLang="en-US" sz="1200" dirty="0" smtClean="0"/>
          </a:p>
        </p:txBody>
      </p:sp>
      <p:sp>
        <p:nvSpPr>
          <p:cNvPr id="1434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31463CD3-B38B-48A5-B177-94B52CE3647D}" type="slidenum">
              <a:rPr lang="en-GB" altLang="en-US" sz="1000" smtClean="0">
                <a:solidFill>
                  <a:srgbClr val="000000"/>
                </a:solidFill>
                <a:latin typeface="Times" panose="02020603050405020304" pitchFamily="18" charset="0"/>
              </a:rPr>
              <a:pPr>
                <a:spcBef>
                  <a:spcPct val="0"/>
                </a:spcBef>
                <a:buFontTx/>
                <a:buNone/>
              </a:pPr>
              <a:t>60</a:t>
            </a:fld>
            <a:endParaRPr lang="en-GB" altLang="en-US" sz="1000" smtClean="0">
              <a:solidFill>
                <a:srgbClr val="000000"/>
              </a:solidFill>
              <a:latin typeface="Times" panose="02020603050405020304" pitchFamily="18" charset="0"/>
            </a:endParaRPr>
          </a:p>
        </p:txBody>
      </p:sp>
    </p:spTree>
    <p:extLst>
      <p:ext uri="{BB962C8B-B14F-4D97-AF65-F5344CB8AC3E}">
        <p14:creationId xmlns:p14="http://schemas.microsoft.com/office/powerpoint/2010/main" xmlns="" val="258723238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38100"/>
            <a:ext cx="8229600" cy="576263"/>
          </a:xfrm>
        </p:spPr>
        <p:txBody>
          <a:bodyPr/>
          <a:lstStyle/>
          <a:p>
            <a:r>
              <a:rPr lang="en-ZA" altLang="en-US" dirty="0" smtClean="0"/>
              <a:t>6. NEW YORK PILOT PROJECT</a:t>
            </a:r>
          </a:p>
        </p:txBody>
      </p:sp>
      <p:sp>
        <p:nvSpPr>
          <p:cNvPr id="14339" name="Content Placeholder 2"/>
          <p:cNvSpPr>
            <a:spLocks noGrp="1"/>
          </p:cNvSpPr>
          <p:nvPr>
            <p:ph idx="1"/>
          </p:nvPr>
        </p:nvSpPr>
        <p:spPr>
          <a:xfrm>
            <a:off x="179388" y="614363"/>
            <a:ext cx="8507412" cy="4895850"/>
          </a:xfrm>
        </p:spPr>
        <p:txBody>
          <a:bodyPr/>
          <a:lstStyle/>
          <a:p>
            <a:pPr indent="-285750" algn="just">
              <a:lnSpc>
                <a:spcPct val="150000"/>
              </a:lnSpc>
            </a:pPr>
            <a:r>
              <a:rPr lang="en-ZA" altLang="en-US" sz="1400" dirty="0" smtClean="0"/>
              <a:t>Following the conclusion of the PPA, the preferred bidder signed a Purchase and Sale Agreement for the property and paid a refundable deposit of USD 4 million</a:t>
            </a:r>
          </a:p>
          <a:p>
            <a:pPr indent="-285750" algn="just">
              <a:lnSpc>
                <a:spcPct val="150000"/>
              </a:lnSpc>
            </a:pPr>
            <a:r>
              <a:rPr lang="en-ZA" altLang="en-US" sz="1400" dirty="0" smtClean="0"/>
              <a:t>The purchase price of the land was USD 47 850 000</a:t>
            </a:r>
          </a:p>
          <a:p>
            <a:pPr indent="-285750" algn="just">
              <a:lnSpc>
                <a:spcPct val="150000"/>
              </a:lnSpc>
            </a:pPr>
            <a:r>
              <a:rPr lang="en-ZA" altLang="en-US" sz="1400" dirty="0" smtClean="0"/>
              <a:t>The preferred bidder completed all deliverables under the PPA, including the land due diligence</a:t>
            </a:r>
          </a:p>
          <a:p>
            <a:pPr indent="-285750" algn="just">
              <a:lnSpc>
                <a:spcPct val="150000"/>
              </a:lnSpc>
            </a:pPr>
            <a:r>
              <a:rPr lang="en-ZA" altLang="en-US" sz="1400" dirty="0" smtClean="0"/>
              <a:t>No impediments were found on the land, at which time the deposit became non refundable. The closing date of the land transaction, which is the time when the balance becomes due and payable, was 27 September 2017 </a:t>
            </a:r>
          </a:p>
          <a:p>
            <a:pPr indent="-285750" algn="just">
              <a:lnSpc>
                <a:spcPct val="150000"/>
              </a:lnSpc>
            </a:pPr>
            <a:r>
              <a:rPr lang="en-ZA" altLang="en-US" sz="1400" dirty="0" smtClean="0"/>
              <a:t>The US State Department approved the land purchase in August 2017</a:t>
            </a:r>
          </a:p>
          <a:p>
            <a:pPr indent="-285750" algn="just">
              <a:lnSpc>
                <a:spcPct val="150000"/>
              </a:lnSpc>
            </a:pPr>
            <a:r>
              <a:rPr lang="en-ZA" altLang="en-US" sz="1400" dirty="0" smtClean="0"/>
              <a:t>DIRCO completed its TA 3 application and submitted it, together with all the documents required in the Treasury letter of December 2016, in August 2017</a:t>
            </a:r>
          </a:p>
          <a:p>
            <a:pPr indent="-285750" algn="just">
              <a:lnSpc>
                <a:spcPct val="150000"/>
              </a:lnSpc>
            </a:pPr>
            <a:r>
              <a:rPr lang="en-ZA" altLang="en-US" sz="1400" dirty="0" smtClean="0"/>
              <a:t>As at end September 2017, TA 3 was still awaited, which had the effect that the land transaction could not be concluded and an addendum was concluded, moving the closing date to Oct 2017</a:t>
            </a:r>
          </a:p>
          <a:p>
            <a:pPr indent="-285750" algn="just">
              <a:lnSpc>
                <a:spcPct val="150000"/>
              </a:lnSpc>
            </a:pPr>
            <a:r>
              <a:rPr lang="en-ZA" altLang="en-US" sz="1400" dirty="0" smtClean="0"/>
              <a:t>In October 2017, DIRCO responded to NT questions emanating from the project, including project affordability </a:t>
            </a:r>
          </a:p>
          <a:p>
            <a:pPr marL="57150" indent="0">
              <a:lnSpc>
                <a:spcPct val="150000"/>
              </a:lnSpc>
              <a:buNone/>
            </a:pPr>
            <a:endParaRPr lang="en-ZA" altLang="en-US" sz="1400" dirty="0" smtClean="0"/>
          </a:p>
        </p:txBody>
      </p:sp>
      <p:sp>
        <p:nvSpPr>
          <p:cNvPr id="1434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31463CD3-B38B-48A5-B177-94B52CE3647D}" type="slidenum">
              <a:rPr lang="en-GB" altLang="en-US" sz="1000" smtClean="0">
                <a:solidFill>
                  <a:srgbClr val="000000"/>
                </a:solidFill>
                <a:latin typeface="Times" panose="02020603050405020304" pitchFamily="18" charset="0"/>
              </a:rPr>
              <a:pPr>
                <a:spcBef>
                  <a:spcPct val="0"/>
                </a:spcBef>
                <a:buFontTx/>
                <a:buNone/>
              </a:pPr>
              <a:t>61</a:t>
            </a:fld>
            <a:endParaRPr lang="en-GB" altLang="en-US" sz="1000" smtClean="0">
              <a:solidFill>
                <a:srgbClr val="000000"/>
              </a:solidFill>
              <a:latin typeface="Times" panose="02020603050405020304" pitchFamily="18" charset="0"/>
            </a:endParaRPr>
          </a:p>
        </p:txBody>
      </p:sp>
    </p:spTree>
    <p:extLst>
      <p:ext uri="{BB962C8B-B14F-4D97-AF65-F5344CB8AC3E}">
        <p14:creationId xmlns:p14="http://schemas.microsoft.com/office/powerpoint/2010/main" xmlns="" val="17150315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38100"/>
            <a:ext cx="8229600" cy="576263"/>
          </a:xfrm>
        </p:spPr>
        <p:txBody>
          <a:bodyPr/>
          <a:lstStyle/>
          <a:p>
            <a:r>
              <a:rPr lang="en-ZA" altLang="en-US" dirty="0" smtClean="0"/>
              <a:t>6. NEW YORK PILOT PROJECT</a:t>
            </a:r>
          </a:p>
        </p:txBody>
      </p:sp>
      <p:sp>
        <p:nvSpPr>
          <p:cNvPr id="14339" name="Content Placeholder 2"/>
          <p:cNvSpPr>
            <a:spLocks noGrp="1"/>
          </p:cNvSpPr>
          <p:nvPr>
            <p:ph idx="1"/>
          </p:nvPr>
        </p:nvSpPr>
        <p:spPr>
          <a:xfrm>
            <a:off x="179388" y="614363"/>
            <a:ext cx="8507412" cy="4895850"/>
          </a:xfrm>
        </p:spPr>
        <p:txBody>
          <a:bodyPr/>
          <a:lstStyle/>
          <a:p>
            <a:pPr indent="-285750" algn="just">
              <a:lnSpc>
                <a:spcPct val="150000"/>
              </a:lnSpc>
            </a:pPr>
            <a:r>
              <a:rPr lang="en-ZA" altLang="en-US" sz="1400" dirty="0" smtClean="0"/>
              <a:t>On 16 October 2017, 17 months after the preferred bidder was appointed and USD 9 million was spent, NT alerted DIRCO to perceived irregularities in the appointment of the preferred bidder, </a:t>
            </a:r>
            <a:r>
              <a:rPr lang="en-ZA" altLang="en-US" sz="1400" dirty="0" err="1" smtClean="0"/>
              <a:t>viz</a:t>
            </a:r>
            <a:r>
              <a:rPr lang="en-ZA" altLang="en-US" sz="1400" dirty="0" smtClean="0"/>
              <a:t> – </a:t>
            </a:r>
          </a:p>
          <a:p>
            <a:pPr lvl="1" algn="just">
              <a:lnSpc>
                <a:spcPct val="150000"/>
              </a:lnSpc>
            </a:pPr>
            <a:r>
              <a:rPr lang="en-ZA" altLang="en-US" sz="1200" dirty="0" smtClean="0"/>
              <a:t>Evaluation criteria not subdivided to allow BEC members to score objectively</a:t>
            </a:r>
          </a:p>
          <a:p>
            <a:pPr lvl="1" algn="just">
              <a:lnSpc>
                <a:spcPct val="150000"/>
              </a:lnSpc>
            </a:pPr>
            <a:r>
              <a:rPr lang="en-ZA" altLang="en-US" sz="1200" dirty="0" err="1" smtClean="0"/>
              <a:t>Lephuthing</a:t>
            </a:r>
            <a:r>
              <a:rPr lang="en-ZA" altLang="en-US" sz="1200" dirty="0" smtClean="0"/>
              <a:t> Investments incorrectly disqualified</a:t>
            </a:r>
          </a:p>
          <a:p>
            <a:pPr lvl="1" algn="just">
              <a:lnSpc>
                <a:spcPct val="150000"/>
              </a:lnSpc>
            </a:pPr>
            <a:r>
              <a:rPr lang="en-ZA" altLang="en-US" sz="1200" dirty="0" smtClean="0"/>
              <a:t>Failure by </a:t>
            </a:r>
            <a:r>
              <a:rPr lang="en-ZA" altLang="en-US" sz="1200" dirty="0" err="1" smtClean="0"/>
              <a:t>Simeka</a:t>
            </a:r>
            <a:r>
              <a:rPr lang="en-ZA" altLang="en-US" sz="1200" dirty="0" smtClean="0"/>
              <a:t> to disclose that they are in Joint Venture</a:t>
            </a:r>
          </a:p>
          <a:p>
            <a:pPr lvl="1" algn="just">
              <a:lnSpc>
                <a:spcPct val="150000"/>
              </a:lnSpc>
            </a:pPr>
            <a:r>
              <a:rPr lang="en-ZA" altLang="en-US" sz="1200" dirty="0" smtClean="0"/>
              <a:t>Joint Venture Agreement quoting different company registration number</a:t>
            </a:r>
          </a:p>
          <a:p>
            <a:pPr lvl="1" algn="just">
              <a:lnSpc>
                <a:spcPct val="150000"/>
              </a:lnSpc>
            </a:pPr>
            <a:r>
              <a:rPr lang="en-ZA" altLang="en-US" sz="1200" dirty="0" smtClean="0"/>
              <a:t>Joint Venture appointed whereas bidder was </a:t>
            </a:r>
            <a:r>
              <a:rPr lang="en-ZA" altLang="en-US" sz="1200" dirty="0" err="1" smtClean="0"/>
              <a:t>Simeka</a:t>
            </a:r>
            <a:r>
              <a:rPr lang="en-ZA" altLang="en-US" sz="1200" dirty="0" smtClean="0"/>
              <a:t> Group</a:t>
            </a:r>
          </a:p>
          <a:p>
            <a:pPr algn="just">
              <a:lnSpc>
                <a:spcPct val="150000"/>
              </a:lnSpc>
            </a:pPr>
            <a:r>
              <a:rPr lang="en-ZA" altLang="en-US" sz="1400" dirty="0" smtClean="0"/>
              <a:t>DIRCO responded to these concerns with evidence</a:t>
            </a:r>
          </a:p>
          <a:p>
            <a:pPr algn="just">
              <a:lnSpc>
                <a:spcPct val="150000"/>
              </a:lnSpc>
            </a:pPr>
            <a:r>
              <a:rPr lang="en-ZA" altLang="en-US" sz="1400" dirty="0" smtClean="0"/>
              <a:t>During the months of October 2017 to January 2018, the TA 3 remained outstanding, which necessitated several addendums to the Purchase and Sale Agreement to extend the land closing date</a:t>
            </a:r>
          </a:p>
          <a:p>
            <a:pPr algn="just">
              <a:lnSpc>
                <a:spcPct val="150000"/>
              </a:lnSpc>
            </a:pPr>
            <a:r>
              <a:rPr lang="en-ZA" altLang="en-US" sz="1400" dirty="0" smtClean="0"/>
              <a:t>In an effort to secure funding for the land purchase, the preferred bidder approached lenders in the USA and proposed that the RSA signs a letter of credit to allow the land payment to be made</a:t>
            </a:r>
          </a:p>
          <a:p>
            <a:pPr algn="just">
              <a:lnSpc>
                <a:spcPct val="150000"/>
              </a:lnSpc>
            </a:pPr>
            <a:r>
              <a:rPr lang="en-ZA" altLang="en-US" sz="1400" dirty="0" smtClean="0"/>
              <a:t>In Jan 2018, National Treasury indicated that the unresolved procurement issues precludes it from issuing TA 3</a:t>
            </a:r>
          </a:p>
          <a:p>
            <a:pPr indent="-285750">
              <a:lnSpc>
                <a:spcPct val="150000"/>
              </a:lnSpc>
            </a:pPr>
            <a:endParaRPr lang="en-ZA" altLang="en-US" sz="1400" dirty="0" smtClean="0"/>
          </a:p>
        </p:txBody>
      </p:sp>
      <p:sp>
        <p:nvSpPr>
          <p:cNvPr id="1434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31463CD3-B38B-48A5-B177-94B52CE3647D}" type="slidenum">
              <a:rPr lang="en-GB" altLang="en-US" sz="1000" smtClean="0">
                <a:solidFill>
                  <a:srgbClr val="000000"/>
                </a:solidFill>
                <a:latin typeface="Times" panose="02020603050405020304" pitchFamily="18" charset="0"/>
              </a:rPr>
              <a:pPr>
                <a:spcBef>
                  <a:spcPct val="0"/>
                </a:spcBef>
                <a:buFontTx/>
                <a:buNone/>
              </a:pPr>
              <a:t>62</a:t>
            </a:fld>
            <a:endParaRPr lang="en-GB" altLang="en-US" sz="1000" smtClean="0">
              <a:solidFill>
                <a:srgbClr val="000000"/>
              </a:solidFill>
              <a:latin typeface="Times" panose="02020603050405020304" pitchFamily="18" charset="0"/>
            </a:endParaRPr>
          </a:p>
        </p:txBody>
      </p:sp>
    </p:spTree>
    <p:extLst>
      <p:ext uri="{BB962C8B-B14F-4D97-AF65-F5344CB8AC3E}">
        <p14:creationId xmlns:p14="http://schemas.microsoft.com/office/powerpoint/2010/main" xmlns="" val="247956594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38100"/>
            <a:ext cx="8229600" cy="576263"/>
          </a:xfrm>
        </p:spPr>
        <p:txBody>
          <a:bodyPr/>
          <a:lstStyle/>
          <a:p>
            <a:r>
              <a:rPr lang="en-ZA" altLang="en-US" dirty="0" smtClean="0"/>
              <a:t>6. NEW YORK PILOT PROJECT</a:t>
            </a:r>
          </a:p>
        </p:txBody>
      </p:sp>
      <p:sp>
        <p:nvSpPr>
          <p:cNvPr id="14339" name="Content Placeholder 2"/>
          <p:cNvSpPr>
            <a:spLocks noGrp="1"/>
          </p:cNvSpPr>
          <p:nvPr>
            <p:ph idx="1"/>
          </p:nvPr>
        </p:nvSpPr>
        <p:spPr>
          <a:xfrm>
            <a:off x="179388" y="614363"/>
            <a:ext cx="8507412" cy="4895850"/>
          </a:xfrm>
        </p:spPr>
        <p:txBody>
          <a:bodyPr/>
          <a:lstStyle/>
          <a:p>
            <a:pPr indent="-285750" algn="just">
              <a:lnSpc>
                <a:spcPct val="150000"/>
              </a:lnSpc>
            </a:pPr>
            <a:r>
              <a:rPr lang="en-ZA" altLang="en-US" sz="1400" dirty="0" smtClean="0"/>
              <a:t>NT then advised DIRCO to decide whether to continue with the land transaction, and incur irregular expenditure, or to cancel the transaction, which will result in fruitless and wasteful expenditure</a:t>
            </a:r>
          </a:p>
          <a:p>
            <a:pPr indent="-285750" algn="just">
              <a:lnSpc>
                <a:spcPct val="150000"/>
              </a:lnSpc>
            </a:pPr>
            <a:r>
              <a:rPr lang="en-ZA" altLang="en-US" sz="1400" dirty="0" smtClean="0"/>
              <a:t>At the same time, the Budget Office in Treasury confirms that USD 20 million is available from the DIRCO budget for drawing to pay the balance of the purchase price in two tranches</a:t>
            </a:r>
          </a:p>
          <a:p>
            <a:pPr indent="-285750" algn="just">
              <a:lnSpc>
                <a:spcPct val="150000"/>
              </a:lnSpc>
            </a:pPr>
            <a:r>
              <a:rPr lang="en-ZA" altLang="en-US" sz="1400" dirty="0" smtClean="0"/>
              <a:t>The preferred bidder addressed legal communication to the Accounting Officer from January 2018</a:t>
            </a:r>
          </a:p>
          <a:p>
            <a:pPr indent="-285750" algn="just">
              <a:lnSpc>
                <a:spcPct val="150000"/>
              </a:lnSpc>
            </a:pPr>
            <a:r>
              <a:rPr lang="en-ZA" altLang="en-US" sz="1400" dirty="0"/>
              <a:t>In June 2018, the seller reminded the preferred bidder that the final date for payment is 2 July 2018, wherafter the land will be lost and the deposit forfeited</a:t>
            </a:r>
          </a:p>
          <a:p>
            <a:pPr indent="-285750" algn="just">
              <a:lnSpc>
                <a:spcPct val="150000"/>
              </a:lnSpc>
            </a:pPr>
            <a:r>
              <a:rPr lang="en-ZA" altLang="en-US" sz="1400" dirty="0" smtClean="0"/>
              <a:t>DIRCO decided to review its decision to appoint the preferred bidder and instituted motion proceedings in the Gauteng High Court in October 2018 to set the appointment aside and recover the USD 9 million paid</a:t>
            </a:r>
          </a:p>
          <a:p>
            <a:pPr indent="-285750" algn="just">
              <a:lnSpc>
                <a:spcPct val="150000"/>
              </a:lnSpc>
            </a:pPr>
            <a:r>
              <a:rPr lang="en-ZA" altLang="en-US" sz="1400" dirty="0" err="1" smtClean="0"/>
              <a:t>Simeka</a:t>
            </a:r>
            <a:r>
              <a:rPr lang="en-ZA" altLang="en-US" sz="1400" dirty="0" smtClean="0"/>
              <a:t>, in turn, instituted action proceedings against DIRCO in October 2018, requesting the High court to direct the Department to honour its obligations contained in the tender award, alternatively claiming damages in the amount of R 598 606 379.82 plus interest for loss of profits and out of pocket costs</a:t>
            </a:r>
          </a:p>
          <a:p>
            <a:pPr indent="-285750" algn="just">
              <a:lnSpc>
                <a:spcPct val="150000"/>
              </a:lnSpc>
            </a:pPr>
            <a:r>
              <a:rPr lang="en-ZA" altLang="en-US" sz="1400" dirty="0" smtClean="0"/>
              <a:t>The matter is </a:t>
            </a:r>
            <a:r>
              <a:rPr lang="en-ZA" altLang="en-US" sz="1400" i="1" dirty="0" smtClean="0"/>
              <a:t>sub </a:t>
            </a:r>
            <a:r>
              <a:rPr lang="en-ZA" altLang="en-US" sz="1400" i="1" dirty="0" err="1" smtClean="0"/>
              <a:t>judice</a:t>
            </a:r>
            <a:endParaRPr lang="en-ZA" altLang="en-US" sz="1400" i="1" dirty="0" smtClean="0"/>
          </a:p>
          <a:p>
            <a:pPr indent="-285750">
              <a:lnSpc>
                <a:spcPct val="150000"/>
              </a:lnSpc>
            </a:pPr>
            <a:endParaRPr lang="en-ZA" altLang="en-US" sz="1400" dirty="0" smtClean="0"/>
          </a:p>
        </p:txBody>
      </p:sp>
      <p:sp>
        <p:nvSpPr>
          <p:cNvPr id="14340"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22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31463CD3-B38B-48A5-B177-94B52CE3647D}" type="slidenum">
              <a:rPr lang="en-GB" altLang="en-US" sz="1000" smtClean="0">
                <a:solidFill>
                  <a:srgbClr val="000000"/>
                </a:solidFill>
                <a:latin typeface="Times" panose="02020603050405020304" pitchFamily="18" charset="0"/>
              </a:rPr>
              <a:pPr>
                <a:spcBef>
                  <a:spcPct val="0"/>
                </a:spcBef>
                <a:buFontTx/>
                <a:buNone/>
              </a:pPr>
              <a:t>63</a:t>
            </a:fld>
            <a:endParaRPr lang="en-GB" altLang="en-US" sz="1000" smtClean="0">
              <a:solidFill>
                <a:srgbClr val="000000"/>
              </a:solidFill>
              <a:latin typeface="Times" panose="02020603050405020304" pitchFamily="18" charset="0"/>
            </a:endParaRPr>
          </a:p>
        </p:txBody>
      </p:sp>
    </p:spTree>
    <p:extLst>
      <p:ext uri="{BB962C8B-B14F-4D97-AF65-F5344CB8AC3E}">
        <p14:creationId xmlns:p14="http://schemas.microsoft.com/office/powerpoint/2010/main" xmlns="" val="262799460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97502"/>
          </a:xfrm>
        </p:spPr>
        <p:txBody>
          <a:bodyPr/>
          <a:lstStyle/>
          <a:p>
            <a:r>
              <a:rPr lang="en-US" sz="6600" dirty="0"/>
              <a:t>Thank you</a:t>
            </a:r>
          </a:p>
        </p:txBody>
      </p:sp>
    </p:spTree>
    <p:extLst>
      <p:ext uri="{BB962C8B-B14F-4D97-AF65-F5344CB8AC3E}">
        <p14:creationId xmlns:p14="http://schemas.microsoft.com/office/powerpoint/2010/main" xmlns="" val="2373248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D28B200-B474-44BF-91C6-866E75473A49}" type="slidenum">
              <a:rPr lang="en-GB" smtClean="0"/>
              <a:pPr>
                <a:defRPr/>
              </a:pPr>
              <a:t>7</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xmlns="" val="2648234595"/>
              </p:ext>
            </p:extLst>
          </p:nvPr>
        </p:nvGraphicFramePr>
        <p:xfrm>
          <a:off x="395536" y="260648"/>
          <a:ext cx="8147248" cy="4216504"/>
        </p:xfrm>
        <a:graphic>
          <a:graphicData uri="http://schemas.openxmlformats.org/drawingml/2006/table">
            <a:tbl>
              <a:tblPr firstRow="1" bandRow="1">
                <a:tableStyleId>{5C22544A-7EE6-4342-B048-85BDC9FD1C3A}</a:tableStyleId>
              </a:tblPr>
              <a:tblGrid>
                <a:gridCol w="4536504">
                  <a:extLst>
                    <a:ext uri="{9D8B030D-6E8A-4147-A177-3AD203B41FA5}">
                      <a16:colId xmlns:a16="http://schemas.microsoft.com/office/drawing/2014/main" xmlns="" val="20000"/>
                    </a:ext>
                  </a:extLst>
                </a:gridCol>
                <a:gridCol w="1751047">
                  <a:extLst>
                    <a:ext uri="{9D8B030D-6E8A-4147-A177-3AD203B41FA5}">
                      <a16:colId xmlns:a16="http://schemas.microsoft.com/office/drawing/2014/main" xmlns="" val="20001"/>
                    </a:ext>
                  </a:extLst>
                </a:gridCol>
                <a:gridCol w="1859697">
                  <a:extLst>
                    <a:ext uri="{9D8B030D-6E8A-4147-A177-3AD203B41FA5}">
                      <a16:colId xmlns:a16="http://schemas.microsoft.com/office/drawing/2014/main" xmlns="" val="20002"/>
                    </a:ext>
                  </a:extLst>
                </a:gridCol>
              </a:tblGrid>
              <a:tr h="3708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1.3 ACTIVITY : Continued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To change the accounting treatment for funds transfer (cash flow)</a:t>
                      </a:r>
                      <a:endParaRPr lang="en-ZA"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741784">
                <a:tc>
                  <a:txBody>
                    <a:bodyPr/>
                    <a:lstStyle/>
                    <a:p>
                      <a:r>
                        <a:rPr lang="en-ZA" dirty="0" smtClean="0"/>
                        <a:t>Workflow Description</a:t>
                      </a:r>
                      <a:endParaRPr lang="en-ZA" dirty="0"/>
                    </a:p>
                  </a:txBody>
                  <a:tcPr/>
                </a:tc>
                <a:tc>
                  <a:txBody>
                    <a:bodyPr/>
                    <a:lstStyle/>
                    <a:p>
                      <a:r>
                        <a:rPr lang="en-ZA" dirty="0" smtClean="0"/>
                        <a:t>Responsible official</a:t>
                      </a:r>
                    </a:p>
                  </a:txBody>
                  <a:tcPr/>
                </a:tc>
                <a:tc>
                  <a:txBody>
                    <a:bodyPr/>
                    <a:lstStyle/>
                    <a:p>
                      <a:r>
                        <a:rPr lang="en-ZA" dirty="0" smtClean="0"/>
                        <a:t>Due date</a:t>
                      </a:r>
                    </a:p>
                  </a:txBody>
                  <a:tcPr/>
                </a:tc>
                <a:extLst>
                  <a:ext uri="{0D108BD9-81ED-4DB2-BD59-A6C34878D82A}">
                    <a16:rowId xmlns:a16="http://schemas.microsoft.com/office/drawing/2014/main" xmlns="" val="10001"/>
                  </a:ext>
                </a:extLst>
              </a:tr>
              <a:tr h="370840">
                <a:tc>
                  <a:txBody>
                    <a:bodyPr/>
                    <a:lstStyle/>
                    <a:p>
                      <a:r>
                        <a:rPr lang="en-US" dirty="0" smtClean="0"/>
                        <a:t>2.4 Perform a reconciliation of funds </a:t>
                      </a:r>
                    </a:p>
                    <a:p>
                      <a:r>
                        <a:rPr lang="en-US" dirty="0" smtClean="0"/>
                        <a:t>      transferred and disbursed</a:t>
                      </a:r>
                    </a:p>
                    <a:p>
                      <a:endParaRPr lang="en-US" dirty="0" smtClean="0"/>
                    </a:p>
                    <a:p>
                      <a:r>
                        <a:rPr lang="en-US" dirty="0" smtClean="0"/>
                        <a:t>2.5 Submit the reconciliation to the CFO </a:t>
                      </a:r>
                    </a:p>
                    <a:p>
                      <a:r>
                        <a:rPr lang="en-US" dirty="0" smtClean="0"/>
                        <a:t>      on monthly basis</a:t>
                      </a:r>
                    </a:p>
                    <a:p>
                      <a:endParaRPr lang="en-US" dirty="0" smtClean="0"/>
                    </a:p>
                    <a:p>
                      <a:endParaRPr lang="en-US" dirty="0" smtClean="0"/>
                    </a:p>
                    <a:p>
                      <a:r>
                        <a:rPr lang="en-US" dirty="0" smtClean="0"/>
                        <a:t>2.6 Request bank accounts  </a:t>
                      </a:r>
                    </a:p>
                    <a:p>
                      <a:r>
                        <a:rPr lang="en-US" dirty="0" smtClean="0"/>
                        <a:t>      confirmation operated by the </a:t>
                      </a:r>
                    </a:p>
                    <a:p>
                      <a:r>
                        <a:rPr lang="en-US" dirty="0" smtClean="0"/>
                        <a:t>      department bi-annually</a:t>
                      </a:r>
                      <a:endParaRPr lang="en-ZA" dirty="0"/>
                    </a:p>
                  </a:txBody>
                  <a:tcPr/>
                </a:tc>
                <a:tc>
                  <a:txBody>
                    <a:bodyPr/>
                    <a:lstStyle/>
                    <a:p>
                      <a:r>
                        <a:rPr lang="en-US" dirty="0" smtClean="0"/>
                        <a:t>Chief Director :FM</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Chief Director :FM</a:t>
                      </a:r>
                    </a:p>
                    <a:p>
                      <a:endParaRPr lang="en-US" dirty="0" smtClean="0"/>
                    </a:p>
                    <a:p>
                      <a:endParaRPr lang="en-US" dirty="0" smtClean="0"/>
                    </a:p>
                    <a:p>
                      <a:r>
                        <a:rPr lang="en-US" dirty="0" smtClean="0"/>
                        <a:t>Chief Director :FM</a:t>
                      </a:r>
                      <a:endParaRPr lang="en-ZA" dirty="0"/>
                    </a:p>
                  </a:txBody>
                  <a:tcPr/>
                </a:tc>
                <a:tc>
                  <a:txBody>
                    <a:bodyPr/>
                    <a:lstStyle/>
                    <a:p>
                      <a:r>
                        <a:rPr lang="en-US" dirty="0" smtClean="0"/>
                        <a:t>3rd day of each month</a:t>
                      </a:r>
                    </a:p>
                    <a:p>
                      <a:endParaRPr lang="en-US" dirty="0" smtClean="0"/>
                    </a:p>
                    <a:p>
                      <a:endParaRPr lang="en-US" dirty="0" smtClean="0"/>
                    </a:p>
                    <a:p>
                      <a:r>
                        <a:rPr lang="en-US" dirty="0" smtClean="0"/>
                        <a:t>3rd day of each month</a:t>
                      </a:r>
                    </a:p>
                    <a:p>
                      <a:endParaRPr lang="en-US" dirty="0" smtClean="0"/>
                    </a:p>
                    <a:p>
                      <a:r>
                        <a:rPr lang="en-US" dirty="0" smtClean="0"/>
                        <a:t>29 November 2019</a:t>
                      </a:r>
                      <a:r>
                        <a:rPr lang="en-US" baseline="0" dirty="0" smtClean="0"/>
                        <a:t> and</a:t>
                      </a:r>
                    </a:p>
                    <a:p>
                      <a:r>
                        <a:rPr lang="en-US" baseline="0" dirty="0" smtClean="0"/>
                        <a:t>13 March 2020</a:t>
                      </a:r>
                      <a:endParaRPr lang="en-US" dirty="0" smtClean="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2002152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D28B200-B474-44BF-91C6-866E75473A49}" type="slidenum">
              <a:rPr lang="en-GB" smtClean="0"/>
              <a:pPr>
                <a:defRPr/>
              </a:pPr>
              <a:t>8</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xmlns="" val="3591562706"/>
              </p:ext>
            </p:extLst>
          </p:nvPr>
        </p:nvGraphicFramePr>
        <p:xfrm>
          <a:off x="467544" y="692696"/>
          <a:ext cx="8147248" cy="3451840"/>
        </p:xfrm>
        <a:graphic>
          <a:graphicData uri="http://schemas.openxmlformats.org/drawingml/2006/table">
            <a:tbl>
              <a:tblPr firstRow="1" bandRow="1">
                <a:tableStyleId>{5C22544A-7EE6-4342-B048-85BDC9FD1C3A}</a:tableStyleId>
              </a:tblPr>
              <a:tblGrid>
                <a:gridCol w="4250739">
                  <a:extLst>
                    <a:ext uri="{9D8B030D-6E8A-4147-A177-3AD203B41FA5}">
                      <a16:colId xmlns:a16="http://schemas.microsoft.com/office/drawing/2014/main" xmlns="" val="20000"/>
                    </a:ext>
                  </a:extLst>
                </a:gridCol>
                <a:gridCol w="2036812">
                  <a:extLst>
                    <a:ext uri="{9D8B030D-6E8A-4147-A177-3AD203B41FA5}">
                      <a16:colId xmlns:a16="http://schemas.microsoft.com/office/drawing/2014/main" xmlns="" val="20001"/>
                    </a:ext>
                  </a:extLst>
                </a:gridCol>
                <a:gridCol w="1859697">
                  <a:extLst>
                    <a:ext uri="{9D8B030D-6E8A-4147-A177-3AD203B41FA5}">
                      <a16:colId xmlns:a16="http://schemas.microsoft.com/office/drawing/2014/main" xmlns="" val="20002"/>
                    </a:ext>
                  </a:extLst>
                </a:gridCol>
              </a:tblGrid>
              <a:tr h="3708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1.4</a:t>
                      </a:r>
                      <a:r>
                        <a:rPr lang="en-US" baseline="0" dirty="0" smtClean="0">
                          <a:solidFill>
                            <a:schemeClr val="tx1"/>
                          </a:solidFill>
                        </a:rPr>
                        <a:t> </a:t>
                      </a:r>
                      <a:r>
                        <a:rPr lang="en-US" dirty="0" smtClean="0">
                          <a:solidFill>
                            <a:schemeClr val="tx1"/>
                          </a:solidFill>
                        </a:rPr>
                        <a:t>ACTIVITY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To clarify and enhance the role of the SSU management</a:t>
                      </a:r>
                      <a:r>
                        <a:rPr lang="en-US" baseline="0" dirty="0" smtClean="0">
                          <a:solidFill>
                            <a:schemeClr val="tx1"/>
                          </a:solidFill>
                        </a:rPr>
                        <a:t> of mission </a:t>
                      </a:r>
                      <a:r>
                        <a:rPr lang="en-US" dirty="0" smtClean="0">
                          <a:solidFill>
                            <a:schemeClr val="tx1"/>
                          </a:solidFill>
                        </a:rPr>
                        <a:t>of cash book system (MCS)</a:t>
                      </a:r>
                      <a:endParaRPr lang="en-ZA"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800080">
                <a:tc>
                  <a:txBody>
                    <a:bodyPr/>
                    <a:lstStyle/>
                    <a:p>
                      <a:r>
                        <a:rPr lang="en-ZA" dirty="0" smtClean="0"/>
                        <a:t>Workflow Description</a:t>
                      </a:r>
                      <a:endParaRPr lang="en-ZA" dirty="0"/>
                    </a:p>
                  </a:txBody>
                  <a:tcPr/>
                </a:tc>
                <a:tc>
                  <a:txBody>
                    <a:bodyPr/>
                    <a:lstStyle/>
                    <a:p>
                      <a:r>
                        <a:rPr lang="en-ZA" dirty="0" smtClean="0"/>
                        <a:t>Responsible official</a:t>
                      </a:r>
                    </a:p>
                  </a:txBody>
                  <a:tcPr/>
                </a:tc>
                <a:tc>
                  <a:txBody>
                    <a:bodyPr/>
                    <a:lstStyle/>
                    <a:p>
                      <a:r>
                        <a:rPr lang="en-ZA" dirty="0" smtClean="0"/>
                        <a:t>Due date</a:t>
                      </a:r>
                    </a:p>
                  </a:txBody>
                  <a:tcPr/>
                </a:tc>
                <a:extLst>
                  <a:ext uri="{0D108BD9-81ED-4DB2-BD59-A6C34878D82A}">
                    <a16:rowId xmlns:a16="http://schemas.microsoft.com/office/drawing/2014/main" xmlns="" val="10001"/>
                  </a:ext>
                </a:extLst>
              </a:tr>
              <a:tr h="370840">
                <a:tc>
                  <a:txBody>
                    <a:bodyPr/>
                    <a:lstStyle/>
                    <a:p>
                      <a:r>
                        <a:rPr lang="en-US" dirty="0" smtClean="0"/>
                        <a:t>3.1 Grant access to mission</a:t>
                      </a:r>
                      <a:r>
                        <a:rPr lang="en-US" baseline="0" dirty="0" smtClean="0"/>
                        <a:t> </a:t>
                      </a:r>
                      <a:r>
                        <a:rPr lang="en-US" dirty="0" smtClean="0"/>
                        <a:t>cash </a:t>
                      </a:r>
                    </a:p>
                    <a:p>
                      <a:r>
                        <a:rPr lang="en-US" dirty="0" smtClean="0"/>
                        <a:t>      management system to download </a:t>
                      </a:r>
                    </a:p>
                    <a:p>
                      <a:r>
                        <a:rPr lang="en-US" dirty="0" smtClean="0"/>
                        <a:t>       and access reports</a:t>
                      </a:r>
                    </a:p>
                    <a:p>
                      <a:endParaRPr lang="en-US" dirty="0" smtClean="0"/>
                    </a:p>
                    <a:p>
                      <a:r>
                        <a:rPr lang="en-US" dirty="0" smtClean="0"/>
                        <a:t>3.2 Submit monthly report on funds </a:t>
                      </a:r>
                    </a:p>
                    <a:p>
                      <a:r>
                        <a:rPr lang="en-US" dirty="0" smtClean="0"/>
                        <a:t>      transfer to Chief Director FM.</a:t>
                      </a:r>
                      <a:endParaRPr lang="en-ZA" dirty="0"/>
                    </a:p>
                  </a:txBody>
                  <a:tcPr/>
                </a:tc>
                <a:tc>
                  <a:txBody>
                    <a:bodyPr/>
                    <a:lstStyle/>
                    <a:p>
                      <a:r>
                        <a:rPr lang="en-US" dirty="0" smtClean="0"/>
                        <a:t>SSU </a:t>
                      </a:r>
                    </a:p>
                    <a:p>
                      <a:endParaRPr lang="en-US" dirty="0" smtClean="0"/>
                    </a:p>
                    <a:p>
                      <a:endParaRPr lang="en-US" dirty="0" smtClean="0"/>
                    </a:p>
                    <a:p>
                      <a:r>
                        <a:rPr lang="en-US" dirty="0" smtClean="0"/>
                        <a:t>SSU </a:t>
                      </a:r>
                      <a:endParaRPr lang="en-ZA" dirty="0"/>
                    </a:p>
                  </a:txBody>
                  <a:tcPr/>
                </a:tc>
                <a:tc>
                  <a:txBody>
                    <a:bodyPr/>
                    <a:lstStyle/>
                    <a:p>
                      <a:r>
                        <a:rPr lang="en-US" dirty="0" smtClean="0"/>
                        <a:t>07 December 2019</a:t>
                      </a:r>
                    </a:p>
                    <a:p>
                      <a:endParaRPr lang="en-US" dirty="0" smtClean="0"/>
                    </a:p>
                    <a:p>
                      <a:r>
                        <a:rPr lang="en-US" dirty="0" smtClean="0"/>
                        <a:t>3rd day of each month</a:t>
                      </a:r>
                      <a:endParaRPr lang="en-ZA"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1556471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7D28B200-B474-44BF-91C6-866E75473A49}" type="slidenum">
              <a:rPr lang="en-GB" smtClean="0"/>
              <a:pPr>
                <a:defRPr/>
              </a:pPr>
              <a:t>9</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xmlns="" val="4235735922"/>
              </p:ext>
            </p:extLst>
          </p:nvPr>
        </p:nvGraphicFramePr>
        <p:xfrm>
          <a:off x="323528" y="620688"/>
          <a:ext cx="8147248" cy="2903200"/>
        </p:xfrm>
        <a:graphic>
          <a:graphicData uri="http://schemas.openxmlformats.org/drawingml/2006/table">
            <a:tbl>
              <a:tblPr firstRow="1" bandRow="1">
                <a:tableStyleId>{5C22544A-7EE6-4342-B048-85BDC9FD1C3A}</a:tableStyleId>
              </a:tblPr>
              <a:tblGrid>
                <a:gridCol w="4250739">
                  <a:extLst>
                    <a:ext uri="{9D8B030D-6E8A-4147-A177-3AD203B41FA5}">
                      <a16:colId xmlns:a16="http://schemas.microsoft.com/office/drawing/2014/main" xmlns="" val="20000"/>
                    </a:ext>
                  </a:extLst>
                </a:gridCol>
                <a:gridCol w="2036812">
                  <a:extLst>
                    <a:ext uri="{9D8B030D-6E8A-4147-A177-3AD203B41FA5}">
                      <a16:colId xmlns:a16="http://schemas.microsoft.com/office/drawing/2014/main" xmlns="" val="20001"/>
                    </a:ext>
                  </a:extLst>
                </a:gridCol>
                <a:gridCol w="1859697">
                  <a:extLst>
                    <a:ext uri="{9D8B030D-6E8A-4147-A177-3AD203B41FA5}">
                      <a16:colId xmlns:a16="http://schemas.microsoft.com/office/drawing/2014/main" xmlns="" val="20002"/>
                    </a:ext>
                  </a:extLst>
                </a:gridCol>
              </a:tblGrid>
              <a:tr h="3708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1.5 ACTIVITY</a:t>
                      </a:r>
                      <a:r>
                        <a:rPr lang="en-US" baseline="0" dirty="0" smtClean="0">
                          <a:solidFill>
                            <a:schemeClr val="tx1"/>
                          </a:solidFill>
                        </a:rPr>
                        <a:t>:</a:t>
                      </a:r>
                      <a:endParaRPr lang="en-US"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To clear petty cash (foreign) transactions </a:t>
                      </a:r>
                      <a:endParaRPr lang="en-ZA" dirty="0"/>
                    </a:p>
                  </a:txBody>
                  <a:tcPr/>
                </a:tc>
                <a:tc hMerge="1">
                  <a:txBody>
                    <a:bodyPr/>
                    <a:lstStyle/>
                    <a:p>
                      <a:endParaRPr lang="en-ZA" dirty="0"/>
                    </a:p>
                  </a:txBody>
                  <a:tcPr/>
                </a:tc>
                <a:tc hMerge="1">
                  <a:txBody>
                    <a:bodyPr/>
                    <a:lstStyle/>
                    <a:p>
                      <a:endParaRPr lang="en-ZA" dirty="0"/>
                    </a:p>
                  </a:txBody>
                  <a:tcPr/>
                </a:tc>
                <a:extLst>
                  <a:ext uri="{0D108BD9-81ED-4DB2-BD59-A6C34878D82A}">
                    <a16:rowId xmlns:a16="http://schemas.microsoft.com/office/drawing/2014/main" xmlns="" val="10000"/>
                  </a:ext>
                </a:extLst>
              </a:tr>
              <a:tr h="800080">
                <a:tc>
                  <a:txBody>
                    <a:bodyPr/>
                    <a:lstStyle/>
                    <a:p>
                      <a:r>
                        <a:rPr lang="en-ZA" dirty="0" smtClean="0"/>
                        <a:t>Workflow Description</a:t>
                      </a:r>
                      <a:endParaRPr lang="en-ZA" dirty="0"/>
                    </a:p>
                  </a:txBody>
                  <a:tcPr/>
                </a:tc>
                <a:tc>
                  <a:txBody>
                    <a:bodyPr/>
                    <a:lstStyle/>
                    <a:p>
                      <a:r>
                        <a:rPr lang="en-ZA" dirty="0" smtClean="0"/>
                        <a:t>Responsible official</a:t>
                      </a:r>
                    </a:p>
                  </a:txBody>
                  <a:tcPr/>
                </a:tc>
                <a:tc>
                  <a:txBody>
                    <a:bodyPr/>
                    <a:lstStyle/>
                    <a:p>
                      <a:r>
                        <a:rPr lang="en-ZA" dirty="0" smtClean="0"/>
                        <a:t>Due date</a:t>
                      </a:r>
                    </a:p>
                  </a:txBody>
                  <a:tcPr/>
                </a:tc>
                <a:extLst>
                  <a:ext uri="{0D108BD9-81ED-4DB2-BD59-A6C34878D82A}">
                    <a16:rowId xmlns:a16="http://schemas.microsoft.com/office/drawing/2014/main" xmlns="" val="10001"/>
                  </a:ext>
                </a:extLst>
              </a:tr>
              <a:tr h="370840">
                <a:tc>
                  <a:txBody>
                    <a:bodyPr/>
                    <a:lstStyle/>
                    <a:p>
                      <a:r>
                        <a:rPr lang="en-US" dirty="0" smtClean="0"/>
                        <a:t>4.1 Perform an analysis of petty cash  </a:t>
                      </a:r>
                    </a:p>
                    <a:p>
                      <a:r>
                        <a:rPr lang="en-US" dirty="0" smtClean="0"/>
                        <a:t>      (foreign) transactions </a:t>
                      </a:r>
                    </a:p>
                    <a:p>
                      <a:endParaRPr lang="en-US" dirty="0" smtClean="0"/>
                    </a:p>
                    <a:p>
                      <a:r>
                        <a:rPr lang="en-US" dirty="0" smtClean="0"/>
                        <a:t>4.2 Perform reconciliation of petty cash </a:t>
                      </a:r>
                    </a:p>
                    <a:p>
                      <a:r>
                        <a:rPr lang="en-US" dirty="0" smtClean="0"/>
                        <a:t>      transactions.</a:t>
                      </a:r>
                      <a:endParaRPr lang="en-ZA" dirty="0"/>
                    </a:p>
                  </a:txBody>
                  <a:tcPr/>
                </a:tc>
                <a:tc>
                  <a:txBody>
                    <a:bodyPr/>
                    <a:lstStyle/>
                    <a:p>
                      <a:r>
                        <a:rPr lang="en-US" dirty="0" smtClean="0"/>
                        <a:t>Director : Costing Management</a:t>
                      </a:r>
                      <a:endParaRPr lang="en-ZA" dirty="0" smtClean="0"/>
                    </a:p>
                    <a:p>
                      <a:endParaRPr lang="en-US" dirty="0" smtClean="0"/>
                    </a:p>
                    <a:p>
                      <a:r>
                        <a:rPr lang="en-ZA" dirty="0" smtClean="0"/>
                        <a:t>Director : Costing Management</a:t>
                      </a:r>
                      <a:endParaRPr lang="en-ZA" dirty="0"/>
                    </a:p>
                  </a:txBody>
                  <a:tcPr/>
                </a:tc>
                <a:tc>
                  <a:txBody>
                    <a:bodyPr/>
                    <a:lstStyle/>
                    <a:p>
                      <a:r>
                        <a:rPr lang="en-US" dirty="0" smtClean="0"/>
                        <a:t>29 November 2019</a:t>
                      </a:r>
                    </a:p>
                    <a:p>
                      <a:endParaRPr lang="en-US" dirty="0" smtClean="0"/>
                    </a:p>
                    <a:p>
                      <a:r>
                        <a:rPr lang="en-US" dirty="0" smtClean="0"/>
                        <a:t>5th of each month</a:t>
                      </a:r>
                      <a:endParaRPr lang="en-ZA"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1671705444"/>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System:Applications:Microsoft Office 2004:Templates:Presentations:Content:Business Plan</Template>
  <TotalTime>12221</TotalTime>
  <Words>5289</Words>
  <Application>Microsoft Office PowerPoint</Application>
  <PresentationFormat>On-screen Show (4:3)</PresentationFormat>
  <Paragraphs>648</Paragraphs>
  <Slides>64</Slides>
  <Notes>4</Notes>
  <HiddenSlides>0</HiddenSlides>
  <MMClips>0</MMClips>
  <ScaleCrop>false</ScaleCrop>
  <HeadingPairs>
    <vt:vector size="4" baseType="variant">
      <vt:variant>
        <vt:lpstr>Theme</vt:lpstr>
      </vt:variant>
      <vt:variant>
        <vt:i4>2</vt:i4>
      </vt:variant>
      <vt:variant>
        <vt:lpstr>Slide Titles</vt:lpstr>
      </vt:variant>
      <vt:variant>
        <vt:i4>64</vt:i4>
      </vt:variant>
    </vt:vector>
  </HeadingPairs>
  <TitlesOfParts>
    <vt:vector size="66" baseType="lpstr">
      <vt:lpstr>Blank Presentation</vt:lpstr>
      <vt:lpstr>1_Blank Presentation</vt:lpstr>
      <vt:lpstr> </vt:lpstr>
      <vt:lpstr>Table of contents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3.1 AGSA: Finding 1 2018-19</vt:lpstr>
      <vt:lpstr>3.1 AGSA: Finding 1 2018-19 continues</vt:lpstr>
      <vt:lpstr>3.2 AGSA: Finding 2 2018-19</vt:lpstr>
      <vt:lpstr>3.2 AGSA: 2 Finding 2018-19 continues</vt:lpstr>
      <vt:lpstr>3.3 AGSA: Finding 3 2018-19</vt:lpstr>
      <vt:lpstr>3.3 AGSA: Finding 3 2018-19 continues</vt:lpstr>
      <vt:lpstr>3.4 AGSA: Finding 4 2018-19</vt:lpstr>
      <vt:lpstr>3.4 AGSA: Finding 4 2018-19 continues</vt:lpstr>
      <vt:lpstr>3.5 AGSA: Finding 5 2018-19</vt:lpstr>
      <vt:lpstr>3.5 AGSA: Finding 5 2018-19 continues</vt:lpstr>
      <vt:lpstr>3.6  AGSA: Finding 6 2018-19</vt:lpstr>
      <vt:lpstr>3.6 AGSA: Finding 6 2018-19 continues</vt:lpstr>
      <vt:lpstr>3.7 AGSA: Finding 7 (12) 2018-19</vt:lpstr>
      <vt:lpstr>3.7 AGSA: Finding 7 2018-19 continues</vt:lpstr>
      <vt:lpstr>3.7 AGSA: Finding 7  2018-19 continues</vt:lpstr>
      <vt:lpstr>3.8 AGSA: Finding 8 2018-19</vt:lpstr>
      <vt:lpstr>3.8 AGSA: Finding 8 2018-19 continues</vt:lpstr>
      <vt:lpstr>3.9 AGSA: Finding 9  2018-19</vt:lpstr>
      <vt:lpstr>3.9 AGSA: Finding 9 2018-19 continues</vt:lpstr>
      <vt:lpstr>3.10  AGSA: Finding 10  2018-19</vt:lpstr>
      <vt:lpstr>3.11  AGSA: Finding 11 2018-19</vt:lpstr>
      <vt:lpstr>3.11 AGSA: Finding 11 2018-19 continues</vt:lpstr>
      <vt:lpstr>3.12  AGSA: Finding 12  2018-19</vt:lpstr>
      <vt:lpstr>3.12 AGSA: Finding 12 2018-19 continues</vt:lpstr>
      <vt:lpstr>3.13 AGSA: Finding 13 2018-19</vt:lpstr>
      <vt:lpstr>3.13 AGSA: Finding 13 2018-19 continues</vt:lpstr>
      <vt:lpstr>3.13 AGSA: Finding 13  2018-19 continues</vt:lpstr>
      <vt:lpstr>3.14  AGSA: Finding 14 2018-19</vt:lpstr>
      <vt:lpstr>3.14 AGSA: Finding 14 2018-19 continues</vt:lpstr>
      <vt:lpstr>3.15  AGSA: Finding  15 2018-19</vt:lpstr>
      <vt:lpstr>3.15 AGSA: Finding  15 2018-19 continues</vt:lpstr>
      <vt:lpstr>4.1  ASSET MANAGEMENT</vt:lpstr>
      <vt:lpstr>4. ASSET MANAGEMENT: 4.1 SUMMARY OF ASSET MANAGEMENT FINDINGS </vt:lpstr>
      <vt:lpstr>4. ASSET MANAGEMENT CONTINUES:  4.2 INTERNAL CONTROL DEFICIENCY </vt:lpstr>
      <vt:lpstr>4.  ASSET MANAGEMENT CONT… 4.3 ROOT CAUSES </vt:lpstr>
      <vt:lpstr>4. ASSET MANAGEMENT CONT…</vt:lpstr>
      <vt:lpstr>4. ASSET MANAGEMENT CONT…</vt:lpstr>
      <vt:lpstr>4. ASSET MANAGEMENT CONT… 4.4 MANAGEMENT INTERVENTIONS </vt:lpstr>
      <vt:lpstr>4. ASSET MANAGEMENT CONT…</vt:lpstr>
      <vt:lpstr>4. ASSET MANAGEMENT CONT…</vt:lpstr>
      <vt:lpstr>4. ASSET MANAGEMENT CONT…</vt:lpstr>
      <vt:lpstr>5. DIPLOMATIC BAG-CONTRACT</vt:lpstr>
      <vt:lpstr>6. NEW YORK PILOT PROJECT</vt:lpstr>
      <vt:lpstr>6. NEW YORK PILOT PROJECT</vt:lpstr>
      <vt:lpstr>6. NEW YORK PILOT PROJECT</vt:lpstr>
      <vt:lpstr>6. NEW YORK PILOT PROJECT</vt:lpstr>
      <vt:lpstr>6. NEW YORK PILOT PROJECT</vt:lpstr>
      <vt:lpstr>6. NEW YORK PILOT PROJECT</vt:lpstr>
      <vt:lpstr>6. NEW YORK PILOT PROJECT</vt:lpstr>
      <vt:lpstr>Thank you</vt:lpstr>
    </vt:vector>
  </TitlesOfParts>
  <Company>DFA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Zimele Ngxongo</dc:creator>
  <cp:lastModifiedBy>PUMZA</cp:lastModifiedBy>
  <cp:revision>997</cp:revision>
  <cp:lastPrinted>2019-10-28T15:10:40Z</cp:lastPrinted>
  <dcterms:created xsi:type="dcterms:W3CDTF">2019-08-18T15:09:18Z</dcterms:created>
  <dcterms:modified xsi:type="dcterms:W3CDTF">2019-10-31T08:17:34Z</dcterms:modified>
</cp:coreProperties>
</file>