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33" r:id="rId2"/>
    <p:sldMasterId id="2147483844" r:id="rId3"/>
  </p:sldMasterIdLst>
  <p:notesMasterIdLst>
    <p:notesMasterId r:id="rId29"/>
  </p:notesMasterIdLst>
  <p:handoutMasterIdLst>
    <p:handoutMasterId r:id="rId30"/>
  </p:handoutMasterIdLst>
  <p:sldIdLst>
    <p:sldId id="861" r:id="rId4"/>
    <p:sldId id="1380" r:id="rId5"/>
    <p:sldId id="1412" r:id="rId6"/>
    <p:sldId id="1389" r:id="rId7"/>
    <p:sldId id="1417" r:id="rId8"/>
    <p:sldId id="1408" r:id="rId9"/>
    <p:sldId id="1391" r:id="rId10"/>
    <p:sldId id="1392" r:id="rId11"/>
    <p:sldId id="1405" r:id="rId12"/>
    <p:sldId id="1372" r:id="rId13"/>
    <p:sldId id="1401" r:id="rId14"/>
    <p:sldId id="1407" r:id="rId15"/>
    <p:sldId id="1402" r:id="rId16"/>
    <p:sldId id="1403" r:id="rId17"/>
    <p:sldId id="1411" r:id="rId18"/>
    <p:sldId id="1404" r:id="rId19"/>
    <p:sldId id="1377" r:id="rId20"/>
    <p:sldId id="1378" r:id="rId21"/>
    <p:sldId id="1398" r:id="rId22"/>
    <p:sldId id="1406" r:id="rId23"/>
    <p:sldId id="1397" r:id="rId24"/>
    <p:sldId id="1414" r:id="rId25"/>
    <p:sldId id="1413" r:id="rId26"/>
    <p:sldId id="1367" r:id="rId27"/>
    <p:sldId id="1409" r:id="rId28"/>
  </p:sldIdLst>
  <p:sldSz cx="12192000" cy="6858000"/>
  <p:notesSz cx="6797675" cy="9926638"/>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ana Nkhahle" initials="SN"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99FF"/>
    <a:srgbClr val="006600"/>
    <a:srgbClr val="E8D7A0"/>
    <a:srgbClr val="000000"/>
    <a:srgbClr val="D4A97E"/>
    <a:srgbClr val="D9BD65"/>
    <a:srgbClr val="FEF3EC"/>
    <a:srgbClr val="D3B477"/>
    <a:srgbClr val="F4E294"/>
    <a:srgbClr val="F4E8C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74" autoAdjust="0"/>
    <p:restoredTop sz="78330" autoAdjust="0"/>
  </p:normalViewPr>
  <p:slideViewPr>
    <p:cSldViewPr>
      <p:cViewPr varScale="1">
        <p:scale>
          <a:sx n="54" d="100"/>
          <a:sy n="54" d="100"/>
        </p:scale>
        <p:origin x="1248" y="67"/>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125"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783297-AD43-4B9E-A0DB-5126FDD044C7}"/>
              </a:ext>
            </a:extLst>
          </p:cNvPr>
          <p:cNvSpPr>
            <a:spLocks noGrp="1"/>
          </p:cNvSpPr>
          <p:nvPr>
            <p:ph type="hdr" sz="quarter"/>
          </p:nvPr>
        </p:nvSpPr>
        <p:spPr>
          <a:xfrm>
            <a:off x="3" y="3"/>
            <a:ext cx="2946400" cy="498396"/>
          </a:xfrm>
          <a:prstGeom prst="rect">
            <a:avLst/>
          </a:prstGeom>
        </p:spPr>
        <p:txBody>
          <a:bodyPr vert="horz" lIns="91400" tIns="45702" rIns="91400" bIns="45702" rtlCol="0"/>
          <a:lstStyle>
            <a:lvl1pPr algn="l">
              <a:defRPr sz="1200"/>
            </a:lvl1pPr>
          </a:lstStyle>
          <a:p>
            <a:endParaRPr lang="en-ZA" dirty="0"/>
          </a:p>
        </p:txBody>
      </p:sp>
      <p:sp>
        <p:nvSpPr>
          <p:cNvPr id="3" name="Date Placeholder 2">
            <a:extLst>
              <a:ext uri="{FF2B5EF4-FFF2-40B4-BE49-F238E27FC236}">
                <a16:creationId xmlns:a16="http://schemas.microsoft.com/office/drawing/2014/main" xmlns="" id="{0A3C82B8-70C0-4575-8C16-739AAE0C91BB}"/>
              </a:ext>
            </a:extLst>
          </p:cNvPr>
          <p:cNvSpPr>
            <a:spLocks noGrp="1"/>
          </p:cNvSpPr>
          <p:nvPr>
            <p:ph type="dt" sz="quarter" idx="1"/>
          </p:nvPr>
        </p:nvSpPr>
        <p:spPr>
          <a:xfrm>
            <a:off x="3849689" y="3"/>
            <a:ext cx="2946400" cy="498396"/>
          </a:xfrm>
          <a:prstGeom prst="rect">
            <a:avLst/>
          </a:prstGeom>
        </p:spPr>
        <p:txBody>
          <a:bodyPr vert="horz" lIns="91400" tIns="45702" rIns="91400" bIns="45702" rtlCol="0"/>
          <a:lstStyle>
            <a:lvl1pPr algn="r">
              <a:defRPr sz="1200"/>
            </a:lvl1pPr>
          </a:lstStyle>
          <a:p>
            <a:fld id="{91561ED2-D356-4E66-AB1D-14FF5216A8C3}" type="datetimeFigureOut">
              <a:rPr lang="en-ZA" smtClean="0"/>
              <a:pPr/>
              <a:t>2019/10/30</a:t>
            </a:fld>
            <a:endParaRPr lang="en-ZA" dirty="0"/>
          </a:p>
        </p:txBody>
      </p:sp>
      <p:sp>
        <p:nvSpPr>
          <p:cNvPr id="4" name="Footer Placeholder 3">
            <a:extLst>
              <a:ext uri="{FF2B5EF4-FFF2-40B4-BE49-F238E27FC236}">
                <a16:creationId xmlns:a16="http://schemas.microsoft.com/office/drawing/2014/main" xmlns="" id="{A719A360-38AB-4864-B818-63D13E60CECF}"/>
              </a:ext>
            </a:extLst>
          </p:cNvPr>
          <p:cNvSpPr>
            <a:spLocks noGrp="1"/>
          </p:cNvSpPr>
          <p:nvPr>
            <p:ph type="ftr" sz="quarter" idx="2"/>
          </p:nvPr>
        </p:nvSpPr>
        <p:spPr>
          <a:xfrm>
            <a:off x="3" y="9428244"/>
            <a:ext cx="2946400" cy="498396"/>
          </a:xfrm>
          <a:prstGeom prst="rect">
            <a:avLst/>
          </a:prstGeom>
        </p:spPr>
        <p:txBody>
          <a:bodyPr vert="horz" lIns="91400" tIns="45702" rIns="91400" bIns="45702"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xmlns="" id="{6BCCD7F3-001F-46D2-9E63-6305D2E11974}"/>
              </a:ext>
            </a:extLst>
          </p:cNvPr>
          <p:cNvSpPr>
            <a:spLocks noGrp="1"/>
          </p:cNvSpPr>
          <p:nvPr>
            <p:ph type="sldNum" sz="quarter" idx="3"/>
          </p:nvPr>
        </p:nvSpPr>
        <p:spPr>
          <a:xfrm>
            <a:off x="3849689" y="9428244"/>
            <a:ext cx="2946400" cy="498396"/>
          </a:xfrm>
          <a:prstGeom prst="rect">
            <a:avLst/>
          </a:prstGeom>
        </p:spPr>
        <p:txBody>
          <a:bodyPr vert="horz" lIns="91400" tIns="45702" rIns="91400" bIns="45702" rtlCol="0" anchor="b"/>
          <a:lstStyle>
            <a:lvl1pPr algn="r">
              <a:defRPr sz="1200"/>
            </a:lvl1pPr>
          </a:lstStyle>
          <a:p>
            <a:fld id="{68B6CE7C-56A5-462A-AFD1-EE0331777EAF}" type="slidenum">
              <a:rPr lang="en-ZA" smtClean="0"/>
              <a:pPr/>
              <a:t>‹#›</a:t>
            </a:fld>
            <a:endParaRPr lang="en-ZA" dirty="0"/>
          </a:p>
        </p:txBody>
      </p:sp>
    </p:spTree>
    <p:extLst>
      <p:ext uri="{BB962C8B-B14F-4D97-AF65-F5344CB8AC3E}">
        <p14:creationId xmlns:p14="http://schemas.microsoft.com/office/powerpoint/2010/main" xmlns="" val="3037005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45658" cy="496333"/>
          </a:xfrm>
          <a:prstGeom prst="rect">
            <a:avLst/>
          </a:prstGeom>
        </p:spPr>
        <p:txBody>
          <a:bodyPr vert="horz" lIns="91400" tIns="45702" rIns="91400" bIns="45702" rtlCol="0"/>
          <a:lstStyle>
            <a:lvl1pPr algn="l">
              <a:defRPr sz="1200"/>
            </a:lvl1pPr>
          </a:lstStyle>
          <a:p>
            <a:endParaRPr lang="en-ZA" dirty="0"/>
          </a:p>
        </p:txBody>
      </p:sp>
      <p:sp>
        <p:nvSpPr>
          <p:cNvPr id="3" name="Date Placeholder 2"/>
          <p:cNvSpPr>
            <a:spLocks noGrp="1"/>
          </p:cNvSpPr>
          <p:nvPr>
            <p:ph type="dt" idx="1"/>
          </p:nvPr>
        </p:nvSpPr>
        <p:spPr>
          <a:xfrm>
            <a:off x="3850447" y="0"/>
            <a:ext cx="2945658" cy="496333"/>
          </a:xfrm>
          <a:prstGeom prst="rect">
            <a:avLst/>
          </a:prstGeom>
        </p:spPr>
        <p:txBody>
          <a:bodyPr vert="horz" lIns="91400" tIns="45702" rIns="91400" bIns="45702" rtlCol="0"/>
          <a:lstStyle>
            <a:lvl1pPr algn="r">
              <a:defRPr sz="1200"/>
            </a:lvl1pPr>
          </a:lstStyle>
          <a:p>
            <a:fld id="{AAF80E3F-1674-41BC-B5D8-CE9AD9D7B37F}" type="datetimeFigureOut">
              <a:rPr lang="en-ZA" smtClean="0"/>
              <a:pPr/>
              <a:t>2019/10/30</a:t>
            </a:fld>
            <a:endParaRPr lang="en-ZA"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00" tIns="45702" rIns="91400" bIns="45702" rtlCol="0" anchor="ctr"/>
          <a:lstStyle/>
          <a:p>
            <a:endParaRPr lang="en-ZA" dirty="0"/>
          </a:p>
        </p:txBody>
      </p:sp>
      <p:sp>
        <p:nvSpPr>
          <p:cNvPr id="5" name="Notes Placeholder 4"/>
          <p:cNvSpPr>
            <a:spLocks noGrp="1"/>
          </p:cNvSpPr>
          <p:nvPr>
            <p:ph type="body" sz="quarter" idx="3"/>
          </p:nvPr>
        </p:nvSpPr>
        <p:spPr>
          <a:xfrm>
            <a:off x="679768" y="4715157"/>
            <a:ext cx="5438140" cy="4466987"/>
          </a:xfrm>
          <a:prstGeom prst="rect">
            <a:avLst/>
          </a:prstGeom>
        </p:spPr>
        <p:txBody>
          <a:bodyPr vert="horz" lIns="91400" tIns="45702" rIns="91400" bIns="45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5" y="9428585"/>
            <a:ext cx="2945658" cy="496333"/>
          </a:xfrm>
          <a:prstGeom prst="rect">
            <a:avLst/>
          </a:prstGeom>
        </p:spPr>
        <p:txBody>
          <a:bodyPr vert="horz" lIns="91400" tIns="45702" rIns="91400" bIns="45702"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7" y="9428585"/>
            <a:ext cx="2945658" cy="496333"/>
          </a:xfrm>
          <a:prstGeom prst="rect">
            <a:avLst/>
          </a:prstGeom>
        </p:spPr>
        <p:txBody>
          <a:bodyPr vert="horz" lIns="91400" tIns="45702" rIns="91400" bIns="45702" rtlCol="0" anchor="b"/>
          <a:lstStyle>
            <a:lvl1pPr algn="r">
              <a:defRPr sz="1200"/>
            </a:lvl1pPr>
          </a:lstStyle>
          <a:p>
            <a:fld id="{A46F6689-3CDF-4478-BD30-CB3091E4878F}" type="slidenum">
              <a:rPr lang="en-ZA" smtClean="0"/>
              <a:pPr/>
              <a:t>‹#›</a:t>
            </a:fld>
            <a:endParaRPr lang="en-ZA" dirty="0"/>
          </a:p>
        </p:txBody>
      </p:sp>
    </p:spTree>
    <p:extLst>
      <p:ext uri="{BB962C8B-B14F-4D97-AF65-F5344CB8AC3E}">
        <p14:creationId xmlns:p14="http://schemas.microsoft.com/office/powerpoint/2010/main" xmlns="" val="113471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57000">
              <a:defRPr/>
            </a:pPr>
            <a:fld id="{2CA4E83C-54B5-4004-B2B4-F92A2C1511FD}" type="slidenum">
              <a:rPr lang="en-ZA">
                <a:solidFill>
                  <a:prstClr val="black"/>
                </a:solidFill>
                <a:latin typeface="Calibri" panose="020F0502020204030204"/>
              </a:rPr>
              <a:pPr defTabSz="457000">
                <a:defRPr/>
              </a:pPr>
              <a:t>1</a:t>
            </a:fld>
            <a:endParaRPr lang="en-ZA" dirty="0">
              <a:solidFill>
                <a:prstClr val="black"/>
              </a:solidFill>
              <a:latin typeface="Calibri" panose="020F0502020204030204"/>
            </a:endParaRPr>
          </a:p>
        </p:txBody>
      </p:sp>
    </p:spTree>
    <p:extLst>
      <p:ext uri="{BB962C8B-B14F-4D97-AF65-F5344CB8AC3E}">
        <p14:creationId xmlns:p14="http://schemas.microsoft.com/office/powerpoint/2010/main" xmlns="" val="280688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KOPANONG LM INFO ON DEBT IS NOT AVAIALABLE</a:t>
            </a:r>
            <a:endParaRPr lang="en-ZA" dirty="0"/>
          </a:p>
        </p:txBody>
      </p:sp>
      <p:sp>
        <p:nvSpPr>
          <p:cNvPr id="4" name="Slide Number Placeholder 3"/>
          <p:cNvSpPr>
            <a:spLocks noGrp="1"/>
          </p:cNvSpPr>
          <p:nvPr>
            <p:ph type="sldNum" sz="quarter" idx="10"/>
          </p:nvPr>
        </p:nvSpPr>
        <p:spPr/>
        <p:txBody>
          <a:bodyPr/>
          <a:lstStyle/>
          <a:p>
            <a:fld id="{A46F6689-3CDF-4478-BD30-CB3091E4878F}" type="slidenum">
              <a:rPr lang="en-ZA" smtClean="0"/>
              <a:pPr/>
              <a:t>5</a:t>
            </a:fld>
            <a:endParaRPr lang="en-ZA" dirty="0"/>
          </a:p>
        </p:txBody>
      </p:sp>
    </p:spTree>
    <p:extLst>
      <p:ext uri="{BB962C8B-B14F-4D97-AF65-F5344CB8AC3E}">
        <p14:creationId xmlns:p14="http://schemas.microsoft.com/office/powerpoint/2010/main" xmlns="" val="822049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178AF90-A261-45ED-874A-66B4C51451FC}" type="slidenum">
              <a:rPr lang="en-ZA" smtClean="0"/>
              <a:pPr/>
              <a:t>7</a:t>
            </a:fld>
            <a:endParaRPr lang="en-ZA" dirty="0"/>
          </a:p>
        </p:txBody>
      </p:sp>
    </p:spTree>
    <p:extLst>
      <p:ext uri="{BB962C8B-B14F-4D97-AF65-F5344CB8AC3E}">
        <p14:creationId xmlns:p14="http://schemas.microsoft.com/office/powerpoint/2010/main" xmlns="" val="391712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761" indent="-285293">
              <a:spcBef>
                <a:spcPct val="30000"/>
              </a:spcBef>
              <a:defRPr sz="1200">
                <a:solidFill>
                  <a:schemeClr val="tx1"/>
                </a:solidFill>
                <a:latin typeface="Calibri" panose="020F0502020204030204" pitchFamily="34" charset="0"/>
              </a:defRPr>
            </a:lvl2pPr>
            <a:lvl3pPr marL="1141171" indent="-228234">
              <a:spcBef>
                <a:spcPct val="30000"/>
              </a:spcBef>
              <a:defRPr sz="1200">
                <a:solidFill>
                  <a:schemeClr val="tx1"/>
                </a:solidFill>
                <a:latin typeface="Calibri" panose="020F0502020204030204" pitchFamily="34" charset="0"/>
              </a:defRPr>
            </a:lvl3pPr>
            <a:lvl4pPr marL="1597640" indent="-228234">
              <a:spcBef>
                <a:spcPct val="30000"/>
              </a:spcBef>
              <a:defRPr sz="1200">
                <a:solidFill>
                  <a:schemeClr val="tx1"/>
                </a:solidFill>
                <a:latin typeface="Calibri" panose="020F0502020204030204" pitchFamily="34" charset="0"/>
              </a:defRPr>
            </a:lvl4pPr>
            <a:lvl5pPr marL="2054108" indent="-228234">
              <a:spcBef>
                <a:spcPct val="30000"/>
              </a:spcBef>
              <a:defRPr sz="1200">
                <a:solidFill>
                  <a:schemeClr val="tx1"/>
                </a:solidFill>
                <a:latin typeface="Calibri" panose="020F0502020204030204" pitchFamily="34" charset="0"/>
              </a:defRPr>
            </a:lvl5pPr>
            <a:lvl6pPr marL="2510577" indent="-228234" eaLnBrk="0" fontAlgn="base" hangingPunct="0">
              <a:spcBef>
                <a:spcPct val="30000"/>
              </a:spcBef>
              <a:spcAft>
                <a:spcPct val="0"/>
              </a:spcAft>
              <a:defRPr sz="1200">
                <a:solidFill>
                  <a:schemeClr val="tx1"/>
                </a:solidFill>
                <a:latin typeface="Calibri" panose="020F0502020204030204" pitchFamily="34" charset="0"/>
              </a:defRPr>
            </a:lvl6pPr>
            <a:lvl7pPr marL="2967045" indent="-228234" eaLnBrk="0" fontAlgn="base" hangingPunct="0">
              <a:spcBef>
                <a:spcPct val="30000"/>
              </a:spcBef>
              <a:spcAft>
                <a:spcPct val="0"/>
              </a:spcAft>
              <a:defRPr sz="1200">
                <a:solidFill>
                  <a:schemeClr val="tx1"/>
                </a:solidFill>
                <a:latin typeface="Calibri" panose="020F0502020204030204" pitchFamily="34" charset="0"/>
              </a:defRPr>
            </a:lvl7pPr>
            <a:lvl8pPr marL="3423514" indent="-228234" eaLnBrk="0" fontAlgn="base" hangingPunct="0">
              <a:spcBef>
                <a:spcPct val="30000"/>
              </a:spcBef>
              <a:spcAft>
                <a:spcPct val="0"/>
              </a:spcAft>
              <a:defRPr sz="1200">
                <a:solidFill>
                  <a:schemeClr val="tx1"/>
                </a:solidFill>
                <a:latin typeface="Calibri" panose="020F0502020204030204" pitchFamily="34" charset="0"/>
              </a:defRPr>
            </a:lvl8pPr>
            <a:lvl9pPr marL="3879982" indent="-22823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68BA80-0446-4FB4-9097-CD8979F78D21}" type="slidenum">
              <a:rPr lang="en-ZA" altLang="en-US" smtClean="0">
                <a:solidFill>
                  <a:prstClr val="black"/>
                </a:solidFill>
                <a:latin typeface="Arial" panose="020B0604020202020204" pitchFamily="34" charset="0"/>
              </a:rPr>
              <a:pPr>
                <a:spcBef>
                  <a:spcPct val="0"/>
                </a:spcBef>
              </a:pPr>
              <a:t>8</a:t>
            </a:fld>
            <a:endParaRPr lang="en-ZA" altLang="en-US"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xmlns="" val="188877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5B5D7F-679C-44A0-9422-57673980797D}" type="slidenum">
              <a:rPr lang="en-GB" smtClean="0"/>
              <a:pPr/>
              <a:t>12</a:t>
            </a:fld>
            <a:endParaRPr lang="en-GB" dirty="0"/>
          </a:p>
        </p:txBody>
      </p:sp>
    </p:spTree>
    <p:extLst>
      <p:ext uri="{BB962C8B-B14F-4D97-AF65-F5344CB8AC3E}">
        <p14:creationId xmlns:p14="http://schemas.microsoft.com/office/powerpoint/2010/main" xmlns="" val="3408251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6F6689-3CDF-4478-BD30-CB3091E4878F}" type="slidenum">
              <a:rPr lang="en-ZA" smtClean="0"/>
              <a:pPr/>
              <a:t>16</a:t>
            </a:fld>
            <a:endParaRPr lang="en-ZA" dirty="0"/>
          </a:p>
        </p:txBody>
      </p:sp>
    </p:spTree>
    <p:extLst>
      <p:ext uri="{BB962C8B-B14F-4D97-AF65-F5344CB8AC3E}">
        <p14:creationId xmlns:p14="http://schemas.microsoft.com/office/powerpoint/2010/main" xmlns="" val="5323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6F6689-3CDF-4478-BD30-CB3091E4878F}" type="slidenum">
              <a:rPr lang="en-ZA" smtClean="0"/>
              <a:pPr/>
              <a:t>20</a:t>
            </a:fld>
            <a:endParaRPr lang="en-ZA" dirty="0"/>
          </a:p>
        </p:txBody>
      </p:sp>
    </p:spTree>
    <p:extLst>
      <p:ext uri="{BB962C8B-B14F-4D97-AF65-F5344CB8AC3E}">
        <p14:creationId xmlns:p14="http://schemas.microsoft.com/office/powerpoint/2010/main" xmlns="" val="2863454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6F6689-3CDF-4478-BD30-CB3091E4878F}" type="slidenum">
              <a:rPr lang="en-ZA" smtClean="0"/>
              <a:pPr/>
              <a:t>23</a:t>
            </a:fld>
            <a:endParaRPr lang="en-ZA" dirty="0"/>
          </a:p>
        </p:txBody>
      </p:sp>
    </p:spTree>
    <p:extLst>
      <p:ext uri="{BB962C8B-B14F-4D97-AF65-F5344CB8AC3E}">
        <p14:creationId xmlns:p14="http://schemas.microsoft.com/office/powerpoint/2010/main" xmlns="" val="1166447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46F6689-3CDF-4478-BD30-CB3091E4878F}" type="slidenum">
              <a:rPr lang="en-ZA" smtClean="0"/>
              <a:pPr/>
              <a:t>24</a:t>
            </a:fld>
            <a:endParaRPr lang="en-ZA" dirty="0"/>
          </a:p>
        </p:txBody>
      </p:sp>
    </p:spTree>
    <p:extLst>
      <p:ext uri="{BB962C8B-B14F-4D97-AF65-F5344CB8AC3E}">
        <p14:creationId xmlns:p14="http://schemas.microsoft.com/office/powerpoint/2010/main" xmlns="" val="128373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xmlns="" id="{4472EEAB-FBB9-4BC2-8288-E67837AB3FF4}"/>
              </a:ext>
            </a:extLst>
          </p:cNvPr>
          <p:cNvSpPr>
            <a:spLocks noGrp="1"/>
          </p:cNvSpPr>
          <p:nvPr>
            <p:ph type="sldNum" sz="quarter" idx="10"/>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xmlns="" val="382234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ALGA">
    <p:bg>
      <p:bgPr>
        <a:solidFill>
          <a:schemeClr val="tx2"/>
        </a:solidFill>
        <a:effectLst/>
      </p:bgPr>
    </p:bg>
    <p:spTree>
      <p:nvGrpSpPr>
        <p:cNvPr id="1" name=""/>
        <p:cNvGrpSpPr/>
        <p:nvPr/>
      </p:nvGrpSpPr>
      <p:grpSpPr>
        <a:xfrm>
          <a:off x="0" y="0"/>
          <a:ext cx="0" cy="0"/>
          <a:chOff x="0" y="0"/>
          <a:chExt cx="0" cy="0"/>
        </a:xfrm>
      </p:grpSpPr>
      <p:pic>
        <p:nvPicPr>
          <p:cNvPr id="8" name="Picture 7" descr="Salga 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5794" y="264914"/>
            <a:ext cx="3583329" cy="1283968"/>
          </a:xfrm>
          <a:prstGeom prst="rect">
            <a:avLst/>
          </a:prstGeom>
        </p:spPr>
      </p:pic>
      <p:pic>
        <p:nvPicPr>
          <p:cNvPr id="9" name="Picture 8" descr="speech buble 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63055" y="1085136"/>
            <a:ext cx="5571744" cy="4782312"/>
          </a:xfrm>
          <a:prstGeom prst="rect">
            <a:avLst/>
          </a:prstGeom>
        </p:spPr>
      </p:pic>
      <p:pic>
        <p:nvPicPr>
          <p:cNvPr id="10" name="Picture 9" descr="speech buble 1.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47851" y="966264"/>
            <a:ext cx="5535168" cy="4901184"/>
          </a:xfrm>
          <a:prstGeom prst="rect">
            <a:avLst/>
          </a:prstGeom>
        </p:spPr>
      </p:pic>
      <p:sp>
        <p:nvSpPr>
          <p:cNvPr id="2" name="Title 1"/>
          <p:cNvSpPr>
            <a:spLocks noGrp="1"/>
          </p:cNvSpPr>
          <p:nvPr>
            <p:ph type="ctrTitle" hasCustomPrompt="1"/>
          </p:nvPr>
        </p:nvSpPr>
        <p:spPr>
          <a:xfrm>
            <a:off x="4807703" y="1969835"/>
            <a:ext cx="4476807" cy="1023013"/>
          </a:xfrm>
        </p:spPr>
        <p:txBody>
          <a:bodyPr>
            <a:normAutofit/>
          </a:bodyPr>
          <a:lstStyle>
            <a:lvl1pPr>
              <a:defRPr sz="2400" b="1">
                <a:solidFill>
                  <a:schemeClr val="accent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07704" y="3281730"/>
            <a:ext cx="4613057" cy="1375432"/>
          </a:xfrm>
        </p:spPr>
        <p:txBody>
          <a:bodyPr>
            <a:normAutofit/>
          </a:bodyPr>
          <a:lstStyle>
            <a:lvl1pPr marL="0" indent="0" algn="ctr">
              <a:buNone/>
              <a:defRPr sz="16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Rectangle 10"/>
          <p:cNvSpPr/>
          <p:nvPr/>
        </p:nvSpPr>
        <p:spPr>
          <a:xfrm>
            <a:off x="0" y="6483166"/>
            <a:ext cx="8885021"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2" name="Rectangle 11"/>
          <p:cNvSpPr/>
          <p:nvPr/>
        </p:nvSpPr>
        <p:spPr>
          <a:xfrm>
            <a:off x="11811715" y="6455127"/>
            <a:ext cx="380285" cy="152561"/>
          </a:xfrm>
          <a:prstGeom prst="rect">
            <a:avLst/>
          </a:prstGeom>
          <a:solidFill>
            <a:srgbClr val="F06D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3" name="TextBox 12"/>
          <p:cNvSpPr txBox="1"/>
          <p:nvPr/>
        </p:nvSpPr>
        <p:spPr>
          <a:xfrm>
            <a:off x="8885021" y="6327553"/>
            <a:ext cx="2988235" cy="369332"/>
          </a:xfrm>
          <a:prstGeom prst="rect">
            <a:avLst/>
          </a:prstGeom>
          <a:noFill/>
        </p:spPr>
        <p:txBody>
          <a:bodyPr wrap="square" rtlCol="0">
            <a:spAutoFit/>
          </a:bodyPr>
          <a:lstStyle/>
          <a:p>
            <a:pPr algn="ctr" defTabSz="457200"/>
            <a:r>
              <a:rPr lang="en-US" sz="1800" dirty="0" smtClean="0">
                <a:solidFill>
                  <a:srgbClr val="000000"/>
                </a:solidFill>
              </a:rPr>
              <a:t>www.salga.org.za</a:t>
            </a:r>
            <a:endParaRPr lang="en-US" sz="1800" dirty="0">
              <a:solidFill>
                <a:srgbClr val="000000"/>
              </a:solidFill>
            </a:endParaRPr>
          </a:p>
        </p:txBody>
      </p:sp>
    </p:spTree>
    <p:extLst>
      <p:ext uri="{BB962C8B-B14F-4D97-AF65-F5344CB8AC3E}">
        <p14:creationId xmlns:p14="http://schemas.microsoft.com/office/powerpoint/2010/main" xmlns="" val="55337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p:bldP spid="13" grpId="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8534400" cy="794815"/>
          </a:xfrm>
        </p:spPr>
        <p:txBody>
          <a:bodyPr>
            <a:normAutofit/>
          </a:bodyPr>
          <a:lstStyle>
            <a:lvl1pPr>
              <a:defRPr sz="2000" b="1"/>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857251" y="1752600"/>
            <a:ext cx="10725149" cy="4540250"/>
          </a:xfrm>
        </p:spPr>
        <p:txBody>
          <a:bodyPr>
            <a:normAutofit/>
          </a:bodyPr>
          <a:lstStyle>
            <a:lvl1pPr>
              <a:defRPr sz="1200">
                <a:solidFill>
                  <a:schemeClr val="accent6"/>
                </a:solidFill>
              </a:defRPr>
            </a:lvl1pPr>
            <a:lvl2pPr>
              <a:defRPr sz="1200">
                <a:solidFill>
                  <a:schemeClr val="accent6"/>
                </a:solidFill>
              </a:defRPr>
            </a:lvl2pPr>
            <a:lvl3pPr>
              <a:defRPr sz="1200">
                <a:solidFill>
                  <a:schemeClr val="accent6"/>
                </a:solidFill>
              </a:defRPr>
            </a:lvl3pPr>
            <a:lvl4pPr>
              <a:defRPr sz="1200">
                <a:solidFill>
                  <a:schemeClr val="accent6"/>
                </a:solidFill>
              </a:defRPr>
            </a:lvl4pPr>
            <a:lvl5pPr>
              <a:defRPr sz="12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alga 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22510" y="424667"/>
            <a:ext cx="2171452" cy="778069"/>
          </a:xfrm>
          <a:prstGeom prst="rect">
            <a:avLst/>
          </a:prstGeom>
        </p:spPr>
      </p:pic>
      <p:sp>
        <p:nvSpPr>
          <p:cNvPr id="9" name="Rectangle 8"/>
          <p:cNvSpPr/>
          <p:nvPr/>
        </p:nvSpPr>
        <p:spPr>
          <a:xfrm>
            <a:off x="0" y="6483166"/>
            <a:ext cx="8885021"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Rectangle 9"/>
          <p:cNvSpPr/>
          <p:nvPr/>
        </p:nvSpPr>
        <p:spPr>
          <a:xfrm>
            <a:off x="11811715" y="6455127"/>
            <a:ext cx="380285"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TextBox 10"/>
          <p:cNvSpPr txBox="1"/>
          <p:nvPr/>
        </p:nvSpPr>
        <p:spPr>
          <a:xfrm>
            <a:off x="8885021" y="6327553"/>
            <a:ext cx="2988235" cy="369332"/>
          </a:xfrm>
          <a:prstGeom prst="rect">
            <a:avLst/>
          </a:prstGeom>
          <a:noFill/>
        </p:spPr>
        <p:txBody>
          <a:bodyPr wrap="square" rtlCol="0">
            <a:spAutoFit/>
          </a:bodyPr>
          <a:lstStyle/>
          <a:p>
            <a:pPr algn="ctr" defTabSz="457200"/>
            <a:r>
              <a:rPr lang="en-US" sz="1800" dirty="0" smtClean="0">
                <a:solidFill>
                  <a:srgbClr val="000000"/>
                </a:solidFill>
              </a:rPr>
              <a:t>www.salga.org.za</a:t>
            </a:r>
            <a:endParaRPr lang="en-US" sz="1800" dirty="0">
              <a:solidFill>
                <a:srgbClr val="000000"/>
              </a:solidFill>
            </a:endParaRPr>
          </a:p>
        </p:txBody>
      </p:sp>
      <p:pic>
        <p:nvPicPr>
          <p:cNvPr id="12" name="Picture 11" descr="Speech3.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85212" y="1364309"/>
            <a:ext cx="6495099" cy="4999329"/>
          </a:xfrm>
          <a:prstGeom prst="rect">
            <a:avLst/>
          </a:prstGeom>
        </p:spPr>
      </p:pic>
    </p:spTree>
    <p:extLst>
      <p:ext uri="{BB962C8B-B14F-4D97-AF65-F5344CB8AC3E}">
        <p14:creationId xmlns:p14="http://schemas.microsoft.com/office/powerpoint/2010/main" xmlns="" val="411381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p:bldP spid="11"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D91322C-04D9-4E36-B9FF-3AD4A4C857BC}"/>
              </a:ext>
            </a:extLst>
          </p:cNvPr>
          <p:cNvSpPr>
            <a:spLocks noGrp="1"/>
          </p:cNvSpPr>
          <p:nvPr>
            <p:ph type="title"/>
          </p:nvPr>
        </p:nvSpPr>
        <p:spPr/>
        <p:txBody>
          <a:bodyPr/>
          <a:lstStyle/>
          <a:p>
            <a:r>
              <a:rPr lang="it-IT"/>
              <a:t>Fare clic per modificare lo stile del titolo</a:t>
            </a:r>
            <a:endParaRPr lang="en-GB"/>
          </a:p>
        </p:txBody>
      </p:sp>
      <p:sp>
        <p:nvSpPr>
          <p:cNvPr id="3" name="Segnaposto numero diapositiva 2">
            <a:extLst>
              <a:ext uri="{FF2B5EF4-FFF2-40B4-BE49-F238E27FC236}">
                <a16:creationId xmlns:a16="http://schemas.microsoft.com/office/drawing/2014/main" xmlns="" id="{9968730B-3ED7-4A17-9624-BF6EE0F7A90F}"/>
              </a:ext>
            </a:extLst>
          </p:cNvPr>
          <p:cNvSpPr>
            <a:spLocks noGrp="1"/>
          </p:cNvSpPr>
          <p:nvPr>
            <p:ph type="sldNum" sz="quarter" idx="10"/>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xmlns="" val="1912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8DB1332-23C3-4827-834F-0B44DB2A1167}"/>
              </a:ext>
            </a:extLst>
          </p:cNvPr>
          <p:cNvSpPr>
            <a:spLocks noGrp="1"/>
          </p:cNvSpPr>
          <p:nvPr>
            <p:ph type="title"/>
          </p:nvPr>
        </p:nvSpPr>
        <p:spPr/>
        <p:txBody>
          <a:bodyPr/>
          <a:lstStyle/>
          <a:p>
            <a:r>
              <a:rPr lang="it-IT"/>
              <a:t>Fare clic per modificare lo stile del titolo</a:t>
            </a:r>
            <a:endParaRPr lang="en-GB"/>
          </a:p>
        </p:txBody>
      </p:sp>
      <p:sp>
        <p:nvSpPr>
          <p:cNvPr id="5" name="Content Placeholder 2">
            <a:extLst>
              <a:ext uri="{FF2B5EF4-FFF2-40B4-BE49-F238E27FC236}">
                <a16:creationId xmlns:a16="http://schemas.microsoft.com/office/drawing/2014/main" xmlns="" id="{22DEC5FB-D05F-4816-90BB-358A484FB747}"/>
              </a:ext>
            </a:extLst>
          </p:cNvPr>
          <p:cNvSpPr>
            <a:spLocks noGrp="1"/>
          </p:cNvSpPr>
          <p:nvPr>
            <p:ph idx="1"/>
          </p:nvPr>
        </p:nvSpPr>
        <p:spPr>
          <a:xfrm>
            <a:off x="609600" y="1600204"/>
            <a:ext cx="52920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Content Placeholder 2">
            <a:extLst>
              <a:ext uri="{FF2B5EF4-FFF2-40B4-BE49-F238E27FC236}">
                <a16:creationId xmlns:a16="http://schemas.microsoft.com/office/drawing/2014/main" xmlns="" id="{297FEE1D-46E4-499E-A7BA-14A4482C4985}"/>
              </a:ext>
            </a:extLst>
          </p:cNvPr>
          <p:cNvSpPr>
            <a:spLocks noGrp="1"/>
          </p:cNvSpPr>
          <p:nvPr>
            <p:ph idx="10"/>
          </p:nvPr>
        </p:nvSpPr>
        <p:spPr>
          <a:xfrm>
            <a:off x="6290400" y="1600204"/>
            <a:ext cx="52920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3" name="Segnaposto numero diapositiva 2">
            <a:extLst>
              <a:ext uri="{FF2B5EF4-FFF2-40B4-BE49-F238E27FC236}">
                <a16:creationId xmlns:a16="http://schemas.microsoft.com/office/drawing/2014/main" xmlns="" id="{C87A72FC-4B47-4E62-BBAC-70FB58EB5C97}"/>
              </a:ext>
            </a:extLst>
          </p:cNvPr>
          <p:cNvSpPr>
            <a:spLocks noGrp="1"/>
          </p:cNvSpPr>
          <p:nvPr>
            <p:ph type="sldNum" sz="quarter" idx="11"/>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xmlns="" val="127782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con sotto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8DB1332-23C3-4827-834F-0B44DB2A1167}"/>
              </a:ext>
            </a:extLst>
          </p:cNvPr>
          <p:cNvSpPr>
            <a:spLocks noGrp="1"/>
          </p:cNvSpPr>
          <p:nvPr>
            <p:ph type="title"/>
          </p:nvPr>
        </p:nvSpPr>
        <p:spPr/>
        <p:txBody>
          <a:bodyPr/>
          <a:lstStyle/>
          <a:p>
            <a:r>
              <a:rPr lang="it-IT"/>
              <a:t>Fare clic per modificare lo stile del titolo</a:t>
            </a:r>
            <a:endParaRPr lang="en-GB"/>
          </a:p>
        </p:txBody>
      </p:sp>
      <p:sp>
        <p:nvSpPr>
          <p:cNvPr id="5" name="Content Placeholder 2">
            <a:extLst>
              <a:ext uri="{FF2B5EF4-FFF2-40B4-BE49-F238E27FC236}">
                <a16:creationId xmlns:a16="http://schemas.microsoft.com/office/drawing/2014/main" xmlns="" id="{22DEC5FB-D05F-4816-90BB-358A484FB747}"/>
              </a:ext>
            </a:extLst>
          </p:cNvPr>
          <p:cNvSpPr>
            <a:spLocks noGrp="1"/>
          </p:cNvSpPr>
          <p:nvPr>
            <p:ph idx="1"/>
          </p:nvPr>
        </p:nvSpPr>
        <p:spPr>
          <a:xfrm>
            <a:off x="609600" y="2348880"/>
            <a:ext cx="5292000" cy="3777287"/>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Content Placeholder 2">
            <a:extLst>
              <a:ext uri="{FF2B5EF4-FFF2-40B4-BE49-F238E27FC236}">
                <a16:creationId xmlns:a16="http://schemas.microsoft.com/office/drawing/2014/main" xmlns="" id="{297FEE1D-46E4-499E-A7BA-14A4482C4985}"/>
              </a:ext>
            </a:extLst>
          </p:cNvPr>
          <p:cNvSpPr>
            <a:spLocks noGrp="1"/>
          </p:cNvSpPr>
          <p:nvPr>
            <p:ph idx="10"/>
          </p:nvPr>
        </p:nvSpPr>
        <p:spPr>
          <a:xfrm>
            <a:off x="6290400" y="2348880"/>
            <a:ext cx="5292000" cy="3777287"/>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Segnaposto testo 3">
            <a:extLst>
              <a:ext uri="{FF2B5EF4-FFF2-40B4-BE49-F238E27FC236}">
                <a16:creationId xmlns:a16="http://schemas.microsoft.com/office/drawing/2014/main" xmlns="" id="{BC5C21EE-134A-4068-A49E-9F842F48896F}"/>
              </a:ext>
            </a:extLst>
          </p:cNvPr>
          <p:cNvSpPr>
            <a:spLocks noGrp="1"/>
          </p:cNvSpPr>
          <p:nvPr>
            <p:ph type="body" sz="quarter" idx="11"/>
          </p:nvPr>
        </p:nvSpPr>
        <p:spPr>
          <a:xfrm>
            <a:off x="609600" y="1700213"/>
            <a:ext cx="10972800" cy="57626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3" name="Segnaposto numero diapositiva 2">
            <a:extLst>
              <a:ext uri="{FF2B5EF4-FFF2-40B4-BE49-F238E27FC236}">
                <a16:creationId xmlns:a16="http://schemas.microsoft.com/office/drawing/2014/main" xmlns="" id="{3D3CAAB4-CFAE-42BB-86C0-557668F2187E}"/>
              </a:ext>
            </a:extLst>
          </p:cNvPr>
          <p:cNvSpPr>
            <a:spLocks noGrp="1"/>
          </p:cNvSpPr>
          <p:nvPr>
            <p:ph type="sldNum" sz="quarter" idx="12"/>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xmlns="" val="312122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ALGA">
    <p:bg>
      <p:bgPr>
        <a:solidFill>
          <a:schemeClr val="tx2"/>
        </a:solidFill>
        <a:effectLst/>
      </p:bgPr>
    </p:bg>
    <p:spTree>
      <p:nvGrpSpPr>
        <p:cNvPr id="1" name=""/>
        <p:cNvGrpSpPr/>
        <p:nvPr/>
      </p:nvGrpSpPr>
      <p:grpSpPr>
        <a:xfrm>
          <a:off x="0" y="0"/>
          <a:ext cx="0" cy="0"/>
          <a:chOff x="0" y="0"/>
          <a:chExt cx="0" cy="0"/>
        </a:xfrm>
      </p:grpSpPr>
      <p:pic>
        <p:nvPicPr>
          <p:cNvPr id="14" name="Picture 7" descr="Salga logo.png">
            <a:extLst>
              <a:ext uri="{FF2B5EF4-FFF2-40B4-BE49-F238E27FC236}">
                <a16:creationId xmlns:a16="http://schemas.microsoft.com/office/drawing/2014/main" xmlns="" id="{EBE41D5C-781B-4836-8350-7D04D4FADF8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34349" y="264914"/>
            <a:ext cx="2687497" cy="1283968"/>
          </a:xfrm>
          <a:prstGeom prst="rect">
            <a:avLst/>
          </a:prstGeom>
        </p:spPr>
      </p:pic>
      <p:grpSp>
        <p:nvGrpSpPr>
          <p:cNvPr id="4" name="Gruppo 3">
            <a:extLst>
              <a:ext uri="{FF2B5EF4-FFF2-40B4-BE49-F238E27FC236}">
                <a16:creationId xmlns:a16="http://schemas.microsoft.com/office/drawing/2014/main" xmlns="" id="{766F196A-11F3-477E-88F7-2165ECB16592}"/>
              </a:ext>
            </a:extLst>
          </p:cNvPr>
          <p:cNvGrpSpPr/>
          <p:nvPr userDrawn="1"/>
        </p:nvGrpSpPr>
        <p:grpSpPr>
          <a:xfrm>
            <a:off x="3576014" y="966264"/>
            <a:ext cx="5039973" cy="4901184"/>
            <a:chOff x="2447291" y="966264"/>
            <a:chExt cx="5039973" cy="4901184"/>
          </a:xfrm>
        </p:grpSpPr>
        <p:pic>
          <p:nvPicPr>
            <p:cNvPr id="15" name="Picture 8" descr="speech buble 2.png">
              <a:extLst>
                <a:ext uri="{FF2B5EF4-FFF2-40B4-BE49-F238E27FC236}">
                  <a16:creationId xmlns:a16="http://schemas.microsoft.com/office/drawing/2014/main" xmlns="" id="{250F0C34-4003-4A79-B9F0-31CAF111A5E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447291" y="1085136"/>
              <a:ext cx="4178808" cy="4782312"/>
            </a:xfrm>
            <a:prstGeom prst="rect">
              <a:avLst/>
            </a:prstGeom>
          </p:spPr>
        </p:pic>
        <p:pic>
          <p:nvPicPr>
            <p:cNvPr id="16" name="Picture 9" descr="speech buble 1.png">
              <a:extLst>
                <a:ext uri="{FF2B5EF4-FFF2-40B4-BE49-F238E27FC236}">
                  <a16:creationId xmlns:a16="http://schemas.microsoft.com/office/drawing/2014/main" xmlns="" id="{58CFFE5F-D566-4F7F-8DF6-EFEF737B30FD}"/>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3335888" y="966264"/>
              <a:ext cx="4151376" cy="4901184"/>
            </a:xfrm>
            <a:prstGeom prst="rect">
              <a:avLst/>
            </a:prstGeom>
          </p:spPr>
        </p:pic>
      </p:grpSp>
      <p:sp>
        <p:nvSpPr>
          <p:cNvPr id="17" name="Rectangle 10">
            <a:extLst>
              <a:ext uri="{FF2B5EF4-FFF2-40B4-BE49-F238E27FC236}">
                <a16:creationId xmlns:a16="http://schemas.microsoft.com/office/drawing/2014/main" xmlns="" id="{EFB50638-C027-453A-84AC-A31E4E8CD4BB}"/>
              </a:ext>
            </a:extLst>
          </p:cNvPr>
          <p:cNvSpPr/>
          <p:nvPr userDrawn="1"/>
        </p:nvSpPr>
        <p:spPr>
          <a:xfrm>
            <a:off x="2" y="6435939"/>
            <a:ext cx="9720000"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8" name="Rectangle 11">
            <a:extLst>
              <a:ext uri="{FF2B5EF4-FFF2-40B4-BE49-F238E27FC236}">
                <a16:creationId xmlns:a16="http://schemas.microsoft.com/office/drawing/2014/main" xmlns="" id="{762605C6-16E8-42B7-9960-89DE81BA183D}"/>
              </a:ext>
            </a:extLst>
          </p:cNvPr>
          <p:cNvSpPr/>
          <p:nvPr userDrawn="1"/>
        </p:nvSpPr>
        <p:spPr>
          <a:xfrm>
            <a:off x="11891422" y="6435939"/>
            <a:ext cx="285215" cy="152561"/>
          </a:xfrm>
          <a:prstGeom prst="rect">
            <a:avLst/>
          </a:prstGeom>
          <a:solidFill>
            <a:srgbClr val="F06D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9" name="TextBox 12">
            <a:extLst>
              <a:ext uri="{FF2B5EF4-FFF2-40B4-BE49-F238E27FC236}">
                <a16:creationId xmlns:a16="http://schemas.microsoft.com/office/drawing/2014/main" xmlns="" id="{3B175534-A241-4F42-BF43-87B293C6F776}"/>
              </a:ext>
            </a:extLst>
          </p:cNvPr>
          <p:cNvSpPr txBox="1"/>
          <p:nvPr userDrawn="1"/>
        </p:nvSpPr>
        <p:spPr>
          <a:xfrm>
            <a:off x="9696400" y="6327553"/>
            <a:ext cx="2241176" cy="369332"/>
          </a:xfrm>
          <a:prstGeom prst="rect">
            <a:avLst/>
          </a:prstGeom>
          <a:noFill/>
        </p:spPr>
        <p:txBody>
          <a:bodyPr wrap="square" rtlCol="0">
            <a:spAutoFit/>
          </a:bodyPr>
          <a:lstStyle/>
          <a:p>
            <a:pPr algn="ctr" defTabSz="457200"/>
            <a:r>
              <a:rPr lang="en-US" dirty="0">
                <a:solidFill>
                  <a:srgbClr val="000000"/>
                </a:solidFill>
              </a:rPr>
              <a:t>www.salga.org.za</a:t>
            </a:r>
          </a:p>
        </p:txBody>
      </p:sp>
      <p:sp>
        <p:nvSpPr>
          <p:cNvPr id="23" name="Title 1">
            <a:extLst>
              <a:ext uri="{FF2B5EF4-FFF2-40B4-BE49-F238E27FC236}">
                <a16:creationId xmlns:a16="http://schemas.microsoft.com/office/drawing/2014/main" xmlns="" id="{6A440AEC-A6A4-47C7-974C-CE960518EFF8}"/>
              </a:ext>
            </a:extLst>
          </p:cNvPr>
          <p:cNvSpPr>
            <a:spLocks noGrp="1"/>
          </p:cNvSpPr>
          <p:nvPr>
            <p:ph type="ctrTitle" hasCustomPrompt="1"/>
          </p:nvPr>
        </p:nvSpPr>
        <p:spPr>
          <a:xfrm>
            <a:off x="4796446" y="1969837"/>
            <a:ext cx="3357605" cy="1023013"/>
          </a:xfrm>
        </p:spPr>
        <p:txBody>
          <a:bodyPr>
            <a:normAutofit/>
          </a:bodyPr>
          <a:lstStyle>
            <a:lvl1pPr>
              <a:defRPr sz="2400" b="1">
                <a:solidFill>
                  <a:schemeClr val="accent6"/>
                </a:solidFill>
              </a:defRPr>
            </a:lvl1pPr>
          </a:lstStyle>
          <a:p>
            <a:r>
              <a:rPr lang="en-US" dirty="0"/>
              <a:t>CLICK TO EDIT MASTER TITLE STYLE</a:t>
            </a:r>
          </a:p>
        </p:txBody>
      </p:sp>
      <p:sp>
        <p:nvSpPr>
          <p:cNvPr id="24" name="Subtitle 2">
            <a:extLst>
              <a:ext uri="{FF2B5EF4-FFF2-40B4-BE49-F238E27FC236}">
                <a16:creationId xmlns:a16="http://schemas.microsoft.com/office/drawing/2014/main" xmlns="" id="{CB152338-C302-4002-9CCE-79CBA984BD93}"/>
              </a:ext>
            </a:extLst>
          </p:cNvPr>
          <p:cNvSpPr>
            <a:spLocks noGrp="1"/>
          </p:cNvSpPr>
          <p:nvPr>
            <p:ph type="subTitle" idx="1"/>
          </p:nvPr>
        </p:nvSpPr>
        <p:spPr>
          <a:xfrm>
            <a:off x="4796447" y="3281730"/>
            <a:ext cx="3459793" cy="1375432"/>
          </a:xfrm>
        </p:spPr>
        <p:txBody>
          <a:bodyPr>
            <a:normAutofit/>
          </a:bodyPr>
          <a:lstStyle>
            <a:lvl1pPr marL="0" indent="0" algn="ctr">
              <a:buNone/>
              <a:defRPr sz="16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Segnaposto numero diapositiva 1">
            <a:extLst>
              <a:ext uri="{FF2B5EF4-FFF2-40B4-BE49-F238E27FC236}">
                <a16:creationId xmlns:a16="http://schemas.microsoft.com/office/drawing/2014/main" xmlns="" id="{C1F56F5F-3520-4096-AD09-C2A6A0A5CC69}"/>
              </a:ext>
            </a:extLst>
          </p:cNvPr>
          <p:cNvSpPr>
            <a:spLocks noGrp="1"/>
          </p:cNvSpPr>
          <p:nvPr>
            <p:ph type="sldNum" sz="quarter" idx="10"/>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xmlns="" val="137201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ALGA">
    <p:bg>
      <p:bgPr>
        <a:solidFill>
          <a:schemeClr val="tx2"/>
        </a:solidFill>
        <a:effectLst/>
      </p:bgPr>
    </p:bg>
    <p:spTree>
      <p:nvGrpSpPr>
        <p:cNvPr id="1" name=""/>
        <p:cNvGrpSpPr/>
        <p:nvPr/>
      </p:nvGrpSpPr>
      <p:grpSpPr>
        <a:xfrm>
          <a:off x="0" y="0"/>
          <a:ext cx="0" cy="0"/>
          <a:chOff x="0" y="0"/>
          <a:chExt cx="0" cy="0"/>
        </a:xfrm>
      </p:grpSpPr>
      <p:pic>
        <p:nvPicPr>
          <p:cNvPr id="8" name="Picture 7" descr="Salga 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5794" y="264914"/>
            <a:ext cx="3583329" cy="1283968"/>
          </a:xfrm>
          <a:prstGeom prst="rect">
            <a:avLst/>
          </a:prstGeom>
        </p:spPr>
      </p:pic>
      <p:pic>
        <p:nvPicPr>
          <p:cNvPr id="9" name="Picture 8" descr="speech buble 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63055" y="1085136"/>
            <a:ext cx="5571744" cy="4782312"/>
          </a:xfrm>
          <a:prstGeom prst="rect">
            <a:avLst/>
          </a:prstGeom>
        </p:spPr>
      </p:pic>
      <p:pic>
        <p:nvPicPr>
          <p:cNvPr id="10" name="Picture 9" descr="speech buble 1.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47851" y="966264"/>
            <a:ext cx="5535168" cy="4901184"/>
          </a:xfrm>
          <a:prstGeom prst="rect">
            <a:avLst/>
          </a:prstGeom>
        </p:spPr>
      </p:pic>
      <p:sp>
        <p:nvSpPr>
          <p:cNvPr id="2" name="Title 1"/>
          <p:cNvSpPr>
            <a:spLocks noGrp="1"/>
          </p:cNvSpPr>
          <p:nvPr>
            <p:ph type="ctrTitle" hasCustomPrompt="1"/>
          </p:nvPr>
        </p:nvSpPr>
        <p:spPr>
          <a:xfrm>
            <a:off x="4807703" y="1969835"/>
            <a:ext cx="4476807" cy="1023013"/>
          </a:xfrm>
        </p:spPr>
        <p:txBody>
          <a:bodyPr>
            <a:normAutofit/>
          </a:bodyPr>
          <a:lstStyle>
            <a:lvl1pPr>
              <a:defRPr sz="2400" b="1">
                <a:solidFill>
                  <a:schemeClr val="accent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07704" y="3281730"/>
            <a:ext cx="4613057" cy="1375432"/>
          </a:xfrm>
        </p:spPr>
        <p:txBody>
          <a:bodyPr>
            <a:normAutofit/>
          </a:bodyPr>
          <a:lstStyle>
            <a:lvl1pPr marL="0" indent="0" algn="ctr">
              <a:buNone/>
              <a:defRPr sz="16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Rectangle 10"/>
          <p:cNvSpPr/>
          <p:nvPr/>
        </p:nvSpPr>
        <p:spPr>
          <a:xfrm>
            <a:off x="0" y="6483166"/>
            <a:ext cx="8885021"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11811715" y="6455127"/>
            <a:ext cx="380285" cy="152561"/>
          </a:xfrm>
          <a:prstGeom prst="rect">
            <a:avLst/>
          </a:prstGeom>
          <a:solidFill>
            <a:srgbClr val="F06D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p:cNvSpPr txBox="1"/>
          <p:nvPr/>
        </p:nvSpPr>
        <p:spPr>
          <a:xfrm>
            <a:off x="8885021" y="6327553"/>
            <a:ext cx="298823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www.salga.org.za</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xmlns="" val="23997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8534400" cy="794815"/>
          </a:xfrm>
        </p:spPr>
        <p:txBody>
          <a:bodyPr>
            <a:normAutofit/>
          </a:bodyPr>
          <a:lstStyle>
            <a:lvl1pPr>
              <a:defRPr sz="2000" b="1"/>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857251" y="1752600"/>
            <a:ext cx="10725149" cy="4540250"/>
          </a:xfrm>
        </p:spPr>
        <p:txBody>
          <a:bodyPr>
            <a:normAutofit/>
          </a:bodyPr>
          <a:lstStyle>
            <a:lvl1pPr>
              <a:defRPr sz="1200">
                <a:solidFill>
                  <a:schemeClr val="accent6"/>
                </a:solidFill>
              </a:defRPr>
            </a:lvl1pPr>
            <a:lvl2pPr>
              <a:defRPr sz="1200">
                <a:solidFill>
                  <a:schemeClr val="accent6"/>
                </a:solidFill>
              </a:defRPr>
            </a:lvl2pPr>
            <a:lvl3pPr>
              <a:defRPr sz="1200">
                <a:solidFill>
                  <a:schemeClr val="accent6"/>
                </a:solidFill>
              </a:defRPr>
            </a:lvl3pPr>
            <a:lvl4pPr>
              <a:defRPr sz="1200">
                <a:solidFill>
                  <a:schemeClr val="accent6"/>
                </a:solidFill>
              </a:defRPr>
            </a:lvl4pPr>
            <a:lvl5pPr>
              <a:defRPr sz="12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alga 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22510" y="424667"/>
            <a:ext cx="2171452" cy="778069"/>
          </a:xfrm>
          <a:prstGeom prst="rect">
            <a:avLst/>
          </a:prstGeom>
        </p:spPr>
      </p:pic>
      <p:sp>
        <p:nvSpPr>
          <p:cNvPr id="9" name="Rectangle 8"/>
          <p:cNvSpPr/>
          <p:nvPr/>
        </p:nvSpPr>
        <p:spPr>
          <a:xfrm>
            <a:off x="0" y="6483166"/>
            <a:ext cx="8885021"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11811715" y="6455127"/>
            <a:ext cx="380285"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Box 10"/>
          <p:cNvSpPr txBox="1"/>
          <p:nvPr/>
        </p:nvSpPr>
        <p:spPr>
          <a:xfrm>
            <a:off x="8885021" y="6327553"/>
            <a:ext cx="298823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www.salga.org.za</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2" name="Picture 11" descr="Speech3.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85212" y="1364309"/>
            <a:ext cx="6495099" cy="4999329"/>
          </a:xfrm>
          <a:prstGeom prst="rect">
            <a:avLst/>
          </a:prstGeom>
        </p:spPr>
      </p:pic>
    </p:spTree>
    <p:extLst>
      <p:ext uri="{BB962C8B-B14F-4D97-AF65-F5344CB8AC3E}">
        <p14:creationId xmlns:p14="http://schemas.microsoft.com/office/powerpoint/2010/main" xmlns="" val="36071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defTabSz="457200"/>
            <a:fld id="{22DE3D06-4437-4F43-807B-2CE4A49B76C4}" type="slidenum">
              <a:rPr lang="en-ZA" smtClean="0">
                <a:solidFill>
                  <a:srgbClr val="F06D19">
                    <a:tint val="75000"/>
                  </a:srgbClr>
                </a:solidFill>
              </a:rPr>
              <a:pPr defTabSz="457200"/>
              <a:t>‹#›</a:t>
            </a:fld>
            <a:endParaRPr lang="en-ZA" dirty="0">
              <a:solidFill>
                <a:srgbClr val="F06D19">
                  <a:tint val="75000"/>
                </a:srgbClr>
              </a:solidFill>
            </a:endParaRPr>
          </a:p>
        </p:txBody>
      </p:sp>
    </p:spTree>
    <p:extLst>
      <p:ext uri="{BB962C8B-B14F-4D97-AF65-F5344CB8AC3E}">
        <p14:creationId xmlns:p14="http://schemas.microsoft.com/office/powerpoint/2010/main" xmlns="" val="54842803"/>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defTabSz="457200"/>
            <a:fld id="{22DE3D06-4437-4F43-807B-2CE4A49B76C4}" type="slidenum">
              <a:rPr lang="en-ZA" smtClean="0">
                <a:solidFill>
                  <a:srgbClr val="F06D19">
                    <a:tint val="75000"/>
                  </a:srgbClr>
                </a:solidFill>
              </a:rPr>
              <a:pPr defTabSz="457200"/>
              <a:t>‹#›</a:t>
            </a:fld>
            <a:endParaRPr lang="en-ZA" dirty="0">
              <a:solidFill>
                <a:srgbClr val="F06D19">
                  <a:tint val="75000"/>
                </a:srgbClr>
              </a:solidFill>
            </a:endParaRPr>
          </a:p>
        </p:txBody>
      </p:sp>
    </p:spTree>
    <p:extLst>
      <p:ext uri="{BB962C8B-B14F-4D97-AF65-F5344CB8AC3E}">
        <p14:creationId xmlns:p14="http://schemas.microsoft.com/office/powerpoint/2010/main" xmlns="" val="1420030829"/>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
            <a:extLst>
              <a:ext uri="{FF2B5EF4-FFF2-40B4-BE49-F238E27FC236}">
                <a16:creationId xmlns:a16="http://schemas.microsoft.com/office/drawing/2014/main" xmlns="" id="{7B12DD73-BDC6-4F18-9B01-D92EBFDD49F8}"/>
              </a:ext>
            </a:extLst>
          </p:cNvPr>
          <p:cNvSpPr/>
          <p:nvPr userDrawn="1"/>
        </p:nvSpPr>
        <p:spPr>
          <a:xfrm>
            <a:off x="2" y="6435939"/>
            <a:ext cx="9720000"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11">
            <a:extLst>
              <a:ext uri="{FF2B5EF4-FFF2-40B4-BE49-F238E27FC236}">
                <a16:creationId xmlns:a16="http://schemas.microsoft.com/office/drawing/2014/main" xmlns="" id="{24A36FE4-6EF5-41A2-AABF-5AD2C5501F6C}"/>
              </a:ext>
            </a:extLst>
          </p:cNvPr>
          <p:cNvSpPr/>
          <p:nvPr userDrawn="1"/>
        </p:nvSpPr>
        <p:spPr>
          <a:xfrm>
            <a:off x="11891422" y="6435939"/>
            <a:ext cx="285215" cy="152561"/>
          </a:xfrm>
          <a:prstGeom prst="rect">
            <a:avLst/>
          </a:prstGeom>
          <a:solidFill>
            <a:srgbClr val="F06D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TextBox 12">
            <a:extLst>
              <a:ext uri="{FF2B5EF4-FFF2-40B4-BE49-F238E27FC236}">
                <a16:creationId xmlns:a16="http://schemas.microsoft.com/office/drawing/2014/main" xmlns="" id="{CBBDE14E-5987-4B6B-8EEF-C821E048A123}"/>
              </a:ext>
            </a:extLst>
          </p:cNvPr>
          <p:cNvSpPr txBox="1"/>
          <p:nvPr userDrawn="1"/>
        </p:nvSpPr>
        <p:spPr>
          <a:xfrm>
            <a:off x="9696400" y="6327553"/>
            <a:ext cx="2241176" cy="369332"/>
          </a:xfrm>
          <a:prstGeom prst="rect">
            <a:avLst/>
          </a:prstGeom>
          <a:noFill/>
        </p:spPr>
        <p:txBody>
          <a:bodyPr wrap="square" rtlCol="0">
            <a:spAutoFit/>
          </a:bodyPr>
          <a:lstStyle/>
          <a:p>
            <a:pPr algn="ctr" defTabSz="457200"/>
            <a:r>
              <a:rPr lang="en-US" dirty="0">
                <a:solidFill>
                  <a:srgbClr val="000000"/>
                </a:solidFill>
              </a:rPr>
              <a:t>www.salga.org.za</a:t>
            </a:r>
          </a:p>
        </p:txBody>
      </p:sp>
      <p:sp>
        <p:nvSpPr>
          <p:cNvPr id="4" name="Segnaposto numero diapositiva 3">
            <a:extLst>
              <a:ext uri="{FF2B5EF4-FFF2-40B4-BE49-F238E27FC236}">
                <a16:creationId xmlns:a16="http://schemas.microsoft.com/office/drawing/2014/main" xmlns="" id="{396644E0-6F1B-4048-AD0A-61BD9E52A055}"/>
              </a:ext>
            </a:extLst>
          </p:cNvPr>
          <p:cNvSpPr>
            <a:spLocks noGrp="1"/>
          </p:cNvSpPr>
          <p:nvPr>
            <p:ph type="sldNum" sz="quarter" idx="4"/>
          </p:nvPr>
        </p:nvSpPr>
        <p:spPr>
          <a:xfrm>
            <a:off x="11582400" y="6331760"/>
            <a:ext cx="649288" cy="365125"/>
          </a:xfrm>
          <a:prstGeom prst="rect">
            <a:avLst/>
          </a:prstGeom>
        </p:spPr>
        <p:txBody>
          <a:bodyPr vert="horz" lIns="91440" tIns="45720" rIns="91440" bIns="45720" rtlCol="0" anchor="ctr"/>
          <a:lstStyle>
            <a:lvl1pPr algn="r">
              <a:defRPr sz="1200">
                <a:solidFill>
                  <a:schemeClr val="bg1"/>
                </a:solidFill>
              </a:defRPr>
            </a:lvl1pPr>
          </a:lstStyle>
          <a:p>
            <a:fld id="{85E4C5A4-68AA-419A-9EB9-20F6985B147C}" type="slidenum">
              <a:rPr lang="en-GB" smtClean="0"/>
              <a:pPr/>
              <a:t>‹#›</a:t>
            </a:fld>
            <a:endParaRPr lang="en-GB" dirty="0"/>
          </a:p>
        </p:txBody>
      </p:sp>
    </p:spTree>
    <p:extLst>
      <p:ext uri="{BB962C8B-B14F-4D97-AF65-F5344CB8AC3E}">
        <p14:creationId xmlns:p14="http://schemas.microsoft.com/office/powerpoint/2010/main" xmlns="" val="1783738240"/>
      </p:ext>
    </p:extLst>
  </p:cSld>
  <p:clrMap bg1="lt1" tx1="dk1" bg2="lt2" tx2="dk2" accent1="accent1" accent2="accent2" accent3="accent3" accent4="accent4" accent5="accent5" accent6="accent6" hlink="hlink" folHlink="folHlink"/>
  <p:sldLayoutIdLst>
    <p:sldLayoutId id="2147483826" r:id="rId1"/>
    <p:sldLayoutId id="2147483825" r:id="rId2"/>
    <p:sldLayoutId id="2147483827" r:id="rId3"/>
    <p:sldLayoutId id="2147483828" r:id="rId4"/>
    <p:sldLayoutId id="2147483670" r:id="rId5"/>
  </p:sldLayoutIdLst>
  <p:hf hdr="0" ftr="0" dt="0"/>
  <p:txStyles>
    <p:titleStyle>
      <a:lvl1pPr algn="ctr" defTabSz="457200" rtl="0" eaLnBrk="1" latinLnBrk="0" hangingPunct="1">
        <a:spcBef>
          <a:spcPct val="0"/>
        </a:spcBef>
        <a:buNone/>
        <a:defRPr sz="4000" kern="1200" cap="all" baseline="0">
          <a:solidFill>
            <a:schemeClr val="tx1"/>
          </a:solidFill>
          <a:latin typeface="+mj-lt"/>
          <a:ea typeface="+mj-ea"/>
          <a:cs typeface="+mj-cs"/>
        </a:defRPr>
      </a:lvl1pPr>
    </p:titleStyle>
    <p:bodyStyle>
      <a:lvl1pPr marL="342900" indent="-342900" algn="l" defTabSz="457200" rtl="0" eaLnBrk="1" latinLnBrk="0" hangingPunct="1">
        <a:spcBef>
          <a:spcPts val="1200"/>
        </a:spcBef>
        <a:buFont typeface="Arial"/>
        <a:buChar char="•"/>
        <a:defRPr sz="3200" kern="1200">
          <a:solidFill>
            <a:schemeClr val="accent6"/>
          </a:solidFill>
          <a:latin typeface="+mn-lt"/>
          <a:ea typeface="+mn-ea"/>
          <a:cs typeface="+mn-cs"/>
        </a:defRPr>
      </a:lvl1pPr>
      <a:lvl2pPr marL="742950" indent="-285750" algn="l" defTabSz="457200" rtl="0" eaLnBrk="1" latinLnBrk="0" hangingPunct="1">
        <a:spcBef>
          <a:spcPts val="1200"/>
        </a:spcBef>
        <a:buFont typeface="Arial"/>
        <a:buChar char="–"/>
        <a:defRPr sz="2800" kern="1200">
          <a:solidFill>
            <a:schemeClr val="accent6"/>
          </a:solidFill>
          <a:latin typeface="+mn-lt"/>
          <a:ea typeface="+mn-ea"/>
          <a:cs typeface="+mn-cs"/>
        </a:defRPr>
      </a:lvl2pPr>
      <a:lvl3pPr marL="1143000" indent="-228600" algn="l" defTabSz="457200" rtl="0" eaLnBrk="1" latinLnBrk="0" hangingPunct="1">
        <a:spcBef>
          <a:spcPts val="1200"/>
        </a:spcBef>
        <a:buFont typeface="Arial"/>
        <a:buChar char="•"/>
        <a:defRPr sz="2400" kern="1200">
          <a:solidFill>
            <a:schemeClr val="accent6"/>
          </a:solidFill>
          <a:latin typeface="+mn-lt"/>
          <a:ea typeface="+mn-ea"/>
          <a:cs typeface="+mn-cs"/>
        </a:defRPr>
      </a:lvl3pPr>
      <a:lvl4pPr marL="1600200" indent="-228600" algn="l" defTabSz="457200" rtl="0" eaLnBrk="1" latinLnBrk="0" hangingPunct="1">
        <a:spcBef>
          <a:spcPts val="1200"/>
        </a:spcBef>
        <a:buFont typeface="Arial"/>
        <a:buChar char="–"/>
        <a:defRPr sz="2000" kern="1200">
          <a:solidFill>
            <a:schemeClr val="accent6"/>
          </a:solidFill>
          <a:latin typeface="+mn-lt"/>
          <a:ea typeface="+mn-ea"/>
          <a:cs typeface="+mn-cs"/>
        </a:defRPr>
      </a:lvl4pPr>
      <a:lvl5pPr marL="2057400" indent="-228600" algn="l" defTabSz="457200" rtl="0" eaLnBrk="1" latinLnBrk="0" hangingPunct="1">
        <a:spcBef>
          <a:spcPts val="1200"/>
        </a:spcBef>
        <a:buFont typeface="Arial"/>
        <a:buChar char="»"/>
        <a:defRPr sz="20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srgbClr val="F06D19">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06D19">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A6C2CDB-A538-AA4E-87C3-EB7CD954E69E}" type="slidenum">
              <a:rPr lang="en-US" smtClean="0">
                <a:solidFill>
                  <a:srgbClr val="F06D19">
                    <a:tint val="75000"/>
                  </a:srgbClr>
                </a:solidFill>
              </a:rPr>
              <a:pPr defTabSz="457200"/>
              <a:t>‹#›</a:t>
            </a:fld>
            <a:endParaRPr lang="en-US" dirty="0">
              <a:solidFill>
                <a:srgbClr val="F06D19">
                  <a:tint val="75000"/>
                </a:srgbClr>
              </a:solidFill>
            </a:endParaRPr>
          </a:p>
        </p:txBody>
      </p:sp>
    </p:spTree>
    <p:extLst>
      <p:ext uri="{BB962C8B-B14F-4D97-AF65-F5344CB8AC3E}">
        <p14:creationId xmlns:p14="http://schemas.microsoft.com/office/powerpoint/2010/main" xmlns="" val="22527283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8" r:id="rId3"/>
    <p:sldLayoutId id="2147483839"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srgbClr val="F06D19">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06D19">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A6C2CDB-A538-AA4E-87C3-EB7CD954E69E}" type="slidenum">
              <a:rPr lang="en-US" smtClean="0">
                <a:solidFill>
                  <a:srgbClr val="F06D19">
                    <a:tint val="75000"/>
                  </a:srgbClr>
                </a:solidFill>
              </a:rPr>
              <a:pPr defTabSz="457200"/>
              <a:t>‹#›</a:t>
            </a:fld>
            <a:endParaRPr lang="en-US" dirty="0">
              <a:solidFill>
                <a:srgbClr val="F06D19">
                  <a:tint val="75000"/>
                </a:srgbClr>
              </a:solidFill>
            </a:endParaRPr>
          </a:p>
        </p:txBody>
      </p:sp>
    </p:spTree>
    <p:extLst>
      <p:ext uri="{BB962C8B-B14F-4D97-AF65-F5344CB8AC3E}">
        <p14:creationId xmlns:p14="http://schemas.microsoft.com/office/powerpoint/2010/main" xmlns="" val="2854449293"/>
      </p:ext>
    </p:extLst>
  </p:cSld>
  <p:clrMap bg1="lt1" tx1="dk1" bg2="lt2" tx2="dk2" accent1="accent1" accent2="accent2" accent3="accent3" accent4="accent4" accent5="accent5" accent6="accent6" hlink="hlink" folHlink="folHlink"/>
  <p:sldLayoutIdLst>
    <p:sldLayoutId id="2147483845" r:id="rId1"/>
    <p:sldLayoutId id="214748384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image" Target="../media/image16.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mailto:Dmatumba@salga.org.za" TargetMode="External"/><Relationship Id="rId2" Type="http://schemas.openxmlformats.org/officeDocument/2006/relationships/image" Target="../media/image26.gi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83832" y="2276872"/>
            <a:ext cx="5400600" cy="2461382"/>
          </a:xfrm>
        </p:spPr>
        <p:txBody>
          <a:bodyPr>
            <a:noAutofit/>
          </a:bodyPr>
          <a:lstStyle/>
          <a:p>
            <a:r>
              <a:rPr lang="en-ZA" sz="1800" dirty="0" smtClean="0">
                <a:solidFill>
                  <a:schemeClr val="tx1"/>
                </a:solidFill>
              </a:rPr>
              <a:t/>
            </a:r>
            <a:br>
              <a:rPr lang="en-ZA" sz="1800" dirty="0" smtClean="0">
                <a:solidFill>
                  <a:schemeClr val="tx1"/>
                </a:solidFill>
              </a:rPr>
            </a:br>
            <a:r>
              <a:rPr lang="en-ZA" sz="2800" dirty="0" smtClean="0"/>
              <a:t>PORTFOLIO COMMITTEE ON HUMAN SETTLEMENTS, WATER AND SANITATION</a:t>
            </a:r>
            <a:r>
              <a:rPr lang="en-ZA" sz="3200" dirty="0" smtClean="0"/>
              <a:t/>
            </a:r>
            <a:br>
              <a:rPr lang="en-ZA" sz="3200" dirty="0" smtClean="0"/>
            </a:br>
            <a:r>
              <a:rPr lang="en-ZA" sz="3200" dirty="0"/>
              <a:t/>
            </a:r>
            <a:br>
              <a:rPr lang="en-ZA" sz="3200" dirty="0"/>
            </a:br>
            <a:r>
              <a:rPr lang="en-US" sz="2800" dirty="0" smtClean="0"/>
              <a:t>29 </a:t>
            </a:r>
            <a:r>
              <a:rPr lang="en-US" sz="2800" dirty="0"/>
              <a:t>October 2019</a:t>
            </a:r>
            <a:r>
              <a:rPr lang="en-ZA" sz="2800" dirty="0"/>
              <a:t/>
            </a:r>
            <a:br>
              <a:rPr lang="en-ZA" sz="2800" dirty="0"/>
            </a:br>
            <a:endParaRPr lang="en-ZA" sz="2800" dirty="0"/>
          </a:p>
        </p:txBody>
      </p:sp>
      <p:sp>
        <p:nvSpPr>
          <p:cNvPr id="4" name="TextBox 3"/>
          <p:cNvSpPr txBox="1"/>
          <p:nvPr/>
        </p:nvSpPr>
        <p:spPr>
          <a:xfrm>
            <a:off x="3143672" y="5524060"/>
            <a:ext cx="8496944" cy="461665"/>
          </a:xfrm>
          <a:prstGeom prst="rect">
            <a:avLst/>
          </a:prstGeom>
          <a:noFill/>
        </p:spPr>
        <p:txBody>
          <a:bodyPr wrap="square" rtlCol="0">
            <a:spAutoFit/>
          </a:bodyPr>
          <a:lstStyle/>
          <a:p>
            <a:r>
              <a:rPr lang="en-ZA" sz="2400" b="1" dirty="0"/>
              <a:t>H</a:t>
            </a:r>
            <a:r>
              <a:rPr lang="en-ZA" sz="2400" b="1" dirty="0" smtClean="0"/>
              <a:t>ow </a:t>
            </a:r>
            <a:r>
              <a:rPr lang="en-ZA" sz="2400" b="1" dirty="0"/>
              <a:t>to resolve debt of the municipalities to water boards </a:t>
            </a:r>
          </a:p>
        </p:txBody>
      </p:sp>
    </p:spTree>
    <p:extLst>
      <p:ext uri="{BB962C8B-B14F-4D97-AF65-F5344CB8AC3E}">
        <p14:creationId xmlns:p14="http://schemas.microsoft.com/office/powerpoint/2010/main" xmlns="" val="1243807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smtClean="0"/>
              <a:t>SALGA AS PART OF THE IMTT</a:t>
            </a:r>
            <a:endParaRPr lang="en-ZA" sz="2800" dirty="0"/>
          </a:p>
        </p:txBody>
      </p:sp>
      <p:sp>
        <p:nvSpPr>
          <p:cNvPr id="3" name="Text Placeholder 2"/>
          <p:cNvSpPr>
            <a:spLocks noGrp="1"/>
          </p:cNvSpPr>
          <p:nvPr>
            <p:ph type="body" sz="quarter" idx="10"/>
          </p:nvPr>
        </p:nvSpPr>
        <p:spPr>
          <a:xfrm>
            <a:off x="263352" y="1124744"/>
            <a:ext cx="11593288" cy="4540250"/>
          </a:xfrm>
        </p:spPr>
        <p:txBody>
          <a:bodyPr>
            <a:noAutofit/>
          </a:bodyPr>
          <a:lstStyle/>
          <a:p>
            <a:r>
              <a:rPr lang="en-GB" sz="1800" dirty="0" smtClean="0"/>
              <a:t>SALGA  is part of the </a:t>
            </a:r>
            <a:r>
              <a:rPr lang="en-GB" sz="1800" dirty="0"/>
              <a:t>technical team that supports the IMTT was tasked with finding sustainable solutions to the debt problem for both electricity and water. </a:t>
            </a:r>
            <a:endParaRPr lang="en-GB" sz="1800" dirty="0" smtClean="0"/>
          </a:p>
          <a:p>
            <a:r>
              <a:rPr lang="en-US" sz="1800" dirty="0"/>
              <a:t>The technical team has facilitated payment arrangements on Water in Limpopo, Gauteng and North west provinces</a:t>
            </a:r>
            <a:r>
              <a:rPr lang="en-US" sz="1800" dirty="0">
                <a:solidFill>
                  <a:schemeClr val="accent3">
                    <a:lumMod val="75000"/>
                  </a:schemeClr>
                </a:solidFill>
              </a:rPr>
              <a:t>.</a:t>
            </a:r>
          </a:p>
          <a:p>
            <a:r>
              <a:rPr lang="en-GB" sz="1800" dirty="0" smtClean="0">
                <a:solidFill>
                  <a:prstClr val="black"/>
                </a:solidFill>
                <a:cs typeface="Arial" panose="020B0604020202020204" pitchFamily="34" charset="0"/>
              </a:rPr>
              <a:t>The IMTT </a:t>
            </a:r>
            <a:r>
              <a:rPr lang="en-GB" sz="1800" dirty="0">
                <a:solidFill>
                  <a:prstClr val="black"/>
                </a:solidFill>
                <a:cs typeface="Arial" panose="020B0604020202020204" pitchFamily="34" charset="0"/>
              </a:rPr>
              <a:t>recommended the </a:t>
            </a:r>
            <a:r>
              <a:rPr lang="en-GB" sz="1800" dirty="0" smtClean="0">
                <a:solidFill>
                  <a:prstClr val="black"/>
                </a:solidFill>
                <a:cs typeface="Arial" panose="020B0604020202020204" pitchFamily="34" charset="0"/>
              </a:rPr>
              <a:t>following work streams to resolve debt:</a:t>
            </a:r>
            <a:endParaRPr lang="en-GB" sz="1800" dirty="0">
              <a:solidFill>
                <a:prstClr val="black"/>
              </a:solidFill>
              <a:cs typeface="Arial" panose="020B0604020202020204" pitchFamily="34" charset="0"/>
            </a:endParaRPr>
          </a:p>
          <a:p>
            <a:pPr marL="0" lvl="0" indent="0" algn="just" defTabSz="685800" eaLnBrk="0" fontAlgn="base" hangingPunct="0">
              <a:lnSpc>
                <a:spcPct val="90000"/>
              </a:lnSpc>
              <a:spcBef>
                <a:spcPts val="0"/>
              </a:spcBef>
              <a:buNone/>
            </a:pPr>
            <a:r>
              <a:rPr lang="en-GB" sz="1800" dirty="0">
                <a:solidFill>
                  <a:prstClr val="black"/>
                </a:solidFill>
                <a:cs typeface="Arial" panose="020B0604020202020204" pitchFamily="34" charset="0"/>
              </a:rPr>
              <a:t> </a:t>
            </a:r>
          </a:p>
          <a:p>
            <a:pPr lvl="1" algn="just" defTabSz="685800" eaLnBrk="0" fontAlgn="base" hangingPunct="0">
              <a:lnSpc>
                <a:spcPct val="90000"/>
              </a:lnSpc>
              <a:spcBef>
                <a:spcPts val="0"/>
              </a:spcBef>
              <a:buFont typeface="+mj-lt"/>
              <a:buAutoNum type="arabicPeriod"/>
            </a:pPr>
            <a:r>
              <a:rPr lang="en-GB" sz="1800" dirty="0">
                <a:solidFill>
                  <a:prstClr val="black"/>
                </a:solidFill>
                <a:cs typeface="Arial" panose="020B0604020202020204" pitchFamily="34" charset="0"/>
              </a:rPr>
              <a:t>Installation of prepaid/smart meters for </a:t>
            </a:r>
            <a:r>
              <a:rPr lang="en-GB" sz="1800" dirty="0" smtClean="0">
                <a:solidFill>
                  <a:prstClr val="black"/>
                </a:solidFill>
                <a:cs typeface="Arial" panose="020B0604020202020204" pitchFamily="34" charset="0"/>
              </a:rPr>
              <a:t>both Electricity </a:t>
            </a:r>
            <a:r>
              <a:rPr lang="en-GB" sz="1800" dirty="0">
                <a:solidFill>
                  <a:prstClr val="black"/>
                </a:solidFill>
                <a:cs typeface="Arial" panose="020B0604020202020204" pitchFamily="34" charset="0"/>
              </a:rPr>
              <a:t>and Water;</a:t>
            </a:r>
          </a:p>
          <a:p>
            <a:pPr lvl="1" algn="just" defTabSz="685800" eaLnBrk="0" fontAlgn="base" hangingPunct="0">
              <a:lnSpc>
                <a:spcPct val="90000"/>
              </a:lnSpc>
              <a:spcBef>
                <a:spcPts val="0"/>
              </a:spcBef>
              <a:buFont typeface="+mj-lt"/>
              <a:buAutoNum type="arabicPeriod"/>
            </a:pPr>
            <a:r>
              <a:rPr lang="en-ZA" sz="1800" dirty="0">
                <a:solidFill>
                  <a:prstClr val="black"/>
                </a:solidFill>
                <a:cs typeface="Arial" panose="020B0604020202020204" pitchFamily="34" charset="0"/>
              </a:rPr>
              <a:t>The appointment of independent revenue collectors for municipalities;</a:t>
            </a:r>
          </a:p>
          <a:p>
            <a:pPr lvl="1" algn="just" defTabSz="685800" eaLnBrk="0" fontAlgn="base" hangingPunct="0">
              <a:lnSpc>
                <a:spcPct val="90000"/>
              </a:lnSpc>
              <a:spcBef>
                <a:spcPts val="0"/>
              </a:spcBef>
              <a:buFont typeface="+mj-lt"/>
              <a:buAutoNum type="arabicPeriod"/>
            </a:pPr>
            <a:r>
              <a:rPr lang="en-ZA" sz="1800" dirty="0">
                <a:solidFill>
                  <a:prstClr val="black"/>
                </a:solidFill>
                <a:cs typeface="Arial" panose="020B0604020202020204" pitchFamily="34" charset="0"/>
              </a:rPr>
              <a:t>A Government wide campaign to encourage a culture of payment for municipal services;</a:t>
            </a:r>
            <a:endParaRPr lang="en-GB" sz="1800" dirty="0">
              <a:solidFill>
                <a:prstClr val="black"/>
              </a:solidFill>
              <a:cs typeface="Arial" panose="020B0604020202020204" pitchFamily="34" charset="0"/>
            </a:endParaRPr>
          </a:p>
          <a:p>
            <a:pPr lvl="1" algn="just" defTabSz="685800" eaLnBrk="0" fontAlgn="base" hangingPunct="0">
              <a:lnSpc>
                <a:spcPct val="110000"/>
              </a:lnSpc>
              <a:spcBef>
                <a:spcPts val="0"/>
              </a:spcBef>
              <a:buFont typeface="+mj-lt"/>
              <a:buAutoNum type="arabicPeriod"/>
            </a:pPr>
            <a:r>
              <a:rPr lang="en-ZA" sz="1800" dirty="0">
                <a:solidFill>
                  <a:prstClr val="black"/>
                </a:solidFill>
                <a:cs typeface="Arial" panose="020B0604020202020204" pitchFamily="34" charset="0"/>
              </a:rPr>
              <a:t>Strict management of payment default with firm actions by government before the court process come to effect;</a:t>
            </a:r>
          </a:p>
          <a:p>
            <a:pPr lvl="1" algn="just" defTabSz="685800" eaLnBrk="0" fontAlgn="base" hangingPunct="0">
              <a:lnSpc>
                <a:spcPct val="110000"/>
              </a:lnSpc>
              <a:spcBef>
                <a:spcPts val="0"/>
              </a:spcBef>
              <a:buFont typeface="+mj-lt"/>
              <a:buAutoNum type="arabicPeriod"/>
            </a:pPr>
            <a:r>
              <a:rPr lang="en-ZA" sz="1800" dirty="0">
                <a:solidFill>
                  <a:prstClr val="black"/>
                </a:solidFill>
                <a:cs typeface="Arial" panose="020B0604020202020204" pitchFamily="34" charset="0"/>
              </a:rPr>
              <a:t>Fixing the municipalities to ensure the sustainability of services and finances; and</a:t>
            </a:r>
          </a:p>
          <a:p>
            <a:pPr lvl="1" algn="just" defTabSz="685800" eaLnBrk="0" fontAlgn="base" hangingPunct="0">
              <a:lnSpc>
                <a:spcPct val="110000"/>
              </a:lnSpc>
              <a:spcBef>
                <a:spcPts val="0"/>
              </a:spcBef>
              <a:buFont typeface="+mj-lt"/>
              <a:buAutoNum type="arabicPeriod"/>
            </a:pPr>
            <a:r>
              <a:rPr lang="en-ZA" sz="1800" dirty="0">
                <a:solidFill>
                  <a:prstClr val="black"/>
                </a:solidFill>
                <a:cs typeface="Arial" panose="020B0604020202020204" pitchFamily="34" charset="0"/>
              </a:rPr>
              <a:t>The restructuring of debts</a:t>
            </a:r>
            <a:r>
              <a:rPr lang="en-ZA" sz="1800" dirty="0" smtClean="0">
                <a:solidFill>
                  <a:prstClr val="black"/>
                </a:solidFill>
                <a:cs typeface="Arial" panose="020B0604020202020204" pitchFamily="34" charset="0"/>
              </a:rPr>
              <a:t>.</a:t>
            </a:r>
          </a:p>
          <a:p>
            <a:pPr algn="just" defTabSz="685800" eaLnBrk="0" fontAlgn="base" hangingPunct="0">
              <a:lnSpc>
                <a:spcPct val="110000"/>
              </a:lnSpc>
              <a:spcBef>
                <a:spcPts val="0"/>
              </a:spcBef>
              <a:buFont typeface="+mj-lt"/>
              <a:buAutoNum type="arabicPeriod"/>
            </a:pPr>
            <a:endParaRPr lang="en-ZA" sz="1800" dirty="0">
              <a:solidFill>
                <a:prstClr val="black"/>
              </a:solidFill>
              <a:cs typeface="Arial" panose="020B0604020202020204" pitchFamily="34" charset="0"/>
            </a:endParaRPr>
          </a:p>
          <a:p>
            <a:pPr lvl="0" algn="just" defTabSz="685800" eaLnBrk="0" fontAlgn="base" hangingPunct="0">
              <a:lnSpc>
                <a:spcPct val="90000"/>
              </a:lnSpc>
              <a:spcBef>
                <a:spcPts val="750"/>
              </a:spcBef>
              <a:spcAft>
                <a:spcPct val="0"/>
              </a:spcAft>
              <a:buFont typeface="Arial" panose="020B0604020202020204" pitchFamily="34" charset="0"/>
              <a:buChar char="•"/>
            </a:pPr>
            <a:r>
              <a:rPr lang="en-GB" sz="1800" dirty="0" smtClean="0">
                <a:solidFill>
                  <a:prstClr val="black"/>
                </a:solidFill>
                <a:cs typeface="Arial" panose="020B0604020202020204" pitchFamily="34" charset="0"/>
              </a:rPr>
              <a:t>Currently, the </a:t>
            </a:r>
            <a:r>
              <a:rPr lang="en-GB" sz="1800" dirty="0">
                <a:solidFill>
                  <a:prstClr val="black"/>
                </a:solidFill>
                <a:cs typeface="Arial" panose="020B0604020202020204" pitchFamily="34" charset="0"/>
              </a:rPr>
              <a:t>IMTT is </a:t>
            </a:r>
            <a:r>
              <a:rPr lang="en-GB" sz="1800" dirty="0" smtClean="0">
                <a:solidFill>
                  <a:prstClr val="black"/>
                </a:solidFill>
                <a:cs typeface="Arial" panose="020B0604020202020204" pitchFamily="34" charset="0"/>
              </a:rPr>
              <a:t>finalising </a:t>
            </a:r>
            <a:r>
              <a:rPr lang="en-GB" sz="1800" dirty="0">
                <a:solidFill>
                  <a:prstClr val="black"/>
                </a:solidFill>
                <a:cs typeface="Arial" panose="020B0604020202020204" pitchFamily="34" charset="0"/>
              </a:rPr>
              <a:t>the Implementation Plans </a:t>
            </a:r>
            <a:r>
              <a:rPr lang="en-GB" sz="1800" dirty="0" smtClean="0">
                <a:solidFill>
                  <a:prstClr val="black"/>
                </a:solidFill>
                <a:cs typeface="Arial" panose="020B0604020202020204" pitchFamily="34" charset="0"/>
              </a:rPr>
              <a:t>on work streams that </a:t>
            </a:r>
            <a:r>
              <a:rPr lang="en-GB" sz="1800" dirty="0">
                <a:solidFill>
                  <a:prstClr val="black"/>
                </a:solidFill>
                <a:cs typeface="Arial" panose="020B0604020202020204" pitchFamily="34" charset="0"/>
              </a:rPr>
              <a:t>will be submitted to Cabinet for approval and implementation</a:t>
            </a:r>
            <a:r>
              <a:rPr lang="en-GB" sz="1800" dirty="0" smtClean="0">
                <a:solidFill>
                  <a:prstClr val="black"/>
                </a:solidFill>
                <a:cs typeface="Arial" panose="020B0604020202020204" pitchFamily="34" charset="0"/>
              </a:rPr>
              <a:t>.</a:t>
            </a:r>
          </a:p>
          <a:p>
            <a:pPr lvl="0" algn="just" defTabSz="685800" eaLnBrk="0" fontAlgn="base" hangingPunct="0">
              <a:lnSpc>
                <a:spcPct val="90000"/>
              </a:lnSpc>
              <a:spcBef>
                <a:spcPts val="750"/>
              </a:spcBef>
              <a:spcAft>
                <a:spcPct val="0"/>
              </a:spcAft>
              <a:buFont typeface="Arial" panose="020B0604020202020204" pitchFamily="34" charset="0"/>
              <a:buChar char="•"/>
            </a:pPr>
            <a:r>
              <a:rPr lang="en-GB" sz="1800" dirty="0" smtClean="0">
                <a:solidFill>
                  <a:prstClr val="black"/>
                </a:solidFill>
                <a:cs typeface="Arial" panose="020B0604020202020204" pitchFamily="34" charset="0"/>
              </a:rPr>
              <a:t>Principles that apply to electricity debt also largely applies to Water debts</a:t>
            </a:r>
            <a:endParaRPr lang="en-ZA" sz="1800" dirty="0">
              <a:solidFill>
                <a:prstClr val="black"/>
              </a:solidFill>
              <a:cs typeface="Arial" panose="020B0604020202020204" pitchFamily="34" charset="0"/>
            </a:endParaRPr>
          </a:p>
          <a:p>
            <a:pPr algn="just" defTabSz="685800" eaLnBrk="0" fontAlgn="base" hangingPunct="0">
              <a:lnSpc>
                <a:spcPct val="110000"/>
              </a:lnSpc>
              <a:spcBef>
                <a:spcPts val="0"/>
              </a:spcBef>
            </a:pPr>
            <a:endParaRPr lang="en-GB" sz="1800" dirty="0"/>
          </a:p>
          <a:p>
            <a:endParaRPr lang="en-ZA" sz="1800" dirty="0"/>
          </a:p>
        </p:txBody>
      </p:sp>
    </p:spTree>
    <p:extLst>
      <p:ext uri="{BB962C8B-B14F-4D97-AF65-F5344CB8AC3E}">
        <p14:creationId xmlns:p14="http://schemas.microsoft.com/office/powerpoint/2010/main" xmlns="" val="3162480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95720" y="-708804"/>
            <a:ext cx="442596" cy="44259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32779" tIns="66389" rIns="132779" bIns="66389" numCol="1" anchor="t" anchorCtr="0" compatLnSpc="1">
            <a:prstTxWarp prst="textNoShape">
              <a:avLst/>
            </a:prstTxWarp>
          </a:bodyPr>
          <a:lstStyle/>
          <a:p>
            <a:endParaRPr lang="en-ZA" sz="2613" dirty="0"/>
          </a:p>
        </p:txBody>
      </p:sp>
      <p:sp>
        <p:nvSpPr>
          <p:cNvPr id="3" name="Rectangle 2"/>
          <p:cNvSpPr/>
          <p:nvPr/>
        </p:nvSpPr>
        <p:spPr>
          <a:xfrm>
            <a:off x="119336" y="548680"/>
            <a:ext cx="12072664" cy="5601533"/>
          </a:xfrm>
          <a:prstGeom prst="rect">
            <a:avLst/>
          </a:prstGeom>
        </p:spPr>
        <p:txBody>
          <a:bodyPr wrap="square">
            <a:spAutoFit/>
          </a:bodyPr>
          <a:lstStyle/>
          <a:p>
            <a:endParaRPr lang="en-ZA" sz="2000" dirty="0">
              <a:solidFill>
                <a:srgbClr val="000000"/>
              </a:solidFill>
              <a:latin typeface="Arial" panose="020B0604020202020204" pitchFamily="34" charset="0"/>
            </a:endParaRPr>
          </a:p>
          <a:p>
            <a:endParaRPr lang="en-ZA" sz="2000" dirty="0">
              <a:latin typeface="Arial" panose="020B0604020202020204" pitchFamily="34" charset="0"/>
            </a:endParaRPr>
          </a:p>
          <a:p>
            <a:r>
              <a:rPr lang="en-ZA" sz="2000" dirty="0" smtClean="0">
                <a:solidFill>
                  <a:schemeClr val="accent6"/>
                </a:solidFill>
                <a:latin typeface="Arial" panose="020B0604020202020204" pitchFamily="34" charset="0"/>
              </a:rPr>
              <a:t>To </a:t>
            </a:r>
            <a:r>
              <a:rPr lang="en-ZA" sz="2000" dirty="0">
                <a:solidFill>
                  <a:schemeClr val="accent6"/>
                </a:solidFill>
                <a:latin typeface="Arial" panose="020B0604020202020204" pitchFamily="34" charset="0"/>
              </a:rPr>
              <a:t>this end, after thorough analysis of the bulk water tariffs proposal for the 2019/20 financial year by water boards, SALGA submitted comments to all water boards and we have subsequently received feedback on our comments from some boards. </a:t>
            </a:r>
            <a:r>
              <a:rPr lang="en-ZA" sz="2000" b="1" u="sng" dirty="0">
                <a:solidFill>
                  <a:schemeClr val="accent6"/>
                </a:solidFill>
                <a:latin typeface="Arial" panose="020B0604020202020204" pitchFamily="34" charset="0"/>
              </a:rPr>
              <a:t>Our analysis and comments to water boards takes into account the sustainability of the water boards, planned infrastructure investment including affordability, and comments by member municipalities. Further the report notes and acknowledges the strategic role played by water boards both in providing bulk water to municipalities and the sector in general. All efforts were made to ensure that we submit a balanced report and recommendations for the honourable Minister’s consideration. </a:t>
            </a:r>
            <a:endParaRPr lang="en-ZA" sz="2000" b="1" u="sng" dirty="0" smtClean="0">
              <a:solidFill>
                <a:schemeClr val="accent6"/>
              </a:solidFill>
              <a:latin typeface="Arial" panose="020B0604020202020204" pitchFamily="34" charset="0"/>
            </a:endParaRPr>
          </a:p>
          <a:p>
            <a:endParaRPr lang="en-ZA" sz="2000" dirty="0">
              <a:solidFill>
                <a:schemeClr val="accent6"/>
              </a:solidFill>
              <a:latin typeface="Arial" panose="020B0604020202020204" pitchFamily="34" charset="0"/>
            </a:endParaRPr>
          </a:p>
          <a:p>
            <a:r>
              <a:rPr lang="en-ZA" sz="2000" dirty="0">
                <a:solidFill>
                  <a:schemeClr val="accent6"/>
                </a:solidFill>
                <a:latin typeface="Arial" panose="020B0604020202020204" pitchFamily="34" charset="0"/>
              </a:rPr>
              <a:t>In this regard we attach hereto our consolidated report for your perusal and consideration before approving and tabling the proposed bulk water tariff to Parliament. We wish to draw your attention to the content of the executive summary of tariff increases table. In this regard we request and urge the honourable Minister to carefully scrutinize tariffs that SALGA did not support due to a number of reasons. Details of such are contained in the addendum. </a:t>
            </a:r>
            <a:r>
              <a:rPr lang="en-ZA" sz="2000" b="1" u="sng" dirty="0">
                <a:solidFill>
                  <a:schemeClr val="accent6"/>
                </a:solidFill>
                <a:latin typeface="Arial" panose="020B0604020202020204" pitchFamily="34" charset="0"/>
              </a:rPr>
              <a:t>Of utmost importance in this process is provisions of section 42 of the MFMA sub section 3 (c&amp;d) respectively.</a:t>
            </a:r>
            <a:r>
              <a:rPr lang="en-ZA" sz="2000" dirty="0">
                <a:solidFill>
                  <a:schemeClr val="accent6"/>
                </a:solidFill>
                <a:latin typeface="Arial" panose="020B0604020202020204" pitchFamily="34" charset="0"/>
              </a:rPr>
              <a:t> Lastly, we propose that a </a:t>
            </a:r>
            <a:r>
              <a:rPr lang="en-ZA" sz="2000" dirty="0">
                <a:solidFill>
                  <a:schemeClr val="accent6"/>
                </a:solidFill>
              </a:rPr>
              <a:t>concerted effort be made in taking our suggested recommendations articulated in the executive summary forward. </a:t>
            </a:r>
          </a:p>
        </p:txBody>
      </p:sp>
      <p:sp>
        <p:nvSpPr>
          <p:cNvPr id="5" name="Title 1"/>
          <p:cNvSpPr>
            <a:spLocks noGrp="1"/>
          </p:cNvSpPr>
          <p:nvPr>
            <p:ph type="title"/>
          </p:nvPr>
        </p:nvSpPr>
        <p:spPr>
          <a:xfrm>
            <a:off x="609600" y="274639"/>
            <a:ext cx="8534400" cy="794815"/>
          </a:xfrm>
        </p:spPr>
        <p:txBody>
          <a:bodyPr>
            <a:normAutofit fontScale="90000"/>
          </a:bodyPr>
          <a:lstStyle/>
          <a:p>
            <a:r>
              <a:rPr lang="en-ZA" sz="2800" dirty="0" smtClean="0">
                <a:solidFill>
                  <a:schemeClr val="accent6"/>
                </a:solidFill>
              </a:rPr>
              <a:t>ANNUAL LETTER TO MINISTRY ON TARIFF ANALYSIS – FEBRUARY 2019  </a:t>
            </a:r>
            <a:endParaRPr lang="en-ZA" sz="2800" dirty="0">
              <a:solidFill>
                <a:schemeClr val="accent6"/>
              </a:solidFill>
            </a:endParaRPr>
          </a:p>
        </p:txBody>
      </p:sp>
    </p:spTree>
    <p:extLst>
      <p:ext uri="{BB962C8B-B14F-4D97-AF65-F5344CB8AC3E}">
        <p14:creationId xmlns:p14="http://schemas.microsoft.com/office/powerpoint/2010/main" xmlns="" val="7118021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6"/>
                </a:solidFill>
              </a:rPr>
              <a:t>SALGA’s 2019 – 2020 BULK WATER TARIFF RECOMMENDATIONS </a:t>
            </a:r>
            <a:endParaRPr lang="en-GB" dirty="0">
              <a:solidFill>
                <a:schemeClr val="accent6"/>
              </a:solidFill>
            </a:endParaRPr>
          </a:p>
        </p:txBody>
      </p:sp>
      <p:sp>
        <p:nvSpPr>
          <p:cNvPr id="3" name="Text Placeholder 2"/>
          <p:cNvSpPr>
            <a:spLocks noGrp="1"/>
          </p:cNvSpPr>
          <p:nvPr>
            <p:ph type="body" sz="quarter" idx="10"/>
          </p:nvPr>
        </p:nvSpPr>
        <p:spPr/>
        <p:txBody>
          <a:bodyPr/>
          <a:lstStyle/>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xmlns="" val="3533092450"/>
              </p:ext>
            </p:extLst>
          </p:nvPr>
        </p:nvGraphicFramePr>
        <p:xfrm>
          <a:off x="119336" y="1069454"/>
          <a:ext cx="11593287" cy="5293904"/>
        </p:xfrm>
        <a:graphic>
          <a:graphicData uri="http://schemas.openxmlformats.org/drawingml/2006/table">
            <a:tbl>
              <a:tblPr firstRow="1" firstCol="1" bandRow="1">
                <a:tableStyleId>{5C22544A-7EE6-4342-B048-85BDC9FD1C3A}</a:tableStyleId>
              </a:tblPr>
              <a:tblGrid>
                <a:gridCol w="2514412">
                  <a:extLst>
                    <a:ext uri="{9D8B030D-6E8A-4147-A177-3AD203B41FA5}">
                      <a16:colId xmlns:a16="http://schemas.microsoft.com/office/drawing/2014/main" xmlns="" val="108819621"/>
                    </a:ext>
                  </a:extLst>
                </a:gridCol>
                <a:gridCol w="1552520">
                  <a:extLst>
                    <a:ext uri="{9D8B030D-6E8A-4147-A177-3AD203B41FA5}">
                      <a16:colId xmlns:a16="http://schemas.microsoft.com/office/drawing/2014/main" xmlns="" val="3719736925"/>
                    </a:ext>
                  </a:extLst>
                </a:gridCol>
                <a:gridCol w="7526355">
                  <a:extLst>
                    <a:ext uri="{9D8B030D-6E8A-4147-A177-3AD203B41FA5}">
                      <a16:colId xmlns:a16="http://schemas.microsoft.com/office/drawing/2014/main" xmlns="" val="1415806616"/>
                    </a:ext>
                  </a:extLst>
                </a:gridCol>
              </a:tblGrid>
              <a:tr h="460124">
                <a:tc>
                  <a:txBody>
                    <a:bodyPr/>
                    <a:lstStyle/>
                    <a:p>
                      <a:pPr algn="ctr">
                        <a:lnSpc>
                          <a:spcPct val="115000"/>
                        </a:lnSpc>
                        <a:spcAft>
                          <a:spcPts val="0"/>
                        </a:spcAft>
                      </a:pPr>
                      <a:r>
                        <a:rPr lang="en-ZA" sz="1400" dirty="0">
                          <a:solidFill>
                            <a:schemeClr val="accent6"/>
                          </a:solidFill>
                          <a:effectLst/>
                        </a:rPr>
                        <a:t>Water board</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gn="ctr">
                        <a:lnSpc>
                          <a:spcPct val="115000"/>
                        </a:lnSpc>
                        <a:spcAft>
                          <a:spcPts val="0"/>
                        </a:spcAft>
                      </a:pPr>
                      <a:r>
                        <a:rPr lang="en-ZA" sz="1400" dirty="0">
                          <a:solidFill>
                            <a:schemeClr val="accent6"/>
                          </a:solidFill>
                          <a:effectLst/>
                        </a:rPr>
                        <a:t>% Increase</a:t>
                      </a:r>
                      <a:endParaRPr lang="en-GB" sz="1400" dirty="0">
                        <a:solidFill>
                          <a:schemeClr val="accent6"/>
                        </a:solidFill>
                        <a:effectLst/>
                      </a:endParaRPr>
                    </a:p>
                    <a:p>
                      <a:pPr algn="ctr">
                        <a:lnSpc>
                          <a:spcPct val="115000"/>
                        </a:lnSpc>
                        <a:spcAft>
                          <a:spcPts val="0"/>
                        </a:spcAft>
                      </a:pPr>
                      <a:r>
                        <a:rPr lang="en-ZA" sz="1400" dirty="0">
                          <a:solidFill>
                            <a:schemeClr val="accent6"/>
                          </a:solidFill>
                          <a:effectLst/>
                        </a:rPr>
                        <a:t>proposed</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gn="ctr">
                        <a:lnSpc>
                          <a:spcPct val="115000"/>
                        </a:lnSpc>
                        <a:spcAft>
                          <a:spcPts val="0"/>
                        </a:spcAft>
                      </a:pPr>
                      <a:r>
                        <a:rPr lang="en-ZA" sz="1400" dirty="0">
                          <a:solidFill>
                            <a:schemeClr val="accent6"/>
                          </a:solidFill>
                          <a:effectLst/>
                        </a:rPr>
                        <a:t>Recommendation</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extLst>
                  <a:ext uri="{0D108BD9-81ED-4DB2-BD59-A6C34878D82A}">
                    <a16:rowId xmlns:a16="http://schemas.microsoft.com/office/drawing/2014/main" xmlns="" val="2195941548"/>
                  </a:ext>
                </a:extLst>
              </a:tr>
              <a:tr h="489880">
                <a:tc>
                  <a:txBody>
                    <a:bodyPr/>
                    <a:lstStyle/>
                    <a:p>
                      <a:pPr>
                        <a:lnSpc>
                          <a:spcPct val="115000"/>
                        </a:lnSpc>
                        <a:spcBef>
                          <a:spcPts val="200"/>
                        </a:spcBef>
                        <a:spcAft>
                          <a:spcPts val="200"/>
                        </a:spcAft>
                      </a:pPr>
                      <a:r>
                        <a:rPr lang="en-ZA" sz="1400" dirty="0">
                          <a:solidFill>
                            <a:schemeClr val="accent6"/>
                          </a:solidFill>
                          <a:effectLst/>
                        </a:rPr>
                        <a:t>Amatola Water (Average)</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gn="ctr">
                        <a:lnSpc>
                          <a:spcPct val="115000"/>
                        </a:lnSpc>
                        <a:spcBef>
                          <a:spcPts val="200"/>
                        </a:spcBef>
                        <a:spcAft>
                          <a:spcPts val="200"/>
                        </a:spcAft>
                      </a:pPr>
                      <a:r>
                        <a:rPr lang="en-ZA" sz="1400" dirty="0">
                          <a:solidFill>
                            <a:schemeClr val="accent6"/>
                          </a:solidFill>
                          <a:effectLst/>
                        </a:rPr>
                        <a:t>7.9%</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nSpc>
                          <a:spcPct val="115000"/>
                        </a:lnSpc>
                        <a:spcBef>
                          <a:spcPts val="200"/>
                        </a:spcBef>
                        <a:spcAft>
                          <a:spcPts val="200"/>
                        </a:spcAft>
                      </a:pPr>
                      <a:r>
                        <a:rPr lang="en-ZA" sz="1400" dirty="0">
                          <a:solidFill>
                            <a:schemeClr val="accent6"/>
                          </a:solidFill>
                          <a:effectLst/>
                        </a:rPr>
                        <a:t>Supported – Satisfied our enquiries as per circular 23 of the MFMA. Have demonstrated impact of proposed energy tariff on the overall tariffs.     </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tc>
                <a:extLst>
                  <a:ext uri="{0D108BD9-81ED-4DB2-BD59-A6C34878D82A}">
                    <a16:rowId xmlns:a16="http://schemas.microsoft.com/office/drawing/2014/main" xmlns="" val="3772620262"/>
                  </a:ext>
                </a:extLst>
              </a:tr>
              <a:tr h="509342">
                <a:tc>
                  <a:txBody>
                    <a:bodyPr/>
                    <a:lstStyle/>
                    <a:p>
                      <a:pPr>
                        <a:lnSpc>
                          <a:spcPct val="115000"/>
                        </a:lnSpc>
                        <a:spcBef>
                          <a:spcPts val="200"/>
                        </a:spcBef>
                        <a:spcAft>
                          <a:spcPts val="200"/>
                        </a:spcAft>
                      </a:pPr>
                      <a:r>
                        <a:rPr lang="en-ZA" sz="1400" dirty="0">
                          <a:solidFill>
                            <a:schemeClr val="accent6"/>
                          </a:solidFill>
                          <a:effectLst/>
                        </a:rPr>
                        <a:t>Bloem Water</a:t>
                      </a:r>
                      <a:endParaRPr lang="en-GB" sz="1400" dirty="0">
                        <a:solidFill>
                          <a:schemeClr val="accent6"/>
                        </a:solidFill>
                        <a:effectLst/>
                      </a:endParaRPr>
                    </a:p>
                    <a:p>
                      <a:pPr>
                        <a:lnSpc>
                          <a:spcPct val="115000"/>
                        </a:lnSpc>
                        <a:spcBef>
                          <a:spcPts val="200"/>
                        </a:spcBef>
                        <a:spcAft>
                          <a:spcPts val="200"/>
                        </a:spcAft>
                      </a:pPr>
                      <a:r>
                        <a:rPr lang="en-ZA" sz="1400" dirty="0">
                          <a:solidFill>
                            <a:schemeClr val="accent6"/>
                          </a:solidFill>
                          <a:effectLst/>
                        </a:rPr>
                        <a:t> </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gn="ctr">
                        <a:lnSpc>
                          <a:spcPct val="115000"/>
                        </a:lnSpc>
                        <a:spcBef>
                          <a:spcPts val="200"/>
                        </a:spcBef>
                        <a:spcAft>
                          <a:spcPts val="200"/>
                        </a:spcAft>
                      </a:pPr>
                      <a:r>
                        <a:rPr lang="en-ZA" sz="1400" dirty="0">
                          <a:solidFill>
                            <a:schemeClr val="accent6"/>
                          </a:solidFill>
                          <a:effectLst/>
                        </a:rPr>
                        <a:t>10.5%</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nSpc>
                          <a:spcPct val="115000"/>
                        </a:lnSpc>
                        <a:spcBef>
                          <a:spcPts val="200"/>
                        </a:spcBef>
                        <a:spcAft>
                          <a:spcPts val="200"/>
                        </a:spcAft>
                      </a:pPr>
                      <a:r>
                        <a:rPr lang="en-ZA" sz="1400" dirty="0">
                          <a:solidFill>
                            <a:schemeClr val="accent6"/>
                          </a:solidFill>
                          <a:effectLst/>
                        </a:rPr>
                        <a:t>Not Supported – unrealistic demand projections and unsustainable staff increases. </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tc>
                <a:extLst>
                  <a:ext uri="{0D108BD9-81ED-4DB2-BD59-A6C34878D82A}">
                    <a16:rowId xmlns:a16="http://schemas.microsoft.com/office/drawing/2014/main" xmlns="" val="2429210488"/>
                  </a:ext>
                </a:extLst>
              </a:tr>
              <a:tr h="678625">
                <a:tc>
                  <a:txBody>
                    <a:bodyPr/>
                    <a:lstStyle/>
                    <a:p>
                      <a:pPr>
                        <a:lnSpc>
                          <a:spcPct val="115000"/>
                        </a:lnSpc>
                        <a:spcBef>
                          <a:spcPts val="200"/>
                        </a:spcBef>
                        <a:spcAft>
                          <a:spcPts val="200"/>
                        </a:spcAft>
                      </a:pPr>
                      <a:r>
                        <a:rPr lang="en-ZA" sz="1400" dirty="0">
                          <a:solidFill>
                            <a:schemeClr val="accent6"/>
                          </a:solidFill>
                          <a:effectLst/>
                        </a:rPr>
                        <a:t>Lepelle Northern (Average)</a:t>
                      </a:r>
                      <a:endParaRPr lang="en-GB" sz="1400" dirty="0">
                        <a:solidFill>
                          <a:schemeClr val="accent6"/>
                        </a:solidFill>
                        <a:effectLst/>
                      </a:endParaRPr>
                    </a:p>
                    <a:p>
                      <a:pPr>
                        <a:lnSpc>
                          <a:spcPct val="115000"/>
                        </a:lnSpc>
                        <a:spcBef>
                          <a:spcPts val="200"/>
                        </a:spcBef>
                        <a:spcAft>
                          <a:spcPts val="200"/>
                        </a:spcAft>
                      </a:pPr>
                      <a:r>
                        <a:rPr lang="en-ZA" sz="1400" dirty="0">
                          <a:solidFill>
                            <a:schemeClr val="accent6"/>
                          </a:solidFill>
                          <a:effectLst/>
                        </a:rPr>
                        <a:t> </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gn="ctr">
                        <a:lnSpc>
                          <a:spcPct val="115000"/>
                        </a:lnSpc>
                        <a:spcBef>
                          <a:spcPts val="200"/>
                        </a:spcBef>
                        <a:spcAft>
                          <a:spcPts val="200"/>
                        </a:spcAft>
                      </a:pPr>
                      <a:r>
                        <a:rPr lang="en-ZA" sz="1400" dirty="0">
                          <a:solidFill>
                            <a:schemeClr val="accent6"/>
                          </a:solidFill>
                          <a:effectLst/>
                        </a:rPr>
                        <a:t>8.5%</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nSpc>
                          <a:spcPct val="115000"/>
                        </a:lnSpc>
                        <a:spcBef>
                          <a:spcPts val="200"/>
                        </a:spcBef>
                        <a:spcAft>
                          <a:spcPts val="200"/>
                        </a:spcAft>
                      </a:pPr>
                      <a:r>
                        <a:rPr lang="en-ZA" sz="1400" dirty="0">
                          <a:solidFill>
                            <a:schemeClr val="accent6"/>
                          </a:solidFill>
                          <a:effectLst/>
                        </a:rPr>
                        <a:t>Supported – reasonable expenditure projections, a demonstration of rational projection of tariffs by scheme</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tc>
                <a:extLst>
                  <a:ext uri="{0D108BD9-81ED-4DB2-BD59-A6C34878D82A}">
                    <a16:rowId xmlns:a16="http://schemas.microsoft.com/office/drawing/2014/main" xmlns="" val="1317027304"/>
                  </a:ext>
                </a:extLst>
              </a:tr>
              <a:tr h="460124">
                <a:tc>
                  <a:txBody>
                    <a:bodyPr/>
                    <a:lstStyle/>
                    <a:p>
                      <a:pPr>
                        <a:lnSpc>
                          <a:spcPct val="115000"/>
                        </a:lnSpc>
                        <a:spcBef>
                          <a:spcPts val="200"/>
                        </a:spcBef>
                        <a:spcAft>
                          <a:spcPts val="200"/>
                        </a:spcAft>
                      </a:pPr>
                      <a:r>
                        <a:rPr lang="en-ZA" sz="1400" dirty="0">
                          <a:solidFill>
                            <a:schemeClr val="accent6"/>
                          </a:solidFill>
                          <a:effectLst/>
                        </a:rPr>
                        <a:t>Magalies Water (Average)</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gn="ctr">
                        <a:lnSpc>
                          <a:spcPct val="115000"/>
                        </a:lnSpc>
                        <a:spcBef>
                          <a:spcPts val="200"/>
                        </a:spcBef>
                        <a:spcAft>
                          <a:spcPts val="200"/>
                        </a:spcAft>
                      </a:pPr>
                      <a:r>
                        <a:rPr lang="en-ZA" sz="1400" dirty="0">
                          <a:solidFill>
                            <a:schemeClr val="accent6"/>
                          </a:solidFill>
                          <a:effectLst/>
                        </a:rPr>
                        <a:t>9.9%</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nSpc>
                          <a:spcPct val="115000"/>
                        </a:lnSpc>
                        <a:spcBef>
                          <a:spcPts val="200"/>
                        </a:spcBef>
                        <a:spcAft>
                          <a:spcPts val="200"/>
                        </a:spcAft>
                      </a:pPr>
                      <a:r>
                        <a:rPr lang="en-ZA" sz="1400" dirty="0">
                          <a:solidFill>
                            <a:schemeClr val="accent6"/>
                          </a:solidFill>
                          <a:effectLst/>
                        </a:rPr>
                        <a:t>Not Supported – an application of a uniform tariff that compromises the equitable distribution of costs. Unsustainable revision of staff costs</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tc>
                <a:extLst>
                  <a:ext uri="{0D108BD9-81ED-4DB2-BD59-A6C34878D82A}">
                    <a16:rowId xmlns:a16="http://schemas.microsoft.com/office/drawing/2014/main" xmlns="" val="1032663972"/>
                  </a:ext>
                </a:extLst>
              </a:tr>
              <a:tr h="509342">
                <a:tc>
                  <a:txBody>
                    <a:bodyPr/>
                    <a:lstStyle/>
                    <a:p>
                      <a:pPr>
                        <a:lnSpc>
                          <a:spcPct val="115000"/>
                        </a:lnSpc>
                        <a:spcBef>
                          <a:spcPts val="200"/>
                        </a:spcBef>
                        <a:spcAft>
                          <a:spcPts val="200"/>
                        </a:spcAft>
                      </a:pPr>
                      <a:r>
                        <a:rPr lang="en-ZA" sz="1400" dirty="0">
                          <a:solidFill>
                            <a:schemeClr val="accent6"/>
                          </a:solidFill>
                          <a:effectLst/>
                        </a:rPr>
                        <a:t>Mhlathuze Water </a:t>
                      </a:r>
                      <a:endParaRPr lang="en-GB" sz="1400" dirty="0">
                        <a:solidFill>
                          <a:schemeClr val="accent6"/>
                        </a:solidFill>
                        <a:effectLst/>
                      </a:endParaRPr>
                    </a:p>
                    <a:p>
                      <a:pPr>
                        <a:lnSpc>
                          <a:spcPct val="115000"/>
                        </a:lnSpc>
                        <a:spcBef>
                          <a:spcPts val="200"/>
                        </a:spcBef>
                        <a:spcAft>
                          <a:spcPts val="200"/>
                        </a:spcAft>
                      </a:pPr>
                      <a:r>
                        <a:rPr lang="en-ZA" sz="1400" dirty="0">
                          <a:solidFill>
                            <a:schemeClr val="accent6"/>
                          </a:solidFill>
                          <a:effectLst/>
                        </a:rPr>
                        <a:t> </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gn="ctr">
                        <a:lnSpc>
                          <a:spcPct val="115000"/>
                        </a:lnSpc>
                        <a:spcBef>
                          <a:spcPts val="200"/>
                        </a:spcBef>
                        <a:spcAft>
                          <a:spcPts val="200"/>
                        </a:spcAft>
                      </a:pPr>
                      <a:r>
                        <a:rPr lang="en-ZA" sz="1400" dirty="0">
                          <a:solidFill>
                            <a:schemeClr val="accent6"/>
                          </a:solidFill>
                          <a:effectLst/>
                        </a:rPr>
                        <a:t>12.9%</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nSpc>
                          <a:spcPct val="115000"/>
                        </a:lnSpc>
                        <a:spcBef>
                          <a:spcPts val="200"/>
                        </a:spcBef>
                        <a:spcAft>
                          <a:spcPts val="200"/>
                        </a:spcAft>
                      </a:pPr>
                      <a:r>
                        <a:rPr lang="en-ZA" sz="1400" dirty="0">
                          <a:solidFill>
                            <a:schemeClr val="accent6"/>
                          </a:solidFill>
                          <a:effectLst/>
                        </a:rPr>
                        <a:t>Not Supported – excessive operational costs that are not justified (254% increase year on year)</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tc>
                <a:extLst>
                  <a:ext uri="{0D108BD9-81ED-4DB2-BD59-A6C34878D82A}">
                    <a16:rowId xmlns:a16="http://schemas.microsoft.com/office/drawing/2014/main" xmlns="" val="1310659295"/>
                  </a:ext>
                </a:extLst>
              </a:tr>
              <a:tr h="460124">
                <a:tc>
                  <a:txBody>
                    <a:bodyPr/>
                    <a:lstStyle/>
                    <a:p>
                      <a:pPr>
                        <a:lnSpc>
                          <a:spcPct val="115000"/>
                        </a:lnSpc>
                        <a:spcBef>
                          <a:spcPts val="200"/>
                        </a:spcBef>
                        <a:spcAft>
                          <a:spcPts val="200"/>
                        </a:spcAft>
                      </a:pPr>
                      <a:r>
                        <a:rPr lang="en-ZA" sz="1400" dirty="0">
                          <a:solidFill>
                            <a:schemeClr val="accent6"/>
                          </a:solidFill>
                          <a:effectLst/>
                        </a:rPr>
                        <a:t>Overberg Water </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gn="ctr">
                        <a:lnSpc>
                          <a:spcPct val="115000"/>
                        </a:lnSpc>
                        <a:spcBef>
                          <a:spcPts val="200"/>
                        </a:spcBef>
                        <a:spcAft>
                          <a:spcPts val="200"/>
                        </a:spcAft>
                      </a:pPr>
                      <a:r>
                        <a:rPr lang="en-ZA" sz="1400" dirty="0">
                          <a:solidFill>
                            <a:schemeClr val="accent6"/>
                          </a:solidFill>
                          <a:effectLst/>
                        </a:rPr>
                        <a:t>8.4%</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nSpc>
                          <a:spcPct val="115000"/>
                        </a:lnSpc>
                        <a:spcBef>
                          <a:spcPts val="200"/>
                        </a:spcBef>
                        <a:spcAft>
                          <a:spcPts val="200"/>
                        </a:spcAft>
                      </a:pPr>
                      <a:r>
                        <a:rPr lang="en-ZA" sz="1400" dirty="0">
                          <a:solidFill>
                            <a:schemeClr val="accent6"/>
                          </a:solidFill>
                          <a:effectLst/>
                        </a:rPr>
                        <a:t>Not Supported –  under provision for repairs and maintenance. Energy projections are higher than the 15% benchmark application by Eskom</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tc>
                <a:extLst>
                  <a:ext uri="{0D108BD9-81ED-4DB2-BD59-A6C34878D82A}">
                    <a16:rowId xmlns:a16="http://schemas.microsoft.com/office/drawing/2014/main" xmlns="" val="2584442422"/>
                  </a:ext>
                </a:extLst>
              </a:tr>
              <a:tr h="460124">
                <a:tc>
                  <a:txBody>
                    <a:bodyPr/>
                    <a:lstStyle/>
                    <a:p>
                      <a:pPr>
                        <a:lnSpc>
                          <a:spcPct val="115000"/>
                        </a:lnSpc>
                        <a:spcBef>
                          <a:spcPts val="200"/>
                        </a:spcBef>
                        <a:spcAft>
                          <a:spcPts val="200"/>
                        </a:spcAft>
                      </a:pPr>
                      <a:r>
                        <a:rPr lang="en-ZA" sz="1400" dirty="0">
                          <a:solidFill>
                            <a:schemeClr val="accent6"/>
                          </a:solidFill>
                          <a:effectLst/>
                        </a:rPr>
                        <a:t>Rand Water</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gn="ctr">
                        <a:lnSpc>
                          <a:spcPct val="115000"/>
                        </a:lnSpc>
                        <a:spcBef>
                          <a:spcPts val="200"/>
                        </a:spcBef>
                        <a:spcAft>
                          <a:spcPts val="200"/>
                        </a:spcAft>
                      </a:pPr>
                      <a:r>
                        <a:rPr lang="en-ZA" sz="1400" dirty="0">
                          <a:solidFill>
                            <a:schemeClr val="accent6"/>
                          </a:solidFill>
                          <a:effectLst/>
                        </a:rPr>
                        <a:t>7.9%</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nSpc>
                          <a:spcPct val="115000"/>
                        </a:lnSpc>
                        <a:spcBef>
                          <a:spcPts val="200"/>
                        </a:spcBef>
                        <a:spcAft>
                          <a:spcPts val="200"/>
                        </a:spcAft>
                      </a:pPr>
                      <a:r>
                        <a:rPr lang="en-ZA" sz="1400" dirty="0">
                          <a:solidFill>
                            <a:schemeClr val="accent6"/>
                          </a:solidFill>
                          <a:effectLst/>
                        </a:rPr>
                        <a:t>Not Supported – Energy costs conservative and may have material impact on the already above inflation tariff increase </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tc>
                <a:extLst>
                  <a:ext uri="{0D108BD9-81ED-4DB2-BD59-A6C34878D82A}">
                    <a16:rowId xmlns:a16="http://schemas.microsoft.com/office/drawing/2014/main" xmlns="" val="3637182955"/>
                  </a:ext>
                </a:extLst>
              </a:tr>
              <a:tr h="587855">
                <a:tc>
                  <a:txBody>
                    <a:bodyPr/>
                    <a:lstStyle/>
                    <a:p>
                      <a:pPr>
                        <a:lnSpc>
                          <a:spcPct val="115000"/>
                        </a:lnSpc>
                        <a:spcBef>
                          <a:spcPts val="200"/>
                        </a:spcBef>
                        <a:spcAft>
                          <a:spcPts val="200"/>
                        </a:spcAft>
                      </a:pPr>
                      <a:r>
                        <a:rPr lang="en-ZA" sz="1400" dirty="0">
                          <a:solidFill>
                            <a:schemeClr val="accent6"/>
                          </a:solidFill>
                          <a:effectLst/>
                        </a:rPr>
                        <a:t>Sedibeng Water (Average)</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gn="ctr">
                        <a:lnSpc>
                          <a:spcPct val="115000"/>
                        </a:lnSpc>
                        <a:spcBef>
                          <a:spcPts val="200"/>
                        </a:spcBef>
                        <a:spcAft>
                          <a:spcPts val="200"/>
                        </a:spcAft>
                      </a:pPr>
                      <a:r>
                        <a:rPr lang="en-ZA" sz="1400" dirty="0">
                          <a:solidFill>
                            <a:schemeClr val="accent6"/>
                          </a:solidFill>
                          <a:effectLst/>
                        </a:rPr>
                        <a:t>8.6%</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nSpc>
                          <a:spcPct val="115000"/>
                        </a:lnSpc>
                        <a:spcBef>
                          <a:spcPts val="200"/>
                        </a:spcBef>
                        <a:spcAft>
                          <a:spcPts val="200"/>
                        </a:spcAft>
                      </a:pPr>
                      <a:r>
                        <a:rPr lang="en-ZA" sz="1400" dirty="0">
                          <a:solidFill>
                            <a:schemeClr val="accent6"/>
                          </a:solidFill>
                          <a:effectLst/>
                        </a:rPr>
                        <a:t>Not Supported – conservative projections of the electricity costs where the water board has energy intensive schemes. High administration costs in certain schemes  </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tc>
                <a:extLst>
                  <a:ext uri="{0D108BD9-81ED-4DB2-BD59-A6C34878D82A}">
                    <a16:rowId xmlns:a16="http://schemas.microsoft.com/office/drawing/2014/main" xmlns="" val="486890706"/>
                  </a:ext>
                </a:extLst>
              </a:tr>
              <a:tr h="489880">
                <a:tc>
                  <a:txBody>
                    <a:bodyPr/>
                    <a:lstStyle/>
                    <a:p>
                      <a:pPr>
                        <a:lnSpc>
                          <a:spcPct val="115000"/>
                        </a:lnSpc>
                        <a:spcBef>
                          <a:spcPts val="200"/>
                        </a:spcBef>
                        <a:spcAft>
                          <a:spcPts val="200"/>
                        </a:spcAft>
                      </a:pPr>
                      <a:r>
                        <a:rPr lang="en-ZA" sz="1400" dirty="0">
                          <a:solidFill>
                            <a:schemeClr val="accent6"/>
                          </a:solidFill>
                          <a:effectLst/>
                        </a:rPr>
                        <a:t>Umgeni Water </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gn="ctr">
                        <a:lnSpc>
                          <a:spcPct val="115000"/>
                        </a:lnSpc>
                        <a:spcBef>
                          <a:spcPts val="200"/>
                        </a:spcBef>
                        <a:spcAft>
                          <a:spcPts val="200"/>
                        </a:spcAft>
                      </a:pPr>
                      <a:r>
                        <a:rPr lang="en-ZA" sz="1400" dirty="0">
                          <a:solidFill>
                            <a:schemeClr val="accent6"/>
                          </a:solidFill>
                          <a:effectLst/>
                        </a:rPr>
                        <a:t>9.6%</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nchor="ctr"/>
                </a:tc>
                <a:tc>
                  <a:txBody>
                    <a:bodyPr/>
                    <a:lstStyle/>
                    <a:p>
                      <a:pPr>
                        <a:lnSpc>
                          <a:spcPct val="115000"/>
                        </a:lnSpc>
                        <a:spcBef>
                          <a:spcPts val="200"/>
                        </a:spcBef>
                        <a:spcAft>
                          <a:spcPts val="200"/>
                        </a:spcAft>
                      </a:pPr>
                      <a:r>
                        <a:rPr lang="en-ZA" sz="1400" dirty="0">
                          <a:solidFill>
                            <a:schemeClr val="accent6"/>
                          </a:solidFill>
                          <a:effectLst/>
                        </a:rPr>
                        <a:t>Not Supported – excessive projection of administrative.  costs budgeted / capital unit charges that render the tariff unaffordable (21% increase)</a:t>
                      </a:r>
                      <a:endParaRPr lang="en-GB"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642" marR="42642" marT="0" marB="0"/>
                </a:tc>
                <a:extLst>
                  <a:ext uri="{0D108BD9-81ED-4DB2-BD59-A6C34878D82A}">
                    <a16:rowId xmlns:a16="http://schemas.microsoft.com/office/drawing/2014/main" xmlns="" val="3721410926"/>
                  </a:ext>
                </a:extLst>
              </a:tr>
            </a:tbl>
          </a:graphicData>
        </a:graphic>
      </p:graphicFrame>
    </p:spTree>
    <p:extLst>
      <p:ext uri="{BB962C8B-B14F-4D97-AF65-F5344CB8AC3E}">
        <p14:creationId xmlns:p14="http://schemas.microsoft.com/office/powerpoint/2010/main" xmlns="" val="4277523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95720" y="-708804"/>
            <a:ext cx="442596" cy="44259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32779" tIns="66389" rIns="132779" bIns="66389" numCol="1" anchor="t" anchorCtr="0" compatLnSpc="1">
            <a:prstTxWarp prst="textNoShape">
              <a:avLst/>
            </a:prstTxWarp>
          </a:bodyPr>
          <a:lstStyle/>
          <a:p>
            <a:endParaRPr lang="en-ZA" sz="2613" dirty="0"/>
          </a:p>
        </p:txBody>
      </p:sp>
      <p:sp>
        <p:nvSpPr>
          <p:cNvPr id="4" name="Title 1"/>
          <p:cNvSpPr>
            <a:spLocks noGrp="1"/>
          </p:cNvSpPr>
          <p:nvPr>
            <p:ph type="title"/>
          </p:nvPr>
        </p:nvSpPr>
        <p:spPr>
          <a:xfrm>
            <a:off x="1271464" y="404664"/>
            <a:ext cx="8534400" cy="794815"/>
          </a:xfrm>
        </p:spPr>
        <p:txBody>
          <a:bodyPr>
            <a:normAutofit/>
          </a:bodyPr>
          <a:lstStyle/>
          <a:p>
            <a:r>
              <a:rPr lang="en-ZA" sz="2800" dirty="0" smtClean="0">
                <a:solidFill>
                  <a:schemeClr val="accent6"/>
                </a:solidFill>
              </a:rPr>
              <a:t>MEETING WITH MINISTER </a:t>
            </a:r>
            <a:endParaRPr lang="en-ZA" sz="2800" dirty="0">
              <a:solidFill>
                <a:schemeClr val="accent6"/>
              </a:solidFill>
            </a:endParaRPr>
          </a:p>
        </p:txBody>
      </p:sp>
      <p:sp>
        <p:nvSpPr>
          <p:cNvPr id="3" name="Rectangle 2"/>
          <p:cNvSpPr/>
          <p:nvPr/>
        </p:nvSpPr>
        <p:spPr>
          <a:xfrm>
            <a:off x="0" y="1484784"/>
            <a:ext cx="12072664" cy="4729500"/>
          </a:xfrm>
          <a:prstGeom prst="rect">
            <a:avLst/>
          </a:prstGeom>
        </p:spPr>
        <p:txBody>
          <a:bodyPr wrap="square">
            <a:spAutoFit/>
          </a:bodyPr>
          <a:lstStyle/>
          <a:p>
            <a:pPr marL="571500" indent="-342900" algn="just">
              <a:lnSpc>
                <a:spcPct val="150000"/>
              </a:lnSpc>
              <a:spcAft>
                <a:spcPts val="800"/>
              </a:spcAft>
              <a:buFont typeface="Wingdings" panose="05000000000000000000" pitchFamily="2" charset="2"/>
              <a:buChar char="q"/>
            </a:pPr>
            <a:r>
              <a:rPr lang="en-GB" sz="24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The meeting further considered the importance of the Masterplan, institutional realignment processes, the </a:t>
            </a:r>
            <a:r>
              <a:rPr lang="en-GB" sz="2400" b="1" u="sng"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debt management </a:t>
            </a:r>
            <a:r>
              <a:rPr lang="en-GB" sz="24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and the importance of water costing and pricing. These issues were deemed important in the sustainability of the sector and crucially in ensuring alignment and consolidation of efforts by all role players in the water value chain. </a:t>
            </a:r>
            <a:endParaRPr lang="en-GB" sz="2400"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571500" indent="-342900" algn="just">
              <a:lnSpc>
                <a:spcPct val="150000"/>
              </a:lnSpc>
              <a:spcAft>
                <a:spcPts val="800"/>
              </a:spcAft>
              <a:buFont typeface="Wingdings" panose="05000000000000000000" pitchFamily="2" charset="2"/>
              <a:buChar char="q"/>
            </a:pPr>
            <a:r>
              <a:rPr lang="en-GB" sz="2400" dirty="0" smtClean="0">
                <a:solidFill>
                  <a:schemeClr val="accent6"/>
                </a:solidFill>
              </a:rPr>
              <a:t>Minister </a:t>
            </a:r>
            <a:r>
              <a:rPr lang="en-GB" sz="2400" dirty="0">
                <a:solidFill>
                  <a:schemeClr val="accent6"/>
                </a:solidFill>
              </a:rPr>
              <a:t>indicated that a process was underway in the Department to fast track the </a:t>
            </a:r>
            <a:r>
              <a:rPr lang="en-GB" sz="2400" b="1" u="sng" dirty="0">
                <a:solidFill>
                  <a:schemeClr val="accent6"/>
                </a:solidFill>
              </a:rPr>
              <a:t>establishment of the Water and Sanitation Regulator </a:t>
            </a:r>
            <a:endParaRPr lang="en-ZA" sz="2400" b="1" u="sng" dirty="0">
              <a:solidFill>
                <a:schemeClr val="accent6"/>
              </a:solidFill>
            </a:endParaRPr>
          </a:p>
          <a:p>
            <a:pPr marL="571500" indent="-342900" algn="just">
              <a:lnSpc>
                <a:spcPct val="150000"/>
              </a:lnSpc>
              <a:spcAft>
                <a:spcPts val="800"/>
              </a:spcAft>
              <a:buFont typeface="Wingdings" panose="05000000000000000000" pitchFamily="2" charset="2"/>
              <a:buChar char="q"/>
            </a:pP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8737550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95720" y="-708804"/>
            <a:ext cx="442596" cy="44259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32779" tIns="66389" rIns="132779" bIns="66389" numCol="1" anchor="t" anchorCtr="0" compatLnSpc="1">
            <a:prstTxWarp prst="textNoShape">
              <a:avLst/>
            </a:prstTxWarp>
          </a:bodyPr>
          <a:lstStyle/>
          <a:p>
            <a:endParaRPr lang="en-ZA" sz="2613" dirty="0"/>
          </a:p>
        </p:txBody>
      </p:sp>
      <p:sp>
        <p:nvSpPr>
          <p:cNvPr id="4" name="Title 1"/>
          <p:cNvSpPr>
            <a:spLocks noGrp="1"/>
          </p:cNvSpPr>
          <p:nvPr>
            <p:ph type="title"/>
          </p:nvPr>
        </p:nvSpPr>
        <p:spPr>
          <a:xfrm>
            <a:off x="695400" y="116632"/>
            <a:ext cx="8534400" cy="794815"/>
          </a:xfrm>
        </p:spPr>
        <p:txBody>
          <a:bodyPr>
            <a:normAutofit fontScale="90000"/>
          </a:bodyPr>
          <a:lstStyle/>
          <a:p>
            <a:r>
              <a:rPr lang="en-ZA" sz="2800" dirty="0" smtClean="0">
                <a:solidFill>
                  <a:schemeClr val="accent6"/>
                </a:solidFill>
              </a:rPr>
              <a:t>STAKEHOLDER INTERESTS IN THE ESTABLISHMENT OF THE INDEPENDENT REGULATOR  </a:t>
            </a:r>
            <a:endParaRPr lang="en-ZA" sz="2800" dirty="0">
              <a:solidFill>
                <a:schemeClr val="accent6"/>
              </a:solidFill>
            </a:endParaRPr>
          </a:p>
        </p:txBody>
      </p:sp>
      <p:pic>
        <p:nvPicPr>
          <p:cNvPr id="5" name="Picture 4"/>
          <p:cNvPicPr>
            <a:picLocks noChangeAspect="1"/>
          </p:cNvPicPr>
          <p:nvPr/>
        </p:nvPicPr>
        <p:blipFill>
          <a:blip r:embed="rId2" cstate="print"/>
          <a:stretch>
            <a:fillRect/>
          </a:stretch>
        </p:blipFill>
        <p:spPr>
          <a:xfrm>
            <a:off x="125578" y="1124744"/>
            <a:ext cx="5754398" cy="5184576"/>
          </a:xfrm>
          <a:prstGeom prst="rect">
            <a:avLst/>
          </a:prstGeom>
        </p:spPr>
      </p:pic>
      <p:pic>
        <p:nvPicPr>
          <p:cNvPr id="6" name="Picture 5"/>
          <p:cNvPicPr>
            <a:picLocks noChangeAspect="1"/>
          </p:cNvPicPr>
          <p:nvPr/>
        </p:nvPicPr>
        <p:blipFill>
          <a:blip r:embed="rId3" cstate="print"/>
          <a:stretch>
            <a:fillRect/>
          </a:stretch>
        </p:blipFill>
        <p:spPr>
          <a:xfrm>
            <a:off x="6312024" y="1283255"/>
            <a:ext cx="4593232" cy="4867553"/>
          </a:xfrm>
          <a:prstGeom prst="rect">
            <a:avLst/>
          </a:prstGeom>
        </p:spPr>
      </p:pic>
    </p:spTree>
    <p:extLst>
      <p:ext uri="{BB962C8B-B14F-4D97-AF65-F5344CB8AC3E}">
        <p14:creationId xmlns:p14="http://schemas.microsoft.com/office/powerpoint/2010/main" xmlns="" val="35544744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95720" y="-708804"/>
            <a:ext cx="442596" cy="44259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32779" tIns="66389" rIns="132779" bIns="66389" numCol="1" anchor="t" anchorCtr="0" compatLnSpc="1">
            <a:prstTxWarp prst="textNoShape">
              <a:avLst/>
            </a:prstTxWarp>
          </a:bodyPr>
          <a:lstStyle/>
          <a:p>
            <a:endParaRPr lang="en-ZA" sz="2613" dirty="0"/>
          </a:p>
        </p:txBody>
      </p:sp>
      <p:sp>
        <p:nvSpPr>
          <p:cNvPr id="2" name="Rectangle 1"/>
          <p:cNvSpPr/>
          <p:nvPr/>
        </p:nvSpPr>
        <p:spPr>
          <a:xfrm>
            <a:off x="1703512" y="116632"/>
            <a:ext cx="7776864" cy="1277914"/>
          </a:xfrm>
          <a:prstGeom prst="rect">
            <a:avLst/>
          </a:prstGeom>
        </p:spPr>
        <p:txBody>
          <a:bodyPr wrap="square">
            <a:spAutoFit/>
          </a:bodyPr>
          <a:lstStyle/>
          <a:p>
            <a:pPr>
              <a:lnSpc>
                <a:spcPct val="107000"/>
              </a:lnSpc>
              <a:spcAft>
                <a:spcPts val="800"/>
              </a:spcAft>
            </a:pPr>
            <a:r>
              <a:rPr lang="en-ZA" sz="3600" b="1" dirty="0" smtClean="0">
                <a:solidFill>
                  <a:srgbClr val="001F00"/>
                </a:solidFill>
                <a:latin typeface="Arial" panose="020B0604020202020204" pitchFamily="34" charset="0"/>
                <a:ea typeface="Calibri" panose="020F0502020204030204" pitchFamily="34" charset="0"/>
                <a:cs typeface="Arial" panose="020B0604020202020204" pitchFamily="34" charset="0"/>
              </a:rPr>
              <a:t>Input </a:t>
            </a:r>
            <a:r>
              <a:rPr lang="en-ZA" sz="3600" b="1" dirty="0">
                <a:solidFill>
                  <a:srgbClr val="001F00"/>
                </a:solidFill>
                <a:latin typeface="Arial" panose="020B0604020202020204" pitchFamily="34" charset="0"/>
                <a:ea typeface="Calibri" panose="020F0502020204030204" pitchFamily="34" charset="0"/>
                <a:cs typeface="Arial" panose="020B0604020202020204" pitchFamily="34" charset="0"/>
              </a:rPr>
              <a:t>on how to resolve debt of the </a:t>
            </a:r>
            <a:r>
              <a:rPr lang="en-ZA" sz="3600" b="1" dirty="0" smtClean="0">
                <a:solidFill>
                  <a:srgbClr val="001F00"/>
                </a:solidFill>
                <a:latin typeface="Arial" panose="020B0604020202020204" pitchFamily="34" charset="0"/>
                <a:ea typeface="Calibri" panose="020F0502020204030204" pitchFamily="34" charset="0"/>
                <a:cs typeface="Arial" panose="020B0604020202020204" pitchFamily="34" charset="0"/>
              </a:rPr>
              <a:t>municipalities to </a:t>
            </a:r>
            <a:r>
              <a:rPr lang="en-ZA" sz="3600" b="1" dirty="0">
                <a:solidFill>
                  <a:srgbClr val="001F00"/>
                </a:solidFill>
                <a:latin typeface="Arial" panose="020B0604020202020204" pitchFamily="34" charset="0"/>
                <a:ea typeface="Calibri" panose="020F0502020204030204" pitchFamily="34" charset="0"/>
                <a:cs typeface="Arial" panose="020B0604020202020204" pitchFamily="34" charset="0"/>
              </a:rPr>
              <a:t>water boards </a:t>
            </a:r>
            <a:endParaRPr lang="en-ZA" sz="3600" b="1" spc="30" dirty="0">
              <a:solidFill>
                <a:srgbClr val="001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 Placeholder 2"/>
          <p:cNvSpPr>
            <a:spLocks noGrp="1"/>
          </p:cNvSpPr>
          <p:nvPr>
            <p:ph type="body" sz="quarter" idx="10"/>
          </p:nvPr>
        </p:nvSpPr>
        <p:spPr>
          <a:xfrm>
            <a:off x="3863752" y="2317750"/>
            <a:ext cx="8148420" cy="4540250"/>
          </a:xfrm>
        </p:spPr>
        <p:txBody>
          <a:bodyPr>
            <a:noAutofit/>
          </a:bodyPr>
          <a:lstStyle/>
          <a:p>
            <a:pPr marL="0" indent="0">
              <a:buNone/>
            </a:pPr>
            <a:endParaRPr lang="en-GB" sz="3200" b="1" dirty="0"/>
          </a:p>
          <a:p>
            <a:pPr marL="0" indent="0">
              <a:buNone/>
            </a:pPr>
            <a:r>
              <a:rPr lang="en-GB" sz="3200" b="1" dirty="0" smtClean="0"/>
              <a:t>OPERATIONAL LEVEL </a:t>
            </a:r>
          </a:p>
          <a:p>
            <a:endParaRPr lang="en-GB" sz="1800" dirty="0"/>
          </a:p>
          <a:p>
            <a:pPr algn="just" defTabSz="685800" eaLnBrk="0" fontAlgn="base" hangingPunct="0">
              <a:lnSpc>
                <a:spcPct val="110000"/>
              </a:lnSpc>
              <a:spcBef>
                <a:spcPts val="0"/>
              </a:spcBef>
            </a:pPr>
            <a:endParaRPr lang="en-GB" sz="1800" dirty="0"/>
          </a:p>
          <a:p>
            <a:endParaRPr lang="en-ZA" sz="1800" dirty="0"/>
          </a:p>
        </p:txBody>
      </p:sp>
    </p:spTree>
    <p:extLst>
      <p:ext uri="{BB962C8B-B14F-4D97-AF65-F5344CB8AC3E}">
        <p14:creationId xmlns:p14="http://schemas.microsoft.com/office/powerpoint/2010/main" xmlns="" val="22223683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95720" y="-708804"/>
            <a:ext cx="442596" cy="44259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32779" tIns="66389" rIns="132779" bIns="66389" numCol="1" anchor="t" anchorCtr="0" compatLnSpc="1">
            <a:prstTxWarp prst="textNoShape">
              <a:avLst/>
            </a:prstTxWarp>
          </a:bodyPr>
          <a:lstStyle/>
          <a:p>
            <a:endParaRPr lang="en-ZA" sz="2613" dirty="0"/>
          </a:p>
        </p:txBody>
      </p:sp>
      <p:sp>
        <p:nvSpPr>
          <p:cNvPr id="4" name="Title 1"/>
          <p:cNvSpPr>
            <a:spLocks noGrp="1"/>
          </p:cNvSpPr>
          <p:nvPr>
            <p:ph type="title"/>
          </p:nvPr>
        </p:nvSpPr>
        <p:spPr>
          <a:xfrm>
            <a:off x="911424" y="404664"/>
            <a:ext cx="8534400" cy="794815"/>
          </a:xfrm>
        </p:spPr>
        <p:txBody>
          <a:bodyPr>
            <a:normAutofit fontScale="90000"/>
          </a:bodyPr>
          <a:lstStyle/>
          <a:p>
            <a:r>
              <a:rPr lang="en-ZA" sz="2800" dirty="0" smtClean="0">
                <a:solidFill>
                  <a:schemeClr val="accent6"/>
                </a:solidFill>
              </a:rPr>
              <a:t>INITIATED A WATER CONSERVATION AND DEMAND MANAGEMENT PROPOSAL </a:t>
            </a:r>
            <a:endParaRPr lang="en-ZA" sz="2800" dirty="0">
              <a:solidFill>
                <a:schemeClr val="accent6"/>
              </a:solidFill>
            </a:endParaRPr>
          </a:p>
        </p:txBody>
      </p:sp>
      <p:pic>
        <p:nvPicPr>
          <p:cNvPr id="8" name="Picture 7"/>
          <p:cNvPicPr>
            <a:picLocks noChangeAspect="1"/>
          </p:cNvPicPr>
          <p:nvPr/>
        </p:nvPicPr>
        <p:blipFill>
          <a:blip r:embed="rId3" cstate="print"/>
          <a:stretch>
            <a:fillRect/>
          </a:stretch>
        </p:blipFill>
        <p:spPr>
          <a:xfrm>
            <a:off x="6474" y="1490277"/>
            <a:ext cx="2963449" cy="4608512"/>
          </a:xfrm>
          <a:prstGeom prst="rect">
            <a:avLst/>
          </a:prstGeom>
        </p:spPr>
      </p:pic>
      <p:pic>
        <p:nvPicPr>
          <p:cNvPr id="10" name="Picture 9"/>
          <p:cNvPicPr>
            <a:picLocks noChangeAspect="1"/>
          </p:cNvPicPr>
          <p:nvPr/>
        </p:nvPicPr>
        <p:blipFill>
          <a:blip r:embed="rId4" cstate="print"/>
          <a:stretch>
            <a:fillRect/>
          </a:stretch>
        </p:blipFill>
        <p:spPr>
          <a:xfrm>
            <a:off x="2909559" y="4040431"/>
            <a:ext cx="1249088" cy="1161425"/>
          </a:xfrm>
          <a:prstGeom prst="rect">
            <a:avLst/>
          </a:prstGeom>
        </p:spPr>
      </p:pic>
      <p:sp>
        <p:nvSpPr>
          <p:cNvPr id="11" name="Rectangle 10"/>
          <p:cNvSpPr>
            <a:spLocks noGrp="1" noChangeArrowheads="1"/>
          </p:cNvSpPr>
          <p:nvPr/>
        </p:nvSpPr>
        <p:spPr bwMode="auto">
          <a:xfrm>
            <a:off x="2162152" y="4967195"/>
            <a:ext cx="3276620" cy="1881809"/>
          </a:xfrm>
          <a:prstGeom prst="rect">
            <a:avLst/>
          </a:prstGeom>
          <a:noFill/>
          <a:ln w="12700">
            <a:noFill/>
            <a:miter lim="800000"/>
            <a:headEnd/>
            <a:tailEnd/>
          </a:ln>
        </p:spPr>
        <p:txBody>
          <a:bodyPr vert="horz" wrap="square" lIns="47413" tIns="47413" rIns="85344" bIns="47413" numCol="1" anchor="t" anchorCtr="0" compatLnSpc="1">
            <a:prstTxWarp prst="textNoShape">
              <a:avLst/>
            </a:prstTxWarp>
          </a:bodyPr>
          <a:lstStyle>
            <a:lvl1pPr marL="382588" indent="-342900" algn="l" rtl="0" eaLnBrk="0" fontAlgn="base" hangingPunct="0">
              <a:spcBef>
                <a:spcPts val="8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1pPr>
            <a:lvl2pPr marL="731838" indent="-285750" algn="l" rtl="0" eaLnBrk="0" fontAlgn="base" hangingPunct="0">
              <a:spcBef>
                <a:spcPts val="7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2pPr>
            <a:lvl3pPr marL="1131888" indent="-228600" algn="l" rtl="0" eaLnBrk="0" fontAlgn="base" hangingPunct="0">
              <a:spcBef>
                <a:spcPts val="6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3pPr>
            <a:lvl4pPr marL="1589088" indent="-228600" algn="l" rtl="0" eaLnBrk="0" fontAlgn="base" hangingPunct="0">
              <a:spcBef>
                <a:spcPts val="5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4pPr>
            <a:lvl5pPr marL="2046288" indent="-228600" algn="l" rtl="0" eaLnBrk="0" fontAlgn="base" hangingPunct="0">
              <a:spcBef>
                <a:spcPts val="500"/>
              </a:spcBef>
              <a:spcAft>
                <a:spcPct val="0"/>
              </a:spcAft>
              <a:buSzPct val="100000"/>
              <a:buFont typeface="Arial" pitchFamily="34" charset="0"/>
              <a:buChar char="»"/>
              <a:defRPr sz="1400">
                <a:solidFill>
                  <a:srgbClr val="B1953A"/>
                </a:solidFill>
                <a:latin typeface="+mn-lt"/>
                <a:ea typeface="+mn-ea"/>
                <a:cs typeface="+mn-cs"/>
                <a:sym typeface="Arial" pitchFamily="34" charset="0"/>
              </a:defRPr>
            </a:lvl5pPr>
            <a:lvl6pPr marL="25034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9pPr>
          </a:lstStyle>
          <a:p>
            <a:pPr marL="446088" lvl="1" indent="0" eaLnBrk="1" hangingPunct="1">
              <a:lnSpc>
                <a:spcPct val="90000"/>
              </a:lnSpc>
              <a:buNone/>
            </a:pPr>
            <a:endParaRPr lang="en-ZA" altLang="en-US" sz="1867" dirty="0">
              <a:solidFill>
                <a:schemeClr val="tx1"/>
              </a:solidFill>
            </a:endParaRPr>
          </a:p>
          <a:p>
            <a:pPr lvl="1" eaLnBrk="1" hangingPunct="1">
              <a:lnSpc>
                <a:spcPct val="90000"/>
              </a:lnSpc>
              <a:buFont typeface="Wingdings" panose="05000000000000000000" pitchFamily="2" charset="2"/>
              <a:buChar char="q"/>
            </a:pPr>
            <a:r>
              <a:rPr lang="en-ZA" altLang="en-US" sz="1867" dirty="0" smtClean="0">
                <a:solidFill>
                  <a:schemeClr val="tx1"/>
                </a:solidFill>
              </a:rPr>
              <a:t>Largely leaking pipes</a:t>
            </a:r>
          </a:p>
          <a:p>
            <a:pPr lvl="1" eaLnBrk="1" hangingPunct="1">
              <a:lnSpc>
                <a:spcPct val="90000"/>
              </a:lnSpc>
              <a:buFont typeface="Wingdings" panose="05000000000000000000" pitchFamily="2" charset="2"/>
              <a:buChar char="q"/>
            </a:pPr>
            <a:r>
              <a:rPr lang="en-ZA" altLang="en-US" sz="1867" dirty="0" smtClean="0">
                <a:solidFill>
                  <a:schemeClr val="tx1"/>
                </a:solidFill>
              </a:rPr>
              <a:t>Pressure Management </a:t>
            </a:r>
          </a:p>
          <a:p>
            <a:pPr lvl="1" eaLnBrk="1" hangingPunct="1">
              <a:lnSpc>
                <a:spcPct val="90000"/>
              </a:lnSpc>
              <a:buFont typeface="Wingdings" panose="05000000000000000000" pitchFamily="2" charset="2"/>
              <a:buChar char="q"/>
            </a:pPr>
            <a:r>
              <a:rPr lang="en-ZA" altLang="en-US" sz="1867" dirty="0" smtClean="0">
                <a:solidFill>
                  <a:schemeClr val="tx1"/>
                </a:solidFill>
              </a:rPr>
              <a:t>Pipe Replacement </a:t>
            </a:r>
          </a:p>
          <a:p>
            <a:pPr eaLnBrk="1" hangingPunct="1">
              <a:lnSpc>
                <a:spcPct val="90000"/>
              </a:lnSpc>
            </a:pPr>
            <a:endParaRPr lang="en-US" altLang="en-US" sz="1307" dirty="0"/>
          </a:p>
        </p:txBody>
      </p:sp>
      <p:sp>
        <p:nvSpPr>
          <p:cNvPr id="12" name="TextBox 11"/>
          <p:cNvSpPr txBox="1"/>
          <p:nvPr/>
        </p:nvSpPr>
        <p:spPr>
          <a:xfrm>
            <a:off x="2424163" y="1820323"/>
            <a:ext cx="2133600" cy="551818"/>
          </a:xfrm>
          <a:prstGeom prst="rect">
            <a:avLst/>
          </a:prstGeom>
          <a:noFill/>
        </p:spPr>
        <p:txBody>
          <a:bodyPr wrap="square">
            <a:spAutoFit/>
          </a:bodyPr>
          <a:lstStyle/>
          <a:p>
            <a:pPr algn="ctr">
              <a:defRPr/>
            </a:pPr>
            <a:r>
              <a:rPr lang="en-ZA" sz="1493" b="1" dirty="0" smtClean="0"/>
              <a:t>Technical  </a:t>
            </a:r>
            <a:endParaRPr lang="en-ZA" sz="1493" b="1" dirty="0"/>
          </a:p>
          <a:p>
            <a:pPr algn="ctr">
              <a:defRPr/>
            </a:pPr>
            <a:endParaRPr lang="en-ZA" sz="1493" b="1" dirty="0"/>
          </a:p>
        </p:txBody>
      </p:sp>
      <p:pic>
        <p:nvPicPr>
          <p:cNvPr id="13" name="Picture 2" descr="C:\Users\jpatrick\AppData\Local\Microsoft\Windows\Temporary Internet Files\Content.IE5\E7DVQ15E\MC90036630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49195" y="2258083"/>
            <a:ext cx="1249088" cy="1764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descr="C:\Users\jpatrick\AppData\Local\Microsoft\Windows\Temporary Internet Files\Content.IE5\E7DVQ15E\MC90036630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75769" y="2089387"/>
            <a:ext cx="1417081" cy="1951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2" descr="C:\Users\jpatrick\AppData\Local\Microsoft\Windows\Temporary Internet Files\Content.IE5\E7DVQ15E\MC90036630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21415" y="2115987"/>
            <a:ext cx="1417081" cy="1951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 descr="C:\Users\jpatrick\AppData\Local\Microsoft\Windows\Temporary Internet Files\Content.IE5\E7DVQ15E\MC90036630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949075" y="2041152"/>
            <a:ext cx="1417081" cy="1951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p:nvPicPr>
        <p:blipFill>
          <a:blip r:embed="rId6" cstate="print"/>
          <a:stretch>
            <a:fillRect/>
          </a:stretch>
        </p:blipFill>
        <p:spPr>
          <a:xfrm>
            <a:off x="5014431" y="4094436"/>
            <a:ext cx="1605509" cy="942020"/>
          </a:xfrm>
          <a:prstGeom prst="rect">
            <a:avLst/>
          </a:prstGeom>
        </p:spPr>
      </p:pic>
      <p:sp>
        <p:nvSpPr>
          <p:cNvPr id="18" name="Rectangle 17"/>
          <p:cNvSpPr>
            <a:spLocks noGrp="1" noChangeArrowheads="1"/>
          </p:cNvSpPr>
          <p:nvPr/>
        </p:nvSpPr>
        <p:spPr bwMode="auto">
          <a:xfrm>
            <a:off x="4672602" y="4743800"/>
            <a:ext cx="3079783" cy="1881809"/>
          </a:xfrm>
          <a:prstGeom prst="rect">
            <a:avLst/>
          </a:prstGeom>
          <a:noFill/>
          <a:ln w="12700">
            <a:noFill/>
            <a:miter lim="800000"/>
            <a:headEnd/>
            <a:tailEnd/>
          </a:ln>
        </p:spPr>
        <p:txBody>
          <a:bodyPr vert="horz" wrap="square" lIns="47413" tIns="47413" rIns="85344" bIns="47413" numCol="1" anchor="t" anchorCtr="0" compatLnSpc="1">
            <a:prstTxWarp prst="textNoShape">
              <a:avLst/>
            </a:prstTxWarp>
          </a:bodyPr>
          <a:lstStyle>
            <a:lvl1pPr marL="382588" indent="-342900" algn="l" rtl="0" eaLnBrk="0" fontAlgn="base" hangingPunct="0">
              <a:spcBef>
                <a:spcPts val="8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1pPr>
            <a:lvl2pPr marL="731838" indent="-285750" algn="l" rtl="0" eaLnBrk="0" fontAlgn="base" hangingPunct="0">
              <a:spcBef>
                <a:spcPts val="7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2pPr>
            <a:lvl3pPr marL="1131888" indent="-228600" algn="l" rtl="0" eaLnBrk="0" fontAlgn="base" hangingPunct="0">
              <a:spcBef>
                <a:spcPts val="6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3pPr>
            <a:lvl4pPr marL="1589088" indent="-228600" algn="l" rtl="0" eaLnBrk="0" fontAlgn="base" hangingPunct="0">
              <a:spcBef>
                <a:spcPts val="5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4pPr>
            <a:lvl5pPr marL="2046288" indent="-228600" algn="l" rtl="0" eaLnBrk="0" fontAlgn="base" hangingPunct="0">
              <a:spcBef>
                <a:spcPts val="500"/>
              </a:spcBef>
              <a:spcAft>
                <a:spcPct val="0"/>
              </a:spcAft>
              <a:buSzPct val="100000"/>
              <a:buFont typeface="Arial" pitchFamily="34" charset="0"/>
              <a:buChar char="»"/>
              <a:defRPr sz="1400">
                <a:solidFill>
                  <a:srgbClr val="B1953A"/>
                </a:solidFill>
                <a:latin typeface="+mn-lt"/>
                <a:ea typeface="+mn-ea"/>
                <a:cs typeface="+mn-cs"/>
                <a:sym typeface="Arial" pitchFamily="34" charset="0"/>
              </a:defRPr>
            </a:lvl5pPr>
            <a:lvl6pPr marL="25034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9pPr>
          </a:lstStyle>
          <a:p>
            <a:pPr marL="446088" lvl="1" indent="0" eaLnBrk="1" hangingPunct="1">
              <a:lnSpc>
                <a:spcPct val="90000"/>
              </a:lnSpc>
              <a:buNone/>
            </a:pPr>
            <a:endParaRPr lang="en-ZA" altLang="en-US" sz="1867" dirty="0">
              <a:solidFill>
                <a:schemeClr val="tx1"/>
              </a:solidFill>
            </a:endParaRPr>
          </a:p>
          <a:p>
            <a:pPr lvl="1" eaLnBrk="1" hangingPunct="1">
              <a:lnSpc>
                <a:spcPct val="90000"/>
              </a:lnSpc>
              <a:buFont typeface="Wingdings" panose="05000000000000000000" pitchFamily="2" charset="2"/>
              <a:buChar char="q"/>
            </a:pPr>
            <a:r>
              <a:rPr lang="en-ZA" altLang="en-US" sz="1867" dirty="0" smtClean="0">
                <a:solidFill>
                  <a:schemeClr val="tx1"/>
                </a:solidFill>
              </a:rPr>
              <a:t>High Consumption 61% of consumer don’t know consumption patterns  </a:t>
            </a:r>
          </a:p>
          <a:p>
            <a:pPr marL="446088" lvl="1" indent="0" eaLnBrk="1" hangingPunct="1">
              <a:lnSpc>
                <a:spcPct val="90000"/>
              </a:lnSpc>
              <a:buNone/>
            </a:pPr>
            <a:r>
              <a:rPr lang="en-ZA" altLang="en-US" sz="1867" dirty="0">
                <a:solidFill>
                  <a:schemeClr val="tx1"/>
                </a:solidFill>
              </a:rPr>
              <a:t> </a:t>
            </a:r>
            <a:r>
              <a:rPr lang="en-ZA" altLang="en-US" sz="1867" dirty="0" smtClean="0">
                <a:solidFill>
                  <a:schemeClr val="tx1"/>
                </a:solidFill>
              </a:rPr>
              <a:t>     </a:t>
            </a:r>
          </a:p>
          <a:p>
            <a:pPr eaLnBrk="1" hangingPunct="1">
              <a:lnSpc>
                <a:spcPct val="90000"/>
              </a:lnSpc>
            </a:pPr>
            <a:endParaRPr lang="en-US" altLang="en-US" sz="1307" dirty="0"/>
          </a:p>
        </p:txBody>
      </p:sp>
      <p:sp>
        <p:nvSpPr>
          <p:cNvPr id="19" name="TextBox 18"/>
          <p:cNvSpPr txBox="1"/>
          <p:nvPr/>
        </p:nvSpPr>
        <p:spPr>
          <a:xfrm>
            <a:off x="4513061" y="1714550"/>
            <a:ext cx="2133600" cy="551818"/>
          </a:xfrm>
          <a:prstGeom prst="rect">
            <a:avLst/>
          </a:prstGeom>
          <a:noFill/>
        </p:spPr>
        <p:txBody>
          <a:bodyPr wrap="square">
            <a:spAutoFit/>
          </a:bodyPr>
          <a:lstStyle/>
          <a:p>
            <a:pPr algn="ctr">
              <a:defRPr/>
            </a:pPr>
            <a:r>
              <a:rPr lang="en-ZA" sz="1493" b="1" dirty="0" smtClean="0"/>
              <a:t>Social  </a:t>
            </a:r>
            <a:endParaRPr lang="en-ZA" sz="1493" b="1" dirty="0"/>
          </a:p>
          <a:p>
            <a:pPr algn="ctr">
              <a:defRPr/>
            </a:pPr>
            <a:endParaRPr lang="en-ZA" sz="1493" b="1" dirty="0"/>
          </a:p>
        </p:txBody>
      </p:sp>
      <p:sp>
        <p:nvSpPr>
          <p:cNvPr id="20" name="TextBox 19"/>
          <p:cNvSpPr txBox="1"/>
          <p:nvPr/>
        </p:nvSpPr>
        <p:spPr>
          <a:xfrm>
            <a:off x="6782172" y="1699810"/>
            <a:ext cx="2133600" cy="551818"/>
          </a:xfrm>
          <a:prstGeom prst="rect">
            <a:avLst/>
          </a:prstGeom>
          <a:noFill/>
        </p:spPr>
        <p:txBody>
          <a:bodyPr wrap="square">
            <a:spAutoFit/>
          </a:bodyPr>
          <a:lstStyle/>
          <a:p>
            <a:pPr algn="ctr">
              <a:defRPr/>
            </a:pPr>
            <a:r>
              <a:rPr lang="en-ZA" sz="1493" b="1" dirty="0" smtClean="0"/>
              <a:t>Financial   </a:t>
            </a:r>
            <a:endParaRPr lang="en-ZA" sz="1493" b="1" dirty="0"/>
          </a:p>
          <a:p>
            <a:pPr algn="ctr">
              <a:defRPr/>
            </a:pPr>
            <a:endParaRPr lang="en-ZA" sz="1493" b="1" dirty="0"/>
          </a:p>
        </p:txBody>
      </p:sp>
      <p:sp>
        <p:nvSpPr>
          <p:cNvPr id="21" name="TextBox 20"/>
          <p:cNvSpPr txBox="1"/>
          <p:nvPr/>
        </p:nvSpPr>
        <p:spPr>
          <a:xfrm>
            <a:off x="8778316" y="1653692"/>
            <a:ext cx="2133600" cy="551818"/>
          </a:xfrm>
          <a:prstGeom prst="rect">
            <a:avLst/>
          </a:prstGeom>
          <a:noFill/>
        </p:spPr>
        <p:txBody>
          <a:bodyPr wrap="square">
            <a:spAutoFit/>
          </a:bodyPr>
          <a:lstStyle/>
          <a:p>
            <a:pPr algn="ctr">
              <a:defRPr/>
            </a:pPr>
            <a:r>
              <a:rPr lang="en-ZA" sz="1493" b="1" dirty="0" smtClean="0"/>
              <a:t>Institutional    </a:t>
            </a:r>
            <a:endParaRPr lang="en-ZA" sz="1493" b="1" dirty="0"/>
          </a:p>
          <a:p>
            <a:pPr algn="ctr">
              <a:defRPr/>
            </a:pPr>
            <a:endParaRPr lang="en-ZA" sz="1493" b="1" dirty="0"/>
          </a:p>
        </p:txBody>
      </p:sp>
      <p:pic>
        <p:nvPicPr>
          <p:cNvPr id="22" name="Picture 2" descr="C:\Users\jpatrick\AppData\Local\Microsoft\Windows\Temporary Internet Files\Content.IE5\E7DVQ15E\MC90036630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11221" y="1986428"/>
            <a:ext cx="1417081" cy="1951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extBox 22"/>
          <p:cNvSpPr txBox="1"/>
          <p:nvPr/>
        </p:nvSpPr>
        <p:spPr>
          <a:xfrm>
            <a:off x="10352962" y="1617027"/>
            <a:ext cx="2133600" cy="551818"/>
          </a:xfrm>
          <a:prstGeom prst="rect">
            <a:avLst/>
          </a:prstGeom>
          <a:noFill/>
        </p:spPr>
        <p:txBody>
          <a:bodyPr wrap="square">
            <a:spAutoFit/>
          </a:bodyPr>
          <a:lstStyle/>
          <a:p>
            <a:pPr algn="ctr">
              <a:defRPr/>
            </a:pPr>
            <a:r>
              <a:rPr lang="en-ZA" sz="1493" b="1" dirty="0" smtClean="0"/>
              <a:t>Legal </a:t>
            </a:r>
            <a:endParaRPr lang="en-ZA" sz="1493" b="1" dirty="0"/>
          </a:p>
          <a:p>
            <a:pPr algn="ctr">
              <a:defRPr/>
            </a:pPr>
            <a:endParaRPr lang="en-ZA" sz="1493" b="1" dirty="0"/>
          </a:p>
        </p:txBody>
      </p:sp>
      <p:pic>
        <p:nvPicPr>
          <p:cNvPr id="24" name="Picture 23"/>
          <p:cNvPicPr>
            <a:picLocks noChangeAspect="1"/>
          </p:cNvPicPr>
          <p:nvPr/>
        </p:nvPicPr>
        <p:blipFill>
          <a:blip r:embed="rId7" cstate="print"/>
          <a:stretch>
            <a:fillRect/>
          </a:stretch>
        </p:blipFill>
        <p:spPr>
          <a:xfrm>
            <a:off x="7422810" y="4111934"/>
            <a:ext cx="1272600" cy="924522"/>
          </a:xfrm>
          <a:prstGeom prst="rect">
            <a:avLst/>
          </a:prstGeom>
        </p:spPr>
      </p:pic>
      <p:sp>
        <p:nvSpPr>
          <p:cNvPr id="25" name="Rectangle 24"/>
          <p:cNvSpPr>
            <a:spLocks noGrp="1" noChangeArrowheads="1"/>
          </p:cNvSpPr>
          <p:nvPr/>
        </p:nvSpPr>
        <p:spPr bwMode="auto">
          <a:xfrm>
            <a:off x="6961769" y="4685781"/>
            <a:ext cx="3079783" cy="1881809"/>
          </a:xfrm>
          <a:prstGeom prst="rect">
            <a:avLst/>
          </a:prstGeom>
          <a:noFill/>
          <a:ln w="12700">
            <a:noFill/>
            <a:miter lim="800000"/>
            <a:headEnd/>
            <a:tailEnd/>
          </a:ln>
        </p:spPr>
        <p:txBody>
          <a:bodyPr vert="horz" wrap="square" lIns="47413" tIns="47413" rIns="85344" bIns="47413" numCol="1" anchor="t" anchorCtr="0" compatLnSpc="1">
            <a:prstTxWarp prst="textNoShape">
              <a:avLst/>
            </a:prstTxWarp>
          </a:bodyPr>
          <a:lstStyle>
            <a:lvl1pPr marL="382588" indent="-342900" algn="l" rtl="0" eaLnBrk="0" fontAlgn="base" hangingPunct="0">
              <a:spcBef>
                <a:spcPts val="8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1pPr>
            <a:lvl2pPr marL="731838" indent="-285750" algn="l" rtl="0" eaLnBrk="0" fontAlgn="base" hangingPunct="0">
              <a:spcBef>
                <a:spcPts val="7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2pPr>
            <a:lvl3pPr marL="1131888" indent="-228600" algn="l" rtl="0" eaLnBrk="0" fontAlgn="base" hangingPunct="0">
              <a:spcBef>
                <a:spcPts val="6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3pPr>
            <a:lvl4pPr marL="1589088" indent="-228600" algn="l" rtl="0" eaLnBrk="0" fontAlgn="base" hangingPunct="0">
              <a:spcBef>
                <a:spcPts val="5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4pPr>
            <a:lvl5pPr marL="2046288" indent="-228600" algn="l" rtl="0" eaLnBrk="0" fontAlgn="base" hangingPunct="0">
              <a:spcBef>
                <a:spcPts val="500"/>
              </a:spcBef>
              <a:spcAft>
                <a:spcPct val="0"/>
              </a:spcAft>
              <a:buSzPct val="100000"/>
              <a:buFont typeface="Arial" pitchFamily="34" charset="0"/>
              <a:buChar char="»"/>
              <a:defRPr sz="1400">
                <a:solidFill>
                  <a:srgbClr val="B1953A"/>
                </a:solidFill>
                <a:latin typeface="+mn-lt"/>
                <a:ea typeface="+mn-ea"/>
                <a:cs typeface="+mn-cs"/>
                <a:sym typeface="Arial" pitchFamily="34" charset="0"/>
              </a:defRPr>
            </a:lvl5pPr>
            <a:lvl6pPr marL="25034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9pPr>
          </a:lstStyle>
          <a:p>
            <a:pPr marL="446088" lvl="1" indent="0" eaLnBrk="1" hangingPunct="1">
              <a:lnSpc>
                <a:spcPct val="90000"/>
              </a:lnSpc>
              <a:buNone/>
            </a:pPr>
            <a:endParaRPr lang="en-ZA" altLang="en-US" sz="1867" dirty="0">
              <a:solidFill>
                <a:schemeClr val="tx1"/>
              </a:solidFill>
            </a:endParaRPr>
          </a:p>
          <a:p>
            <a:pPr lvl="1" eaLnBrk="1" hangingPunct="1">
              <a:lnSpc>
                <a:spcPct val="90000"/>
              </a:lnSpc>
              <a:buFont typeface="Wingdings" panose="05000000000000000000" pitchFamily="2" charset="2"/>
              <a:buChar char="q"/>
            </a:pPr>
            <a:r>
              <a:rPr lang="en-ZA" altLang="en-US" sz="1867" dirty="0" smtClean="0">
                <a:solidFill>
                  <a:schemeClr val="tx1"/>
                </a:solidFill>
              </a:rPr>
              <a:t>Tariffs </a:t>
            </a:r>
          </a:p>
          <a:p>
            <a:pPr lvl="1" eaLnBrk="1" hangingPunct="1">
              <a:lnSpc>
                <a:spcPct val="90000"/>
              </a:lnSpc>
              <a:buFont typeface="Wingdings" panose="05000000000000000000" pitchFamily="2" charset="2"/>
              <a:buChar char="q"/>
            </a:pPr>
            <a:r>
              <a:rPr lang="en-ZA" altLang="en-US" sz="1867" dirty="0" smtClean="0">
                <a:solidFill>
                  <a:schemeClr val="tx1"/>
                </a:solidFill>
              </a:rPr>
              <a:t>Debt </a:t>
            </a:r>
          </a:p>
          <a:p>
            <a:pPr marL="446088" lvl="1" indent="0" eaLnBrk="1" hangingPunct="1">
              <a:lnSpc>
                <a:spcPct val="90000"/>
              </a:lnSpc>
              <a:buNone/>
            </a:pPr>
            <a:r>
              <a:rPr lang="en-ZA" altLang="en-US" sz="1867" dirty="0" smtClean="0">
                <a:solidFill>
                  <a:schemeClr val="tx1"/>
                </a:solidFill>
              </a:rPr>
              <a:t>Management  </a:t>
            </a:r>
          </a:p>
          <a:p>
            <a:pPr marL="446088" lvl="1" indent="0" eaLnBrk="1" hangingPunct="1">
              <a:lnSpc>
                <a:spcPct val="90000"/>
              </a:lnSpc>
              <a:buNone/>
            </a:pPr>
            <a:endParaRPr lang="en-ZA" altLang="en-US" sz="1867" dirty="0" smtClean="0">
              <a:solidFill>
                <a:schemeClr val="tx1"/>
              </a:solidFill>
            </a:endParaRPr>
          </a:p>
          <a:p>
            <a:pPr marL="446088" lvl="1" indent="0" eaLnBrk="1" hangingPunct="1">
              <a:lnSpc>
                <a:spcPct val="90000"/>
              </a:lnSpc>
              <a:buNone/>
            </a:pPr>
            <a:r>
              <a:rPr lang="en-ZA" altLang="en-US" sz="1867" dirty="0" smtClean="0">
                <a:solidFill>
                  <a:schemeClr val="tx1"/>
                </a:solidFill>
              </a:rPr>
              <a:t> </a:t>
            </a:r>
          </a:p>
          <a:p>
            <a:pPr eaLnBrk="1" hangingPunct="1">
              <a:lnSpc>
                <a:spcPct val="90000"/>
              </a:lnSpc>
            </a:pPr>
            <a:endParaRPr lang="en-US" altLang="en-US" sz="1307" dirty="0"/>
          </a:p>
        </p:txBody>
      </p:sp>
      <p:sp>
        <p:nvSpPr>
          <p:cNvPr id="26" name="Rectangle 25"/>
          <p:cNvSpPr>
            <a:spLocks noGrp="1" noChangeArrowheads="1"/>
          </p:cNvSpPr>
          <p:nvPr/>
        </p:nvSpPr>
        <p:spPr bwMode="auto">
          <a:xfrm>
            <a:off x="8501660" y="4649116"/>
            <a:ext cx="2833647" cy="1881809"/>
          </a:xfrm>
          <a:prstGeom prst="rect">
            <a:avLst/>
          </a:prstGeom>
          <a:noFill/>
          <a:ln w="12700">
            <a:noFill/>
            <a:miter lim="800000"/>
            <a:headEnd/>
            <a:tailEnd/>
          </a:ln>
        </p:spPr>
        <p:txBody>
          <a:bodyPr vert="horz" wrap="square" lIns="47413" tIns="47413" rIns="85344" bIns="47413" numCol="1" anchor="t" anchorCtr="0" compatLnSpc="1">
            <a:prstTxWarp prst="textNoShape">
              <a:avLst/>
            </a:prstTxWarp>
          </a:bodyPr>
          <a:lstStyle>
            <a:lvl1pPr marL="382588" indent="-342900" algn="l" rtl="0" eaLnBrk="0" fontAlgn="base" hangingPunct="0">
              <a:spcBef>
                <a:spcPts val="8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1pPr>
            <a:lvl2pPr marL="731838" indent="-285750" algn="l" rtl="0" eaLnBrk="0" fontAlgn="base" hangingPunct="0">
              <a:spcBef>
                <a:spcPts val="7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2pPr>
            <a:lvl3pPr marL="1131888" indent="-228600" algn="l" rtl="0" eaLnBrk="0" fontAlgn="base" hangingPunct="0">
              <a:spcBef>
                <a:spcPts val="6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3pPr>
            <a:lvl4pPr marL="1589088" indent="-228600" algn="l" rtl="0" eaLnBrk="0" fontAlgn="base" hangingPunct="0">
              <a:spcBef>
                <a:spcPts val="5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4pPr>
            <a:lvl5pPr marL="2046288" indent="-228600" algn="l" rtl="0" eaLnBrk="0" fontAlgn="base" hangingPunct="0">
              <a:spcBef>
                <a:spcPts val="500"/>
              </a:spcBef>
              <a:spcAft>
                <a:spcPct val="0"/>
              </a:spcAft>
              <a:buSzPct val="100000"/>
              <a:buFont typeface="Arial" pitchFamily="34" charset="0"/>
              <a:buChar char="»"/>
              <a:defRPr sz="1400">
                <a:solidFill>
                  <a:srgbClr val="B1953A"/>
                </a:solidFill>
                <a:latin typeface="+mn-lt"/>
                <a:ea typeface="+mn-ea"/>
                <a:cs typeface="+mn-cs"/>
                <a:sym typeface="Arial" pitchFamily="34" charset="0"/>
              </a:defRPr>
            </a:lvl5pPr>
            <a:lvl6pPr marL="25034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9pPr>
          </a:lstStyle>
          <a:p>
            <a:pPr marL="446088" lvl="1" indent="0" eaLnBrk="1" hangingPunct="1">
              <a:lnSpc>
                <a:spcPct val="90000"/>
              </a:lnSpc>
              <a:buNone/>
            </a:pPr>
            <a:endParaRPr lang="en-ZA" altLang="en-US" sz="1867" dirty="0">
              <a:solidFill>
                <a:schemeClr val="tx1"/>
              </a:solidFill>
            </a:endParaRPr>
          </a:p>
          <a:p>
            <a:pPr lvl="1" eaLnBrk="1" hangingPunct="1">
              <a:lnSpc>
                <a:spcPct val="90000"/>
              </a:lnSpc>
              <a:buFont typeface="Wingdings" panose="05000000000000000000" pitchFamily="2" charset="2"/>
              <a:buChar char="q"/>
            </a:pPr>
            <a:r>
              <a:rPr lang="en-ZA" altLang="en-US" sz="1867" dirty="0" smtClean="0">
                <a:solidFill>
                  <a:schemeClr val="tx1"/>
                </a:solidFill>
              </a:rPr>
              <a:t>Capacity to manage</a:t>
            </a:r>
          </a:p>
          <a:p>
            <a:pPr lvl="1" eaLnBrk="1" hangingPunct="1">
              <a:lnSpc>
                <a:spcPct val="90000"/>
              </a:lnSpc>
              <a:buFont typeface="Wingdings" panose="05000000000000000000" pitchFamily="2" charset="2"/>
              <a:buChar char="q"/>
            </a:pPr>
            <a:r>
              <a:rPr lang="en-ZA" altLang="en-US" sz="1867" dirty="0" smtClean="0">
                <a:solidFill>
                  <a:schemeClr val="tx1"/>
                </a:solidFill>
              </a:rPr>
              <a:t>Technical </a:t>
            </a:r>
          </a:p>
          <a:p>
            <a:pPr marL="446088" lvl="1" indent="0" eaLnBrk="1" hangingPunct="1">
              <a:lnSpc>
                <a:spcPct val="90000"/>
              </a:lnSpc>
              <a:buNone/>
            </a:pPr>
            <a:r>
              <a:rPr lang="en-ZA" altLang="en-US" sz="1867" dirty="0">
                <a:solidFill>
                  <a:schemeClr val="tx1"/>
                </a:solidFill>
              </a:rPr>
              <a:t> </a:t>
            </a:r>
            <a:r>
              <a:rPr lang="en-ZA" altLang="en-US" sz="1867" dirty="0" smtClean="0">
                <a:solidFill>
                  <a:schemeClr val="tx1"/>
                </a:solidFill>
              </a:rPr>
              <a:t>    Skills </a:t>
            </a:r>
          </a:p>
          <a:p>
            <a:pPr eaLnBrk="1" hangingPunct="1">
              <a:lnSpc>
                <a:spcPct val="90000"/>
              </a:lnSpc>
            </a:pPr>
            <a:endParaRPr lang="en-US" altLang="en-US" sz="1307" dirty="0"/>
          </a:p>
        </p:txBody>
      </p:sp>
      <p:pic>
        <p:nvPicPr>
          <p:cNvPr id="27" name="Picture 26"/>
          <p:cNvPicPr>
            <a:picLocks noChangeAspect="1"/>
          </p:cNvPicPr>
          <p:nvPr/>
        </p:nvPicPr>
        <p:blipFill>
          <a:blip r:embed="rId8" cstate="print"/>
          <a:stretch>
            <a:fillRect/>
          </a:stretch>
        </p:blipFill>
        <p:spPr>
          <a:xfrm>
            <a:off x="9157555" y="4067031"/>
            <a:ext cx="1246539" cy="871677"/>
          </a:xfrm>
          <a:prstGeom prst="rect">
            <a:avLst/>
          </a:prstGeom>
        </p:spPr>
      </p:pic>
      <p:pic>
        <p:nvPicPr>
          <p:cNvPr id="28" name="Picture 27"/>
          <p:cNvPicPr>
            <a:picLocks noChangeAspect="1"/>
          </p:cNvPicPr>
          <p:nvPr/>
        </p:nvPicPr>
        <p:blipFill>
          <a:blip r:embed="rId9" cstate="print"/>
          <a:stretch>
            <a:fillRect/>
          </a:stretch>
        </p:blipFill>
        <p:spPr>
          <a:xfrm>
            <a:off x="10953435" y="3996429"/>
            <a:ext cx="1035883" cy="942280"/>
          </a:xfrm>
          <a:prstGeom prst="rect">
            <a:avLst/>
          </a:prstGeom>
        </p:spPr>
      </p:pic>
      <p:sp>
        <p:nvSpPr>
          <p:cNvPr id="29" name="Rectangle 28"/>
          <p:cNvSpPr>
            <a:spLocks noGrp="1" noChangeArrowheads="1"/>
          </p:cNvSpPr>
          <p:nvPr/>
        </p:nvSpPr>
        <p:spPr bwMode="auto">
          <a:xfrm>
            <a:off x="10245489" y="4617635"/>
            <a:ext cx="1946511" cy="1881809"/>
          </a:xfrm>
          <a:prstGeom prst="rect">
            <a:avLst/>
          </a:prstGeom>
          <a:noFill/>
          <a:ln w="12700">
            <a:noFill/>
            <a:miter lim="800000"/>
            <a:headEnd/>
            <a:tailEnd/>
          </a:ln>
        </p:spPr>
        <p:txBody>
          <a:bodyPr vert="horz" wrap="square" lIns="47413" tIns="47413" rIns="85344" bIns="47413" numCol="1" anchor="t" anchorCtr="0" compatLnSpc="1">
            <a:prstTxWarp prst="textNoShape">
              <a:avLst/>
            </a:prstTxWarp>
          </a:bodyPr>
          <a:lstStyle>
            <a:lvl1pPr marL="382588" indent="-342900" algn="l" rtl="0" eaLnBrk="0" fontAlgn="base" hangingPunct="0">
              <a:spcBef>
                <a:spcPts val="8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1pPr>
            <a:lvl2pPr marL="731838" indent="-285750" algn="l" rtl="0" eaLnBrk="0" fontAlgn="base" hangingPunct="0">
              <a:spcBef>
                <a:spcPts val="7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2pPr>
            <a:lvl3pPr marL="1131888" indent="-228600" algn="l" rtl="0" eaLnBrk="0" fontAlgn="base" hangingPunct="0">
              <a:spcBef>
                <a:spcPts val="6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3pPr>
            <a:lvl4pPr marL="1589088" indent="-228600" algn="l" rtl="0" eaLnBrk="0" fontAlgn="base" hangingPunct="0">
              <a:spcBef>
                <a:spcPts val="500"/>
              </a:spcBef>
              <a:spcAft>
                <a:spcPct val="0"/>
              </a:spcAft>
              <a:buClr>
                <a:srgbClr val="A37C00"/>
              </a:buClr>
              <a:buSzPct val="100000"/>
              <a:buFont typeface="Arial" pitchFamily="34" charset="0"/>
              <a:buChar char="–"/>
              <a:defRPr sz="1400">
                <a:solidFill>
                  <a:srgbClr val="B1953A"/>
                </a:solidFill>
                <a:latin typeface="+mn-lt"/>
                <a:ea typeface="+mn-ea"/>
                <a:cs typeface="+mn-cs"/>
                <a:sym typeface="Arial" pitchFamily="34" charset="0"/>
              </a:defRPr>
            </a:lvl4pPr>
            <a:lvl5pPr marL="2046288" indent="-228600" algn="l" rtl="0" eaLnBrk="0" fontAlgn="base" hangingPunct="0">
              <a:spcBef>
                <a:spcPts val="500"/>
              </a:spcBef>
              <a:spcAft>
                <a:spcPct val="0"/>
              </a:spcAft>
              <a:buSzPct val="100000"/>
              <a:buFont typeface="Arial" pitchFamily="34" charset="0"/>
              <a:buChar char="»"/>
              <a:defRPr sz="1400">
                <a:solidFill>
                  <a:srgbClr val="B1953A"/>
                </a:solidFill>
                <a:latin typeface="+mn-lt"/>
                <a:ea typeface="+mn-ea"/>
                <a:cs typeface="+mn-cs"/>
                <a:sym typeface="Arial" pitchFamily="34" charset="0"/>
              </a:defRPr>
            </a:lvl5pPr>
            <a:lvl6pPr marL="25034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1400">
                <a:solidFill>
                  <a:srgbClr val="A37C00"/>
                </a:solidFill>
                <a:latin typeface="+mn-lt"/>
                <a:ea typeface="+mn-ea"/>
                <a:cs typeface="+mn-cs"/>
                <a:sym typeface="Arial" charset="0"/>
              </a:defRPr>
            </a:lvl9pPr>
          </a:lstStyle>
          <a:p>
            <a:pPr marL="446088" lvl="1" indent="0" eaLnBrk="1" hangingPunct="1">
              <a:lnSpc>
                <a:spcPct val="90000"/>
              </a:lnSpc>
              <a:buNone/>
            </a:pPr>
            <a:endParaRPr lang="en-ZA" altLang="en-US" sz="1867" dirty="0">
              <a:solidFill>
                <a:schemeClr val="tx1"/>
              </a:solidFill>
            </a:endParaRPr>
          </a:p>
          <a:p>
            <a:pPr lvl="1" eaLnBrk="1" hangingPunct="1">
              <a:lnSpc>
                <a:spcPct val="90000"/>
              </a:lnSpc>
              <a:buFont typeface="Wingdings" panose="05000000000000000000" pitchFamily="2" charset="2"/>
              <a:buChar char="q"/>
            </a:pPr>
            <a:r>
              <a:rPr lang="en-ZA" altLang="en-US" sz="1867" dirty="0" smtClean="0">
                <a:solidFill>
                  <a:schemeClr val="tx1"/>
                </a:solidFill>
              </a:rPr>
              <a:t>Credit </a:t>
            </a:r>
          </a:p>
          <a:p>
            <a:pPr marL="446088" lvl="1" indent="0" eaLnBrk="1" hangingPunct="1">
              <a:lnSpc>
                <a:spcPct val="90000"/>
              </a:lnSpc>
              <a:buNone/>
            </a:pPr>
            <a:r>
              <a:rPr lang="en-ZA" altLang="en-US" sz="1867" dirty="0">
                <a:solidFill>
                  <a:schemeClr val="tx1"/>
                </a:solidFill>
              </a:rPr>
              <a:t> </a:t>
            </a:r>
            <a:r>
              <a:rPr lang="en-ZA" altLang="en-US" sz="1867" dirty="0" smtClean="0">
                <a:solidFill>
                  <a:schemeClr val="tx1"/>
                </a:solidFill>
              </a:rPr>
              <a:t>    Control </a:t>
            </a:r>
          </a:p>
          <a:p>
            <a:pPr lvl="1" eaLnBrk="1" hangingPunct="1">
              <a:lnSpc>
                <a:spcPct val="90000"/>
              </a:lnSpc>
              <a:buFont typeface="Wingdings" panose="05000000000000000000" pitchFamily="2" charset="2"/>
              <a:buChar char="q"/>
            </a:pPr>
            <a:r>
              <a:rPr lang="en-ZA" altLang="en-US" sz="1867" dirty="0" smtClean="0">
                <a:solidFill>
                  <a:schemeClr val="tx1"/>
                </a:solidFill>
              </a:rPr>
              <a:t>By laws</a:t>
            </a:r>
            <a:endParaRPr lang="en-US" altLang="en-US" sz="1307" dirty="0"/>
          </a:p>
        </p:txBody>
      </p:sp>
    </p:spTree>
    <p:extLst>
      <p:ext uri="{BB962C8B-B14F-4D97-AF65-F5344CB8AC3E}">
        <p14:creationId xmlns:p14="http://schemas.microsoft.com/office/powerpoint/2010/main" xmlns="" val="19261795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1553046"/>
            <a:ext cx="11582400" cy="4540250"/>
          </a:xfrm>
        </p:spPr>
        <p:txBody>
          <a:bodyPr>
            <a:normAutofit/>
          </a:bodyPr>
          <a:lstStyle/>
          <a:p>
            <a:pPr marL="676798" lvl="1" indent="-342900" algn="just">
              <a:spcBef>
                <a:spcPts val="840"/>
              </a:spcBef>
              <a:spcAft>
                <a:spcPts val="840"/>
              </a:spcAft>
              <a:buFont typeface="Arial" panose="020B0604020202020204" pitchFamily="34" charset="0"/>
              <a:buChar char="•"/>
            </a:pPr>
            <a:r>
              <a:rPr lang="en-ZA" sz="2000" dirty="0" smtClean="0"/>
              <a:t>SALGA </a:t>
            </a:r>
            <a:r>
              <a:rPr lang="en-ZA" sz="2000" dirty="0"/>
              <a:t>convened the National Task Team workshop in Bloemfontein to deliberate the issues raised by the Portfolio Committee and to lobby for revision of payment arrangements based on proper due </a:t>
            </a:r>
            <a:r>
              <a:rPr lang="en-ZA" sz="2000" dirty="0" smtClean="0"/>
              <a:t>diligence</a:t>
            </a:r>
          </a:p>
          <a:p>
            <a:pPr marL="676798" lvl="1" indent="-342900" algn="just">
              <a:spcBef>
                <a:spcPts val="840"/>
              </a:spcBef>
              <a:spcAft>
                <a:spcPts val="840"/>
              </a:spcAft>
              <a:buFont typeface="Arial" panose="020B0604020202020204" pitchFamily="34" charset="0"/>
              <a:buChar char="•"/>
            </a:pPr>
            <a:r>
              <a:rPr lang="en-ZA" sz="2000" dirty="0" smtClean="0"/>
              <a:t>Facilitated </a:t>
            </a:r>
            <a:r>
              <a:rPr lang="en-ZA" sz="2000" dirty="0"/>
              <a:t>and mediated between municipalities and their respective bulk water suppliers in order to find mutually complementary solutions to the escalating debt issue (eg. </a:t>
            </a:r>
            <a:r>
              <a:rPr lang="en-ZA" sz="2000" dirty="0" smtClean="0"/>
              <a:t>Mangaung </a:t>
            </a:r>
            <a:r>
              <a:rPr lang="en-ZA" sz="2000" dirty="0"/>
              <a:t>&amp; Bloemwater and Matjhabeng &amp; </a:t>
            </a:r>
            <a:r>
              <a:rPr lang="en-ZA" sz="2000" dirty="0" smtClean="0"/>
              <a:t>Sedibeng)</a:t>
            </a:r>
          </a:p>
          <a:p>
            <a:pPr marL="676798" lvl="1" indent="-342900" algn="just">
              <a:spcBef>
                <a:spcPts val="840"/>
              </a:spcBef>
              <a:spcAft>
                <a:spcPts val="840"/>
              </a:spcAft>
              <a:buFont typeface="Arial" panose="020B0604020202020204" pitchFamily="34" charset="0"/>
              <a:buChar char="•"/>
            </a:pPr>
            <a:r>
              <a:rPr lang="en-ZA" sz="2000" dirty="0" smtClean="0"/>
              <a:t>Based </a:t>
            </a:r>
            <a:r>
              <a:rPr lang="en-ZA" sz="2000" dirty="0"/>
              <a:t>on the resolutions taken at the </a:t>
            </a:r>
            <a:r>
              <a:rPr lang="en-ZA" sz="2000" dirty="0" smtClean="0"/>
              <a:t>Task </a:t>
            </a:r>
            <a:r>
              <a:rPr lang="en-ZA" sz="2000" dirty="0"/>
              <a:t>Team Meeting, facilitated training on tariff setting for water and </a:t>
            </a:r>
            <a:r>
              <a:rPr lang="en-ZA" sz="2000" dirty="0" smtClean="0"/>
              <a:t>electricity</a:t>
            </a:r>
          </a:p>
          <a:p>
            <a:pPr marL="676798" lvl="1" indent="-342900" algn="just">
              <a:spcBef>
                <a:spcPts val="840"/>
              </a:spcBef>
              <a:spcAft>
                <a:spcPts val="840"/>
              </a:spcAft>
              <a:buFont typeface="Arial" panose="020B0604020202020204" pitchFamily="34" charset="0"/>
              <a:buChar char="•"/>
            </a:pPr>
            <a:r>
              <a:rPr lang="en-ZA" sz="2000" dirty="0" smtClean="0"/>
              <a:t>Collaborated </a:t>
            </a:r>
            <a:r>
              <a:rPr lang="en-ZA" sz="2000" dirty="0"/>
              <a:t>in the launch of the FS Provincial Joints Technical Committee as mandated by DWS Minister. The main objective is to create a joint planning and water resource value chain management mechanism</a:t>
            </a:r>
          </a:p>
          <a:p>
            <a:endParaRPr lang="en-ZA" dirty="0"/>
          </a:p>
        </p:txBody>
      </p:sp>
      <p:sp>
        <p:nvSpPr>
          <p:cNvPr id="4" name="Title 1"/>
          <p:cNvSpPr>
            <a:spLocks noGrp="1"/>
          </p:cNvSpPr>
          <p:nvPr>
            <p:ph type="title"/>
          </p:nvPr>
        </p:nvSpPr>
        <p:spPr>
          <a:xfrm>
            <a:off x="441920" y="476672"/>
            <a:ext cx="8534400" cy="794815"/>
          </a:xfrm>
        </p:spPr>
        <p:txBody>
          <a:bodyPr>
            <a:normAutofit/>
          </a:bodyPr>
          <a:lstStyle/>
          <a:p>
            <a:r>
              <a:rPr lang="en-ZA" sz="2800" dirty="0" smtClean="0">
                <a:solidFill>
                  <a:schemeClr val="accent6"/>
                </a:solidFill>
              </a:rPr>
              <a:t>OTHER  INTERVENTIONS</a:t>
            </a:r>
            <a:endParaRPr lang="en-ZA" sz="2800" dirty="0">
              <a:solidFill>
                <a:schemeClr val="accent6"/>
              </a:solidFill>
            </a:endParaRPr>
          </a:p>
        </p:txBody>
      </p:sp>
    </p:spTree>
    <p:extLst>
      <p:ext uri="{BB962C8B-B14F-4D97-AF65-F5344CB8AC3E}">
        <p14:creationId xmlns:p14="http://schemas.microsoft.com/office/powerpoint/2010/main" xmlns="" val="3170278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271487"/>
            <a:ext cx="11582400" cy="4540250"/>
          </a:xfrm>
        </p:spPr>
        <p:txBody>
          <a:bodyPr/>
          <a:lstStyle/>
          <a:p>
            <a:pPr marL="342900" lvl="1" indent="-342900" algn="just" eaLnBrk="0" hangingPunct="0">
              <a:buFont typeface="Arial" panose="020B0604020202020204" pitchFamily="34" charset="0"/>
              <a:buChar char="•"/>
              <a:tabLst>
                <a:tab pos="0" algn="l"/>
                <a:tab pos="395288" algn="l"/>
              </a:tabLst>
              <a:defRPr/>
            </a:pPr>
            <a:r>
              <a:rPr lang="en-ZA" sz="2000" dirty="0" smtClean="0"/>
              <a:t>SALGA </a:t>
            </a:r>
            <a:r>
              <a:rPr lang="en-ZA" sz="2000" dirty="0"/>
              <a:t>convened a Round Table Dialogue involving all stakeholders affected by Municipal Bulk debt (Treasury, Municipalities, DWS, NERSA, Waterboards and other licensed bulk water providers in the FS Province</a:t>
            </a:r>
            <a:r>
              <a:rPr lang="en-ZA" sz="2000" dirty="0" smtClean="0"/>
              <a:t>)</a:t>
            </a:r>
          </a:p>
          <a:p>
            <a:pPr marL="0" lvl="1" indent="0" algn="just" eaLnBrk="0" hangingPunct="0">
              <a:buNone/>
              <a:tabLst>
                <a:tab pos="0" algn="l"/>
                <a:tab pos="395288" algn="l"/>
              </a:tabLst>
              <a:defRPr/>
            </a:pPr>
            <a:endParaRPr lang="en-ZA" sz="2000" dirty="0"/>
          </a:p>
          <a:p>
            <a:pPr marL="342900" lvl="1" indent="-342900" algn="just" eaLnBrk="0" hangingPunct="0">
              <a:buFont typeface="Arial" panose="020B0604020202020204" pitchFamily="34" charset="0"/>
              <a:buChar char="•"/>
              <a:tabLst>
                <a:tab pos="0" algn="l"/>
                <a:tab pos="395288" algn="l"/>
              </a:tabLst>
              <a:defRPr/>
            </a:pPr>
            <a:r>
              <a:rPr lang="en-ZA" sz="2000" dirty="0"/>
              <a:t>Participate in the Provincial Debt Monitoring Steering </a:t>
            </a:r>
            <a:r>
              <a:rPr lang="en-ZA" sz="2000" dirty="0" smtClean="0"/>
              <a:t>Committee</a:t>
            </a:r>
          </a:p>
          <a:p>
            <a:pPr marL="0" lvl="1" indent="0" algn="just" eaLnBrk="0" hangingPunct="0">
              <a:buNone/>
              <a:tabLst>
                <a:tab pos="0" algn="l"/>
                <a:tab pos="395288" algn="l"/>
              </a:tabLst>
              <a:defRPr/>
            </a:pPr>
            <a:endParaRPr lang="en-ZA" sz="2000" dirty="0"/>
          </a:p>
          <a:p>
            <a:pPr marL="342900" lvl="1" indent="-342900" algn="just" eaLnBrk="0" hangingPunct="0">
              <a:buFont typeface="Arial" panose="020B0604020202020204" pitchFamily="34" charset="0"/>
              <a:buChar char="•"/>
              <a:tabLst>
                <a:tab pos="0" algn="l"/>
                <a:tab pos="395288" algn="l"/>
              </a:tabLst>
              <a:defRPr/>
            </a:pPr>
            <a:r>
              <a:rPr lang="en-ZA" sz="2000" dirty="0"/>
              <a:t>Identified gaps in municipal capacity and lobbied MISA, COGTA and DWS to extend capacity for planning and water resource and </a:t>
            </a:r>
            <a:r>
              <a:rPr lang="en-ZA" sz="2000" dirty="0" smtClean="0"/>
              <a:t>infrastructure </a:t>
            </a:r>
            <a:r>
              <a:rPr lang="en-ZA" sz="2000" dirty="0"/>
              <a:t>management to struggling </a:t>
            </a:r>
            <a:r>
              <a:rPr lang="en-ZA" sz="2000" dirty="0" smtClean="0"/>
              <a:t>municipalities</a:t>
            </a:r>
          </a:p>
          <a:p>
            <a:pPr marL="0" lvl="1" indent="0" algn="just" eaLnBrk="0" hangingPunct="0">
              <a:buNone/>
              <a:tabLst>
                <a:tab pos="0" algn="l"/>
                <a:tab pos="395288" algn="l"/>
              </a:tabLst>
              <a:defRPr/>
            </a:pPr>
            <a:endParaRPr lang="en-ZA" sz="2000" dirty="0"/>
          </a:p>
          <a:p>
            <a:pPr marL="342900" lvl="1" indent="-342900" algn="just" eaLnBrk="0" hangingPunct="0">
              <a:buFont typeface="Arial" panose="020B0604020202020204" pitchFamily="34" charset="0"/>
              <a:buChar char="•"/>
              <a:tabLst>
                <a:tab pos="0" algn="l"/>
                <a:tab pos="395288" algn="l"/>
              </a:tabLst>
              <a:defRPr/>
            </a:pPr>
            <a:r>
              <a:rPr lang="en-ZA" sz="2000" dirty="0"/>
              <a:t>Facilitated a National Conference on Municipal Infrastructure financing models </a:t>
            </a:r>
            <a:r>
              <a:rPr lang="en-ZA" sz="2000" dirty="0" smtClean="0"/>
              <a:t>where the aim </a:t>
            </a:r>
            <a:r>
              <a:rPr lang="en-ZA" sz="2000" dirty="0"/>
              <a:t>was to mobilise and build networks for collaboration on raising necessary funding collaborations for municipal infrastructures between Public and Private sectors </a:t>
            </a:r>
          </a:p>
          <a:p>
            <a:pPr>
              <a:buFont typeface="Arial" panose="020B0604020202020204" pitchFamily="34" charset="0"/>
              <a:buChar char="•"/>
            </a:pPr>
            <a:endParaRPr lang="en-ZA" dirty="0"/>
          </a:p>
        </p:txBody>
      </p:sp>
      <p:sp>
        <p:nvSpPr>
          <p:cNvPr id="4" name="Title 1"/>
          <p:cNvSpPr>
            <a:spLocks noGrp="1"/>
          </p:cNvSpPr>
          <p:nvPr>
            <p:ph type="title"/>
          </p:nvPr>
        </p:nvSpPr>
        <p:spPr>
          <a:xfrm>
            <a:off x="441920" y="476672"/>
            <a:ext cx="8534400" cy="794815"/>
          </a:xfrm>
        </p:spPr>
        <p:txBody>
          <a:bodyPr>
            <a:normAutofit/>
          </a:bodyPr>
          <a:lstStyle/>
          <a:p>
            <a:r>
              <a:rPr lang="en-ZA" sz="2800" dirty="0" smtClean="0">
                <a:solidFill>
                  <a:schemeClr val="accent6"/>
                </a:solidFill>
              </a:rPr>
              <a:t>OTHER INTERVENTIONS </a:t>
            </a:r>
            <a:endParaRPr lang="en-ZA" sz="2800" dirty="0">
              <a:solidFill>
                <a:schemeClr val="accent6"/>
              </a:solidFill>
            </a:endParaRPr>
          </a:p>
        </p:txBody>
      </p:sp>
    </p:spTree>
    <p:extLst>
      <p:ext uri="{BB962C8B-B14F-4D97-AF65-F5344CB8AC3E}">
        <p14:creationId xmlns:p14="http://schemas.microsoft.com/office/powerpoint/2010/main" xmlns="" val="1237831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1916591" y="-478442"/>
            <a:ext cx="298752" cy="29875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89626" tIns="44813" rIns="89626" bIns="44813" numCol="1" anchor="t" anchorCtr="0" compatLnSpc="1">
            <a:prstTxWarp prst="textNoShape">
              <a:avLst/>
            </a:prstTxWarp>
          </a:bodyPr>
          <a:lstStyle/>
          <a:p>
            <a:endParaRPr lang="en-ZA" sz="1764" dirty="0"/>
          </a:p>
        </p:txBody>
      </p:sp>
      <p:sp>
        <p:nvSpPr>
          <p:cNvPr id="34" name="Title 1"/>
          <p:cNvSpPr txBox="1">
            <a:spLocks/>
          </p:cNvSpPr>
          <p:nvPr/>
        </p:nvSpPr>
        <p:spPr>
          <a:xfrm>
            <a:off x="3071664" y="194722"/>
            <a:ext cx="5447629" cy="584282"/>
          </a:xfrm>
          <a:prstGeom prst="rect">
            <a:avLst/>
          </a:prstGeom>
        </p:spPr>
        <p:txBody>
          <a:bodyPr vert="horz" lIns="80664" tIns="40332" rIns="80664" bIns="40332" rtlCol="0" anchor="ctr">
            <a:normAutofit/>
          </a:bodyPr>
          <a:lstStyle>
            <a:lvl1pPr algn="ctr" defTabSz="507995" rtl="0" eaLnBrk="1" latinLnBrk="0" hangingPunct="1">
              <a:spcBef>
                <a:spcPct val="0"/>
              </a:spcBef>
              <a:buNone/>
              <a:defRPr sz="2222" b="1" kern="1200">
                <a:solidFill>
                  <a:schemeClr val="tx1"/>
                </a:solidFill>
                <a:latin typeface="+mj-lt"/>
                <a:ea typeface="+mj-ea"/>
                <a:cs typeface="+mj-cs"/>
              </a:defRPr>
            </a:lvl1pPr>
          </a:lstStyle>
          <a:p>
            <a:r>
              <a:rPr lang="en-US" sz="2800" dirty="0"/>
              <a:t>   </a:t>
            </a:r>
            <a:r>
              <a:rPr lang="en-US" sz="2800" dirty="0" smtClean="0">
                <a:solidFill>
                  <a:schemeClr val="accent6"/>
                </a:solidFill>
              </a:rPr>
              <a:t>OTHER INTERVENTIONS      </a:t>
            </a:r>
            <a:endParaRPr lang="en-US" sz="2800" dirty="0">
              <a:solidFill>
                <a:schemeClr val="accent6"/>
              </a:solidFill>
            </a:endParaRPr>
          </a:p>
        </p:txBody>
      </p:sp>
      <p:sp>
        <p:nvSpPr>
          <p:cNvPr id="2" name="Rectangle 1"/>
          <p:cNvSpPr/>
          <p:nvPr/>
        </p:nvSpPr>
        <p:spPr>
          <a:xfrm>
            <a:off x="0" y="620688"/>
            <a:ext cx="11544944" cy="6370975"/>
          </a:xfrm>
          <a:prstGeom prst="rect">
            <a:avLst/>
          </a:prstGeom>
        </p:spPr>
        <p:txBody>
          <a:bodyPr wrap="square">
            <a:spAutoFit/>
          </a:bodyPr>
          <a:lstStyle/>
          <a:p>
            <a:pPr marL="228600">
              <a:spcAft>
                <a:spcPts val="0"/>
              </a:spcAft>
            </a:pPr>
            <a:r>
              <a:rPr lang="en-ZA" sz="2400" dirty="0">
                <a:solidFill>
                  <a:schemeClr val="accent6"/>
                </a:solidFill>
                <a:latin typeface="Calibri" panose="020F0502020204030204" pitchFamily="34" charset="0"/>
                <a:ea typeface="Calibri" panose="020F0502020204030204" pitchFamily="34" charset="0"/>
              </a:rPr>
              <a:t>SALGA MEDIATION</a:t>
            </a:r>
            <a:endParaRPr lang="en-ZA" sz="2400" dirty="0">
              <a:solidFill>
                <a:schemeClr val="accent6"/>
              </a:solidFill>
              <a:latin typeface="Arial" panose="020B0604020202020204" pitchFamily="34" charset="0"/>
              <a:ea typeface="Calibri" panose="020F0502020204030204" pitchFamily="34" charset="0"/>
            </a:endParaRPr>
          </a:p>
          <a:p>
            <a:pPr marL="342900" lvl="0" indent="-342900">
              <a:spcAft>
                <a:spcPts val="0"/>
              </a:spcAft>
              <a:buFont typeface="Calibri" panose="020F0502020204030204" pitchFamily="34" charset="0"/>
              <a:buChar char="-"/>
            </a:pPr>
            <a:r>
              <a:rPr lang="en-ZA" sz="24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Involved DWS, </a:t>
            </a:r>
            <a:r>
              <a:rPr lang="en-ZA" sz="2400"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Matjhabeng LM </a:t>
            </a:r>
            <a:r>
              <a:rPr lang="en-ZA" sz="24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&amp; </a:t>
            </a:r>
            <a:r>
              <a:rPr lang="en-ZA" sz="2400"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Sedibeng Water</a:t>
            </a:r>
            <a:endParaRPr lang="en-ZA" sz="2400" dirty="0">
              <a:solidFill>
                <a:schemeClr val="accent6"/>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ZA" sz="24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Facilitated an agreement pillared on the following jointly supported commitments:</a:t>
            </a:r>
            <a:endParaRPr lang="en-ZA" sz="2400" dirty="0">
              <a:solidFill>
                <a:schemeClr val="accent6"/>
              </a:solidFill>
              <a:latin typeface="Arial" panose="020B0604020202020204" pitchFamily="34" charset="0"/>
              <a:ea typeface="Calibri" panose="020F0502020204030204" pitchFamily="34" charset="0"/>
              <a:cs typeface="Times New Roman" panose="02020603050405020304" pitchFamily="18" charset="0"/>
            </a:endParaRPr>
          </a:p>
          <a:p>
            <a:pPr marL="742950" lvl="1" indent="-285750">
              <a:spcAft>
                <a:spcPts val="0"/>
              </a:spcAft>
              <a:buFont typeface="Courier New" panose="02070309020205020404" pitchFamily="49" charset="0"/>
              <a:buChar char="o"/>
            </a:pPr>
            <a:r>
              <a:rPr lang="en-ZA" sz="2400" dirty="0">
                <a:solidFill>
                  <a:schemeClr val="accent6"/>
                </a:solidFill>
                <a:latin typeface="Calibri" panose="020F0502020204030204" pitchFamily="34" charset="0"/>
                <a:ea typeface="Calibri" panose="020F0502020204030204" pitchFamily="34" charset="0"/>
              </a:rPr>
              <a:t>Ensure introduction of regularity of payment (Principles). Parties agreed to ensure regular payments of R2milion every week. </a:t>
            </a:r>
            <a:endParaRPr lang="en-ZA" sz="2400" dirty="0">
              <a:solidFill>
                <a:schemeClr val="accent6"/>
              </a:solidFill>
              <a:latin typeface="Arial" panose="020B0604020202020204" pitchFamily="34" charset="0"/>
              <a:ea typeface="Calibri" panose="020F0502020204030204" pitchFamily="34" charset="0"/>
            </a:endParaRPr>
          </a:p>
          <a:p>
            <a:pPr marL="742950" lvl="1" indent="-285750">
              <a:spcAft>
                <a:spcPts val="0"/>
              </a:spcAft>
              <a:buFont typeface="Courier New" panose="02070309020205020404" pitchFamily="49" charset="0"/>
              <a:buChar char="o"/>
            </a:pPr>
            <a:r>
              <a:rPr lang="en-ZA" sz="2400" dirty="0">
                <a:solidFill>
                  <a:schemeClr val="accent6"/>
                </a:solidFill>
                <a:latin typeface="Calibri" panose="020F0502020204030204" pitchFamily="34" charset="0"/>
                <a:ea typeface="Calibri" panose="020F0502020204030204" pitchFamily="34" charset="0"/>
              </a:rPr>
              <a:t>Create external oversight &amp; monitoring mechanisms. SALGA / DWS HoDs granted proxy to oversee and monitor compliance of CFOs to this commitment via sending of proof of payments. So far the R2m weekly payment from collections has been honoured since the </a:t>
            </a:r>
            <a:r>
              <a:rPr lang="en-ZA" sz="2400" dirty="0" smtClean="0">
                <a:solidFill>
                  <a:schemeClr val="accent6"/>
                </a:solidFill>
                <a:latin typeface="Calibri" panose="020F0502020204030204" pitchFamily="34" charset="0"/>
                <a:ea typeface="Calibri" panose="020F0502020204030204" pitchFamily="34" charset="0"/>
              </a:rPr>
              <a:t>mediation </a:t>
            </a:r>
            <a:r>
              <a:rPr lang="en-ZA" sz="2400" dirty="0">
                <a:solidFill>
                  <a:schemeClr val="accent6"/>
                </a:solidFill>
                <a:latin typeface="Calibri" panose="020F0502020204030204" pitchFamily="34" charset="0"/>
                <a:ea typeface="Calibri" panose="020F0502020204030204" pitchFamily="34" charset="0"/>
              </a:rPr>
              <a:t>session</a:t>
            </a:r>
            <a:endParaRPr lang="en-ZA" sz="2400" dirty="0">
              <a:solidFill>
                <a:schemeClr val="accent6"/>
              </a:solidFill>
              <a:latin typeface="Arial" panose="020B0604020202020204" pitchFamily="34" charset="0"/>
              <a:ea typeface="Calibri" panose="020F0502020204030204" pitchFamily="34" charset="0"/>
            </a:endParaRPr>
          </a:p>
          <a:p>
            <a:pPr marL="742950" lvl="1" indent="-285750">
              <a:spcAft>
                <a:spcPts val="0"/>
              </a:spcAft>
              <a:buFont typeface="Courier New" panose="02070309020205020404" pitchFamily="49" charset="0"/>
              <a:buChar char="o"/>
            </a:pPr>
            <a:r>
              <a:rPr lang="en-ZA" sz="2400" dirty="0">
                <a:solidFill>
                  <a:schemeClr val="accent6"/>
                </a:solidFill>
                <a:latin typeface="Calibri" panose="020F0502020204030204" pitchFamily="34" charset="0"/>
                <a:ea typeface="Calibri" panose="020F0502020204030204" pitchFamily="34" charset="0"/>
              </a:rPr>
              <a:t>Ensure top slicing of ES to pay </a:t>
            </a:r>
            <a:r>
              <a:rPr lang="en-ZA" sz="2400" dirty="0" smtClean="0">
                <a:solidFill>
                  <a:schemeClr val="accent6"/>
                </a:solidFill>
                <a:latin typeface="Calibri" panose="020F0502020204030204" pitchFamily="34" charset="0"/>
                <a:ea typeface="Calibri" panose="020F0502020204030204" pitchFamily="34" charset="0"/>
              </a:rPr>
              <a:t>lump some </a:t>
            </a:r>
            <a:r>
              <a:rPr lang="en-ZA" sz="2400" dirty="0">
                <a:solidFill>
                  <a:schemeClr val="accent6"/>
                </a:solidFill>
                <a:latin typeface="Calibri" panose="020F0502020204030204" pitchFamily="34" charset="0"/>
                <a:ea typeface="Calibri" panose="020F0502020204030204" pitchFamily="34" charset="0"/>
              </a:rPr>
              <a:t>amounts towards reducing debt. This has not happened yet since the next ES </a:t>
            </a:r>
            <a:r>
              <a:rPr lang="en-ZA" sz="2400" dirty="0" smtClean="0">
                <a:solidFill>
                  <a:schemeClr val="accent6"/>
                </a:solidFill>
                <a:latin typeface="Calibri" panose="020F0502020204030204" pitchFamily="34" charset="0"/>
                <a:ea typeface="Calibri" panose="020F0502020204030204" pitchFamily="34" charset="0"/>
              </a:rPr>
              <a:t>receipt </a:t>
            </a:r>
            <a:r>
              <a:rPr lang="en-ZA" sz="2400" dirty="0">
                <a:solidFill>
                  <a:schemeClr val="accent6"/>
                </a:solidFill>
                <a:latin typeface="Calibri" panose="020F0502020204030204" pitchFamily="34" charset="0"/>
                <a:ea typeface="Calibri" panose="020F0502020204030204" pitchFamily="34" charset="0"/>
              </a:rPr>
              <a:t>shall only be in Dec 2019</a:t>
            </a:r>
            <a:endParaRPr lang="en-ZA" sz="2400" dirty="0">
              <a:solidFill>
                <a:schemeClr val="accent6"/>
              </a:solidFill>
              <a:latin typeface="Arial" panose="020B0604020202020204" pitchFamily="34" charset="0"/>
              <a:ea typeface="Calibri" panose="020F0502020204030204" pitchFamily="34" charset="0"/>
            </a:endParaRPr>
          </a:p>
          <a:p>
            <a:pPr marL="742950" lvl="1" indent="-285750">
              <a:spcAft>
                <a:spcPts val="0"/>
              </a:spcAft>
              <a:buFont typeface="Courier New" panose="02070309020205020404" pitchFamily="49" charset="0"/>
              <a:buChar char="o"/>
            </a:pPr>
            <a:r>
              <a:rPr lang="en-ZA" sz="2400" dirty="0">
                <a:solidFill>
                  <a:schemeClr val="accent6"/>
                </a:solidFill>
                <a:latin typeface="Calibri" panose="020F0502020204030204" pitchFamily="34" charset="0"/>
                <a:ea typeface="Calibri" panose="020F0502020204030204" pitchFamily="34" charset="0"/>
              </a:rPr>
              <a:t>Improve Operational Management:  Agreed that senior technical managers from DWS, SALGA,MLM &amp; SW should form part of the Monthly Water Management Operational Meetings where reports on compliance with the deal should be tabled. Also agreed that CFOs should meet and discuss weekly collections every Tuesday of the week.</a:t>
            </a:r>
            <a:endParaRPr lang="en-ZA" sz="2400" dirty="0">
              <a:solidFill>
                <a:schemeClr val="accent6"/>
              </a:solidFill>
              <a:latin typeface="Arial" panose="020B0604020202020204" pitchFamily="34" charset="0"/>
              <a:ea typeface="Calibri" panose="020F0502020204030204" pitchFamily="34" charset="0"/>
            </a:endParaRPr>
          </a:p>
          <a:p>
            <a:pPr>
              <a:spcAft>
                <a:spcPts val="0"/>
              </a:spcAft>
            </a:pPr>
            <a:r>
              <a:rPr lang="en-ZA" sz="2400" dirty="0">
                <a:solidFill>
                  <a:schemeClr val="accent6"/>
                </a:solidFill>
                <a:latin typeface="Calibri" panose="020F0502020204030204" pitchFamily="34" charset="0"/>
                <a:ea typeface="Calibri" panose="020F0502020204030204" pitchFamily="34" charset="0"/>
              </a:rPr>
              <a:t> </a:t>
            </a:r>
            <a:endParaRPr lang="en-ZA" sz="2400" dirty="0">
              <a:solidFill>
                <a:schemeClr val="accent6"/>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xmlns="" val="502630680"/>
      </p:ext>
    </p:extLst>
  </p:cSld>
  <p:clrMapOvr>
    <a:masterClrMapping/>
  </p:clrMapOvr>
  <mc:AlternateContent xmlns:mc="http://schemas.openxmlformats.org/markup-compatibility/2006">
    <mc:Choice xmlns:p14="http://schemas.microsoft.com/office/powerpoint/2010/main" xmlns="" Requires="p14">
      <p:transition p14:dur="100">
        <p:pull/>
      </p:transition>
    </mc:Choice>
    <mc:Fallback>
      <p:transition>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95720" y="-708804"/>
            <a:ext cx="442596" cy="44259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32779" tIns="66389" rIns="132779" bIns="66389" numCol="1" anchor="t" anchorCtr="0" compatLnSpc="1">
            <a:prstTxWarp prst="textNoShape">
              <a:avLst/>
            </a:prstTxWarp>
          </a:bodyPr>
          <a:lstStyle/>
          <a:p>
            <a:endParaRPr lang="en-ZA" sz="2613" dirty="0"/>
          </a:p>
        </p:txBody>
      </p:sp>
      <p:sp>
        <p:nvSpPr>
          <p:cNvPr id="34" name="Title 1"/>
          <p:cNvSpPr txBox="1">
            <a:spLocks/>
          </p:cNvSpPr>
          <p:nvPr/>
        </p:nvSpPr>
        <p:spPr>
          <a:xfrm>
            <a:off x="1280986" y="250198"/>
            <a:ext cx="8070561" cy="865603"/>
          </a:xfrm>
          <a:prstGeom prst="rect">
            <a:avLst/>
          </a:prstGeom>
        </p:spPr>
        <p:txBody>
          <a:bodyPr vert="horz" lIns="119501" tIns="59750" rIns="119501" bIns="59750" rtlCol="0" anchor="ctr">
            <a:normAutofit/>
          </a:bodyPr>
          <a:lstStyle>
            <a:lvl1pPr algn="ctr" defTabSz="507995" rtl="0" eaLnBrk="1" latinLnBrk="0" hangingPunct="1">
              <a:spcBef>
                <a:spcPct val="0"/>
              </a:spcBef>
              <a:buNone/>
              <a:defRPr sz="2222" b="1" kern="1200">
                <a:solidFill>
                  <a:schemeClr val="tx1"/>
                </a:solidFill>
                <a:latin typeface="+mj-lt"/>
                <a:ea typeface="+mj-ea"/>
                <a:cs typeface="+mj-cs"/>
              </a:defRPr>
            </a:lvl1pPr>
          </a:lstStyle>
          <a:p>
            <a:r>
              <a:rPr lang="en-US" sz="2903" dirty="0"/>
              <a:t>    </a:t>
            </a:r>
            <a:r>
              <a:rPr lang="en-US" sz="2903" dirty="0">
                <a:solidFill>
                  <a:schemeClr val="accent6"/>
                </a:solidFill>
              </a:rPr>
              <a:t> </a:t>
            </a:r>
            <a:r>
              <a:rPr lang="en-US" sz="3000" dirty="0">
                <a:solidFill>
                  <a:schemeClr val="accent6"/>
                </a:solidFill>
              </a:rPr>
              <a:t>PRESENTATION OUTLINE     </a:t>
            </a:r>
          </a:p>
        </p:txBody>
      </p:sp>
      <p:sp>
        <p:nvSpPr>
          <p:cNvPr id="7" name="Content Placeholder 2"/>
          <p:cNvSpPr txBox="1">
            <a:spLocks/>
          </p:cNvSpPr>
          <p:nvPr/>
        </p:nvSpPr>
        <p:spPr>
          <a:xfrm>
            <a:off x="332260" y="1340768"/>
            <a:ext cx="10660284" cy="5517232"/>
          </a:xfrm>
          <a:prstGeom prst="rect">
            <a:avLst/>
          </a:prstGeom>
        </p:spPr>
        <p:txBody>
          <a:bodyPr/>
          <a:lstStyle>
            <a:lvl1pPr marL="464736" indent="-464736" algn="l" defTabSz="619648" rtl="0" eaLnBrk="1" latinLnBrk="0" hangingPunct="1">
              <a:spcBef>
                <a:spcPct val="20000"/>
              </a:spcBef>
              <a:buFont typeface="Arial"/>
              <a:buChar char="•"/>
              <a:defRPr sz="4338" kern="1200">
                <a:solidFill>
                  <a:schemeClr val="tx1"/>
                </a:solidFill>
                <a:latin typeface="+mn-lt"/>
                <a:ea typeface="+mn-ea"/>
                <a:cs typeface="+mn-cs"/>
              </a:defRPr>
            </a:lvl1pPr>
            <a:lvl2pPr marL="1006928" indent="-387280" algn="l" defTabSz="619648" rtl="0" eaLnBrk="1" latinLnBrk="0" hangingPunct="1">
              <a:spcBef>
                <a:spcPct val="20000"/>
              </a:spcBef>
              <a:buFont typeface="Arial"/>
              <a:buChar char="–"/>
              <a:defRPr sz="3795" kern="1200">
                <a:solidFill>
                  <a:schemeClr val="tx1"/>
                </a:solidFill>
                <a:latin typeface="+mn-lt"/>
                <a:ea typeface="+mn-ea"/>
                <a:cs typeface="+mn-cs"/>
              </a:defRPr>
            </a:lvl2pPr>
            <a:lvl3pPr marL="1549120" indent="-309823" algn="l" defTabSz="619648" rtl="0" eaLnBrk="1" latinLnBrk="0" hangingPunct="1">
              <a:spcBef>
                <a:spcPct val="20000"/>
              </a:spcBef>
              <a:buFont typeface="Arial"/>
              <a:buChar char="•"/>
              <a:defRPr sz="3254" kern="1200">
                <a:solidFill>
                  <a:schemeClr val="tx1"/>
                </a:solidFill>
                <a:latin typeface="+mn-lt"/>
                <a:ea typeface="+mn-ea"/>
                <a:cs typeface="+mn-cs"/>
              </a:defRPr>
            </a:lvl3pPr>
            <a:lvl4pPr marL="2168768" indent="-309823" algn="l" defTabSz="619648" rtl="0" eaLnBrk="1" latinLnBrk="0" hangingPunct="1">
              <a:spcBef>
                <a:spcPct val="20000"/>
              </a:spcBef>
              <a:buFont typeface="Arial"/>
              <a:buChar char="–"/>
              <a:defRPr sz="2710" kern="1200">
                <a:solidFill>
                  <a:schemeClr val="tx1"/>
                </a:solidFill>
                <a:latin typeface="+mn-lt"/>
                <a:ea typeface="+mn-ea"/>
                <a:cs typeface="+mn-cs"/>
              </a:defRPr>
            </a:lvl4pPr>
            <a:lvl5pPr marL="2788417" indent="-309823" algn="l" defTabSz="619648" rtl="0" eaLnBrk="1" latinLnBrk="0" hangingPunct="1">
              <a:spcBef>
                <a:spcPct val="20000"/>
              </a:spcBef>
              <a:buFont typeface="Arial"/>
              <a:buChar char="»"/>
              <a:defRPr sz="2710" kern="1200">
                <a:solidFill>
                  <a:schemeClr val="tx1"/>
                </a:solidFill>
                <a:latin typeface="+mn-lt"/>
                <a:ea typeface="+mn-ea"/>
                <a:cs typeface="+mn-cs"/>
              </a:defRPr>
            </a:lvl5pPr>
            <a:lvl6pPr marL="3408065" indent="-309823" algn="l" defTabSz="619648" rtl="0" eaLnBrk="1" latinLnBrk="0" hangingPunct="1">
              <a:spcBef>
                <a:spcPct val="20000"/>
              </a:spcBef>
              <a:buFont typeface="Arial"/>
              <a:buChar char="•"/>
              <a:defRPr sz="2710" kern="1200">
                <a:solidFill>
                  <a:schemeClr val="tx1"/>
                </a:solidFill>
                <a:latin typeface="+mn-lt"/>
                <a:ea typeface="+mn-ea"/>
                <a:cs typeface="+mn-cs"/>
              </a:defRPr>
            </a:lvl6pPr>
            <a:lvl7pPr marL="4027713" indent="-309823" algn="l" defTabSz="619648" rtl="0" eaLnBrk="1" latinLnBrk="0" hangingPunct="1">
              <a:spcBef>
                <a:spcPct val="20000"/>
              </a:spcBef>
              <a:buFont typeface="Arial"/>
              <a:buChar char="•"/>
              <a:defRPr sz="2710" kern="1200">
                <a:solidFill>
                  <a:schemeClr val="tx1"/>
                </a:solidFill>
                <a:latin typeface="+mn-lt"/>
                <a:ea typeface="+mn-ea"/>
                <a:cs typeface="+mn-cs"/>
              </a:defRPr>
            </a:lvl7pPr>
            <a:lvl8pPr marL="4647362" indent="-309823" algn="l" defTabSz="619648" rtl="0" eaLnBrk="1" latinLnBrk="0" hangingPunct="1">
              <a:spcBef>
                <a:spcPct val="20000"/>
              </a:spcBef>
              <a:buFont typeface="Arial"/>
              <a:buChar char="•"/>
              <a:defRPr sz="2710" kern="1200">
                <a:solidFill>
                  <a:schemeClr val="tx1"/>
                </a:solidFill>
                <a:latin typeface="+mn-lt"/>
                <a:ea typeface="+mn-ea"/>
                <a:cs typeface="+mn-cs"/>
              </a:defRPr>
            </a:lvl8pPr>
            <a:lvl9pPr marL="5267009" indent="-309823" algn="l" defTabSz="619648" rtl="0" eaLnBrk="1" latinLnBrk="0" hangingPunct="1">
              <a:spcBef>
                <a:spcPct val="20000"/>
              </a:spcBef>
              <a:buFont typeface="Arial"/>
              <a:buChar char="•"/>
              <a:defRPr sz="2710" kern="1200">
                <a:solidFill>
                  <a:schemeClr val="tx1"/>
                </a:solidFill>
                <a:latin typeface="+mn-lt"/>
                <a:ea typeface="+mn-ea"/>
                <a:cs typeface="+mn-cs"/>
              </a:defRPr>
            </a:lvl9pPr>
          </a:lstStyle>
          <a:p>
            <a:pPr marL="39686" indent="0">
              <a:buNone/>
            </a:pPr>
            <a:endParaRPr lang="en-ZA" sz="1929" dirty="0"/>
          </a:p>
          <a:p>
            <a:pPr>
              <a:buFont typeface="+mj-lt"/>
              <a:buAutoNum type="arabicPeriod"/>
            </a:pPr>
            <a:r>
              <a:rPr lang="en-ZA" sz="2571" dirty="0" smtClean="0">
                <a:solidFill>
                  <a:schemeClr val="accent6"/>
                </a:solidFill>
              </a:rPr>
              <a:t>Setting the Context</a:t>
            </a:r>
            <a:r>
              <a:rPr lang="en-ZA" sz="2571" dirty="0">
                <a:solidFill>
                  <a:schemeClr val="accent6"/>
                </a:solidFill>
              </a:rPr>
              <a:t>: Institutional </a:t>
            </a:r>
            <a:r>
              <a:rPr lang="en-ZA" sz="2571" dirty="0" smtClean="0">
                <a:solidFill>
                  <a:schemeClr val="accent6"/>
                </a:solidFill>
              </a:rPr>
              <a:t>Delivery Mechanisms/, Pricing &amp; Debt</a:t>
            </a:r>
            <a:endParaRPr lang="en-ZA" sz="2571" dirty="0">
              <a:solidFill>
                <a:schemeClr val="accent6"/>
              </a:solidFill>
            </a:endParaRPr>
          </a:p>
          <a:p>
            <a:pPr>
              <a:buFont typeface="+mj-lt"/>
              <a:buAutoNum type="arabicPeriod"/>
            </a:pPr>
            <a:endParaRPr lang="en-ZA" sz="2000" dirty="0">
              <a:solidFill>
                <a:schemeClr val="accent6"/>
              </a:solidFill>
            </a:endParaRPr>
          </a:p>
          <a:p>
            <a:pPr>
              <a:buFont typeface="+mj-lt"/>
              <a:buAutoNum type="arabicPeriod"/>
            </a:pPr>
            <a:r>
              <a:rPr lang="en-ZA" sz="2571" dirty="0">
                <a:solidFill>
                  <a:schemeClr val="accent6"/>
                </a:solidFill>
              </a:rPr>
              <a:t>Our </a:t>
            </a:r>
            <a:r>
              <a:rPr lang="en-ZA" sz="2571" dirty="0" smtClean="0">
                <a:solidFill>
                  <a:schemeClr val="accent6"/>
                </a:solidFill>
              </a:rPr>
              <a:t>Observation of underlying factors of the debt  </a:t>
            </a:r>
            <a:endParaRPr lang="en-ZA" sz="2571" dirty="0">
              <a:solidFill>
                <a:schemeClr val="accent6"/>
              </a:solidFill>
            </a:endParaRPr>
          </a:p>
          <a:p>
            <a:pPr>
              <a:buFont typeface="+mj-lt"/>
              <a:buAutoNum type="arabicPeriod"/>
            </a:pPr>
            <a:endParaRPr lang="en-ZA" sz="2000" dirty="0">
              <a:solidFill>
                <a:schemeClr val="accent6"/>
              </a:solidFill>
            </a:endParaRPr>
          </a:p>
          <a:p>
            <a:pPr>
              <a:buFont typeface="+mj-lt"/>
              <a:buAutoNum type="arabicPeriod"/>
            </a:pPr>
            <a:r>
              <a:rPr lang="en-ZA" sz="2571" dirty="0" smtClean="0">
                <a:solidFill>
                  <a:schemeClr val="accent6"/>
                </a:solidFill>
              </a:rPr>
              <a:t>Interventions  </a:t>
            </a:r>
          </a:p>
          <a:p>
            <a:pPr>
              <a:buFont typeface="+mj-lt"/>
              <a:buAutoNum type="arabicPeriod"/>
            </a:pPr>
            <a:endParaRPr lang="en-ZA" sz="2571" dirty="0">
              <a:solidFill>
                <a:schemeClr val="accent6"/>
              </a:solidFill>
            </a:endParaRPr>
          </a:p>
          <a:p>
            <a:pPr>
              <a:buFont typeface="+mj-lt"/>
              <a:buAutoNum type="arabicPeriod"/>
            </a:pPr>
            <a:r>
              <a:rPr lang="en-ZA" sz="2571" dirty="0" smtClean="0">
                <a:solidFill>
                  <a:schemeClr val="accent6"/>
                </a:solidFill>
              </a:rPr>
              <a:t>Suggested Way Forward  </a:t>
            </a:r>
          </a:p>
          <a:p>
            <a:pPr>
              <a:buFont typeface="+mj-lt"/>
              <a:buAutoNum type="arabicPeriod"/>
            </a:pPr>
            <a:endParaRPr lang="en-ZA" sz="2571" dirty="0">
              <a:solidFill>
                <a:schemeClr val="accent6"/>
              </a:solidFill>
            </a:endParaRPr>
          </a:p>
        </p:txBody>
      </p:sp>
    </p:spTree>
    <p:extLst>
      <p:ext uri="{BB962C8B-B14F-4D97-AF65-F5344CB8AC3E}">
        <p14:creationId xmlns:p14="http://schemas.microsoft.com/office/powerpoint/2010/main" xmlns="" val="33584050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95720" y="-708804"/>
            <a:ext cx="442596" cy="44259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32779" tIns="66389" rIns="132779" bIns="66389" numCol="1" anchor="t" anchorCtr="0" compatLnSpc="1">
            <a:prstTxWarp prst="textNoShape">
              <a:avLst/>
            </a:prstTxWarp>
          </a:bodyPr>
          <a:lstStyle/>
          <a:p>
            <a:endParaRPr lang="en-ZA" sz="2613" dirty="0"/>
          </a:p>
        </p:txBody>
      </p:sp>
      <p:sp>
        <p:nvSpPr>
          <p:cNvPr id="4" name="Title 1"/>
          <p:cNvSpPr>
            <a:spLocks noGrp="1"/>
          </p:cNvSpPr>
          <p:nvPr>
            <p:ph type="title"/>
          </p:nvPr>
        </p:nvSpPr>
        <p:spPr>
          <a:xfrm>
            <a:off x="119336" y="404664"/>
            <a:ext cx="9326488" cy="794815"/>
          </a:xfrm>
        </p:spPr>
        <p:txBody>
          <a:bodyPr>
            <a:normAutofit fontScale="90000"/>
          </a:bodyPr>
          <a:lstStyle/>
          <a:p>
            <a:r>
              <a:rPr lang="en-ZA" dirty="0" smtClean="0">
                <a:solidFill>
                  <a:schemeClr val="accent6"/>
                </a:solidFill>
              </a:rPr>
              <a:t>TRAINING IN COLLABORATION WITH JAPAN INTERNATIONAL COOPERATION AGENCY AND DEPARTMENT OF HUMAN SETTLEMENTS WATER AND SANITATION </a:t>
            </a:r>
            <a:endParaRPr lang="en-ZA" dirty="0">
              <a:solidFill>
                <a:schemeClr val="accent6"/>
              </a:solidFill>
            </a:endParaRPr>
          </a:p>
        </p:txBody>
      </p:sp>
      <p:sp>
        <p:nvSpPr>
          <p:cNvPr id="11" name="四角形: 角を丸くする 6">
            <a:extLst>
              <a:ext uri="{FF2B5EF4-FFF2-40B4-BE49-F238E27FC236}">
                <a16:creationId xmlns:a16="http://schemas.microsoft.com/office/drawing/2014/main" xmlns="" id="{D9D083DA-0FAD-4152-9E2B-3E7BC56326A3}"/>
              </a:ext>
            </a:extLst>
          </p:cNvPr>
          <p:cNvSpPr/>
          <p:nvPr/>
        </p:nvSpPr>
        <p:spPr>
          <a:xfrm>
            <a:off x="5159896" y="1340768"/>
            <a:ext cx="6462098" cy="1656184"/>
          </a:xfrm>
          <a:prstGeom prst="roundRect">
            <a:avLst>
              <a:gd name="adj" fmla="val 505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GB" altLang="ja-JP" sz="2800" b="1" u="sng" dirty="0">
                <a:solidFill>
                  <a:schemeClr val="bg1"/>
                </a:solidFill>
              </a:rPr>
              <a:t>Project Purpose</a:t>
            </a:r>
            <a:endParaRPr lang="en-US" altLang="ja-JP" sz="2800" dirty="0">
              <a:solidFill>
                <a:schemeClr val="bg1"/>
              </a:solidFill>
            </a:endParaRPr>
          </a:p>
          <a:p>
            <a:pPr lvl="0" algn="just"/>
            <a:r>
              <a:rPr lang="en-US" altLang="ja-JP" sz="2400" dirty="0">
                <a:solidFill>
                  <a:schemeClr val="bg1"/>
                </a:solidFill>
              </a:rPr>
              <a:t>NRW management skills are developed for participating municipalities through the NRW Training by IBTC.</a:t>
            </a:r>
            <a:endParaRPr lang="ja-JP" altLang="ja-JP" sz="2400" dirty="0">
              <a:solidFill>
                <a:schemeClr val="bg1"/>
              </a:solidFill>
            </a:endParaRPr>
          </a:p>
        </p:txBody>
      </p:sp>
      <p:sp>
        <p:nvSpPr>
          <p:cNvPr id="12" name="四角形: 角を丸くする 3">
            <a:extLst>
              <a:ext uri="{FF2B5EF4-FFF2-40B4-BE49-F238E27FC236}">
                <a16:creationId xmlns:a16="http://schemas.microsoft.com/office/drawing/2014/main" xmlns="" id="{BC674A08-14AC-48B5-84B1-CA3489423B4A}"/>
              </a:ext>
            </a:extLst>
          </p:cNvPr>
          <p:cNvSpPr/>
          <p:nvPr/>
        </p:nvSpPr>
        <p:spPr>
          <a:xfrm>
            <a:off x="5159896" y="3573016"/>
            <a:ext cx="6552728" cy="1725808"/>
          </a:xfrm>
          <a:prstGeom prst="roundRect">
            <a:avLst>
              <a:gd name="adj" fmla="val 4705"/>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just"/>
            <a:r>
              <a:rPr lang="en-GB" altLang="ja-JP" sz="2800" b="1" u="sng" dirty="0">
                <a:solidFill>
                  <a:schemeClr val="bg1"/>
                </a:solidFill>
              </a:rPr>
              <a:t>Overall Goal</a:t>
            </a:r>
            <a:endParaRPr lang="en-US" altLang="ja-JP" sz="2800" dirty="0">
              <a:solidFill>
                <a:schemeClr val="bg1"/>
              </a:solidFill>
            </a:endParaRPr>
          </a:p>
          <a:p>
            <a:pPr lvl="0" algn="just"/>
            <a:r>
              <a:rPr lang="en-US" altLang="ja-JP" sz="2400" dirty="0">
                <a:solidFill>
                  <a:schemeClr val="bg1"/>
                </a:solidFill>
              </a:rPr>
              <a:t>Non-Revenue Water (NRW) management skills are utilized in NRW reduction projects of participating municipalities.</a:t>
            </a:r>
            <a:endParaRPr lang="ja-JP" altLang="ja-JP" sz="2400" dirty="0">
              <a:solidFill>
                <a:schemeClr val="bg1"/>
              </a:solidFill>
            </a:endParaRPr>
          </a:p>
        </p:txBody>
      </p:sp>
      <p:pic>
        <p:nvPicPr>
          <p:cNvPr id="13" name="Picture 1" descr="DWAS Logo RGB"/>
          <p:cNvPicPr/>
          <p:nvPr/>
        </p:nvPicPr>
        <p:blipFill>
          <a:blip r:embed="rId3" cstate="print"/>
          <a:srcRect/>
          <a:stretch>
            <a:fillRect/>
          </a:stretch>
        </p:blipFill>
        <p:spPr bwMode="auto">
          <a:xfrm>
            <a:off x="5159896" y="5586688"/>
            <a:ext cx="2076493" cy="869345"/>
          </a:xfrm>
          <a:prstGeom prst="rect">
            <a:avLst/>
          </a:prstGeom>
          <a:noFill/>
          <a:ln w="9525">
            <a:noFill/>
            <a:miter lim="800000"/>
            <a:headEnd/>
            <a:tailEnd/>
          </a:ln>
        </p:spPr>
      </p:pic>
      <p:pic>
        <p:nvPicPr>
          <p:cNvPr id="14" name="図 4"/>
          <p:cNvPicPr>
            <a:picLocks noChangeAspect="1"/>
          </p:cNvPicPr>
          <p:nvPr/>
        </p:nvPicPr>
        <p:blipFill rotWithShape="1">
          <a:blip r:embed="rId4" cstate="print">
            <a:extLst>
              <a:ext uri="{28A0092B-C50C-407E-A947-70E740481C1C}">
                <a14:useLocalDpi xmlns:a14="http://schemas.microsoft.com/office/drawing/2010/main" xmlns="" val="0"/>
              </a:ext>
            </a:extLst>
          </a:blip>
          <a:srcRect r="21361"/>
          <a:stretch/>
        </p:blipFill>
        <p:spPr bwMode="auto">
          <a:xfrm>
            <a:off x="7393037" y="5621300"/>
            <a:ext cx="1570958" cy="855220"/>
          </a:xfrm>
          <a:prstGeom prst="rect">
            <a:avLst/>
          </a:prstGeom>
          <a:ln>
            <a:noFill/>
          </a:ln>
          <a:extLst>
            <a:ext uri="{53640926-AAD7-44D8-BBD7-CCE9431645EC}">
              <a14:shadowObscured xmlns:a14="http://schemas.microsoft.com/office/drawing/2010/main" xmlns=""/>
            </a:ext>
          </a:extLst>
        </p:spPr>
      </p:pic>
      <p:pic>
        <p:nvPicPr>
          <p:cNvPr id="15" name="Picture 6" descr="nwe_Elogo（英）"/>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336360" y="5492321"/>
            <a:ext cx="839608" cy="765133"/>
          </a:xfrm>
          <a:prstGeom prst="rect">
            <a:avLst/>
          </a:prstGeom>
          <a:noFill/>
          <a:extLst/>
        </p:spPr>
      </p:pic>
      <p:sp>
        <p:nvSpPr>
          <p:cNvPr id="16" name="正方形/長方形 6"/>
          <p:cNvSpPr/>
          <p:nvPr/>
        </p:nvSpPr>
        <p:spPr>
          <a:xfrm>
            <a:off x="9756164" y="5468397"/>
            <a:ext cx="1579069" cy="812979"/>
          </a:xfrm>
          <a:prstGeom prst="rect">
            <a:avLst/>
          </a:prstGeom>
        </p:spPr>
        <p:txBody>
          <a:bodyPr wrap="square">
            <a:spAutoFit/>
          </a:bodyPr>
          <a:lstStyle/>
          <a:p>
            <a:pPr algn="r">
              <a:lnSpc>
                <a:spcPts val="1400"/>
              </a:lnSpc>
            </a:pPr>
            <a:r>
              <a:rPr lang="en-US" altLang="ja-JP" sz="1400" b="1" dirty="0">
                <a:solidFill>
                  <a:schemeClr val="accent6"/>
                </a:solidFill>
                <a:effectLst/>
                <a:latin typeface="Calibri" panose="020F0502020204030204" pitchFamily="34" charset="0"/>
                <a:ea typeface="ＭＳ ゴシック" panose="020B0609070205080204" pitchFamily="49" charset="-128"/>
                <a:cs typeface="Calibri" panose="020F0502020204030204" pitchFamily="34" charset="0"/>
              </a:rPr>
              <a:t>Japan International</a:t>
            </a:r>
            <a:endParaRPr lang="ja-JP" altLang="ja-JP" sz="1400" dirty="0">
              <a:solidFill>
                <a:schemeClr val="accent6"/>
              </a:solidFill>
              <a:effectLst/>
              <a:latin typeface="Arial" panose="020B0604020202020204" pitchFamily="34" charset="0"/>
              <a:ea typeface="ＭＳ ゴシック" panose="020B0609070205080204" pitchFamily="49" charset="-128"/>
              <a:cs typeface="Times New Roman" panose="02020603050405020304" pitchFamily="18" charset="0"/>
            </a:endParaRPr>
          </a:p>
          <a:p>
            <a:pPr algn="r">
              <a:lnSpc>
                <a:spcPts val="1400"/>
              </a:lnSpc>
            </a:pPr>
            <a:r>
              <a:rPr lang="en-US" altLang="ja-JP" sz="1400" b="1" dirty="0">
                <a:solidFill>
                  <a:schemeClr val="accent6"/>
                </a:solidFill>
                <a:effectLst/>
                <a:latin typeface="Calibri" panose="020F0502020204030204" pitchFamily="34" charset="0"/>
                <a:ea typeface="ＭＳ ゴシック" panose="020B0609070205080204" pitchFamily="49" charset="-128"/>
                <a:cs typeface="Calibri" panose="020F0502020204030204" pitchFamily="34" charset="0"/>
              </a:rPr>
              <a:t>Cooperation Agency</a:t>
            </a:r>
            <a:endParaRPr lang="ja-JP" altLang="en-US" sz="1400" dirty="0">
              <a:solidFill>
                <a:schemeClr val="accent6"/>
              </a:solidFill>
            </a:endParaRPr>
          </a:p>
        </p:txBody>
      </p:sp>
      <p:pic>
        <p:nvPicPr>
          <p:cNvPr id="3" name="Picture 2"/>
          <p:cNvPicPr>
            <a:picLocks noChangeAspect="1"/>
          </p:cNvPicPr>
          <p:nvPr/>
        </p:nvPicPr>
        <p:blipFill>
          <a:blip r:embed="rId6" cstate="print"/>
          <a:stretch>
            <a:fillRect/>
          </a:stretch>
        </p:blipFill>
        <p:spPr>
          <a:xfrm>
            <a:off x="119336" y="1319633"/>
            <a:ext cx="5040560" cy="5136399"/>
          </a:xfrm>
          <a:prstGeom prst="rect">
            <a:avLst/>
          </a:prstGeom>
        </p:spPr>
      </p:pic>
    </p:spTree>
    <p:extLst>
      <p:ext uri="{BB962C8B-B14F-4D97-AF65-F5344CB8AC3E}">
        <p14:creationId xmlns:p14="http://schemas.microsoft.com/office/powerpoint/2010/main" xmlns="" val="20556170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1452211" y="-531603"/>
            <a:ext cx="331947" cy="33194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9584" tIns="49792" rIns="99584" bIns="49792" numCol="1" anchor="t" anchorCtr="0" compatLnSpc="1">
            <a:prstTxWarp prst="textNoShape">
              <a:avLst/>
            </a:prstTxWarp>
          </a:bodyPr>
          <a:lstStyle/>
          <a:p>
            <a:endParaRPr lang="en-ZA" sz="1960" dirty="0"/>
          </a:p>
        </p:txBody>
      </p:sp>
      <p:sp>
        <p:nvSpPr>
          <p:cNvPr id="6" name="Down Arrow 5"/>
          <p:cNvSpPr/>
          <p:nvPr/>
        </p:nvSpPr>
        <p:spPr>
          <a:xfrm>
            <a:off x="2755624" y="1976270"/>
            <a:ext cx="1289436" cy="169752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sz="1350" dirty="0">
                <a:solidFill>
                  <a:prstClr val="white"/>
                </a:solidFill>
              </a:rPr>
              <a:t> </a:t>
            </a:r>
            <a:r>
              <a:rPr lang="en-ZA" sz="2100" b="1" dirty="0">
                <a:solidFill>
                  <a:schemeClr val="accent6"/>
                </a:solidFill>
              </a:rPr>
              <a:t>Taxes</a:t>
            </a:r>
            <a:r>
              <a:rPr lang="en-ZA" sz="1350" dirty="0">
                <a:solidFill>
                  <a:schemeClr val="accent6"/>
                </a:solidFill>
              </a:rPr>
              <a:t>   (property rates)</a:t>
            </a:r>
          </a:p>
        </p:txBody>
      </p:sp>
      <p:sp>
        <p:nvSpPr>
          <p:cNvPr id="7" name="Title 1"/>
          <p:cNvSpPr txBox="1">
            <a:spLocks/>
          </p:cNvSpPr>
          <p:nvPr/>
        </p:nvSpPr>
        <p:spPr>
          <a:xfrm>
            <a:off x="3425345" y="241252"/>
            <a:ext cx="6973550" cy="85725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ZA" sz="2100" b="1" dirty="0" smtClean="0">
                <a:solidFill>
                  <a:schemeClr val="accent6"/>
                </a:solidFill>
              </a:rPr>
              <a:t>EXPLORING NEW MONEY PROJECTS  </a:t>
            </a:r>
            <a:endParaRPr lang="en-ZA" sz="2100" b="1" dirty="0">
              <a:solidFill>
                <a:schemeClr val="accent6"/>
              </a:solidFill>
            </a:endParaRPr>
          </a:p>
        </p:txBody>
      </p:sp>
      <p:sp>
        <p:nvSpPr>
          <p:cNvPr id="9" name="Down Arrow 8"/>
          <p:cNvSpPr/>
          <p:nvPr/>
        </p:nvSpPr>
        <p:spPr>
          <a:xfrm>
            <a:off x="5101693" y="1946143"/>
            <a:ext cx="1402225" cy="169752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sz="1350" dirty="0">
                <a:solidFill>
                  <a:prstClr val="white"/>
                </a:solidFill>
              </a:rPr>
              <a:t> </a:t>
            </a:r>
            <a:r>
              <a:rPr lang="en-ZA" sz="2100" b="1" dirty="0">
                <a:solidFill>
                  <a:schemeClr val="accent6"/>
                </a:solidFill>
              </a:rPr>
              <a:t>Service </a:t>
            </a:r>
            <a:r>
              <a:rPr lang="en-ZA" sz="2100" b="1" dirty="0" smtClean="0">
                <a:solidFill>
                  <a:schemeClr val="accent6"/>
                </a:solidFill>
              </a:rPr>
              <a:t>Charges  </a:t>
            </a:r>
            <a:endParaRPr lang="en-ZA" sz="2100" b="1" dirty="0">
              <a:solidFill>
                <a:schemeClr val="accent6"/>
              </a:solidFill>
            </a:endParaRPr>
          </a:p>
        </p:txBody>
      </p:sp>
      <p:sp>
        <p:nvSpPr>
          <p:cNvPr id="10" name="Down Arrow 9"/>
          <p:cNvSpPr/>
          <p:nvPr/>
        </p:nvSpPr>
        <p:spPr>
          <a:xfrm>
            <a:off x="8093834" y="2034298"/>
            <a:ext cx="1352736" cy="1750380"/>
          </a:xfrm>
          <a:prstGeom prst="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sz="1350" dirty="0">
                <a:solidFill>
                  <a:prstClr val="white"/>
                </a:solidFill>
              </a:rPr>
              <a:t> </a:t>
            </a:r>
            <a:r>
              <a:rPr lang="en-ZA" sz="2100" b="1" dirty="0">
                <a:solidFill>
                  <a:schemeClr val="tx1"/>
                </a:solidFill>
              </a:rPr>
              <a:t>Transfers</a:t>
            </a:r>
          </a:p>
          <a:p>
            <a:pPr algn="ctr"/>
            <a:r>
              <a:rPr lang="en-ZA" sz="1050" dirty="0" smtClean="0">
                <a:solidFill>
                  <a:schemeClr val="tx1"/>
                </a:solidFill>
              </a:rPr>
              <a:t>(Capex)</a:t>
            </a:r>
            <a:endParaRPr lang="en-ZA" sz="1050" dirty="0">
              <a:solidFill>
                <a:schemeClr val="tx1"/>
              </a:solidFill>
            </a:endParaRPr>
          </a:p>
        </p:txBody>
      </p:sp>
      <p:sp>
        <p:nvSpPr>
          <p:cNvPr id="11" name="Rounded Rectangle 10"/>
          <p:cNvSpPr/>
          <p:nvPr/>
        </p:nvSpPr>
        <p:spPr>
          <a:xfrm>
            <a:off x="1296140" y="5625052"/>
            <a:ext cx="9681628" cy="712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accent6"/>
                </a:solidFill>
              </a:rPr>
              <a:t>Infrastructure Development and Management including operations and maintenance</a:t>
            </a:r>
          </a:p>
        </p:txBody>
      </p:sp>
      <p:sp>
        <p:nvSpPr>
          <p:cNvPr id="17" name="Down Arrow 16"/>
          <p:cNvSpPr/>
          <p:nvPr/>
        </p:nvSpPr>
        <p:spPr>
          <a:xfrm>
            <a:off x="603935" y="1859860"/>
            <a:ext cx="1289436" cy="169752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sz="1350" dirty="0">
                <a:solidFill>
                  <a:prstClr val="white"/>
                </a:solidFill>
              </a:rPr>
              <a:t> </a:t>
            </a:r>
            <a:r>
              <a:rPr lang="en-ZA" sz="1400" b="1" dirty="0">
                <a:solidFill>
                  <a:schemeClr val="accent6"/>
                </a:solidFill>
              </a:rPr>
              <a:t>R</a:t>
            </a:r>
            <a:r>
              <a:rPr lang="en-ZA" sz="1400" b="1" dirty="0" smtClean="0">
                <a:solidFill>
                  <a:schemeClr val="accent6"/>
                </a:solidFill>
              </a:rPr>
              <a:t>esource Recovery Projects </a:t>
            </a:r>
            <a:endParaRPr lang="en-ZA" sz="1400" dirty="0">
              <a:solidFill>
                <a:schemeClr val="accent6"/>
              </a:solidFill>
            </a:endParaRPr>
          </a:p>
        </p:txBody>
      </p:sp>
      <p:sp>
        <p:nvSpPr>
          <p:cNvPr id="13" name="Oval 12"/>
          <p:cNvSpPr/>
          <p:nvPr/>
        </p:nvSpPr>
        <p:spPr>
          <a:xfrm>
            <a:off x="4850157" y="1712404"/>
            <a:ext cx="1874098" cy="2030407"/>
          </a:xfrm>
          <a:prstGeom prst="ellipse">
            <a:avLst/>
          </a:prstGeom>
          <a:noFill/>
          <a:ln w="34925">
            <a:prstDash val="lgDash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p>
        </p:txBody>
      </p:sp>
      <p:sp>
        <p:nvSpPr>
          <p:cNvPr id="16" name="Title 1"/>
          <p:cNvSpPr txBox="1">
            <a:spLocks/>
          </p:cNvSpPr>
          <p:nvPr/>
        </p:nvSpPr>
        <p:spPr>
          <a:xfrm>
            <a:off x="8206535" y="3974858"/>
            <a:ext cx="2961941" cy="85725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ZA" sz="2100" b="1" dirty="0" smtClean="0">
                <a:solidFill>
                  <a:schemeClr val="accent6"/>
                </a:solidFill>
              </a:rPr>
              <a:t>                 “Enough”</a:t>
            </a:r>
            <a:endParaRPr lang="en-ZA" sz="2100" b="1" dirty="0">
              <a:solidFill>
                <a:schemeClr val="accent6"/>
              </a:solidFill>
            </a:endParaRPr>
          </a:p>
        </p:txBody>
      </p:sp>
      <p:sp>
        <p:nvSpPr>
          <p:cNvPr id="18" name="Title 1"/>
          <p:cNvSpPr txBox="1">
            <a:spLocks/>
          </p:cNvSpPr>
          <p:nvPr/>
        </p:nvSpPr>
        <p:spPr>
          <a:xfrm>
            <a:off x="477082" y="3721389"/>
            <a:ext cx="1796396" cy="85725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ZA" sz="2100" b="1" dirty="0" smtClean="0">
                <a:solidFill>
                  <a:schemeClr val="accent6"/>
                </a:solidFill>
              </a:rPr>
              <a:t>“New Money” </a:t>
            </a:r>
            <a:endParaRPr lang="en-ZA" sz="2100" b="1" dirty="0">
              <a:solidFill>
                <a:schemeClr val="accent6"/>
              </a:solidFill>
            </a:endParaRPr>
          </a:p>
        </p:txBody>
      </p:sp>
      <p:sp>
        <p:nvSpPr>
          <p:cNvPr id="19" name="Title 1"/>
          <p:cNvSpPr txBox="1">
            <a:spLocks/>
          </p:cNvSpPr>
          <p:nvPr/>
        </p:nvSpPr>
        <p:spPr>
          <a:xfrm>
            <a:off x="5094281" y="3832006"/>
            <a:ext cx="1648629" cy="85725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ZA" sz="2100" b="1" dirty="0" smtClean="0">
                <a:solidFill>
                  <a:schemeClr val="accent6"/>
                </a:solidFill>
              </a:rPr>
              <a:t>Elephant </a:t>
            </a:r>
          </a:p>
          <a:p>
            <a:r>
              <a:rPr lang="en-ZA" sz="2100" b="1" dirty="0" smtClean="0">
                <a:solidFill>
                  <a:schemeClr val="accent6"/>
                </a:solidFill>
              </a:rPr>
              <a:t>in the Room </a:t>
            </a:r>
            <a:endParaRPr lang="en-ZA" sz="2100" b="1" dirty="0">
              <a:solidFill>
                <a:schemeClr val="accent6"/>
              </a:solidFill>
            </a:endParaRPr>
          </a:p>
        </p:txBody>
      </p:sp>
      <p:sp>
        <p:nvSpPr>
          <p:cNvPr id="20" name="Down Arrow 19"/>
          <p:cNvSpPr/>
          <p:nvPr/>
        </p:nvSpPr>
        <p:spPr>
          <a:xfrm>
            <a:off x="9957353" y="2081626"/>
            <a:ext cx="1352736" cy="1750380"/>
          </a:xfrm>
          <a:prstGeom prst="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sz="1350" dirty="0">
                <a:solidFill>
                  <a:prstClr val="white"/>
                </a:solidFill>
              </a:rPr>
              <a:t> </a:t>
            </a:r>
            <a:r>
              <a:rPr lang="en-ZA" sz="2100" b="1" dirty="0" smtClean="0">
                <a:solidFill>
                  <a:schemeClr val="tx1"/>
                </a:solidFill>
              </a:rPr>
              <a:t>Market</a:t>
            </a:r>
            <a:endParaRPr lang="en-ZA" sz="1050" dirty="0">
              <a:solidFill>
                <a:schemeClr val="tx1"/>
              </a:solidFill>
            </a:endParaRPr>
          </a:p>
        </p:txBody>
      </p:sp>
      <p:sp>
        <p:nvSpPr>
          <p:cNvPr id="2" name="Right Brace 1"/>
          <p:cNvSpPr/>
          <p:nvPr/>
        </p:nvSpPr>
        <p:spPr>
          <a:xfrm rot="5400000">
            <a:off x="9439966" y="2239890"/>
            <a:ext cx="709701" cy="334469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dirty="0"/>
          </a:p>
        </p:txBody>
      </p:sp>
      <p:sp>
        <p:nvSpPr>
          <p:cNvPr id="21" name="Oval 20"/>
          <p:cNvSpPr/>
          <p:nvPr/>
        </p:nvSpPr>
        <p:spPr>
          <a:xfrm>
            <a:off x="252465" y="1483070"/>
            <a:ext cx="1992376" cy="2392462"/>
          </a:xfrm>
          <a:prstGeom prst="ellipse">
            <a:avLst/>
          </a:prstGeom>
          <a:noFill/>
          <a:ln w="34925">
            <a:prstDash val="lgDash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p>
        </p:txBody>
      </p:sp>
      <p:sp>
        <p:nvSpPr>
          <p:cNvPr id="22" name="Text Box 5"/>
          <p:cNvSpPr txBox="1"/>
          <p:nvPr/>
        </p:nvSpPr>
        <p:spPr>
          <a:xfrm>
            <a:off x="1" y="4125528"/>
            <a:ext cx="2755624" cy="137160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en-ZA" sz="1200" dirty="0">
              <a:effectLst/>
              <a:ea typeface="MS Mincho" panose="02020609040205080304" pitchFamily="49" charset="-128"/>
              <a:cs typeface="Times New Roman" panose="02020603050405020304" pitchFamily="18" charset="0"/>
            </a:endParaRPr>
          </a:p>
          <a:p>
            <a:pPr algn="ctr">
              <a:spcAft>
                <a:spcPts val="0"/>
              </a:spcAft>
            </a:pPr>
            <a:r>
              <a:rPr lang="en-US" sz="1400" b="1" dirty="0" smtClean="0">
                <a:solidFill>
                  <a:schemeClr val="accent6"/>
                </a:solidFill>
                <a:effectLst/>
                <a:latin typeface="Arial" panose="020B0604020202020204" pitchFamily="34" charset="0"/>
                <a:ea typeface="MS Mincho" panose="02020609040205080304" pitchFamily="49" charset="-128"/>
                <a:cs typeface="Times New Roman" panose="02020603050405020304" pitchFamily="18" charset="0"/>
              </a:rPr>
              <a:t>Recovery </a:t>
            </a:r>
            <a:r>
              <a:rPr lang="en-US" sz="1400" b="1" dirty="0">
                <a:solidFill>
                  <a:schemeClr val="accent6"/>
                </a:solidFill>
                <a:effectLst/>
                <a:latin typeface="Arial" panose="020B0604020202020204" pitchFamily="34" charset="0"/>
                <a:ea typeface="MS Mincho" panose="02020609040205080304" pitchFamily="49" charset="-128"/>
                <a:cs typeface="Times New Roman" panose="02020603050405020304" pitchFamily="18" charset="0"/>
              </a:rPr>
              <a:t>Projects </a:t>
            </a:r>
            <a:endParaRPr lang="en-ZA" sz="1400" dirty="0">
              <a:solidFill>
                <a:schemeClr val="accent6"/>
              </a:solidFill>
              <a:effectLst/>
              <a:ea typeface="MS Mincho" panose="02020609040205080304" pitchFamily="49" charset="-128"/>
              <a:cs typeface="Times New Roman" panose="02020603050405020304" pitchFamily="18" charset="0"/>
            </a:endParaRPr>
          </a:p>
          <a:p>
            <a:pPr algn="ctr">
              <a:spcAft>
                <a:spcPts val="0"/>
              </a:spcAft>
            </a:pPr>
            <a:r>
              <a:rPr lang="en-US" sz="1400" dirty="0">
                <a:solidFill>
                  <a:schemeClr val="accent6"/>
                </a:solidFill>
                <a:effectLst/>
                <a:latin typeface="Arial" panose="020B0604020202020204" pitchFamily="34" charset="0"/>
                <a:ea typeface="MS Mincho" panose="02020609040205080304" pitchFamily="49" charset="-128"/>
                <a:cs typeface="Times New Roman" panose="02020603050405020304" pitchFamily="18" charset="0"/>
              </a:rPr>
              <a:t>Waste to Energy</a:t>
            </a:r>
            <a:endParaRPr lang="en-ZA" sz="1400" dirty="0">
              <a:solidFill>
                <a:schemeClr val="accent6"/>
              </a:solidFill>
              <a:effectLst/>
              <a:ea typeface="MS Mincho" panose="02020609040205080304" pitchFamily="49" charset="-128"/>
              <a:cs typeface="Times New Roman" panose="02020603050405020304" pitchFamily="18" charset="0"/>
            </a:endParaRPr>
          </a:p>
          <a:p>
            <a:pPr algn="ctr">
              <a:spcAft>
                <a:spcPts val="0"/>
              </a:spcAft>
            </a:pPr>
            <a:r>
              <a:rPr lang="en-US" sz="1400" dirty="0">
                <a:solidFill>
                  <a:schemeClr val="accent6"/>
                </a:solidFill>
                <a:effectLst/>
                <a:latin typeface="Arial" panose="020B0604020202020204" pitchFamily="34" charset="0"/>
                <a:ea typeface="MS Mincho" panose="02020609040205080304" pitchFamily="49" charset="-128"/>
                <a:cs typeface="Times New Roman" panose="02020603050405020304" pitchFamily="18" charset="0"/>
              </a:rPr>
              <a:t>Hydro Power</a:t>
            </a:r>
            <a:endParaRPr lang="en-ZA" sz="1400" dirty="0">
              <a:solidFill>
                <a:schemeClr val="accent6"/>
              </a:solidFill>
              <a:effectLst/>
              <a:ea typeface="MS Mincho" panose="02020609040205080304" pitchFamily="49" charset="-128"/>
              <a:cs typeface="Times New Roman" panose="02020603050405020304" pitchFamily="18" charset="0"/>
            </a:endParaRPr>
          </a:p>
          <a:p>
            <a:pPr algn="ctr">
              <a:spcAft>
                <a:spcPts val="0"/>
              </a:spcAft>
            </a:pPr>
            <a:r>
              <a:rPr lang="en-US" sz="1400" dirty="0">
                <a:solidFill>
                  <a:schemeClr val="accent6"/>
                </a:solidFill>
                <a:effectLst/>
                <a:latin typeface="Arial" panose="020B0604020202020204" pitchFamily="34" charset="0"/>
                <a:ea typeface="MS Mincho" panose="02020609040205080304" pitchFamily="49" charset="-128"/>
                <a:cs typeface="Times New Roman" panose="02020603050405020304" pitchFamily="18" charset="0"/>
              </a:rPr>
              <a:t>Water Reuse </a:t>
            </a:r>
            <a:endParaRPr lang="en-ZA" sz="1400" dirty="0">
              <a:solidFill>
                <a:schemeClr val="accent6"/>
              </a:solidFill>
              <a:effectLst/>
              <a:ea typeface="MS Mincho" panose="02020609040205080304" pitchFamily="49" charset="-128"/>
              <a:cs typeface="Times New Roman" panose="02020603050405020304" pitchFamily="18" charset="0"/>
            </a:endParaRPr>
          </a:p>
          <a:p>
            <a:pPr algn="ctr">
              <a:spcAft>
                <a:spcPts val="0"/>
              </a:spcAft>
            </a:pPr>
            <a:r>
              <a:rPr lang="en-US" sz="1400" dirty="0">
                <a:solidFill>
                  <a:schemeClr val="accent6"/>
                </a:solidFill>
                <a:effectLst/>
                <a:latin typeface="Arial" panose="020B0604020202020204" pitchFamily="34" charset="0"/>
                <a:ea typeface="MS Mincho" panose="02020609040205080304" pitchFamily="49" charset="-128"/>
                <a:cs typeface="Times New Roman" panose="02020603050405020304" pitchFamily="18" charset="0"/>
              </a:rPr>
              <a:t>Sludge to fertilize</a:t>
            </a:r>
            <a:r>
              <a:rPr lang="en-US" sz="1000" dirty="0">
                <a:effectLst/>
                <a:latin typeface="Arial" panose="020B0604020202020204" pitchFamily="34" charset="0"/>
                <a:ea typeface="MS Mincho" panose="02020609040205080304" pitchFamily="49" charset="-128"/>
                <a:cs typeface="Times New Roman" panose="02020603050405020304" pitchFamily="18" charset="0"/>
              </a:rPr>
              <a:t>r</a:t>
            </a:r>
            <a:endParaRPr lang="en-ZA" sz="1200"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xmlns="" val="217761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95720" y="-708804"/>
            <a:ext cx="442596" cy="44259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32779" tIns="66389" rIns="132779" bIns="66389" numCol="1" anchor="t" anchorCtr="0" compatLnSpc="1">
            <a:prstTxWarp prst="textNoShape">
              <a:avLst/>
            </a:prstTxWarp>
          </a:bodyPr>
          <a:lstStyle/>
          <a:p>
            <a:endParaRPr lang="en-ZA" sz="2613" dirty="0"/>
          </a:p>
        </p:txBody>
      </p:sp>
      <p:sp>
        <p:nvSpPr>
          <p:cNvPr id="4" name="Text Placeholder 2"/>
          <p:cNvSpPr>
            <a:spLocks noGrp="1"/>
          </p:cNvSpPr>
          <p:nvPr>
            <p:ph type="body" sz="quarter" idx="10"/>
          </p:nvPr>
        </p:nvSpPr>
        <p:spPr>
          <a:xfrm>
            <a:off x="4655840" y="1988840"/>
            <a:ext cx="8148420" cy="4540250"/>
          </a:xfrm>
        </p:spPr>
        <p:txBody>
          <a:bodyPr>
            <a:noAutofit/>
          </a:bodyPr>
          <a:lstStyle/>
          <a:p>
            <a:pPr marL="0" indent="0">
              <a:buNone/>
            </a:pPr>
            <a:endParaRPr lang="en-GB" sz="3200" b="1" dirty="0"/>
          </a:p>
          <a:p>
            <a:pPr marL="0" indent="0">
              <a:buNone/>
            </a:pPr>
            <a:r>
              <a:rPr lang="en-GB" sz="3200" b="1" dirty="0" smtClean="0"/>
              <a:t>SUGGESTED </a:t>
            </a:r>
          </a:p>
          <a:p>
            <a:pPr marL="0" indent="0">
              <a:buNone/>
            </a:pPr>
            <a:r>
              <a:rPr lang="en-GB" sz="3200" b="1" dirty="0" smtClean="0"/>
              <a:t>WAY FORWARD </a:t>
            </a:r>
            <a:endParaRPr lang="en-ZA" sz="1800" dirty="0"/>
          </a:p>
        </p:txBody>
      </p:sp>
    </p:spTree>
    <p:extLst>
      <p:ext uri="{BB962C8B-B14F-4D97-AF65-F5344CB8AC3E}">
        <p14:creationId xmlns:p14="http://schemas.microsoft.com/office/powerpoint/2010/main" xmlns="" val="20400936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329929"/>
            <a:ext cx="8534400" cy="794815"/>
          </a:xfrm>
        </p:spPr>
        <p:txBody>
          <a:bodyPr/>
          <a:lstStyle/>
          <a:p>
            <a:r>
              <a:rPr lang="en-GB" dirty="0" smtClean="0"/>
              <a:t>AT A POLICY LEVEL  </a:t>
            </a:r>
            <a:endParaRPr lang="en-US" dirty="0"/>
          </a:p>
        </p:txBody>
      </p:sp>
      <p:sp>
        <p:nvSpPr>
          <p:cNvPr id="3" name="Text Placeholder 2"/>
          <p:cNvSpPr>
            <a:spLocks noGrp="1"/>
          </p:cNvSpPr>
          <p:nvPr>
            <p:ph type="body" sz="quarter" idx="10"/>
          </p:nvPr>
        </p:nvSpPr>
        <p:spPr>
          <a:xfrm>
            <a:off x="191344" y="980728"/>
            <a:ext cx="11809312" cy="4991588"/>
          </a:xfrm>
        </p:spPr>
        <p:txBody>
          <a:bodyPr>
            <a:noAutofit/>
          </a:bodyPr>
          <a:lstStyle/>
          <a:p>
            <a:pPr marL="0" indent="0">
              <a:buNone/>
            </a:pPr>
            <a:r>
              <a:rPr lang="en-GB" sz="1800" dirty="0"/>
              <a:t>The following policy </a:t>
            </a:r>
            <a:r>
              <a:rPr lang="en-GB" sz="1800" dirty="0" smtClean="0"/>
              <a:t>principles are suggested:   </a:t>
            </a:r>
            <a:endParaRPr lang="en-GB" sz="1800" dirty="0"/>
          </a:p>
          <a:p>
            <a:pPr marL="0" indent="0">
              <a:buNone/>
            </a:pPr>
            <a:r>
              <a:rPr lang="en-GB" sz="1800" dirty="0" smtClean="0"/>
              <a:t>1.</a:t>
            </a:r>
            <a:r>
              <a:rPr lang="en-US" sz="1800" dirty="0"/>
              <a:t> </a:t>
            </a:r>
            <a:r>
              <a:rPr lang="en-US" sz="1800" dirty="0" smtClean="0"/>
              <a:t>	Agree </a:t>
            </a:r>
            <a:r>
              <a:rPr lang="en-US" sz="1800" dirty="0"/>
              <a:t>in principle that targeting Infrastructure Grants and Equitable Share to service historical  debt is not a </a:t>
            </a:r>
            <a:r>
              <a:rPr lang="en-US" sz="1800" dirty="0" smtClean="0"/>
              <a:t>	sustainable 	solution </a:t>
            </a:r>
            <a:endParaRPr lang="en-US" sz="1800" dirty="0"/>
          </a:p>
          <a:p>
            <a:pPr marL="0" indent="0">
              <a:buNone/>
            </a:pPr>
            <a:r>
              <a:rPr lang="en-GB" sz="1800" dirty="0"/>
              <a:t> </a:t>
            </a:r>
          </a:p>
          <a:p>
            <a:pPr marL="0" indent="0">
              <a:buNone/>
            </a:pPr>
            <a:r>
              <a:rPr lang="en-GB" sz="1800" dirty="0" smtClean="0"/>
              <a:t>2.	Multi </a:t>
            </a:r>
            <a:r>
              <a:rPr lang="en-GB" sz="1800" dirty="0"/>
              <a:t>year tariff determinations </a:t>
            </a:r>
            <a:r>
              <a:rPr lang="en-GB" sz="1800" dirty="0" smtClean="0"/>
              <a:t>such will  </a:t>
            </a:r>
            <a:r>
              <a:rPr lang="en-GB" sz="1800" dirty="0"/>
              <a:t>promote stability and predictability of </a:t>
            </a:r>
            <a:r>
              <a:rPr lang="en-GB" sz="1800" dirty="0" smtClean="0"/>
              <a:t>tariffs (Energy 	Sector has 	employed such 	an approach) </a:t>
            </a:r>
            <a:endParaRPr lang="en-GB" sz="1800" dirty="0"/>
          </a:p>
          <a:p>
            <a:pPr marL="0" lvl="0" indent="0">
              <a:buNone/>
            </a:pPr>
            <a:endParaRPr lang="en-GB" sz="1800" dirty="0" smtClean="0"/>
          </a:p>
          <a:p>
            <a:pPr marL="0" lvl="0" indent="0">
              <a:buNone/>
            </a:pPr>
            <a:r>
              <a:rPr lang="en-GB" sz="1800" dirty="0"/>
              <a:t>3</a:t>
            </a:r>
            <a:r>
              <a:rPr lang="en-GB" sz="1800" dirty="0" smtClean="0"/>
              <a:t>.	Common Tariff Methodologies to determine Water Costing and Pricing </a:t>
            </a:r>
          </a:p>
          <a:p>
            <a:pPr lvl="0"/>
            <a:endParaRPr lang="en-GB" sz="1800" dirty="0"/>
          </a:p>
          <a:p>
            <a:pPr marL="0" lvl="0" indent="0">
              <a:buNone/>
            </a:pPr>
            <a:r>
              <a:rPr lang="en-GB" sz="1800" dirty="0"/>
              <a:t>4</a:t>
            </a:r>
            <a:r>
              <a:rPr lang="en-GB" sz="1800" dirty="0" smtClean="0"/>
              <a:t>.	Introduce Benchmarks of expense management  -  Chemicals, Energy, Staff </a:t>
            </a:r>
          </a:p>
          <a:p>
            <a:pPr lvl="0"/>
            <a:endParaRPr lang="en-GB" sz="1800" dirty="0"/>
          </a:p>
          <a:p>
            <a:pPr marL="0" lvl="0" indent="0">
              <a:buNone/>
            </a:pPr>
            <a:r>
              <a:rPr lang="en-GB" sz="1800" dirty="0"/>
              <a:t>5</a:t>
            </a:r>
            <a:r>
              <a:rPr lang="en-GB" sz="1800" dirty="0" smtClean="0"/>
              <a:t>.	Management of basic services to indigents and funding of such </a:t>
            </a:r>
          </a:p>
          <a:p>
            <a:pPr lvl="0"/>
            <a:endParaRPr lang="en-GB" sz="1800" dirty="0"/>
          </a:p>
          <a:p>
            <a:pPr marL="0" lvl="0" indent="0">
              <a:buNone/>
            </a:pPr>
            <a:r>
              <a:rPr lang="en-GB" sz="1800" dirty="0"/>
              <a:t>6</a:t>
            </a:r>
            <a:r>
              <a:rPr lang="en-GB" sz="1800" dirty="0" smtClean="0"/>
              <a:t>.	National Policy on infrastructure investment  -  how infrastructure is funded in the sector - both 	Capex and 	</a:t>
            </a:r>
            <a:r>
              <a:rPr lang="en-GB" sz="1800" dirty="0" err="1" smtClean="0"/>
              <a:t>Opex</a:t>
            </a:r>
            <a:r>
              <a:rPr lang="en-GB" sz="1800" dirty="0" smtClean="0"/>
              <a:t> (Grants, 	Debt, Equity)</a:t>
            </a:r>
          </a:p>
          <a:p>
            <a:pPr lvl="0"/>
            <a:endParaRPr lang="en-GB" sz="1800" dirty="0"/>
          </a:p>
          <a:p>
            <a:pPr marL="0" lvl="0" indent="0">
              <a:buNone/>
            </a:pPr>
            <a:r>
              <a:rPr lang="en-GB" sz="1800" dirty="0"/>
              <a:t>7</a:t>
            </a:r>
            <a:r>
              <a:rPr lang="en-GB" sz="1800" dirty="0" smtClean="0"/>
              <a:t>.	Develop enforcement instruments to water payment  -  bylaws, credit  control, incentives</a:t>
            </a:r>
            <a:endParaRPr lang="en-US" sz="1800" dirty="0"/>
          </a:p>
        </p:txBody>
      </p:sp>
    </p:spTree>
    <p:extLst>
      <p:ext uri="{BB962C8B-B14F-4D97-AF65-F5344CB8AC3E}">
        <p14:creationId xmlns:p14="http://schemas.microsoft.com/office/powerpoint/2010/main" xmlns="" val="3344959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1344" y="1268760"/>
            <a:ext cx="11864060" cy="4752529"/>
          </a:xfrm>
        </p:spPr>
        <p:txBody>
          <a:bodyPr>
            <a:noAutofit/>
          </a:bodyPr>
          <a:lstStyle/>
          <a:p>
            <a:pPr>
              <a:buFont typeface="+mj-lt"/>
              <a:buAutoNum type="arabicPeriod"/>
            </a:pPr>
            <a:r>
              <a:rPr lang="en-US" sz="1600" dirty="0" smtClean="0"/>
              <a:t>IMTT proposals to be taken forward through relevant IGR process –particularly the campaign on payment of services  and installation of meters </a:t>
            </a:r>
          </a:p>
          <a:p>
            <a:pPr>
              <a:buFont typeface="+mj-lt"/>
              <a:buAutoNum type="arabicPeriod"/>
            </a:pPr>
            <a:endParaRPr lang="en-US" sz="1600" dirty="0" smtClean="0"/>
          </a:p>
          <a:p>
            <a:pPr>
              <a:buFont typeface="+mj-lt"/>
              <a:buAutoNum type="arabicPeriod"/>
            </a:pPr>
            <a:r>
              <a:rPr lang="en-US" sz="1600" dirty="0" smtClean="0"/>
              <a:t>Non Revenue Water Proposal to National Treasury is an important ingredients in arresting money lost through leaks -  SALGA will work with is partners to ensure the programme is established </a:t>
            </a:r>
          </a:p>
          <a:p>
            <a:pPr>
              <a:buFont typeface="+mj-lt"/>
              <a:buAutoNum type="arabicPeriod"/>
            </a:pPr>
            <a:endParaRPr lang="en-US" sz="1600" dirty="0"/>
          </a:p>
          <a:p>
            <a:pPr>
              <a:buFont typeface="+mj-lt"/>
              <a:buAutoNum type="arabicPeriod"/>
            </a:pPr>
            <a:r>
              <a:rPr lang="en-GB" sz="1600" dirty="0"/>
              <a:t>In the absence of a regulator – introduce economic panel of experts to assess costing and pricing of water </a:t>
            </a:r>
            <a:r>
              <a:rPr lang="en-GB" sz="1600" dirty="0" smtClean="0"/>
              <a:t>across the value chain </a:t>
            </a:r>
            <a:endParaRPr lang="en-GB" sz="1600" dirty="0"/>
          </a:p>
          <a:p>
            <a:pPr>
              <a:buFont typeface="+mj-lt"/>
              <a:buAutoNum type="arabicPeriod"/>
            </a:pPr>
            <a:endParaRPr lang="en-US" sz="1600" dirty="0" smtClean="0"/>
          </a:p>
          <a:p>
            <a:pPr>
              <a:buFont typeface="+mj-lt"/>
              <a:buAutoNum type="arabicPeriod"/>
            </a:pPr>
            <a:r>
              <a:rPr lang="en-US" sz="1600" dirty="0" err="1" smtClean="0"/>
              <a:t>SALGA’s</a:t>
            </a:r>
            <a:r>
              <a:rPr lang="en-US" sz="1600" dirty="0" smtClean="0"/>
              <a:t> proposals on the revision of the Equitable Share to amplify and highlight  cost implications on the provision of basic services</a:t>
            </a:r>
          </a:p>
          <a:p>
            <a:pPr>
              <a:buFont typeface="+mj-lt"/>
              <a:buAutoNum type="arabicPeriod"/>
            </a:pPr>
            <a:endParaRPr lang="en-US" sz="1600" dirty="0"/>
          </a:p>
          <a:p>
            <a:pPr>
              <a:buFont typeface="+mj-lt"/>
              <a:buAutoNum type="arabicPeriod"/>
            </a:pPr>
            <a:r>
              <a:rPr lang="en-US" sz="1600" dirty="0" smtClean="0"/>
              <a:t>Explore at scale “new income” generating and “cost saving” projects – e.g. sludge to fertilizer </a:t>
            </a:r>
          </a:p>
          <a:p>
            <a:pPr>
              <a:buFont typeface="+mj-lt"/>
              <a:buAutoNum type="arabicPeriod"/>
            </a:pPr>
            <a:endParaRPr lang="en-US" sz="1600" dirty="0"/>
          </a:p>
          <a:p>
            <a:pPr>
              <a:buFont typeface="+mj-lt"/>
              <a:buAutoNum type="arabicPeriod"/>
            </a:pPr>
            <a:r>
              <a:rPr lang="en-US" sz="1600" dirty="0" smtClean="0"/>
              <a:t>Explore District based credit control and by law mechanism/s </a:t>
            </a:r>
          </a:p>
          <a:p>
            <a:pPr>
              <a:buFont typeface="+mj-lt"/>
              <a:buAutoNum type="arabicPeriod"/>
            </a:pPr>
            <a:endParaRPr lang="en-US" sz="1600" dirty="0"/>
          </a:p>
          <a:p>
            <a:pPr>
              <a:buFont typeface="+mj-lt"/>
              <a:buAutoNum type="arabicPeriod"/>
            </a:pPr>
            <a:r>
              <a:rPr lang="en-US" sz="1600" dirty="0" smtClean="0"/>
              <a:t>Relevant Committees of Parliament to engage on how best to resolve the debt issue across the 3 spheres, business and communities </a:t>
            </a:r>
          </a:p>
          <a:p>
            <a:pPr marL="0" indent="0">
              <a:buNone/>
            </a:pPr>
            <a:endParaRPr lang="en-GB" sz="1400" dirty="0" smtClean="0"/>
          </a:p>
          <a:p>
            <a:pPr marL="0" indent="0">
              <a:buNone/>
            </a:pPr>
            <a:endParaRPr lang="en-GB" sz="1400" dirty="0"/>
          </a:p>
        </p:txBody>
      </p:sp>
      <p:sp>
        <p:nvSpPr>
          <p:cNvPr id="6" name="Title 1"/>
          <p:cNvSpPr>
            <a:spLocks noGrp="1"/>
          </p:cNvSpPr>
          <p:nvPr>
            <p:ph type="title"/>
          </p:nvPr>
        </p:nvSpPr>
        <p:spPr>
          <a:xfrm>
            <a:off x="911424" y="308969"/>
            <a:ext cx="8534400" cy="794815"/>
          </a:xfrm>
        </p:spPr>
        <p:txBody>
          <a:bodyPr/>
          <a:lstStyle/>
          <a:p>
            <a:r>
              <a:rPr lang="en-GB" dirty="0" smtClean="0"/>
              <a:t>AT AN OPERATIONAL LEVEL  </a:t>
            </a:r>
            <a:endParaRPr lang="en-US" dirty="0"/>
          </a:p>
        </p:txBody>
      </p:sp>
    </p:spTree>
    <p:extLst>
      <p:ext uri="{BB962C8B-B14F-4D97-AF65-F5344CB8AC3E}">
        <p14:creationId xmlns:p14="http://schemas.microsoft.com/office/powerpoint/2010/main" xmlns="" val="4129012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1916591" y="-478442"/>
            <a:ext cx="298752" cy="29875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89626" tIns="44813" rIns="89626" bIns="44813" numCol="1" anchor="t" anchorCtr="0" compatLnSpc="1">
            <a:prstTxWarp prst="textNoShape">
              <a:avLst/>
            </a:prstTxWarp>
          </a:bodyPr>
          <a:lstStyle/>
          <a:p>
            <a:endParaRPr lang="en-ZA" sz="1764" dirty="0"/>
          </a:p>
        </p:txBody>
      </p:sp>
      <p:sp>
        <p:nvSpPr>
          <p:cNvPr id="34" name="Title 1"/>
          <p:cNvSpPr txBox="1">
            <a:spLocks/>
          </p:cNvSpPr>
          <p:nvPr/>
        </p:nvSpPr>
        <p:spPr>
          <a:xfrm>
            <a:off x="3071664" y="194722"/>
            <a:ext cx="5447629" cy="584282"/>
          </a:xfrm>
          <a:prstGeom prst="rect">
            <a:avLst/>
          </a:prstGeom>
        </p:spPr>
        <p:txBody>
          <a:bodyPr vert="horz" lIns="80664" tIns="40332" rIns="80664" bIns="40332" rtlCol="0" anchor="ctr">
            <a:normAutofit/>
          </a:bodyPr>
          <a:lstStyle>
            <a:lvl1pPr algn="ctr" defTabSz="507995" rtl="0" eaLnBrk="1" latinLnBrk="0" hangingPunct="1">
              <a:spcBef>
                <a:spcPct val="0"/>
              </a:spcBef>
              <a:buNone/>
              <a:defRPr sz="2222" b="1" kern="1200">
                <a:solidFill>
                  <a:schemeClr val="tx1"/>
                </a:solidFill>
                <a:latin typeface="+mj-lt"/>
                <a:ea typeface="+mj-ea"/>
                <a:cs typeface="+mj-cs"/>
              </a:defRPr>
            </a:lvl1pPr>
          </a:lstStyle>
          <a:p>
            <a:r>
              <a:rPr lang="en-US" sz="2800" dirty="0"/>
              <a:t>     </a:t>
            </a:r>
            <a:r>
              <a:rPr lang="en-US" sz="2800" dirty="0">
                <a:solidFill>
                  <a:schemeClr val="accent6"/>
                </a:solidFill>
              </a:rPr>
              <a:t>THANK YOU     </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7848" y="1826776"/>
            <a:ext cx="3168352" cy="3096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0"/>
          <p:cNvSpPr txBox="1">
            <a:spLocks noChangeArrowheads="1"/>
          </p:cNvSpPr>
          <p:nvPr/>
        </p:nvSpPr>
        <p:spPr bwMode="auto">
          <a:xfrm>
            <a:off x="112423" y="2301561"/>
            <a:ext cx="5146503" cy="1838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ts val="800"/>
              </a:spcBef>
              <a:buClr>
                <a:srgbClr val="A37C00"/>
              </a:buClr>
              <a:buSzPct val="100000"/>
              <a:buFont typeface="Arial" pitchFamily="34" charset="0"/>
              <a:buChar char="•"/>
              <a:defRPr sz="1400">
                <a:solidFill>
                  <a:srgbClr val="B1953A"/>
                </a:solidFill>
                <a:latin typeface="Arial" pitchFamily="34" charset="0"/>
                <a:ea typeface="ヒラギノ角ゴ ProN W3" pitchFamily="1" charset="-128"/>
                <a:sym typeface="Arial" pitchFamily="34" charset="0"/>
              </a:defRPr>
            </a:lvl1pPr>
            <a:lvl2pPr marL="742950" indent="-285750" eaLnBrk="0" hangingPunct="0">
              <a:spcBef>
                <a:spcPts val="700"/>
              </a:spcBef>
              <a:buClr>
                <a:srgbClr val="A37C00"/>
              </a:buClr>
              <a:buSzPct val="100000"/>
              <a:buFont typeface="Arial" pitchFamily="34" charset="0"/>
              <a:buChar char="–"/>
              <a:defRPr sz="1400">
                <a:solidFill>
                  <a:srgbClr val="B1953A"/>
                </a:solidFill>
                <a:latin typeface="Arial" pitchFamily="34" charset="0"/>
                <a:ea typeface="ヒラギノ角ゴ ProN W3" pitchFamily="1" charset="-128"/>
                <a:sym typeface="Arial" pitchFamily="34" charset="0"/>
              </a:defRPr>
            </a:lvl2pPr>
            <a:lvl3pPr marL="1143000" indent="-228600" eaLnBrk="0" hangingPunct="0">
              <a:spcBef>
                <a:spcPts val="600"/>
              </a:spcBef>
              <a:buClr>
                <a:srgbClr val="A37C00"/>
              </a:buClr>
              <a:buSzPct val="100000"/>
              <a:buFont typeface="Arial" pitchFamily="34" charset="0"/>
              <a:buChar char="•"/>
              <a:defRPr sz="1400">
                <a:solidFill>
                  <a:srgbClr val="B1953A"/>
                </a:solidFill>
                <a:latin typeface="Arial" pitchFamily="34" charset="0"/>
                <a:ea typeface="ヒラギノ角ゴ ProN W3" pitchFamily="1" charset="-128"/>
                <a:sym typeface="Arial" pitchFamily="34" charset="0"/>
              </a:defRPr>
            </a:lvl3pPr>
            <a:lvl4pPr marL="1600200" indent="-228600" eaLnBrk="0" hangingPunct="0">
              <a:spcBef>
                <a:spcPts val="500"/>
              </a:spcBef>
              <a:buClr>
                <a:srgbClr val="A37C00"/>
              </a:buClr>
              <a:buSzPct val="100000"/>
              <a:buFont typeface="Arial" pitchFamily="34" charset="0"/>
              <a:buChar char="–"/>
              <a:defRPr sz="1400">
                <a:solidFill>
                  <a:srgbClr val="B1953A"/>
                </a:solidFill>
                <a:latin typeface="Arial" pitchFamily="34" charset="0"/>
                <a:ea typeface="ヒラギノ角ゴ ProN W3" pitchFamily="1" charset="-128"/>
                <a:sym typeface="Arial" pitchFamily="34" charset="0"/>
              </a:defRPr>
            </a:lvl4pPr>
            <a:lvl5pPr marL="2057400" indent="-228600" eaLnBrk="0" hangingPunct="0">
              <a:spcBef>
                <a:spcPts val="500"/>
              </a:spcBef>
              <a:buSzPct val="100000"/>
              <a:buFont typeface="Arial" pitchFamily="34" charset="0"/>
              <a:buChar char="»"/>
              <a:defRPr sz="1400">
                <a:solidFill>
                  <a:srgbClr val="B1953A"/>
                </a:solidFill>
                <a:latin typeface="Arial" pitchFamily="34" charset="0"/>
                <a:ea typeface="ヒラギノ角ゴ ProN W3" pitchFamily="1" charset="-128"/>
                <a:sym typeface="Arial" pitchFamily="34" charset="0"/>
              </a:defRPr>
            </a:lvl5pPr>
            <a:lvl6pPr marL="2514600" indent="-228600" eaLnBrk="0" fontAlgn="base" hangingPunct="0">
              <a:spcBef>
                <a:spcPts val="500"/>
              </a:spcBef>
              <a:spcAft>
                <a:spcPct val="0"/>
              </a:spcAft>
              <a:buSzPct val="100000"/>
              <a:buFont typeface="Arial" pitchFamily="34" charset="0"/>
              <a:buChar char="»"/>
              <a:defRPr sz="1400">
                <a:solidFill>
                  <a:srgbClr val="B1953A"/>
                </a:solidFill>
                <a:latin typeface="Arial" pitchFamily="34" charset="0"/>
                <a:ea typeface="ヒラギノ角ゴ ProN W3" pitchFamily="1" charset="-128"/>
                <a:sym typeface="Arial" pitchFamily="34" charset="0"/>
              </a:defRPr>
            </a:lvl6pPr>
            <a:lvl7pPr marL="2971800" indent="-228600" eaLnBrk="0" fontAlgn="base" hangingPunct="0">
              <a:spcBef>
                <a:spcPts val="500"/>
              </a:spcBef>
              <a:spcAft>
                <a:spcPct val="0"/>
              </a:spcAft>
              <a:buSzPct val="100000"/>
              <a:buFont typeface="Arial" pitchFamily="34" charset="0"/>
              <a:buChar char="»"/>
              <a:defRPr sz="1400">
                <a:solidFill>
                  <a:srgbClr val="B1953A"/>
                </a:solidFill>
                <a:latin typeface="Arial" pitchFamily="34" charset="0"/>
                <a:ea typeface="ヒラギノ角ゴ ProN W3" pitchFamily="1" charset="-128"/>
                <a:sym typeface="Arial" pitchFamily="34" charset="0"/>
              </a:defRPr>
            </a:lvl7pPr>
            <a:lvl8pPr marL="3429000" indent="-228600" eaLnBrk="0" fontAlgn="base" hangingPunct="0">
              <a:spcBef>
                <a:spcPts val="500"/>
              </a:spcBef>
              <a:spcAft>
                <a:spcPct val="0"/>
              </a:spcAft>
              <a:buSzPct val="100000"/>
              <a:buFont typeface="Arial" pitchFamily="34" charset="0"/>
              <a:buChar char="»"/>
              <a:defRPr sz="1400">
                <a:solidFill>
                  <a:srgbClr val="B1953A"/>
                </a:solidFill>
                <a:latin typeface="Arial" pitchFamily="34" charset="0"/>
                <a:ea typeface="ヒラギノ角ゴ ProN W3" pitchFamily="1" charset="-128"/>
                <a:sym typeface="Arial" pitchFamily="34" charset="0"/>
              </a:defRPr>
            </a:lvl8pPr>
            <a:lvl9pPr marL="3886200" indent="-228600" eaLnBrk="0" fontAlgn="base" hangingPunct="0">
              <a:spcBef>
                <a:spcPts val="500"/>
              </a:spcBef>
              <a:spcAft>
                <a:spcPct val="0"/>
              </a:spcAft>
              <a:buSzPct val="100000"/>
              <a:buFont typeface="Arial" pitchFamily="34" charset="0"/>
              <a:buChar char="»"/>
              <a:defRPr sz="1400">
                <a:solidFill>
                  <a:srgbClr val="B1953A"/>
                </a:solidFill>
                <a:latin typeface="Arial" pitchFamily="34" charset="0"/>
                <a:ea typeface="ヒラギノ角ゴ ProN W3" pitchFamily="1" charset="-128"/>
                <a:sym typeface="Arial" pitchFamily="34" charset="0"/>
              </a:defRPr>
            </a:lvl9pPr>
          </a:lstStyle>
          <a:p>
            <a:pPr algn="ctr" eaLnBrk="1" hangingPunct="1">
              <a:spcBef>
                <a:spcPct val="0"/>
              </a:spcBef>
              <a:buClrTx/>
              <a:buSzTx/>
              <a:buFontTx/>
              <a:buNone/>
            </a:pPr>
            <a:r>
              <a:rPr lang="en-US" altLang="en-US" sz="2000" b="1" dirty="0">
                <a:solidFill>
                  <a:srgbClr val="205352"/>
                </a:solidFill>
                <a:latin typeface="Calibri" pitchFamily="34" charset="0"/>
                <a:sym typeface="Calibri" pitchFamily="34" charset="0"/>
              </a:rPr>
              <a:t>William Moraka </a:t>
            </a:r>
          </a:p>
          <a:p>
            <a:pPr algn="ctr" eaLnBrk="1" hangingPunct="1">
              <a:spcBef>
                <a:spcPct val="0"/>
              </a:spcBef>
              <a:buClrTx/>
              <a:buSzTx/>
              <a:buFontTx/>
              <a:buNone/>
            </a:pPr>
            <a:r>
              <a:rPr lang="en-US" altLang="en-US" sz="2000" b="1" dirty="0" smtClean="0">
                <a:solidFill>
                  <a:srgbClr val="205352"/>
                </a:solidFill>
                <a:latin typeface="Calibri" pitchFamily="34" charset="0"/>
                <a:sym typeface="Calibri" pitchFamily="34" charset="0"/>
                <a:hlinkClick r:id="rId3"/>
              </a:rPr>
              <a:t>wmoraka@salga.org.za </a:t>
            </a:r>
            <a:endParaRPr lang="en-US" altLang="en-US" sz="2000" b="1" dirty="0">
              <a:solidFill>
                <a:srgbClr val="205352"/>
              </a:solidFill>
              <a:latin typeface="Calibri" pitchFamily="34" charset="0"/>
              <a:sym typeface="Calibri" pitchFamily="34" charset="0"/>
            </a:endParaRPr>
          </a:p>
          <a:p>
            <a:pPr algn="ctr" eaLnBrk="1" hangingPunct="1">
              <a:spcBef>
                <a:spcPct val="0"/>
              </a:spcBef>
              <a:buClrTx/>
              <a:buSzTx/>
              <a:buFontTx/>
              <a:buNone/>
            </a:pPr>
            <a:r>
              <a:rPr lang="en-US" altLang="en-US" sz="2000" b="1" dirty="0" smtClean="0">
                <a:solidFill>
                  <a:srgbClr val="205352"/>
                </a:solidFill>
                <a:latin typeface="Calibri" pitchFamily="34" charset="0"/>
                <a:sym typeface="Calibri" pitchFamily="34" charset="0"/>
              </a:rPr>
              <a:t>012 369 8000 </a:t>
            </a:r>
            <a:endParaRPr lang="en-US" altLang="en-US" sz="2000" b="1" dirty="0">
              <a:solidFill>
                <a:srgbClr val="205352"/>
              </a:solidFill>
              <a:latin typeface="Calibri" pitchFamily="34" charset="0"/>
              <a:sym typeface="Calibri" pitchFamily="34" charset="0"/>
            </a:endParaRPr>
          </a:p>
          <a:p>
            <a:pPr algn="ctr" eaLnBrk="1" hangingPunct="1">
              <a:spcBef>
                <a:spcPct val="0"/>
              </a:spcBef>
              <a:buClrTx/>
              <a:buSzTx/>
              <a:buFontTx/>
              <a:buNone/>
            </a:pPr>
            <a:r>
              <a:rPr lang="en-US" altLang="en-US" sz="2000" b="1" dirty="0">
                <a:solidFill>
                  <a:srgbClr val="205352"/>
                </a:solidFill>
                <a:latin typeface="Calibri" pitchFamily="34" charset="0"/>
                <a:sym typeface="Calibri" pitchFamily="34" charset="0"/>
              </a:rPr>
              <a:t>082 308 5519</a:t>
            </a:r>
          </a:p>
          <a:p>
            <a:pPr algn="ctr" eaLnBrk="1" hangingPunct="1">
              <a:spcBef>
                <a:spcPct val="0"/>
              </a:spcBef>
              <a:buClrTx/>
              <a:buSzTx/>
              <a:buFontTx/>
              <a:buNone/>
            </a:pPr>
            <a:endParaRPr lang="en-US" altLang="en-US" sz="2000" b="1" dirty="0">
              <a:solidFill>
                <a:srgbClr val="205352"/>
              </a:solidFill>
              <a:latin typeface="Calibri" pitchFamily="34" charset="0"/>
              <a:sym typeface="Calibri" pitchFamily="34" charset="0"/>
            </a:endParaRPr>
          </a:p>
          <a:p>
            <a:pPr algn="ctr" eaLnBrk="1" hangingPunct="1">
              <a:spcBef>
                <a:spcPct val="0"/>
              </a:spcBef>
              <a:buClrTx/>
              <a:buSzTx/>
              <a:buFontTx/>
              <a:buNone/>
            </a:pPr>
            <a:endParaRPr lang="en-US" altLang="en-US" sz="1350" b="1" dirty="0">
              <a:solidFill>
                <a:srgbClr val="205352"/>
              </a:solidFill>
              <a:latin typeface="Calibri" pitchFamily="34" charset="0"/>
              <a:sym typeface="Calibri" pitchFamily="34" charset="0"/>
            </a:endParaRPr>
          </a:p>
        </p:txBody>
      </p:sp>
    </p:spTree>
    <p:extLst>
      <p:ext uri="{BB962C8B-B14F-4D97-AF65-F5344CB8AC3E}">
        <p14:creationId xmlns:p14="http://schemas.microsoft.com/office/powerpoint/2010/main" xmlns="" val="202378664"/>
      </p:ext>
    </p:extLst>
  </p:cSld>
  <p:clrMapOvr>
    <a:masterClrMapping/>
  </p:clrMapOvr>
  <mc:AlternateContent xmlns:mc="http://schemas.openxmlformats.org/markup-compatibility/2006">
    <mc:Choice xmlns:p14="http://schemas.microsoft.com/office/powerpoint/2010/main" xmlns="" Requires="p14">
      <p:transition p14:dur="100">
        <p:pull/>
      </p:transition>
    </mc:Choice>
    <mc:Fallback>
      <p:transition>
        <p:pul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a:xfrm>
            <a:off x="6908417" y="5830888"/>
            <a:ext cx="2133600" cy="47625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7971" tIns="48986" rIns="97971" bIns="48986" rtlCol="0">
            <a:normAutofit/>
          </a:bodyPr>
          <a:lstStyle>
            <a:lvl1pPr marL="464736" indent="-464736" algn="l" defTabSz="619648" rtl="0" eaLnBrk="0" latinLnBrk="0" hangingPunct="0">
              <a:spcBef>
                <a:spcPct val="20000"/>
              </a:spcBef>
              <a:buFont typeface="Arial"/>
              <a:buChar char="•"/>
              <a:defRPr sz="1626" kern="1200">
                <a:solidFill>
                  <a:srgbClr val="000000"/>
                </a:solidFill>
                <a:latin typeface="Calibri" pitchFamily="34" charset="0"/>
                <a:ea typeface="ヒラギノ角ゴ ProN W3" pitchFamily="1" charset="-128"/>
                <a:cs typeface="+mn-cs"/>
                <a:sym typeface="Calibri" pitchFamily="34" charset="0"/>
              </a:defRPr>
            </a:lvl1pPr>
            <a:lvl2pPr marL="693395" indent="-266690" algn="l" defTabSz="619648" rtl="0" eaLnBrk="0" latinLnBrk="0" hangingPunct="0">
              <a:spcBef>
                <a:spcPct val="20000"/>
              </a:spcBef>
              <a:buFont typeface="Arial"/>
              <a:buChar char="–"/>
              <a:defRPr sz="1626" kern="1200">
                <a:solidFill>
                  <a:srgbClr val="000000"/>
                </a:solidFill>
                <a:latin typeface="Calibri" pitchFamily="34" charset="0"/>
                <a:ea typeface="ヒラギノ角ゴ ProN W3" pitchFamily="1" charset="-128"/>
                <a:cs typeface="+mn-cs"/>
                <a:sym typeface="Calibri" pitchFamily="34" charset="0"/>
              </a:defRPr>
            </a:lvl2pPr>
            <a:lvl3pPr marL="1066762" indent="-213352" algn="l" defTabSz="619648" rtl="0" eaLnBrk="0" latinLnBrk="0" hangingPunct="0">
              <a:spcBef>
                <a:spcPct val="20000"/>
              </a:spcBef>
              <a:buFont typeface="Arial"/>
              <a:buChar char="•"/>
              <a:defRPr sz="1626" kern="1200">
                <a:solidFill>
                  <a:srgbClr val="000000"/>
                </a:solidFill>
                <a:latin typeface="Calibri" pitchFamily="34" charset="0"/>
                <a:ea typeface="ヒラギノ角ゴ ProN W3" pitchFamily="1" charset="-128"/>
                <a:cs typeface="+mn-cs"/>
                <a:sym typeface="Calibri" pitchFamily="34" charset="0"/>
              </a:defRPr>
            </a:lvl3pPr>
            <a:lvl4pPr marL="1493467" indent="-213352" algn="l" defTabSz="619648" rtl="0" eaLnBrk="0" latinLnBrk="0" hangingPunct="0">
              <a:spcBef>
                <a:spcPct val="20000"/>
              </a:spcBef>
              <a:buFont typeface="Arial"/>
              <a:buChar char="–"/>
              <a:defRPr sz="1626" kern="1200">
                <a:solidFill>
                  <a:srgbClr val="000000"/>
                </a:solidFill>
                <a:latin typeface="Calibri" pitchFamily="34" charset="0"/>
                <a:ea typeface="ヒラギノ角ゴ ProN W3" pitchFamily="1" charset="-128"/>
                <a:cs typeface="+mn-cs"/>
                <a:sym typeface="Calibri" pitchFamily="34" charset="0"/>
              </a:defRPr>
            </a:lvl4pPr>
            <a:lvl5pPr marL="1920171" indent="-213352" algn="l" defTabSz="619648" rtl="0" eaLnBrk="0" latinLnBrk="0" hangingPunct="0">
              <a:spcBef>
                <a:spcPct val="20000"/>
              </a:spcBef>
              <a:buFont typeface="Arial"/>
              <a:buChar char="»"/>
              <a:defRPr sz="1626" kern="1200">
                <a:solidFill>
                  <a:srgbClr val="000000"/>
                </a:solidFill>
                <a:latin typeface="Calibri" pitchFamily="34" charset="0"/>
                <a:ea typeface="ヒラギノ角ゴ ProN W3" pitchFamily="1" charset="-128"/>
                <a:cs typeface="+mn-cs"/>
                <a:sym typeface="Calibri" pitchFamily="34" charset="0"/>
              </a:defRPr>
            </a:lvl5pPr>
            <a:lvl6pPr marL="2346876" indent="-213352" algn="l" defTabSz="619648" rtl="0" eaLnBrk="0" fontAlgn="base" latinLnBrk="0" hangingPunct="0">
              <a:spcBef>
                <a:spcPct val="0"/>
              </a:spcBef>
              <a:spcAft>
                <a:spcPct val="0"/>
              </a:spcAft>
              <a:buFont typeface="Arial"/>
              <a:buChar char="•"/>
              <a:defRPr sz="2710" kern="1200">
                <a:solidFill>
                  <a:srgbClr val="000000"/>
                </a:solidFill>
                <a:latin typeface="Calibri" pitchFamily="34" charset="0"/>
                <a:ea typeface="ヒラギノ角ゴ ProN W3" pitchFamily="1" charset="-128"/>
                <a:cs typeface="+mn-cs"/>
                <a:sym typeface="Calibri" pitchFamily="34" charset="0"/>
              </a:defRPr>
            </a:lvl6pPr>
            <a:lvl7pPr marL="2773581" indent="-213352" algn="l" defTabSz="619648" rtl="0" eaLnBrk="0" fontAlgn="base" latinLnBrk="0" hangingPunct="0">
              <a:spcBef>
                <a:spcPct val="0"/>
              </a:spcBef>
              <a:spcAft>
                <a:spcPct val="0"/>
              </a:spcAft>
              <a:buFont typeface="Arial"/>
              <a:buChar char="•"/>
              <a:defRPr sz="2710" kern="1200">
                <a:solidFill>
                  <a:srgbClr val="000000"/>
                </a:solidFill>
                <a:latin typeface="Calibri" pitchFamily="34" charset="0"/>
                <a:ea typeface="ヒラギノ角ゴ ProN W3" pitchFamily="1" charset="-128"/>
                <a:cs typeface="+mn-cs"/>
                <a:sym typeface="Calibri" pitchFamily="34" charset="0"/>
              </a:defRPr>
            </a:lvl7pPr>
            <a:lvl8pPr marL="3200286" indent="-213352" algn="l" defTabSz="619648" rtl="0" eaLnBrk="0" fontAlgn="base" latinLnBrk="0" hangingPunct="0">
              <a:spcBef>
                <a:spcPct val="0"/>
              </a:spcBef>
              <a:spcAft>
                <a:spcPct val="0"/>
              </a:spcAft>
              <a:buFont typeface="Arial"/>
              <a:buChar char="•"/>
              <a:defRPr sz="2710" kern="1200">
                <a:solidFill>
                  <a:srgbClr val="000000"/>
                </a:solidFill>
                <a:latin typeface="Calibri" pitchFamily="34" charset="0"/>
                <a:ea typeface="ヒラギノ角ゴ ProN W3" pitchFamily="1" charset="-128"/>
                <a:cs typeface="+mn-cs"/>
                <a:sym typeface="Calibri" pitchFamily="34" charset="0"/>
              </a:defRPr>
            </a:lvl8pPr>
            <a:lvl9pPr marL="3626990" indent="-213352" algn="l" defTabSz="619648" rtl="0" eaLnBrk="0" fontAlgn="base" latinLnBrk="0" hangingPunct="0">
              <a:spcBef>
                <a:spcPct val="0"/>
              </a:spcBef>
              <a:spcAft>
                <a:spcPct val="0"/>
              </a:spcAft>
              <a:buFont typeface="Arial"/>
              <a:buChar char="•"/>
              <a:defRPr sz="2710" kern="1200">
                <a:solidFill>
                  <a:srgbClr val="000000"/>
                </a:solidFill>
                <a:latin typeface="Calibri" pitchFamily="34" charset="0"/>
                <a:ea typeface="ヒラギノ角ゴ ProN W3" pitchFamily="1" charset="-128"/>
                <a:cs typeface="+mn-cs"/>
                <a:sym typeface="Calibri" pitchFamily="34" charset="0"/>
              </a:defRPr>
            </a:lvl9pPr>
          </a:lstStyle>
          <a:p>
            <a:pPr eaLnBrk="1" hangingPunct="1"/>
            <a:fld id="{BBC78B58-6E86-4C20-B30E-07B7195E973F}" type="slidenum">
              <a:rPr lang="en-US" altLang="en-US" sz="1742">
                <a:solidFill>
                  <a:srgbClr val="F06D19"/>
                </a:solidFill>
                <a:latin typeface="Arial" charset="0"/>
                <a:sym typeface="Arial" charset="0"/>
              </a:rPr>
              <a:pPr eaLnBrk="1" hangingPunct="1"/>
              <a:t>3</a:t>
            </a:fld>
            <a:endParaRPr lang="en-US" altLang="en-US" sz="1742" dirty="0">
              <a:solidFill>
                <a:srgbClr val="F06D19"/>
              </a:solidFill>
              <a:latin typeface="Arial" charset="0"/>
              <a:sym typeface="Arial" charset="0"/>
            </a:endParaRPr>
          </a:p>
        </p:txBody>
      </p:sp>
      <p:sp>
        <p:nvSpPr>
          <p:cNvPr id="4" name="Text Box 2"/>
          <p:cNvSpPr txBox="1">
            <a:spLocks noChangeArrowheads="1"/>
          </p:cNvSpPr>
          <p:nvPr/>
        </p:nvSpPr>
        <p:spPr bwMode="auto">
          <a:xfrm>
            <a:off x="1117217" y="2320927"/>
            <a:ext cx="8077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spcBef>
                <a:spcPct val="50000"/>
              </a:spcBef>
            </a:pPr>
            <a:endParaRPr lang="en-US" altLang="en-US" sz="2400" dirty="0">
              <a:solidFill>
                <a:srgbClr val="F06D19"/>
              </a:solidFill>
              <a:latin typeface="Times New Roman" pitchFamily="18" charset="0"/>
              <a:cs typeface="Arial" charset="0"/>
            </a:endParaRPr>
          </a:p>
        </p:txBody>
      </p:sp>
      <p:sp>
        <p:nvSpPr>
          <p:cNvPr id="5" name="Text Box 3"/>
          <p:cNvSpPr txBox="1">
            <a:spLocks noChangeArrowheads="1"/>
          </p:cNvSpPr>
          <p:nvPr/>
        </p:nvSpPr>
        <p:spPr bwMode="auto">
          <a:xfrm>
            <a:off x="812417" y="2100263"/>
            <a:ext cx="8305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spcBef>
                <a:spcPct val="50000"/>
              </a:spcBef>
            </a:pPr>
            <a:endParaRPr lang="en-US" altLang="en-US" sz="2400" dirty="0">
              <a:solidFill>
                <a:srgbClr val="F06D19"/>
              </a:solidFill>
              <a:latin typeface="Times New Roman" pitchFamily="18" charset="0"/>
              <a:cs typeface="Arial" charset="0"/>
            </a:endParaRPr>
          </a:p>
        </p:txBody>
      </p:sp>
      <p:sp>
        <p:nvSpPr>
          <p:cNvPr id="6" name="Rectangle 5"/>
          <p:cNvSpPr>
            <a:spLocks noChangeArrowheads="1"/>
          </p:cNvSpPr>
          <p:nvPr/>
        </p:nvSpPr>
        <p:spPr bwMode="auto">
          <a:xfrm>
            <a:off x="1528380" y="42863"/>
            <a:ext cx="7772400"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eaLnBrk="1" hangingPunct="1"/>
            <a:endParaRPr lang="en-US" altLang="en-US" sz="2800" dirty="0">
              <a:solidFill>
                <a:srgbClr val="C7C9CA"/>
              </a:solidFill>
            </a:endParaRPr>
          </a:p>
        </p:txBody>
      </p:sp>
      <p:sp>
        <p:nvSpPr>
          <p:cNvPr id="7" name="Rectangle 6"/>
          <p:cNvSpPr>
            <a:spLocks noChangeArrowheads="1"/>
          </p:cNvSpPr>
          <p:nvPr/>
        </p:nvSpPr>
        <p:spPr bwMode="auto">
          <a:xfrm>
            <a:off x="140907" y="945558"/>
            <a:ext cx="2143125" cy="1495018"/>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eaLnBrk="1" hangingPunct="1"/>
            <a:endParaRPr lang="en-US" altLang="en-US" dirty="0"/>
          </a:p>
        </p:txBody>
      </p:sp>
      <p:sp>
        <p:nvSpPr>
          <p:cNvPr id="8" name="Rectangle 7"/>
          <p:cNvSpPr>
            <a:spLocks noChangeArrowheads="1"/>
          </p:cNvSpPr>
          <p:nvPr/>
        </p:nvSpPr>
        <p:spPr bwMode="auto">
          <a:xfrm>
            <a:off x="140906" y="2786131"/>
            <a:ext cx="2143125" cy="1328738"/>
          </a:xfrm>
          <a:prstGeom prst="rect">
            <a:avLst/>
          </a:prstGeom>
          <a:solidFill>
            <a:schemeClr val="folHlink"/>
          </a:solidFill>
          <a:ln w="9525">
            <a:solidFill>
              <a:schemeClr val="tx1"/>
            </a:solidFill>
            <a:miter lim="800000"/>
            <a:headEnd/>
            <a:tailEnd/>
          </a:ln>
        </p:spPr>
        <p:txBody>
          <a:bodyPr wrap="none" anchor="ct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eaLnBrk="1" hangingPunct="1"/>
            <a:endParaRPr lang="en-US" altLang="en-US" dirty="0"/>
          </a:p>
        </p:txBody>
      </p:sp>
      <p:sp>
        <p:nvSpPr>
          <p:cNvPr id="9" name="Rectangle 8"/>
          <p:cNvSpPr>
            <a:spLocks noChangeArrowheads="1"/>
          </p:cNvSpPr>
          <p:nvPr/>
        </p:nvSpPr>
        <p:spPr bwMode="auto">
          <a:xfrm>
            <a:off x="114891" y="4632094"/>
            <a:ext cx="2071688" cy="1575431"/>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eaLnBrk="1" hangingPunct="1"/>
            <a:endParaRPr lang="en-US" altLang="en-US" dirty="0"/>
          </a:p>
        </p:txBody>
      </p:sp>
      <p:sp>
        <p:nvSpPr>
          <p:cNvPr id="10" name="AutoShape 10"/>
          <p:cNvSpPr>
            <a:spLocks noChangeArrowheads="1"/>
          </p:cNvSpPr>
          <p:nvPr/>
        </p:nvSpPr>
        <p:spPr bwMode="auto">
          <a:xfrm>
            <a:off x="2658099" y="939162"/>
            <a:ext cx="2143125" cy="1357313"/>
          </a:xfrm>
          <a:prstGeom prst="wedgeRoundRectCallout">
            <a:avLst>
              <a:gd name="adj1" fmla="val -70431"/>
              <a:gd name="adj2" fmla="val -18162"/>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2000" b="1" dirty="0"/>
              <a:t>1</a:t>
            </a:r>
            <a:r>
              <a:rPr lang="en-US" altLang="en-US" sz="2000" b="1" baseline="30000" dirty="0"/>
              <a:t>st</a:t>
            </a:r>
            <a:r>
              <a:rPr lang="en-US" altLang="en-US" sz="2000" b="1" dirty="0"/>
              <a:t> Tier</a:t>
            </a:r>
          </a:p>
          <a:p>
            <a:pPr algn="ctr"/>
            <a:r>
              <a:rPr lang="en-US" altLang="en-US" sz="2000" dirty="0"/>
              <a:t>National security of supply</a:t>
            </a:r>
          </a:p>
        </p:txBody>
      </p:sp>
      <p:sp>
        <p:nvSpPr>
          <p:cNvPr id="11" name="AutoShape 11"/>
          <p:cNvSpPr>
            <a:spLocks noChangeArrowheads="1"/>
          </p:cNvSpPr>
          <p:nvPr/>
        </p:nvSpPr>
        <p:spPr bwMode="auto">
          <a:xfrm>
            <a:off x="2658099" y="2731262"/>
            <a:ext cx="2143125" cy="1423500"/>
          </a:xfrm>
          <a:prstGeom prst="wedgeRoundRectCallout">
            <a:avLst>
              <a:gd name="adj1" fmla="val -70065"/>
              <a:gd name="adj2" fmla="val -20567"/>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2143" b="1" dirty="0"/>
              <a:t>2</a:t>
            </a:r>
            <a:r>
              <a:rPr lang="en-US" altLang="en-US" sz="2143" b="1" baseline="30000" dirty="0"/>
              <a:t>nd</a:t>
            </a:r>
            <a:r>
              <a:rPr lang="en-US" altLang="en-US" sz="2143" b="1" dirty="0"/>
              <a:t> Tier</a:t>
            </a:r>
          </a:p>
          <a:p>
            <a:pPr algn="ctr"/>
            <a:r>
              <a:rPr lang="en-US" altLang="en-US" sz="2143" dirty="0"/>
              <a:t>Regional supply to WSA’s (municipalities)</a:t>
            </a:r>
          </a:p>
        </p:txBody>
      </p:sp>
      <p:sp>
        <p:nvSpPr>
          <p:cNvPr id="12" name="AutoShape 12"/>
          <p:cNvSpPr>
            <a:spLocks noChangeArrowheads="1"/>
          </p:cNvSpPr>
          <p:nvPr/>
        </p:nvSpPr>
        <p:spPr bwMode="auto">
          <a:xfrm>
            <a:off x="2641218" y="4546629"/>
            <a:ext cx="2143125" cy="1760509"/>
          </a:xfrm>
          <a:prstGeom prst="wedgeRoundRectCallout">
            <a:avLst>
              <a:gd name="adj1" fmla="val -71619"/>
              <a:gd name="adj2" fmla="val -22250"/>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1929" b="1" dirty="0"/>
              <a:t>3</a:t>
            </a:r>
            <a:r>
              <a:rPr lang="en-US" altLang="en-US" sz="1929" b="1" baseline="30000" dirty="0"/>
              <a:t>rd</a:t>
            </a:r>
            <a:r>
              <a:rPr lang="en-US" altLang="en-US" sz="1929" b="1" dirty="0"/>
              <a:t> Tier</a:t>
            </a:r>
          </a:p>
          <a:p>
            <a:pPr algn="ctr"/>
            <a:r>
              <a:rPr lang="en-US" altLang="en-US" sz="1929" dirty="0"/>
              <a:t>Local service delivery and customer management</a:t>
            </a:r>
          </a:p>
        </p:txBody>
      </p:sp>
      <p:sp>
        <p:nvSpPr>
          <p:cNvPr id="13" name="Text Box 14"/>
          <p:cNvSpPr txBox="1">
            <a:spLocks noChangeArrowheads="1"/>
          </p:cNvSpPr>
          <p:nvPr/>
        </p:nvSpPr>
        <p:spPr bwMode="auto">
          <a:xfrm>
            <a:off x="200435" y="937620"/>
            <a:ext cx="2024063" cy="1411284"/>
          </a:xfrm>
          <a:prstGeom prst="rect">
            <a:avLst/>
          </a:prstGeom>
          <a:solidFill>
            <a:schemeClr val="bg1">
              <a:lumMod val="95000"/>
            </a:schemeClr>
          </a:solidFill>
          <a:ln>
            <a:noFill/>
          </a:ln>
          <a:extLst/>
        </p:spPr>
        <p:txBody>
          <a:bodyPr wrap="square">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spcBef>
                <a:spcPct val="50000"/>
              </a:spcBef>
            </a:pPr>
            <a:r>
              <a:rPr lang="en-US" altLang="en-US" sz="1714" b="1" dirty="0">
                <a:latin typeface="Arial" charset="0"/>
                <a:cs typeface="Arial" charset="0"/>
              </a:rPr>
              <a:t>DEPARTMENT </a:t>
            </a:r>
            <a:r>
              <a:rPr lang="en-US" altLang="en-US" sz="1714" b="1" dirty="0" smtClean="0">
                <a:latin typeface="Arial" charset="0"/>
                <a:cs typeface="Arial" charset="0"/>
              </a:rPr>
              <a:t>HUMAN SETTLEMENTS OF </a:t>
            </a:r>
            <a:r>
              <a:rPr lang="en-US" altLang="en-US" sz="1714" b="1" dirty="0">
                <a:latin typeface="Arial" charset="0"/>
                <a:cs typeface="Arial" charset="0"/>
              </a:rPr>
              <a:t>WATER AND SANITATION </a:t>
            </a:r>
          </a:p>
        </p:txBody>
      </p:sp>
      <p:sp>
        <p:nvSpPr>
          <p:cNvPr id="14" name="Text Box 15"/>
          <p:cNvSpPr txBox="1">
            <a:spLocks noChangeArrowheads="1"/>
          </p:cNvSpPr>
          <p:nvPr/>
        </p:nvSpPr>
        <p:spPr bwMode="auto">
          <a:xfrm>
            <a:off x="138399" y="2897142"/>
            <a:ext cx="2143125" cy="106182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spcBef>
                <a:spcPct val="50000"/>
              </a:spcBef>
            </a:pPr>
            <a:r>
              <a:rPr lang="en-US" altLang="en-US" b="1" dirty="0">
                <a:solidFill>
                  <a:schemeClr val="accent6"/>
                </a:solidFill>
                <a:latin typeface="Arial" charset="0"/>
                <a:cs typeface="Arial" charset="0"/>
              </a:rPr>
              <a:t>BULK PROVIDERS</a:t>
            </a:r>
          </a:p>
          <a:p>
            <a:pPr algn="ctr">
              <a:spcBef>
                <a:spcPct val="50000"/>
              </a:spcBef>
            </a:pPr>
            <a:r>
              <a:rPr lang="en-US" altLang="en-US" b="1" dirty="0">
                <a:solidFill>
                  <a:schemeClr val="accent6"/>
                </a:solidFill>
                <a:latin typeface="Arial" charset="0"/>
                <a:cs typeface="Arial" charset="0"/>
              </a:rPr>
              <a:t>(Water Boards)  </a:t>
            </a:r>
          </a:p>
        </p:txBody>
      </p:sp>
      <p:sp>
        <p:nvSpPr>
          <p:cNvPr id="15" name="Text Box 16"/>
          <p:cNvSpPr txBox="1">
            <a:spLocks noChangeArrowheads="1"/>
          </p:cNvSpPr>
          <p:nvPr/>
        </p:nvSpPr>
        <p:spPr bwMode="auto">
          <a:xfrm>
            <a:off x="222046" y="4877696"/>
            <a:ext cx="1857375" cy="954107"/>
          </a:xfrm>
          <a:prstGeom prst="rect">
            <a:avLst/>
          </a:prstGeom>
          <a:solidFill>
            <a:schemeClr val="bg1">
              <a:lumMod val="95000"/>
            </a:schemeClr>
          </a:solidFill>
          <a:ln>
            <a:noFill/>
          </a:ln>
          <a:extLst/>
        </p:spPr>
        <p:txBody>
          <a:bodyPr>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spcBef>
                <a:spcPct val="50000"/>
              </a:spcBef>
            </a:pPr>
            <a:r>
              <a:rPr lang="en-US" altLang="en-US" sz="1600" b="1" dirty="0">
                <a:latin typeface="Arial" charset="0"/>
                <a:cs typeface="Arial" charset="0"/>
              </a:rPr>
              <a:t>MUNICIPALITIES</a:t>
            </a:r>
          </a:p>
          <a:p>
            <a:pPr algn="ctr">
              <a:spcBef>
                <a:spcPct val="50000"/>
              </a:spcBef>
            </a:pPr>
            <a:r>
              <a:rPr lang="en-US" altLang="en-US" sz="1600" b="1" dirty="0" smtClean="0">
                <a:latin typeface="Arial" charset="0"/>
                <a:cs typeface="Arial" charset="0"/>
              </a:rPr>
              <a:t>(Water </a:t>
            </a:r>
            <a:r>
              <a:rPr lang="en-US" altLang="en-US" sz="1600" b="1" dirty="0">
                <a:latin typeface="Arial" charset="0"/>
                <a:cs typeface="Arial" charset="0"/>
              </a:rPr>
              <a:t>Services Authorities) </a:t>
            </a:r>
          </a:p>
        </p:txBody>
      </p:sp>
      <p:sp>
        <p:nvSpPr>
          <p:cNvPr id="16" name="AutoShape 10"/>
          <p:cNvSpPr>
            <a:spLocks noChangeArrowheads="1"/>
          </p:cNvSpPr>
          <p:nvPr/>
        </p:nvSpPr>
        <p:spPr bwMode="auto">
          <a:xfrm>
            <a:off x="5355843" y="774581"/>
            <a:ext cx="3266470" cy="1665995"/>
          </a:xfrm>
          <a:prstGeom prst="wedgeRoundRectCallout">
            <a:avLst>
              <a:gd name="adj1" fmla="val -66181"/>
              <a:gd name="adj2" fmla="val -16400"/>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2000" dirty="0"/>
              <a:t>Mandated by National Water Act 38 of 1998</a:t>
            </a:r>
          </a:p>
          <a:p>
            <a:pPr algn="ctr"/>
            <a:r>
              <a:rPr lang="en-US" altLang="en-US" sz="2000" b="1" dirty="0"/>
              <a:t>Tariffs determined through: Pricing Strategy </a:t>
            </a:r>
          </a:p>
          <a:p>
            <a:pPr algn="ctr"/>
            <a:r>
              <a:rPr lang="en-US" altLang="en-US" sz="2000" b="1" dirty="0"/>
              <a:t>Approver: Minister  </a:t>
            </a:r>
          </a:p>
          <a:p>
            <a:pPr algn="ctr"/>
            <a:endParaRPr lang="en-US" altLang="en-US" sz="2000" b="1" dirty="0"/>
          </a:p>
        </p:txBody>
      </p:sp>
      <p:sp>
        <p:nvSpPr>
          <p:cNvPr id="17" name="AutoShape 10"/>
          <p:cNvSpPr>
            <a:spLocks noChangeArrowheads="1"/>
          </p:cNvSpPr>
          <p:nvPr/>
        </p:nvSpPr>
        <p:spPr bwMode="auto">
          <a:xfrm>
            <a:off x="5260592" y="2568524"/>
            <a:ext cx="3355688" cy="1636633"/>
          </a:xfrm>
          <a:prstGeom prst="wedgeRoundRectCallout">
            <a:avLst>
              <a:gd name="adj1" fmla="val -61321"/>
              <a:gd name="adj2" fmla="val -17173"/>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2000" dirty="0"/>
              <a:t>Mandated by the Water Services Act 108 of 1997</a:t>
            </a:r>
          </a:p>
          <a:p>
            <a:pPr algn="ctr"/>
            <a:r>
              <a:rPr lang="en-US" altLang="en-US" sz="2000" b="1" dirty="0"/>
              <a:t>Tariff: Norms and Standards </a:t>
            </a:r>
          </a:p>
          <a:p>
            <a:pPr algn="ctr"/>
            <a:r>
              <a:rPr lang="en-US" altLang="en-US" sz="2000" b="1" dirty="0"/>
              <a:t>Approver: Board and Minister </a:t>
            </a:r>
          </a:p>
        </p:txBody>
      </p:sp>
      <p:sp>
        <p:nvSpPr>
          <p:cNvPr id="18" name="AutoShape 10"/>
          <p:cNvSpPr>
            <a:spLocks noChangeArrowheads="1"/>
          </p:cNvSpPr>
          <p:nvPr/>
        </p:nvSpPr>
        <p:spPr bwMode="auto">
          <a:xfrm>
            <a:off x="5149864" y="4400121"/>
            <a:ext cx="3459401" cy="1907017"/>
          </a:xfrm>
          <a:prstGeom prst="wedgeRoundRectCallout">
            <a:avLst>
              <a:gd name="adj1" fmla="val -59645"/>
              <a:gd name="adj2" fmla="val -16066"/>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2000" dirty="0"/>
              <a:t>Mandated by the Constitution, Water Services Act, Municipal Systems Act and Municipal Structures Act</a:t>
            </a:r>
          </a:p>
          <a:p>
            <a:pPr algn="ctr"/>
            <a:r>
              <a:rPr lang="en-US" altLang="en-US" sz="2000" b="1" dirty="0"/>
              <a:t>Tariff: Norms and Standards</a:t>
            </a:r>
          </a:p>
          <a:p>
            <a:pPr algn="ctr"/>
            <a:r>
              <a:rPr lang="en-US" altLang="en-US" sz="2000" b="1" dirty="0"/>
              <a:t>Approver: Council </a:t>
            </a:r>
            <a:r>
              <a:rPr lang="en-US" altLang="en-US" sz="2000" dirty="0"/>
              <a:t> </a:t>
            </a:r>
          </a:p>
          <a:p>
            <a:pPr algn="ctr"/>
            <a:r>
              <a:rPr lang="en-US" altLang="en-US" sz="2000" dirty="0"/>
              <a:t> </a:t>
            </a:r>
          </a:p>
        </p:txBody>
      </p:sp>
      <p:sp>
        <p:nvSpPr>
          <p:cNvPr id="19" name="Text Box 32"/>
          <p:cNvSpPr txBox="1">
            <a:spLocks noChangeArrowheads="1"/>
          </p:cNvSpPr>
          <p:nvPr/>
        </p:nvSpPr>
        <p:spPr bwMode="auto">
          <a:xfrm>
            <a:off x="140907" y="219667"/>
            <a:ext cx="929063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spcBef>
                <a:spcPct val="50000"/>
              </a:spcBef>
            </a:pPr>
            <a:r>
              <a:rPr lang="en-US" altLang="en-US" sz="2800" b="1" dirty="0">
                <a:solidFill>
                  <a:schemeClr val="accent6"/>
                </a:solidFill>
                <a:latin typeface="Arial" charset="0"/>
                <a:cs typeface="Arial" charset="0"/>
              </a:rPr>
              <a:t>CONTEXT: Institutional </a:t>
            </a:r>
            <a:r>
              <a:rPr lang="en-US" altLang="en-US" sz="2800" b="1" dirty="0" smtClean="0">
                <a:solidFill>
                  <a:schemeClr val="accent6"/>
                </a:solidFill>
                <a:latin typeface="Arial" charset="0"/>
                <a:cs typeface="Arial" charset="0"/>
              </a:rPr>
              <a:t>Delivery, Pricing  </a:t>
            </a:r>
            <a:r>
              <a:rPr lang="en-US" altLang="en-US" sz="2800" b="1" dirty="0">
                <a:solidFill>
                  <a:schemeClr val="accent6"/>
                </a:solidFill>
                <a:latin typeface="Arial" charset="0"/>
                <a:cs typeface="Arial" charset="0"/>
              </a:rPr>
              <a:t>&amp; Debt </a:t>
            </a:r>
            <a:endParaRPr lang="en-US" altLang="en-US" sz="2800" b="1" dirty="0">
              <a:solidFill>
                <a:schemeClr val="accent6"/>
              </a:solidFill>
              <a:latin typeface="Comic Sans MS" pitchFamily="66" charset="0"/>
              <a:cs typeface="Arial" charset="0"/>
            </a:endParaRPr>
          </a:p>
        </p:txBody>
      </p:sp>
      <p:sp>
        <p:nvSpPr>
          <p:cNvPr id="20" name="AutoShape 10"/>
          <p:cNvSpPr>
            <a:spLocks noChangeArrowheads="1"/>
          </p:cNvSpPr>
          <p:nvPr/>
        </p:nvSpPr>
        <p:spPr bwMode="auto">
          <a:xfrm>
            <a:off x="8760296" y="1340768"/>
            <a:ext cx="3326547" cy="1556374"/>
          </a:xfrm>
          <a:prstGeom prst="wedgeRoundRectCallout">
            <a:avLst>
              <a:gd name="adj1" fmla="val -49026"/>
              <a:gd name="adj2" fmla="val -21464"/>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2000" b="1" dirty="0" smtClean="0"/>
              <a:t>Water Debt owed </a:t>
            </a:r>
            <a:r>
              <a:rPr lang="en-US" altLang="en-US" sz="2000" b="1" u="sng" dirty="0" smtClean="0"/>
              <a:t>BY</a:t>
            </a:r>
            <a:r>
              <a:rPr lang="en-US" altLang="en-US" sz="2000" b="1" dirty="0" smtClean="0"/>
              <a:t> Municipalities as at 30 </a:t>
            </a:r>
            <a:r>
              <a:rPr lang="en-US" altLang="en-US" sz="2000" b="1" dirty="0"/>
              <a:t>September 2019</a:t>
            </a:r>
            <a:endParaRPr lang="en-US" altLang="en-US" sz="2000" dirty="0"/>
          </a:p>
          <a:p>
            <a:pPr algn="ctr"/>
            <a:endParaRPr lang="en-US" altLang="en-US" sz="1100" b="1" dirty="0" smtClean="0"/>
          </a:p>
          <a:p>
            <a:pPr algn="ctr"/>
            <a:r>
              <a:rPr lang="en-US" altLang="en-US" sz="2000" b="1" dirty="0" smtClean="0"/>
              <a:t>Total Water Debt R14.9b</a:t>
            </a:r>
          </a:p>
          <a:p>
            <a:pPr algn="ctr"/>
            <a:endParaRPr lang="en-US" altLang="en-US" sz="2000" b="1" u="sng" dirty="0" smtClean="0"/>
          </a:p>
        </p:txBody>
      </p:sp>
      <p:sp>
        <p:nvSpPr>
          <p:cNvPr id="22" name="AutoShape 10"/>
          <p:cNvSpPr>
            <a:spLocks noChangeArrowheads="1"/>
          </p:cNvSpPr>
          <p:nvPr/>
        </p:nvSpPr>
        <p:spPr bwMode="auto">
          <a:xfrm>
            <a:off x="8761137" y="3460688"/>
            <a:ext cx="3311394" cy="2846449"/>
          </a:xfrm>
          <a:prstGeom prst="wedgeRoundRectCallout">
            <a:avLst>
              <a:gd name="adj1" fmla="val -49026"/>
              <a:gd name="adj2" fmla="val -21464"/>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1900" b="1" dirty="0" smtClean="0"/>
              <a:t>Debt owed </a:t>
            </a:r>
            <a:r>
              <a:rPr lang="en-US" altLang="en-US" sz="1900" b="1" u="sng" dirty="0" smtClean="0"/>
              <a:t>TO</a:t>
            </a:r>
            <a:r>
              <a:rPr lang="en-US" altLang="en-US" sz="1900" b="1" dirty="0" smtClean="0"/>
              <a:t> Municipalities as at June 2019 </a:t>
            </a:r>
          </a:p>
          <a:p>
            <a:pPr algn="ctr"/>
            <a:r>
              <a:rPr lang="en-US" altLang="en-US" sz="1900" b="1" dirty="0" smtClean="0"/>
              <a:t>Total Debt R165.5b, </a:t>
            </a:r>
          </a:p>
          <a:p>
            <a:pPr algn="ctr"/>
            <a:r>
              <a:rPr lang="en-US" altLang="en-US" sz="1900" b="1" dirty="0" smtClean="0"/>
              <a:t>(R50.2b on water services)</a:t>
            </a:r>
          </a:p>
          <a:p>
            <a:pPr algn="ctr"/>
            <a:endParaRPr lang="en-US" altLang="en-US" sz="1900" b="1" dirty="0" smtClean="0"/>
          </a:p>
          <a:p>
            <a:pPr algn="ctr"/>
            <a:r>
              <a:rPr lang="en-US" altLang="en-US" sz="1900" b="1" dirty="0" smtClean="0"/>
              <a:t>Household   R118.6b</a:t>
            </a:r>
          </a:p>
          <a:p>
            <a:pPr algn="ctr"/>
            <a:r>
              <a:rPr lang="en-US" altLang="en-US" sz="1900" b="1" dirty="0"/>
              <a:t>Business </a:t>
            </a:r>
            <a:r>
              <a:rPr lang="en-US" altLang="en-US" sz="1900" b="1" dirty="0" smtClean="0"/>
              <a:t>    R24.7b</a:t>
            </a:r>
            <a:endParaRPr lang="en-US" altLang="en-US" sz="1900" b="1" dirty="0"/>
          </a:p>
          <a:p>
            <a:pPr algn="ctr"/>
            <a:r>
              <a:rPr lang="en-US" altLang="en-US" sz="1900" b="1" dirty="0" smtClean="0"/>
              <a:t>Government   R10.3b</a:t>
            </a:r>
          </a:p>
        </p:txBody>
      </p:sp>
      <p:sp>
        <p:nvSpPr>
          <p:cNvPr id="23" name="Up Arrow 22"/>
          <p:cNvSpPr/>
          <p:nvPr/>
        </p:nvSpPr>
        <p:spPr>
          <a:xfrm>
            <a:off x="10189150" y="2897142"/>
            <a:ext cx="653142" cy="46040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929" dirty="0">
              <a:solidFill>
                <a:prstClr val="white"/>
              </a:solidFill>
            </a:endParaRPr>
          </a:p>
        </p:txBody>
      </p:sp>
    </p:spTree>
    <p:extLst>
      <p:ext uri="{BB962C8B-B14F-4D97-AF65-F5344CB8AC3E}">
        <p14:creationId xmlns:p14="http://schemas.microsoft.com/office/powerpoint/2010/main" xmlns="" val="270872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135644" y="0"/>
            <a:ext cx="7623879" cy="304800"/>
          </a:xfrm>
        </p:spPr>
        <p:txBody>
          <a:bodyPr>
            <a:normAutofit fontScale="90000"/>
          </a:bodyPr>
          <a:lstStyle/>
          <a:p>
            <a:pPr algn="l"/>
            <a:r>
              <a:rPr lang="en-ZA" sz="3600" dirty="0"/>
              <a:t/>
            </a:r>
            <a:br>
              <a:rPr lang="en-ZA" sz="3600" dirty="0"/>
            </a:br>
            <a:r>
              <a:rPr lang="en-ZA" sz="2700" dirty="0" smtClean="0">
                <a:solidFill>
                  <a:schemeClr val="accent6"/>
                </a:solidFill>
              </a:rPr>
              <a:t>OBSERVATION ON THE DEBT    </a:t>
            </a:r>
            <a:endParaRPr lang="en-ZA" sz="2700" i="1" dirty="0">
              <a:solidFill>
                <a:schemeClr val="accent6"/>
              </a:solidFill>
            </a:endParaRPr>
          </a:p>
        </p:txBody>
      </p:sp>
      <p:sp>
        <p:nvSpPr>
          <p:cNvPr id="7" name="TextBox 6"/>
          <p:cNvSpPr txBox="1"/>
          <p:nvPr/>
        </p:nvSpPr>
        <p:spPr>
          <a:xfrm>
            <a:off x="1" y="980728"/>
            <a:ext cx="11856640" cy="5750933"/>
          </a:xfrm>
          <a:prstGeom prst="rect">
            <a:avLst/>
          </a:prstGeom>
          <a:noFill/>
        </p:spPr>
        <p:txBody>
          <a:bodyPr wrap="square" rtlCol="0">
            <a:spAutoFit/>
          </a:bodyPr>
          <a:lstStyle/>
          <a:p>
            <a:pPr marL="285732" indent="-285732" algn="just">
              <a:buFont typeface="Wingdings" pitchFamily="2" charset="2"/>
              <a:buChar char="§"/>
            </a:pPr>
            <a:r>
              <a:rPr lang="en-ZA" dirty="0" smtClean="0">
                <a:solidFill>
                  <a:schemeClr val="accent6"/>
                </a:solidFill>
              </a:rPr>
              <a:t>The </a:t>
            </a:r>
            <a:r>
              <a:rPr lang="en-ZA" b="1" u="sng" dirty="0">
                <a:solidFill>
                  <a:schemeClr val="accent6"/>
                </a:solidFill>
              </a:rPr>
              <a:t>escalating debt </a:t>
            </a:r>
            <a:r>
              <a:rPr lang="en-ZA" dirty="0" smtClean="0">
                <a:solidFill>
                  <a:schemeClr val="accent6"/>
                </a:solidFill>
              </a:rPr>
              <a:t>in </a:t>
            </a:r>
            <a:r>
              <a:rPr lang="en-ZA" dirty="0">
                <a:solidFill>
                  <a:schemeClr val="accent6"/>
                </a:solidFill>
              </a:rPr>
              <a:t>the water sector </a:t>
            </a:r>
            <a:r>
              <a:rPr lang="en-ZA" dirty="0" smtClean="0">
                <a:solidFill>
                  <a:schemeClr val="accent6"/>
                </a:solidFill>
              </a:rPr>
              <a:t>may be attributed to </a:t>
            </a:r>
          </a:p>
          <a:p>
            <a:pPr marL="742932" lvl="1" indent="-285732" algn="just">
              <a:buFont typeface="Wingdings" pitchFamily="2" charset="2"/>
              <a:buChar char="§"/>
            </a:pPr>
            <a:endParaRPr lang="en-ZA" dirty="0" smtClean="0">
              <a:solidFill>
                <a:schemeClr val="accent6"/>
              </a:solidFill>
            </a:endParaRPr>
          </a:p>
          <a:p>
            <a:pPr marL="742932" lvl="1" indent="-285732" algn="just">
              <a:buFont typeface="Wingdings" pitchFamily="2" charset="2"/>
              <a:buChar char="§"/>
            </a:pPr>
            <a:r>
              <a:rPr lang="en-ZA" dirty="0" smtClean="0">
                <a:solidFill>
                  <a:schemeClr val="accent6"/>
                </a:solidFill>
              </a:rPr>
              <a:t>Absence of an economic regulatory regime (Infrastructure Investments, costing and pricing) </a:t>
            </a:r>
          </a:p>
          <a:p>
            <a:pPr marL="742932" lvl="1" indent="-285732" algn="just">
              <a:buFont typeface="Wingdings" pitchFamily="2" charset="2"/>
              <a:buChar char="§"/>
            </a:pPr>
            <a:endParaRPr lang="en-ZA" dirty="0">
              <a:solidFill>
                <a:schemeClr val="accent6"/>
              </a:solidFill>
            </a:endParaRPr>
          </a:p>
          <a:p>
            <a:pPr marL="742932" lvl="1" indent="-285732" algn="just">
              <a:buFont typeface="Wingdings" pitchFamily="2" charset="2"/>
              <a:buChar char="§"/>
            </a:pPr>
            <a:r>
              <a:rPr lang="en-ZA" dirty="0" smtClean="0">
                <a:solidFill>
                  <a:schemeClr val="accent6"/>
                </a:solidFill>
              </a:rPr>
              <a:t>Generally there is a culture of Non Payment of services ; </a:t>
            </a:r>
          </a:p>
          <a:p>
            <a:pPr marL="742932" lvl="1" indent="-285732" algn="just">
              <a:buFont typeface="Wingdings" pitchFamily="2" charset="2"/>
              <a:buChar char="§"/>
            </a:pPr>
            <a:endParaRPr lang="en-ZA" dirty="0">
              <a:solidFill>
                <a:schemeClr val="accent6"/>
              </a:solidFill>
            </a:endParaRPr>
          </a:p>
          <a:p>
            <a:pPr marL="742932" lvl="1" indent="-285732" algn="just">
              <a:buFont typeface="Wingdings" pitchFamily="2" charset="2"/>
              <a:buChar char="§"/>
            </a:pPr>
            <a:r>
              <a:rPr lang="en-ZA" dirty="0" smtClean="0">
                <a:solidFill>
                  <a:schemeClr val="accent6"/>
                </a:solidFill>
              </a:rPr>
              <a:t>Water losses – over </a:t>
            </a:r>
            <a:r>
              <a:rPr lang="en-ZA" b="1" u="sng" dirty="0" smtClean="0">
                <a:solidFill>
                  <a:schemeClr val="accent6"/>
                </a:solidFill>
              </a:rPr>
              <a:t>38%</a:t>
            </a:r>
            <a:r>
              <a:rPr lang="en-ZA" dirty="0" smtClean="0">
                <a:solidFill>
                  <a:schemeClr val="accent6"/>
                </a:solidFill>
              </a:rPr>
              <a:t>;  </a:t>
            </a:r>
          </a:p>
          <a:p>
            <a:pPr marL="742932" lvl="1" indent="-285732" algn="just">
              <a:buFont typeface="Wingdings" pitchFamily="2" charset="2"/>
              <a:buChar char="§"/>
            </a:pPr>
            <a:endParaRPr lang="en-ZA" dirty="0">
              <a:solidFill>
                <a:schemeClr val="accent6"/>
              </a:solidFill>
            </a:endParaRPr>
          </a:p>
          <a:p>
            <a:pPr marL="742932" lvl="1" indent="-285732" algn="just">
              <a:buFont typeface="Wingdings" pitchFamily="2" charset="2"/>
              <a:buChar char="§"/>
            </a:pPr>
            <a:r>
              <a:rPr lang="en-ZA" dirty="0" smtClean="0">
                <a:solidFill>
                  <a:schemeClr val="accent6"/>
                </a:solidFill>
              </a:rPr>
              <a:t>Unauthorised Connections </a:t>
            </a:r>
          </a:p>
          <a:p>
            <a:pPr marL="742932" lvl="1" indent="-285732" algn="just">
              <a:buFont typeface="Wingdings" pitchFamily="2" charset="2"/>
              <a:buChar char="§"/>
            </a:pPr>
            <a:endParaRPr lang="en-ZA" dirty="0">
              <a:solidFill>
                <a:schemeClr val="accent6"/>
              </a:solidFill>
            </a:endParaRPr>
          </a:p>
          <a:p>
            <a:pPr marL="742932" lvl="1" indent="-285732" algn="just">
              <a:buFont typeface="Wingdings" pitchFamily="2" charset="2"/>
              <a:buChar char="§"/>
            </a:pPr>
            <a:r>
              <a:rPr lang="en-ZA" dirty="0" smtClean="0">
                <a:solidFill>
                  <a:schemeClr val="accent6"/>
                </a:solidFill>
              </a:rPr>
              <a:t>Cost of Providing services vs Equitable Share; </a:t>
            </a:r>
          </a:p>
          <a:p>
            <a:pPr marL="742932" lvl="1" indent="-285732" algn="just">
              <a:buFont typeface="Wingdings" pitchFamily="2" charset="2"/>
              <a:buChar char="§"/>
            </a:pPr>
            <a:endParaRPr lang="en-ZA" dirty="0">
              <a:solidFill>
                <a:schemeClr val="accent6"/>
              </a:solidFill>
            </a:endParaRPr>
          </a:p>
          <a:p>
            <a:pPr marL="742932" lvl="1" indent="-285732" algn="just">
              <a:buFont typeface="Wingdings" pitchFamily="2" charset="2"/>
              <a:buChar char="§"/>
            </a:pPr>
            <a:r>
              <a:rPr lang="en-ZA" dirty="0">
                <a:solidFill>
                  <a:schemeClr val="accent6"/>
                </a:solidFill>
              </a:rPr>
              <a:t>High consumption by indigents - Improve in level of service from Communal  to Yard Connection increases consumption Provision of services not </a:t>
            </a:r>
            <a:r>
              <a:rPr lang="en-ZA" dirty="0" smtClean="0">
                <a:solidFill>
                  <a:schemeClr val="accent6"/>
                </a:solidFill>
              </a:rPr>
              <a:t>costed;</a:t>
            </a:r>
          </a:p>
          <a:p>
            <a:pPr marL="742932" lvl="1" indent="-285732" algn="just">
              <a:buFont typeface="Wingdings" pitchFamily="2" charset="2"/>
              <a:buChar char="§"/>
            </a:pPr>
            <a:endParaRPr lang="en-ZA" dirty="0">
              <a:solidFill>
                <a:schemeClr val="accent6"/>
              </a:solidFill>
            </a:endParaRPr>
          </a:p>
          <a:p>
            <a:pPr marL="742932" lvl="1" indent="-285732" algn="just">
              <a:buFont typeface="Wingdings" pitchFamily="2" charset="2"/>
              <a:buChar char="§"/>
            </a:pPr>
            <a:r>
              <a:rPr lang="en-ZA" b="1" u="sng" dirty="0" smtClean="0">
                <a:solidFill>
                  <a:schemeClr val="accent6"/>
                </a:solidFill>
              </a:rPr>
              <a:t>Acknowledge</a:t>
            </a:r>
            <a:r>
              <a:rPr lang="en-ZA" dirty="0" smtClean="0">
                <a:solidFill>
                  <a:schemeClr val="accent6"/>
                </a:solidFill>
              </a:rPr>
              <a:t> that the Bulk </a:t>
            </a:r>
            <a:r>
              <a:rPr lang="en-ZA" dirty="0">
                <a:solidFill>
                  <a:schemeClr val="accent6"/>
                </a:solidFill>
              </a:rPr>
              <a:t>of the debt is historical – in some instance over 5 </a:t>
            </a:r>
            <a:r>
              <a:rPr lang="en-ZA" dirty="0" smtClean="0">
                <a:solidFill>
                  <a:schemeClr val="accent6"/>
                </a:solidFill>
              </a:rPr>
              <a:t>– 10 years </a:t>
            </a:r>
            <a:endParaRPr lang="en-ZA" dirty="0">
              <a:solidFill>
                <a:schemeClr val="accent6"/>
              </a:solidFill>
            </a:endParaRPr>
          </a:p>
          <a:p>
            <a:pPr lvl="1" algn="just"/>
            <a:endParaRPr lang="en-ZA" dirty="0">
              <a:solidFill>
                <a:schemeClr val="accent6"/>
              </a:solidFill>
            </a:endParaRPr>
          </a:p>
          <a:p>
            <a:pPr marL="742932" lvl="1" indent="-285732" algn="just">
              <a:buFont typeface="Wingdings" pitchFamily="2" charset="2"/>
              <a:buChar char="§"/>
            </a:pPr>
            <a:r>
              <a:rPr lang="en-ZA" b="1" u="sng" dirty="0" smtClean="0">
                <a:solidFill>
                  <a:schemeClr val="accent6"/>
                </a:solidFill>
              </a:rPr>
              <a:t>Consequently</a:t>
            </a:r>
            <a:r>
              <a:rPr lang="en-ZA" dirty="0" smtClean="0">
                <a:solidFill>
                  <a:schemeClr val="accent6"/>
                </a:solidFill>
              </a:rPr>
              <a:t> -  Majority </a:t>
            </a:r>
            <a:r>
              <a:rPr lang="en-ZA" dirty="0">
                <a:solidFill>
                  <a:schemeClr val="accent6"/>
                </a:solidFill>
              </a:rPr>
              <a:t>of Water Services Authorities operate their water distribution businesses at a deficit or at </a:t>
            </a:r>
            <a:r>
              <a:rPr lang="en-ZA" dirty="0" smtClean="0">
                <a:solidFill>
                  <a:schemeClr val="accent6"/>
                </a:solidFill>
              </a:rPr>
              <a:t>break-even t</a:t>
            </a:r>
            <a:endParaRPr lang="en-ZA" sz="2571" dirty="0">
              <a:solidFill>
                <a:schemeClr val="accent6"/>
              </a:solidFill>
            </a:endParaRPr>
          </a:p>
          <a:p>
            <a:pPr marL="285732" indent="-285732" algn="just">
              <a:buFont typeface="Wingdings" pitchFamily="2" charset="2"/>
              <a:buChar char="§"/>
            </a:pPr>
            <a:endParaRPr lang="en-ZA" sz="2571" dirty="0">
              <a:solidFill>
                <a:schemeClr val="accent6"/>
              </a:solidFill>
            </a:endParaRPr>
          </a:p>
        </p:txBody>
      </p:sp>
    </p:spTree>
    <p:extLst>
      <p:ext uri="{BB962C8B-B14F-4D97-AF65-F5344CB8AC3E}">
        <p14:creationId xmlns:p14="http://schemas.microsoft.com/office/powerpoint/2010/main" xmlns="" val="3624688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4448" y="188640"/>
            <a:ext cx="7857429" cy="645391"/>
          </a:xfrm>
        </p:spPr>
        <p:txBody>
          <a:bodyPr>
            <a:noAutofit/>
          </a:bodyPr>
          <a:lstStyle/>
          <a:p>
            <a:r>
              <a:rPr lang="en-ZA" sz="2800" dirty="0" smtClean="0"/>
              <a:t>TOP MUNICIPAL DEBT</a:t>
            </a:r>
            <a:br>
              <a:rPr lang="en-ZA" sz="2800" dirty="0" smtClean="0"/>
            </a:br>
            <a:r>
              <a:rPr lang="en-ZA" sz="2800" dirty="0" smtClean="0">
                <a:solidFill>
                  <a:schemeClr val="accent6"/>
                </a:solidFill>
              </a:rPr>
              <a:t>(OWED BY </a:t>
            </a:r>
            <a:r>
              <a:rPr lang="en-ZA" sz="2800" dirty="0" smtClean="0">
                <a:solidFill>
                  <a:srgbClr val="0070C0"/>
                </a:solidFill>
              </a:rPr>
              <a:t>VS</a:t>
            </a:r>
            <a:r>
              <a:rPr lang="en-ZA" sz="2800" dirty="0" smtClean="0">
                <a:solidFill>
                  <a:schemeClr val="accent6"/>
                </a:solidFill>
              </a:rPr>
              <a:t> </a:t>
            </a:r>
            <a:r>
              <a:rPr lang="en-ZA" sz="2800" dirty="0" smtClean="0">
                <a:solidFill>
                  <a:srgbClr val="FF0000"/>
                </a:solidFill>
              </a:rPr>
              <a:t>OWED TO)</a:t>
            </a:r>
            <a:endParaRPr lang="en-ZA" sz="2800" i="1" dirty="0"/>
          </a:p>
        </p:txBody>
      </p:sp>
      <p:sp>
        <p:nvSpPr>
          <p:cNvPr id="7" name="TextBox 6"/>
          <p:cNvSpPr txBox="1"/>
          <p:nvPr/>
        </p:nvSpPr>
        <p:spPr>
          <a:xfrm>
            <a:off x="263352" y="1916832"/>
            <a:ext cx="11537336" cy="1846659"/>
          </a:xfrm>
          <a:prstGeom prst="rect">
            <a:avLst/>
          </a:prstGeom>
          <a:noFill/>
        </p:spPr>
        <p:txBody>
          <a:bodyPr wrap="square" rtlCol="0">
            <a:spAutoFit/>
          </a:bodyPr>
          <a:lstStyle/>
          <a:p>
            <a:endParaRPr lang="en-ZA" sz="1900" dirty="0" smtClean="0">
              <a:solidFill>
                <a:schemeClr val="accent6"/>
              </a:solidFill>
            </a:endParaRPr>
          </a:p>
          <a:p>
            <a:endParaRPr lang="en-ZA" sz="1900" dirty="0">
              <a:solidFill>
                <a:schemeClr val="accent6"/>
              </a:solidFill>
            </a:endParaRPr>
          </a:p>
          <a:p>
            <a:endParaRPr lang="en-ZA" sz="1900" dirty="0" smtClean="0">
              <a:solidFill>
                <a:schemeClr val="accent6"/>
              </a:solidFill>
            </a:endParaRPr>
          </a:p>
          <a:p>
            <a:endParaRPr lang="en-ZA" sz="1900" dirty="0">
              <a:solidFill>
                <a:schemeClr val="accent6"/>
              </a:solidFill>
            </a:endParaRPr>
          </a:p>
          <a:p>
            <a:endParaRPr lang="en-ZA" sz="1900" dirty="0" smtClean="0">
              <a:solidFill>
                <a:schemeClr val="accent6"/>
              </a:solidFill>
            </a:endParaRPr>
          </a:p>
          <a:p>
            <a:endParaRPr lang="en-ZA" sz="1900" dirty="0">
              <a:solidFill>
                <a:schemeClr val="accent6"/>
              </a:solidFill>
            </a:endParaRPr>
          </a:p>
        </p:txBody>
      </p:sp>
      <p:graphicFrame>
        <p:nvGraphicFramePr>
          <p:cNvPr id="3" name="Table 2"/>
          <p:cNvGraphicFramePr>
            <a:graphicFrameLocks noGrp="1"/>
          </p:cNvGraphicFramePr>
          <p:nvPr>
            <p:extLst/>
          </p:nvPr>
        </p:nvGraphicFramePr>
        <p:xfrm>
          <a:off x="24449" y="1110435"/>
          <a:ext cx="12048217" cy="5342900"/>
        </p:xfrm>
        <a:graphic>
          <a:graphicData uri="http://schemas.openxmlformats.org/drawingml/2006/table">
            <a:tbl>
              <a:tblPr/>
              <a:tblGrid>
                <a:gridCol w="2528638">
                  <a:extLst>
                    <a:ext uri="{9D8B030D-6E8A-4147-A177-3AD203B41FA5}">
                      <a16:colId xmlns:a16="http://schemas.microsoft.com/office/drawing/2014/main" xmlns="" val="20000"/>
                    </a:ext>
                  </a:extLst>
                </a:gridCol>
                <a:gridCol w="1636178">
                  <a:extLst>
                    <a:ext uri="{9D8B030D-6E8A-4147-A177-3AD203B41FA5}">
                      <a16:colId xmlns:a16="http://schemas.microsoft.com/office/drawing/2014/main" xmlns="" val="20001"/>
                    </a:ext>
                  </a:extLst>
                </a:gridCol>
                <a:gridCol w="1636178">
                  <a:extLst>
                    <a:ext uri="{9D8B030D-6E8A-4147-A177-3AD203B41FA5}">
                      <a16:colId xmlns:a16="http://schemas.microsoft.com/office/drawing/2014/main" xmlns="" val="20002"/>
                    </a:ext>
                  </a:extLst>
                </a:gridCol>
                <a:gridCol w="1487434">
                  <a:extLst>
                    <a:ext uri="{9D8B030D-6E8A-4147-A177-3AD203B41FA5}">
                      <a16:colId xmlns:a16="http://schemas.microsoft.com/office/drawing/2014/main" xmlns="" val="20003"/>
                    </a:ext>
                  </a:extLst>
                </a:gridCol>
                <a:gridCol w="1636178">
                  <a:extLst>
                    <a:ext uri="{9D8B030D-6E8A-4147-A177-3AD203B41FA5}">
                      <a16:colId xmlns:a16="http://schemas.microsoft.com/office/drawing/2014/main" xmlns="" val="20004"/>
                    </a:ext>
                  </a:extLst>
                </a:gridCol>
                <a:gridCol w="1636178">
                  <a:extLst>
                    <a:ext uri="{9D8B030D-6E8A-4147-A177-3AD203B41FA5}">
                      <a16:colId xmlns:a16="http://schemas.microsoft.com/office/drawing/2014/main" xmlns="" val="20005"/>
                    </a:ext>
                  </a:extLst>
                </a:gridCol>
                <a:gridCol w="1487433">
                  <a:extLst>
                    <a:ext uri="{9D8B030D-6E8A-4147-A177-3AD203B41FA5}">
                      <a16:colId xmlns:a16="http://schemas.microsoft.com/office/drawing/2014/main" xmlns="" val="20006"/>
                    </a:ext>
                  </a:extLst>
                </a:gridCol>
              </a:tblGrid>
              <a:tr h="452727">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Customer Name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400" b="1" i="0" u="none" strike="noStrike" dirty="0" smtClean="0">
                          <a:solidFill>
                            <a:srgbClr val="000000"/>
                          </a:solidFill>
                          <a:effectLst/>
                          <a:latin typeface="Arial" panose="020B0604020202020204" pitchFamily="34" charset="0"/>
                          <a:cs typeface="Arial" panose="020B0604020202020204" pitchFamily="34" charset="0"/>
                        </a:rPr>
                        <a:t>PROVINCE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Current  </a:t>
                      </a:r>
                      <a:br>
                        <a:rPr lang="en-ZA" sz="1400" b="1" i="0" u="none" strike="noStrike" dirty="0">
                          <a:solidFill>
                            <a:srgbClr val="000000"/>
                          </a:solidFill>
                          <a:effectLst/>
                          <a:latin typeface="Arial" panose="020B0604020202020204" pitchFamily="34" charset="0"/>
                          <a:cs typeface="Arial" panose="020B0604020202020204" pitchFamily="34" charset="0"/>
                        </a:rPr>
                      </a:br>
                      <a:r>
                        <a:rPr lang="en-ZA" sz="14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30 + Days</a:t>
                      </a:r>
                      <a:br>
                        <a:rPr lang="en-ZA" sz="1400" b="1" i="0" u="none" strike="noStrike">
                          <a:solidFill>
                            <a:srgbClr val="000000"/>
                          </a:solidFill>
                          <a:effectLst/>
                          <a:latin typeface="Arial" panose="020B0604020202020204" pitchFamily="34" charset="0"/>
                          <a:cs typeface="Arial" panose="020B0604020202020204" pitchFamily="34" charset="0"/>
                        </a:rPr>
                      </a:br>
                      <a:r>
                        <a:rPr lang="en-ZA" sz="1400" b="1" i="0" u="none" strike="noStrike">
                          <a:solidFill>
                            <a:srgbClr val="000000"/>
                          </a:solidFill>
                          <a:effectLst/>
                          <a:latin typeface="Arial" panose="020B060402020202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90+ Days</a:t>
                      </a:r>
                      <a:br>
                        <a:rPr lang="en-ZA" sz="1400" b="1" i="0" u="none" strike="noStrike">
                          <a:solidFill>
                            <a:srgbClr val="000000"/>
                          </a:solidFill>
                          <a:effectLst/>
                          <a:latin typeface="Arial" panose="020B0604020202020204" pitchFamily="34" charset="0"/>
                          <a:cs typeface="Arial" panose="020B0604020202020204" pitchFamily="34" charset="0"/>
                        </a:rPr>
                      </a:br>
                      <a:r>
                        <a:rPr lang="en-ZA" sz="1400" b="1" i="0" u="none" strike="noStrike">
                          <a:solidFill>
                            <a:srgbClr val="000000"/>
                          </a:solidFill>
                          <a:effectLst/>
                          <a:latin typeface="Arial" panose="020B060402020202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150+ Days</a:t>
                      </a:r>
                      <a:br>
                        <a:rPr lang="en-ZA" sz="1400" b="1" i="0" u="none" strike="noStrike">
                          <a:solidFill>
                            <a:srgbClr val="000000"/>
                          </a:solidFill>
                          <a:effectLst/>
                          <a:latin typeface="Arial" panose="020B0604020202020204" pitchFamily="34" charset="0"/>
                          <a:cs typeface="Arial" panose="020B0604020202020204" pitchFamily="34" charset="0"/>
                        </a:rPr>
                      </a:br>
                      <a:r>
                        <a:rPr lang="en-ZA" sz="1400" b="1" i="0" u="none" strike="noStrike">
                          <a:solidFill>
                            <a:srgbClr val="000000"/>
                          </a:solidFill>
                          <a:effectLst/>
                          <a:latin typeface="Arial" panose="020B060402020202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Total</a:t>
                      </a:r>
                      <a:br>
                        <a:rPr lang="en-ZA" sz="1400" b="1" i="0" u="none" strike="noStrike" dirty="0">
                          <a:solidFill>
                            <a:srgbClr val="000000"/>
                          </a:solidFill>
                          <a:effectLst/>
                          <a:latin typeface="Arial" panose="020B0604020202020204" pitchFamily="34" charset="0"/>
                          <a:cs typeface="Arial" panose="020B0604020202020204" pitchFamily="34" charset="0"/>
                        </a:rPr>
                      </a:br>
                      <a:r>
                        <a:rPr lang="en-ZA" sz="14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421096">
                <a:tc>
                  <a:txBody>
                    <a:bodyPr/>
                    <a:lstStyle/>
                    <a:p>
                      <a:pPr algn="l" fontAlgn="b"/>
                      <a:r>
                        <a:rPr lang="en-ZA" sz="1300" b="1" i="0" u="none" strike="noStrike" dirty="0">
                          <a:solidFill>
                            <a:srgbClr val="000000"/>
                          </a:solidFill>
                          <a:effectLst/>
                          <a:latin typeface="Arial" panose="020B0604020202020204" pitchFamily="34" charset="0"/>
                          <a:cs typeface="Arial" panose="020B0604020202020204" pitchFamily="34" charset="0"/>
                        </a:rPr>
                        <a:t>LEKWA LOCAL COUNCIL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dirty="0" smtClean="0">
                          <a:solidFill>
                            <a:srgbClr val="000000"/>
                          </a:solidFill>
                          <a:effectLst/>
                          <a:latin typeface="Arial" panose="020B0604020202020204" pitchFamily="34" charset="0"/>
                          <a:cs typeface="Arial" panose="020B0604020202020204" pitchFamily="34" charset="0"/>
                        </a:rPr>
                        <a:t>MPUMALANGA</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12 887</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40 </a:t>
                      </a:r>
                      <a:r>
                        <a:rPr lang="en-ZA" sz="1300" b="1" i="0" u="none" strike="noStrike" dirty="0">
                          <a:solidFill>
                            <a:srgbClr val="FF0000"/>
                          </a:solidFill>
                          <a:effectLst/>
                          <a:latin typeface="Arial" panose="020B0604020202020204" pitchFamily="34" charset="0"/>
                          <a:cs typeface="Arial" panose="020B0604020202020204" pitchFamily="34" charset="0"/>
                        </a:rPr>
                        <a:t>343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21 794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 23 755 </a:t>
                      </a:r>
                      <a:endParaRPr lang="en-ZA" sz="13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14 686</a:t>
                      </a:r>
                    </a:p>
                    <a:p>
                      <a:pPr algn="r" fontAlgn="ctr"/>
                      <a:r>
                        <a:rPr lang="en-ZA" sz="1300" b="0" i="0" u="none" strike="noStrike" dirty="0" smtClean="0">
                          <a:solidFill>
                            <a:srgbClr val="000000"/>
                          </a:solidFill>
                          <a:effectLst/>
                          <a:latin typeface="Arial" panose="020B0604020202020204" pitchFamily="34" charset="0"/>
                          <a:cs typeface="Arial" panose="020B0604020202020204" pitchFamily="34" charset="0"/>
                        </a:rPr>
                        <a:t>  </a:t>
                      </a:r>
                      <a:r>
                        <a:rPr lang="en-ZA" sz="1300" b="1" i="0" u="none" strike="noStrike" dirty="0" smtClean="0">
                          <a:solidFill>
                            <a:srgbClr val="FF0000"/>
                          </a:solidFill>
                          <a:effectLst/>
                          <a:latin typeface="Arial" panose="020B0604020202020204" pitchFamily="34" charset="0"/>
                          <a:cs typeface="Arial" panose="020B0604020202020204" pitchFamily="34" charset="0"/>
                        </a:rPr>
                        <a:t>20 </a:t>
                      </a:r>
                      <a:r>
                        <a:rPr lang="en-ZA" sz="1300" b="1" i="0" u="none" strike="noStrike" dirty="0">
                          <a:solidFill>
                            <a:srgbClr val="FF0000"/>
                          </a:solidFill>
                          <a:effectLst/>
                          <a:latin typeface="Arial" panose="020B0604020202020204" pitchFamily="34" charset="0"/>
                          <a:cs typeface="Arial" panose="020B0604020202020204" pitchFamily="34" charset="0"/>
                        </a:rPr>
                        <a:t>925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911 816</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 </a:t>
                      </a:r>
                      <a:r>
                        <a:rPr lang="en-ZA" sz="1300" b="1" i="0" u="none" strike="noStrike" dirty="0">
                          <a:solidFill>
                            <a:srgbClr val="FF0000"/>
                          </a:solidFill>
                          <a:effectLst/>
                          <a:latin typeface="Arial" panose="020B0604020202020204" pitchFamily="34" charset="0"/>
                          <a:cs typeface="Arial" panose="020B0604020202020204" pitchFamily="34" charset="0"/>
                        </a:rPr>
                        <a:t>851 807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1" i="0" u="none" strike="noStrike" dirty="0" smtClean="0">
                          <a:solidFill>
                            <a:srgbClr val="000000"/>
                          </a:solidFill>
                          <a:effectLst/>
                          <a:latin typeface="Arial" panose="020B0604020202020204" pitchFamily="34" charset="0"/>
                          <a:cs typeface="Arial" panose="020B0604020202020204" pitchFamily="34" charset="0"/>
                        </a:rPr>
                        <a:t>961 183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936 </a:t>
                      </a:r>
                      <a:r>
                        <a:rPr lang="en-ZA" sz="1300" b="1" i="0" u="none" strike="noStrike" dirty="0">
                          <a:solidFill>
                            <a:srgbClr val="FF0000"/>
                          </a:solidFill>
                          <a:effectLst/>
                          <a:latin typeface="Arial" panose="020B0604020202020204" pitchFamily="34" charset="0"/>
                          <a:cs typeface="Arial" panose="020B0604020202020204" pitchFamily="34" charset="0"/>
                        </a:rPr>
                        <a:t>831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8275">
                <a:tc>
                  <a:txBody>
                    <a:bodyPr/>
                    <a:lstStyle/>
                    <a:p>
                      <a:pPr algn="l" fontAlgn="b"/>
                      <a:r>
                        <a:rPr lang="en-ZA" sz="1300" b="1" i="0" u="none" strike="noStrike" dirty="0">
                          <a:solidFill>
                            <a:srgbClr val="000000"/>
                          </a:solidFill>
                          <a:effectLst/>
                          <a:latin typeface="Arial" panose="020B0604020202020204" pitchFamily="34" charset="0"/>
                          <a:cs typeface="Arial" panose="020B0604020202020204" pitchFamily="34" charset="0"/>
                        </a:rPr>
                        <a:t>VHEMBE DISTRICT MUNICIPALITY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dirty="0" smtClean="0">
                          <a:solidFill>
                            <a:srgbClr val="000000"/>
                          </a:solidFill>
                          <a:effectLst/>
                          <a:latin typeface="Arial" panose="020B0604020202020204" pitchFamily="34" charset="0"/>
                          <a:cs typeface="Arial" panose="020B0604020202020204" pitchFamily="34" charset="0"/>
                        </a:rPr>
                        <a:t>LIMPOPO</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8 782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14 </a:t>
                      </a:r>
                      <a:r>
                        <a:rPr lang="en-ZA" sz="1300" b="1" i="0" u="none" strike="noStrike" dirty="0">
                          <a:solidFill>
                            <a:srgbClr val="FF0000"/>
                          </a:solidFill>
                          <a:effectLst/>
                          <a:latin typeface="Arial" panose="020B0604020202020204" pitchFamily="34" charset="0"/>
                          <a:cs typeface="Arial" panose="020B0604020202020204" pitchFamily="34" charset="0"/>
                        </a:rPr>
                        <a:t>759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19 231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12 </a:t>
                      </a:r>
                      <a:r>
                        <a:rPr lang="en-ZA" sz="1300" b="1" i="0" u="none" strike="noStrike" dirty="0">
                          <a:solidFill>
                            <a:srgbClr val="FF0000"/>
                          </a:solidFill>
                          <a:effectLst/>
                          <a:latin typeface="Arial" panose="020B0604020202020204" pitchFamily="34" charset="0"/>
                          <a:cs typeface="Arial" panose="020B0604020202020204" pitchFamily="34" charset="0"/>
                        </a:rPr>
                        <a:t>962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15 565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12 </a:t>
                      </a:r>
                      <a:r>
                        <a:rPr lang="en-ZA" sz="1300" b="1" i="0" u="none" strike="noStrike" dirty="0">
                          <a:solidFill>
                            <a:srgbClr val="FF0000"/>
                          </a:solidFill>
                          <a:effectLst/>
                          <a:latin typeface="Arial" panose="020B0604020202020204" pitchFamily="34" charset="0"/>
                          <a:cs typeface="Arial" panose="020B0604020202020204" pitchFamily="34" charset="0"/>
                        </a:rPr>
                        <a:t>478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rgbClr val="000000"/>
                          </a:solidFill>
                          <a:effectLst/>
                          <a:latin typeface="Arial" panose="020B0604020202020204" pitchFamily="34" charset="0"/>
                          <a:cs typeface="Arial" panose="020B0604020202020204" pitchFamily="34" charset="0"/>
                        </a:rPr>
                        <a:t>                  773 729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132 </a:t>
                      </a:r>
                      <a:r>
                        <a:rPr lang="en-ZA" sz="1300" b="1" i="0" u="none" strike="noStrike" dirty="0">
                          <a:solidFill>
                            <a:srgbClr val="FF0000"/>
                          </a:solidFill>
                          <a:effectLst/>
                          <a:latin typeface="Arial" panose="020B0604020202020204" pitchFamily="34" charset="0"/>
                          <a:cs typeface="Arial" panose="020B0604020202020204" pitchFamily="34" charset="0"/>
                        </a:rPr>
                        <a:t>459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en-ZA" sz="1300" b="1" i="0" u="none" strike="noStrike" dirty="0" smtClean="0">
                          <a:solidFill>
                            <a:schemeClr val="accent6"/>
                          </a:solidFill>
                          <a:effectLst/>
                          <a:latin typeface="Arial" panose="020B0604020202020204" pitchFamily="34" charset="0"/>
                          <a:cs typeface="Arial" panose="020B0604020202020204" pitchFamily="34" charset="0"/>
                        </a:rPr>
                        <a:t>     </a:t>
                      </a:r>
                      <a:r>
                        <a:rPr lang="en-ZA" sz="1300" b="1" i="0" u="none" strike="noStrike" kern="1200" baseline="0" dirty="0" smtClean="0">
                          <a:solidFill>
                            <a:schemeClr val="accent6"/>
                          </a:solidFill>
                          <a:latin typeface="Arial" panose="020B0604020202020204" pitchFamily="34" charset="0"/>
                          <a:ea typeface="+mn-ea"/>
                          <a:cs typeface="Arial" panose="020B0604020202020204" pitchFamily="34" charset="0"/>
                        </a:rPr>
                        <a:t>817 307 </a:t>
                      </a:r>
                      <a:endParaRPr lang="en-ZA" sz="13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algn="r" fontAlgn="ctr"/>
                      <a:r>
                        <a:rPr lang="en-ZA" sz="1300" b="1" i="0" u="none" strike="noStrike" dirty="0" smtClean="0">
                          <a:solidFill>
                            <a:srgbClr val="000000"/>
                          </a:solidFill>
                          <a:effectLst/>
                          <a:latin typeface="Arial" panose="020B0604020202020204" pitchFamily="34" charset="0"/>
                          <a:cs typeface="Arial" panose="020B0604020202020204" pitchFamily="34" charset="0"/>
                        </a:rPr>
                        <a:t>                 </a:t>
                      </a:r>
                      <a:r>
                        <a:rPr lang="en-ZA" sz="1300" b="1" i="0" u="none" strike="noStrike" dirty="0" smtClean="0">
                          <a:solidFill>
                            <a:srgbClr val="FF0000"/>
                          </a:solidFill>
                          <a:effectLst/>
                          <a:latin typeface="Arial" panose="020B0604020202020204" pitchFamily="34" charset="0"/>
                          <a:cs typeface="Arial" panose="020B0604020202020204" pitchFamily="34" charset="0"/>
                        </a:rPr>
                        <a:t>172 658</a:t>
                      </a:r>
                      <a:endParaRPr lang="en-ZA" sz="13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21096">
                <a:tc>
                  <a:txBody>
                    <a:bodyPr/>
                    <a:lstStyle/>
                    <a:p>
                      <a:pPr algn="l" fontAlgn="b"/>
                      <a:r>
                        <a:rPr lang="en-ZA" sz="1300" b="1" i="0" u="none" strike="noStrike" dirty="0">
                          <a:solidFill>
                            <a:srgbClr val="000000"/>
                          </a:solidFill>
                          <a:effectLst/>
                          <a:latin typeface="Arial" panose="020B0604020202020204" pitchFamily="34" charset="0"/>
                          <a:cs typeface="Arial" panose="020B0604020202020204" pitchFamily="34" charset="0"/>
                        </a:rPr>
                        <a:t>MOPANI DISTRICT MUNICIPALITY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300" b="1" i="0" u="none" strike="noStrike" dirty="0" smtClean="0">
                          <a:solidFill>
                            <a:srgbClr val="000000"/>
                          </a:solidFill>
                          <a:effectLst/>
                          <a:latin typeface="Arial" panose="020B0604020202020204" pitchFamily="34" charset="0"/>
                          <a:cs typeface="Arial" panose="020B0604020202020204" pitchFamily="34" charset="0"/>
                        </a:rPr>
                        <a:t>LIMPOPO</a:t>
                      </a:r>
                    </a:p>
                    <a:p>
                      <a:pPr algn="l" fontAlgn="b"/>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7 866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15 </a:t>
                      </a:r>
                      <a:r>
                        <a:rPr lang="en-ZA" sz="1300" b="1" i="0" u="none" strike="noStrike" dirty="0">
                          <a:solidFill>
                            <a:srgbClr val="FF0000"/>
                          </a:solidFill>
                          <a:effectLst/>
                          <a:latin typeface="Arial" panose="020B0604020202020204" pitchFamily="34" charset="0"/>
                          <a:cs typeface="Arial" panose="020B0604020202020204" pitchFamily="34" charset="0"/>
                        </a:rPr>
                        <a:t>989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2 344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12 </a:t>
                      </a:r>
                      <a:r>
                        <a:rPr lang="en-ZA" sz="1300" b="1" i="0" u="none" strike="noStrike" dirty="0">
                          <a:solidFill>
                            <a:srgbClr val="FF0000"/>
                          </a:solidFill>
                          <a:effectLst/>
                          <a:latin typeface="Arial" panose="020B0604020202020204" pitchFamily="34" charset="0"/>
                          <a:cs typeface="Arial" panose="020B0604020202020204" pitchFamily="34" charset="0"/>
                        </a:rPr>
                        <a:t>862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6 940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8 </a:t>
                      </a:r>
                      <a:r>
                        <a:rPr lang="en-ZA" sz="1300" b="1" i="0" u="none" strike="noStrike" dirty="0">
                          <a:solidFill>
                            <a:srgbClr val="FF0000"/>
                          </a:solidFill>
                          <a:effectLst/>
                          <a:latin typeface="Arial" panose="020B0604020202020204" pitchFamily="34" charset="0"/>
                          <a:cs typeface="Arial" panose="020B0604020202020204" pitchFamily="34" charset="0"/>
                        </a:rPr>
                        <a:t>678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368 325 </a:t>
                      </a:r>
                      <a:r>
                        <a:rPr lang="en-ZA" sz="1300" b="1" i="0" u="none" strike="noStrike" dirty="0" smtClean="0">
                          <a:solidFill>
                            <a:srgbClr val="FF0000"/>
                          </a:solidFill>
                          <a:effectLst/>
                          <a:latin typeface="Arial" panose="020B0604020202020204" pitchFamily="34" charset="0"/>
                          <a:cs typeface="Arial" panose="020B0604020202020204" pitchFamily="34" charset="0"/>
                        </a:rPr>
                        <a:t>565 </a:t>
                      </a:r>
                      <a:r>
                        <a:rPr lang="en-ZA" sz="1300" b="1" i="0" u="none" strike="noStrike" dirty="0">
                          <a:solidFill>
                            <a:srgbClr val="FF0000"/>
                          </a:solidFill>
                          <a:effectLst/>
                          <a:latin typeface="Arial" panose="020B0604020202020204" pitchFamily="34" charset="0"/>
                          <a:cs typeface="Arial" panose="020B0604020202020204" pitchFamily="34" charset="0"/>
                        </a:rPr>
                        <a:t>086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1" i="0" u="none" strike="noStrike" dirty="0">
                          <a:solidFill>
                            <a:srgbClr val="000000"/>
                          </a:solidFill>
                          <a:effectLst/>
                          <a:latin typeface="Arial" panose="020B0604020202020204" pitchFamily="34" charset="0"/>
                          <a:cs typeface="Arial" panose="020B0604020202020204" pitchFamily="34" charset="0"/>
                        </a:rPr>
                        <a:t>              </a:t>
                      </a:r>
                      <a:r>
                        <a:rPr lang="en-ZA" sz="1300" b="1" i="0" u="none" strike="noStrike" dirty="0" smtClean="0">
                          <a:solidFill>
                            <a:srgbClr val="000000"/>
                          </a:solidFill>
                          <a:effectLst/>
                          <a:latin typeface="Arial" panose="020B0604020202020204" pitchFamily="34" charset="0"/>
                          <a:cs typeface="Arial" panose="020B0604020202020204" pitchFamily="34" charset="0"/>
                        </a:rPr>
                        <a:t>385 475</a:t>
                      </a:r>
                    </a:p>
                    <a:p>
                      <a:pPr algn="r" fontAlgn="ctr"/>
                      <a:r>
                        <a:rPr lang="en-ZA" sz="1300" b="1" i="0" u="none" strike="noStrike" dirty="0" smtClean="0">
                          <a:solidFill>
                            <a:srgbClr val="000000"/>
                          </a:solidFill>
                          <a:effectLst/>
                          <a:latin typeface="Arial" panose="020B0604020202020204" pitchFamily="34" charset="0"/>
                          <a:cs typeface="Arial" panose="020B0604020202020204" pitchFamily="34" charset="0"/>
                        </a:rPr>
                        <a:t>  </a:t>
                      </a:r>
                      <a:r>
                        <a:rPr lang="en-ZA" sz="1300" b="1" i="0" u="none" strike="noStrike" dirty="0">
                          <a:solidFill>
                            <a:srgbClr val="FF0000"/>
                          </a:solidFill>
                          <a:effectLst/>
                          <a:latin typeface="Arial" panose="020B0604020202020204" pitchFamily="34" charset="0"/>
                          <a:cs typeface="Arial" panose="020B0604020202020204" pitchFamily="34" charset="0"/>
                        </a:rPr>
                        <a:t>602 614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21096">
                <a:tc>
                  <a:txBody>
                    <a:bodyPr/>
                    <a:lstStyle/>
                    <a:p>
                      <a:pPr algn="l" fontAlgn="b"/>
                      <a:r>
                        <a:rPr lang="en-ZA" sz="1300" b="1" i="0" u="none" strike="noStrike" dirty="0">
                          <a:solidFill>
                            <a:srgbClr val="000000"/>
                          </a:solidFill>
                          <a:effectLst/>
                          <a:latin typeface="Arial" panose="020B0604020202020204" pitchFamily="34" charset="0"/>
                          <a:cs typeface="Arial" panose="020B0604020202020204" pitchFamily="34" charset="0"/>
                        </a:rPr>
                        <a:t>MSUKALIGWA </a:t>
                      </a:r>
                      <a:r>
                        <a:rPr lang="en-ZA" sz="1300" b="1" i="0" u="none" strike="noStrike" dirty="0" smtClean="0">
                          <a:solidFill>
                            <a:srgbClr val="000000"/>
                          </a:solidFill>
                          <a:effectLst/>
                          <a:latin typeface="Arial" panose="020B0604020202020204" pitchFamily="34" charset="0"/>
                          <a:cs typeface="Arial" panose="020B0604020202020204" pitchFamily="34" charset="0"/>
                        </a:rPr>
                        <a:t>LOCAL MUNICIPALITY</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300" b="1" i="0" u="none" strike="noStrike" dirty="0" smtClean="0">
                          <a:solidFill>
                            <a:srgbClr val="000000"/>
                          </a:solidFill>
                          <a:effectLst/>
                          <a:latin typeface="Arial" panose="020B0604020202020204" pitchFamily="34" charset="0"/>
                          <a:cs typeface="Arial" panose="020B0604020202020204" pitchFamily="34" charset="0"/>
                        </a:rPr>
                        <a:t>MPUMALANGA</a:t>
                      </a:r>
                    </a:p>
                    <a:p>
                      <a:pPr algn="l" fontAlgn="b"/>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4 055</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51 </a:t>
                      </a:r>
                      <a:r>
                        <a:rPr lang="en-ZA" sz="1300" b="1" i="0" u="none" strike="noStrike" dirty="0">
                          <a:solidFill>
                            <a:srgbClr val="FF0000"/>
                          </a:solidFill>
                          <a:effectLst/>
                          <a:latin typeface="Arial" panose="020B0604020202020204" pitchFamily="34" charset="0"/>
                          <a:cs typeface="Arial" panose="020B0604020202020204" pitchFamily="34" charset="0"/>
                        </a:rPr>
                        <a:t>748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54 245</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12 </a:t>
                      </a:r>
                      <a:r>
                        <a:rPr lang="en-ZA" sz="1300" b="1" i="0" u="none" strike="noStrike" dirty="0">
                          <a:solidFill>
                            <a:srgbClr val="FF0000"/>
                          </a:solidFill>
                          <a:effectLst/>
                          <a:latin typeface="Arial" panose="020B0604020202020204" pitchFamily="34" charset="0"/>
                          <a:cs typeface="Arial" panose="020B0604020202020204" pitchFamily="34" charset="0"/>
                        </a:rPr>
                        <a:t>781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10 401   </a:t>
                      </a:r>
                    </a:p>
                    <a:p>
                      <a:pPr algn="r" fontAlgn="ctr"/>
                      <a:r>
                        <a:rPr lang="en-ZA" sz="1300" b="0" i="0" u="none" strike="noStrike" dirty="0" smtClean="0">
                          <a:solidFill>
                            <a:srgbClr val="000000"/>
                          </a:solidFill>
                          <a:effectLst/>
                          <a:latin typeface="Arial" panose="020B0604020202020204" pitchFamily="34" charset="0"/>
                          <a:cs typeface="Arial" panose="020B0604020202020204" pitchFamily="34" charset="0"/>
                        </a:rPr>
                        <a:t> </a:t>
                      </a:r>
                      <a:r>
                        <a:rPr lang="en-ZA" sz="1300" b="1" i="0" u="none" strike="noStrike" dirty="0">
                          <a:solidFill>
                            <a:srgbClr val="FF0000"/>
                          </a:solidFill>
                          <a:effectLst/>
                          <a:latin typeface="Arial" panose="020B0604020202020204" pitchFamily="34" charset="0"/>
                          <a:cs typeface="Arial" panose="020B0604020202020204" pitchFamily="34" charset="0"/>
                        </a:rPr>
                        <a:t>11 571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310 767</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557 </a:t>
                      </a:r>
                      <a:r>
                        <a:rPr lang="en-ZA" sz="1300" b="1" i="0" u="none" strike="noStrike" dirty="0">
                          <a:solidFill>
                            <a:srgbClr val="FF0000"/>
                          </a:solidFill>
                          <a:effectLst/>
                          <a:latin typeface="Arial" panose="020B0604020202020204" pitchFamily="34" charset="0"/>
                          <a:cs typeface="Arial" panose="020B0604020202020204" pitchFamily="34" charset="0"/>
                        </a:rPr>
                        <a:t>227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1" i="0" u="none" strike="noStrike" dirty="0">
                          <a:solidFill>
                            <a:srgbClr val="000000"/>
                          </a:solidFill>
                          <a:effectLst/>
                          <a:latin typeface="Arial" panose="020B0604020202020204" pitchFamily="34" charset="0"/>
                          <a:cs typeface="Arial" panose="020B0604020202020204" pitchFamily="34" charset="0"/>
                        </a:rPr>
                        <a:t>              </a:t>
                      </a:r>
                      <a:r>
                        <a:rPr lang="en-ZA" sz="1300" b="1" i="0" u="none" strike="noStrike" dirty="0" smtClean="0">
                          <a:solidFill>
                            <a:srgbClr val="000000"/>
                          </a:solidFill>
                          <a:effectLst/>
                          <a:latin typeface="Arial" panose="020B0604020202020204" pitchFamily="34" charset="0"/>
                          <a:cs typeface="Arial" panose="020B0604020202020204" pitchFamily="34" charset="0"/>
                        </a:rPr>
                        <a:t>379 468</a:t>
                      </a:r>
                    </a:p>
                    <a:p>
                      <a:pPr algn="r" fontAlgn="ctr"/>
                      <a:r>
                        <a:rPr lang="en-ZA" sz="1300" b="1" i="0" u="none" strike="noStrike" dirty="0" smtClean="0">
                          <a:solidFill>
                            <a:srgbClr val="000000"/>
                          </a:solidFill>
                          <a:effectLst/>
                          <a:latin typeface="Arial" panose="020B0604020202020204" pitchFamily="34" charset="0"/>
                          <a:cs typeface="Arial" panose="020B0604020202020204" pitchFamily="34" charset="0"/>
                        </a:rPr>
                        <a:t>  </a:t>
                      </a:r>
                      <a:r>
                        <a:rPr lang="en-ZA" sz="1300" b="1" i="0" u="none" strike="noStrike" dirty="0">
                          <a:solidFill>
                            <a:srgbClr val="FF0000"/>
                          </a:solidFill>
                          <a:effectLst/>
                          <a:latin typeface="Arial" panose="020B0604020202020204" pitchFamily="34" charset="0"/>
                          <a:cs typeface="Arial" panose="020B0604020202020204" pitchFamily="34" charset="0"/>
                        </a:rPr>
                        <a:t>633 326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21096">
                <a:tc>
                  <a:txBody>
                    <a:bodyPr/>
                    <a:lstStyle/>
                    <a:p>
                      <a:pPr algn="l" fontAlgn="b"/>
                      <a:r>
                        <a:rPr lang="en-ZA" sz="1300" b="1" i="0" u="none" strike="noStrike" dirty="0">
                          <a:solidFill>
                            <a:srgbClr val="000000"/>
                          </a:solidFill>
                          <a:effectLst/>
                          <a:latin typeface="Arial" panose="020B0604020202020204" pitchFamily="34" charset="0"/>
                          <a:cs typeface="Arial" panose="020B0604020202020204" pitchFamily="34" charset="0"/>
                        </a:rPr>
                        <a:t>MALUTI A PHOFUNG </a:t>
                      </a:r>
                      <a:r>
                        <a:rPr lang="en-ZA" sz="1300" b="1" i="0" u="none" strike="noStrike" dirty="0" smtClean="0">
                          <a:solidFill>
                            <a:srgbClr val="000000"/>
                          </a:solidFill>
                          <a:effectLst/>
                          <a:latin typeface="Arial" panose="020B0604020202020204" pitchFamily="34" charset="0"/>
                          <a:cs typeface="Arial" panose="020B0604020202020204" pitchFamily="34" charset="0"/>
                        </a:rPr>
                        <a:t>LOCAL MUNICIPALITY</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300" b="1" i="0" u="none" strike="noStrike" dirty="0" smtClean="0">
                          <a:solidFill>
                            <a:srgbClr val="000000"/>
                          </a:solidFill>
                          <a:effectLst/>
                          <a:latin typeface="Arial" panose="020B0604020202020204" pitchFamily="34" charset="0"/>
                          <a:cs typeface="Arial" panose="020B0604020202020204" pitchFamily="34" charset="0"/>
                        </a:rPr>
                        <a:t>FREE STATE</a:t>
                      </a:r>
                    </a:p>
                    <a:p>
                      <a:pPr algn="l" fontAlgn="b"/>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328             </a:t>
                      </a:r>
                    </a:p>
                    <a:p>
                      <a:pPr algn="r" fontAlgn="ctr"/>
                      <a:r>
                        <a:rPr lang="en-ZA" sz="1300" b="0" i="0" u="none" strike="noStrike" dirty="0" smtClean="0">
                          <a:solidFill>
                            <a:srgbClr val="000000"/>
                          </a:solidFill>
                          <a:effectLst/>
                          <a:latin typeface="Arial" panose="020B0604020202020204" pitchFamily="34" charset="0"/>
                          <a:cs typeface="Arial" panose="020B0604020202020204" pitchFamily="34" charset="0"/>
                        </a:rPr>
                        <a:t>   </a:t>
                      </a:r>
                      <a:r>
                        <a:rPr lang="en-ZA" sz="13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642</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34 </a:t>
                      </a:r>
                      <a:r>
                        <a:rPr lang="en-ZA" sz="1300" b="1" i="0" u="none" strike="noStrike" dirty="0">
                          <a:solidFill>
                            <a:srgbClr val="FF0000"/>
                          </a:solidFill>
                          <a:effectLst/>
                          <a:latin typeface="Arial" panose="020B0604020202020204" pitchFamily="34" charset="0"/>
                          <a:cs typeface="Arial" panose="020B0604020202020204" pitchFamily="34" charset="0"/>
                        </a:rPr>
                        <a:t>947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484</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28 </a:t>
                      </a:r>
                      <a:r>
                        <a:rPr lang="en-ZA" sz="1300" b="1" i="0" u="none" strike="noStrike" dirty="0">
                          <a:solidFill>
                            <a:srgbClr val="FF0000"/>
                          </a:solidFill>
                          <a:effectLst/>
                          <a:latin typeface="Arial" panose="020B0604020202020204" pitchFamily="34" charset="0"/>
                          <a:cs typeface="Arial" panose="020B0604020202020204" pitchFamily="34" charset="0"/>
                        </a:rPr>
                        <a:t>747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a:solidFill>
                            <a:srgbClr val="000000"/>
                          </a:solidFill>
                          <a:effectLst/>
                          <a:latin typeface="Arial" panose="020B0604020202020204" pitchFamily="34" charset="0"/>
                          <a:cs typeface="Arial" panose="020B0604020202020204" pitchFamily="34" charset="0"/>
                        </a:rPr>
                        <a:t>           </a:t>
                      </a:r>
                      <a:r>
                        <a:rPr lang="en-ZA" sz="1300" b="0" i="0" u="none" strike="noStrike" dirty="0" smtClean="0">
                          <a:solidFill>
                            <a:srgbClr val="000000"/>
                          </a:solidFill>
                          <a:effectLst/>
                          <a:latin typeface="Arial" panose="020B0604020202020204" pitchFamily="34" charset="0"/>
                          <a:cs typeface="Arial" panose="020B0604020202020204" pitchFamily="34" charset="0"/>
                        </a:rPr>
                        <a:t>305 697 </a:t>
                      </a:r>
                    </a:p>
                    <a:p>
                      <a:pPr algn="r" fontAlgn="ctr"/>
                      <a:r>
                        <a:rPr lang="en-ZA" sz="1300" b="0" i="0" u="none" strike="noStrike" dirty="0" smtClean="0">
                          <a:solidFill>
                            <a:srgbClr val="000000"/>
                          </a:solidFill>
                          <a:effectLst/>
                          <a:latin typeface="Arial" panose="020B0604020202020204" pitchFamily="34" charset="0"/>
                          <a:cs typeface="Arial" panose="020B0604020202020204" pitchFamily="34" charset="0"/>
                        </a:rPr>
                        <a:t> </a:t>
                      </a:r>
                      <a:r>
                        <a:rPr lang="en-ZA" sz="1300" b="1" i="0" u="none" strike="noStrike" dirty="0">
                          <a:solidFill>
                            <a:srgbClr val="FF0000"/>
                          </a:solidFill>
                          <a:effectLst/>
                          <a:latin typeface="Arial" panose="020B0604020202020204" pitchFamily="34" charset="0"/>
                          <a:cs typeface="Arial" panose="020B0604020202020204" pitchFamily="34" charset="0"/>
                        </a:rPr>
                        <a:t>1 414 667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1" i="0" u="none" strike="noStrike" dirty="0">
                          <a:solidFill>
                            <a:srgbClr val="000000"/>
                          </a:solidFill>
                          <a:effectLst/>
                          <a:latin typeface="Arial" panose="020B0604020202020204" pitchFamily="34" charset="0"/>
                          <a:cs typeface="Arial" panose="020B0604020202020204" pitchFamily="34" charset="0"/>
                        </a:rPr>
                        <a:t>             </a:t>
                      </a:r>
                      <a:r>
                        <a:rPr lang="en-ZA" sz="1300" b="1" i="0" u="none" strike="noStrike" dirty="0" smtClean="0">
                          <a:solidFill>
                            <a:srgbClr val="000000"/>
                          </a:solidFill>
                          <a:effectLst/>
                          <a:latin typeface="Arial" panose="020B0604020202020204" pitchFamily="34" charset="0"/>
                          <a:cs typeface="Arial" panose="020B0604020202020204" pitchFamily="34" charset="0"/>
                        </a:rPr>
                        <a:t>307 151</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1 </a:t>
                      </a:r>
                      <a:r>
                        <a:rPr lang="en-ZA" sz="1300" b="1" i="0" u="none" strike="noStrike" dirty="0">
                          <a:solidFill>
                            <a:srgbClr val="FF0000"/>
                          </a:solidFill>
                          <a:effectLst/>
                          <a:latin typeface="Arial" panose="020B0604020202020204" pitchFamily="34" charset="0"/>
                          <a:cs typeface="Arial" panose="020B0604020202020204" pitchFamily="34" charset="0"/>
                        </a:rPr>
                        <a:t>478 361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83879">
                <a:tc>
                  <a:txBody>
                    <a:bodyPr/>
                    <a:lstStyle/>
                    <a:p>
                      <a:pPr algn="l" fontAlgn="b"/>
                      <a:r>
                        <a:rPr lang="en-ZA" sz="1300" b="1" i="0" u="none" strike="noStrike" kern="1200" dirty="0" smtClean="0">
                          <a:solidFill>
                            <a:srgbClr val="000000"/>
                          </a:solidFill>
                          <a:effectLst/>
                          <a:latin typeface="Arial" panose="020B0604020202020204" pitchFamily="34" charset="0"/>
                          <a:ea typeface="+mn-ea"/>
                          <a:cs typeface="Arial" panose="020B0604020202020204" pitchFamily="34" charset="0"/>
                        </a:rPr>
                        <a:t>MANGAUNG</a:t>
                      </a:r>
                      <a:r>
                        <a:rPr lang="en-ZA" sz="1300" b="1" i="0" u="none" strike="noStrike" kern="1200" baseline="0" dirty="0" smtClean="0">
                          <a:solidFill>
                            <a:srgbClr val="000000"/>
                          </a:solidFill>
                          <a:effectLst/>
                          <a:latin typeface="Arial" panose="020B0604020202020204" pitchFamily="34" charset="0"/>
                          <a:ea typeface="+mn-ea"/>
                          <a:cs typeface="Arial" panose="020B0604020202020204" pitchFamily="34" charset="0"/>
                        </a:rPr>
                        <a:t> METROPOLITAN </a:t>
                      </a:r>
                      <a:r>
                        <a:rPr lang="en-ZA" sz="1300" b="1" i="0" u="none" strike="noStrike" kern="1200" dirty="0" smtClean="0">
                          <a:solidFill>
                            <a:srgbClr val="000000"/>
                          </a:solidFill>
                          <a:effectLst/>
                          <a:latin typeface="Arial" panose="020B0604020202020204" pitchFamily="34" charset="0"/>
                          <a:ea typeface="+mn-ea"/>
                          <a:cs typeface="Arial" panose="020B0604020202020204" pitchFamily="34" charset="0"/>
                        </a:rPr>
                        <a:t>MUNICIPALITY</a:t>
                      </a:r>
                      <a:endParaRPr lang="en-ZA" sz="13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300" b="1" i="0" u="none" strike="noStrike" dirty="0" smtClean="0">
                          <a:solidFill>
                            <a:srgbClr val="000000"/>
                          </a:solidFill>
                          <a:effectLst/>
                          <a:latin typeface="Arial" panose="020B0604020202020204" pitchFamily="34" charset="0"/>
                          <a:cs typeface="Arial" panose="020B0604020202020204" pitchFamily="34" charset="0"/>
                        </a:rPr>
                        <a:t>FREE STATE</a:t>
                      </a:r>
                    </a:p>
                    <a:p>
                      <a:pPr algn="l" fontAlgn="b"/>
                      <a:endParaRPr lang="en-ZA" sz="13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kern="1200" dirty="0" smtClean="0">
                          <a:solidFill>
                            <a:srgbClr val="000000"/>
                          </a:solidFill>
                          <a:effectLst/>
                          <a:latin typeface="Arial" panose="020B0604020202020204" pitchFamily="34" charset="0"/>
                          <a:ea typeface="+mn-ea"/>
                          <a:cs typeface="Arial" panose="020B0604020202020204" pitchFamily="34" charset="0"/>
                        </a:rPr>
                        <a:t> 69 285</a:t>
                      </a:r>
                    </a:p>
                    <a:p>
                      <a:pPr algn="r" fontAlgn="ctr"/>
                      <a:r>
                        <a:rPr lang="en-ZA" sz="1300" b="1" i="0" u="none" strike="noStrike" kern="1200" dirty="0" smtClean="0">
                          <a:solidFill>
                            <a:srgbClr val="FF0000"/>
                          </a:solidFill>
                          <a:effectLst/>
                          <a:latin typeface="Arial" panose="020B0604020202020204" pitchFamily="34" charset="0"/>
                          <a:ea typeface="+mn-ea"/>
                          <a:cs typeface="Arial" panose="020B0604020202020204" pitchFamily="34" charset="0"/>
                        </a:rPr>
                        <a:t>579 </a:t>
                      </a:r>
                      <a:r>
                        <a:rPr lang="en-ZA" sz="1300" b="1" i="0" u="none" strike="noStrike" kern="1200" dirty="0">
                          <a:solidFill>
                            <a:srgbClr val="FF0000"/>
                          </a:solidFill>
                          <a:effectLst/>
                          <a:latin typeface="Arial" panose="020B0604020202020204" pitchFamily="34" charset="0"/>
                          <a:ea typeface="+mn-ea"/>
                          <a:cs typeface="Arial" panose="020B0604020202020204" pitchFamily="34" charset="0"/>
                        </a:rPr>
                        <a:t>667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en-ZA" sz="1300" b="0" i="0" u="none" strike="noStrike" kern="1200" dirty="0" smtClean="0">
                          <a:solidFill>
                            <a:srgbClr val="000000"/>
                          </a:solidFill>
                          <a:effectLst/>
                          <a:latin typeface="Arial" panose="020B0604020202020204" pitchFamily="34" charset="0"/>
                          <a:ea typeface="+mn-ea"/>
                          <a:cs typeface="Arial" panose="020B0604020202020204" pitchFamily="34" charset="0"/>
                        </a:rPr>
                        <a:t>74 518</a:t>
                      </a:r>
                    </a:p>
                    <a:p>
                      <a:pPr algn="r" fontAlgn="ctr"/>
                      <a:r>
                        <a:rPr lang="en-ZA" sz="1300" b="0" i="0" u="none" strike="noStrike" kern="1200" dirty="0" smtClean="0">
                          <a:solidFill>
                            <a:srgbClr val="FF0000"/>
                          </a:solidFill>
                          <a:effectLst/>
                          <a:latin typeface="Arial" panose="020B0604020202020204" pitchFamily="34" charset="0"/>
                          <a:ea typeface="+mn-ea"/>
                          <a:cs typeface="Arial" panose="020B0604020202020204" pitchFamily="34" charset="0"/>
                        </a:rPr>
                        <a:t>444 </a:t>
                      </a:r>
                      <a:r>
                        <a:rPr lang="en-ZA" sz="1300" b="0" i="0" u="none" strike="noStrike" kern="1200" dirty="0">
                          <a:solidFill>
                            <a:srgbClr val="FF0000"/>
                          </a:solidFill>
                          <a:effectLst/>
                          <a:latin typeface="Arial" panose="020B0604020202020204" pitchFamily="34" charset="0"/>
                          <a:ea typeface="+mn-ea"/>
                          <a:cs typeface="Arial" panose="020B0604020202020204" pitchFamily="34" charset="0"/>
                        </a:rPr>
                        <a:t>148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en-ZA" sz="1300" b="0" i="0" u="none" strike="noStrike" kern="1200" dirty="0" smtClean="0">
                          <a:solidFill>
                            <a:srgbClr val="000000"/>
                          </a:solidFill>
                          <a:effectLst/>
                          <a:latin typeface="Arial" panose="020B0604020202020204" pitchFamily="34" charset="0"/>
                          <a:ea typeface="+mn-ea"/>
                          <a:cs typeface="Arial" panose="020B0604020202020204" pitchFamily="34" charset="0"/>
                        </a:rPr>
                        <a:t>127882</a:t>
                      </a:r>
                    </a:p>
                    <a:p>
                      <a:pPr algn="r" fontAlgn="ctr"/>
                      <a:r>
                        <a:rPr lang="en-ZA" sz="1300" b="1" i="0" u="none" strike="noStrike" kern="1200" dirty="0" smtClean="0">
                          <a:solidFill>
                            <a:srgbClr val="FF0000"/>
                          </a:solidFill>
                          <a:effectLst/>
                          <a:latin typeface="Arial" panose="020B0604020202020204" pitchFamily="34" charset="0"/>
                          <a:ea typeface="+mn-ea"/>
                          <a:cs typeface="Arial" panose="020B0604020202020204" pitchFamily="34" charset="0"/>
                        </a:rPr>
                        <a:t>164 </a:t>
                      </a:r>
                      <a:r>
                        <a:rPr lang="en-ZA" sz="1300" b="1" i="0" u="none" strike="noStrike" kern="1200" dirty="0">
                          <a:solidFill>
                            <a:srgbClr val="FF0000"/>
                          </a:solidFill>
                          <a:effectLst/>
                          <a:latin typeface="Arial" panose="020B0604020202020204" pitchFamily="34" charset="0"/>
                          <a:ea typeface="+mn-ea"/>
                          <a:cs typeface="Arial" panose="020B0604020202020204" pitchFamily="34" charset="0"/>
                        </a:rPr>
                        <a:t>371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en-ZA" sz="1300" b="0" i="0" u="none" strike="noStrike" kern="1200" dirty="0" smtClean="0">
                          <a:solidFill>
                            <a:srgbClr val="000000"/>
                          </a:solidFill>
                          <a:effectLst/>
                          <a:latin typeface="Arial" panose="020B0604020202020204" pitchFamily="34" charset="0"/>
                          <a:ea typeface="+mn-ea"/>
                          <a:cs typeface="Arial" panose="020B0604020202020204" pitchFamily="34" charset="0"/>
                        </a:rPr>
                        <a:t>238 491</a:t>
                      </a:r>
                    </a:p>
                    <a:p>
                      <a:pPr algn="r" fontAlgn="ctr"/>
                      <a:r>
                        <a:rPr lang="en-ZA" sz="1300" b="1" i="0" u="none" strike="noStrike" kern="1200" dirty="0" smtClean="0">
                          <a:solidFill>
                            <a:srgbClr val="FF0000"/>
                          </a:solidFill>
                          <a:effectLst/>
                          <a:latin typeface="Arial" panose="020B0604020202020204" pitchFamily="34" charset="0"/>
                          <a:ea typeface="+mn-ea"/>
                          <a:cs typeface="Arial" panose="020B0604020202020204" pitchFamily="34" charset="0"/>
                        </a:rPr>
                        <a:t>4 </a:t>
                      </a:r>
                      <a:r>
                        <a:rPr lang="en-ZA" sz="1300" b="1" i="0" u="none" strike="noStrike" kern="1200" dirty="0">
                          <a:solidFill>
                            <a:srgbClr val="FF0000"/>
                          </a:solidFill>
                          <a:effectLst/>
                          <a:latin typeface="Arial" panose="020B0604020202020204" pitchFamily="34" charset="0"/>
                          <a:ea typeface="+mn-ea"/>
                          <a:cs typeface="Arial" panose="020B0604020202020204" pitchFamily="34" charset="0"/>
                        </a:rPr>
                        <a:t>882 929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ZA" sz="1300" b="1" i="0" u="none" strike="noStrike" kern="1200" dirty="0" smtClean="0">
                          <a:solidFill>
                            <a:srgbClr val="000000"/>
                          </a:solidFill>
                          <a:effectLst/>
                          <a:latin typeface="Arial" panose="020B0604020202020204" pitchFamily="34" charset="0"/>
                          <a:ea typeface="+mn-ea"/>
                          <a:cs typeface="Arial" panose="020B0604020202020204" pitchFamily="34" charset="0"/>
                        </a:rPr>
                        <a:t>510 176</a:t>
                      </a:r>
                    </a:p>
                    <a:p>
                      <a:pPr algn="r" fontAlgn="ctr"/>
                      <a:r>
                        <a:rPr lang="en-ZA" sz="1300" b="1" i="0" u="none" strike="noStrike" kern="1200" dirty="0" smtClean="0">
                          <a:solidFill>
                            <a:srgbClr val="000000"/>
                          </a:solidFill>
                          <a:effectLst/>
                          <a:latin typeface="Arial" panose="020B0604020202020204" pitchFamily="34" charset="0"/>
                          <a:ea typeface="+mn-ea"/>
                          <a:cs typeface="Arial" panose="020B0604020202020204" pitchFamily="34" charset="0"/>
                        </a:rPr>
                        <a:t> </a:t>
                      </a:r>
                      <a:r>
                        <a:rPr lang="en-ZA" sz="1300" b="1" i="0" u="none" strike="noStrike" kern="1200" dirty="0">
                          <a:solidFill>
                            <a:srgbClr val="FF0000"/>
                          </a:solidFill>
                          <a:effectLst/>
                          <a:latin typeface="Arial" panose="020B0604020202020204" pitchFamily="34" charset="0"/>
                          <a:ea typeface="+mn-ea"/>
                          <a:cs typeface="Arial" panose="020B0604020202020204" pitchFamily="34" charset="0"/>
                        </a:rPr>
                        <a:t>6 071 115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2727">
                <a:tc>
                  <a:txBody>
                    <a:bodyPr/>
                    <a:lstStyle/>
                    <a:p>
                      <a:pPr algn="l" fontAlgn="b"/>
                      <a:r>
                        <a:rPr lang="en-ZA" sz="1400" b="1" i="0" u="none" strike="noStrike" smtClean="0">
                          <a:solidFill>
                            <a:srgbClr val="000000"/>
                          </a:solidFill>
                          <a:effectLst/>
                          <a:latin typeface="Arial" panose="020B0604020202020204" pitchFamily="34" charset="0"/>
                          <a:cs typeface="Arial" panose="020B0604020202020204" pitchFamily="34" charset="0"/>
                        </a:rPr>
                        <a:t>MANTSOPA</a:t>
                      </a:r>
                      <a:r>
                        <a:rPr lang="en-ZA" sz="1400" b="1" i="0" u="none" strike="noStrike" baseline="0" smtClean="0">
                          <a:solidFill>
                            <a:srgbClr val="000000"/>
                          </a:solidFill>
                          <a:effectLst/>
                          <a:latin typeface="Arial" panose="020B0604020202020204" pitchFamily="34" charset="0"/>
                          <a:cs typeface="Arial" panose="020B0604020202020204" pitchFamily="34" charset="0"/>
                        </a:rPr>
                        <a:t> LOCAL </a:t>
                      </a:r>
                      <a:r>
                        <a:rPr lang="en-ZA" sz="1400" b="1" i="0" u="none" strike="noStrike" smtClean="0">
                          <a:solidFill>
                            <a:srgbClr val="000000"/>
                          </a:solidFill>
                          <a:effectLst/>
                          <a:latin typeface="Arial" panose="020B0604020202020204" pitchFamily="34" charset="0"/>
                          <a:cs typeface="Arial" panose="020B0604020202020204" pitchFamily="34" charset="0"/>
                        </a:rPr>
                        <a:t>MUNICIPALITY</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dirty="0" smtClean="0">
                          <a:solidFill>
                            <a:srgbClr val="000000"/>
                          </a:solidFill>
                          <a:effectLst/>
                          <a:latin typeface="Arial" panose="020B0604020202020204" pitchFamily="34" charset="0"/>
                          <a:cs typeface="Arial" panose="020B0604020202020204" pitchFamily="34" charset="0"/>
                        </a:rPr>
                        <a:t>FREE</a:t>
                      </a:r>
                      <a:r>
                        <a:rPr lang="en-ZA" sz="1300" b="1" i="0" u="none" strike="noStrike" baseline="0" dirty="0" smtClean="0">
                          <a:solidFill>
                            <a:srgbClr val="000000"/>
                          </a:solidFill>
                          <a:effectLst/>
                          <a:latin typeface="Arial" panose="020B0604020202020204" pitchFamily="34" charset="0"/>
                          <a:cs typeface="Arial" panose="020B0604020202020204" pitchFamily="34" charset="0"/>
                        </a:rPr>
                        <a:t> STATE</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en-ZA" sz="1300" b="0" i="0" u="none" strike="noStrike" baseline="0" dirty="0" smtClean="0">
                          <a:solidFill>
                            <a:srgbClr val="000000"/>
                          </a:solidFill>
                          <a:latin typeface="Arial" panose="020B0604020202020204" pitchFamily="34" charset="0"/>
                        </a:rPr>
                        <a:t>2 063	</a:t>
                      </a:r>
                      <a:r>
                        <a:rPr lang="en-ZA" sz="1300" b="1" i="0" u="none" strike="noStrike" dirty="0" smtClean="0">
                          <a:solidFill>
                            <a:srgbClr val="FF0000"/>
                          </a:solidFill>
                          <a:effectLst/>
                          <a:latin typeface="Arial" panose="020B0604020202020204" pitchFamily="34" charset="0"/>
                          <a:cs typeface="Arial" panose="020B0604020202020204" pitchFamily="34" charset="0"/>
                        </a:rPr>
                        <a:t>      </a:t>
                      </a:r>
                      <a:endParaRPr lang="en-ZA" sz="1300" b="0" i="0" u="none" strike="noStrike" dirty="0" smtClean="0">
                        <a:solidFill>
                          <a:srgbClr val="000000"/>
                        </a:solidFill>
                        <a:effectLst/>
                        <a:latin typeface="Arial" panose="020B0604020202020204" pitchFamily="34" charset="0"/>
                        <a:cs typeface="Arial" panose="020B0604020202020204" pitchFamily="34" charset="0"/>
                      </a:endParaRP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16 </a:t>
                      </a:r>
                      <a:r>
                        <a:rPr lang="en-ZA" sz="1300" b="1" i="0" u="none" strike="noStrike" dirty="0">
                          <a:solidFill>
                            <a:srgbClr val="FF0000"/>
                          </a:solidFill>
                          <a:effectLst/>
                          <a:latin typeface="Arial" panose="020B0604020202020204" pitchFamily="34" charset="0"/>
                          <a:cs typeface="Arial" panose="020B0604020202020204" pitchFamily="34" charset="0"/>
                        </a:rPr>
                        <a:t>322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rgbClr val="000000"/>
                          </a:solidFill>
                          <a:effectLst/>
                          <a:latin typeface="Arial" panose="020B0604020202020204" pitchFamily="34" charset="0"/>
                          <a:cs typeface="Arial" panose="020B0604020202020204" pitchFamily="34" charset="0"/>
                        </a:rPr>
                        <a:t>150</a:t>
                      </a:r>
                      <a:r>
                        <a:rPr lang="en-ZA" sz="1300" b="1" i="0" u="none" strike="noStrike" dirty="0" smtClean="0">
                          <a:solidFill>
                            <a:srgbClr val="FF0000"/>
                          </a:solidFill>
                          <a:effectLst/>
                          <a:latin typeface="Arial" panose="020B0604020202020204" pitchFamily="34" charset="0"/>
                          <a:cs typeface="Arial" panose="020B0604020202020204" pitchFamily="34" charset="0"/>
                        </a:rPr>
                        <a:t>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11 </a:t>
                      </a:r>
                      <a:r>
                        <a:rPr lang="en-ZA" sz="1300" b="1" i="0" u="none" strike="noStrike" dirty="0">
                          <a:solidFill>
                            <a:srgbClr val="FF0000"/>
                          </a:solidFill>
                          <a:effectLst/>
                          <a:latin typeface="Arial" panose="020B0604020202020204" pitchFamily="34" charset="0"/>
                          <a:cs typeface="Arial" panose="020B0604020202020204" pitchFamily="34" charset="0"/>
                        </a:rPr>
                        <a:t>621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rgbClr val="000000"/>
                          </a:solidFill>
                          <a:effectLst/>
                          <a:latin typeface="Arial" panose="020B0604020202020204" pitchFamily="34" charset="0"/>
                          <a:cs typeface="Arial" panose="020B0604020202020204" pitchFamily="34" charset="0"/>
                        </a:rPr>
                        <a:t>106</a:t>
                      </a:r>
                      <a:r>
                        <a:rPr lang="en-ZA" sz="1300" b="1" i="0" u="none" strike="noStrike" dirty="0" smtClean="0">
                          <a:solidFill>
                            <a:srgbClr val="FF0000"/>
                          </a:solidFill>
                          <a:effectLst/>
                          <a:latin typeface="Arial" panose="020B0604020202020204" pitchFamily="34" charset="0"/>
                          <a:cs typeface="Arial" panose="020B0604020202020204" pitchFamily="34" charset="0"/>
                        </a:rPr>
                        <a:t>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 </a:t>
                      </a:r>
                      <a:r>
                        <a:rPr lang="en-ZA" sz="1300" b="1" i="0" u="none" strike="noStrike" dirty="0">
                          <a:solidFill>
                            <a:srgbClr val="FF0000"/>
                          </a:solidFill>
                          <a:effectLst/>
                          <a:latin typeface="Arial" panose="020B0604020202020204" pitchFamily="34" charset="0"/>
                          <a:cs typeface="Arial" panose="020B0604020202020204" pitchFamily="34" charset="0"/>
                        </a:rPr>
                        <a:t>11 322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rgbClr val="000000"/>
                          </a:solidFill>
                          <a:effectLst/>
                          <a:latin typeface="Arial" panose="020B0604020202020204" pitchFamily="34" charset="0"/>
                          <a:cs typeface="Arial" panose="020B0604020202020204" pitchFamily="34" charset="0"/>
                        </a:rPr>
                        <a:t>293</a:t>
                      </a:r>
                      <a:r>
                        <a:rPr lang="en-ZA" sz="1300" b="1" i="0" u="none" strike="noStrike" dirty="0" smtClean="0">
                          <a:solidFill>
                            <a:srgbClr val="FF0000"/>
                          </a:solidFill>
                          <a:effectLst/>
                          <a:latin typeface="Arial" panose="020B0604020202020204" pitchFamily="34" charset="0"/>
                          <a:cs typeface="Arial" panose="020B0604020202020204" pitchFamily="34" charset="0"/>
                        </a:rPr>
                        <a:t>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399 </a:t>
                      </a:r>
                      <a:r>
                        <a:rPr lang="en-ZA" sz="1300" b="1" i="0" u="none" strike="noStrike" dirty="0">
                          <a:solidFill>
                            <a:srgbClr val="FF0000"/>
                          </a:solidFill>
                          <a:effectLst/>
                          <a:latin typeface="Arial" panose="020B0604020202020204" pitchFamily="34" charset="0"/>
                          <a:cs typeface="Arial" panose="020B0604020202020204" pitchFamily="34" charset="0"/>
                        </a:rPr>
                        <a:t>345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rgbClr val="000000"/>
                          </a:solidFill>
                          <a:effectLst/>
                          <a:latin typeface="Arial" panose="020B0604020202020204" pitchFamily="34" charset="0"/>
                          <a:cs typeface="Arial" panose="020B0604020202020204" pitchFamily="34" charset="0"/>
                        </a:rPr>
                        <a:t>1 514</a:t>
                      </a:r>
                      <a:r>
                        <a:rPr lang="en-ZA" sz="1300" b="1" i="0" u="none" strike="noStrike" dirty="0" smtClean="0">
                          <a:solidFill>
                            <a:srgbClr val="FF0000"/>
                          </a:solidFill>
                          <a:effectLst/>
                          <a:latin typeface="Arial" panose="020B0604020202020204" pitchFamily="34" charset="0"/>
                          <a:cs typeface="Arial" panose="020B0604020202020204" pitchFamily="34" charset="0"/>
                        </a:rPr>
                        <a:t>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438 </a:t>
                      </a:r>
                      <a:r>
                        <a:rPr lang="en-ZA" sz="1300" b="1" i="0" u="none" strike="noStrike" dirty="0">
                          <a:solidFill>
                            <a:srgbClr val="FF0000"/>
                          </a:solidFill>
                          <a:effectLst/>
                          <a:latin typeface="Arial" panose="020B0604020202020204" pitchFamily="34" charset="0"/>
                          <a:cs typeface="Arial" panose="020B0604020202020204" pitchFamily="34" charset="0"/>
                        </a:rPr>
                        <a:t>610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52727">
                <a:tc>
                  <a:txBody>
                    <a:bodyPr/>
                    <a:lstStyle/>
                    <a:p>
                      <a:pPr algn="l" fontAlgn="b"/>
                      <a:r>
                        <a:rPr lang="en-ZA" sz="1400" b="1" i="0" u="none" strike="noStrike" dirty="0" smtClean="0">
                          <a:solidFill>
                            <a:srgbClr val="000000"/>
                          </a:solidFill>
                          <a:effectLst/>
                          <a:latin typeface="Arial" panose="020B0604020202020204" pitchFamily="34" charset="0"/>
                          <a:cs typeface="Arial" panose="020B0604020202020204" pitchFamily="34" charset="0"/>
                        </a:rPr>
                        <a:t>MOPANI DISTRICT MUNICIPALITY</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300" b="1" i="0" u="none" strike="noStrike" dirty="0" smtClean="0">
                          <a:solidFill>
                            <a:srgbClr val="000000"/>
                          </a:solidFill>
                          <a:effectLst/>
                          <a:latin typeface="Arial" panose="020B0604020202020204" pitchFamily="34" charset="0"/>
                          <a:cs typeface="Arial" panose="020B0604020202020204" pitchFamily="34" charset="0"/>
                        </a:rPr>
                        <a:t>LIMPOPO</a:t>
                      </a:r>
                    </a:p>
                    <a:p>
                      <a:pPr algn="l" fontAlgn="b"/>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chemeClr val="accent6"/>
                          </a:solidFill>
                          <a:effectLst/>
                          <a:latin typeface="Arial" panose="020B0604020202020204" pitchFamily="34" charset="0"/>
                          <a:cs typeface="Arial" panose="020B0604020202020204" pitchFamily="34" charset="0"/>
                        </a:rPr>
                        <a:t>391q1 638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15 </a:t>
                      </a:r>
                      <a:r>
                        <a:rPr lang="en-ZA" sz="1300" b="1" i="0" u="none" strike="noStrike" dirty="0">
                          <a:solidFill>
                            <a:srgbClr val="FF0000"/>
                          </a:solidFill>
                          <a:effectLst/>
                          <a:latin typeface="Arial" panose="020B0604020202020204" pitchFamily="34" charset="0"/>
                          <a:cs typeface="Arial" panose="020B0604020202020204" pitchFamily="34" charset="0"/>
                        </a:rPr>
                        <a:t>989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chemeClr val="accent6"/>
                          </a:solidFill>
                          <a:effectLst/>
                          <a:latin typeface="Arial" panose="020B0604020202020204" pitchFamily="34" charset="0"/>
                          <a:cs typeface="Arial" panose="020B0604020202020204" pitchFamily="34" charset="0"/>
                        </a:rPr>
                        <a:t> 22 749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12 </a:t>
                      </a:r>
                      <a:r>
                        <a:rPr lang="en-ZA" sz="1300" b="1" i="0" u="none" strike="noStrike" dirty="0">
                          <a:solidFill>
                            <a:srgbClr val="FF0000"/>
                          </a:solidFill>
                          <a:effectLst/>
                          <a:latin typeface="Arial" panose="020B0604020202020204" pitchFamily="34" charset="0"/>
                          <a:cs typeface="Arial" panose="020B0604020202020204" pitchFamily="34" charset="0"/>
                        </a:rPr>
                        <a:t>862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chemeClr val="accent6"/>
                          </a:solidFill>
                          <a:effectLst/>
                          <a:latin typeface="Arial" panose="020B0604020202020204" pitchFamily="34" charset="0"/>
                          <a:cs typeface="Arial" panose="020B0604020202020204" pitchFamily="34" charset="0"/>
                        </a:rPr>
                        <a:t> 31 279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8 </a:t>
                      </a:r>
                      <a:r>
                        <a:rPr lang="en-ZA" sz="1300" b="1" i="0" u="none" strike="noStrike" dirty="0">
                          <a:solidFill>
                            <a:srgbClr val="FF0000"/>
                          </a:solidFill>
                          <a:effectLst/>
                          <a:latin typeface="Arial" panose="020B0604020202020204" pitchFamily="34" charset="0"/>
                          <a:cs typeface="Arial" panose="020B0604020202020204" pitchFamily="34" charset="0"/>
                        </a:rPr>
                        <a:t>678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chemeClr val="accent6"/>
                          </a:solidFill>
                          <a:effectLst/>
                          <a:latin typeface="Arial" panose="020B0604020202020204" pitchFamily="34" charset="0"/>
                          <a:cs typeface="Arial" panose="020B0604020202020204" pitchFamily="34" charset="0"/>
                        </a:rPr>
                        <a:t> 709 999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 </a:t>
                      </a:r>
                      <a:r>
                        <a:rPr lang="en-ZA" sz="1300" b="1" i="0" u="none" strike="noStrike" dirty="0">
                          <a:solidFill>
                            <a:srgbClr val="FF0000"/>
                          </a:solidFill>
                          <a:effectLst/>
                          <a:latin typeface="Arial" panose="020B0604020202020204" pitchFamily="34" charset="0"/>
                          <a:cs typeface="Arial" panose="020B0604020202020204" pitchFamily="34" charset="0"/>
                        </a:rPr>
                        <a:t>565 086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1" i="0" u="none" strike="noStrike" dirty="0" smtClean="0">
                          <a:solidFill>
                            <a:schemeClr val="accent6"/>
                          </a:solidFill>
                          <a:effectLst/>
                          <a:latin typeface="Arial" panose="020B0604020202020204" pitchFamily="34" charset="0"/>
                          <a:cs typeface="Arial" panose="020B0604020202020204" pitchFamily="34" charset="0"/>
                        </a:rPr>
                        <a:t> 1 155 665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 </a:t>
                      </a:r>
                      <a:r>
                        <a:rPr lang="en-ZA" sz="1300" b="1" i="0" u="none" strike="noStrike" dirty="0">
                          <a:solidFill>
                            <a:srgbClr val="FF0000"/>
                          </a:solidFill>
                          <a:effectLst/>
                          <a:latin typeface="Arial" panose="020B0604020202020204" pitchFamily="34" charset="0"/>
                          <a:cs typeface="Arial" panose="020B0604020202020204" pitchFamily="34" charset="0"/>
                        </a:rPr>
                        <a:t>602 </a:t>
                      </a:r>
                      <a:r>
                        <a:rPr lang="en-ZA" sz="1300" b="1" i="0" u="none" strike="noStrike" dirty="0" smtClean="0">
                          <a:solidFill>
                            <a:srgbClr val="FF0000"/>
                          </a:solidFill>
                          <a:effectLst/>
                          <a:latin typeface="Arial" panose="020B0604020202020204" pitchFamily="34" charset="0"/>
                          <a:cs typeface="Arial" panose="020B0604020202020204" pitchFamily="34" charset="0"/>
                        </a:rPr>
                        <a:t>614 </a:t>
                      </a:r>
                      <a:endParaRPr lang="en-ZA" sz="13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52727">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EMFULENI LOCAL MUNICIPALITY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dirty="0" smtClean="0">
                          <a:solidFill>
                            <a:srgbClr val="000000"/>
                          </a:solidFill>
                          <a:effectLst/>
                          <a:latin typeface="Arial" panose="020B0604020202020204" pitchFamily="34" charset="0"/>
                          <a:cs typeface="Arial" panose="020B0604020202020204" pitchFamily="34" charset="0"/>
                        </a:rPr>
                        <a:t>GAUTENG</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chemeClr val="accent6"/>
                          </a:solidFill>
                          <a:effectLst/>
                          <a:latin typeface="Arial" panose="020B0604020202020204" pitchFamily="34" charset="0"/>
                          <a:cs typeface="Arial" panose="020B0604020202020204" pitchFamily="34" charset="0"/>
                        </a:rPr>
                        <a:t>103 608</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391 </a:t>
                      </a:r>
                      <a:r>
                        <a:rPr lang="en-ZA" sz="1300" b="1" i="0" u="none" strike="noStrike" dirty="0">
                          <a:solidFill>
                            <a:srgbClr val="FF0000"/>
                          </a:solidFill>
                          <a:effectLst/>
                          <a:latin typeface="Arial" panose="020B0604020202020204" pitchFamily="34" charset="0"/>
                          <a:cs typeface="Arial" panose="020B0604020202020204" pitchFamily="34" charset="0"/>
                        </a:rPr>
                        <a:t>081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chemeClr val="accent6"/>
                          </a:solidFill>
                          <a:effectLst/>
                          <a:latin typeface="Arial" panose="020B0604020202020204" pitchFamily="34" charset="0"/>
                          <a:cs typeface="Arial" panose="020B0604020202020204" pitchFamily="34" charset="0"/>
                        </a:rPr>
                        <a:t>107 348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 </a:t>
                      </a:r>
                      <a:r>
                        <a:rPr lang="en-ZA" sz="1300" b="1" i="0" u="none" strike="noStrike" dirty="0">
                          <a:solidFill>
                            <a:srgbClr val="FF0000"/>
                          </a:solidFill>
                          <a:effectLst/>
                          <a:latin typeface="Arial" panose="020B0604020202020204" pitchFamily="34" charset="0"/>
                          <a:cs typeface="Arial" panose="020B0604020202020204" pitchFamily="34" charset="0"/>
                        </a:rPr>
                        <a:t>247 344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chemeClr val="accent6"/>
                          </a:solidFill>
                          <a:effectLst/>
                          <a:latin typeface="Arial" panose="020B0604020202020204" pitchFamily="34" charset="0"/>
                          <a:cs typeface="Arial" panose="020B0604020202020204" pitchFamily="34" charset="0"/>
                        </a:rPr>
                        <a:t>210 625</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185 </a:t>
                      </a:r>
                      <a:r>
                        <a:rPr lang="en-ZA" sz="1300" b="1" i="0" u="none" strike="noStrike" dirty="0">
                          <a:solidFill>
                            <a:srgbClr val="FF0000"/>
                          </a:solidFill>
                          <a:effectLst/>
                          <a:latin typeface="Arial" panose="020B0604020202020204" pitchFamily="34" charset="0"/>
                          <a:cs typeface="Arial" panose="020B0604020202020204" pitchFamily="34" charset="0"/>
                        </a:rPr>
                        <a:t>210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chemeClr val="accent6"/>
                          </a:solidFill>
                          <a:effectLst/>
                          <a:latin typeface="Arial" panose="020B0604020202020204" pitchFamily="34" charset="0"/>
                          <a:cs typeface="Arial" panose="020B0604020202020204" pitchFamily="34" charset="0"/>
                        </a:rPr>
                        <a:t>185 608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  </a:t>
                      </a:r>
                      <a:r>
                        <a:rPr lang="en-ZA" sz="1300" b="1" i="0" u="none" strike="noStrike" dirty="0">
                          <a:solidFill>
                            <a:srgbClr val="FF0000"/>
                          </a:solidFill>
                          <a:effectLst/>
                          <a:latin typeface="Arial" panose="020B0604020202020204" pitchFamily="34" charset="0"/>
                          <a:cs typeface="Arial" panose="020B0604020202020204" pitchFamily="34" charset="0"/>
                        </a:rPr>
                        <a:t>6 929 787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chemeClr val="accent6"/>
                          </a:solidFill>
                          <a:effectLst/>
                          <a:latin typeface="Arial" panose="020B0604020202020204" pitchFamily="34" charset="0"/>
                          <a:cs typeface="Arial" panose="020B0604020202020204" pitchFamily="34" charset="0"/>
                        </a:rPr>
                        <a:t>593 594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7 </a:t>
                      </a:r>
                      <a:r>
                        <a:rPr lang="en-ZA" sz="1300" b="1" i="0" u="none" strike="noStrike" dirty="0">
                          <a:solidFill>
                            <a:srgbClr val="FF0000"/>
                          </a:solidFill>
                          <a:effectLst/>
                          <a:latin typeface="Arial" panose="020B0604020202020204" pitchFamily="34" charset="0"/>
                          <a:cs typeface="Arial" panose="020B0604020202020204" pitchFamily="34" charset="0"/>
                        </a:rPr>
                        <a:t>753 422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52727">
                <a:tc>
                  <a:txBody>
                    <a:bodyPr/>
                    <a:lstStyle/>
                    <a:p>
                      <a:pPr algn="l" fontAlgn="b"/>
                      <a:r>
                        <a:rPr lang="en-ZA" sz="1400" b="1" i="0" u="none" strike="noStrike" dirty="0" smtClean="0">
                          <a:solidFill>
                            <a:srgbClr val="000000"/>
                          </a:solidFill>
                          <a:effectLst/>
                          <a:latin typeface="Arial" panose="020B0604020202020204" pitchFamily="34" charset="0"/>
                          <a:cs typeface="Arial" panose="020B0604020202020204" pitchFamily="34" charset="0"/>
                        </a:rPr>
                        <a:t>GOVAN MBEKI DISTRICT MUNICIPLITY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300" b="1" i="0" u="none" strike="noStrike" dirty="0" smtClean="0">
                          <a:solidFill>
                            <a:srgbClr val="000000"/>
                          </a:solidFill>
                          <a:effectLst/>
                          <a:latin typeface="Arial" panose="020B0604020202020204" pitchFamily="34" charset="0"/>
                          <a:cs typeface="Arial" panose="020B0604020202020204" pitchFamily="34" charset="0"/>
                        </a:rPr>
                        <a:t>MPUMALANGA</a:t>
                      </a:r>
                    </a:p>
                    <a:p>
                      <a:pPr algn="l" fontAlgn="b"/>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chemeClr val="accent6"/>
                          </a:solidFill>
                          <a:effectLst/>
                          <a:latin typeface="Arial" panose="020B0604020202020204" pitchFamily="34" charset="0"/>
                          <a:cs typeface="Arial" panose="020B0604020202020204" pitchFamily="34" charset="0"/>
                        </a:rPr>
                        <a:t>33 017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298 </a:t>
                      </a:r>
                      <a:r>
                        <a:rPr lang="en-ZA" sz="1300" b="1" i="0" u="none" strike="noStrike" dirty="0">
                          <a:solidFill>
                            <a:srgbClr val="FF0000"/>
                          </a:solidFill>
                          <a:effectLst/>
                          <a:latin typeface="Arial" panose="020B0604020202020204" pitchFamily="34" charset="0"/>
                          <a:cs typeface="Arial" panose="020B0604020202020204" pitchFamily="34" charset="0"/>
                        </a:rPr>
                        <a:t>440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chemeClr val="accent6"/>
                          </a:solidFill>
                          <a:effectLst/>
                          <a:latin typeface="Arial" panose="020B0604020202020204" pitchFamily="34" charset="0"/>
                          <a:cs typeface="Arial" panose="020B0604020202020204" pitchFamily="34" charset="0"/>
                        </a:rPr>
                        <a:t>33 705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 </a:t>
                      </a:r>
                      <a:r>
                        <a:rPr lang="en-ZA" sz="1300" b="1" i="0" u="none" strike="noStrike" dirty="0">
                          <a:solidFill>
                            <a:srgbClr val="FF0000"/>
                          </a:solidFill>
                          <a:effectLst/>
                          <a:latin typeface="Arial" panose="020B0604020202020204" pitchFamily="34" charset="0"/>
                          <a:cs typeface="Arial" panose="020B0604020202020204" pitchFamily="34" charset="0"/>
                        </a:rPr>
                        <a:t>56 583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chemeClr val="accent6"/>
                          </a:solidFill>
                          <a:effectLst/>
                          <a:latin typeface="Arial" panose="020B0604020202020204" pitchFamily="34" charset="0"/>
                          <a:cs typeface="Arial" panose="020B0604020202020204" pitchFamily="34" charset="0"/>
                        </a:rPr>
                        <a:t>54 311</a:t>
                      </a:r>
                      <a:r>
                        <a:rPr lang="en-ZA" sz="1300" b="1" i="0" u="none" strike="noStrike" dirty="0" smtClean="0">
                          <a:solidFill>
                            <a:srgbClr val="FF0000"/>
                          </a:solidFill>
                          <a:effectLst/>
                          <a:latin typeface="Arial" panose="020B0604020202020204" pitchFamily="34" charset="0"/>
                          <a:cs typeface="Arial" panose="020B0604020202020204" pitchFamily="34" charset="0"/>
                        </a:rPr>
                        <a:t>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42 </a:t>
                      </a:r>
                      <a:r>
                        <a:rPr lang="en-ZA" sz="1300" b="1" i="0" u="none" strike="noStrike" dirty="0">
                          <a:solidFill>
                            <a:srgbClr val="FF0000"/>
                          </a:solidFill>
                          <a:effectLst/>
                          <a:latin typeface="Arial" panose="020B0604020202020204" pitchFamily="34" charset="0"/>
                          <a:cs typeface="Arial" panose="020B0604020202020204" pitchFamily="34" charset="0"/>
                        </a:rPr>
                        <a:t>056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chemeClr val="accent6"/>
                          </a:solidFill>
                          <a:effectLst/>
                          <a:latin typeface="Arial" panose="020B0604020202020204" pitchFamily="34" charset="0"/>
                          <a:cs typeface="Arial" panose="020B0604020202020204" pitchFamily="34" charset="0"/>
                        </a:rPr>
                        <a:t>114 576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1 </a:t>
                      </a:r>
                      <a:r>
                        <a:rPr lang="en-ZA" sz="1300" b="1" i="0" u="none" strike="noStrike" dirty="0">
                          <a:solidFill>
                            <a:srgbClr val="FF0000"/>
                          </a:solidFill>
                          <a:effectLst/>
                          <a:latin typeface="Arial" panose="020B0604020202020204" pitchFamily="34" charset="0"/>
                          <a:cs typeface="Arial" panose="020B0604020202020204" pitchFamily="34" charset="0"/>
                        </a:rPr>
                        <a:t>324 799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0" i="0" u="none" strike="noStrike" dirty="0" smtClean="0">
                          <a:solidFill>
                            <a:schemeClr val="accent6"/>
                          </a:solidFill>
                          <a:effectLst/>
                          <a:latin typeface="Arial" panose="020B0604020202020204" pitchFamily="34" charset="0"/>
                          <a:cs typeface="Arial" panose="020B0604020202020204" pitchFamily="34" charset="0"/>
                        </a:rPr>
                        <a:t>235 609           </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  </a:t>
                      </a:r>
                      <a:r>
                        <a:rPr lang="en-ZA" sz="1300" b="1" i="0" u="none" strike="noStrike" dirty="0">
                          <a:solidFill>
                            <a:srgbClr val="FF0000"/>
                          </a:solidFill>
                          <a:effectLst/>
                          <a:latin typeface="Arial" panose="020B0604020202020204" pitchFamily="34" charset="0"/>
                          <a:cs typeface="Arial" panose="020B0604020202020204" pitchFamily="34" charset="0"/>
                        </a:rPr>
                        <a:t>1 721 878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52727">
                <a:tc>
                  <a:txBody>
                    <a:bodyPr/>
                    <a:lstStyle/>
                    <a:p>
                      <a:pPr algn="l" fontAlgn="b"/>
                      <a:r>
                        <a:rPr lang="de-DE" sz="1400" b="1" i="0" u="none" strike="noStrike" dirty="0" smtClean="0">
                          <a:solidFill>
                            <a:srgbClr val="000000"/>
                          </a:solidFill>
                          <a:effectLst/>
                          <a:latin typeface="Arial" panose="020B0604020202020204" pitchFamily="34" charset="0"/>
                          <a:cs typeface="Arial" panose="020B0604020202020204" pitchFamily="34" charset="0"/>
                        </a:rPr>
                        <a:t>MATJHABENG LOCAL MUNICIPALITY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300" b="1" i="0" u="none" strike="noStrike" dirty="0" smtClean="0">
                          <a:solidFill>
                            <a:srgbClr val="000000"/>
                          </a:solidFill>
                          <a:effectLst/>
                          <a:latin typeface="Arial" panose="020B0604020202020204" pitchFamily="34" charset="0"/>
                          <a:cs typeface="Arial" panose="020B0604020202020204" pitchFamily="34" charset="0"/>
                        </a:rPr>
                        <a:t>FREE STATE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1" i="0" u="none" strike="noStrike" dirty="0" smtClean="0">
                          <a:solidFill>
                            <a:srgbClr val="000000"/>
                          </a:solidFill>
                          <a:effectLst/>
                          <a:latin typeface="Arial" panose="020B0604020202020204" pitchFamily="34" charset="0"/>
                          <a:cs typeface="Arial" panose="020B0604020202020204" pitchFamily="34" charset="0"/>
                        </a:rPr>
                        <a:t>61 384</a:t>
                      </a:r>
                    </a:p>
                    <a:p>
                      <a:pPr algn="r" fontAlgn="ctr"/>
                      <a:r>
                        <a:rPr lang="en-ZA" sz="1300" b="1" i="0" u="none" strike="noStrike" dirty="0" smtClean="0">
                          <a:solidFill>
                            <a:srgbClr val="FF0000"/>
                          </a:solidFill>
                          <a:effectLst/>
                          <a:latin typeface="Arial" panose="020B0604020202020204" pitchFamily="34" charset="0"/>
                          <a:cs typeface="Arial" panose="020B0604020202020204" pitchFamily="34" charset="0"/>
                        </a:rPr>
                        <a:t> 184 338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1" i="0" u="none" strike="noStrike" dirty="0" smtClean="0">
                          <a:solidFill>
                            <a:srgbClr val="000000"/>
                          </a:solidFill>
                          <a:effectLst/>
                          <a:latin typeface="Arial" panose="020B0604020202020204" pitchFamily="34" charset="0"/>
                          <a:cs typeface="Arial" panose="020B0604020202020204" pitchFamily="34" charset="0"/>
                        </a:rPr>
                        <a:t>125 746</a:t>
                      </a:r>
                    </a:p>
                    <a:p>
                      <a:pPr algn="r" fontAlgn="ctr"/>
                      <a:r>
                        <a:rPr lang="en-ZA" sz="1300" b="1" i="0" u="none" strike="noStrike" dirty="0" smtClean="0">
                          <a:solidFill>
                            <a:srgbClr val="000000"/>
                          </a:solidFill>
                          <a:effectLst/>
                          <a:latin typeface="Arial" panose="020B0604020202020204" pitchFamily="34" charset="0"/>
                          <a:cs typeface="Arial" panose="020B0604020202020204" pitchFamily="34" charset="0"/>
                        </a:rPr>
                        <a:t> </a:t>
                      </a:r>
                      <a:r>
                        <a:rPr lang="en-ZA" sz="1300" b="1" i="0" u="none" strike="noStrike" dirty="0" smtClean="0">
                          <a:solidFill>
                            <a:srgbClr val="FF0000"/>
                          </a:solidFill>
                          <a:effectLst/>
                          <a:latin typeface="Arial" panose="020B0604020202020204" pitchFamily="34" charset="0"/>
                          <a:cs typeface="Arial" panose="020B0604020202020204" pitchFamily="34" charset="0"/>
                        </a:rPr>
                        <a:t>112 181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1" i="0" u="none" strike="noStrike" dirty="0" smtClean="0">
                          <a:solidFill>
                            <a:srgbClr val="000000"/>
                          </a:solidFill>
                          <a:effectLst/>
                          <a:latin typeface="Arial" panose="020B0604020202020204" pitchFamily="34" charset="0"/>
                          <a:cs typeface="Arial" panose="020B0604020202020204" pitchFamily="34" charset="0"/>
                        </a:rPr>
                        <a:t>54 520</a:t>
                      </a:r>
                    </a:p>
                    <a:p>
                      <a:pPr algn="r" fontAlgn="ctr"/>
                      <a:r>
                        <a:rPr lang="en-ZA" sz="1300" b="1" i="0" u="none" strike="noStrike" dirty="0" smtClean="0">
                          <a:solidFill>
                            <a:srgbClr val="000000"/>
                          </a:solidFill>
                          <a:effectLst/>
                          <a:latin typeface="Arial" panose="020B0604020202020204" pitchFamily="34" charset="0"/>
                          <a:cs typeface="Arial" panose="020B0604020202020204" pitchFamily="34" charset="0"/>
                        </a:rPr>
                        <a:t> </a:t>
                      </a:r>
                      <a:r>
                        <a:rPr lang="en-ZA" sz="1300" b="1" i="0" u="none" strike="noStrike" dirty="0" smtClean="0">
                          <a:solidFill>
                            <a:srgbClr val="FF0000"/>
                          </a:solidFill>
                          <a:effectLst/>
                          <a:latin typeface="Arial" panose="020B0604020202020204" pitchFamily="34" charset="0"/>
                          <a:cs typeface="Arial" panose="020B0604020202020204" pitchFamily="34" charset="0"/>
                        </a:rPr>
                        <a:t>70 322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1" i="0" u="none" strike="noStrike" dirty="0" smtClean="0">
                          <a:solidFill>
                            <a:srgbClr val="000000"/>
                          </a:solidFill>
                          <a:effectLst/>
                          <a:latin typeface="Arial" panose="020B0604020202020204" pitchFamily="34" charset="0"/>
                          <a:cs typeface="Arial" panose="020B0604020202020204" pitchFamily="34" charset="0"/>
                        </a:rPr>
                        <a:t>2 860 203</a:t>
                      </a:r>
                    </a:p>
                    <a:p>
                      <a:pPr algn="r" fontAlgn="ctr"/>
                      <a:r>
                        <a:rPr lang="en-ZA" sz="1300" b="1" i="0" u="none" strike="noStrike" dirty="0" smtClean="0">
                          <a:solidFill>
                            <a:srgbClr val="000000"/>
                          </a:solidFill>
                          <a:effectLst/>
                          <a:latin typeface="Arial" panose="020B0604020202020204" pitchFamily="34" charset="0"/>
                          <a:cs typeface="Arial" panose="020B0604020202020204" pitchFamily="34" charset="0"/>
                        </a:rPr>
                        <a:t> </a:t>
                      </a:r>
                      <a:r>
                        <a:rPr lang="en-ZA" sz="1300" b="1" i="0" u="none" strike="noStrike" dirty="0" smtClean="0">
                          <a:solidFill>
                            <a:srgbClr val="FF0000"/>
                          </a:solidFill>
                          <a:effectLst/>
                          <a:latin typeface="Arial" panose="020B0604020202020204" pitchFamily="34" charset="0"/>
                          <a:cs typeface="Arial" panose="020B0604020202020204" pitchFamily="34" charset="0"/>
                        </a:rPr>
                        <a:t>2 948 469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300" b="1" i="0" u="none" strike="noStrike" dirty="0" smtClean="0">
                          <a:solidFill>
                            <a:srgbClr val="000000"/>
                          </a:solidFill>
                          <a:effectLst/>
                          <a:latin typeface="Arial" panose="020B0604020202020204" pitchFamily="34" charset="0"/>
                          <a:cs typeface="Arial" panose="020B0604020202020204" pitchFamily="34" charset="0"/>
                        </a:rPr>
                        <a:t>3 101 853</a:t>
                      </a:r>
                    </a:p>
                    <a:p>
                      <a:pPr algn="r" fontAlgn="ctr"/>
                      <a:r>
                        <a:rPr lang="en-ZA" sz="1300" b="1" i="0" u="none" strike="noStrike" dirty="0" smtClean="0">
                          <a:solidFill>
                            <a:srgbClr val="000000"/>
                          </a:solidFill>
                          <a:effectLst/>
                          <a:latin typeface="Arial" panose="020B0604020202020204" pitchFamily="34" charset="0"/>
                          <a:cs typeface="Arial" panose="020B0604020202020204" pitchFamily="34" charset="0"/>
                        </a:rPr>
                        <a:t> </a:t>
                      </a:r>
                      <a:r>
                        <a:rPr lang="en-ZA" sz="1300" b="1" i="0" u="none" strike="noStrike" dirty="0" smtClean="0">
                          <a:solidFill>
                            <a:srgbClr val="FF0000"/>
                          </a:solidFill>
                          <a:effectLst/>
                          <a:latin typeface="Arial" panose="020B0604020202020204" pitchFamily="34" charset="0"/>
                          <a:cs typeface="Arial" panose="020B0604020202020204" pitchFamily="34" charset="0"/>
                        </a:rPr>
                        <a:t>3 315 311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824382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1452213" y="-531603"/>
            <a:ext cx="331947" cy="33194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9584" tIns="49793" rIns="99584" bIns="49793" numCol="1" anchor="t" anchorCtr="0" compatLnSpc="1">
            <a:prstTxWarp prst="textNoShape">
              <a:avLst/>
            </a:prstTxWarp>
          </a:bodyPr>
          <a:lstStyle/>
          <a:p>
            <a:endParaRPr lang="en-ZA" sz="1960" dirty="0"/>
          </a:p>
        </p:txBody>
      </p:sp>
      <p:pic>
        <p:nvPicPr>
          <p:cNvPr id="2" name="Picture 1"/>
          <p:cNvPicPr>
            <a:picLocks noChangeAspect="1"/>
          </p:cNvPicPr>
          <p:nvPr/>
        </p:nvPicPr>
        <p:blipFill>
          <a:blip r:embed="rId2" cstate="print"/>
          <a:stretch>
            <a:fillRect/>
          </a:stretch>
        </p:blipFill>
        <p:spPr>
          <a:xfrm>
            <a:off x="51661" y="1720606"/>
            <a:ext cx="5887915" cy="4611246"/>
          </a:xfrm>
          <a:prstGeom prst="rect">
            <a:avLst/>
          </a:prstGeom>
        </p:spPr>
      </p:pic>
      <p:sp>
        <p:nvSpPr>
          <p:cNvPr id="4" name="Content Placeholder 2"/>
          <p:cNvSpPr txBox="1">
            <a:spLocks/>
          </p:cNvSpPr>
          <p:nvPr/>
        </p:nvSpPr>
        <p:spPr>
          <a:xfrm>
            <a:off x="-1176808" y="819852"/>
            <a:ext cx="6534726" cy="659637"/>
          </a:xfrm>
          <a:prstGeom prst="rect">
            <a:avLst/>
          </a:prstGeom>
        </p:spPr>
        <p:txBody>
          <a:bodyPr/>
          <a:lstStyle>
            <a:lvl1pPr marL="464736" indent="-464736" algn="l" defTabSz="619648" rtl="0" eaLnBrk="1" latinLnBrk="0" hangingPunct="1">
              <a:spcBef>
                <a:spcPct val="20000"/>
              </a:spcBef>
              <a:buFont typeface="Arial"/>
              <a:buChar char="•"/>
              <a:defRPr sz="4338" kern="1200">
                <a:solidFill>
                  <a:schemeClr val="tx1"/>
                </a:solidFill>
                <a:latin typeface="+mn-lt"/>
                <a:ea typeface="+mn-ea"/>
                <a:cs typeface="+mn-cs"/>
              </a:defRPr>
            </a:lvl1pPr>
            <a:lvl2pPr marL="1006928" indent="-387280" algn="l" defTabSz="619648" rtl="0" eaLnBrk="1" latinLnBrk="0" hangingPunct="1">
              <a:spcBef>
                <a:spcPct val="20000"/>
              </a:spcBef>
              <a:buFont typeface="Arial"/>
              <a:buChar char="–"/>
              <a:defRPr sz="3795" kern="1200">
                <a:solidFill>
                  <a:schemeClr val="tx1"/>
                </a:solidFill>
                <a:latin typeface="+mn-lt"/>
                <a:ea typeface="+mn-ea"/>
                <a:cs typeface="+mn-cs"/>
              </a:defRPr>
            </a:lvl2pPr>
            <a:lvl3pPr marL="1549120" indent="-309823" algn="l" defTabSz="619648" rtl="0" eaLnBrk="1" latinLnBrk="0" hangingPunct="1">
              <a:spcBef>
                <a:spcPct val="20000"/>
              </a:spcBef>
              <a:buFont typeface="Arial"/>
              <a:buChar char="•"/>
              <a:defRPr sz="3254" kern="1200">
                <a:solidFill>
                  <a:schemeClr val="tx1"/>
                </a:solidFill>
                <a:latin typeface="+mn-lt"/>
                <a:ea typeface="+mn-ea"/>
                <a:cs typeface="+mn-cs"/>
              </a:defRPr>
            </a:lvl3pPr>
            <a:lvl4pPr marL="2168768" indent="-309823" algn="l" defTabSz="619648" rtl="0" eaLnBrk="1" latinLnBrk="0" hangingPunct="1">
              <a:spcBef>
                <a:spcPct val="20000"/>
              </a:spcBef>
              <a:buFont typeface="Arial"/>
              <a:buChar char="–"/>
              <a:defRPr sz="2710" kern="1200">
                <a:solidFill>
                  <a:schemeClr val="tx1"/>
                </a:solidFill>
                <a:latin typeface="+mn-lt"/>
                <a:ea typeface="+mn-ea"/>
                <a:cs typeface="+mn-cs"/>
              </a:defRPr>
            </a:lvl4pPr>
            <a:lvl5pPr marL="2788417" indent="-309823" algn="l" defTabSz="619648" rtl="0" eaLnBrk="1" latinLnBrk="0" hangingPunct="1">
              <a:spcBef>
                <a:spcPct val="20000"/>
              </a:spcBef>
              <a:buFont typeface="Arial"/>
              <a:buChar char="»"/>
              <a:defRPr sz="2710" kern="1200">
                <a:solidFill>
                  <a:schemeClr val="tx1"/>
                </a:solidFill>
                <a:latin typeface="+mn-lt"/>
                <a:ea typeface="+mn-ea"/>
                <a:cs typeface="+mn-cs"/>
              </a:defRPr>
            </a:lvl5pPr>
            <a:lvl6pPr marL="3408065" indent="-309823" algn="l" defTabSz="619648" rtl="0" eaLnBrk="1" latinLnBrk="0" hangingPunct="1">
              <a:spcBef>
                <a:spcPct val="20000"/>
              </a:spcBef>
              <a:buFont typeface="Arial"/>
              <a:buChar char="•"/>
              <a:defRPr sz="2710" kern="1200">
                <a:solidFill>
                  <a:schemeClr val="tx1"/>
                </a:solidFill>
                <a:latin typeface="+mn-lt"/>
                <a:ea typeface="+mn-ea"/>
                <a:cs typeface="+mn-cs"/>
              </a:defRPr>
            </a:lvl6pPr>
            <a:lvl7pPr marL="4027713" indent="-309823" algn="l" defTabSz="619648" rtl="0" eaLnBrk="1" latinLnBrk="0" hangingPunct="1">
              <a:spcBef>
                <a:spcPct val="20000"/>
              </a:spcBef>
              <a:buFont typeface="Arial"/>
              <a:buChar char="•"/>
              <a:defRPr sz="2710" kern="1200">
                <a:solidFill>
                  <a:schemeClr val="tx1"/>
                </a:solidFill>
                <a:latin typeface="+mn-lt"/>
                <a:ea typeface="+mn-ea"/>
                <a:cs typeface="+mn-cs"/>
              </a:defRPr>
            </a:lvl7pPr>
            <a:lvl8pPr marL="4647362" indent="-309823" algn="l" defTabSz="619648" rtl="0" eaLnBrk="1" latinLnBrk="0" hangingPunct="1">
              <a:spcBef>
                <a:spcPct val="20000"/>
              </a:spcBef>
              <a:buFont typeface="Arial"/>
              <a:buChar char="•"/>
              <a:defRPr sz="2710" kern="1200">
                <a:solidFill>
                  <a:schemeClr val="tx1"/>
                </a:solidFill>
                <a:latin typeface="+mn-lt"/>
                <a:ea typeface="+mn-ea"/>
                <a:cs typeface="+mn-cs"/>
              </a:defRPr>
            </a:lvl8pPr>
            <a:lvl9pPr marL="5267009" indent="-309823" algn="l" defTabSz="619648" rtl="0" eaLnBrk="1" latinLnBrk="0" hangingPunct="1">
              <a:spcBef>
                <a:spcPct val="20000"/>
              </a:spcBef>
              <a:buFont typeface="Arial"/>
              <a:buChar char="•"/>
              <a:defRPr sz="2710" kern="1200">
                <a:solidFill>
                  <a:schemeClr val="tx1"/>
                </a:solidFill>
                <a:latin typeface="+mn-lt"/>
                <a:ea typeface="+mn-ea"/>
                <a:cs typeface="+mn-cs"/>
              </a:defRPr>
            </a:lvl9pPr>
          </a:lstStyle>
          <a:p>
            <a:pPr marL="0" indent="0">
              <a:buNone/>
            </a:pPr>
            <a:endParaRPr lang="en-ZA" sz="1446" dirty="0"/>
          </a:p>
          <a:p>
            <a:pPr marL="0" indent="0" algn="ctr">
              <a:buNone/>
            </a:pPr>
            <a:r>
              <a:rPr lang="en-ZA" sz="3214" b="1" dirty="0">
                <a:solidFill>
                  <a:schemeClr val="accent6"/>
                </a:solidFill>
              </a:rPr>
              <a:t>Water Delivery </a:t>
            </a:r>
            <a:endParaRPr lang="en-US" sz="3214" b="1" dirty="0">
              <a:solidFill>
                <a:schemeClr val="accent6"/>
              </a:solidFill>
            </a:endParaRPr>
          </a:p>
        </p:txBody>
      </p:sp>
      <p:sp>
        <p:nvSpPr>
          <p:cNvPr id="5" name="Content Placeholder 2"/>
          <p:cNvSpPr txBox="1">
            <a:spLocks/>
          </p:cNvSpPr>
          <p:nvPr/>
        </p:nvSpPr>
        <p:spPr>
          <a:xfrm>
            <a:off x="-363415" y="6002034"/>
            <a:ext cx="2880901" cy="659637"/>
          </a:xfrm>
          <a:prstGeom prst="rect">
            <a:avLst/>
          </a:prstGeom>
        </p:spPr>
        <p:txBody>
          <a:bodyPr/>
          <a:lstStyle>
            <a:lvl1pPr marL="464736" indent="-464736" algn="l" defTabSz="619648" rtl="0" eaLnBrk="1" latinLnBrk="0" hangingPunct="1">
              <a:spcBef>
                <a:spcPct val="20000"/>
              </a:spcBef>
              <a:buFont typeface="Arial"/>
              <a:buChar char="•"/>
              <a:defRPr sz="4338" kern="1200">
                <a:solidFill>
                  <a:schemeClr val="tx1"/>
                </a:solidFill>
                <a:latin typeface="+mn-lt"/>
                <a:ea typeface="+mn-ea"/>
                <a:cs typeface="+mn-cs"/>
              </a:defRPr>
            </a:lvl1pPr>
            <a:lvl2pPr marL="1006928" indent="-387280" algn="l" defTabSz="619648" rtl="0" eaLnBrk="1" latinLnBrk="0" hangingPunct="1">
              <a:spcBef>
                <a:spcPct val="20000"/>
              </a:spcBef>
              <a:buFont typeface="Arial"/>
              <a:buChar char="–"/>
              <a:defRPr sz="3795" kern="1200">
                <a:solidFill>
                  <a:schemeClr val="tx1"/>
                </a:solidFill>
                <a:latin typeface="+mn-lt"/>
                <a:ea typeface="+mn-ea"/>
                <a:cs typeface="+mn-cs"/>
              </a:defRPr>
            </a:lvl2pPr>
            <a:lvl3pPr marL="1549120" indent="-309823" algn="l" defTabSz="619648" rtl="0" eaLnBrk="1" latinLnBrk="0" hangingPunct="1">
              <a:spcBef>
                <a:spcPct val="20000"/>
              </a:spcBef>
              <a:buFont typeface="Arial"/>
              <a:buChar char="•"/>
              <a:defRPr sz="3254" kern="1200">
                <a:solidFill>
                  <a:schemeClr val="tx1"/>
                </a:solidFill>
                <a:latin typeface="+mn-lt"/>
                <a:ea typeface="+mn-ea"/>
                <a:cs typeface="+mn-cs"/>
              </a:defRPr>
            </a:lvl3pPr>
            <a:lvl4pPr marL="2168768" indent="-309823" algn="l" defTabSz="619648" rtl="0" eaLnBrk="1" latinLnBrk="0" hangingPunct="1">
              <a:spcBef>
                <a:spcPct val="20000"/>
              </a:spcBef>
              <a:buFont typeface="Arial"/>
              <a:buChar char="–"/>
              <a:defRPr sz="2710" kern="1200">
                <a:solidFill>
                  <a:schemeClr val="tx1"/>
                </a:solidFill>
                <a:latin typeface="+mn-lt"/>
                <a:ea typeface="+mn-ea"/>
                <a:cs typeface="+mn-cs"/>
              </a:defRPr>
            </a:lvl4pPr>
            <a:lvl5pPr marL="2788417" indent="-309823" algn="l" defTabSz="619648" rtl="0" eaLnBrk="1" latinLnBrk="0" hangingPunct="1">
              <a:spcBef>
                <a:spcPct val="20000"/>
              </a:spcBef>
              <a:buFont typeface="Arial"/>
              <a:buChar char="»"/>
              <a:defRPr sz="2710" kern="1200">
                <a:solidFill>
                  <a:schemeClr val="tx1"/>
                </a:solidFill>
                <a:latin typeface="+mn-lt"/>
                <a:ea typeface="+mn-ea"/>
                <a:cs typeface="+mn-cs"/>
              </a:defRPr>
            </a:lvl5pPr>
            <a:lvl6pPr marL="3408065" indent="-309823" algn="l" defTabSz="619648" rtl="0" eaLnBrk="1" latinLnBrk="0" hangingPunct="1">
              <a:spcBef>
                <a:spcPct val="20000"/>
              </a:spcBef>
              <a:buFont typeface="Arial"/>
              <a:buChar char="•"/>
              <a:defRPr sz="2710" kern="1200">
                <a:solidFill>
                  <a:schemeClr val="tx1"/>
                </a:solidFill>
                <a:latin typeface="+mn-lt"/>
                <a:ea typeface="+mn-ea"/>
                <a:cs typeface="+mn-cs"/>
              </a:defRPr>
            </a:lvl6pPr>
            <a:lvl7pPr marL="4027713" indent="-309823" algn="l" defTabSz="619648" rtl="0" eaLnBrk="1" latinLnBrk="0" hangingPunct="1">
              <a:spcBef>
                <a:spcPct val="20000"/>
              </a:spcBef>
              <a:buFont typeface="Arial"/>
              <a:buChar char="•"/>
              <a:defRPr sz="2710" kern="1200">
                <a:solidFill>
                  <a:schemeClr val="tx1"/>
                </a:solidFill>
                <a:latin typeface="+mn-lt"/>
                <a:ea typeface="+mn-ea"/>
                <a:cs typeface="+mn-cs"/>
              </a:defRPr>
            </a:lvl7pPr>
            <a:lvl8pPr marL="4647362" indent="-309823" algn="l" defTabSz="619648" rtl="0" eaLnBrk="1" latinLnBrk="0" hangingPunct="1">
              <a:spcBef>
                <a:spcPct val="20000"/>
              </a:spcBef>
              <a:buFont typeface="Arial"/>
              <a:buChar char="•"/>
              <a:defRPr sz="2710" kern="1200">
                <a:solidFill>
                  <a:schemeClr val="tx1"/>
                </a:solidFill>
                <a:latin typeface="+mn-lt"/>
                <a:ea typeface="+mn-ea"/>
                <a:cs typeface="+mn-cs"/>
              </a:defRPr>
            </a:lvl8pPr>
            <a:lvl9pPr marL="5267009" indent="-309823" algn="l" defTabSz="619648" rtl="0" eaLnBrk="1" latinLnBrk="0" hangingPunct="1">
              <a:spcBef>
                <a:spcPct val="20000"/>
              </a:spcBef>
              <a:buFont typeface="Arial"/>
              <a:buChar char="•"/>
              <a:defRPr sz="2710" kern="1200">
                <a:solidFill>
                  <a:schemeClr val="tx1"/>
                </a:solidFill>
                <a:latin typeface="+mn-lt"/>
                <a:ea typeface="+mn-ea"/>
                <a:cs typeface="+mn-cs"/>
              </a:defRPr>
            </a:lvl9pPr>
          </a:lstStyle>
          <a:p>
            <a:pPr marL="0" indent="0">
              <a:buNone/>
            </a:pPr>
            <a:endParaRPr lang="en-ZA" sz="1446" dirty="0"/>
          </a:p>
          <a:p>
            <a:pPr marL="0" indent="0" algn="ctr">
              <a:buNone/>
            </a:pPr>
            <a:r>
              <a:rPr lang="en-ZA" sz="1000" b="1" dirty="0">
                <a:solidFill>
                  <a:schemeClr val="accent6"/>
                </a:solidFill>
              </a:rPr>
              <a:t>Source: HH Survey Stats SA 2018 </a:t>
            </a:r>
            <a:endParaRPr lang="en-US" sz="1000" b="1" dirty="0">
              <a:solidFill>
                <a:schemeClr val="accent6"/>
              </a:solidFill>
            </a:endParaRPr>
          </a:p>
        </p:txBody>
      </p:sp>
      <p:sp>
        <p:nvSpPr>
          <p:cNvPr id="8" name="Content Placeholder 2"/>
          <p:cNvSpPr txBox="1">
            <a:spLocks/>
          </p:cNvSpPr>
          <p:nvPr/>
        </p:nvSpPr>
        <p:spPr>
          <a:xfrm>
            <a:off x="1271464" y="-286721"/>
            <a:ext cx="8530795" cy="659637"/>
          </a:xfrm>
          <a:prstGeom prst="rect">
            <a:avLst/>
          </a:prstGeom>
        </p:spPr>
        <p:txBody>
          <a:bodyPr/>
          <a:lstStyle>
            <a:lvl1pPr marL="464736" indent="-464736" algn="l" defTabSz="619648" rtl="0" eaLnBrk="1" latinLnBrk="0" hangingPunct="1">
              <a:spcBef>
                <a:spcPct val="20000"/>
              </a:spcBef>
              <a:buFont typeface="Arial"/>
              <a:buChar char="•"/>
              <a:defRPr sz="4338" kern="1200">
                <a:solidFill>
                  <a:schemeClr val="tx1"/>
                </a:solidFill>
                <a:latin typeface="+mn-lt"/>
                <a:ea typeface="+mn-ea"/>
                <a:cs typeface="+mn-cs"/>
              </a:defRPr>
            </a:lvl1pPr>
            <a:lvl2pPr marL="1006928" indent="-387280" algn="l" defTabSz="619648" rtl="0" eaLnBrk="1" latinLnBrk="0" hangingPunct="1">
              <a:spcBef>
                <a:spcPct val="20000"/>
              </a:spcBef>
              <a:buFont typeface="Arial"/>
              <a:buChar char="–"/>
              <a:defRPr sz="3795" kern="1200">
                <a:solidFill>
                  <a:schemeClr val="tx1"/>
                </a:solidFill>
                <a:latin typeface="+mn-lt"/>
                <a:ea typeface="+mn-ea"/>
                <a:cs typeface="+mn-cs"/>
              </a:defRPr>
            </a:lvl2pPr>
            <a:lvl3pPr marL="1549120" indent="-309823" algn="l" defTabSz="619648" rtl="0" eaLnBrk="1" latinLnBrk="0" hangingPunct="1">
              <a:spcBef>
                <a:spcPct val="20000"/>
              </a:spcBef>
              <a:buFont typeface="Arial"/>
              <a:buChar char="•"/>
              <a:defRPr sz="3254" kern="1200">
                <a:solidFill>
                  <a:schemeClr val="tx1"/>
                </a:solidFill>
                <a:latin typeface="+mn-lt"/>
                <a:ea typeface="+mn-ea"/>
                <a:cs typeface="+mn-cs"/>
              </a:defRPr>
            </a:lvl3pPr>
            <a:lvl4pPr marL="2168768" indent="-309823" algn="l" defTabSz="619648" rtl="0" eaLnBrk="1" latinLnBrk="0" hangingPunct="1">
              <a:spcBef>
                <a:spcPct val="20000"/>
              </a:spcBef>
              <a:buFont typeface="Arial"/>
              <a:buChar char="–"/>
              <a:defRPr sz="2710" kern="1200">
                <a:solidFill>
                  <a:schemeClr val="tx1"/>
                </a:solidFill>
                <a:latin typeface="+mn-lt"/>
                <a:ea typeface="+mn-ea"/>
                <a:cs typeface="+mn-cs"/>
              </a:defRPr>
            </a:lvl4pPr>
            <a:lvl5pPr marL="2788417" indent="-309823" algn="l" defTabSz="619648" rtl="0" eaLnBrk="1" latinLnBrk="0" hangingPunct="1">
              <a:spcBef>
                <a:spcPct val="20000"/>
              </a:spcBef>
              <a:buFont typeface="Arial"/>
              <a:buChar char="»"/>
              <a:defRPr sz="2710" kern="1200">
                <a:solidFill>
                  <a:schemeClr val="tx1"/>
                </a:solidFill>
                <a:latin typeface="+mn-lt"/>
                <a:ea typeface="+mn-ea"/>
                <a:cs typeface="+mn-cs"/>
              </a:defRPr>
            </a:lvl5pPr>
            <a:lvl6pPr marL="3408065" indent="-309823" algn="l" defTabSz="619648" rtl="0" eaLnBrk="1" latinLnBrk="0" hangingPunct="1">
              <a:spcBef>
                <a:spcPct val="20000"/>
              </a:spcBef>
              <a:buFont typeface="Arial"/>
              <a:buChar char="•"/>
              <a:defRPr sz="2710" kern="1200">
                <a:solidFill>
                  <a:schemeClr val="tx1"/>
                </a:solidFill>
                <a:latin typeface="+mn-lt"/>
                <a:ea typeface="+mn-ea"/>
                <a:cs typeface="+mn-cs"/>
              </a:defRPr>
            </a:lvl6pPr>
            <a:lvl7pPr marL="4027713" indent="-309823" algn="l" defTabSz="619648" rtl="0" eaLnBrk="1" latinLnBrk="0" hangingPunct="1">
              <a:spcBef>
                <a:spcPct val="20000"/>
              </a:spcBef>
              <a:buFont typeface="Arial"/>
              <a:buChar char="•"/>
              <a:defRPr sz="2710" kern="1200">
                <a:solidFill>
                  <a:schemeClr val="tx1"/>
                </a:solidFill>
                <a:latin typeface="+mn-lt"/>
                <a:ea typeface="+mn-ea"/>
                <a:cs typeface="+mn-cs"/>
              </a:defRPr>
            </a:lvl7pPr>
            <a:lvl8pPr marL="4647362" indent="-309823" algn="l" defTabSz="619648" rtl="0" eaLnBrk="1" latinLnBrk="0" hangingPunct="1">
              <a:spcBef>
                <a:spcPct val="20000"/>
              </a:spcBef>
              <a:buFont typeface="Arial"/>
              <a:buChar char="•"/>
              <a:defRPr sz="2710" kern="1200">
                <a:solidFill>
                  <a:schemeClr val="tx1"/>
                </a:solidFill>
                <a:latin typeface="+mn-lt"/>
                <a:ea typeface="+mn-ea"/>
                <a:cs typeface="+mn-cs"/>
              </a:defRPr>
            </a:lvl8pPr>
            <a:lvl9pPr marL="5267009" indent="-309823" algn="l" defTabSz="619648" rtl="0" eaLnBrk="1" latinLnBrk="0" hangingPunct="1">
              <a:spcBef>
                <a:spcPct val="20000"/>
              </a:spcBef>
              <a:buFont typeface="Arial"/>
              <a:buChar char="•"/>
              <a:defRPr sz="2710" kern="1200">
                <a:solidFill>
                  <a:schemeClr val="tx1"/>
                </a:solidFill>
                <a:latin typeface="+mn-lt"/>
                <a:ea typeface="+mn-ea"/>
                <a:cs typeface="+mn-cs"/>
              </a:defRPr>
            </a:lvl9pPr>
          </a:lstStyle>
          <a:p>
            <a:pPr marL="0" indent="0">
              <a:buNone/>
            </a:pPr>
            <a:endParaRPr lang="en-ZA" sz="1446" dirty="0"/>
          </a:p>
          <a:p>
            <a:pPr marL="0" indent="0" algn="ctr">
              <a:buNone/>
            </a:pPr>
            <a:r>
              <a:rPr lang="en-ZA" sz="3214" b="1" dirty="0" smtClean="0">
                <a:solidFill>
                  <a:schemeClr val="accent6"/>
                </a:solidFill>
              </a:rPr>
              <a:t>Service Delivery vs Payment Levels   </a:t>
            </a:r>
            <a:endParaRPr lang="en-US" sz="3214" b="1" dirty="0">
              <a:solidFill>
                <a:schemeClr val="accent6"/>
              </a:solidFill>
            </a:endParaRPr>
          </a:p>
        </p:txBody>
      </p:sp>
      <p:pic>
        <p:nvPicPr>
          <p:cNvPr id="9" name="Picture 8"/>
          <p:cNvPicPr>
            <a:picLocks noChangeAspect="1"/>
          </p:cNvPicPr>
          <p:nvPr/>
        </p:nvPicPr>
        <p:blipFill>
          <a:blip r:embed="rId3" cstate="print"/>
          <a:stretch>
            <a:fillRect/>
          </a:stretch>
        </p:blipFill>
        <p:spPr>
          <a:xfrm>
            <a:off x="6096000" y="1624192"/>
            <a:ext cx="5933546" cy="4455385"/>
          </a:xfrm>
          <a:prstGeom prst="rect">
            <a:avLst/>
          </a:prstGeom>
        </p:spPr>
      </p:pic>
      <p:grpSp>
        <p:nvGrpSpPr>
          <p:cNvPr id="10" name="Group 9"/>
          <p:cNvGrpSpPr/>
          <p:nvPr/>
        </p:nvGrpSpPr>
        <p:grpSpPr>
          <a:xfrm>
            <a:off x="7205010" y="3393817"/>
            <a:ext cx="4507614" cy="1823145"/>
            <a:chOff x="2400374" y="3275614"/>
            <a:chExt cx="8932392" cy="1823145"/>
          </a:xfrm>
        </p:grpSpPr>
        <p:sp>
          <p:nvSpPr>
            <p:cNvPr id="11" name="Oval 10"/>
            <p:cNvSpPr/>
            <p:nvPr/>
          </p:nvSpPr>
          <p:spPr>
            <a:xfrm>
              <a:off x="2400436" y="3383627"/>
              <a:ext cx="628254" cy="647555"/>
            </a:xfrm>
            <a:prstGeom prst="ellipse">
              <a:avLst/>
            </a:prstGeom>
            <a:noFill/>
            <a:ln w="34925">
              <a:solidFill>
                <a:srgbClr val="FF0000"/>
              </a:solidFill>
              <a:prstDash val="lgDash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p>
          </p:txBody>
        </p:sp>
        <p:sp>
          <p:nvSpPr>
            <p:cNvPr id="12" name="Oval 11"/>
            <p:cNvSpPr/>
            <p:nvPr/>
          </p:nvSpPr>
          <p:spPr>
            <a:xfrm>
              <a:off x="10704512" y="3275614"/>
              <a:ext cx="628254" cy="647555"/>
            </a:xfrm>
            <a:prstGeom prst="ellipse">
              <a:avLst/>
            </a:prstGeom>
            <a:noFill/>
            <a:ln w="34925">
              <a:solidFill>
                <a:srgbClr val="FF0000"/>
              </a:solidFill>
              <a:prstDash val="lgDash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p>
          </p:txBody>
        </p:sp>
        <p:sp>
          <p:nvSpPr>
            <p:cNvPr id="13" name="Oval 12"/>
            <p:cNvSpPr/>
            <p:nvPr/>
          </p:nvSpPr>
          <p:spPr>
            <a:xfrm>
              <a:off x="2400374" y="4451204"/>
              <a:ext cx="628254" cy="647555"/>
            </a:xfrm>
            <a:prstGeom prst="ellipse">
              <a:avLst/>
            </a:prstGeom>
            <a:noFill/>
            <a:ln w="34925">
              <a:solidFill>
                <a:srgbClr val="FF0000"/>
              </a:solidFill>
              <a:prstDash val="lgDash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p>
          </p:txBody>
        </p:sp>
        <p:sp>
          <p:nvSpPr>
            <p:cNvPr id="14" name="Oval 13"/>
            <p:cNvSpPr/>
            <p:nvPr/>
          </p:nvSpPr>
          <p:spPr>
            <a:xfrm>
              <a:off x="10704512" y="4332497"/>
              <a:ext cx="628254" cy="647555"/>
            </a:xfrm>
            <a:prstGeom prst="ellipse">
              <a:avLst/>
            </a:prstGeom>
            <a:noFill/>
            <a:ln w="34925">
              <a:solidFill>
                <a:srgbClr val="FF0000"/>
              </a:solidFill>
              <a:prstDash val="lgDash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p>
          </p:txBody>
        </p:sp>
      </p:grpSp>
      <p:sp>
        <p:nvSpPr>
          <p:cNvPr id="15" name="Content Placeholder 2"/>
          <p:cNvSpPr txBox="1">
            <a:spLocks/>
          </p:cNvSpPr>
          <p:nvPr/>
        </p:nvSpPr>
        <p:spPr>
          <a:xfrm>
            <a:off x="4986304" y="733321"/>
            <a:ext cx="6534726" cy="659637"/>
          </a:xfrm>
          <a:prstGeom prst="rect">
            <a:avLst/>
          </a:prstGeom>
        </p:spPr>
        <p:txBody>
          <a:bodyPr/>
          <a:lstStyle>
            <a:lvl1pPr marL="464736" indent="-464736" algn="l" defTabSz="619648" rtl="0" eaLnBrk="1" latinLnBrk="0" hangingPunct="1">
              <a:spcBef>
                <a:spcPct val="20000"/>
              </a:spcBef>
              <a:buFont typeface="Arial"/>
              <a:buChar char="•"/>
              <a:defRPr sz="4338" kern="1200">
                <a:solidFill>
                  <a:schemeClr val="tx1"/>
                </a:solidFill>
                <a:latin typeface="+mn-lt"/>
                <a:ea typeface="+mn-ea"/>
                <a:cs typeface="+mn-cs"/>
              </a:defRPr>
            </a:lvl1pPr>
            <a:lvl2pPr marL="1006928" indent="-387280" algn="l" defTabSz="619648" rtl="0" eaLnBrk="1" latinLnBrk="0" hangingPunct="1">
              <a:spcBef>
                <a:spcPct val="20000"/>
              </a:spcBef>
              <a:buFont typeface="Arial"/>
              <a:buChar char="–"/>
              <a:defRPr sz="3795" kern="1200">
                <a:solidFill>
                  <a:schemeClr val="tx1"/>
                </a:solidFill>
                <a:latin typeface="+mn-lt"/>
                <a:ea typeface="+mn-ea"/>
                <a:cs typeface="+mn-cs"/>
              </a:defRPr>
            </a:lvl2pPr>
            <a:lvl3pPr marL="1549120" indent="-309823" algn="l" defTabSz="619648" rtl="0" eaLnBrk="1" latinLnBrk="0" hangingPunct="1">
              <a:spcBef>
                <a:spcPct val="20000"/>
              </a:spcBef>
              <a:buFont typeface="Arial"/>
              <a:buChar char="•"/>
              <a:defRPr sz="3254" kern="1200">
                <a:solidFill>
                  <a:schemeClr val="tx1"/>
                </a:solidFill>
                <a:latin typeface="+mn-lt"/>
                <a:ea typeface="+mn-ea"/>
                <a:cs typeface="+mn-cs"/>
              </a:defRPr>
            </a:lvl3pPr>
            <a:lvl4pPr marL="2168768" indent="-309823" algn="l" defTabSz="619648" rtl="0" eaLnBrk="1" latinLnBrk="0" hangingPunct="1">
              <a:spcBef>
                <a:spcPct val="20000"/>
              </a:spcBef>
              <a:buFont typeface="Arial"/>
              <a:buChar char="–"/>
              <a:defRPr sz="2710" kern="1200">
                <a:solidFill>
                  <a:schemeClr val="tx1"/>
                </a:solidFill>
                <a:latin typeface="+mn-lt"/>
                <a:ea typeface="+mn-ea"/>
                <a:cs typeface="+mn-cs"/>
              </a:defRPr>
            </a:lvl4pPr>
            <a:lvl5pPr marL="2788417" indent="-309823" algn="l" defTabSz="619648" rtl="0" eaLnBrk="1" latinLnBrk="0" hangingPunct="1">
              <a:spcBef>
                <a:spcPct val="20000"/>
              </a:spcBef>
              <a:buFont typeface="Arial"/>
              <a:buChar char="»"/>
              <a:defRPr sz="2710" kern="1200">
                <a:solidFill>
                  <a:schemeClr val="tx1"/>
                </a:solidFill>
                <a:latin typeface="+mn-lt"/>
                <a:ea typeface="+mn-ea"/>
                <a:cs typeface="+mn-cs"/>
              </a:defRPr>
            </a:lvl5pPr>
            <a:lvl6pPr marL="3408065" indent="-309823" algn="l" defTabSz="619648" rtl="0" eaLnBrk="1" latinLnBrk="0" hangingPunct="1">
              <a:spcBef>
                <a:spcPct val="20000"/>
              </a:spcBef>
              <a:buFont typeface="Arial"/>
              <a:buChar char="•"/>
              <a:defRPr sz="2710" kern="1200">
                <a:solidFill>
                  <a:schemeClr val="tx1"/>
                </a:solidFill>
                <a:latin typeface="+mn-lt"/>
                <a:ea typeface="+mn-ea"/>
                <a:cs typeface="+mn-cs"/>
              </a:defRPr>
            </a:lvl6pPr>
            <a:lvl7pPr marL="4027713" indent="-309823" algn="l" defTabSz="619648" rtl="0" eaLnBrk="1" latinLnBrk="0" hangingPunct="1">
              <a:spcBef>
                <a:spcPct val="20000"/>
              </a:spcBef>
              <a:buFont typeface="Arial"/>
              <a:buChar char="•"/>
              <a:defRPr sz="2710" kern="1200">
                <a:solidFill>
                  <a:schemeClr val="tx1"/>
                </a:solidFill>
                <a:latin typeface="+mn-lt"/>
                <a:ea typeface="+mn-ea"/>
                <a:cs typeface="+mn-cs"/>
              </a:defRPr>
            </a:lvl7pPr>
            <a:lvl8pPr marL="4647362" indent="-309823" algn="l" defTabSz="619648" rtl="0" eaLnBrk="1" latinLnBrk="0" hangingPunct="1">
              <a:spcBef>
                <a:spcPct val="20000"/>
              </a:spcBef>
              <a:buFont typeface="Arial"/>
              <a:buChar char="•"/>
              <a:defRPr sz="2710" kern="1200">
                <a:solidFill>
                  <a:schemeClr val="tx1"/>
                </a:solidFill>
                <a:latin typeface="+mn-lt"/>
                <a:ea typeface="+mn-ea"/>
                <a:cs typeface="+mn-cs"/>
              </a:defRPr>
            </a:lvl8pPr>
            <a:lvl9pPr marL="5267009" indent="-309823" algn="l" defTabSz="619648" rtl="0" eaLnBrk="1" latinLnBrk="0" hangingPunct="1">
              <a:spcBef>
                <a:spcPct val="20000"/>
              </a:spcBef>
              <a:buFont typeface="Arial"/>
              <a:buChar char="•"/>
              <a:defRPr sz="2710" kern="1200">
                <a:solidFill>
                  <a:schemeClr val="tx1"/>
                </a:solidFill>
                <a:latin typeface="+mn-lt"/>
                <a:ea typeface="+mn-ea"/>
                <a:cs typeface="+mn-cs"/>
              </a:defRPr>
            </a:lvl9pPr>
          </a:lstStyle>
          <a:p>
            <a:pPr marL="0" indent="0">
              <a:buNone/>
            </a:pPr>
            <a:endParaRPr lang="en-ZA" sz="1446" dirty="0"/>
          </a:p>
          <a:p>
            <a:pPr marL="0" indent="0" algn="ctr">
              <a:buNone/>
            </a:pPr>
            <a:r>
              <a:rPr lang="en-ZA" sz="3214" b="1" dirty="0" smtClean="0">
                <a:solidFill>
                  <a:schemeClr val="accent6"/>
                </a:solidFill>
              </a:rPr>
              <a:t>Payment level  </a:t>
            </a:r>
            <a:endParaRPr lang="en-US" sz="3214" b="1" dirty="0">
              <a:solidFill>
                <a:schemeClr val="accent6"/>
              </a:solidFill>
            </a:endParaRPr>
          </a:p>
        </p:txBody>
      </p:sp>
      <p:sp>
        <p:nvSpPr>
          <p:cNvPr id="16" name="Content Placeholder 2"/>
          <p:cNvSpPr txBox="1">
            <a:spLocks/>
          </p:cNvSpPr>
          <p:nvPr/>
        </p:nvSpPr>
        <p:spPr>
          <a:xfrm>
            <a:off x="2672213" y="2954576"/>
            <a:ext cx="6534726" cy="659637"/>
          </a:xfrm>
          <a:prstGeom prst="rect">
            <a:avLst/>
          </a:prstGeom>
        </p:spPr>
        <p:txBody>
          <a:bodyPr/>
          <a:lstStyle>
            <a:lvl1pPr marL="464736" indent="-464736" algn="l" defTabSz="619648" rtl="0" eaLnBrk="1" latinLnBrk="0" hangingPunct="1">
              <a:spcBef>
                <a:spcPct val="20000"/>
              </a:spcBef>
              <a:buFont typeface="Arial"/>
              <a:buChar char="•"/>
              <a:defRPr sz="4338" kern="1200">
                <a:solidFill>
                  <a:schemeClr val="tx1"/>
                </a:solidFill>
                <a:latin typeface="+mn-lt"/>
                <a:ea typeface="+mn-ea"/>
                <a:cs typeface="+mn-cs"/>
              </a:defRPr>
            </a:lvl1pPr>
            <a:lvl2pPr marL="1006928" indent="-387280" algn="l" defTabSz="619648" rtl="0" eaLnBrk="1" latinLnBrk="0" hangingPunct="1">
              <a:spcBef>
                <a:spcPct val="20000"/>
              </a:spcBef>
              <a:buFont typeface="Arial"/>
              <a:buChar char="–"/>
              <a:defRPr sz="3795" kern="1200">
                <a:solidFill>
                  <a:schemeClr val="tx1"/>
                </a:solidFill>
                <a:latin typeface="+mn-lt"/>
                <a:ea typeface="+mn-ea"/>
                <a:cs typeface="+mn-cs"/>
              </a:defRPr>
            </a:lvl2pPr>
            <a:lvl3pPr marL="1549120" indent="-309823" algn="l" defTabSz="619648" rtl="0" eaLnBrk="1" latinLnBrk="0" hangingPunct="1">
              <a:spcBef>
                <a:spcPct val="20000"/>
              </a:spcBef>
              <a:buFont typeface="Arial"/>
              <a:buChar char="•"/>
              <a:defRPr sz="3254" kern="1200">
                <a:solidFill>
                  <a:schemeClr val="tx1"/>
                </a:solidFill>
                <a:latin typeface="+mn-lt"/>
                <a:ea typeface="+mn-ea"/>
                <a:cs typeface="+mn-cs"/>
              </a:defRPr>
            </a:lvl3pPr>
            <a:lvl4pPr marL="2168768" indent="-309823" algn="l" defTabSz="619648" rtl="0" eaLnBrk="1" latinLnBrk="0" hangingPunct="1">
              <a:spcBef>
                <a:spcPct val="20000"/>
              </a:spcBef>
              <a:buFont typeface="Arial"/>
              <a:buChar char="–"/>
              <a:defRPr sz="2710" kern="1200">
                <a:solidFill>
                  <a:schemeClr val="tx1"/>
                </a:solidFill>
                <a:latin typeface="+mn-lt"/>
                <a:ea typeface="+mn-ea"/>
                <a:cs typeface="+mn-cs"/>
              </a:defRPr>
            </a:lvl4pPr>
            <a:lvl5pPr marL="2788417" indent="-309823" algn="l" defTabSz="619648" rtl="0" eaLnBrk="1" latinLnBrk="0" hangingPunct="1">
              <a:spcBef>
                <a:spcPct val="20000"/>
              </a:spcBef>
              <a:buFont typeface="Arial"/>
              <a:buChar char="»"/>
              <a:defRPr sz="2710" kern="1200">
                <a:solidFill>
                  <a:schemeClr val="tx1"/>
                </a:solidFill>
                <a:latin typeface="+mn-lt"/>
                <a:ea typeface="+mn-ea"/>
                <a:cs typeface="+mn-cs"/>
              </a:defRPr>
            </a:lvl5pPr>
            <a:lvl6pPr marL="3408065" indent="-309823" algn="l" defTabSz="619648" rtl="0" eaLnBrk="1" latinLnBrk="0" hangingPunct="1">
              <a:spcBef>
                <a:spcPct val="20000"/>
              </a:spcBef>
              <a:buFont typeface="Arial"/>
              <a:buChar char="•"/>
              <a:defRPr sz="2710" kern="1200">
                <a:solidFill>
                  <a:schemeClr val="tx1"/>
                </a:solidFill>
                <a:latin typeface="+mn-lt"/>
                <a:ea typeface="+mn-ea"/>
                <a:cs typeface="+mn-cs"/>
              </a:defRPr>
            </a:lvl6pPr>
            <a:lvl7pPr marL="4027713" indent="-309823" algn="l" defTabSz="619648" rtl="0" eaLnBrk="1" latinLnBrk="0" hangingPunct="1">
              <a:spcBef>
                <a:spcPct val="20000"/>
              </a:spcBef>
              <a:buFont typeface="Arial"/>
              <a:buChar char="•"/>
              <a:defRPr sz="2710" kern="1200">
                <a:solidFill>
                  <a:schemeClr val="tx1"/>
                </a:solidFill>
                <a:latin typeface="+mn-lt"/>
                <a:ea typeface="+mn-ea"/>
                <a:cs typeface="+mn-cs"/>
              </a:defRPr>
            </a:lvl7pPr>
            <a:lvl8pPr marL="4647362" indent="-309823" algn="l" defTabSz="619648" rtl="0" eaLnBrk="1" latinLnBrk="0" hangingPunct="1">
              <a:spcBef>
                <a:spcPct val="20000"/>
              </a:spcBef>
              <a:buFont typeface="Arial"/>
              <a:buChar char="•"/>
              <a:defRPr sz="2710" kern="1200">
                <a:solidFill>
                  <a:schemeClr val="tx1"/>
                </a:solidFill>
                <a:latin typeface="+mn-lt"/>
                <a:ea typeface="+mn-ea"/>
                <a:cs typeface="+mn-cs"/>
              </a:defRPr>
            </a:lvl8pPr>
            <a:lvl9pPr marL="5267009" indent="-309823" algn="l" defTabSz="619648" rtl="0" eaLnBrk="1" latinLnBrk="0" hangingPunct="1">
              <a:spcBef>
                <a:spcPct val="20000"/>
              </a:spcBef>
              <a:buFont typeface="Arial"/>
              <a:buChar char="•"/>
              <a:defRPr sz="2710" kern="1200">
                <a:solidFill>
                  <a:schemeClr val="tx1"/>
                </a:solidFill>
                <a:latin typeface="+mn-lt"/>
                <a:ea typeface="+mn-ea"/>
                <a:cs typeface="+mn-cs"/>
              </a:defRPr>
            </a:lvl9pPr>
          </a:lstStyle>
          <a:p>
            <a:pPr marL="0" indent="0">
              <a:buNone/>
            </a:pPr>
            <a:endParaRPr lang="en-ZA" sz="1446" dirty="0"/>
          </a:p>
          <a:p>
            <a:pPr marL="0" indent="0" algn="ctr">
              <a:buNone/>
            </a:pPr>
            <a:r>
              <a:rPr lang="en-ZA" sz="3214" b="1" dirty="0" smtClean="0">
                <a:solidFill>
                  <a:srgbClr val="FF0000"/>
                </a:solidFill>
              </a:rPr>
              <a:t>VS  </a:t>
            </a:r>
            <a:endParaRPr lang="en-US" sz="3214" b="1" dirty="0">
              <a:solidFill>
                <a:srgbClr val="FF0000"/>
              </a:solidFill>
            </a:endParaRPr>
          </a:p>
        </p:txBody>
      </p:sp>
    </p:spTree>
    <p:extLst>
      <p:ext uri="{BB962C8B-B14F-4D97-AF65-F5344CB8AC3E}">
        <p14:creationId xmlns:p14="http://schemas.microsoft.com/office/powerpoint/2010/main" xmlns="" val="2835224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626896" y="1215391"/>
            <a:ext cx="6192689" cy="4720724"/>
            <a:chOff x="5663952" y="1700808"/>
            <a:chExt cx="2448272" cy="4968552"/>
          </a:xfrm>
        </p:grpSpPr>
        <p:sp>
          <p:nvSpPr>
            <p:cNvPr id="4" name="Rounded Rectangle 3"/>
            <p:cNvSpPr/>
            <p:nvPr/>
          </p:nvSpPr>
          <p:spPr bwMode="auto">
            <a:xfrm>
              <a:off x="5663952" y="1700808"/>
              <a:ext cx="2448272" cy="4968552"/>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ZA" sz="1600" dirty="0">
                <a:solidFill>
                  <a:srgbClr val="000000"/>
                </a:solidFill>
              </a:endParaRPr>
            </a:p>
            <a:p>
              <a:pPr algn="ctr"/>
              <a:endParaRPr lang="en-ZA" sz="1600" dirty="0">
                <a:solidFill>
                  <a:srgbClr val="000000"/>
                </a:solidFill>
              </a:endParaRPr>
            </a:p>
            <a:p>
              <a:pPr algn="ctr"/>
              <a:endParaRPr lang="en-ZA" sz="1600" dirty="0">
                <a:solidFill>
                  <a:srgbClr val="000000"/>
                </a:solidFill>
              </a:endParaRPr>
            </a:p>
            <a:p>
              <a:pPr algn="ctr"/>
              <a:endParaRPr lang="en-ZA" sz="1600" dirty="0">
                <a:solidFill>
                  <a:srgbClr val="000000"/>
                </a:solidFill>
              </a:endParaRPr>
            </a:p>
            <a:p>
              <a:pPr algn="ctr"/>
              <a:endParaRPr lang="en-ZA" sz="1600" dirty="0">
                <a:solidFill>
                  <a:srgbClr val="000000"/>
                </a:solidFill>
              </a:endParaRPr>
            </a:p>
            <a:p>
              <a:pPr algn="ctr"/>
              <a:endParaRPr lang="en-ZA" sz="1600" dirty="0">
                <a:solidFill>
                  <a:srgbClr val="000000"/>
                </a:solidFill>
              </a:endParaRPr>
            </a:p>
            <a:p>
              <a:pPr algn="ctr"/>
              <a:endParaRPr lang="en-ZA" sz="1600" dirty="0">
                <a:solidFill>
                  <a:srgbClr val="000000"/>
                </a:solidFill>
              </a:endParaRPr>
            </a:p>
            <a:p>
              <a:pPr algn="ctr"/>
              <a:endParaRPr lang="en-ZA" sz="1600" dirty="0">
                <a:solidFill>
                  <a:srgbClr val="000000"/>
                </a:solidFill>
              </a:endParaRPr>
            </a:p>
            <a:p>
              <a:pPr algn="ctr"/>
              <a:endParaRPr lang="en-ZA" sz="1600" dirty="0">
                <a:solidFill>
                  <a:srgbClr val="000000"/>
                </a:solidFill>
              </a:endParaRPr>
            </a:p>
            <a:p>
              <a:pPr algn="ctr"/>
              <a:endParaRPr lang="en-ZA" sz="1600" dirty="0">
                <a:solidFill>
                  <a:srgbClr val="000000"/>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7968" y="1844824"/>
              <a:ext cx="1113707" cy="1108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ounded Rectangle 5"/>
            <p:cNvSpPr/>
            <p:nvPr/>
          </p:nvSpPr>
          <p:spPr>
            <a:xfrm>
              <a:off x="5868182" y="2953445"/>
              <a:ext cx="993582" cy="963448"/>
            </a:xfrm>
            <a:prstGeom prst="roundRect">
              <a:avLst>
                <a:gd name="adj" fmla="val 10000"/>
              </a:avLst>
            </a:prstGeom>
            <a:blipFill rotWithShape="0">
              <a:blip r:embed="rId4"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7" name="Rounded Rectangle 6"/>
            <p:cNvSpPr/>
            <p:nvPr/>
          </p:nvSpPr>
          <p:spPr>
            <a:xfrm>
              <a:off x="6922407" y="2953444"/>
              <a:ext cx="993582" cy="963448"/>
            </a:xfrm>
            <a:prstGeom prst="roundRect">
              <a:avLst>
                <a:gd name="adj" fmla="val 10000"/>
              </a:avLst>
            </a:prstGeom>
            <a:blipFill rotWithShape="0">
              <a:blip r:embed="rId5"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8" name="Rounded Rectangle 7"/>
            <p:cNvSpPr/>
            <p:nvPr/>
          </p:nvSpPr>
          <p:spPr>
            <a:xfrm>
              <a:off x="6961782" y="1846654"/>
              <a:ext cx="993583" cy="1021376"/>
            </a:xfrm>
            <a:prstGeom prst="roundRect">
              <a:avLst>
                <a:gd name="adj" fmla="val 10000"/>
              </a:avLst>
            </a:prstGeom>
            <a:blipFill rotWithShape="0">
              <a:blip r:embed="rId6"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p>
      </p:grpSp>
      <p:sp>
        <p:nvSpPr>
          <p:cNvPr id="19" name="Title 1"/>
          <p:cNvSpPr>
            <a:spLocks noGrp="1"/>
          </p:cNvSpPr>
          <p:nvPr>
            <p:ph type="title"/>
          </p:nvPr>
        </p:nvSpPr>
        <p:spPr>
          <a:xfrm>
            <a:off x="983432" y="41406"/>
            <a:ext cx="8531897" cy="1066800"/>
          </a:xfrm>
          <a:noFill/>
        </p:spPr>
        <p:txBody>
          <a:bodyPr>
            <a:normAutofit/>
          </a:bodyPr>
          <a:lstStyle/>
          <a:p>
            <a:pPr algn="ctr"/>
            <a:r>
              <a:rPr lang="en-US" sz="2400" dirty="0"/>
              <a:t> </a:t>
            </a:r>
            <a:r>
              <a:rPr lang="en-US" sz="2400" dirty="0" smtClean="0"/>
              <a:t>        </a:t>
            </a:r>
            <a:r>
              <a:rPr lang="en-US" sz="2400" dirty="0" smtClean="0">
                <a:solidFill>
                  <a:schemeClr val="accent6"/>
                </a:solidFill>
              </a:rPr>
              <a:t> Cost of Service vs Equitable Share </a:t>
            </a:r>
            <a:endParaRPr lang="en-ZA" sz="2400" dirty="0">
              <a:solidFill>
                <a:schemeClr val="accent6"/>
              </a:solidFill>
            </a:endParaRPr>
          </a:p>
        </p:txBody>
      </p:sp>
      <p:sp>
        <p:nvSpPr>
          <p:cNvPr id="3" name="Rectangle 2"/>
          <p:cNvSpPr/>
          <p:nvPr/>
        </p:nvSpPr>
        <p:spPr>
          <a:xfrm>
            <a:off x="6241931" y="3514547"/>
            <a:ext cx="4829449" cy="2031325"/>
          </a:xfrm>
          <a:prstGeom prst="rect">
            <a:avLst/>
          </a:prstGeom>
        </p:spPr>
        <p:txBody>
          <a:bodyPr wrap="square">
            <a:spAutoFit/>
          </a:bodyPr>
          <a:lstStyle/>
          <a:p>
            <a:pPr algn="ctr"/>
            <a:r>
              <a:rPr lang="en-ZA" b="1" u="sng" dirty="0">
                <a:solidFill>
                  <a:srgbClr val="000000"/>
                </a:solidFill>
              </a:rPr>
              <a:t>R359,04</a:t>
            </a:r>
            <a:r>
              <a:rPr lang="en-ZA" b="1" dirty="0">
                <a:solidFill>
                  <a:srgbClr val="000000"/>
                </a:solidFill>
              </a:rPr>
              <a:t> per household per month for a package of free basic services</a:t>
            </a:r>
            <a:r>
              <a:rPr lang="en-ZA" dirty="0">
                <a:solidFill>
                  <a:srgbClr val="000000"/>
                </a:solidFill>
              </a:rPr>
              <a:t> </a:t>
            </a:r>
          </a:p>
          <a:p>
            <a:pPr algn="ctr"/>
            <a:r>
              <a:rPr lang="en-ZA" dirty="0" smtClean="0">
                <a:solidFill>
                  <a:srgbClr val="000000"/>
                </a:solidFill>
              </a:rPr>
              <a:t>Free </a:t>
            </a:r>
            <a:r>
              <a:rPr lang="en-ZA" dirty="0">
                <a:solidFill>
                  <a:srgbClr val="000000"/>
                </a:solidFill>
              </a:rPr>
              <a:t>basic services</a:t>
            </a:r>
          </a:p>
          <a:p>
            <a:pPr algn="ctr"/>
            <a:r>
              <a:rPr lang="en-ZA" b="1" u="sng" dirty="0" smtClean="0">
                <a:solidFill>
                  <a:schemeClr val="accent6"/>
                </a:solidFill>
              </a:rPr>
              <a:t>R41 billion</a:t>
            </a:r>
          </a:p>
          <a:p>
            <a:pPr algn="ctr"/>
            <a:r>
              <a:rPr lang="en-ZA" dirty="0" smtClean="0">
                <a:solidFill>
                  <a:srgbClr val="000000"/>
                </a:solidFill>
              </a:rPr>
              <a:t>Water and Sanitation </a:t>
            </a:r>
            <a:r>
              <a:rPr lang="en-ZA" b="1" u="sng" dirty="0" smtClean="0">
                <a:solidFill>
                  <a:schemeClr val="accent6"/>
                </a:solidFill>
              </a:rPr>
              <a:t>R24 billion</a:t>
            </a:r>
          </a:p>
          <a:p>
            <a:pPr algn="ctr"/>
            <a:r>
              <a:rPr lang="en-ZA" b="1" u="sng" dirty="0" smtClean="0">
                <a:solidFill>
                  <a:schemeClr val="accent6"/>
                </a:solidFill>
              </a:rPr>
              <a:t>10% </a:t>
            </a:r>
            <a:r>
              <a:rPr lang="en-ZA" dirty="0" smtClean="0">
                <a:solidFill>
                  <a:schemeClr val="accent6"/>
                </a:solidFill>
              </a:rPr>
              <a:t>Is for Maintenance </a:t>
            </a:r>
            <a:r>
              <a:rPr lang="en-ZA" b="1" u="sng" dirty="0" smtClean="0">
                <a:solidFill>
                  <a:schemeClr val="accent6"/>
                </a:solidFill>
              </a:rPr>
              <a:t>R2,4B for Water and Sanitation  </a:t>
            </a:r>
            <a:endParaRPr lang="en-ZA" b="1" u="sng" dirty="0">
              <a:solidFill>
                <a:schemeClr val="accent6"/>
              </a:solidFill>
            </a:endParaRPr>
          </a:p>
        </p:txBody>
      </p:sp>
      <p:sp>
        <p:nvSpPr>
          <p:cNvPr id="12" name="Text Placeholder 2"/>
          <p:cNvSpPr>
            <a:spLocks noGrp="1"/>
          </p:cNvSpPr>
          <p:nvPr>
            <p:ph type="body" sz="quarter" idx="10"/>
          </p:nvPr>
        </p:nvSpPr>
        <p:spPr>
          <a:xfrm>
            <a:off x="197194" y="1121948"/>
            <a:ext cx="5262097" cy="4540250"/>
          </a:xfrm>
        </p:spPr>
        <p:txBody>
          <a:bodyPr>
            <a:noAutofit/>
          </a:bodyPr>
          <a:lstStyle/>
          <a:p>
            <a:r>
              <a:rPr lang="en-GB" sz="1800" dirty="0" smtClean="0"/>
              <a:t>In some instances the cost of providing basic services exceeds Equitable share based on the following key factors </a:t>
            </a:r>
            <a:endParaRPr lang="en-GB" sz="1800" dirty="0"/>
          </a:p>
          <a:p>
            <a:pPr lvl="1"/>
            <a:r>
              <a:rPr lang="en-ZA" sz="1800" dirty="0" smtClean="0"/>
              <a:t>Topography </a:t>
            </a:r>
            <a:r>
              <a:rPr lang="en-ZA" sz="1800" dirty="0"/>
              <a:t>(flat, rolling or mountainous terrain) – this dataset was obtained from the Agricultural Research Council (ARC), 25 November 2013; </a:t>
            </a:r>
          </a:p>
          <a:p>
            <a:pPr lvl="1"/>
            <a:r>
              <a:rPr lang="en-ZA" sz="1800" dirty="0" smtClean="0"/>
              <a:t>Location </a:t>
            </a:r>
            <a:r>
              <a:rPr lang="en-ZA" sz="1800" dirty="0"/>
              <a:t>(coastal or inland); </a:t>
            </a:r>
          </a:p>
          <a:p>
            <a:pPr lvl="1"/>
            <a:r>
              <a:rPr lang="en-ZA" sz="1800" dirty="0" smtClean="0"/>
              <a:t>Distance </a:t>
            </a:r>
            <a:r>
              <a:rPr lang="en-ZA" sz="1800" dirty="0"/>
              <a:t>from economic </a:t>
            </a:r>
            <a:r>
              <a:rPr lang="en-ZA" sz="1800" dirty="0" err="1"/>
              <a:t>centers</a:t>
            </a:r>
            <a:r>
              <a:rPr lang="en-ZA" sz="1800" dirty="0"/>
              <a:t>; </a:t>
            </a:r>
          </a:p>
          <a:p>
            <a:pPr lvl="1"/>
            <a:r>
              <a:rPr lang="en-ZA" sz="1800" dirty="0" smtClean="0"/>
              <a:t>Development </a:t>
            </a:r>
            <a:r>
              <a:rPr lang="en-ZA" sz="1800" dirty="0"/>
              <a:t>status referring to number of settlements and densities; and </a:t>
            </a:r>
          </a:p>
          <a:p>
            <a:pPr lvl="1"/>
            <a:r>
              <a:rPr lang="en-ZA" sz="1800" dirty="0" smtClean="0"/>
              <a:t> </a:t>
            </a:r>
            <a:r>
              <a:rPr lang="en-ZA" sz="1800" dirty="0"/>
              <a:t>Loss of economy of scale </a:t>
            </a:r>
          </a:p>
          <a:p>
            <a:endParaRPr lang="en-GB" sz="1800" dirty="0" smtClean="0"/>
          </a:p>
          <a:p>
            <a:r>
              <a:rPr lang="en-GB" sz="1800" dirty="0" smtClean="0"/>
              <a:t>Further in some instances consumption of indigents exceeds  basic services – particularly in instances of a yard connections </a:t>
            </a:r>
          </a:p>
          <a:p>
            <a:endParaRPr lang="en-GB" sz="1800" dirty="0"/>
          </a:p>
          <a:p>
            <a:pPr algn="just" defTabSz="685800" eaLnBrk="0" fontAlgn="base" hangingPunct="0">
              <a:lnSpc>
                <a:spcPct val="110000"/>
              </a:lnSpc>
              <a:spcBef>
                <a:spcPts val="0"/>
              </a:spcBef>
            </a:pPr>
            <a:endParaRPr lang="en-GB" sz="1800" dirty="0"/>
          </a:p>
          <a:p>
            <a:endParaRPr lang="en-ZA" sz="1800" dirty="0"/>
          </a:p>
        </p:txBody>
      </p:sp>
    </p:spTree>
    <p:extLst>
      <p:ext uri="{BB962C8B-B14F-4D97-AF65-F5344CB8AC3E}">
        <p14:creationId xmlns:p14="http://schemas.microsoft.com/office/powerpoint/2010/main" xmlns="" val="35821831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1828802" y="188913"/>
            <a:ext cx="8370888" cy="840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69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43" fontAlgn="base">
              <a:lnSpc>
                <a:spcPct val="90000"/>
              </a:lnSpc>
              <a:spcBef>
                <a:spcPct val="0"/>
              </a:spcBef>
              <a:spcAft>
                <a:spcPct val="0"/>
              </a:spcAft>
              <a:buNone/>
            </a:pPr>
            <a:endParaRPr lang="en-US" altLang="en-US" sz="3600" b="1" dirty="0">
              <a:solidFill>
                <a:prstClr val="black"/>
              </a:solidFill>
              <a:latin typeface="Baskerville Old Face" panose="02020602080505020303" pitchFamily="18" charset="0"/>
              <a:cs typeface="Arial" panose="020B0604020202020204" pitchFamily="34" charset="0"/>
            </a:endParaRPr>
          </a:p>
          <a:p>
            <a:pPr algn="ctr" defTabSz="914343" fontAlgn="base">
              <a:lnSpc>
                <a:spcPct val="90000"/>
              </a:lnSpc>
              <a:spcBef>
                <a:spcPct val="0"/>
              </a:spcBef>
              <a:spcAft>
                <a:spcPct val="0"/>
              </a:spcAft>
              <a:buNone/>
            </a:pPr>
            <a:endParaRPr lang="en-US" altLang="en-US" sz="1800" b="1" dirty="0">
              <a:solidFill>
                <a:prstClr val="black"/>
              </a:solidFill>
              <a:latin typeface="Baskerville Old Face" panose="02020602080505020303" pitchFamily="18" charset="0"/>
              <a:cs typeface="Arial" panose="020B0604020202020204" pitchFamily="34" charset="0"/>
            </a:endParaRPr>
          </a:p>
        </p:txBody>
      </p:sp>
      <p:sp>
        <p:nvSpPr>
          <p:cNvPr id="30723" name="Title 8"/>
          <p:cNvSpPr>
            <a:spLocks noGrp="1"/>
          </p:cNvSpPr>
          <p:nvPr>
            <p:ph type="title"/>
          </p:nvPr>
        </p:nvSpPr>
        <p:spPr>
          <a:xfrm>
            <a:off x="1199456" y="596417"/>
            <a:ext cx="8534401" cy="427391"/>
          </a:xfrm>
        </p:spPr>
        <p:txBody>
          <a:bodyPr>
            <a:noAutofit/>
          </a:bodyPr>
          <a:lstStyle/>
          <a:p>
            <a:r>
              <a:rPr lang="en-ZA" sz="2571" dirty="0" smtClean="0">
                <a:solidFill>
                  <a:schemeClr val="accent6"/>
                </a:solidFill>
              </a:rPr>
              <a:t>NON REVENUE WATER – STILL PERSISTS  </a:t>
            </a:r>
            <a:r>
              <a:rPr lang="en-ZA" altLang="en-US" sz="2571" dirty="0">
                <a:solidFill>
                  <a:schemeClr val="accent6"/>
                </a:solidFill>
              </a:rPr>
              <a:t/>
            </a:r>
            <a:br>
              <a:rPr lang="en-ZA" altLang="en-US" sz="2571" dirty="0">
                <a:solidFill>
                  <a:schemeClr val="accent6"/>
                </a:solidFill>
              </a:rPr>
            </a:br>
            <a:endParaRPr lang="en-ZA" altLang="en-US" sz="2571" dirty="0">
              <a:solidFill>
                <a:schemeClr val="accent6"/>
              </a:solidFill>
            </a:endParaRPr>
          </a:p>
        </p:txBody>
      </p:sp>
      <p:sp>
        <p:nvSpPr>
          <p:cNvPr id="30724" name="Content Placeholder 1"/>
          <p:cNvSpPr>
            <a:spLocks noGrp="1"/>
          </p:cNvSpPr>
          <p:nvPr>
            <p:ph type="body" sz="quarter" idx="10"/>
          </p:nvPr>
        </p:nvSpPr>
        <p:spPr/>
        <p:txBody>
          <a:bodyPr/>
          <a:lstStyle/>
          <a:p>
            <a:pPr marL="457172" lvl="1" indent="0">
              <a:buNone/>
            </a:pPr>
            <a:r>
              <a:rPr lang="en-ZA" altLang="en-US" dirty="0" smtClean="0"/>
              <a:t>2016/17 financial year</a:t>
            </a:r>
          </a:p>
          <a:p>
            <a:pPr marL="457172" lvl="1" indent="0">
              <a:buNone/>
            </a:pPr>
            <a:endParaRPr lang="en-ZA" alt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xmlns="" val="3805264085"/>
              </p:ext>
            </p:extLst>
          </p:nvPr>
        </p:nvGraphicFramePr>
        <p:xfrm>
          <a:off x="119335" y="1204131"/>
          <a:ext cx="11953330" cy="5248783"/>
        </p:xfrm>
        <a:graphic>
          <a:graphicData uri="http://schemas.openxmlformats.org/drawingml/2006/table">
            <a:tbl>
              <a:tblPr firstRow="1" firstCol="1" bandRow="1">
                <a:tableStyleId>{93296810-A885-4BE3-A3E7-6D5BEEA58F35}</a:tableStyleId>
              </a:tblPr>
              <a:tblGrid>
                <a:gridCol w="4189218">
                  <a:extLst>
                    <a:ext uri="{9D8B030D-6E8A-4147-A177-3AD203B41FA5}">
                      <a16:colId xmlns:a16="http://schemas.microsoft.com/office/drawing/2014/main" xmlns="" val="20000"/>
                    </a:ext>
                  </a:extLst>
                </a:gridCol>
                <a:gridCol w="3658928">
                  <a:extLst>
                    <a:ext uri="{9D8B030D-6E8A-4147-A177-3AD203B41FA5}">
                      <a16:colId xmlns:a16="http://schemas.microsoft.com/office/drawing/2014/main" xmlns="" val="20001"/>
                    </a:ext>
                  </a:extLst>
                </a:gridCol>
                <a:gridCol w="4105184">
                  <a:extLst>
                    <a:ext uri="{9D8B030D-6E8A-4147-A177-3AD203B41FA5}">
                      <a16:colId xmlns:a16="http://schemas.microsoft.com/office/drawing/2014/main" xmlns="" val="20002"/>
                    </a:ext>
                  </a:extLst>
                </a:gridCol>
              </a:tblGrid>
              <a:tr h="656097">
                <a:tc>
                  <a:txBody>
                    <a:bodyPr/>
                    <a:lstStyle/>
                    <a:p>
                      <a:pPr algn="ctr">
                        <a:lnSpc>
                          <a:spcPct val="107000"/>
                        </a:lnSpc>
                        <a:spcAft>
                          <a:spcPts val="0"/>
                        </a:spcAft>
                      </a:pPr>
                      <a:r>
                        <a:rPr lang="en-ZA" sz="1800" dirty="0">
                          <a:solidFill>
                            <a:schemeClr val="accent6"/>
                          </a:solidFill>
                          <a:effectLst/>
                        </a:rPr>
                        <a:t>Month</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algn="ctr">
                        <a:lnSpc>
                          <a:spcPct val="107000"/>
                        </a:lnSpc>
                        <a:spcAft>
                          <a:spcPts val="0"/>
                        </a:spcAft>
                      </a:pPr>
                      <a:r>
                        <a:rPr lang="en-ZA" sz="1800" dirty="0">
                          <a:solidFill>
                            <a:schemeClr val="accent6"/>
                          </a:solidFill>
                          <a:effectLst/>
                        </a:rPr>
                        <a:t>Total Purchases (kl)</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algn="ctr">
                        <a:lnSpc>
                          <a:spcPct val="107000"/>
                        </a:lnSpc>
                        <a:spcAft>
                          <a:spcPts val="0"/>
                        </a:spcAft>
                      </a:pPr>
                      <a:r>
                        <a:rPr lang="en-ZA" sz="1800" dirty="0">
                          <a:solidFill>
                            <a:schemeClr val="accent6"/>
                          </a:solidFill>
                          <a:effectLst/>
                        </a:rPr>
                        <a:t>Value of Water Purchases </a:t>
                      </a:r>
                    </a:p>
                    <a:p>
                      <a:pPr algn="ctr">
                        <a:lnSpc>
                          <a:spcPct val="107000"/>
                        </a:lnSpc>
                        <a:spcAft>
                          <a:spcPts val="0"/>
                        </a:spcAft>
                      </a:pPr>
                      <a:r>
                        <a:rPr lang="en-ZA" sz="1800" dirty="0">
                          <a:solidFill>
                            <a:schemeClr val="accent6"/>
                          </a:solidFill>
                          <a:effectLst/>
                        </a:rPr>
                        <a:t>(Without Interest)</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xmlns="" val="10000"/>
                  </a:ext>
                </a:extLst>
              </a:tr>
              <a:tr h="328049">
                <a:tc>
                  <a:txBody>
                    <a:bodyPr/>
                    <a:lstStyle/>
                    <a:p>
                      <a:pPr>
                        <a:lnSpc>
                          <a:spcPct val="107000"/>
                        </a:lnSpc>
                        <a:spcAft>
                          <a:spcPts val="0"/>
                        </a:spcAft>
                      </a:pPr>
                      <a:r>
                        <a:rPr lang="en-ZA" sz="1800" dirty="0">
                          <a:solidFill>
                            <a:schemeClr val="accent6"/>
                          </a:solidFill>
                          <a:effectLst/>
                        </a:rPr>
                        <a:t>Jul-16</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algn="ctr">
                        <a:lnSpc>
                          <a:spcPct val="107000"/>
                        </a:lnSpc>
                        <a:spcAft>
                          <a:spcPts val="0"/>
                        </a:spcAft>
                      </a:pPr>
                      <a:r>
                        <a:rPr lang="en-ZA" sz="1800" dirty="0">
                          <a:solidFill>
                            <a:schemeClr val="accent6"/>
                          </a:solidFill>
                          <a:effectLst/>
                        </a:rPr>
                        <a:t>  3,769,948</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800" dirty="0">
                          <a:solidFill>
                            <a:schemeClr val="accent6"/>
                          </a:solidFill>
                          <a:effectLst/>
                        </a:rPr>
                        <a:t>R  42,987,637.29</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28049">
                <a:tc>
                  <a:txBody>
                    <a:bodyPr/>
                    <a:lstStyle/>
                    <a:p>
                      <a:pPr>
                        <a:lnSpc>
                          <a:spcPct val="107000"/>
                        </a:lnSpc>
                        <a:spcAft>
                          <a:spcPts val="0"/>
                        </a:spcAft>
                      </a:pPr>
                      <a:r>
                        <a:rPr lang="en-ZA" sz="1800" dirty="0">
                          <a:solidFill>
                            <a:schemeClr val="accent6"/>
                          </a:solidFill>
                          <a:effectLst/>
                        </a:rPr>
                        <a:t>Aug-16</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algn="ctr">
                        <a:lnSpc>
                          <a:spcPct val="107000"/>
                        </a:lnSpc>
                        <a:spcAft>
                          <a:spcPts val="0"/>
                        </a:spcAft>
                      </a:pPr>
                      <a:r>
                        <a:rPr lang="en-ZA" sz="1800" dirty="0">
                          <a:solidFill>
                            <a:schemeClr val="accent6"/>
                          </a:solidFill>
                          <a:effectLst/>
                        </a:rPr>
                        <a:t>  3,771,033</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800" dirty="0">
                          <a:solidFill>
                            <a:schemeClr val="accent6"/>
                          </a:solidFill>
                          <a:effectLst/>
                        </a:rPr>
                        <a:t>R  42,993,611.51</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28049">
                <a:tc>
                  <a:txBody>
                    <a:bodyPr/>
                    <a:lstStyle/>
                    <a:p>
                      <a:pPr>
                        <a:lnSpc>
                          <a:spcPct val="107000"/>
                        </a:lnSpc>
                        <a:spcAft>
                          <a:spcPts val="0"/>
                        </a:spcAft>
                      </a:pPr>
                      <a:r>
                        <a:rPr lang="en-ZA" sz="1800" dirty="0">
                          <a:solidFill>
                            <a:schemeClr val="accent6"/>
                          </a:solidFill>
                          <a:effectLst/>
                        </a:rPr>
                        <a:t>Sept-16</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algn="ctr">
                        <a:lnSpc>
                          <a:spcPct val="107000"/>
                        </a:lnSpc>
                        <a:spcAft>
                          <a:spcPts val="0"/>
                        </a:spcAft>
                      </a:pPr>
                      <a:r>
                        <a:rPr lang="en-ZA" sz="1800" dirty="0">
                          <a:solidFill>
                            <a:schemeClr val="accent6"/>
                          </a:solidFill>
                          <a:effectLst/>
                        </a:rPr>
                        <a:t>  4,832,046</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800" dirty="0">
                          <a:solidFill>
                            <a:schemeClr val="accent6"/>
                          </a:solidFill>
                          <a:effectLst/>
                        </a:rPr>
                        <a:t>R  48,835,761.29</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28049">
                <a:tc>
                  <a:txBody>
                    <a:bodyPr/>
                    <a:lstStyle/>
                    <a:p>
                      <a:pPr>
                        <a:lnSpc>
                          <a:spcPct val="107000"/>
                        </a:lnSpc>
                        <a:spcAft>
                          <a:spcPts val="0"/>
                        </a:spcAft>
                      </a:pPr>
                      <a:r>
                        <a:rPr lang="en-ZA" sz="1800" dirty="0">
                          <a:solidFill>
                            <a:schemeClr val="accent6"/>
                          </a:solidFill>
                          <a:effectLst/>
                        </a:rPr>
                        <a:t>Oct-16</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algn="ctr">
                        <a:lnSpc>
                          <a:spcPct val="107000"/>
                        </a:lnSpc>
                        <a:spcAft>
                          <a:spcPts val="0"/>
                        </a:spcAft>
                      </a:pPr>
                      <a:r>
                        <a:rPr lang="en-ZA" sz="1800" dirty="0">
                          <a:solidFill>
                            <a:schemeClr val="accent6"/>
                          </a:solidFill>
                          <a:effectLst/>
                        </a:rPr>
                        <a:t>  3,981,353</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800" dirty="0">
                          <a:solidFill>
                            <a:schemeClr val="accent6"/>
                          </a:solidFill>
                          <a:effectLst/>
                        </a:rPr>
                        <a:t>R  44,151,675.50</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28049">
                <a:tc>
                  <a:txBody>
                    <a:bodyPr/>
                    <a:lstStyle/>
                    <a:p>
                      <a:pPr>
                        <a:lnSpc>
                          <a:spcPct val="107000"/>
                        </a:lnSpc>
                        <a:spcAft>
                          <a:spcPts val="0"/>
                        </a:spcAft>
                      </a:pPr>
                      <a:r>
                        <a:rPr lang="en-ZA" sz="1800" dirty="0">
                          <a:solidFill>
                            <a:schemeClr val="accent6"/>
                          </a:solidFill>
                          <a:effectLst/>
                        </a:rPr>
                        <a:t>Nov-16</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algn="ctr">
                        <a:lnSpc>
                          <a:spcPct val="107000"/>
                        </a:lnSpc>
                        <a:spcAft>
                          <a:spcPts val="0"/>
                        </a:spcAft>
                      </a:pPr>
                      <a:r>
                        <a:rPr lang="en-ZA" sz="1800" dirty="0">
                          <a:solidFill>
                            <a:schemeClr val="accent6"/>
                          </a:solidFill>
                          <a:effectLst/>
                        </a:rPr>
                        <a:t>  3,771,936</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800" dirty="0">
                          <a:solidFill>
                            <a:schemeClr val="accent6"/>
                          </a:solidFill>
                          <a:effectLst/>
                        </a:rPr>
                        <a:t>R  42,998,583.61</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328049">
                <a:tc>
                  <a:txBody>
                    <a:bodyPr/>
                    <a:lstStyle/>
                    <a:p>
                      <a:pPr>
                        <a:lnSpc>
                          <a:spcPct val="107000"/>
                        </a:lnSpc>
                        <a:spcAft>
                          <a:spcPts val="0"/>
                        </a:spcAft>
                      </a:pPr>
                      <a:r>
                        <a:rPr lang="en-ZA" sz="1800" dirty="0">
                          <a:solidFill>
                            <a:schemeClr val="accent6"/>
                          </a:solidFill>
                          <a:effectLst/>
                        </a:rPr>
                        <a:t>Dec-16</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algn="ctr">
                        <a:lnSpc>
                          <a:spcPct val="107000"/>
                        </a:lnSpc>
                        <a:spcAft>
                          <a:spcPts val="0"/>
                        </a:spcAft>
                      </a:pPr>
                      <a:r>
                        <a:rPr lang="en-ZA" sz="1800" dirty="0">
                          <a:solidFill>
                            <a:schemeClr val="accent6"/>
                          </a:solidFill>
                          <a:effectLst/>
                        </a:rPr>
                        <a:t>  3,959,194</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800" dirty="0">
                          <a:solidFill>
                            <a:schemeClr val="accent6"/>
                          </a:solidFill>
                          <a:effectLst/>
                        </a:rPr>
                        <a:t>R  44,029,663.61</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328049">
                <a:tc>
                  <a:txBody>
                    <a:bodyPr/>
                    <a:lstStyle/>
                    <a:p>
                      <a:pPr>
                        <a:lnSpc>
                          <a:spcPct val="107000"/>
                        </a:lnSpc>
                        <a:spcAft>
                          <a:spcPts val="0"/>
                        </a:spcAft>
                      </a:pPr>
                      <a:r>
                        <a:rPr lang="en-ZA" sz="1800" dirty="0">
                          <a:solidFill>
                            <a:schemeClr val="accent6"/>
                          </a:solidFill>
                          <a:effectLst/>
                        </a:rPr>
                        <a:t>Jan-17</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algn="ctr">
                        <a:lnSpc>
                          <a:spcPct val="107000"/>
                        </a:lnSpc>
                        <a:spcAft>
                          <a:spcPts val="0"/>
                        </a:spcAft>
                      </a:pPr>
                      <a:r>
                        <a:rPr lang="en-ZA" sz="1800" dirty="0">
                          <a:solidFill>
                            <a:schemeClr val="accent6"/>
                          </a:solidFill>
                          <a:effectLst/>
                        </a:rPr>
                        <a:t>  4,910,068</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800" dirty="0">
                          <a:solidFill>
                            <a:schemeClr val="accent6"/>
                          </a:solidFill>
                          <a:effectLst/>
                        </a:rPr>
                        <a:t>R  49,265,366.03</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328049">
                <a:tc>
                  <a:txBody>
                    <a:bodyPr/>
                    <a:lstStyle/>
                    <a:p>
                      <a:pPr>
                        <a:lnSpc>
                          <a:spcPct val="107000"/>
                        </a:lnSpc>
                        <a:spcAft>
                          <a:spcPts val="0"/>
                        </a:spcAft>
                      </a:pPr>
                      <a:r>
                        <a:rPr lang="en-ZA" sz="1800" dirty="0">
                          <a:solidFill>
                            <a:schemeClr val="accent6"/>
                          </a:solidFill>
                          <a:effectLst/>
                        </a:rPr>
                        <a:t>Feb-17</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algn="ctr">
                        <a:lnSpc>
                          <a:spcPct val="107000"/>
                        </a:lnSpc>
                        <a:spcAft>
                          <a:spcPts val="0"/>
                        </a:spcAft>
                      </a:pPr>
                      <a:r>
                        <a:rPr lang="en-ZA" sz="1800" dirty="0">
                          <a:solidFill>
                            <a:schemeClr val="accent6"/>
                          </a:solidFill>
                          <a:effectLst/>
                        </a:rPr>
                        <a:t>  4,775,761</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800" dirty="0">
                          <a:solidFill>
                            <a:schemeClr val="accent6"/>
                          </a:solidFill>
                          <a:effectLst/>
                        </a:rPr>
                        <a:t>R  48,525,844.83</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328049">
                <a:tc>
                  <a:txBody>
                    <a:bodyPr/>
                    <a:lstStyle/>
                    <a:p>
                      <a:pPr>
                        <a:lnSpc>
                          <a:spcPct val="107000"/>
                        </a:lnSpc>
                        <a:spcAft>
                          <a:spcPts val="0"/>
                        </a:spcAft>
                      </a:pPr>
                      <a:r>
                        <a:rPr lang="en-ZA" sz="1800" dirty="0">
                          <a:solidFill>
                            <a:schemeClr val="accent6"/>
                          </a:solidFill>
                          <a:effectLst/>
                        </a:rPr>
                        <a:t>Mar-17</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algn="ctr">
                        <a:lnSpc>
                          <a:spcPct val="107000"/>
                        </a:lnSpc>
                        <a:spcAft>
                          <a:spcPts val="0"/>
                        </a:spcAft>
                      </a:pPr>
                      <a:r>
                        <a:rPr lang="en-ZA" sz="1800" dirty="0">
                          <a:solidFill>
                            <a:schemeClr val="accent6"/>
                          </a:solidFill>
                          <a:effectLst/>
                        </a:rPr>
                        <a:t>  3,947,870</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800" dirty="0">
                          <a:solidFill>
                            <a:schemeClr val="accent6"/>
                          </a:solidFill>
                          <a:effectLst/>
                        </a:rPr>
                        <a:t>R  43,967,311.40</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328049">
                <a:tc>
                  <a:txBody>
                    <a:bodyPr/>
                    <a:lstStyle/>
                    <a:p>
                      <a:pPr>
                        <a:lnSpc>
                          <a:spcPct val="107000"/>
                        </a:lnSpc>
                        <a:spcAft>
                          <a:spcPts val="0"/>
                        </a:spcAft>
                      </a:pPr>
                      <a:r>
                        <a:rPr lang="en-ZA" sz="1800" dirty="0">
                          <a:solidFill>
                            <a:schemeClr val="accent6"/>
                          </a:solidFill>
                          <a:effectLst/>
                        </a:rPr>
                        <a:t>Apr-17</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algn="ctr">
                        <a:lnSpc>
                          <a:spcPct val="107000"/>
                        </a:lnSpc>
                        <a:spcAft>
                          <a:spcPts val="0"/>
                        </a:spcAft>
                      </a:pPr>
                      <a:r>
                        <a:rPr lang="en-ZA" sz="1800" dirty="0">
                          <a:solidFill>
                            <a:schemeClr val="accent6"/>
                          </a:solidFill>
                          <a:effectLst/>
                        </a:rPr>
                        <a:t>  3,988,102</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800" dirty="0">
                          <a:solidFill>
                            <a:schemeClr val="accent6"/>
                          </a:solidFill>
                          <a:effectLst/>
                        </a:rPr>
                        <a:t>R  44,188,836.84</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r h="328049">
                <a:tc>
                  <a:txBody>
                    <a:bodyPr/>
                    <a:lstStyle/>
                    <a:p>
                      <a:pPr>
                        <a:lnSpc>
                          <a:spcPct val="107000"/>
                        </a:lnSpc>
                        <a:spcAft>
                          <a:spcPts val="0"/>
                        </a:spcAft>
                      </a:pPr>
                      <a:r>
                        <a:rPr lang="en-ZA" sz="1800" dirty="0">
                          <a:solidFill>
                            <a:schemeClr val="accent6"/>
                          </a:solidFill>
                          <a:effectLst/>
                        </a:rPr>
                        <a:t>May-17</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algn="ctr">
                        <a:lnSpc>
                          <a:spcPct val="107000"/>
                        </a:lnSpc>
                        <a:spcAft>
                          <a:spcPts val="0"/>
                        </a:spcAft>
                      </a:pPr>
                      <a:r>
                        <a:rPr lang="en-ZA" sz="1800" dirty="0">
                          <a:solidFill>
                            <a:schemeClr val="accent6"/>
                          </a:solidFill>
                          <a:effectLst/>
                        </a:rPr>
                        <a:t>  4,983,207</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800" dirty="0">
                          <a:solidFill>
                            <a:schemeClr val="accent6"/>
                          </a:solidFill>
                          <a:effectLst/>
                        </a:rPr>
                        <a:t>R  49,668,083.99</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1"/>
                  </a:ext>
                </a:extLst>
              </a:tr>
              <a:tr h="328049">
                <a:tc>
                  <a:txBody>
                    <a:bodyPr/>
                    <a:lstStyle/>
                    <a:p>
                      <a:pPr>
                        <a:lnSpc>
                          <a:spcPct val="107000"/>
                        </a:lnSpc>
                        <a:spcAft>
                          <a:spcPts val="0"/>
                        </a:spcAft>
                      </a:pPr>
                      <a:r>
                        <a:rPr lang="en-ZA" sz="1800" dirty="0">
                          <a:solidFill>
                            <a:schemeClr val="accent6"/>
                          </a:solidFill>
                          <a:effectLst/>
                        </a:rPr>
                        <a:t>Jun-17</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algn="ctr">
                        <a:lnSpc>
                          <a:spcPct val="107000"/>
                        </a:lnSpc>
                        <a:spcAft>
                          <a:spcPts val="0"/>
                        </a:spcAft>
                      </a:pPr>
                      <a:r>
                        <a:rPr lang="en-ZA" sz="1800" dirty="0">
                          <a:solidFill>
                            <a:schemeClr val="accent6"/>
                          </a:solidFill>
                          <a:effectLst/>
                        </a:rPr>
                        <a:t>  4,879,838</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800" dirty="0">
                          <a:solidFill>
                            <a:schemeClr val="accent6"/>
                          </a:solidFill>
                          <a:effectLst/>
                        </a:rPr>
                        <a:t>R  49,098,913.60</a:t>
                      </a:r>
                      <a:endParaRPr lang="en-ZA"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2"/>
                  </a:ext>
                </a:extLst>
              </a:tr>
              <a:tr h="328049">
                <a:tc>
                  <a:txBody>
                    <a:bodyPr/>
                    <a:lstStyle/>
                    <a:p>
                      <a:pPr>
                        <a:lnSpc>
                          <a:spcPct val="107000"/>
                        </a:lnSpc>
                        <a:spcAft>
                          <a:spcPts val="0"/>
                        </a:spcAft>
                      </a:pPr>
                      <a:r>
                        <a:rPr lang="en-ZA" sz="1800" b="1" dirty="0">
                          <a:solidFill>
                            <a:schemeClr val="accent6"/>
                          </a:solidFill>
                          <a:effectLst/>
                        </a:rPr>
                        <a:t>TOTAL (2016/17)</a:t>
                      </a:r>
                      <a:endParaRPr lang="en-ZA" sz="18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algn="ctr">
                        <a:lnSpc>
                          <a:spcPct val="107000"/>
                        </a:lnSpc>
                        <a:spcAft>
                          <a:spcPts val="0"/>
                        </a:spcAft>
                      </a:pPr>
                      <a:r>
                        <a:rPr lang="en-ZA" sz="1800" b="1" dirty="0">
                          <a:solidFill>
                            <a:schemeClr val="accent6"/>
                          </a:solidFill>
                          <a:effectLst/>
                        </a:rPr>
                        <a:t>51,570,356</a:t>
                      </a:r>
                      <a:endParaRPr lang="en-ZA" sz="18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800" b="1" dirty="0">
                          <a:solidFill>
                            <a:schemeClr val="accent6"/>
                          </a:solidFill>
                          <a:effectLst/>
                        </a:rPr>
                        <a:t>R550,711,289.51</a:t>
                      </a:r>
                      <a:endParaRPr lang="en-ZA" sz="18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3"/>
                  </a:ext>
                </a:extLst>
              </a:tr>
              <a:tr h="328049">
                <a:tc>
                  <a:txBody>
                    <a:bodyPr/>
                    <a:lstStyle/>
                    <a:p>
                      <a:pPr>
                        <a:lnSpc>
                          <a:spcPct val="107000"/>
                        </a:lnSpc>
                        <a:spcAft>
                          <a:spcPts val="0"/>
                        </a:spcAft>
                      </a:pPr>
                      <a:r>
                        <a:rPr lang="en-ZA" sz="1800" b="1" dirty="0">
                          <a:solidFill>
                            <a:schemeClr val="accent6"/>
                          </a:solidFill>
                          <a:effectLst/>
                        </a:rPr>
                        <a:t>Non-Revenue Water </a:t>
                      </a:r>
                      <a:endParaRPr lang="en-ZA" sz="18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algn="ctr">
                        <a:lnSpc>
                          <a:spcPct val="107000"/>
                        </a:lnSpc>
                        <a:spcAft>
                          <a:spcPts val="0"/>
                        </a:spcAft>
                      </a:pPr>
                      <a:r>
                        <a:rPr lang="en-ZA" sz="1800" b="1" dirty="0">
                          <a:solidFill>
                            <a:schemeClr val="accent6"/>
                          </a:solidFill>
                          <a:effectLst/>
                        </a:rPr>
                        <a:t>26,902,948</a:t>
                      </a:r>
                      <a:endParaRPr lang="en-ZA" sz="18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800" b="1" dirty="0">
                          <a:solidFill>
                            <a:schemeClr val="accent6"/>
                          </a:solidFill>
                          <a:effectLst/>
                        </a:rPr>
                        <a:t>R287,292,125.44</a:t>
                      </a:r>
                      <a:endParaRPr lang="en-ZA" sz="18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3904754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95720" y="-708804"/>
            <a:ext cx="442596" cy="44259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32779" tIns="66389" rIns="132779" bIns="66389" numCol="1" anchor="t" anchorCtr="0" compatLnSpc="1">
            <a:prstTxWarp prst="textNoShape">
              <a:avLst/>
            </a:prstTxWarp>
          </a:bodyPr>
          <a:lstStyle/>
          <a:p>
            <a:endParaRPr lang="en-ZA" sz="2613" dirty="0"/>
          </a:p>
        </p:txBody>
      </p:sp>
      <p:sp>
        <p:nvSpPr>
          <p:cNvPr id="2" name="Rectangle 1"/>
          <p:cNvSpPr/>
          <p:nvPr/>
        </p:nvSpPr>
        <p:spPr>
          <a:xfrm>
            <a:off x="1703512" y="116632"/>
            <a:ext cx="7776864" cy="1277914"/>
          </a:xfrm>
          <a:prstGeom prst="rect">
            <a:avLst/>
          </a:prstGeom>
        </p:spPr>
        <p:txBody>
          <a:bodyPr wrap="square">
            <a:spAutoFit/>
          </a:bodyPr>
          <a:lstStyle/>
          <a:p>
            <a:pPr>
              <a:lnSpc>
                <a:spcPct val="107000"/>
              </a:lnSpc>
              <a:spcAft>
                <a:spcPts val="800"/>
              </a:spcAft>
            </a:pPr>
            <a:r>
              <a:rPr lang="en-ZA" sz="3600" b="1" dirty="0" smtClean="0">
                <a:solidFill>
                  <a:srgbClr val="001F00"/>
                </a:solidFill>
                <a:latin typeface="Arial" panose="020B0604020202020204" pitchFamily="34" charset="0"/>
                <a:ea typeface="Calibri" panose="020F0502020204030204" pitchFamily="34" charset="0"/>
                <a:cs typeface="Arial" panose="020B0604020202020204" pitchFamily="34" charset="0"/>
              </a:rPr>
              <a:t>Input </a:t>
            </a:r>
            <a:r>
              <a:rPr lang="en-ZA" sz="3600" b="1" dirty="0">
                <a:solidFill>
                  <a:srgbClr val="001F00"/>
                </a:solidFill>
                <a:latin typeface="Arial" panose="020B0604020202020204" pitchFamily="34" charset="0"/>
                <a:ea typeface="Calibri" panose="020F0502020204030204" pitchFamily="34" charset="0"/>
                <a:cs typeface="Arial" panose="020B0604020202020204" pitchFamily="34" charset="0"/>
              </a:rPr>
              <a:t>on how to resolve debt of the </a:t>
            </a:r>
            <a:r>
              <a:rPr lang="en-ZA" sz="3600" b="1" dirty="0" smtClean="0">
                <a:solidFill>
                  <a:srgbClr val="001F00"/>
                </a:solidFill>
                <a:latin typeface="Arial" panose="020B0604020202020204" pitchFamily="34" charset="0"/>
                <a:ea typeface="Calibri" panose="020F0502020204030204" pitchFamily="34" charset="0"/>
                <a:cs typeface="Arial" panose="020B0604020202020204" pitchFamily="34" charset="0"/>
              </a:rPr>
              <a:t>municipalities to </a:t>
            </a:r>
            <a:r>
              <a:rPr lang="en-ZA" sz="3600" b="1" dirty="0">
                <a:solidFill>
                  <a:srgbClr val="001F00"/>
                </a:solidFill>
                <a:latin typeface="Arial" panose="020B0604020202020204" pitchFamily="34" charset="0"/>
                <a:ea typeface="Calibri" panose="020F0502020204030204" pitchFamily="34" charset="0"/>
                <a:cs typeface="Arial" panose="020B0604020202020204" pitchFamily="34" charset="0"/>
              </a:rPr>
              <a:t>water boards </a:t>
            </a:r>
            <a:endParaRPr lang="en-ZA" sz="3600" b="1" spc="30" dirty="0">
              <a:solidFill>
                <a:srgbClr val="001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 Placeholder 2"/>
          <p:cNvSpPr>
            <a:spLocks noGrp="1"/>
          </p:cNvSpPr>
          <p:nvPr>
            <p:ph type="body" sz="quarter" idx="10"/>
          </p:nvPr>
        </p:nvSpPr>
        <p:spPr>
          <a:xfrm>
            <a:off x="3791744" y="2924944"/>
            <a:ext cx="4644516" cy="2016224"/>
          </a:xfrm>
        </p:spPr>
        <p:txBody>
          <a:bodyPr>
            <a:noAutofit/>
          </a:bodyPr>
          <a:lstStyle/>
          <a:p>
            <a:pPr marL="0" indent="0">
              <a:buNone/>
            </a:pPr>
            <a:r>
              <a:rPr lang="en-GB" sz="3200" b="1" dirty="0" smtClean="0"/>
              <a:t>STRATEGIC LEVEL  </a:t>
            </a:r>
          </a:p>
          <a:p>
            <a:endParaRPr lang="en-GB" sz="3200" b="1" dirty="0"/>
          </a:p>
          <a:p>
            <a:endParaRPr lang="en-GB" sz="1800" dirty="0"/>
          </a:p>
          <a:p>
            <a:pPr algn="just" defTabSz="685800" eaLnBrk="0" fontAlgn="base" hangingPunct="0">
              <a:lnSpc>
                <a:spcPct val="110000"/>
              </a:lnSpc>
              <a:spcBef>
                <a:spcPts val="0"/>
              </a:spcBef>
            </a:pPr>
            <a:endParaRPr lang="en-GB" sz="1800" dirty="0"/>
          </a:p>
          <a:p>
            <a:endParaRPr lang="en-ZA" sz="1800" dirty="0"/>
          </a:p>
        </p:txBody>
      </p:sp>
    </p:spTree>
    <p:extLst>
      <p:ext uri="{BB962C8B-B14F-4D97-AF65-F5344CB8AC3E}">
        <p14:creationId xmlns:p14="http://schemas.microsoft.com/office/powerpoint/2010/main" xmlns="" val="12331933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fontScheme name="Personalizzato 5">
      <a:majorFont>
        <a:latin typeface="Foco"/>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BP Key Focus Areas_ 11 July 2016 [Read-Only]" id="{756A072A-2630-4E26-A94B-B0BEED7BB4EC}" vid="{AE62CCC5-3FA7-4DAC-8C7B-7225B3C0125F}"/>
    </a:ext>
  </a:extLst>
</a:theme>
</file>

<file path=ppt/theme/theme2.xml><?xml version="1.0" encoding="utf-8"?>
<a:theme xmlns:a="http://schemas.openxmlformats.org/drawingml/2006/main" name="1_Default Theme">
  <a:themeElements>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BP Key Focus Areas_ 11 July 2016 [Read-Only]" id="{756A072A-2630-4E26-A94B-B0BEED7BB4EC}" vid="{AE62CCC5-3FA7-4DAC-8C7B-7225B3C0125F}"/>
    </a:ext>
  </a:extLst>
</a:theme>
</file>

<file path=ppt/theme/theme3.xml><?xml version="1.0" encoding="utf-8"?>
<a:theme xmlns:a="http://schemas.openxmlformats.org/drawingml/2006/main" name="2_Default Theme">
  <a:themeElements>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54841</TotalTime>
  <Words>2359</Words>
  <Application>Microsoft Office PowerPoint</Application>
  <PresentationFormat>Custom</PresentationFormat>
  <Paragraphs>491</Paragraphs>
  <Slides>25</Slides>
  <Notes>9</Notes>
  <HiddenSlides>0</HiddenSlides>
  <MMClips>0</MMClips>
  <ScaleCrop>false</ScaleCrop>
  <HeadingPairs>
    <vt:vector size="6" baseType="variant">
      <vt:variant>
        <vt:lpstr>Theme</vt:lpstr>
      </vt:variant>
      <vt:variant>
        <vt:i4>3</vt:i4>
      </vt:variant>
      <vt:variant>
        <vt:lpstr>Slide Titles</vt:lpstr>
      </vt:variant>
      <vt:variant>
        <vt:i4>25</vt:i4>
      </vt:variant>
      <vt:variant>
        <vt:lpstr>Custom Shows</vt:lpstr>
      </vt:variant>
      <vt:variant>
        <vt:i4>1</vt:i4>
      </vt:variant>
    </vt:vector>
  </HeadingPairs>
  <TitlesOfParts>
    <vt:vector size="29" baseType="lpstr">
      <vt:lpstr>Default Theme</vt:lpstr>
      <vt:lpstr>1_Default Theme</vt:lpstr>
      <vt:lpstr>2_Default Theme</vt:lpstr>
      <vt:lpstr> PORTFOLIO COMMITTEE ON HUMAN SETTLEMENTS, WATER AND SANITATION  29 October 2019 </vt:lpstr>
      <vt:lpstr>Slide 2</vt:lpstr>
      <vt:lpstr>Slide 3</vt:lpstr>
      <vt:lpstr> OBSERVATION ON THE DEBT    </vt:lpstr>
      <vt:lpstr>TOP MUNICIPAL DEBT (OWED BY VS OWED TO)</vt:lpstr>
      <vt:lpstr>Slide 6</vt:lpstr>
      <vt:lpstr>          Cost of Service vs Equitable Share </vt:lpstr>
      <vt:lpstr>NON REVENUE WATER – STILL PERSISTS   </vt:lpstr>
      <vt:lpstr>Slide 9</vt:lpstr>
      <vt:lpstr>SALGA AS PART OF THE IMTT</vt:lpstr>
      <vt:lpstr>ANNUAL LETTER TO MINISTRY ON TARIFF ANALYSIS – FEBRUARY 2019  </vt:lpstr>
      <vt:lpstr>SALGA’s 2019 – 2020 BULK WATER TARIFF RECOMMENDATIONS </vt:lpstr>
      <vt:lpstr>MEETING WITH MINISTER </vt:lpstr>
      <vt:lpstr>STAKEHOLDER INTERESTS IN THE ESTABLISHMENT OF THE INDEPENDENT REGULATOR  </vt:lpstr>
      <vt:lpstr>Slide 15</vt:lpstr>
      <vt:lpstr>INITIATED A WATER CONSERVATION AND DEMAND MANAGEMENT PROPOSAL </vt:lpstr>
      <vt:lpstr>OTHER  INTERVENTIONS</vt:lpstr>
      <vt:lpstr>OTHER INTERVENTIONS </vt:lpstr>
      <vt:lpstr>Slide 19</vt:lpstr>
      <vt:lpstr>TRAINING IN COLLABORATION WITH JAPAN INTERNATIONAL COOPERATION AGENCY AND DEPARTMENT OF HUMAN SETTLEMENTS WATER AND SANITATION </vt:lpstr>
      <vt:lpstr>Slide 21</vt:lpstr>
      <vt:lpstr>Slide 22</vt:lpstr>
      <vt:lpstr>AT A POLICY LEVEL  </vt:lpstr>
      <vt:lpstr>AT AN OPERATIONAL LEVEL  </vt:lpstr>
      <vt:lpstr>Slide 25</vt:lpstr>
      <vt:lpstr>Custom Show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DRAFT HIGH LEVEL STRUCTURAL DESIGN</dc:title>
  <dc:creator>pmatsaung@salga.org.za</dc:creator>
  <cp:lastModifiedBy>PUMZA</cp:lastModifiedBy>
  <cp:revision>1920</cp:revision>
  <cp:lastPrinted>2019-10-29T06:38:38Z</cp:lastPrinted>
  <dcterms:created xsi:type="dcterms:W3CDTF">2017-06-06T12:35:51Z</dcterms:created>
  <dcterms:modified xsi:type="dcterms:W3CDTF">2019-10-30T09:05:34Z</dcterms:modified>
</cp:coreProperties>
</file>