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  <p:sldMasterId id="2147483764" r:id="rId9"/>
    <p:sldMasterId id="2147483829" r:id="rId10"/>
    <p:sldMasterId id="2147483842" r:id="rId11"/>
  </p:sldMasterIdLst>
  <p:notesMasterIdLst>
    <p:notesMasterId r:id="rId69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328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326" r:id="rId33"/>
    <p:sldId id="327" r:id="rId34"/>
    <p:sldId id="329" r:id="rId35"/>
    <p:sldId id="279" r:id="rId36"/>
    <p:sldId id="281" r:id="rId37"/>
    <p:sldId id="283" r:id="rId38"/>
    <p:sldId id="330" r:id="rId39"/>
    <p:sldId id="285" r:id="rId40"/>
    <p:sldId id="287" r:id="rId41"/>
    <p:sldId id="331" r:id="rId42"/>
    <p:sldId id="289" r:id="rId43"/>
    <p:sldId id="291" r:id="rId44"/>
    <p:sldId id="333" r:id="rId45"/>
    <p:sldId id="293" r:id="rId46"/>
    <p:sldId id="33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5.png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6.png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hilda\AppData\Roaming\Microsoft\Excel\Raw%20data%20MdP%203.09%20(version%201).xlsb" TargetMode="External"/><Relationship Id="rId2" Type="http://schemas.openxmlformats.org/officeDocument/2006/relationships/image" Target="../media/image18.gif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5.png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20.png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Black Ownership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0689349009918879E-2"/>
          <c:y val="9.440863891348826E-2"/>
          <c:w val="0.90189970046185752"/>
          <c:h val="0.7474887056478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'[Raw data MdP 7.09.2017.xlsx]Summary of Code 1by sub-sector'!$E$42</c:f>
              <c:strCache>
                <c:ptCount val="1"/>
                <c:pt idx="0">
                  <c:v>Accommodation</c:v>
                </c:pt>
              </c:strCache>
            </c:strRef>
          </c:tx>
          <c:spPr>
            <a:solidFill>
              <a:srgbClr val="FF4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'[Raw data MdP 7.09.2017.xlsx]Summary of Code 1by sub-sector'!$D$43:$D$45</c:f>
              <c:strCache>
                <c:ptCount val="3"/>
                <c:pt idx="0">
                  <c:v>Voting rights (30%)</c:v>
                </c:pt>
                <c:pt idx="1">
                  <c:v>Economic Interest (30%)</c:v>
                </c:pt>
                <c:pt idx="2">
                  <c:v>Black New Entrants (10%)</c:v>
                </c:pt>
              </c:strCache>
            </c:strRef>
          </c:cat>
          <c:val>
            <c:numRef>
              <c:f>'[Raw data MdP 7.09.2017.xlsx]Summary of Code 1by sub-sector'!$E$43:$E$45</c:f>
              <c:numCache>
                <c:formatCode>0%</c:formatCode>
                <c:ptCount val="3"/>
                <c:pt idx="0">
                  <c:v>0.3261802575107296</c:v>
                </c:pt>
                <c:pt idx="1">
                  <c:v>0.27038626609442062</c:v>
                </c:pt>
                <c:pt idx="2">
                  <c:v>0.12017167381974249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3-4BD8-918C-6889B355669A}"/>
            </c:ext>
          </c:extLst>
        </c:ser>
        <c:ser>
          <c:idx val="1"/>
          <c:order val="1"/>
          <c:tx>
            <c:strRef>
              <c:f>'[Raw data MdP 7.09.2017.xlsx]Summary of Code 1by sub-sector'!$F$42</c:f>
              <c:strCache>
                <c:ptCount val="1"/>
                <c:pt idx="0">
                  <c:v>Hospitality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'[Raw data MdP 7.09.2017.xlsx]Summary of Code 1by sub-sector'!$D$43:$D$45</c:f>
              <c:strCache>
                <c:ptCount val="3"/>
                <c:pt idx="0">
                  <c:v>Voting rights (30%)</c:v>
                </c:pt>
                <c:pt idx="1">
                  <c:v>Economic Interest (30%)</c:v>
                </c:pt>
                <c:pt idx="2">
                  <c:v>Black New Entrants (10%)</c:v>
                </c:pt>
              </c:strCache>
            </c:strRef>
          </c:cat>
          <c:val>
            <c:numRef>
              <c:f>'[Raw data MdP 7.09.2017.xlsx]Summary of Code 1by sub-sector'!$F$43:$F$45</c:f>
              <c:numCache>
                <c:formatCode>0%</c:formatCode>
                <c:ptCount val="3"/>
                <c:pt idx="0">
                  <c:v>0.43494423791821563</c:v>
                </c:pt>
                <c:pt idx="1">
                  <c:v>0.3903345724907063</c:v>
                </c:pt>
                <c:pt idx="2">
                  <c:v>0.12639405204460966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C3-4BD8-918C-6889B355669A}"/>
            </c:ext>
          </c:extLst>
        </c:ser>
        <c:ser>
          <c:idx val="2"/>
          <c:order val="2"/>
          <c:tx>
            <c:strRef>
              <c:f>'[Raw data MdP 7.09.2017.xlsx]Summary of Code 1by sub-sector'!$G$42</c:f>
              <c:strCache>
                <c:ptCount val="1"/>
                <c:pt idx="0">
                  <c:v>Travel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'[Raw data MdP 7.09.2017.xlsx]Summary of Code 1by sub-sector'!$D$43:$D$45</c:f>
              <c:strCache>
                <c:ptCount val="3"/>
                <c:pt idx="0">
                  <c:v>Voting rights (30%)</c:v>
                </c:pt>
                <c:pt idx="1">
                  <c:v>Economic Interest (30%)</c:v>
                </c:pt>
                <c:pt idx="2">
                  <c:v>Black New Entrants (10%)</c:v>
                </c:pt>
              </c:strCache>
            </c:strRef>
          </c:cat>
          <c:val>
            <c:numRef>
              <c:f>'[Raw data MdP 7.09.2017.xlsx]Summary of Code 1by sub-sector'!$G$43:$G$45</c:f>
              <c:numCache>
                <c:formatCode>0%</c:formatCode>
                <c:ptCount val="3"/>
                <c:pt idx="0">
                  <c:v>0.32423208191126279</c:v>
                </c:pt>
                <c:pt idx="1">
                  <c:v>0.2696245733788396</c:v>
                </c:pt>
                <c:pt idx="2">
                  <c:v>0.15699658703071673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C3-4BD8-918C-6889B35566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9969552"/>
        <c:axId val="159970112"/>
      </c:barChart>
      <c:catAx>
        <c:axId val="159969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9970112"/>
        <c:crosses val="autoZero"/>
        <c:auto val="1"/>
        <c:lblAlgn val="ctr"/>
        <c:lblOffset val="100"/>
        <c:noMultiLvlLbl val="0"/>
      </c:catAx>
      <c:valAx>
        <c:axId val="159970112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crossAx val="159969552"/>
        <c:crosses val="autoZero"/>
        <c:crossBetween val="between"/>
      </c:valAx>
      <c:spPr>
        <a:noFill/>
        <a:ln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600" b="1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 smtClean="0"/>
              <a:t>TRANSITION</a:t>
            </a:r>
            <a:endParaRPr lang="en-Z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10</c:v>
                </c:pt>
                <c:pt idx="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63-4AC5-8BDC-2804CA81D0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63-4AC5-8BDC-2804CA81D0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 smtClean="0"/>
                      <a:t>7.5 million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63-4AC5-8BDC-2804CA81D06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8.1 million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63-4AC5-8BDC-2804CA81D06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 smtClean="0"/>
                      <a:t>9.2 million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63-4AC5-8BDC-2804CA81D06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10.4</a:t>
                    </a:r>
                    <a:r>
                      <a:rPr lang="en-US" baseline="0" dirty="0" smtClean="0"/>
                      <a:t> million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63-4AC5-8BDC-2804CA81D0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463-4AC5-8BDC-2804CA81D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5181664"/>
        <c:axId val="465182320"/>
      </c:lineChart>
      <c:catAx>
        <c:axId val="46518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182320"/>
        <c:crosses val="autoZero"/>
        <c:auto val="1"/>
        <c:lblAlgn val="ctr"/>
        <c:lblOffset val="100"/>
        <c:noMultiLvlLbl val="0"/>
      </c:catAx>
      <c:valAx>
        <c:axId val="46518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181664"/>
        <c:crosses val="autoZero"/>
        <c:crossBetween val="between"/>
      </c:valAx>
      <c:spPr>
        <a:solidFill>
          <a:schemeClr val="accent1"/>
        </a:solidFill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'5.1Ownership_VotingRights'!$AB$52</c:f>
              <c:strCache>
                <c:ptCount val="1"/>
                <c:pt idx="0">
                  <c:v>Achievement by Province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'5.1Ownership_VotingRights'!$AB$43:$AB$51</c:f>
              <c:strCache>
                <c:ptCount val="9"/>
                <c:pt idx="0">
                  <c:v>Western Cape</c:v>
                </c:pt>
                <c:pt idx="1">
                  <c:v>Free State</c:v>
                </c:pt>
                <c:pt idx="2">
                  <c:v>Eastern Cape</c:v>
                </c:pt>
                <c:pt idx="3">
                  <c:v>North West</c:v>
                </c:pt>
                <c:pt idx="4">
                  <c:v>Gauteng</c:v>
                </c:pt>
                <c:pt idx="5">
                  <c:v>Northern Cape</c:v>
                </c:pt>
                <c:pt idx="6">
                  <c:v>KwaZulu Natal</c:v>
                </c:pt>
                <c:pt idx="7">
                  <c:v>Mpumalanga</c:v>
                </c:pt>
                <c:pt idx="8">
                  <c:v>Limpopo</c:v>
                </c:pt>
              </c:strCache>
            </c:strRef>
          </c:cat>
          <c:val>
            <c:numRef>
              <c:f>'5.1Ownership_VotingRights'!$AE$43:$AE$51</c:f>
              <c:numCache>
                <c:formatCode>0%</c:formatCode>
                <c:ptCount val="9"/>
                <c:pt idx="0">
                  <c:v>0.24519230769230768</c:v>
                </c:pt>
                <c:pt idx="1">
                  <c:v>0.31</c:v>
                </c:pt>
                <c:pt idx="2">
                  <c:v>0.3925233644859813</c:v>
                </c:pt>
                <c:pt idx="3">
                  <c:v>0.40476190476190477</c:v>
                </c:pt>
                <c:pt idx="4">
                  <c:v>0.43171806167400884</c:v>
                </c:pt>
                <c:pt idx="5">
                  <c:v>0.45714285714285713</c:v>
                </c:pt>
                <c:pt idx="6">
                  <c:v>0.48333333333333334</c:v>
                </c:pt>
                <c:pt idx="7">
                  <c:v>0.5078125</c:v>
                </c:pt>
                <c:pt idx="8">
                  <c:v>0.55670103092783507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0D-4710-B5A4-BFF64D07D1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0669568"/>
        <c:axId val="160670128"/>
      </c:barChart>
      <c:catAx>
        <c:axId val="160669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ZA" sz="2000"/>
                  <a:t>Province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60670128"/>
        <c:crosses val="autoZero"/>
        <c:auto val="1"/>
        <c:lblAlgn val="ctr"/>
        <c:lblOffset val="100"/>
        <c:noMultiLvlLbl val="0"/>
      </c:catAx>
      <c:valAx>
        <c:axId val="160670128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GB" sz="2000"/>
                  <a:t>% target achieved</a:t>
                </a:r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60669568"/>
        <c:crosses val="autoZero"/>
        <c:crossBetween val="between"/>
      </c:valAx>
      <c:spPr>
        <a:solidFill>
          <a:schemeClr val="bg2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solidFill>
      <a:schemeClr val="bg2"/>
    </a:solidFill>
    <a:ln w="6350" cap="flat" cmpd="sng" algn="ctr">
      <a:solidFill>
        <a:schemeClr val="tx2">
          <a:lumMod val="40000"/>
          <a:lumOff val="60000"/>
        </a:schemeClr>
      </a:solidFill>
      <a:prstDash val="solid"/>
      <a:miter lim="800000"/>
    </a:ln>
    <a:effectLst/>
  </c:spPr>
  <c:txPr>
    <a:bodyPr/>
    <a:lstStyle/>
    <a:p>
      <a:pPr>
        <a:defRPr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'[Raw data MdP 7.09.2017.xlsx]Code 2 Summary'!$C$5</c:f>
              <c:strCache>
                <c:ptCount val="1"/>
                <c:pt idx="0">
                  <c:v>Accommodation</c:v>
                </c:pt>
              </c:strCache>
            </c:strRef>
          </c:tx>
          <c:spPr>
            <a:solidFill>
              <a:srgbClr val="FF4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'[Raw data MdP 7.09.2017.xlsx]Code 2 Summary'!$B$6:$B$12</c:f>
              <c:strCache>
                <c:ptCount val="7"/>
                <c:pt idx="0">
                  <c:v>Board Members (50%+)</c:v>
                </c:pt>
                <c:pt idx="1">
                  <c:v>ExecDir (50%+)</c:v>
                </c:pt>
                <c:pt idx="2">
                  <c:v>ExecMan (50%+)</c:v>
                </c:pt>
                <c:pt idx="3">
                  <c:v>SnrMan (60%+)</c:v>
                </c:pt>
                <c:pt idx="4">
                  <c:v>MidMan (75%+)</c:v>
                </c:pt>
                <c:pt idx="5">
                  <c:v>JnrMan (80%+)</c:v>
                </c:pt>
                <c:pt idx="6">
                  <c:v>Disabled (2%+)</c:v>
                </c:pt>
              </c:strCache>
            </c:strRef>
          </c:cat>
          <c:val>
            <c:numRef>
              <c:f>'[Raw data MdP 7.09.2017.xlsx]Code 2 Summary'!$C$6:$C$12</c:f>
              <c:numCache>
                <c:formatCode>0%</c:formatCode>
                <c:ptCount val="7"/>
                <c:pt idx="0">
                  <c:v>0.21244635193133046</c:v>
                </c:pt>
                <c:pt idx="1">
                  <c:v>0.15021459227467812</c:v>
                </c:pt>
                <c:pt idx="2">
                  <c:v>0.12660944206008584</c:v>
                </c:pt>
                <c:pt idx="3">
                  <c:v>0.1609442060085837</c:v>
                </c:pt>
                <c:pt idx="4">
                  <c:v>0.16523605150214593</c:v>
                </c:pt>
                <c:pt idx="5">
                  <c:v>9.2274678111587988E-2</c:v>
                </c:pt>
                <c:pt idx="6">
                  <c:v>3.2188841201716736E-2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D8-4B9A-B3F4-AB4225CF3C7A}"/>
            </c:ext>
          </c:extLst>
        </c:ser>
        <c:ser>
          <c:idx val="1"/>
          <c:order val="1"/>
          <c:tx>
            <c:strRef>
              <c:f>'[Raw data MdP 7.09.2017.xlsx]Code 2 Summary'!$D$5</c:f>
              <c:strCache>
                <c:ptCount val="1"/>
                <c:pt idx="0">
                  <c:v>Hospitality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'[Raw data MdP 7.09.2017.xlsx]Code 2 Summary'!$B$6:$B$12</c:f>
              <c:strCache>
                <c:ptCount val="7"/>
                <c:pt idx="0">
                  <c:v>Board Members (50%+)</c:v>
                </c:pt>
                <c:pt idx="1">
                  <c:v>ExecDir (50%+)</c:v>
                </c:pt>
                <c:pt idx="2">
                  <c:v>ExecMan (50%+)</c:v>
                </c:pt>
                <c:pt idx="3">
                  <c:v>SnrMan (60%+)</c:v>
                </c:pt>
                <c:pt idx="4">
                  <c:v>MidMan (75%+)</c:v>
                </c:pt>
                <c:pt idx="5">
                  <c:v>JnrMan (80%+)</c:v>
                </c:pt>
                <c:pt idx="6">
                  <c:v>Disabled (2%+)</c:v>
                </c:pt>
              </c:strCache>
            </c:strRef>
          </c:cat>
          <c:val>
            <c:numRef>
              <c:f>'[Raw data MdP 7.09.2017.xlsx]Code 2 Summary'!$D$6:$D$12</c:f>
              <c:numCache>
                <c:formatCode>0%</c:formatCode>
                <c:ptCount val="7"/>
                <c:pt idx="0">
                  <c:v>0.36059479553903345</c:v>
                </c:pt>
                <c:pt idx="1">
                  <c:v>0.26022304832713755</c:v>
                </c:pt>
                <c:pt idx="2">
                  <c:v>0.24535315985130113</c:v>
                </c:pt>
                <c:pt idx="3">
                  <c:v>0.379182156133829</c:v>
                </c:pt>
                <c:pt idx="4">
                  <c:v>0.36802973977695169</c:v>
                </c:pt>
                <c:pt idx="5">
                  <c:v>0.28252788104089221</c:v>
                </c:pt>
                <c:pt idx="6">
                  <c:v>6.6914498141263934E-2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D8-4B9A-B3F4-AB4225CF3C7A}"/>
            </c:ext>
          </c:extLst>
        </c:ser>
        <c:ser>
          <c:idx val="2"/>
          <c:order val="2"/>
          <c:tx>
            <c:strRef>
              <c:f>'[Raw data MdP 7.09.2017.xlsx]Code 2 Summary'!$E$5</c:f>
              <c:strCache>
                <c:ptCount val="1"/>
                <c:pt idx="0">
                  <c:v>Travel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'[Raw data MdP 7.09.2017.xlsx]Code 2 Summary'!$B$6:$B$12</c:f>
              <c:strCache>
                <c:ptCount val="7"/>
                <c:pt idx="0">
                  <c:v>Board Members (50%+)</c:v>
                </c:pt>
                <c:pt idx="1">
                  <c:v>ExecDir (50%+)</c:v>
                </c:pt>
                <c:pt idx="2">
                  <c:v>ExecMan (50%+)</c:v>
                </c:pt>
                <c:pt idx="3">
                  <c:v>SnrMan (60%+)</c:v>
                </c:pt>
                <c:pt idx="4">
                  <c:v>MidMan (75%+)</c:v>
                </c:pt>
                <c:pt idx="5">
                  <c:v>JnrMan (80%+)</c:v>
                </c:pt>
                <c:pt idx="6">
                  <c:v>Disabled (2%+)</c:v>
                </c:pt>
              </c:strCache>
            </c:strRef>
          </c:cat>
          <c:val>
            <c:numRef>
              <c:f>'[Raw data MdP 7.09.2017.xlsx]Code 2 Summary'!$E$6:$E$12</c:f>
              <c:numCache>
                <c:formatCode>0%</c:formatCode>
                <c:ptCount val="7"/>
                <c:pt idx="0">
                  <c:v>0.28668941979522183</c:v>
                </c:pt>
                <c:pt idx="1">
                  <c:v>0.20477815699658702</c:v>
                </c:pt>
                <c:pt idx="2">
                  <c:v>0.21160409556313994</c:v>
                </c:pt>
                <c:pt idx="3">
                  <c:v>0.3174061433447099</c:v>
                </c:pt>
                <c:pt idx="4">
                  <c:v>0.24232081911262798</c:v>
                </c:pt>
                <c:pt idx="5">
                  <c:v>0.10921501706484642</c:v>
                </c:pt>
                <c:pt idx="6">
                  <c:v>0.13993174061433447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D8-4B9A-B3F4-AB4225CF3C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0673488"/>
        <c:axId val="161345184"/>
      </c:barChart>
      <c:catAx>
        <c:axId val="160673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1345184"/>
        <c:crosses val="autoZero"/>
        <c:auto val="1"/>
        <c:lblAlgn val="ctr"/>
        <c:lblOffset val="100"/>
        <c:noMultiLvlLbl val="0"/>
      </c:catAx>
      <c:valAx>
        <c:axId val="161345184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crossAx val="160673488"/>
        <c:crosses val="autoZero"/>
        <c:crossBetween val="between"/>
      </c:valAx>
      <c:spPr>
        <a:noFill/>
        <a:ln w="12700" cap="flat" cmpd="sng" algn="ctr">
          <a:noFill/>
          <a:prstDash val="solid"/>
          <a:miter lim="800000"/>
        </a:ln>
        <a:effectLst/>
      </c:spPr>
    </c:plotArea>
    <c:legend>
      <c:legendPos val="b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2">
        <a:alphaModFix amt="8000"/>
      </a:blip>
      <a:stretch>
        <a:fillRect/>
      </a:stretch>
    </a:blipFill>
    <a:ln w="12700" cap="flat" cmpd="sng" algn="ctr">
      <a:noFill/>
      <a:prstDash val="solid"/>
      <a:miter lim="800000"/>
    </a:ln>
    <a:effectLst/>
  </c:spPr>
  <c:txPr>
    <a:bodyPr/>
    <a:lstStyle/>
    <a:p>
      <a:pPr>
        <a:defRPr sz="1600" b="1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'[Raw data MdP 7.09.2017.xlsx]Code 2 Summary'!$C$21</c:f>
              <c:strCache>
                <c:ptCount val="1"/>
                <c:pt idx="0">
                  <c:v>Accommodation</c:v>
                </c:pt>
              </c:strCache>
            </c:strRef>
          </c:tx>
          <c:spPr>
            <a:solidFill>
              <a:srgbClr val="FF4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'[Raw data MdP 7.09.2017.xlsx]Code 2 Summary'!$B$22:$B$28</c:f>
              <c:strCache>
                <c:ptCount val="7"/>
                <c:pt idx="0">
                  <c:v>Board Members (30%+)</c:v>
                </c:pt>
                <c:pt idx="1">
                  <c:v>ExecDir (30%+)</c:v>
                </c:pt>
                <c:pt idx="2">
                  <c:v>ExecMan (30%+)</c:v>
                </c:pt>
                <c:pt idx="3">
                  <c:v>SnrMan (30%+)</c:v>
                </c:pt>
                <c:pt idx="4">
                  <c:v>MidMan (38%+)</c:v>
                </c:pt>
                <c:pt idx="5">
                  <c:v>JnrMan (80%+)</c:v>
                </c:pt>
                <c:pt idx="6">
                  <c:v>Disabled (2%+)</c:v>
                </c:pt>
              </c:strCache>
            </c:strRef>
          </c:cat>
          <c:val>
            <c:numRef>
              <c:f>'[Raw data MdP 7.09.2017.xlsx]Code 2 Summary'!$C$22:$C$28</c:f>
              <c:numCache>
                <c:formatCode>0%</c:formatCode>
                <c:ptCount val="7"/>
                <c:pt idx="0">
                  <c:v>7.9399141630901282E-2</c:v>
                </c:pt>
                <c:pt idx="1">
                  <c:v>8.15450643776824E-2</c:v>
                </c:pt>
                <c:pt idx="2">
                  <c:v>7.2961373390557943E-2</c:v>
                </c:pt>
                <c:pt idx="3">
                  <c:v>5.7939914163090127E-2</c:v>
                </c:pt>
                <c:pt idx="4">
                  <c:v>8.7982832618025753E-2</c:v>
                </c:pt>
                <c:pt idx="5">
                  <c:v>7.2961373390557943E-2</c:v>
                </c:pt>
                <c:pt idx="6">
                  <c:v>1.0729613733905579E-2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53-4A0A-B24F-FF0490DEAD13}"/>
            </c:ext>
          </c:extLst>
        </c:ser>
        <c:ser>
          <c:idx val="1"/>
          <c:order val="1"/>
          <c:tx>
            <c:strRef>
              <c:f>'[Raw data MdP 7.09.2017.xlsx]Code 2 Summary'!$D$21</c:f>
              <c:strCache>
                <c:ptCount val="1"/>
                <c:pt idx="0">
                  <c:v>Hospitality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'[Raw data MdP 7.09.2017.xlsx]Code 2 Summary'!$B$22:$B$28</c:f>
              <c:strCache>
                <c:ptCount val="7"/>
                <c:pt idx="0">
                  <c:v>Board Members (30%+)</c:v>
                </c:pt>
                <c:pt idx="1">
                  <c:v>ExecDir (30%+)</c:v>
                </c:pt>
                <c:pt idx="2">
                  <c:v>ExecMan (30%+)</c:v>
                </c:pt>
                <c:pt idx="3">
                  <c:v>SnrMan (30%+)</c:v>
                </c:pt>
                <c:pt idx="4">
                  <c:v>MidMan (38%+)</c:v>
                </c:pt>
                <c:pt idx="5">
                  <c:v>JnrMan (80%+)</c:v>
                </c:pt>
                <c:pt idx="6">
                  <c:v>Disabled (2%+)</c:v>
                </c:pt>
              </c:strCache>
            </c:strRef>
          </c:cat>
          <c:val>
            <c:numRef>
              <c:f>'[Raw data MdP 7.09.2017.xlsx]Code 2 Summary'!$D$22:$D$28</c:f>
              <c:numCache>
                <c:formatCode>0%</c:formatCode>
                <c:ptCount val="7"/>
                <c:pt idx="0">
                  <c:v>0.14869888475836432</c:v>
                </c:pt>
                <c:pt idx="1">
                  <c:v>0.10780669144981413</c:v>
                </c:pt>
                <c:pt idx="2">
                  <c:v>7.8066914498141265E-2</c:v>
                </c:pt>
                <c:pt idx="3">
                  <c:v>0.15613382899628253</c:v>
                </c:pt>
                <c:pt idx="4">
                  <c:v>0.25650557620817843</c:v>
                </c:pt>
                <c:pt idx="5">
                  <c:v>0.17100371747211895</c:v>
                </c:pt>
                <c:pt idx="6">
                  <c:v>1.1152416356877323E-2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53-4A0A-B24F-FF0490DEAD13}"/>
            </c:ext>
          </c:extLst>
        </c:ser>
        <c:ser>
          <c:idx val="2"/>
          <c:order val="2"/>
          <c:tx>
            <c:strRef>
              <c:f>'[Raw data MdP 7.09.2017.xlsx]Code 2 Summary'!$E$21</c:f>
              <c:strCache>
                <c:ptCount val="1"/>
                <c:pt idx="0">
                  <c:v>Travel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'[Raw data MdP 7.09.2017.xlsx]Code 2 Summary'!$B$22:$B$28</c:f>
              <c:strCache>
                <c:ptCount val="7"/>
                <c:pt idx="0">
                  <c:v>Board Members (30%+)</c:v>
                </c:pt>
                <c:pt idx="1">
                  <c:v>ExecDir (30%+)</c:v>
                </c:pt>
                <c:pt idx="2">
                  <c:v>ExecMan (30%+)</c:v>
                </c:pt>
                <c:pt idx="3">
                  <c:v>SnrMan (30%+)</c:v>
                </c:pt>
                <c:pt idx="4">
                  <c:v>MidMan (38%+)</c:v>
                </c:pt>
                <c:pt idx="5">
                  <c:v>JnrMan (80%+)</c:v>
                </c:pt>
                <c:pt idx="6">
                  <c:v>Disabled (2%+)</c:v>
                </c:pt>
              </c:strCache>
            </c:strRef>
          </c:cat>
          <c:val>
            <c:numRef>
              <c:f>'[Raw data MdP 7.09.2017.xlsx]Code 2 Summary'!$E$22:$E$28</c:f>
              <c:numCache>
                <c:formatCode>0%</c:formatCode>
                <c:ptCount val="7"/>
                <c:pt idx="0">
                  <c:v>6.1433447098976107E-2</c:v>
                </c:pt>
                <c:pt idx="1">
                  <c:v>6.4846416382252553E-2</c:v>
                </c:pt>
                <c:pt idx="2">
                  <c:v>7.5085324232081918E-2</c:v>
                </c:pt>
                <c:pt idx="3">
                  <c:v>9.556313993174062E-2</c:v>
                </c:pt>
                <c:pt idx="4">
                  <c:v>0.10921501706484642</c:v>
                </c:pt>
                <c:pt idx="5">
                  <c:v>8.191126279863481E-2</c:v>
                </c:pt>
                <c:pt idx="6">
                  <c:v>1.0238907849829351E-2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53-4A0A-B24F-FF0490DEAD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1348544"/>
        <c:axId val="161349104"/>
      </c:barChart>
      <c:catAx>
        <c:axId val="161348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1349104"/>
        <c:crosses val="autoZero"/>
        <c:auto val="1"/>
        <c:lblAlgn val="ctr"/>
        <c:lblOffset val="100"/>
        <c:noMultiLvlLbl val="0"/>
      </c:catAx>
      <c:valAx>
        <c:axId val="161349104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crossAx val="161348544"/>
        <c:crosses val="autoZero"/>
        <c:crossBetween val="between"/>
      </c:valAx>
      <c:spPr>
        <a:noFill/>
        <a:ln w="12700" cap="flat" cmpd="sng" algn="ctr">
          <a:noFill/>
          <a:prstDash val="solid"/>
          <a:miter lim="800000"/>
        </a:ln>
        <a:effectLst/>
      </c:spPr>
    </c:plotArea>
    <c:legend>
      <c:legendPos val="b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2">
        <a:alphaModFix amt="6000"/>
      </a:blip>
      <a:stretch>
        <a:fillRect/>
      </a:stretch>
    </a:blipFill>
    <a:ln w="12700" cap="flat" cmpd="sng" algn="ctr">
      <a:noFill/>
      <a:prstDash val="solid"/>
      <a:miter lim="800000"/>
    </a:ln>
    <a:effectLst/>
  </c:spPr>
  <c:txPr>
    <a:bodyPr/>
    <a:lstStyle/>
    <a:p>
      <a:pPr>
        <a:defRPr sz="1600" b="1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50046377181987"/>
          <c:y val="6.6802164169911971E-2"/>
          <c:w val="0.82087653424751095"/>
          <c:h val="0.58456314960629918"/>
        </c:manualLayout>
      </c:layout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'7.2ExecDir'!$AD$44:$AD$52</c:f>
              <c:strCache>
                <c:ptCount val="9"/>
                <c:pt idx="0">
                  <c:v>Western Cape</c:v>
                </c:pt>
                <c:pt idx="1">
                  <c:v>Free State</c:v>
                </c:pt>
                <c:pt idx="2">
                  <c:v>North West</c:v>
                </c:pt>
                <c:pt idx="3">
                  <c:v>Northern Cape</c:v>
                </c:pt>
                <c:pt idx="4">
                  <c:v>Eastern Cape</c:v>
                </c:pt>
                <c:pt idx="5">
                  <c:v>Gauteng</c:v>
                </c:pt>
                <c:pt idx="6">
                  <c:v>KwaZulu Natal</c:v>
                </c:pt>
                <c:pt idx="7">
                  <c:v>Mpumalanga</c:v>
                </c:pt>
                <c:pt idx="8">
                  <c:v>Limpopo</c:v>
                </c:pt>
              </c:strCache>
            </c:strRef>
          </c:cat>
          <c:val>
            <c:numRef>
              <c:f>'7.2ExecDir'!$AG$44:$AG$52</c:f>
              <c:numCache>
                <c:formatCode>0%</c:formatCode>
                <c:ptCount val="9"/>
                <c:pt idx="0">
                  <c:v>0.125</c:v>
                </c:pt>
                <c:pt idx="1">
                  <c:v>0.15</c:v>
                </c:pt>
                <c:pt idx="2">
                  <c:v>0.16666666666666666</c:v>
                </c:pt>
                <c:pt idx="3">
                  <c:v>0.18571428571428572</c:v>
                </c:pt>
                <c:pt idx="4">
                  <c:v>0.20560747663551401</c:v>
                </c:pt>
                <c:pt idx="5">
                  <c:v>0.20704845814977973</c:v>
                </c:pt>
                <c:pt idx="6">
                  <c:v>0.21666666666666667</c:v>
                </c:pt>
                <c:pt idx="7">
                  <c:v>0.265625</c:v>
                </c:pt>
                <c:pt idx="8">
                  <c:v>0.28865979381443296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F-4A26-96FD-1D1345889C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1281712"/>
        <c:axId val="161282272"/>
      </c:barChart>
      <c:catAx>
        <c:axId val="161281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ZA" sz="1800"/>
                  <a:t>Province</a:t>
                </a:r>
              </a:p>
            </c:rich>
          </c:tx>
          <c:layout>
            <c:manualLayout>
              <c:xMode val="edge"/>
              <c:yMode val="edge"/>
              <c:x val="0.46872349285174508"/>
              <c:y val="0.83696943035049565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61282272"/>
        <c:crosses val="autoZero"/>
        <c:auto val="1"/>
        <c:lblAlgn val="ctr"/>
        <c:lblOffset val="100"/>
        <c:noMultiLvlLbl val="0"/>
      </c:catAx>
      <c:valAx>
        <c:axId val="161282272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ZA" sz="1600" b="1"/>
                  <a:t>% that achieved target</a:t>
                </a:r>
              </a:p>
            </c:rich>
          </c:tx>
          <c:layout>
            <c:manualLayout>
              <c:xMode val="edge"/>
              <c:yMode val="edge"/>
              <c:x val="3.1596245320971959E-2"/>
              <c:y val="0.26405573766272683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61281712"/>
        <c:crosses val="autoZero"/>
        <c:crossBetween val="between"/>
      </c:valAx>
      <c:spPr>
        <a:solidFill>
          <a:schemeClr val="bg2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solidFill>
      <a:schemeClr val="bg2"/>
    </a:solidFill>
    <a:ln w="6350" cap="flat" cmpd="sng" algn="ctr">
      <a:solidFill>
        <a:schemeClr val="tx2">
          <a:lumMod val="40000"/>
          <a:lumOff val="60000"/>
        </a:schemeClr>
      </a:solidFill>
      <a:prstDash val="solid"/>
      <a:miter lim="800000"/>
    </a:ln>
    <a:effectLst/>
  </c:spPr>
  <c:txPr>
    <a:bodyPr/>
    <a:lstStyle/>
    <a:p>
      <a:pPr>
        <a:defRPr>
          <a:solidFill>
            <a:schemeClr val="accent2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'[Raw data MdP 7.09.2017.xlsx]Code 3 Summary'!$D$3</c:f>
              <c:strCache>
                <c:ptCount val="1"/>
                <c:pt idx="0">
                  <c:v>Accommodation</c:v>
                </c:pt>
              </c:strCache>
            </c:strRef>
          </c:tx>
          <c:spPr>
            <a:solidFill>
              <a:srgbClr val="FF4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'[Raw data MdP 7.09.2017.xlsx]Code 3 Summary'!$C$4:$C$8</c:f>
              <c:strCache>
                <c:ptCount val="5"/>
                <c:pt idx="0">
                  <c:v>Skills Dev Exp BP(6%)</c:v>
                </c:pt>
                <c:pt idx="1">
                  <c:v>Skills Dev Exp Disabled (0.3%)</c:v>
                </c:pt>
                <c:pt idx="2">
                  <c:v>Learnership Exp Black Empl (3.5%)</c:v>
                </c:pt>
                <c:pt idx="3">
                  <c:v>Learnership Exp Black Unemploued (3%)</c:v>
                </c:pt>
                <c:pt idx="4">
                  <c:v>Learnership Absorption rate (100%)</c:v>
                </c:pt>
              </c:strCache>
            </c:strRef>
          </c:cat>
          <c:val>
            <c:numRef>
              <c:f>'[Raw data MdP 7.09.2017.xlsx]Code 3 Summary'!$D$4:$D$8</c:f>
              <c:numCache>
                <c:formatCode>0%</c:formatCode>
                <c:ptCount val="5"/>
                <c:pt idx="0">
                  <c:v>5.3648068669527899E-2</c:v>
                </c:pt>
                <c:pt idx="1">
                  <c:v>4.2918454935622317E-3</c:v>
                </c:pt>
                <c:pt idx="2">
                  <c:v>6.4377682403433473E-2</c:v>
                </c:pt>
                <c:pt idx="3">
                  <c:v>3.2188841201716736E-2</c:v>
                </c:pt>
                <c:pt idx="4">
                  <c:v>6.0085836909871244E-2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2-487A-A7BF-0CF3079A169A}"/>
            </c:ext>
          </c:extLst>
        </c:ser>
        <c:ser>
          <c:idx val="1"/>
          <c:order val="1"/>
          <c:tx>
            <c:strRef>
              <c:f>'[Raw data MdP 7.09.2017.xlsx]Code 3 Summary'!$E$3</c:f>
              <c:strCache>
                <c:ptCount val="1"/>
                <c:pt idx="0">
                  <c:v>Hospitality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'[Raw data MdP 7.09.2017.xlsx]Code 3 Summary'!$C$4:$C$8</c:f>
              <c:strCache>
                <c:ptCount val="5"/>
                <c:pt idx="0">
                  <c:v>Skills Dev Exp BP(6%)</c:v>
                </c:pt>
                <c:pt idx="1">
                  <c:v>Skills Dev Exp Disabled (0.3%)</c:v>
                </c:pt>
                <c:pt idx="2">
                  <c:v>Learnership Exp Black Empl (3.5%)</c:v>
                </c:pt>
                <c:pt idx="3">
                  <c:v>Learnership Exp Black Unemploued (3%)</c:v>
                </c:pt>
                <c:pt idx="4">
                  <c:v>Learnership Absorption rate (100%)</c:v>
                </c:pt>
              </c:strCache>
            </c:strRef>
          </c:cat>
          <c:val>
            <c:numRef>
              <c:f>'[Raw data MdP 7.09.2017.xlsx]Code 3 Summary'!$E$4:$E$8</c:f>
              <c:numCache>
                <c:formatCode>0%</c:formatCode>
                <c:ptCount val="5"/>
                <c:pt idx="0">
                  <c:v>8.9219330855018583E-2</c:v>
                </c:pt>
                <c:pt idx="1">
                  <c:v>9.2936802973977689E-2</c:v>
                </c:pt>
                <c:pt idx="2">
                  <c:v>6.6914498141263934E-2</c:v>
                </c:pt>
                <c:pt idx="3">
                  <c:v>1.4869888475836431E-2</c:v>
                </c:pt>
                <c:pt idx="4">
                  <c:v>7.4349442379182153E-3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32-487A-A7BF-0CF3079A169A}"/>
            </c:ext>
          </c:extLst>
        </c:ser>
        <c:ser>
          <c:idx val="2"/>
          <c:order val="2"/>
          <c:tx>
            <c:strRef>
              <c:f>'[Raw data MdP 7.09.2017.xlsx]Code 3 Summary'!$F$3</c:f>
              <c:strCache>
                <c:ptCount val="1"/>
                <c:pt idx="0">
                  <c:v>Travel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'[Raw data MdP 7.09.2017.xlsx]Code 3 Summary'!$C$4:$C$8</c:f>
              <c:strCache>
                <c:ptCount val="5"/>
                <c:pt idx="0">
                  <c:v>Skills Dev Exp BP(6%)</c:v>
                </c:pt>
                <c:pt idx="1">
                  <c:v>Skills Dev Exp Disabled (0.3%)</c:v>
                </c:pt>
                <c:pt idx="2">
                  <c:v>Learnership Exp Black Empl (3.5%)</c:v>
                </c:pt>
                <c:pt idx="3">
                  <c:v>Learnership Exp Black Unemploued (3%)</c:v>
                </c:pt>
                <c:pt idx="4">
                  <c:v>Learnership Absorption rate (100%)</c:v>
                </c:pt>
              </c:strCache>
            </c:strRef>
          </c:cat>
          <c:val>
            <c:numRef>
              <c:f>'[Raw data MdP 7.09.2017.xlsx]Code 3 Summary'!$F$4:$F$8</c:f>
              <c:numCache>
                <c:formatCode>0%</c:formatCode>
                <c:ptCount val="5"/>
                <c:pt idx="0">
                  <c:v>8.2191780821917804E-2</c:v>
                </c:pt>
                <c:pt idx="1">
                  <c:v>0.12671232876712329</c:v>
                </c:pt>
                <c:pt idx="2">
                  <c:v>0.11301369863013698</c:v>
                </c:pt>
                <c:pt idx="3">
                  <c:v>4.7945205479452052E-2</c:v>
                </c:pt>
                <c:pt idx="4">
                  <c:v>3.0821917808219176E-2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32-487A-A7BF-0CF3079A16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1469280"/>
        <c:axId val="161469840"/>
      </c:barChart>
      <c:catAx>
        <c:axId val="161469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1469840"/>
        <c:crosses val="autoZero"/>
        <c:auto val="0"/>
        <c:lblAlgn val="ctr"/>
        <c:lblOffset val="100"/>
        <c:noMultiLvlLbl val="0"/>
      </c:catAx>
      <c:valAx>
        <c:axId val="161469840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crossAx val="161469280"/>
        <c:crossesAt val="1"/>
        <c:crossBetween val="between"/>
      </c:valAx>
      <c:spPr>
        <a:noFill/>
        <a:ln w="12700" cap="flat" cmpd="sng" algn="ctr">
          <a:noFill/>
          <a:prstDash val="solid"/>
          <a:miter lim="800000"/>
        </a:ln>
        <a:effectLst/>
      </c:spPr>
    </c:plotArea>
    <c:legend>
      <c:legendPos val="b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2">
        <a:alphaModFix amt="6000"/>
      </a:blip>
      <a:stretch>
        <a:fillRect/>
      </a:stretch>
    </a:blipFill>
    <a:ln w="12700" cap="flat" cmpd="sng" algn="ctr">
      <a:noFill/>
      <a:prstDash val="solid"/>
      <a:miter lim="800000"/>
    </a:ln>
    <a:effectLst/>
  </c:spPr>
  <c:txPr>
    <a:bodyPr/>
    <a:lstStyle/>
    <a:p>
      <a:pPr>
        <a:defRPr sz="1600" b="1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'9. DevExp%'!$AD$43:$AD$51</c:f>
              <c:strCache>
                <c:ptCount val="9"/>
                <c:pt idx="0">
                  <c:v>Eastern Cape</c:v>
                </c:pt>
                <c:pt idx="1">
                  <c:v>Western Cape</c:v>
                </c:pt>
                <c:pt idx="2">
                  <c:v>Northern Cape</c:v>
                </c:pt>
                <c:pt idx="3">
                  <c:v>North West</c:v>
                </c:pt>
                <c:pt idx="4">
                  <c:v>Gauteng</c:v>
                </c:pt>
                <c:pt idx="5">
                  <c:v>Mpumalanga</c:v>
                </c:pt>
                <c:pt idx="6">
                  <c:v>Free State</c:v>
                </c:pt>
                <c:pt idx="7">
                  <c:v>Limpopo</c:v>
                </c:pt>
                <c:pt idx="8">
                  <c:v>KwaZulu Natal</c:v>
                </c:pt>
              </c:strCache>
            </c:strRef>
          </c:cat>
          <c:val>
            <c:numRef>
              <c:f>'9. DevExp%'!$AG$43:$AG$51</c:f>
              <c:numCache>
                <c:formatCode>0%</c:formatCode>
                <c:ptCount val="9"/>
                <c:pt idx="0">
                  <c:v>0.10280373831775701</c:v>
                </c:pt>
                <c:pt idx="1">
                  <c:v>0.12980769230769232</c:v>
                </c:pt>
                <c:pt idx="2">
                  <c:v>0.14285714285714285</c:v>
                </c:pt>
                <c:pt idx="3">
                  <c:v>0.16666666666666666</c:v>
                </c:pt>
                <c:pt idx="4">
                  <c:v>0.18502202643171806</c:v>
                </c:pt>
                <c:pt idx="5">
                  <c:v>0.2109375</c:v>
                </c:pt>
                <c:pt idx="6">
                  <c:v>0.22</c:v>
                </c:pt>
                <c:pt idx="7">
                  <c:v>0.28865979381443296</c:v>
                </c:pt>
                <c:pt idx="8">
                  <c:v>0.42222222222222222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A-48F5-A5FC-C7128E6460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2333280"/>
        <c:axId val="162333840"/>
      </c:barChart>
      <c:catAx>
        <c:axId val="162333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ZA" sz="2000"/>
                  <a:t>Province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62333840"/>
        <c:crosses val="autoZero"/>
        <c:auto val="1"/>
        <c:lblAlgn val="ctr"/>
        <c:lblOffset val="100"/>
        <c:noMultiLvlLbl val="0"/>
      </c:catAx>
      <c:valAx>
        <c:axId val="162333840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ZA"/>
                  <a:t>%  of total</a:t>
                </a:r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62333280"/>
        <c:crosses val="autoZero"/>
        <c:crossBetween val="between"/>
      </c:valAx>
      <c:spPr>
        <a:solidFill>
          <a:schemeClr val="bg2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solidFill>
      <a:schemeClr val="bg2"/>
    </a:solidFill>
    <a:ln w="6350" cap="flat" cmpd="sng" algn="ctr">
      <a:solidFill>
        <a:schemeClr val="tx2">
          <a:lumMod val="40000"/>
          <a:lumOff val="60000"/>
        </a:schemeClr>
      </a:solidFill>
      <a:prstDash val="solid"/>
      <a:miter lim="800000"/>
    </a:ln>
    <a:effectLst/>
  </c:spPr>
  <c:txPr>
    <a:bodyPr/>
    <a:lstStyle/>
    <a:p>
      <a:pPr>
        <a:defRPr>
          <a:solidFill>
            <a:schemeClr val="accent2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'[Raw data MdP 7.09.2017.xlsx]Code4Summary stats'!$AR$15</c:f>
              <c:strCache>
                <c:ptCount val="1"/>
                <c:pt idx="0">
                  <c:v>Accommodation</c:v>
                </c:pt>
              </c:strCache>
            </c:strRef>
          </c:tx>
          <c:spPr>
            <a:solidFill>
              <a:srgbClr val="FF4000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'[Raw data MdP 7.09.2017.xlsx]Code4Summary stats'!$AQ$16:$AQ$22</c:f>
              <c:strCache>
                <c:ptCount val="7"/>
                <c:pt idx="0">
                  <c:v>BEE Proc (80%+)</c:v>
                </c:pt>
                <c:pt idx="1">
                  <c:v>Proc Spend on QSE (15%+)</c:v>
                </c:pt>
                <c:pt idx="2">
                  <c:v>Proc Spend on EME (15%+)</c:v>
                </c:pt>
                <c:pt idx="3">
                  <c:v>Proc spend on 51% Black owned (40%+)</c:v>
                </c:pt>
                <c:pt idx="4">
                  <c:v>Proc spend on 30% BF owned (12%+)</c:v>
                </c:pt>
                <c:pt idx="5">
                  <c:v>Supplier Dev (3% of NPAT)</c:v>
                </c:pt>
                <c:pt idx="6">
                  <c:v>Ent Dev (0.5% of NPAT)</c:v>
                </c:pt>
              </c:strCache>
            </c:strRef>
          </c:cat>
          <c:val>
            <c:numRef>
              <c:f>'[Raw data MdP 7.09.2017.xlsx]Code4Summary stats'!$AR$16:$AR$22</c:f>
              <c:numCache>
                <c:formatCode>0%</c:formatCode>
                <c:ptCount val="7"/>
                <c:pt idx="0">
                  <c:v>6.2231759656652362E-2</c:v>
                </c:pt>
                <c:pt idx="1">
                  <c:v>2.7896995708154508E-2</c:v>
                </c:pt>
                <c:pt idx="2">
                  <c:v>5.7939914163090127E-2</c:v>
                </c:pt>
                <c:pt idx="3">
                  <c:v>0</c:v>
                </c:pt>
                <c:pt idx="4">
                  <c:v>5.7939914163090127E-2</c:v>
                </c:pt>
                <c:pt idx="5">
                  <c:v>0.12017167381974249</c:v>
                </c:pt>
                <c:pt idx="6">
                  <c:v>0.12660944206008584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6A-4848-9C5E-8EC9B17F0ED7}"/>
            </c:ext>
          </c:extLst>
        </c:ser>
        <c:ser>
          <c:idx val="1"/>
          <c:order val="1"/>
          <c:tx>
            <c:strRef>
              <c:f>'[Raw data MdP 7.09.2017.xlsx]Code4Summary stats'!$AS$15</c:f>
              <c:strCache>
                <c:ptCount val="1"/>
                <c:pt idx="0">
                  <c:v>Hospitality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'[Raw data MdP 7.09.2017.xlsx]Code4Summary stats'!$AQ$16:$AQ$22</c:f>
              <c:strCache>
                <c:ptCount val="7"/>
                <c:pt idx="0">
                  <c:v>BEE Proc (80%+)</c:v>
                </c:pt>
                <c:pt idx="1">
                  <c:v>Proc Spend on QSE (15%+)</c:v>
                </c:pt>
                <c:pt idx="2">
                  <c:v>Proc Spend on EME (15%+)</c:v>
                </c:pt>
                <c:pt idx="3">
                  <c:v>Proc spend on 51% Black owned (40%+)</c:v>
                </c:pt>
                <c:pt idx="4">
                  <c:v>Proc spend on 30% BF owned (12%+)</c:v>
                </c:pt>
                <c:pt idx="5">
                  <c:v>Supplier Dev (3% of NPAT)</c:v>
                </c:pt>
                <c:pt idx="6">
                  <c:v>Ent Dev (0.5% of NPAT)</c:v>
                </c:pt>
              </c:strCache>
            </c:strRef>
          </c:cat>
          <c:val>
            <c:numRef>
              <c:f>'[Raw data MdP 7.09.2017.xlsx]Code4Summary stats'!$AS$16:$AS$22</c:f>
              <c:numCache>
                <c:formatCode>0%</c:formatCode>
                <c:ptCount val="7"/>
                <c:pt idx="0">
                  <c:v>0</c:v>
                </c:pt>
                <c:pt idx="1">
                  <c:v>1.1152416356877323E-2</c:v>
                </c:pt>
                <c:pt idx="2">
                  <c:v>1.1152416356877323E-2</c:v>
                </c:pt>
                <c:pt idx="3">
                  <c:v>0</c:v>
                </c:pt>
                <c:pt idx="4">
                  <c:v>7.4349442379182153E-3</c:v>
                </c:pt>
                <c:pt idx="5">
                  <c:v>2.9739776951672861E-2</c:v>
                </c:pt>
                <c:pt idx="6">
                  <c:v>4.4609665427509292E-2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6A-4848-9C5E-8EC9B17F0ED7}"/>
            </c:ext>
          </c:extLst>
        </c:ser>
        <c:ser>
          <c:idx val="2"/>
          <c:order val="2"/>
          <c:tx>
            <c:strRef>
              <c:f>'[Raw data MdP 7.09.2017.xlsx]Code4Summary stats'!$AT$15</c:f>
              <c:strCache>
                <c:ptCount val="1"/>
                <c:pt idx="0">
                  <c:v>Travel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'[Raw data MdP 7.09.2017.xlsx]Code4Summary stats'!$AQ$16:$AQ$22</c:f>
              <c:strCache>
                <c:ptCount val="7"/>
                <c:pt idx="0">
                  <c:v>BEE Proc (80%+)</c:v>
                </c:pt>
                <c:pt idx="1">
                  <c:v>Proc Spend on QSE (15%+)</c:v>
                </c:pt>
                <c:pt idx="2">
                  <c:v>Proc Spend on EME (15%+)</c:v>
                </c:pt>
                <c:pt idx="3">
                  <c:v>Proc spend on 51% Black owned (40%+)</c:v>
                </c:pt>
                <c:pt idx="4">
                  <c:v>Proc spend on 30% BF owned (12%+)</c:v>
                </c:pt>
                <c:pt idx="5">
                  <c:v>Supplier Dev (3% of NPAT)</c:v>
                </c:pt>
                <c:pt idx="6">
                  <c:v>Ent Dev (0.5% of NPAT)</c:v>
                </c:pt>
              </c:strCache>
            </c:strRef>
          </c:cat>
          <c:val>
            <c:numRef>
              <c:f>'[Raw data MdP 7.09.2017.xlsx]Code4Summary stats'!$AT$16:$AT$22</c:f>
              <c:numCache>
                <c:formatCode>0%</c:formatCode>
                <c:ptCount val="7"/>
                <c:pt idx="0">
                  <c:v>6.8493150684931503E-3</c:v>
                </c:pt>
                <c:pt idx="1">
                  <c:v>3.4246575342465752E-3</c:v>
                </c:pt>
                <c:pt idx="2">
                  <c:v>0</c:v>
                </c:pt>
                <c:pt idx="3">
                  <c:v>3.4246575342465752E-3</c:v>
                </c:pt>
                <c:pt idx="4">
                  <c:v>6.8493150684931503E-3</c:v>
                </c:pt>
                <c:pt idx="5">
                  <c:v>1.0273972602739725E-2</c:v>
                </c:pt>
                <c:pt idx="6">
                  <c:v>7.5342465753424653E-2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6A-4848-9C5E-8EC9B17F0E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3099664"/>
        <c:axId val="163100224"/>
      </c:barChart>
      <c:catAx>
        <c:axId val="163099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3100224"/>
        <c:crosses val="autoZero"/>
        <c:auto val="1"/>
        <c:lblAlgn val="ctr"/>
        <c:lblOffset val="100"/>
        <c:noMultiLvlLbl val="0"/>
      </c:catAx>
      <c:valAx>
        <c:axId val="163100224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crossAx val="163099664"/>
        <c:crosses val="autoZero"/>
        <c:crossBetween val="between"/>
      </c:valAx>
      <c:spPr>
        <a:noFill/>
        <a:ln w="12700" cap="flat" cmpd="sng" algn="ctr">
          <a:noFill/>
          <a:prstDash val="solid"/>
          <a:miter lim="800000"/>
        </a:ln>
        <a:effectLst/>
      </c:spPr>
    </c:plotArea>
    <c:legend>
      <c:legendPos val="b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2">
        <a:alphaModFix amt="6000"/>
      </a:blip>
      <a:stretch>
        <a:fillRect/>
      </a:stretch>
    </a:blipFill>
    <a:ln w="12700" cap="flat" cmpd="sng" algn="ctr">
      <a:noFill/>
      <a:prstDash val="solid"/>
      <a:miter lim="800000"/>
    </a:ln>
    <a:effectLst/>
  </c:spPr>
  <c:txPr>
    <a:bodyPr/>
    <a:lstStyle/>
    <a:p>
      <a:pPr>
        <a:defRPr sz="1600" b="1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009566716794899"/>
          <c:y val="4.4276473182788857E-2"/>
          <c:w val="0.7820694933499529"/>
          <c:h val="0.69467896510981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'Code 5 summary'!$C$3</c:f>
              <c:strCache>
                <c:ptCount val="1"/>
                <c:pt idx="0">
                  <c:v>Accommodation</c:v>
                </c:pt>
              </c:strCache>
            </c:strRef>
          </c:tx>
          <c:spPr>
            <a:solidFill>
              <a:srgbClr val="FF4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'Code 5 summary'!$B$4:$B$5</c:f>
              <c:strCache>
                <c:ptCount val="2"/>
                <c:pt idx="0">
                  <c:v>TOMSA levy collectors</c:v>
                </c:pt>
                <c:pt idx="1">
                  <c:v>Ann. QSE Dev. </c:v>
                </c:pt>
              </c:strCache>
            </c:strRef>
          </c:cat>
          <c:val>
            <c:numRef>
              <c:f>'Code 5 summary'!$C$4:$C$5</c:f>
              <c:numCache>
                <c:formatCode>0%</c:formatCode>
                <c:ptCount val="2"/>
                <c:pt idx="0">
                  <c:v>0.38412017167381973</c:v>
                </c:pt>
                <c:pt idx="1">
                  <c:v>0.45493562231759654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05-430B-9420-CEF2620EE80F}"/>
            </c:ext>
          </c:extLst>
        </c:ser>
        <c:ser>
          <c:idx val="1"/>
          <c:order val="1"/>
          <c:tx>
            <c:strRef>
              <c:f>'Code 5 summary'!$D$3</c:f>
              <c:strCache>
                <c:ptCount val="1"/>
                <c:pt idx="0">
                  <c:v>Hospitality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'Code 5 summary'!$B$4:$B$5</c:f>
              <c:strCache>
                <c:ptCount val="2"/>
                <c:pt idx="0">
                  <c:v>TOMSA levy collectors</c:v>
                </c:pt>
                <c:pt idx="1">
                  <c:v>Ann. QSE Dev. </c:v>
                </c:pt>
              </c:strCache>
            </c:strRef>
          </c:cat>
          <c:val>
            <c:numRef>
              <c:f>'Code 5 summary'!$D$4:$D$5</c:f>
              <c:numCache>
                <c:formatCode>0%</c:formatCode>
                <c:ptCount val="2"/>
                <c:pt idx="0">
                  <c:v>0.27137546468401486</c:v>
                </c:pt>
                <c:pt idx="1">
                  <c:v>0.25278810408921931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05-430B-9420-CEF2620EE80F}"/>
            </c:ext>
          </c:extLst>
        </c:ser>
        <c:ser>
          <c:idx val="2"/>
          <c:order val="2"/>
          <c:tx>
            <c:strRef>
              <c:f>'Code 5 summary'!$E$3</c:f>
              <c:strCache>
                <c:ptCount val="1"/>
                <c:pt idx="0">
                  <c:v>Travel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'Code 5 summary'!$B$4:$B$5</c:f>
              <c:strCache>
                <c:ptCount val="2"/>
                <c:pt idx="0">
                  <c:v>TOMSA levy collectors</c:v>
                </c:pt>
                <c:pt idx="1">
                  <c:v>Ann. QSE Dev. </c:v>
                </c:pt>
              </c:strCache>
            </c:strRef>
          </c:cat>
          <c:val>
            <c:numRef>
              <c:f>'Code 5 summary'!$E$4:$E$5</c:f>
              <c:numCache>
                <c:formatCode>0%</c:formatCode>
                <c:ptCount val="2"/>
                <c:pt idx="0">
                  <c:v>0.38225255972696248</c:v>
                </c:pt>
                <c:pt idx="1">
                  <c:v>0.40273037542662116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05-430B-9420-CEF2620EE8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3586752"/>
        <c:axId val="163587312"/>
      </c:barChart>
      <c:catAx>
        <c:axId val="163586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3587312"/>
        <c:crosses val="autoZero"/>
        <c:auto val="1"/>
        <c:lblAlgn val="ctr"/>
        <c:lblOffset val="100"/>
        <c:noMultiLvlLbl val="0"/>
      </c:catAx>
      <c:valAx>
        <c:axId val="163587312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crossAx val="163586752"/>
        <c:crosses val="autoZero"/>
        <c:crossBetween val="between"/>
      </c:valAx>
      <c:spPr>
        <a:noFill/>
        <a:ln w="12700" cap="flat" cmpd="sng" algn="ctr">
          <a:noFill/>
          <a:prstDash val="solid"/>
          <a:miter lim="800000"/>
        </a:ln>
        <a:effectLst/>
      </c:spPr>
    </c:plotArea>
    <c:legend>
      <c:legendPos val="b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2">
        <a:alphaModFix amt="6000"/>
      </a:blip>
      <a:stretch>
        <a:fillRect/>
      </a:stretch>
    </a:blipFill>
    <a:ln w="12700" cap="flat" cmpd="sng" algn="ctr">
      <a:noFill/>
      <a:prstDash val="solid"/>
      <a:miter lim="800000"/>
    </a:ln>
    <a:effectLst/>
  </c:spPr>
  <c:txPr>
    <a:bodyPr/>
    <a:lstStyle/>
    <a:p>
      <a:pPr>
        <a:defRPr sz="1600" b="1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15AE5-E438-4B60-AB8D-077D3501787D}" type="datetimeFigureOut">
              <a:rPr lang="en-ZA" smtClean="0"/>
              <a:t>2019/10/29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58A76-AAEA-430A-B1F0-E059960A9C2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46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LE Good performance,  </a:t>
            </a:r>
            <a:r>
              <a:rPr lang="en-ZA" dirty="0" err="1"/>
              <a:t>qse</a:t>
            </a:r>
            <a:r>
              <a:rPr lang="en-ZA" dirty="0"/>
              <a:t> poor performance; worse than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99312-E77C-AC4B-B507-3FBF4D538A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08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Poor performance on both, Away from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99312-E77C-AC4B-B507-3FBF4D538A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191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LE; God performance;  Constrained poor, finish worse than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99312-E77C-AC4B-B507-3FBF4D538A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305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LE Up down Trend, poor   ;  QSE constrained and worse than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99312-E77C-AC4B-B507-3FBF4D538A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820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Constrained range bound but better than target;    QSE Constrained; </a:t>
            </a:r>
            <a:r>
              <a:rPr lang="en-ZA" dirty="0" err="1"/>
              <a:t>stil</a:t>
            </a:r>
            <a:r>
              <a:rPr lang="en-ZA" dirty="0"/>
              <a:t> worse than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99312-E77C-AC4B-B507-3FBF4D538A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007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LE Good Performance;  Slight improvement-QSE worse than target,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99312-E77C-AC4B-B507-3FBF4D538A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649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Slower implementation by LE’s and poor finish 23% off; Steeper and better than target for QSE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99312-E77C-AC4B-B507-3FBF4D538A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01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Poor performance on both Management Control, LE worse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99312-E77C-AC4B-B507-3FBF4D538A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44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321C-C85F-43ED-A163-186A59EBF98D}" type="datetime1">
              <a:rPr lang="en-ZA" smtClean="0"/>
              <a:t>2019/10/29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348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E709-E9D7-4290-83CE-F3B79FD3B157}" type="datetime1">
              <a:rPr lang="en-ZA" smtClean="0"/>
              <a:t>2019/10/29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2397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6AFD166F-0919-4AE4-B512-290E8DEF81A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176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308DAFF0-BDC4-41A6-BA41-16CE41DE5C7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225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36A7BE9D-111C-4392-8887-A6955793DEA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792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85FBA595-B769-4531-8B2E-B9AC12786CE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799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F0E7E367-B8CD-4655-A8AD-899350B67FA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179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33E543A1-D103-4E02-9717-E247C45ABB2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238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500368" y="274642"/>
            <a:ext cx="1536065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4186" y="274642"/>
            <a:ext cx="4588298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99072CF6-EECB-473D-820D-7C3CB1E2439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596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30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43627365-F089-4A66-BB32-44519FBEBCB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93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7585EE8F-5DC2-4BEF-BB89-D3BA3A194BB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5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7449-E2B2-4480-B137-74899FA52130}" type="datetime1">
              <a:rPr lang="en-ZA" smtClean="0"/>
              <a:t>2019/10/29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89858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ED764228-DFB4-4E84-B726-3531AED9971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936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4184" y="1600204"/>
            <a:ext cx="30621816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39202" y="1600204"/>
            <a:ext cx="30621817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BB1E70F5-C1A2-4F77-ACC4-72F95FA91DC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840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D79EE440-6486-40C1-AEC9-21192480CD8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496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D1CEC0E6-C2CF-4E6F-99B7-4211299B3C4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75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20327B3B-3DDF-4EE0-9F18-7848E5868E2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497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CEAAB514-09C7-44F8-A243-5ACDF3E2CFB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777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E1205AB9-31F1-4164-900E-23F938E5A91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139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255E6E61-0846-4A4B-96C8-8FA980D2CE8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01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500368" y="274642"/>
            <a:ext cx="1536065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4186" y="274642"/>
            <a:ext cx="4588298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6160141E-151A-455A-B46E-D58759D0455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858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42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43C82C4B-773B-4161-89BF-B2C9855EF20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4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1C5499-8DE9-4550-9781-B92A7C6526A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3C9CE58-836E-422B-A025-2ACDD215765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591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4EEC951-DE3D-4504-9B7E-3743EF7E31D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3C9CE58-836E-422B-A025-2ACDD215765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939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AD67551-A505-4E68-924C-284285A3F2B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3C9CE58-836E-422B-A025-2ACDD215765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222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817E42-2D77-4BFF-B4D4-E5627F1E560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3C9CE58-836E-422B-A025-2ACDD215765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748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51419A4-736A-4D88-B1BB-3F79ED661D7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3C9CE58-836E-422B-A025-2ACDD215765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954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6481A99-7A27-4617-B660-75164DD48FC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3C9CE58-836E-422B-A025-2ACDD215765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8519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2A09CB1-53A5-4734-9FB9-8A32075C1BC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3C9CE58-836E-422B-A025-2ACDD215765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900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771A16F-8E59-4B4B-B044-123BBB632D6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3C9CE58-836E-422B-A025-2ACDD215765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749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D9CFB65-2CF9-4861-A1D0-D7A678C6F38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3C9CE58-836E-422B-A025-2ACDD215765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037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74CB634-B6F9-4343-863D-B686F715BDA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3C9CE58-836E-422B-A025-2ACDD215765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56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73D344EA-CD36-4663-BF72-CE5E2DE7DAC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908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A5574DC-4FBF-4545-9564-C0B014BB672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3C9CE58-836E-422B-A025-2ACDD215765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60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9D084A8A-7465-4ABA-A6DD-C43B2C31845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54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4184" y="1600204"/>
            <a:ext cx="30621816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39202" y="1600204"/>
            <a:ext cx="30621817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EA3B6F5A-E1BF-4EC4-B347-D292DDB6817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02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D1CEE718-01A4-4CDD-A4C9-4E93B10FBD1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79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B01CA6FA-47CE-424F-82E6-C719EA7BE42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5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451AA254-74EF-427E-8001-59CA43E53F5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9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727B3859-3B73-40B2-B859-5EB979BD803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2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BC96-C518-4583-9828-DA42426BA562}" type="datetime1">
              <a:rPr lang="en-ZA" smtClean="0"/>
              <a:t>2019/10/29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1412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02B61138-0747-46B4-8AAC-88C18A57509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00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83217182-70C5-4D9C-ACBC-14C25835E94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99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500368" y="274642"/>
            <a:ext cx="1536065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4186" y="274642"/>
            <a:ext cx="4588298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6768A517-DA9A-4080-AD8F-13A16A56243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8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779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487B72D9-9EAA-4963-908B-391C68B387E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65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80E59E6A-3E8D-454B-96C1-4969AE0F900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13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CEAE6DEB-D44F-4E16-909E-3D6ED646BE9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82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4184" y="1600204"/>
            <a:ext cx="30621816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39202" y="1600204"/>
            <a:ext cx="30621817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6E95DE86-6ECF-4555-9F07-2C0CF41B6F2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74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C3A146C5-ECE4-49DB-95B3-CD88ABBA6B1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82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E7A9A717-7922-4946-B16B-9424A502875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3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DA31-1BC3-4E4E-9171-B68B9814320C}" type="datetime1">
              <a:rPr lang="en-ZA" smtClean="0"/>
              <a:t>2019/10/29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2719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D14428D5-B269-4580-8292-31818EE284E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67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67681B6E-4021-448D-860A-190411FD4A4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92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E3284365-E3BE-418E-9476-A128BF4FE83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07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B0381636-D022-4007-AE1D-20C1CBFB3F3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79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500368" y="274642"/>
            <a:ext cx="1536065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4186" y="274642"/>
            <a:ext cx="4588298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F51B543D-EE1F-4791-86EF-4DF4284A240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430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13C3BFB9-7CF7-478C-84C9-582A4EFE87E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1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C34437BF-C190-4BC0-AB64-1433416A0F8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31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AA87DAD6-C7D6-4348-8E1F-8CD35A5B24A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38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4184" y="1600204"/>
            <a:ext cx="30621816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39202" y="1600204"/>
            <a:ext cx="30621817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975446CD-7A50-4FDE-9A4D-56DD82B98F4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9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DCA7-59DE-46E9-9520-7BC0C4C20782}" type="datetime1">
              <a:rPr lang="en-ZA" smtClean="0"/>
              <a:t>2019/10/29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0050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BA4EC141-21A2-4A54-9FE8-EF0E475D741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45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A6629A55-D766-4EEA-BD49-B53C100CE54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494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BDBDBFFE-F438-4BC6-BC9E-EE89BBED8BC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96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6ADA784B-DCA4-4850-9DC0-0E5511E0C91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51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834F5782-F9EE-4B6D-911E-4CF9915698B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420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907D31D4-7B8E-4C4D-BB5E-C19B4A74DB3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23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500368" y="274642"/>
            <a:ext cx="1536065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4186" y="274642"/>
            <a:ext cx="4588298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5EDB1839-42BA-49D0-A40F-6DDF22FBFAC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83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4216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2D0BC78D-2328-483A-9612-272E689287C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4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1CF7F99E-9925-4AE3-A7A4-5982C9D70F8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6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540D-87BF-4BAB-BA13-4FE89C9EAD86}" type="datetime1">
              <a:rPr lang="en-ZA" smtClean="0"/>
              <a:t>2019/10/29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98460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3D77398B-8A42-4EB2-BDD5-AD9AEA23F93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156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4184" y="1600204"/>
            <a:ext cx="30621816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39202" y="1600204"/>
            <a:ext cx="30621817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5EDD31A3-A7DC-4CFC-AEC6-B15C41F9F01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36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B2F5A21A-63B1-48E0-AEAB-EE85AA33151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00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E9A26D14-B2CE-4EB3-AE8D-1BEA44BA53F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41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4773EE3A-B8F7-40E2-89C0-764ED2E6A74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10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FF0E1F08-D9C2-4BA8-8FCC-A57A85F313C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555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804E1F97-5438-488D-9F19-FB327E17B23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827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4C93E40F-7954-4016-A4DB-D323DF80A68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026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500368" y="274642"/>
            <a:ext cx="1536065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4186" y="274642"/>
            <a:ext cx="4588298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A0BF859A-BD59-4271-A7B2-646E4FE9376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214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0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B1A-4126-40C1-9E78-86E4468905D7}" type="datetime1">
              <a:rPr lang="en-ZA" smtClean="0"/>
              <a:t>2019/10/29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17592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2E6C9C97-0089-41EF-9611-ED797F0CC69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345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46661896-4DBA-4B4E-9A70-80518410640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081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049B681C-022F-4677-A70C-E28521155D2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387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4184" y="1600204"/>
            <a:ext cx="30621816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39202" y="1600204"/>
            <a:ext cx="30621817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4970D99B-9206-4670-8724-DD2F6AA9B55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726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84688DA0-E031-41F8-82D9-4E2B135C259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55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5E5721D9-F17D-4CB6-A519-A5B7302DE92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022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1A2C39B7-FDCB-4046-A10F-533337D5C36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183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B439AAF1-E725-4FA3-BFF5-9FA07658950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104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BACCB64C-0377-41E9-8D2F-B4ACA1250D0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32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6DB4A83C-DF0D-473D-A3C4-2D6E8D10527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0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A29D-D8BD-4A7B-BA47-76EE24838B25}" type="datetime1">
              <a:rPr lang="en-ZA" smtClean="0"/>
              <a:t>2019/10/29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04390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500368" y="274642"/>
            <a:ext cx="1536065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4186" y="274642"/>
            <a:ext cx="4588298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404DEA79-3E66-4766-B416-B9E05E1C6BB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913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0363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69F63AC3-20CC-4440-B2B6-E5D4379AD98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840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4797A144-36E8-49C6-B32A-260B56D1E3A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683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A1BEC5CA-BD91-48C2-B3FA-7DC3800E838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407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4184" y="1600204"/>
            <a:ext cx="30621816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39202" y="1600204"/>
            <a:ext cx="30621817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135CF13B-BABD-4604-B95C-69B3F6826FF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589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A89D0FE3-F288-4158-9B74-4F0628F0551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64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86E61999-2AEE-4AD9-9372-DD96A50DD07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421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26A637C2-2892-4917-A692-ED66C821A31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998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044198D8-AF6D-49DB-A7AD-0F150AAB2FF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8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AFDB-8AF0-482C-A1A0-CD22292007D6}" type="datetime1">
              <a:rPr lang="en-ZA" smtClean="0"/>
              <a:t>2019/10/29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37186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BB176D3B-C1F8-4573-A686-DD6E52A171C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997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E9C2349F-F79C-4967-8789-15A2721DB3D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136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500368" y="274642"/>
            <a:ext cx="1536065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4186" y="274642"/>
            <a:ext cx="4588298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5A926F01-2EE9-4A13-9BD4-29C23694DB3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969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1291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54F696ED-9867-42BF-BACE-372BE7F8741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031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B643FB95-12BC-4BDE-870E-17CD9AD9E1E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505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7D7001F7-725A-486B-8D4F-FC1271B2DE2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011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4184" y="1600204"/>
            <a:ext cx="30621816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39202" y="1600204"/>
            <a:ext cx="30621817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394A3341-B6C5-4DA2-839C-1480B135424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038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A590492E-6A69-44F2-A0B6-D075BF2577D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455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A2398053-6DEA-4300-8EB2-C0D3060F80E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4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7B6B-04A6-43DC-BF68-1F817A8A7F7D}" type="datetime1">
              <a:rPr lang="en-ZA" smtClean="0"/>
              <a:t>2019/10/29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22789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674283AE-9E1C-40D5-97FE-571774F7D49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916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DE1347E0-0DC3-4ED7-9E19-831EDDB1610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629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12694FF8-A588-4FBE-9AC2-2EB1EC7E13A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351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F2468AA0-FC81-4FCE-86B3-8E9A7203DE6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149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500368" y="274642"/>
            <a:ext cx="1536065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4186" y="274642"/>
            <a:ext cx="4588298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30E7D731-C787-4836-804A-DB239ED835D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296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7930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46B6B390-14B6-4A10-8CC5-8E3857D543E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663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18DCCF6F-2B31-479C-9774-070638D2F4E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629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93EF4B21-E44B-4747-BB39-364793AB299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461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4184" y="1600204"/>
            <a:ext cx="30621816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39202" y="1600204"/>
            <a:ext cx="30621817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91"/>
            <a:fld id="{C99DA8CB-7A80-4373-A1BD-4F4FD3D4899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8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4039B-821F-479A-9D66-5ECE7EFB33A2}" type="datetime1">
              <a:rPr lang="en-ZA" smtClean="0"/>
              <a:t>2019/10/29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B2B7-1046-4BDA-BD8A-FF59152128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97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fld id="{6BAC1543-52E5-40E7-A9F8-75C9950D481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9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ctr" defTabSz="342991" rtl="0" eaLnBrk="1" latinLnBrk="0" hangingPunct="1"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44" indent="-257244" algn="l" defTabSz="34299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342991" rtl="0" eaLnBrk="1" latinLnBrk="0" hangingPunct="1">
        <a:spcBef>
          <a:spcPct val="20000"/>
        </a:spcBef>
        <a:buFont typeface="Arial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3429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3429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3429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C23EACD-0C0C-4127-959A-596528206F1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3C9CE58-836E-422B-A025-2ACDD215765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6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fld id="{C4C3A338-0AC4-4D9C-87E8-29106CF48ED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0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342991" rtl="0" eaLnBrk="1" latinLnBrk="0" hangingPunct="1"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44" indent="-257244" algn="l" defTabSz="34299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342991" rtl="0" eaLnBrk="1" latinLnBrk="0" hangingPunct="1">
        <a:spcBef>
          <a:spcPct val="20000"/>
        </a:spcBef>
        <a:buFont typeface="Arial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3429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3429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3429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fld id="{9EAB1CD4-3561-4FFB-9FC0-E887F3C52FB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0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defTabSz="342991" rtl="0" eaLnBrk="1" latinLnBrk="0" hangingPunct="1"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44" indent="-257244" algn="l" defTabSz="34299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342991" rtl="0" eaLnBrk="1" latinLnBrk="0" hangingPunct="1">
        <a:spcBef>
          <a:spcPct val="20000"/>
        </a:spcBef>
        <a:buFont typeface="Arial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3429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3429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3429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fld id="{CF5955E4-7F15-4B1B-B0C9-BAE3EBC8C16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0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defTabSz="342991" rtl="0" eaLnBrk="1" latinLnBrk="0" hangingPunct="1"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44" indent="-257244" algn="l" defTabSz="34299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342991" rtl="0" eaLnBrk="1" latinLnBrk="0" hangingPunct="1">
        <a:spcBef>
          <a:spcPct val="20000"/>
        </a:spcBef>
        <a:buFont typeface="Arial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3429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3429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3429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fld id="{2286CDD9-82B7-4930-96D8-63711F3F094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ctr" defTabSz="342991" rtl="0" eaLnBrk="1" latinLnBrk="0" hangingPunct="1"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44" indent="-257244" algn="l" defTabSz="34299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342991" rtl="0" eaLnBrk="1" latinLnBrk="0" hangingPunct="1">
        <a:spcBef>
          <a:spcPct val="20000"/>
        </a:spcBef>
        <a:buFont typeface="Arial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3429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3429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3429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fld id="{3CD1C35A-3F65-4D4D-8316-EE04DDFCD37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0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ctr" defTabSz="342991" rtl="0" eaLnBrk="1" latinLnBrk="0" hangingPunct="1"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44" indent="-257244" algn="l" defTabSz="34299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342991" rtl="0" eaLnBrk="1" latinLnBrk="0" hangingPunct="1">
        <a:spcBef>
          <a:spcPct val="20000"/>
        </a:spcBef>
        <a:buFont typeface="Arial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3429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3429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3429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fld id="{6D0CDC7A-1B9C-471A-A8E6-CD3AFD6A445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2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ctr" defTabSz="342991" rtl="0" eaLnBrk="1" latinLnBrk="0" hangingPunct="1"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44" indent="-257244" algn="l" defTabSz="34299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342991" rtl="0" eaLnBrk="1" latinLnBrk="0" hangingPunct="1">
        <a:spcBef>
          <a:spcPct val="20000"/>
        </a:spcBef>
        <a:buFont typeface="Arial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3429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3429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3429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fld id="{409D023C-13C4-42AF-BE15-DD4D48A95D4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8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ctr" defTabSz="342991" rtl="0" eaLnBrk="1" latinLnBrk="0" hangingPunct="1"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44" indent="-257244" algn="l" defTabSz="34299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342991" rtl="0" eaLnBrk="1" latinLnBrk="0" hangingPunct="1">
        <a:spcBef>
          <a:spcPct val="20000"/>
        </a:spcBef>
        <a:buFont typeface="Arial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3429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3429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3429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fld id="{F6B04D73-63A4-4686-AFEE-A71A9A037EE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2019/10/29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0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ctr" defTabSz="342991" rtl="0" eaLnBrk="1" latinLnBrk="0" hangingPunct="1"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44" indent="-257244" algn="l" defTabSz="34299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342991" rtl="0" eaLnBrk="1" latinLnBrk="0" hangingPunct="1">
        <a:spcBef>
          <a:spcPct val="20000"/>
        </a:spcBef>
        <a:buFont typeface="Arial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3429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3429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3429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pwonline.co.za/" TargetMode="External"/><Relationship Id="rId2" Type="http://schemas.openxmlformats.org/officeDocument/2006/relationships/hyperlink" Target="http://www.tourism.gov.za/" TargetMode="External"/><Relationship Id="rId1" Type="http://schemas.openxmlformats.org/officeDocument/2006/relationships/slideLayout" Target="../slideLayouts/slideLayout121.xml"/><Relationship Id="rId4" Type="http://schemas.openxmlformats.org/officeDocument/2006/relationships/hyperlink" Target="mailto:bbbee@tourism.gov.za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144000" cy="30527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ZA" sz="2800" b="1" dirty="0">
                <a:solidFill>
                  <a:srgbClr val="F26522"/>
                </a:solidFill>
                <a:latin typeface="Arial Black" panose="020B0A04020102020204" pitchFamily="34" charset="0"/>
              </a:rPr>
              <a:t>BRIEFING TO THE TOURISM PORTFOLIO COMMITTEE </a:t>
            </a:r>
            <a:r>
              <a:rPr lang="en-ZA" sz="2800" b="1" dirty="0" smtClean="0">
                <a:solidFill>
                  <a:srgbClr val="F26522"/>
                </a:solidFill>
                <a:latin typeface="Arial Black" panose="020B0A04020102020204" pitchFamily="34" charset="0"/>
              </a:rPr>
              <a:t>BY THE </a:t>
            </a:r>
            <a:r>
              <a:rPr lang="en-ZA" sz="2800" b="1" dirty="0">
                <a:solidFill>
                  <a:srgbClr val="F26522"/>
                </a:solidFill>
                <a:latin typeface="Arial Black" panose="020B0A04020102020204" pitchFamily="34" charset="0"/>
              </a:rPr>
              <a:t>TOURISM </a:t>
            </a:r>
            <a:r>
              <a:rPr lang="en-ZA" sz="2800" b="1" dirty="0" smtClean="0">
                <a:solidFill>
                  <a:srgbClr val="F26522"/>
                </a:solidFill>
                <a:latin typeface="Arial Black" panose="020B0A04020102020204" pitchFamily="34" charset="0"/>
              </a:rPr>
              <a:t>B-BBEE CHARTER COUNCIL</a:t>
            </a:r>
            <a:r>
              <a:rPr lang="en-GB" sz="3600" b="1" dirty="0" smtClean="0">
                <a:solidFill>
                  <a:srgbClr val="F26522"/>
                </a:solidFill>
                <a:latin typeface="Gill Sans MT" panose="020B0502020104020203" pitchFamily="34" charset="0"/>
              </a:rPr>
              <a:t/>
            </a:r>
            <a:br>
              <a:rPr lang="en-GB" sz="3600" b="1" dirty="0" smtClean="0">
                <a:solidFill>
                  <a:srgbClr val="F26522"/>
                </a:solidFill>
                <a:latin typeface="Gill Sans MT" panose="020B0502020104020203" pitchFamily="34" charset="0"/>
              </a:rPr>
            </a:b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82082"/>
            <a:ext cx="9144000" cy="1655762"/>
          </a:xfrm>
        </p:spPr>
        <p:txBody>
          <a:bodyPr>
            <a:normAutofit lnSpcReduction="10000"/>
          </a:bodyPr>
          <a:lstStyle/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en-ZA" b="1" dirty="0">
                <a:solidFill>
                  <a:prstClr val="black"/>
                </a:solidFill>
                <a:latin typeface="Arial Black" panose="020B0A04020102020204" pitchFamily="34" charset="0"/>
              </a:rPr>
              <a:t>Presented by: 	</a:t>
            </a:r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Ms. </a:t>
            </a:r>
            <a:r>
              <a:rPr lang="en-GB" dirty="0" err="1">
                <a:solidFill>
                  <a:prstClr val="black"/>
                </a:solidFill>
                <a:latin typeface="Arial Black" panose="020B0A04020102020204" pitchFamily="34" charset="0"/>
              </a:rPr>
              <a:t>Lindiwe</a:t>
            </a:r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Arial Black" panose="020B0A04020102020204" pitchFamily="34" charset="0"/>
              </a:rPr>
              <a:t>Sangweni-Siddo</a:t>
            </a:r>
            <a:r>
              <a:rPr lang="en-ZA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en-ZA" b="1" dirty="0">
                <a:solidFill>
                  <a:prstClr val="black"/>
                </a:solidFill>
                <a:latin typeface="Arial Black" panose="020B0A04020102020204" pitchFamily="34" charset="0"/>
              </a:rPr>
              <a:t>Chairperson:   	Tourism B-BBEE Charter Council 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en-ZA" b="1" dirty="0">
                <a:solidFill>
                  <a:prstClr val="black"/>
                </a:solidFill>
                <a:latin typeface="Arial Black" panose="020B0A04020102020204" pitchFamily="34" charset="0"/>
              </a:rPr>
              <a:t>Date:                	29 October 2019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0595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5854"/>
          </a:xfrm>
        </p:spPr>
        <p:txBody>
          <a:bodyPr>
            <a:normAutofit fontScale="90000"/>
          </a:bodyPr>
          <a:lstStyle/>
          <a:p>
            <a:pPr algn="ctr"/>
            <a:r>
              <a:rPr lang="en-ZA" sz="2400" b="1" dirty="0">
                <a:solidFill>
                  <a:srgbClr val="F26500"/>
                </a:solidFill>
                <a:latin typeface="Arial Black" panose="020B0A04020102020204" pitchFamily="34" charset="0"/>
              </a:rPr>
              <a:t>ELEMENTS OF THE 2015 CODE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0980"/>
            <a:ext cx="10515600" cy="5754413"/>
          </a:xfrm>
        </p:spPr>
        <p:txBody>
          <a:bodyPr/>
          <a:lstStyle/>
          <a:p>
            <a:pPr marL="0" lvl="1" indent="0" algn="just">
              <a:lnSpc>
                <a:spcPct val="150000"/>
              </a:lnSpc>
              <a:buNone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2013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dti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amended the GCGP after which all Sector Charter Councils were required to review and align Sector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Codes.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Tourism B-BBEE Charter Council was the first to finalise the alignment and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publishing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Code in the Government Gazette. The elements of the reviewed Tourism Sector Code are as follows:</a:t>
            </a: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and Supplier Development; and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 Economic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1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7289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F26500"/>
                </a:solidFill>
                <a:latin typeface="Arial Black" panose="020B0A04020102020204" pitchFamily="34" charset="0"/>
              </a:rPr>
              <a:t>THRESHOLD OF THE 2015 CODE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152" y="1466193"/>
            <a:ext cx="10691648" cy="46508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67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62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26500"/>
                </a:solidFill>
                <a:latin typeface="Arial Black" panose="020B0A04020102020204" pitchFamily="34" charset="0"/>
              </a:rPr>
              <a:t>PRIORITY ELEMENTS AND DISCOUNTING PRINCIPLE</a:t>
            </a:r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5572"/>
            <a:ext cx="10515600" cy="53413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The following have been introduced as priority elements.</a:t>
            </a:r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B-BBEE status level of a measured entity will be discounted by One Level if it  failed to meet sub-minimum requirements. </a:t>
            </a:r>
          </a:p>
          <a:p>
            <a:pPr marL="0" indent="0">
              <a:buNone/>
            </a:pPr>
            <a:endParaRPr lang="en-Z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21673"/>
              </p:ext>
            </p:extLst>
          </p:nvPr>
        </p:nvGraphicFramePr>
        <p:xfrm>
          <a:off x="-268014" y="1639614"/>
          <a:ext cx="12029090" cy="326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Document" r:id="rId3" imgW="6200939" imgH="1876067" progId="Word.Document.12">
                  <p:embed/>
                </p:oleObj>
              </mc:Choice>
              <mc:Fallback>
                <p:oleObj name="Document" r:id="rId3" imgW="6200939" imgH="1876067" progId="Word.Documen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68014" y="1639614"/>
                        <a:ext cx="12029090" cy="3264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296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6572"/>
          </a:xfrm>
        </p:spPr>
        <p:txBody>
          <a:bodyPr>
            <a:normAutofit/>
          </a:bodyPr>
          <a:lstStyle/>
          <a:p>
            <a:pPr algn="ctr"/>
            <a:r>
              <a:rPr lang="en-ZA" sz="2400" dirty="0">
                <a:solidFill>
                  <a:srgbClr val="F265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OWNERSHIP ELEMENT</a:t>
            </a:r>
            <a:endParaRPr lang="en-ZA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139" y="961698"/>
            <a:ext cx="11272344" cy="56598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31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2400" dirty="0">
                <a:solidFill>
                  <a:srgbClr val="F26500"/>
                </a:solidFill>
                <a:latin typeface="Arial Black" panose="020B0A04020102020204" pitchFamily="34" charset="0"/>
              </a:rPr>
              <a:t>MANAGEMENT CONTROL ELEMENT</a:t>
            </a:r>
            <a:endParaRPr lang="en-ZA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621" y="1418897"/>
            <a:ext cx="10846676" cy="47611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57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7385"/>
          </a:xfrm>
        </p:spPr>
        <p:txBody>
          <a:bodyPr>
            <a:normAutofit fontScale="90000"/>
          </a:bodyPr>
          <a:lstStyle/>
          <a:p>
            <a:pPr algn="ctr"/>
            <a:r>
              <a:rPr lang="en-ZA" sz="2400" dirty="0">
                <a:solidFill>
                  <a:srgbClr val="F26500"/>
                </a:solidFill>
                <a:latin typeface="Arial Black" panose="020B0A04020102020204" pitchFamily="34" charset="0"/>
              </a:rPr>
              <a:t>MANAGEMENT CONTROL ELEMENT</a:t>
            </a:r>
            <a:endParaRPr lang="en-ZA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325" y="1008993"/>
            <a:ext cx="11083158" cy="55494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260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1165"/>
          </a:xfrm>
        </p:spPr>
        <p:txBody>
          <a:bodyPr>
            <a:normAutofit/>
          </a:bodyPr>
          <a:lstStyle/>
          <a:p>
            <a:pPr algn="ctr"/>
            <a:r>
              <a:rPr lang="en-ZA" sz="2400" dirty="0">
                <a:solidFill>
                  <a:srgbClr val="F26500"/>
                </a:solidFill>
                <a:latin typeface="Arial Black" panose="020B0A04020102020204" pitchFamily="34" charset="0"/>
              </a:rPr>
              <a:t>MANAGEMENT CONTROL ELEMENT</a:t>
            </a:r>
            <a:endParaRPr lang="en-ZA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372" y="1056290"/>
            <a:ext cx="11319642" cy="547063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45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pPr algn="ctr"/>
            <a:r>
              <a:rPr lang="en-ZA" sz="2400" dirty="0">
                <a:solidFill>
                  <a:srgbClr val="F26500"/>
                </a:solidFill>
                <a:latin typeface="Arial Black" panose="020B0A04020102020204" pitchFamily="34" charset="0"/>
              </a:rPr>
              <a:t>SKILLS DEVELOPMENT ELEMENT</a:t>
            </a:r>
            <a:endParaRPr lang="en-ZA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792" y="1308539"/>
            <a:ext cx="11272345" cy="52656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974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16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dirty="0">
                <a:solidFill>
                  <a:srgbClr val="F26500"/>
                </a:solidFill>
                <a:latin typeface="Arial Black" panose="020B0A04020102020204" pitchFamily="34" charset="0"/>
              </a:rPr>
              <a:t>ESD ELEMENT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138" y="756746"/>
            <a:ext cx="11445765" cy="58647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9630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8916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rgbClr val="F26500"/>
                </a:solidFill>
                <a:latin typeface="Arial Black" panose="020B0A04020102020204" pitchFamily="34" charset="0"/>
              </a:rPr>
              <a:t>ESD ELEMENT</a:t>
            </a:r>
            <a:endParaRPr lang="en-ZA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137" y="804042"/>
            <a:ext cx="11461531" cy="58332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526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3200" b="1" dirty="0" smtClean="0">
                <a:solidFill>
                  <a:srgbClr val="F265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PURPOSE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brief the Portfolio Committee on Tourism on the State of Transformation in the Tourism Sector.</a:t>
            </a:r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buNone/>
            </a:pP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brief the Portfolio Committee on the 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done by the former Tourism B-BBEE Charter Council over its three-year term (2016 – 2019). </a:t>
            </a:r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buNone/>
            </a:pPr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highlight the key achievements realised in line with the Council Plan of Action (</a:t>
            </a:r>
            <a:r>
              <a:rPr lang="en-ZA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challenges and others</a:t>
            </a: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buNone/>
            </a:pPr>
            <a:endParaRPr lang="en-ZA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the recommendations for the new Council, which will be crafted into the new Programme of Action to fast-track transformation in the sector. 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0280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rgbClr val="F26500"/>
                </a:solidFill>
                <a:latin typeface="Arial Black" panose="020B0A04020102020204" pitchFamily="34" charset="0"/>
              </a:rPr>
              <a:t>SOCIO-ECONOMIC DEVELOPMENT </a:t>
            </a:r>
            <a:r>
              <a:rPr lang="en-ZA" sz="2400" dirty="0">
                <a:solidFill>
                  <a:srgbClr val="F26500"/>
                </a:solidFill>
                <a:latin typeface="Arial Black" panose="020B0A04020102020204" pitchFamily="34" charset="0"/>
              </a:rPr>
              <a:t>ELEMENT</a:t>
            </a:r>
            <a:endParaRPr lang="en-ZA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323" y="1434663"/>
            <a:ext cx="10957035" cy="44774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727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ZA" sz="2400" b="1" i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BASELINE STUDY </a:t>
            </a:r>
            <a:r>
              <a:rPr lang="en-ZA" sz="2400" b="1" i="1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ZA" sz="2400" b="1" i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RESULTS OF THE 2015 TOURISM B-BBEE SECTOR CODE</a:t>
            </a:r>
            <a:endParaRPr lang="en-ZA" sz="2400" b="1" i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955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4119"/>
          </a:xfrm>
        </p:spPr>
        <p:txBody>
          <a:bodyPr/>
          <a:lstStyle/>
          <a:p>
            <a:pPr algn="ctr"/>
            <a:r>
              <a:rPr lang="en-ZA" sz="2400" b="1" dirty="0" smtClean="0">
                <a:solidFill>
                  <a:srgbClr val="F26500"/>
                </a:solidFill>
                <a:latin typeface="Arial Black" panose="020B0A04020102020204" pitchFamily="34" charset="0"/>
              </a:rPr>
              <a:t>BLACK OWNERSHIP ACCORDING TO SUB-SECTORS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9556"/>
            <a:ext cx="10515600" cy="5187407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22</a:t>
            </a:fld>
            <a:endParaRPr lang="en-ZA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72817670"/>
              </p:ext>
            </p:extLst>
          </p:nvPr>
        </p:nvGraphicFramePr>
        <p:xfrm>
          <a:off x="838200" y="989556"/>
          <a:ext cx="10515600" cy="5187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727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165"/>
          </a:xfrm>
        </p:spPr>
        <p:txBody>
          <a:bodyPr>
            <a:normAutofit fontScale="90000"/>
          </a:bodyPr>
          <a:lstStyle/>
          <a:p>
            <a:pPr algn="ctr"/>
            <a:r>
              <a:rPr lang="en-ZA" sz="2400" b="1" dirty="0">
                <a:solidFill>
                  <a:srgbClr val="F26500"/>
                </a:solidFill>
                <a:latin typeface="Arial Black" panose="020B0A04020102020204" pitchFamily="34" charset="0"/>
              </a:rPr>
              <a:t>BLACK </a:t>
            </a:r>
            <a:r>
              <a:rPr lang="en-ZA" sz="2400" b="1" dirty="0" smtClean="0">
                <a:solidFill>
                  <a:srgbClr val="F26500"/>
                </a:solidFill>
                <a:latin typeface="Arial Black" panose="020B0A04020102020204" pitchFamily="34" charset="0"/>
              </a:rPr>
              <a:t>WOMEN OWNERSHIP </a:t>
            </a:r>
            <a:r>
              <a:rPr lang="en-ZA" sz="2400" b="1" dirty="0">
                <a:solidFill>
                  <a:srgbClr val="F26500"/>
                </a:solidFill>
                <a:latin typeface="Arial Black" panose="020B0A04020102020204" pitchFamily="34" charset="0"/>
              </a:rPr>
              <a:t>ACCORDING TO </a:t>
            </a:r>
            <a:r>
              <a:rPr lang="en-ZA" sz="2400" b="1" dirty="0" smtClean="0">
                <a:solidFill>
                  <a:srgbClr val="F26500"/>
                </a:solidFill>
                <a:latin typeface="Arial Black" panose="020B0A04020102020204" pitchFamily="34" charset="0"/>
              </a:rPr>
              <a:t/>
            </a:r>
            <a:br>
              <a:rPr lang="en-ZA" sz="2400" b="1" dirty="0" smtClean="0">
                <a:solidFill>
                  <a:srgbClr val="F26500"/>
                </a:solidFill>
                <a:latin typeface="Arial Black" panose="020B0A04020102020204" pitchFamily="34" charset="0"/>
              </a:rPr>
            </a:br>
            <a:r>
              <a:rPr lang="en-ZA" sz="2400" b="1" dirty="0" smtClean="0">
                <a:solidFill>
                  <a:srgbClr val="F26500"/>
                </a:solidFill>
                <a:latin typeface="Arial Black" panose="020B0A04020102020204" pitchFamily="34" charset="0"/>
              </a:rPr>
              <a:t>SUB-SECTORS </a:t>
            </a:r>
            <a:endParaRPr lang="en-Z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92" y="1279987"/>
            <a:ext cx="10620523" cy="47187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119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223"/>
          </a:xfrm>
        </p:spPr>
        <p:txBody>
          <a:bodyPr/>
          <a:lstStyle/>
          <a:p>
            <a:pPr algn="ctr"/>
            <a:r>
              <a:rPr lang="en-ZA" sz="2200" b="1" dirty="0">
                <a:solidFill>
                  <a:srgbClr val="F26500"/>
                </a:solidFill>
                <a:latin typeface="Arial Black" panose="020B0A04020102020204" pitchFamily="34" charset="0"/>
              </a:rPr>
              <a:t>BLACK </a:t>
            </a:r>
            <a:r>
              <a:rPr lang="en-ZA" sz="2200" b="1" dirty="0" smtClean="0">
                <a:solidFill>
                  <a:srgbClr val="F26500"/>
                </a:solidFill>
                <a:latin typeface="Arial Black" panose="020B0A04020102020204" pitchFamily="34" charset="0"/>
              </a:rPr>
              <a:t>OWNERSHIP </a:t>
            </a:r>
            <a:r>
              <a:rPr lang="en-ZA" sz="2200" b="1" dirty="0">
                <a:solidFill>
                  <a:srgbClr val="F26500"/>
                </a:solidFill>
                <a:latin typeface="Arial Black" panose="020B0A04020102020204" pitchFamily="34" charset="0"/>
              </a:rPr>
              <a:t>ACCORDING TO </a:t>
            </a:r>
            <a:r>
              <a:rPr lang="en-ZA" sz="2200" b="1" dirty="0" smtClean="0">
                <a:solidFill>
                  <a:srgbClr val="F26500"/>
                </a:solidFill>
                <a:latin typeface="Arial Black" panose="020B0A04020102020204" pitchFamily="34" charset="0"/>
              </a:rPr>
              <a:t>BANDS  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77447"/>
            <a:ext cx="10515599" cy="49995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342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1A4F273-E3EA-4602-AD5F-6AFEEA850F81}"/>
              </a:ext>
            </a:extLst>
          </p:cNvPr>
          <p:cNvSpPr/>
          <p:nvPr/>
        </p:nvSpPr>
        <p:spPr>
          <a:xfrm>
            <a:off x="1891430" y="459840"/>
            <a:ext cx="816697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91">
              <a:lnSpc>
                <a:spcPct val="90000"/>
              </a:lnSpc>
            </a:pPr>
            <a:r>
              <a:rPr lang="en-CA" sz="2400" b="1" spc="75" dirty="0" smtClean="0">
                <a:solidFill>
                  <a:srgbClr val="F26500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/>
              </a:rPr>
              <a:t>BLACK OWNERSHIP ACCORDING TO PROVINCES</a:t>
            </a:r>
            <a:endParaRPr lang="fr-CA" sz="2400" b="1" spc="75" dirty="0">
              <a:solidFill>
                <a:srgbClr val="F26500"/>
              </a:solidFill>
              <a:latin typeface="Arial Black" panose="020B0A04020102020204" pitchFamily="34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448139303"/>
              </p:ext>
            </p:extLst>
          </p:nvPr>
        </p:nvGraphicFramePr>
        <p:xfrm>
          <a:off x="1113183" y="1364973"/>
          <a:ext cx="10222871" cy="4797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41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789EEF-5C9B-3844-9B5E-D9D887D21A37}"/>
              </a:ext>
            </a:extLst>
          </p:cNvPr>
          <p:cNvCxnSpPr>
            <a:cxnSpLocks/>
          </p:cNvCxnSpPr>
          <p:nvPr/>
        </p:nvCxnSpPr>
        <p:spPr>
          <a:xfrm>
            <a:off x="1845633" y="5539172"/>
            <a:ext cx="8488907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24A5C07-2B46-402C-A265-DE5D0308C3ED}"/>
              </a:ext>
            </a:extLst>
          </p:cNvPr>
          <p:cNvSpPr/>
          <p:nvPr/>
        </p:nvSpPr>
        <p:spPr>
          <a:xfrm>
            <a:off x="1691014" y="381464"/>
            <a:ext cx="854275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91">
              <a:lnSpc>
                <a:spcPct val="90000"/>
              </a:lnSpc>
            </a:pPr>
            <a:r>
              <a:rPr lang="en-ZA" sz="2400" b="1" dirty="0" smtClean="0">
                <a:solidFill>
                  <a:srgbClr val="F26500"/>
                </a:solidFill>
                <a:latin typeface="Arial Black" panose="020B0A04020102020204" pitchFamily="34" charset="0"/>
                <a:ea typeface="+mj-ea"/>
                <a:cs typeface="+mj-cs"/>
              </a:rPr>
              <a:t>MANAGEMENT CONTROL ACCORDING </a:t>
            </a:r>
            <a:r>
              <a:rPr lang="en-ZA" sz="2400" b="1" dirty="0">
                <a:solidFill>
                  <a:srgbClr val="F26500"/>
                </a:solidFill>
                <a:latin typeface="Arial Black" panose="020B0A04020102020204" pitchFamily="34" charset="0"/>
                <a:ea typeface="+mj-ea"/>
                <a:cs typeface="+mj-cs"/>
              </a:rPr>
              <a:t>TO SUB-SECTORS </a:t>
            </a:r>
            <a:endParaRPr lang="fr-CA" sz="2400" b="1" spc="75" dirty="0">
              <a:solidFill>
                <a:srgbClr val="F26500"/>
              </a:solidFill>
              <a:latin typeface="Arial Black" panose="020B0A04020102020204" pitchFamily="34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28619308"/>
              </p:ext>
            </p:extLst>
          </p:nvPr>
        </p:nvGraphicFramePr>
        <p:xfrm>
          <a:off x="721893" y="1177447"/>
          <a:ext cx="10860508" cy="4647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913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789EEF-5C9B-3844-9B5E-D9D887D21A37}"/>
              </a:ext>
            </a:extLst>
          </p:cNvPr>
          <p:cNvCxnSpPr>
            <a:cxnSpLocks/>
          </p:cNvCxnSpPr>
          <p:nvPr/>
        </p:nvCxnSpPr>
        <p:spPr>
          <a:xfrm>
            <a:off x="1845633" y="5539172"/>
            <a:ext cx="8488907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24A5C07-2B46-402C-A265-DE5D0308C3ED}"/>
              </a:ext>
            </a:extLst>
          </p:cNvPr>
          <p:cNvSpPr/>
          <p:nvPr/>
        </p:nvSpPr>
        <p:spPr>
          <a:xfrm>
            <a:off x="1440494" y="407590"/>
            <a:ext cx="97201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91">
              <a:lnSpc>
                <a:spcPct val="90000"/>
              </a:lnSpc>
            </a:pPr>
            <a:r>
              <a:rPr lang="en-CA" sz="2400" b="1" spc="75" dirty="0" smtClean="0">
                <a:solidFill>
                  <a:srgbClr val="F26500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/>
              </a:rPr>
              <a:t>BLACK WOMEN IN MANAGEMENT CONTROL</a:t>
            </a:r>
            <a:endParaRPr lang="fr-CA" sz="2400" b="1" spc="75" dirty="0">
              <a:solidFill>
                <a:srgbClr val="F26500"/>
              </a:solidFill>
              <a:latin typeface="Arial Black" panose="020B0A04020102020204" pitchFamily="34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583056012"/>
              </p:ext>
            </p:extLst>
          </p:nvPr>
        </p:nvGraphicFramePr>
        <p:xfrm>
          <a:off x="757986" y="1150846"/>
          <a:ext cx="10653225" cy="5117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812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CA" sz="2400" b="1" spc="75" dirty="0">
                <a:solidFill>
                  <a:srgbClr val="F26500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/>
              </a:rPr>
              <a:t>BLACK </a:t>
            </a:r>
            <a:r>
              <a:rPr lang="en-CA" sz="2400" b="1" spc="75" dirty="0" smtClean="0">
                <a:solidFill>
                  <a:srgbClr val="F26500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/>
              </a:rPr>
              <a:t>PEOPLE IN </a:t>
            </a:r>
            <a:r>
              <a:rPr lang="en-CA" sz="2400" b="1" spc="75" dirty="0">
                <a:solidFill>
                  <a:srgbClr val="F26500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/>
              </a:rPr>
              <a:t>MANAGEMENT </a:t>
            </a:r>
            <a:r>
              <a:rPr lang="en-CA" sz="2400" b="1" spc="75" dirty="0" smtClean="0">
                <a:solidFill>
                  <a:srgbClr val="F26500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/>
              </a:rPr>
              <a:t>CONTROL ACCORDING TO BANDS</a:t>
            </a:r>
            <a:r>
              <a:rPr lang="fr-CA" sz="2400" b="1" spc="75" dirty="0">
                <a:solidFill>
                  <a:srgbClr val="F26500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/>
              </a:rPr>
              <a:t/>
            </a:r>
            <a:br>
              <a:rPr lang="fr-CA" sz="2400" b="1" spc="75" dirty="0">
                <a:solidFill>
                  <a:srgbClr val="F26500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/>
              </a:rPr>
            </a:b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134" y="1600200"/>
            <a:ext cx="10283869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3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789EEF-5C9B-3844-9B5E-D9D887D21A37}"/>
              </a:ext>
            </a:extLst>
          </p:cNvPr>
          <p:cNvCxnSpPr>
            <a:cxnSpLocks/>
          </p:cNvCxnSpPr>
          <p:nvPr/>
        </p:nvCxnSpPr>
        <p:spPr>
          <a:xfrm>
            <a:off x="1845633" y="5539172"/>
            <a:ext cx="8488907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24A5C07-2B46-402C-A265-DE5D0308C3ED}"/>
              </a:ext>
            </a:extLst>
          </p:cNvPr>
          <p:cNvSpPr/>
          <p:nvPr/>
        </p:nvSpPr>
        <p:spPr>
          <a:xfrm>
            <a:off x="808383" y="275586"/>
            <a:ext cx="1054019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91">
              <a:lnSpc>
                <a:spcPct val="90000"/>
              </a:lnSpc>
            </a:pPr>
            <a:r>
              <a:rPr lang="en-CA" sz="2400" b="1" spc="75" dirty="0" smtClean="0">
                <a:solidFill>
                  <a:srgbClr val="F26500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/>
              </a:rPr>
              <a:t>MANAGEMENT CONTROL BY BLACK PEOPLE ACCORDING </a:t>
            </a:r>
            <a:r>
              <a:rPr lang="en-CA" sz="2400" b="1" spc="75" dirty="0">
                <a:solidFill>
                  <a:srgbClr val="F26500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/>
              </a:rPr>
              <a:t>TO PROVINCES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391035"/>
              </p:ext>
            </p:extLst>
          </p:nvPr>
        </p:nvGraphicFramePr>
        <p:xfrm>
          <a:off x="808383" y="1189973"/>
          <a:ext cx="10640406" cy="497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256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421"/>
            <a:ext cx="10515600" cy="3468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ED7D31"/>
                </a:solidFill>
                <a:latin typeface="Arial Black" panose="020B0A04020102020204" pitchFamily="34" charset="0"/>
              </a:rPr>
              <a:t>ACRONYMS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5214"/>
            <a:ext cx="10515600" cy="5864772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B-BBEE</a:t>
            </a: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Broad-Based Black Economic Empowerment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</a:t>
            </a: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	Black Economic Empowerment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</a:t>
            </a: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	Black Female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BP:		</a:t>
            </a: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People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dti</a:t>
            </a:r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en-ZA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Trade Industry</a:t>
            </a:r>
            <a:endParaRPr lang="en-ZA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FEDHASA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Federated Hospitality Association of South Africa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EMEs (</a:t>
            </a:r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1)</a:t>
            </a: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Exempted Micro Enterprises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ESD:</a:t>
            </a: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Enterprise and Supplier Development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QSEs (</a:t>
            </a:r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2)</a:t>
            </a: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Qualifying Small Enterprises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(</a:t>
            </a:r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3)</a:t>
            </a: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Large Enterprises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NPAT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	Net Profit After Tax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ZA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SACCAWU:</a:t>
            </a:r>
            <a:r>
              <a:rPr lang="en-ZA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South African Commercial, Catering and Allied Workers Union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ZA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SATSA:</a:t>
            </a:r>
            <a:r>
              <a:rPr lang="en-ZA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ZA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Southern </a:t>
            </a:r>
            <a:r>
              <a:rPr lang="en-ZA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Africa Tourism Services Association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ZA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SED:</a:t>
            </a:r>
            <a:r>
              <a:rPr lang="en-ZA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Socio Economic Development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ZA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SETA:	</a:t>
            </a:r>
            <a:r>
              <a:rPr lang="en-ZA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Sector Education and Training Authority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SMMEs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Medium and Micro Enterprises 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TOMSA</a:t>
            </a: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Tourism Marketing South Africa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TBCSA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Council of South Africa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TTF: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Tourism Transformation Fund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407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789EEF-5C9B-3844-9B5E-D9D887D21A37}"/>
              </a:ext>
            </a:extLst>
          </p:cNvPr>
          <p:cNvCxnSpPr>
            <a:cxnSpLocks/>
          </p:cNvCxnSpPr>
          <p:nvPr/>
        </p:nvCxnSpPr>
        <p:spPr>
          <a:xfrm>
            <a:off x="1845633" y="5539172"/>
            <a:ext cx="8488907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24A5C07-2B46-402C-A265-DE5D0308C3ED}"/>
              </a:ext>
            </a:extLst>
          </p:cNvPr>
          <p:cNvSpPr/>
          <p:nvPr/>
        </p:nvSpPr>
        <p:spPr>
          <a:xfrm>
            <a:off x="951978" y="420652"/>
            <a:ext cx="1025881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91">
              <a:lnSpc>
                <a:spcPct val="90000"/>
              </a:lnSpc>
            </a:pPr>
            <a:r>
              <a:rPr lang="en-CA" sz="2400" b="1" spc="75" dirty="0" smtClean="0">
                <a:solidFill>
                  <a:srgbClr val="F26500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/>
              </a:rPr>
              <a:t>SKILLS DEVELOPMENT ACCORDING TO SUB-SECTORS</a:t>
            </a:r>
            <a:endParaRPr lang="fr-CA" sz="2400" b="1" spc="75" dirty="0">
              <a:solidFill>
                <a:srgbClr val="F26500"/>
              </a:solidFill>
              <a:latin typeface="Arial Black" panose="020B0A04020102020204" pitchFamily="34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F7EBCB-C08C-40B7-A809-5098765998BB}"/>
              </a:ext>
            </a:extLst>
          </p:cNvPr>
          <p:cNvGrpSpPr/>
          <p:nvPr/>
        </p:nvGrpSpPr>
        <p:grpSpPr>
          <a:xfrm>
            <a:off x="801539" y="1377863"/>
            <a:ext cx="10509464" cy="4567578"/>
            <a:chOff x="801539" y="1843783"/>
            <a:chExt cx="7713811" cy="4101658"/>
          </a:xfrm>
        </p:grpSpPr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2996947435"/>
                </p:ext>
              </p:extLst>
            </p:nvPr>
          </p:nvGraphicFramePr>
          <p:xfrm>
            <a:off x="801539" y="1843783"/>
            <a:ext cx="7713811" cy="41016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AF7E7F-1463-4A30-B28F-52A3E8F46981}"/>
                </a:ext>
              </a:extLst>
            </p:cNvPr>
            <p:cNvSpPr txBox="1"/>
            <p:nvPr/>
          </p:nvSpPr>
          <p:spPr>
            <a:xfrm>
              <a:off x="6445321" y="4968530"/>
              <a:ext cx="3364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2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CA" sz="2400" b="1" spc="75" dirty="0">
                <a:solidFill>
                  <a:srgbClr val="F26500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/>
              </a:rPr>
              <a:t>SKILLS DEVELOPMENT ACCORDING TO </a:t>
            </a:r>
            <a:r>
              <a:rPr lang="en-ZA" sz="2400" b="1" spc="75" dirty="0" smtClean="0">
                <a:solidFill>
                  <a:srgbClr val="F26500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/>
              </a:rPr>
              <a:t>BANDS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10972800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1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789EEF-5C9B-3844-9B5E-D9D887D21A37}"/>
              </a:ext>
            </a:extLst>
          </p:cNvPr>
          <p:cNvCxnSpPr>
            <a:cxnSpLocks/>
          </p:cNvCxnSpPr>
          <p:nvPr/>
        </p:nvCxnSpPr>
        <p:spPr>
          <a:xfrm>
            <a:off x="1845633" y="5539172"/>
            <a:ext cx="8488907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08383" y="265365"/>
            <a:ext cx="1054019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91">
              <a:lnSpc>
                <a:spcPct val="90000"/>
              </a:lnSpc>
            </a:pPr>
            <a:r>
              <a:rPr lang="en-CA" sz="2400" b="1" spc="75" dirty="0" smtClean="0">
                <a:solidFill>
                  <a:srgbClr val="F26500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/>
              </a:rPr>
              <a:t>SKILLS DEVELOPMENT ACCORDING TO PROVINCES </a:t>
            </a:r>
            <a:endParaRPr lang="fr-CA" sz="2400" b="1" spc="75" dirty="0">
              <a:solidFill>
                <a:srgbClr val="F26500"/>
              </a:solidFill>
              <a:latin typeface="Arial Black" panose="020B0A04020102020204" pitchFamily="34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68748345"/>
              </p:ext>
            </p:extLst>
          </p:nvPr>
        </p:nvGraphicFramePr>
        <p:xfrm>
          <a:off x="808383" y="864296"/>
          <a:ext cx="10540198" cy="487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169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789EEF-5C9B-3844-9B5E-D9D887D21A37}"/>
              </a:ext>
            </a:extLst>
          </p:cNvPr>
          <p:cNvCxnSpPr>
            <a:cxnSpLocks/>
          </p:cNvCxnSpPr>
          <p:nvPr/>
        </p:nvCxnSpPr>
        <p:spPr>
          <a:xfrm>
            <a:off x="1845633" y="5539172"/>
            <a:ext cx="8488907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77447" y="361022"/>
            <a:ext cx="1040495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91">
              <a:lnSpc>
                <a:spcPct val="90000"/>
              </a:lnSpc>
            </a:pPr>
            <a:r>
              <a:rPr lang="en-CA" sz="2400" b="1" spc="75" dirty="0" smtClean="0">
                <a:solidFill>
                  <a:srgbClr val="F26500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/>
              </a:rPr>
              <a:t>ENTERPRISE AND SUPPLIER DEVELOPMENT ACCORDING TO SUB-SECTORS</a:t>
            </a:r>
            <a:endParaRPr lang="fr-CA" sz="2400" b="1" spc="75" dirty="0">
              <a:solidFill>
                <a:srgbClr val="F26500"/>
              </a:solidFill>
              <a:latin typeface="Arial Black" panose="020B0A04020102020204" pitchFamily="34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60940370"/>
              </p:ext>
            </p:extLst>
          </p:nvPr>
        </p:nvGraphicFramePr>
        <p:xfrm>
          <a:off x="760773" y="1690689"/>
          <a:ext cx="10612860" cy="41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665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15126"/>
          </a:xfrm>
        </p:spPr>
        <p:txBody>
          <a:bodyPr>
            <a:normAutofit fontScale="90000"/>
          </a:bodyPr>
          <a:lstStyle/>
          <a:p>
            <a:r>
              <a:rPr lang="en-CA" sz="2400" b="1" spc="75" dirty="0" smtClean="0">
                <a:solidFill>
                  <a:srgbClr val="F26500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/>
              </a:rPr>
              <a:t>PROCUREMENT FROM BLACK OWNED SUPPLIERS BY LARGE ENTERPRISES </a:t>
            </a:r>
            <a:r>
              <a:rPr lang="fr-CA" sz="2400" b="1" spc="75" dirty="0">
                <a:solidFill>
                  <a:srgbClr val="F26500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/>
              </a:rPr>
              <a:t/>
            </a:r>
            <a:br>
              <a:rPr lang="fr-CA" sz="2400" b="1" spc="75" dirty="0">
                <a:solidFill>
                  <a:srgbClr val="F26500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/>
              </a:rPr>
            </a:b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958831"/>
              </p:ext>
            </p:extLst>
          </p:nvPr>
        </p:nvGraphicFramePr>
        <p:xfrm>
          <a:off x="609600" y="1290179"/>
          <a:ext cx="10972800" cy="4784942"/>
        </p:xfrm>
        <a:graphic>
          <a:graphicData uri="http://schemas.openxmlformats.org/drawingml/2006/table">
            <a:tbl>
              <a:tblPr firstRow="1" firstCol="1" bandRow="1"/>
              <a:tblGrid>
                <a:gridCol w="2414016">
                  <a:extLst>
                    <a:ext uri="{9D8B030D-6E8A-4147-A177-3AD203B41FA5}">
                      <a16:colId xmlns:a16="http://schemas.microsoft.com/office/drawing/2014/main" val="1388019931"/>
                    </a:ext>
                  </a:extLst>
                </a:gridCol>
                <a:gridCol w="2139696">
                  <a:extLst>
                    <a:ext uri="{9D8B030D-6E8A-4147-A177-3AD203B41FA5}">
                      <a16:colId xmlns:a16="http://schemas.microsoft.com/office/drawing/2014/main" val="2321069262"/>
                    </a:ext>
                  </a:extLst>
                </a:gridCol>
                <a:gridCol w="2139696">
                  <a:extLst>
                    <a:ext uri="{9D8B030D-6E8A-4147-A177-3AD203B41FA5}">
                      <a16:colId xmlns:a16="http://schemas.microsoft.com/office/drawing/2014/main" val="1433898696"/>
                    </a:ext>
                  </a:extLst>
                </a:gridCol>
                <a:gridCol w="2139696">
                  <a:extLst>
                    <a:ext uri="{9D8B030D-6E8A-4147-A177-3AD203B41FA5}">
                      <a16:colId xmlns:a16="http://schemas.microsoft.com/office/drawing/2014/main" val="3719462879"/>
                    </a:ext>
                  </a:extLst>
                </a:gridCol>
                <a:gridCol w="2139696">
                  <a:extLst>
                    <a:ext uri="{9D8B030D-6E8A-4147-A177-3AD203B41FA5}">
                      <a16:colId xmlns:a16="http://schemas.microsoft.com/office/drawing/2014/main" val="196470409"/>
                    </a:ext>
                  </a:extLst>
                </a:gridCol>
              </a:tblGrid>
              <a:tr h="208756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Sub-Sectors</a:t>
                      </a:r>
                      <a:endParaRPr lang="en-ZA" sz="14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8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8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Spend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 Empowering Suppliers</a:t>
                      </a:r>
                      <a:endParaRPr lang="en-ZA" sz="14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(QSE)</a:t>
                      </a:r>
                      <a:endParaRPr lang="en-ZA" sz="14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8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8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Spend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 Empowering Suppliers</a:t>
                      </a:r>
                      <a:endParaRPr lang="en-ZA" sz="14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(EME)</a:t>
                      </a:r>
                      <a:endParaRPr lang="en-ZA" sz="14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8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8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Spend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 Empowering Suppliers</a:t>
                      </a:r>
                      <a:endParaRPr lang="en-ZA" sz="14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51%LE)</a:t>
                      </a:r>
                      <a:endParaRPr lang="en-ZA" sz="14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8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8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Spend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 Empowering Suppliers</a:t>
                      </a:r>
                      <a:endParaRPr lang="en-ZA" sz="14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(30% BF)</a:t>
                      </a:r>
                      <a:endParaRPr lang="en-ZA" sz="14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8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8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314952"/>
                  </a:ext>
                </a:extLst>
              </a:tr>
              <a:tr h="6743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Accommodation</a:t>
                      </a:r>
                      <a:endParaRPr lang="en-ZA" sz="20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8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3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13%</a:t>
                      </a:r>
                      <a:endParaRPr lang="en-ZA" sz="20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8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3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27%</a:t>
                      </a:r>
                      <a:endParaRPr lang="en-ZA" sz="20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8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3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0%</a:t>
                      </a:r>
                      <a:endParaRPr lang="en-ZA" sz="20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8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3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27%</a:t>
                      </a:r>
                      <a:endParaRPr lang="en-ZA" sz="20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8F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391195"/>
                  </a:ext>
                </a:extLst>
              </a:tr>
              <a:tr h="6743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Hospitality</a:t>
                      </a:r>
                      <a:endParaRPr lang="en-ZA" sz="20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3%</a:t>
                      </a:r>
                      <a:endParaRPr lang="en-ZA" sz="20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3%</a:t>
                      </a:r>
                      <a:endParaRPr lang="en-ZA" sz="20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0%</a:t>
                      </a:r>
                      <a:endParaRPr lang="en-ZA" sz="20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2%</a:t>
                      </a:r>
                      <a:endParaRPr lang="en-ZA" sz="20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11682"/>
                  </a:ext>
                </a:extLst>
              </a:tr>
              <a:tr h="6743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Travel</a:t>
                      </a:r>
                      <a:endParaRPr lang="en-ZA" sz="20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3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1%</a:t>
                      </a:r>
                      <a:endParaRPr lang="en-ZA" sz="20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3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0%</a:t>
                      </a:r>
                      <a:endParaRPr lang="en-ZA" sz="20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3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1%</a:t>
                      </a:r>
                      <a:endParaRPr lang="en-ZA" sz="20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3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2%</a:t>
                      </a:r>
                      <a:endParaRPr lang="en-ZA" sz="20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635660"/>
                  </a:ext>
                </a:extLst>
              </a:tr>
              <a:tr h="6743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Grand Total</a:t>
                      </a:r>
                      <a:endParaRPr lang="en-ZA" sz="20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17%</a:t>
                      </a:r>
                      <a:endParaRPr lang="en-ZA" sz="20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30%</a:t>
                      </a:r>
                      <a:endParaRPr lang="en-ZA" sz="20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1%</a:t>
                      </a:r>
                      <a:endParaRPr lang="en-ZA" sz="20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31%</a:t>
                      </a:r>
                      <a:endParaRPr lang="en-ZA" sz="2000" dirty="0">
                        <a:solidFill>
                          <a:srgbClr val="906B3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7837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789EEF-5C9B-3844-9B5E-D9D887D21A37}"/>
              </a:ext>
            </a:extLst>
          </p:cNvPr>
          <p:cNvCxnSpPr>
            <a:cxnSpLocks/>
          </p:cNvCxnSpPr>
          <p:nvPr/>
        </p:nvCxnSpPr>
        <p:spPr>
          <a:xfrm>
            <a:off x="1845633" y="5539172"/>
            <a:ext cx="8488907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453019" y="281110"/>
            <a:ext cx="970949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91">
              <a:lnSpc>
                <a:spcPct val="90000"/>
              </a:lnSpc>
            </a:pPr>
            <a:r>
              <a:rPr lang="en-CA" sz="2400" b="1" spc="75" dirty="0" smtClean="0">
                <a:solidFill>
                  <a:srgbClr val="F26500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/>
              </a:rPr>
              <a:t>SOCIO ECONOMIC DEVELOPMENT ACCORDING TO SUB-SECTORS </a:t>
            </a:r>
            <a:endParaRPr lang="fr-CA" sz="2400" b="1" spc="75" dirty="0">
              <a:solidFill>
                <a:srgbClr val="F26500"/>
              </a:solidFill>
              <a:latin typeface="Arial Black" panose="020B0A04020102020204" pitchFamily="34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441211158"/>
              </p:ext>
            </p:extLst>
          </p:nvPr>
        </p:nvGraphicFramePr>
        <p:xfrm>
          <a:off x="589546" y="1576138"/>
          <a:ext cx="5435473" cy="4235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7470958" y="1576138"/>
            <a:ext cx="3691559" cy="3963034"/>
          </a:xfrm>
          <a:prstGeom prst="rect">
            <a:avLst/>
          </a:prstGeom>
          <a:solidFill>
            <a:srgbClr val="ED7D31">
              <a:lumMod val="7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marL="257244" indent="-257244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2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361" indent="-214370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342991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TOMSA levy collector registrations are equitably spread between the sub-sectors</a:t>
            </a:r>
          </a:p>
          <a:p>
            <a:pPr marL="0" marR="0" lvl="0" indent="0" algn="l" defTabSz="3429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ZA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defTabSz="3429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Almost 50% of the Accommodation and Travel sub-sectors have achieved the Annual Value of all Qualifying Socio-Economic Development Expenditure that exceed 1% of NPAT.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6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CA" sz="2400" b="1" spc="75" dirty="0">
                <a:solidFill>
                  <a:srgbClr val="F26500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/>
              </a:rPr>
              <a:t>SOCIO ECONOMIC DEVELOPMENT ACCORDING TO </a:t>
            </a:r>
            <a:r>
              <a:rPr lang="en-CA" sz="2400" b="1" spc="75" dirty="0" smtClean="0">
                <a:solidFill>
                  <a:srgbClr val="F26500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/>
              </a:rPr>
              <a:t>BANDS </a:t>
            </a:r>
            <a:r>
              <a:rPr lang="fr-CA" sz="2400" b="1" spc="75" dirty="0">
                <a:solidFill>
                  <a:srgbClr val="F26500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/>
              </a:rPr>
              <a:t/>
            </a:r>
            <a:br>
              <a:rPr lang="fr-CA" sz="2400" b="1" spc="75" dirty="0">
                <a:solidFill>
                  <a:srgbClr val="F26500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/>
              </a:rPr>
            </a:br>
            <a:endParaRPr lang="en-Z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35493"/>
            <a:ext cx="10972800" cy="42553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5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ZA" b="1" i="1" dirty="0" smtClean="0">
                <a:latin typeface="Arial Black" panose="020B0A04020102020204" pitchFamily="34" charset="0"/>
              </a:rPr>
              <a:t>KEY ACHIEVEMENTS AND RECOMMENDATIONS BY THE </a:t>
            </a:r>
          </a:p>
          <a:p>
            <a:pPr marL="0" indent="0" algn="ctr">
              <a:buNone/>
            </a:pPr>
            <a:endParaRPr lang="en-ZA" b="1" i="1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ZA" b="1" i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ZA" b="1" i="1" dirty="0" smtClean="0">
                <a:latin typeface="Arial Black" panose="020B0A04020102020204" pitchFamily="34" charset="0"/>
              </a:rPr>
              <a:t>PREVIOUS COUNCIL TO THE NEW COUNCIL</a:t>
            </a:r>
            <a:endParaRPr lang="en-ZA" b="1" i="1" dirty="0">
              <a:latin typeface="Arial Black" panose="020B0A04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34810"/>
          </a:xfrm>
        </p:spPr>
        <p:txBody>
          <a:bodyPr>
            <a:normAutofit fontScale="90000"/>
          </a:bodyPr>
          <a:lstStyle/>
          <a:p>
            <a:r>
              <a:rPr lang="en-ZA" sz="2400" b="1" dirty="0">
                <a:solidFill>
                  <a:srgbClr val="F26500"/>
                </a:solidFill>
                <a:latin typeface="Arial Black" panose="020B0A04020102020204" pitchFamily="34" charset="0"/>
              </a:rPr>
              <a:t>KEY COUNCIL ACHIEVEMENTS: 2016 - 2019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09448"/>
            <a:ext cx="10972800" cy="5722883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previous Council recorded the following as key achievements:</a:t>
            </a:r>
            <a:endParaRPr lang="en-ZA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terms of reporting and accountability, the Council appeared before the Parliamentary Portfolio Committee on Tourism in June 2017 and August 2018. </a:t>
            </a:r>
            <a:endParaRPr lang="en-ZA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Council developed and adopted its Constitution. </a:t>
            </a:r>
            <a:endParaRPr lang="en-ZA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Hosted the Tourism Roundtable and Tourism Transformation Summit. </a:t>
            </a:r>
            <a:endParaRPr lang="en-ZA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Undertook research on the State of Transformation in the Tourism Sector. </a:t>
            </a:r>
            <a:endParaRPr lang="en-ZA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 with the Department developed the Tourism B-BBEE Portal. </a:t>
            </a:r>
            <a:endParaRPr lang="en-ZA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the Transformation Strategy to transform the sector beyond the targets set in the gazetted Tourism B-BBEE Codes.</a:t>
            </a:r>
            <a:endParaRPr lang="en-ZA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the Report on the State of Transformation to the Tourism Leadership Forum, TBCSA and other stakeholders.</a:t>
            </a:r>
            <a:endParaRPr lang="en-ZA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Initiated the second report to track transformation progress in the tourism sector to fulfil the annual reporting requirements on B-BBEE.</a:t>
            </a:r>
            <a:endParaRPr lang="en-ZA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Raised awareness on the Tourism B-BBEE Codes in all the 9 nine provinces and distributed simplified guides to demystify B-BBEE.</a:t>
            </a:r>
            <a:endParaRPr lang="en-ZA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5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583324"/>
          </a:xfrm>
        </p:spPr>
        <p:txBody>
          <a:bodyPr/>
          <a:lstStyle/>
          <a:p>
            <a:r>
              <a:rPr lang="en-ZA" sz="2400" b="1" dirty="0">
                <a:solidFill>
                  <a:srgbClr val="F26500"/>
                </a:solidFill>
                <a:latin typeface="Arial Black" panose="020B0A04020102020204" pitchFamily="34" charset="0"/>
              </a:rPr>
              <a:t>IMPLEMENTATION OF THE COUNCIL PLAN OF ACTION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83324"/>
            <a:ext cx="10972800" cy="5542843"/>
          </a:xfrm>
        </p:spPr>
        <p:txBody>
          <a:bodyPr>
            <a:normAutofit lnSpcReduction="10000"/>
          </a:bodyPr>
          <a:lstStyle/>
          <a:p>
            <a:pPr marL="228600" lvl="0" indent="-228600" defTabSz="9144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ZA" sz="2400" b="1" i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Action 1: Ensure Effective Monitoring of Compliance with the B-BBEE Codes:   </a:t>
            </a:r>
          </a:p>
          <a:p>
            <a:pPr marL="228600" lvl="0" indent="-228600" algn="just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This entails conducting regular studies to monitor the state of transformation in the tourism sector; introduction of a B-BBEE reporting tool and development of concession guidelines. </a:t>
            </a:r>
          </a:p>
          <a:p>
            <a:pPr marL="228600" lvl="0" indent="-2286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study done (State of Transformation Report) shows that transformation is still very low in the tourism sector.</a:t>
            </a:r>
          </a:p>
          <a:p>
            <a:pPr marL="228600" lvl="0" indent="-2286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Challenges identified by the study include that:</a:t>
            </a:r>
          </a:p>
          <a:p>
            <a:pPr marL="685800" lvl="1" indent="-228600" algn="just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There is lack of marketing efforts to promote new and existing SMMEs and entrepreneurs;</a:t>
            </a:r>
            <a:endParaRPr lang="en-ZA" sz="24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85800" lvl="1" indent="-228600" algn="just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There is low level of staff members with relevant skills and have passion, drive, correct attitude and interest in the sector;</a:t>
            </a:r>
            <a:endParaRPr lang="en-ZA" sz="24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85800" lvl="1" indent="-228600" algn="just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Inadequate awareness of the opportunities offered by the sector;</a:t>
            </a:r>
          </a:p>
          <a:p>
            <a:pPr marL="685800" lvl="1" indent="-228600" algn="just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Inadequate financial support;</a:t>
            </a:r>
            <a:endParaRPr lang="en-ZA" sz="24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85800" lvl="1" indent="-228600" algn="just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Lack of partnership, collaboration, willingness and trust between enterprises and key stakeholders to promote procurement opportunities for SMMEs and entrepreneurs;</a:t>
            </a:r>
            <a:endParaRPr lang="en-ZA" sz="24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85800" lvl="1" indent="-228600" algn="just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Lack of innovative infrastructure support for business operations. </a:t>
            </a:r>
            <a:endParaRPr lang="en-ZA" sz="24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7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17744"/>
          </a:xfrm>
        </p:spPr>
        <p:txBody>
          <a:bodyPr/>
          <a:lstStyle/>
          <a:p>
            <a:pPr algn="ctr"/>
            <a:r>
              <a:rPr lang="en-ZA" sz="2400" b="1" dirty="0">
                <a:solidFill>
                  <a:srgbClr val="F26500"/>
                </a:solidFill>
                <a:latin typeface="Arial Black" panose="020B0A04020102020204" pitchFamily="34" charset="0"/>
              </a:rPr>
              <a:t>BACKGROUND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7744"/>
            <a:ext cx="10515600" cy="5943600"/>
          </a:xfrm>
        </p:spPr>
        <p:txBody>
          <a:bodyPr>
            <a:normAutofit lnSpcReduction="10000"/>
          </a:bodyPr>
          <a:lstStyle/>
          <a:p>
            <a:pPr marL="34290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2003: </a:t>
            </a: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B-BBEE Act No 53 was enacted to provide legislative framework for the promotion of broad-based black economic empowerment (B-BBEE);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Tourism Charter signed and first Charter Council appointed;</a:t>
            </a:r>
          </a:p>
          <a:p>
            <a:pPr marL="34290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Tourism B-BBEE Charter gazetted as a Section 9 (1) Code (under B-BBEE Act);</a:t>
            </a:r>
          </a:p>
          <a:p>
            <a:pPr marL="34290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2012: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study to determine the state of compliance with the 2009 Code was conducted;</a:t>
            </a:r>
          </a:p>
          <a:p>
            <a:pPr marL="34290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2012: </a:t>
            </a: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members to form the Tourism B-BBEE Charter Council appointed;</a:t>
            </a:r>
          </a:p>
          <a:p>
            <a:pPr marL="34290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2013: the </a:t>
            </a:r>
            <a:r>
              <a:rPr lang="en-ZA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dti</a:t>
            </a:r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amended the B-BBEE Act and the Generic B-BBEE Codes of Good Practice to strengthen the transformation agenda;</a:t>
            </a:r>
          </a:p>
          <a:p>
            <a:pPr marL="34290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2015: </a:t>
            </a: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Amended Tourism B-BBEE Sector Code was gazetted for implementation in terms of  Section 9 (1) of the B-BBEE Amendment Act No. 46 of 2013 –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binding on all stakeholders operating in the Tourism Sector;</a:t>
            </a:r>
          </a:p>
          <a:p>
            <a:pPr marL="34290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2016: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study to determine the state of compliance with the Amended Tourism Sector Code was conducted;</a:t>
            </a:r>
          </a:p>
          <a:p>
            <a:pPr marL="34290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2018: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Comparative analysis study was conducted to determine the state of compliance with the 2009 and the amended Code gazetted in 2015;</a:t>
            </a:r>
          </a:p>
          <a:p>
            <a:pPr marL="34290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2019: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Minister of Tourism appointed a new Council – Chaired by Ms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Lindiwe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Sangweni-Siddo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ZA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82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>
                <a:solidFill>
                  <a:srgbClr val="F26500"/>
                </a:solidFill>
                <a:latin typeface="Arial Black" panose="020B0A04020102020204" pitchFamily="34" charset="0"/>
              </a:rPr>
              <a:t>COUNCIL RESPONSE TO THE FINDINGS OF THE STUDY</a:t>
            </a:r>
            <a:endParaRPr lang="en-Z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213946"/>
            <a:ext cx="10972800" cy="491222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ZA" sz="2000" b="1" dirty="0">
                <a:latin typeface="Arial Narrow" panose="020B0606020202030204" pitchFamily="34" charset="0"/>
              </a:rPr>
              <a:t> </a:t>
            </a:r>
            <a:r>
              <a:rPr lang="en-ZA" sz="2000" dirty="0">
                <a:latin typeface="Arial Narrow" panose="020B0606020202030204" pitchFamily="34" charset="0"/>
                <a:cs typeface="Arial" panose="020B0604020202020204" pitchFamily="34" charset="0"/>
              </a:rPr>
              <a:t>Council organised the first Tourism Transformation Summit in  October 2017 to create a platform to explore challenges and share strategies to rapidly advance transformation in the sector.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ZA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ZA" sz="2000" dirty="0">
                <a:latin typeface="Arial Narrow" panose="020B0606020202030204" pitchFamily="34" charset="0"/>
                <a:cs typeface="Arial" panose="020B0604020202020204" pitchFamily="34" charset="0"/>
              </a:rPr>
              <a:t> The Summit made the following four (4) key recommendations:</a:t>
            </a:r>
          </a:p>
          <a:p>
            <a:pPr marL="0" lvl="0" indent="0" algn="just">
              <a:buNone/>
            </a:pPr>
            <a:r>
              <a:rPr lang="en-ZA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n-ZA" sz="20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i</a:t>
            </a:r>
            <a:r>
              <a:rPr lang="en-ZA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) Access to funding:  </a:t>
            </a:r>
            <a:endParaRPr lang="en-ZA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ZA" sz="2000" dirty="0">
                <a:latin typeface="Arial Narrow" panose="020B0606020202030204" pitchFamily="34" charset="0"/>
                <a:cs typeface="Arial" panose="020B0604020202020204" pitchFamily="34" charset="0"/>
              </a:rPr>
              <a:t>To drive increased ownership in the sector, the private sector should establish a fund through Net Profit After Tax (NPAT) contributions from Enterprise &amp; Supplier Development (ESD) and Socio-Economic (SED) elements to finance new entrants into the market, including existing black businesses for expansions.</a:t>
            </a:r>
          </a:p>
          <a:p>
            <a:pPr lvl="0" algn="just"/>
            <a:endParaRPr lang="en-ZA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en-ZA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(ii) Procurement and market access:  </a:t>
            </a:r>
          </a:p>
          <a:p>
            <a:pPr lvl="0" algn="just"/>
            <a:r>
              <a:rPr lang="en-ZA" sz="2000" dirty="0">
                <a:latin typeface="Arial Narrow" panose="020B0606020202030204" pitchFamily="34" charset="0"/>
                <a:cs typeface="Arial" panose="020B0604020202020204" pitchFamily="34" charset="0"/>
              </a:rPr>
              <a:t>Government (national, provincial &amp; municipalities) and State Owned Entities (SOEs) should create meaningful linkages between ESD programmes and supply chain to open up market for SMMEs, local suppliers, including cooperatives.</a:t>
            </a:r>
          </a:p>
          <a:p>
            <a:pPr lvl="0"/>
            <a:endParaRPr lang="en-ZA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ZA" sz="1800" dirty="0">
              <a:latin typeface="Arial Narrow" panose="020B0606020202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5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2400" dirty="0" smtClean="0">
                <a:solidFill>
                  <a:srgbClr val="F26500"/>
                </a:solidFill>
                <a:latin typeface="Arial Black" panose="020B0A04020102020204" pitchFamily="34" charset="0"/>
              </a:rPr>
              <a:t>COUNCIL RESPONSE TO THE FINDINGS OF THE STUDY</a:t>
            </a:r>
            <a:endParaRPr lang="en-ZA" sz="2400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ZA" sz="2000" b="1" dirty="0"/>
              <a:t>(iii)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Innovation, training and skills development: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There should be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 in the tourism sector;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More accredited training should be developed by both government and the private sector for black women;</a:t>
            </a:r>
          </a:p>
          <a:p>
            <a:pPr lvl="0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Private companies should develop programmes to address skills development and empower black employees within organisations;</a:t>
            </a:r>
          </a:p>
          <a:p>
            <a:pPr lvl="0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Government should establish the tourism sector specific SETA.</a:t>
            </a:r>
          </a:p>
          <a:p>
            <a:pPr marL="0" lvl="0" indent="0"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(iv) Focused monitoring and autonomy: 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Council should be re-instituted as a wholly autonomous body; </a:t>
            </a:r>
          </a:p>
          <a:p>
            <a:pPr lvl="0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Council should increase monitoring of B-BBEE in public and private sectors;</a:t>
            </a:r>
          </a:p>
          <a:p>
            <a:pPr lvl="0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Government departments and entities should be verified for B-BBEE;</a:t>
            </a:r>
          </a:p>
          <a:p>
            <a:pPr lvl="0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Government departments should design mechanisms to enforce and fast track transformation.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2400" dirty="0" smtClean="0">
                <a:solidFill>
                  <a:srgbClr val="F26500"/>
                </a:solidFill>
                <a:latin typeface="Arial Black" panose="020B0A04020102020204" pitchFamily="34" charset="0"/>
              </a:rPr>
              <a:t>IMPLEMENTATION OF THE COUNCIL PLAN OF ACTION</a:t>
            </a:r>
            <a:endParaRPr lang="en-ZA" sz="2400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ZA" sz="2000" b="1" i="1" dirty="0">
                <a:latin typeface="Arial Narrow" panose="020B0606020202030204" pitchFamily="34" charset="0"/>
                <a:cs typeface="Arial" panose="020B0604020202020204" pitchFamily="34" charset="0"/>
              </a:rPr>
              <a:t>Action 2: Supporting new entrants into the market:   </a:t>
            </a:r>
          </a:p>
          <a:p>
            <a:r>
              <a:rPr lang="en-ZA" sz="2000" dirty="0">
                <a:latin typeface="Arial Narrow" panose="020B0606020202030204" pitchFamily="34" charset="0"/>
                <a:cs typeface="Arial" panose="020B0604020202020204" pitchFamily="34" charset="0"/>
              </a:rPr>
              <a:t>Council recommended for the establishment of Tourism Transformation Fund.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b="1" i="1" dirty="0">
                <a:latin typeface="Arial Narrow" panose="020B0606020202030204" pitchFamily="34" charset="0"/>
                <a:cs typeface="Arial" panose="020B0604020202020204" pitchFamily="34" charset="0"/>
              </a:rPr>
              <a:t>Action 3: Institutional Support for new and existing businesses:  </a:t>
            </a:r>
          </a:p>
          <a:p>
            <a:r>
              <a:rPr lang="en-ZA" sz="2000" dirty="0">
                <a:latin typeface="Arial Narrow" panose="020B0606020202030204" pitchFamily="34" charset="0"/>
                <a:cs typeface="Arial" panose="020B0604020202020204" pitchFamily="34" charset="0"/>
              </a:rPr>
              <a:t>As recommended by Council, the Department developed Tourism B-BBEE Portal and Enterprise Development and Support Programme to enhance market access and capacity building for tourism SMMEs.</a:t>
            </a:r>
          </a:p>
          <a:p>
            <a:r>
              <a:rPr lang="en-ZA" sz="2000" dirty="0">
                <a:latin typeface="Arial Narrow" panose="020B0606020202030204" pitchFamily="34" charset="0"/>
                <a:cs typeface="Arial" panose="020B0604020202020204" pitchFamily="34" charset="0"/>
              </a:rPr>
              <a:t>Black Industrialists Programme for tourism businesses to be established.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b="1" i="1" dirty="0">
                <a:latin typeface="Arial Narrow" panose="020B0606020202030204" pitchFamily="34" charset="0"/>
                <a:cs typeface="Arial" panose="020B0604020202020204" pitchFamily="34" charset="0"/>
              </a:rPr>
              <a:t>Action 4: Tourism Human Resource Development</a:t>
            </a:r>
          </a:p>
          <a:p>
            <a:r>
              <a:rPr lang="en-ZA" sz="2000" dirty="0">
                <a:latin typeface="Arial Narrow" panose="020B0606020202030204" pitchFamily="34" charset="0"/>
                <a:cs typeface="Arial" panose="020B0604020202020204" pitchFamily="34" charset="0"/>
              </a:rPr>
              <a:t>Executive Development Programme was introduced to train women for management and executive positions in the sectors.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b="1" i="1" dirty="0">
                <a:latin typeface="Arial Narrow" panose="020B0606020202030204" pitchFamily="34" charset="0"/>
                <a:cs typeface="Arial" panose="020B0604020202020204" pitchFamily="34" charset="0"/>
              </a:rPr>
              <a:t>Action 5: Recognition and Rewards</a:t>
            </a:r>
          </a:p>
          <a:p>
            <a:r>
              <a:rPr lang="en-ZA" sz="2000" dirty="0">
                <a:latin typeface="Arial Narrow" panose="020B0606020202030204" pitchFamily="34" charset="0"/>
                <a:cs typeface="Arial" panose="020B0604020202020204" pitchFamily="34" charset="0"/>
              </a:rPr>
              <a:t>Council was yet to consult with tourism stakeholders on how best to recognise and award tourism businesses showing strong B-BBEE status.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2400" dirty="0" smtClean="0">
                <a:solidFill>
                  <a:srgbClr val="F26500"/>
                </a:solidFill>
                <a:latin typeface="Arial Black" panose="020B0A04020102020204" pitchFamily="34" charset="0"/>
              </a:rPr>
              <a:t>RECOMMENDATIONS FOR THE NEW COUNCIL </a:t>
            </a:r>
            <a:endParaRPr lang="en-ZA" sz="2400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ZA" sz="2000" dirty="0">
                <a:latin typeface="Arial Narrow" panose="020B0606020202030204" pitchFamily="34" charset="0"/>
                <a:cs typeface="Arial" panose="020B0604020202020204" pitchFamily="34" charset="0"/>
              </a:rPr>
              <a:t>Re-organising the Tourism B-BBEE Charter Council as an independent body: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dirty="0">
                <a:latin typeface="Arial Narrow" panose="020B0606020202030204" pitchFamily="34" charset="0"/>
                <a:cs typeface="Arial" panose="020B0604020202020204" pitchFamily="34" charset="0"/>
              </a:rPr>
              <a:t>The Council to be funded 50/ 50 jointly by government and the private sector;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dirty="0">
                <a:latin typeface="Arial Narrow" panose="020B0606020202030204" pitchFamily="34" charset="0"/>
                <a:cs typeface="Arial" panose="020B0604020202020204" pitchFamily="34" charset="0"/>
              </a:rPr>
              <a:t>The department to provide support.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ZA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ZA" sz="2000" dirty="0">
                <a:latin typeface="Arial Narrow" panose="020B0606020202030204" pitchFamily="34" charset="0"/>
                <a:cs typeface="Arial" panose="020B0604020202020204" pitchFamily="34" charset="0"/>
              </a:rPr>
              <a:t>Improving communications on the work and successes of the Council: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dirty="0">
                <a:latin typeface="Arial Narrow" panose="020B0606020202030204" pitchFamily="34" charset="0"/>
                <a:cs typeface="Arial" panose="020B0604020202020204" pitchFamily="34" charset="0"/>
              </a:rPr>
              <a:t>i.e. through talking about transformation at Indaba, Minister’s speeches, industry platforms etc.  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ZA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ZA" sz="2000" dirty="0">
                <a:latin typeface="Arial Narrow" panose="020B0606020202030204" pitchFamily="34" charset="0"/>
                <a:cs typeface="Arial" panose="020B0604020202020204" pitchFamily="34" charset="0"/>
              </a:rPr>
              <a:t>Create an enabling environment for the mainstreaming of transformation to help tourism enterprises to embrace the agenda: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dirty="0">
                <a:latin typeface="Arial Narrow" panose="020B0606020202030204" pitchFamily="34" charset="0"/>
                <a:cs typeface="Arial" panose="020B0604020202020204" pitchFamily="34" charset="0"/>
              </a:rPr>
              <a:t>i.e. Council to engage stakeholders more through major tourism events like Indaba, Travel Africa, SATSA conferences etc.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ZA" dirty="0">
                <a:latin typeface="Arial Narrow" panose="020B0606020202030204" pitchFamily="34" charset="0"/>
                <a:cs typeface="Arial" panose="020B0604020202020204" pitchFamily="34" charset="0"/>
              </a:rPr>
              <a:t>Council to consult with </a:t>
            </a:r>
            <a:r>
              <a:rPr lang="en-ZA" dirty="0" smtClean="0">
                <a:latin typeface="Arial Narrow" panose="020B0606020202030204" pitchFamily="34" charset="0"/>
                <a:cs typeface="Arial" panose="020B0604020202020204" pitchFamily="34" charset="0"/>
              </a:rPr>
              <a:t>various tourism and entrepreneurial awards on </a:t>
            </a:r>
            <a:r>
              <a:rPr lang="en-ZA" dirty="0">
                <a:latin typeface="Arial Narrow" panose="020B0606020202030204" pitchFamily="34" charset="0"/>
                <a:cs typeface="Arial" panose="020B0604020202020204" pitchFamily="34" charset="0"/>
              </a:rPr>
              <a:t>how best to recognise and award tourism businesses showing strong B-BBEE statuses.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1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2400" dirty="0" smtClean="0">
                <a:solidFill>
                  <a:srgbClr val="F26500"/>
                </a:solidFill>
                <a:latin typeface="Arial Black" panose="020B0A04020102020204" pitchFamily="34" charset="0"/>
              </a:rPr>
              <a:t>RECOMMENDATIONS (CONTIN…)</a:t>
            </a:r>
            <a:endParaRPr lang="en-ZA" sz="2400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Procurement from small businesses by both private and government entities is still a major concern. Therefore, serious intervention strategies to support SMMEs should be identified: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Organising campaigns targeting government and private sector on procurement from black owned enterprises and SMMEs is critical.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 Council should also hold transformation round-tables.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There should be Enterprise and Supplier Development Indaba to showcase SMMEs for procurement and matchmaking etc.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Strengthening the THRD Programme: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Executive Development Programme for women by increasing enrolments to 80 candidates with government funding 50% and private sector funding 50%.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There should be the tracking and profiling of Executive Development Programme graduates, so that they could be linked with mentors.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2400" dirty="0" smtClean="0">
                <a:solidFill>
                  <a:srgbClr val="F26500"/>
                </a:solidFill>
                <a:latin typeface="Arial Black" panose="020B0A04020102020204" pitchFamily="34" charset="0"/>
              </a:rPr>
              <a:t>RECOMMENDATIONS (CONTIN…)</a:t>
            </a:r>
            <a:endParaRPr lang="en-ZA" sz="2400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Additional work required in area of Funding: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There is a need to review the TTF funding criteria as the current intake is not satisfactory.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There is a need to set minimum targets or some measure for how many black enterprises should be funded in a year.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Intervention mechanisms should be established to develop and help unsuccessful applicants to become successful in future.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There is a need for establishment of a Fund targeting start-ups.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Z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More should also be done to review the Enterprise Development model.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en-Z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It was noted that there is ICT skills gap in the sector, which must be addressed.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ZA" b="1" i="1" dirty="0" smtClean="0">
                <a:latin typeface="Arial Black" panose="020B0A04020102020204" pitchFamily="34" charset="0"/>
              </a:rPr>
              <a:t>INSTITUTIONALISATION OF THE</a:t>
            </a:r>
          </a:p>
          <a:p>
            <a:pPr marL="0" indent="0" algn="ctr">
              <a:buNone/>
            </a:pPr>
            <a:endParaRPr lang="en-ZA" b="1" i="1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ZA" b="1" i="1" dirty="0" smtClean="0">
                <a:latin typeface="Arial Black" panose="020B0A04020102020204" pitchFamily="34" charset="0"/>
              </a:rPr>
              <a:t> TOURISM B-BBEE CHARTER COUNCIL </a:t>
            </a:r>
            <a:endParaRPr lang="en-ZA" b="1" i="1" dirty="0">
              <a:latin typeface="Arial Black" panose="020B0A04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3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904" y="772511"/>
            <a:ext cx="11288110" cy="586477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55983"/>
          </a:xfrm>
        </p:spPr>
        <p:txBody>
          <a:bodyPr>
            <a:normAutofit fontScale="90000"/>
          </a:bodyPr>
          <a:lstStyle/>
          <a:p>
            <a:pPr algn="ctr"/>
            <a:r>
              <a:rPr lang="en-ZA" sz="2200" dirty="0">
                <a:solidFill>
                  <a:srgbClr val="ED7D31"/>
                </a:solidFill>
                <a:latin typeface="Arial Black" panose="020B0A04020102020204" pitchFamily="34" charset="0"/>
              </a:rPr>
              <a:t>INSTITUTIONALISATION OF THE COUNCUL </a:t>
            </a: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91"/>
            <a:fld id="{3814BED1-1A9E-F94B-885F-397E2E636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91"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6683" y="332136"/>
            <a:ext cx="6858000" cy="563410"/>
          </a:xfrm>
        </p:spPr>
        <p:txBody>
          <a:bodyPr>
            <a:normAutofit fontScale="90000"/>
          </a:bodyPr>
          <a:lstStyle/>
          <a:p>
            <a:r>
              <a:rPr lang="en-ZA" sz="2400" b="1" dirty="0" smtClean="0">
                <a:solidFill>
                  <a:srgbClr val="F26500"/>
                </a:solidFill>
                <a:latin typeface="Arial Black" panose="020B0A04020102020204" pitchFamily="34" charset="0"/>
              </a:rPr>
              <a:t>PROPOSED ORGANISATIONAL </a:t>
            </a:r>
            <a:r>
              <a:rPr lang="en-ZA" sz="2400" b="1" dirty="0">
                <a:solidFill>
                  <a:srgbClr val="F26500"/>
                </a:solidFill>
                <a:latin typeface="Arial Black" panose="020B0A04020102020204" pitchFamily="34" charset="0"/>
              </a:rPr>
              <a:t>STRUCTURE</a:t>
            </a:r>
            <a:endParaRPr lang="en-ZA" sz="105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510" y="1583703"/>
            <a:ext cx="10610193" cy="4501787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Oval 3"/>
          <p:cNvSpPr/>
          <p:nvPr/>
        </p:nvSpPr>
        <p:spPr>
          <a:xfrm>
            <a:off x="4186678" y="1562788"/>
            <a:ext cx="3261872" cy="91371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350" b="1" dirty="0">
                <a:solidFill>
                  <a:prstClr val="black"/>
                </a:solidFill>
                <a:latin typeface="Calibri" panose="020F0502020204030204"/>
              </a:rPr>
              <a:t>THE COUNCIL</a:t>
            </a:r>
          </a:p>
        </p:txBody>
      </p:sp>
      <p:sp>
        <p:nvSpPr>
          <p:cNvPr id="5" name="Down Arrow 4"/>
          <p:cNvSpPr/>
          <p:nvPr/>
        </p:nvSpPr>
        <p:spPr>
          <a:xfrm>
            <a:off x="5934075" y="2686050"/>
            <a:ext cx="38100" cy="20955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48151" y="2790826"/>
            <a:ext cx="3267075" cy="93345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200" b="1" dirty="0">
                <a:solidFill>
                  <a:prstClr val="black"/>
                </a:solidFill>
                <a:latin typeface="Calibri" panose="020F0502020204030204"/>
              </a:rPr>
              <a:t>CHIEF TRANSFORMATION OFFICER</a:t>
            </a:r>
          </a:p>
        </p:txBody>
      </p:sp>
      <p:sp>
        <p:nvSpPr>
          <p:cNvPr id="10" name="Down Arrow 9"/>
          <p:cNvSpPr/>
          <p:nvPr/>
        </p:nvSpPr>
        <p:spPr>
          <a:xfrm flipH="1">
            <a:off x="5968367" y="3743326"/>
            <a:ext cx="34289" cy="1143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374710" y="3857626"/>
            <a:ext cx="5343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3374711" y="3857626"/>
            <a:ext cx="34289" cy="3429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8698230" y="3867152"/>
            <a:ext cx="34289" cy="3429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000251" y="4162428"/>
            <a:ext cx="3133725" cy="81914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200" b="1" dirty="0">
                <a:solidFill>
                  <a:prstClr val="black"/>
                </a:solidFill>
                <a:latin typeface="Calibri" panose="020F0502020204030204"/>
              </a:rPr>
              <a:t>RESEARCH AND MONITORING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448550" y="3195638"/>
            <a:ext cx="266700" cy="4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655242" y="2838450"/>
            <a:ext cx="1869758" cy="7143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200" b="1" dirty="0">
                <a:solidFill>
                  <a:prstClr val="black"/>
                </a:solidFill>
                <a:latin typeface="Calibri" panose="020F0502020204030204"/>
              </a:rPr>
              <a:t>SECRETARIAT</a:t>
            </a:r>
          </a:p>
        </p:txBody>
      </p:sp>
      <p:sp>
        <p:nvSpPr>
          <p:cNvPr id="28" name="Oval 27"/>
          <p:cNvSpPr/>
          <p:nvPr/>
        </p:nvSpPr>
        <p:spPr>
          <a:xfrm>
            <a:off x="7058026" y="4067176"/>
            <a:ext cx="3067049" cy="81915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200" b="1" dirty="0">
                <a:solidFill>
                  <a:prstClr val="black"/>
                </a:solidFill>
                <a:latin typeface="Calibri" panose="020F0502020204030204"/>
              </a:rPr>
              <a:t>POLICY ADVOCACY</a:t>
            </a:r>
          </a:p>
        </p:txBody>
      </p:sp>
    </p:spTree>
    <p:extLst>
      <p:ext uri="{BB962C8B-B14F-4D97-AF65-F5344CB8AC3E}">
        <p14:creationId xmlns:p14="http://schemas.microsoft.com/office/powerpoint/2010/main" val="384231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2000" dirty="0" smtClean="0">
                <a:solidFill>
                  <a:srgbClr val="F26500"/>
                </a:solidFill>
                <a:latin typeface="Arial Black" panose="020B0A04020102020204" pitchFamily="34" charset="0"/>
              </a:rPr>
              <a:t>TRANSITION</a:t>
            </a:r>
            <a:endParaRPr lang="en-ZA" sz="2000" dirty="0">
              <a:solidFill>
                <a:srgbClr val="F265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3C9CE58-836E-422B-A025-2ACDD215765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49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408"/>
            <a:ext cx="10515600" cy="407385"/>
          </a:xfrm>
        </p:spPr>
        <p:txBody>
          <a:bodyPr>
            <a:normAutofit fontScale="90000"/>
          </a:bodyPr>
          <a:lstStyle/>
          <a:p>
            <a:pPr algn="ctr"/>
            <a:r>
              <a:rPr lang="en-ZA" sz="2400" b="1" dirty="0">
                <a:solidFill>
                  <a:srgbClr val="F26500"/>
                </a:solidFill>
                <a:latin typeface="Arial Black" panose="020B0A04020102020204" pitchFamily="34" charset="0"/>
              </a:rPr>
              <a:t>COMPOSITION OF THE NEW CHARTER COUNCIL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1793"/>
            <a:ext cx="10515600" cy="5836417"/>
          </a:xfrm>
        </p:spPr>
        <p:txBody>
          <a:bodyPr>
            <a:normAutofit lnSpcReduction="10000"/>
          </a:bodyPr>
          <a:lstStyle/>
          <a:p>
            <a:pPr marL="270510" lvl="0" indent="-27051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  Ms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Lindiwe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Sangweni-Siddo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Chief Operating Officer: City Lodge Hotel Group 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 lvl="0" indent="-27051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	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Mr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Jeremiah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Mabena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Chief Executive Officer: Thebe Tourism Group 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 lvl="0" indent="-27051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	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Mr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Nesang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Maleka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Chairperson: South African Youth in Tourism and Hospitality 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 lvl="0" indent="-27051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	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Mr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Blacky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Komani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Group CEO of </a:t>
            </a:r>
            <a:r>
              <a:rPr lang="en-GB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Tourvest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Chairperson of TBCSA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 lvl="0" indent="-27051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	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GB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Bernard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Mbenga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Professor: North West University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 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Ms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Bunny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Boola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Chief Executive Officer: African Link Travel</a:t>
            </a:r>
          </a:p>
          <a:p>
            <a:pPr marL="270510" lvl="0" indent="-27051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 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Mr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Ravi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Nadasen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Chief Operating Officer: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Tsogo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Hotels 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 lvl="0" indent="-27051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 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Ms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Mmatšatši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Ramawela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Former CEO of TBCSA: Entrepreneur 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 lvl="0" indent="-27051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 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Mr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Jeff Rosenberg: Chairperson of the Board: FEDHASA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 lvl="0" indent="-27051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 Ms.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Hapiloe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Sello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Managing Executive: South African National Parks 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 lvl="0" indent="-27051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  Ms.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Thandiwe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Godongwana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Non-Executive Director: Premier Hotel Group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 lvl="0" indent="-27051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  Mr.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Mduduzi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Mbongwe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Deputy General Secretary: </a:t>
            </a:r>
            <a:r>
              <a:rPr lang="en-ZA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SACCAWU</a:t>
            </a: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buFontTx/>
              <a:buAutoNum type="arabicPeriod" startAt="13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Ms.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Morongoe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Ramphele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DDG: Department of Tourism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282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966" y="599090"/>
            <a:ext cx="11209282" cy="59436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99089"/>
          </a:xfrm>
        </p:spPr>
        <p:txBody>
          <a:bodyPr>
            <a:noAutofit/>
          </a:bodyPr>
          <a:lstStyle/>
          <a:p>
            <a:pPr algn="ctr"/>
            <a:r>
              <a:rPr lang="en-ZA" sz="2400" dirty="0" smtClean="0">
                <a:solidFill>
                  <a:srgbClr val="F26500"/>
                </a:solidFill>
                <a:latin typeface="Arial Black" panose="020B0A04020102020204" pitchFamily="34" charset="0"/>
              </a:rPr>
              <a:t>STRATEGIC PROGRAMMES</a:t>
            </a:r>
            <a:endParaRPr lang="en-ZA" sz="2400" b="1" dirty="0">
              <a:solidFill>
                <a:srgbClr val="F265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3C9CE58-836E-422B-A025-2ACDD215765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50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5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486211"/>
          </a:xfrm>
        </p:spPr>
        <p:txBody>
          <a:bodyPr>
            <a:normAutofit/>
          </a:bodyPr>
          <a:lstStyle/>
          <a:p>
            <a:pPr algn="ctr"/>
            <a:r>
              <a:rPr lang="en-ZA" sz="2400" dirty="0">
                <a:solidFill>
                  <a:srgbClr val="F26500"/>
                </a:solidFill>
                <a:latin typeface="Arial Black" panose="020B0A04020102020204" pitchFamily="34" charset="0"/>
              </a:rPr>
              <a:t>STRATEGIC PROGRAMMES</a:t>
            </a:r>
            <a:endParaRPr lang="en-ZA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841" y="851338"/>
            <a:ext cx="11524593" cy="57228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3C9CE58-836E-422B-A025-2ACDD215765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51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9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8147"/>
            <a:ext cx="10515600" cy="3458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400" i="1" dirty="0">
                <a:latin typeface="Arial Black" panose="020B0A04020102020204" pitchFamily="34" charset="0"/>
              </a:rPr>
              <a:t>ALIGNMENT OF THE  2015 TOURISM B-</a:t>
            </a:r>
            <a:r>
              <a:rPr lang="en-ZA" sz="2400" i="1" dirty="0" err="1">
                <a:latin typeface="Arial Black" panose="020B0A04020102020204" pitchFamily="34" charset="0"/>
              </a:rPr>
              <a:t>BBEE</a:t>
            </a:r>
            <a:r>
              <a:rPr lang="en-ZA" sz="2400" i="1" dirty="0">
                <a:latin typeface="Arial Black" panose="020B0A04020102020204" pitchFamily="34" charset="0"/>
              </a:rPr>
              <a:t> SECTOR CODE </a:t>
            </a:r>
          </a:p>
          <a:p>
            <a:pPr marL="0" indent="0">
              <a:buNone/>
            </a:pPr>
            <a:endParaRPr lang="en-ZA" sz="2400" b="1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28650" y="776615"/>
            <a:ext cx="10725150" cy="49016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ZA" i="1" dirty="0">
              <a:latin typeface="Arial Black" panose="020B0A04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3C9CE58-836E-422B-A025-2ACDD215765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52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3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486211"/>
          </a:xfrm>
        </p:spPr>
        <p:txBody>
          <a:bodyPr>
            <a:normAutofit/>
          </a:bodyPr>
          <a:lstStyle/>
          <a:p>
            <a:pPr algn="ctr"/>
            <a:r>
              <a:rPr lang="en-ZA" sz="2400" dirty="0" smtClean="0">
                <a:solidFill>
                  <a:srgbClr val="F26500"/>
                </a:solidFill>
                <a:latin typeface="Arial Black" panose="020B0A04020102020204" pitchFamily="34" charset="0"/>
              </a:rPr>
              <a:t>ALIGNMENT OF THE 2015 CODE</a:t>
            </a:r>
            <a:endParaRPr lang="en-ZA" sz="2400" b="1" dirty="0">
              <a:solidFill>
                <a:srgbClr val="F265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838200" y="851338"/>
            <a:ext cx="10515600" cy="5325625"/>
          </a:xfrm>
        </p:spPr>
        <p:txBody>
          <a:bodyPr>
            <a:normAutofit fontScale="92500"/>
          </a:bodyPr>
          <a:lstStyle/>
          <a:p>
            <a:pPr marL="0" lvl="1" indent="0" algn="just">
              <a:lnSpc>
                <a:spcPct val="150000"/>
              </a:lnSpc>
              <a:buNone/>
              <a:defRPr/>
            </a:pPr>
            <a:r>
              <a:rPr lang="en-ZA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ZA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April 2019 </a:t>
            </a:r>
            <a:r>
              <a:rPr lang="en-ZA" sz="20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ZA" sz="2000" b="1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dti</a:t>
            </a:r>
            <a:r>
              <a:rPr lang="en-ZA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ZA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published schedule one (1) of the Amended Codes of Good Practice in terms of Section 9 (1) of the B-BBEE Act No. 53 of 2003 as </a:t>
            </a:r>
            <a:r>
              <a:rPr lang="en-ZA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amended and requested all </a:t>
            </a:r>
            <a:r>
              <a:rPr lang="en-ZA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Sector Charter Councils </a:t>
            </a:r>
            <a:r>
              <a:rPr lang="en-ZA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</a:t>
            </a:r>
            <a:r>
              <a:rPr lang="en-ZA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embark on an alignment of Sector Codes </a:t>
            </a:r>
            <a:r>
              <a:rPr lang="en-ZA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must </a:t>
            </a:r>
            <a:r>
              <a:rPr lang="en-ZA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completed by 31 May </a:t>
            </a:r>
            <a:r>
              <a:rPr lang="en-ZA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2020. </a:t>
            </a:r>
            <a:r>
              <a:rPr lang="en-ZA" sz="2000" b="1" i="1" u="sng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rationale for alignment is as follows: </a:t>
            </a:r>
            <a:endParaRPr lang="en-ZA" sz="2000" b="1" i="1" u="sng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ZA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Clarifications </a:t>
            </a:r>
            <a:r>
              <a:rPr lang="en-ZA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</a:t>
            </a:r>
            <a:r>
              <a:rPr lang="en-ZA" sz="2000" b="1" u="sng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definitions</a:t>
            </a:r>
            <a:r>
              <a:rPr lang="en-ZA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ZA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ensure correct implementation of B-BBEE Legislation in relation to </a:t>
            </a:r>
            <a:r>
              <a:rPr lang="en-ZA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Black </a:t>
            </a:r>
            <a:r>
              <a:rPr lang="en-ZA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Owned EMEs, QSEs and Unincorporated Joint Venture;</a:t>
            </a:r>
          </a:p>
          <a:p>
            <a:pPr marL="396875" lvl="1" indent="-396875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ZA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Spend </a:t>
            </a:r>
            <a:r>
              <a:rPr lang="en-ZA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Bursaries at Higher Education Institutions will assist in dealing with shortage of funding for tertiary education;</a:t>
            </a:r>
          </a:p>
          <a:p>
            <a:pPr marL="396875" lvl="1" indent="-396875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ZA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</a:t>
            </a:r>
            <a:r>
              <a:rPr lang="en-ZA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a need to use and strengthen the procurement element to empower Black Owned </a:t>
            </a:r>
            <a:r>
              <a:rPr lang="en-ZA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Entities </a:t>
            </a:r>
            <a:r>
              <a:rPr lang="en-ZA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be part of the value chains of established entities; and</a:t>
            </a:r>
          </a:p>
          <a:p>
            <a:pPr marL="396875" lvl="1" indent="-396875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ZA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</a:t>
            </a:r>
            <a:r>
              <a:rPr lang="en-ZA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a need to expand the Pool for Enterprise and Supplier Development </a:t>
            </a:r>
            <a:r>
              <a:rPr lang="en-ZA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Beneficiaries.</a:t>
            </a:r>
            <a:endParaRPr lang="en-ZA" sz="20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00000"/>
              </a:lnSpc>
              <a:buNone/>
              <a:defRPr/>
            </a:pPr>
            <a:endParaRPr lang="en-ZA" sz="1600" dirty="0" smtClean="0">
              <a:solidFill>
                <a:srgbClr val="333333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3C9CE58-836E-422B-A025-2ACDD215765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53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4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49273"/>
          </a:xfrm>
        </p:spPr>
        <p:txBody>
          <a:bodyPr>
            <a:noAutofit/>
          </a:bodyPr>
          <a:lstStyle/>
          <a:p>
            <a:pPr algn="ctr"/>
            <a:r>
              <a:rPr lang="en-ZA" sz="2400" dirty="0" smtClean="0">
                <a:solidFill>
                  <a:srgbClr val="F26500"/>
                </a:solidFill>
                <a:latin typeface="Arial Black" panose="020B0A04020102020204" pitchFamily="34" charset="0"/>
              </a:rPr>
              <a:t>AREAS OF ALIGNMENT </a:t>
            </a:r>
            <a:endParaRPr lang="en-ZA" sz="2400" b="1" dirty="0">
              <a:solidFill>
                <a:srgbClr val="F265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ZA" sz="2000" dirty="0" smtClean="0">
                <a:latin typeface="Arial Narrow" panose="020B0606020202030204" pitchFamily="34" charset="0"/>
              </a:rPr>
              <a:t>The areas of alignment in the new release of the B-BBEE Codes of Good Practice are as follows: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Arial Narrow" panose="020B0606020202030204" pitchFamily="34" charset="0"/>
              </a:rPr>
              <a:t>Preferential Procurement;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Arial Narrow" panose="020B0606020202030204" pitchFamily="34" charset="0"/>
              </a:rPr>
              <a:t>Enterprise and Supplier Development;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Arial Narrow" panose="020B0606020202030204" pitchFamily="34" charset="0"/>
              </a:rPr>
              <a:t>Empowering supplier;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Arial Narrow" panose="020B0606020202030204" pitchFamily="34" charset="0"/>
              </a:rPr>
              <a:t>Skills Development;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Arial Narrow" panose="020B0606020202030204" pitchFamily="34" charset="0"/>
              </a:rPr>
              <a:t>Subminimum requirement for priority elements;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Arial Narrow" panose="020B0606020202030204" pitchFamily="34" charset="0"/>
              </a:rPr>
              <a:t>General Principles; and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Arial Narrow" panose="020B0606020202030204" pitchFamily="34" charset="0"/>
              </a:rPr>
              <a:t>Interpretations </a:t>
            </a:r>
            <a:r>
              <a:rPr lang="en-ZA" sz="2000" dirty="0">
                <a:latin typeface="Arial Narrow" panose="020B0606020202030204" pitchFamily="34" charset="0"/>
              </a:rPr>
              <a:t>and </a:t>
            </a:r>
            <a:r>
              <a:rPr lang="en-ZA" sz="2000" dirty="0" smtClean="0">
                <a:latin typeface="Arial Narrow" panose="020B0606020202030204" pitchFamily="34" charset="0"/>
              </a:rPr>
              <a:t>Definitions;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Arial Narrow" panose="020B0606020202030204" pitchFamily="34" charset="0"/>
              </a:rPr>
              <a:t>No changes under Ownership, Management Control and SED;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Arial Narrow" panose="020B0606020202030204" pitchFamily="34" charset="0"/>
              </a:rPr>
              <a:t>The industry may recommend additional changes other than what was introduced by </a:t>
            </a:r>
            <a:r>
              <a:rPr lang="en-ZA" sz="2000" b="1" dirty="0" smtClean="0">
                <a:latin typeface="Arial Narrow" panose="020B0606020202030204" pitchFamily="34" charset="0"/>
              </a:rPr>
              <a:t>the </a:t>
            </a:r>
            <a:r>
              <a:rPr lang="en-ZA" sz="2000" b="1" dirty="0" err="1" smtClean="0">
                <a:latin typeface="Arial Narrow" panose="020B0606020202030204" pitchFamily="34" charset="0"/>
              </a:rPr>
              <a:t>dti</a:t>
            </a:r>
            <a:r>
              <a:rPr lang="en-ZA" sz="2000" b="1" dirty="0" smtClean="0">
                <a:latin typeface="Arial Narrow" panose="020B0606020202030204" pitchFamily="34" charset="0"/>
              </a:rPr>
              <a:t>. </a:t>
            </a: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3C9CE58-836E-422B-A025-2ACDD215765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54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1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580804"/>
          </a:xfrm>
        </p:spPr>
        <p:txBody>
          <a:bodyPr>
            <a:normAutofit/>
          </a:bodyPr>
          <a:lstStyle/>
          <a:p>
            <a:pPr algn="ctr"/>
            <a:r>
              <a:rPr lang="en-ZA" sz="2400" dirty="0" smtClean="0">
                <a:solidFill>
                  <a:srgbClr val="F26500"/>
                </a:solidFill>
                <a:latin typeface="Arial Black" panose="020B0A04020102020204" pitchFamily="34" charset="0"/>
              </a:rPr>
              <a:t>RECOMMENDATIONS</a:t>
            </a:r>
            <a:endParaRPr lang="en-ZA" sz="2400" dirty="0">
              <a:solidFill>
                <a:srgbClr val="F265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45932"/>
            <a:ext cx="10515600" cy="5231031"/>
          </a:xfrm>
        </p:spPr>
        <p:txBody>
          <a:bodyPr>
            <a:noAutofit/>
          </a:bodyPr>
          <a:lstStyle/>
          <a:p>
            <a:pPr marL="0" lvl="0" indent="0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ZA" sz="24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Draft Tourism 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B-BBEE </a:t>
            </a:r>
            <a:r>
              <a:rPr lang="en-ZA" sz="24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Sector Code is available for public comments and inputs on the following websites:</a:t>
            </a:r>
            <a:endParaRPr lang="en-ZA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ZA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Website</a:t>
            </a:r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ZA" sz="24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hlinkClick r:id="rId2"/>
              </a:rPr>
              <a:t>www.tourism.gov.za</a:t>
            </a:r>
            <a:endParaRPr lang="en-ZA" sz="240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ZA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Website: </a:t>
            </a:r>
            <a:r>
              <a:rPr lang="en-ZA" sz="24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hlinkClick r:id="rId3"/>
              </a:rPr>
              <a:t>www.gpwonline.co.za</a:t>
            </a:r>
            <a:endParaRPr lang="en-ZA" sz="240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ZA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nterested </a:t>
            </a: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affected persons and organisations are invited to </a:t>
            </a:r>
            <a:r>
              <a:rPr lang="en-ZA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</a:t>
            </a: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comments and inputs in writing, not later than 30 November 2019, to the Tourism B-BBEE Charter Council: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ZA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Email</a:t>
            </a:r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hlinkClick r:id="rId4"/>
              </a:rPr>
              <a:t>bbbee@tourism.gov.za</a:t>
            </a:r>
            <a:endParaRPr lang="en-ZA" sz="24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Hand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ZA" sz="2400" dirty="0" err="1">
                <a:latin typeface="Arial" panose="020B0604020202020204" pitchFamily="34" charset="0"/>
                <a:cs typeface="Arial" panose="020B0604020202020204" pitchFamily="34" charset="0"/>
              </a:rPr>
              <a:t>Trevenna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street, Tourism House, Sunnyside,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PRETORIA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, 0001</a:t>
            </a:r>
          </a:p>
          <a:p>
            <a:pPr marL="0" indent="0" algn="just">
              <a:buNone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By Post: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Private Bag X424,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PRETORIA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, 0001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3C9CE58-836E-422B-A025-2ACDD215765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55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84" y="646386"/>
            <a:ext cx="11117316" cy="60854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2879"/>
            <a:ext cx="10515600" cy="533507"/>
          </a:xfrm>
        </p:spPr>
        <p:txBody>
          <a:bodyPr>
            <a:noAutofit/>
          </a:bodyPr>
          <a:lstStyle/>
          <a:p>
            <a:pPr algn="ctr"/>
            <a:r>
              <a:rPr lang="en-ZA" sz="2400" dirty="0">
                <a:solidFill>
                  <a:srgbClr val="F26500"/>
                </a:solidFill>
                <a:latin typeface="Arial Black" panose="020B0A04020102020204" pitchFamily="34" charset="0"/>
              </a:rPr>
              <a:t>CONSULTATION SCHEDULE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3C9CE58-836E-422B-A025-2ACDD215765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56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8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5593" y="3361158"/>
            <a:ext cx="3840813" cy="12802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3C9CE58-836E-422B-A025-2ACDD215765A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57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939"/>
            <a:ext cx="10515600" cy="549275"/>
          </a:xfrm>
        </p:spPr>
        <p:txBody>
          <a:bodyPr/>
          <a:lstStyle/>
          <a:p>
            <a:pPr algn="ctr"/>
            <a:r>
              <a:rPr lang="en-ZA" sz="2400" b="1" dirty="0">
                <a:solidFill>
                  <a:srgbClr val="F26500"/>
                </a:solidFill>
                <a:latin typeface="Arial Black" panose="020B0A04020102020204" pitchFamily="34" charset="0"/>
              </a:rPr>
              <a:t>MANDATE OF THE CHARTER COUNCIL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7" y="895459"/>
            <a:ext cx="10849303" cy="4351338"/>
          </a:xfrm>
        </p:spPr>
        <p:txBody>
          <a:bodyPr/>
          <a:lstStyle/>
          <a:p>
            <a:pPr marL="0" lvl="1" indent="0" algn="just">
              <a:lnSpc>
                <a:spcPct val="100000"/>
              </a:lnSpc>
              <a:buNone/>
              <a:defRPr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Council is appointed to fulfil the following mandate, as provided under  Section 6.4 Statement 003 of the B-BBEE Codes:</a:t>
            </a:r>
          </a:p>
          <a:p>
            <a:pPr marL="0" lvl="1" indent="0" algn="just">
              <a:lnSpc>
                <a:spcPct val="100000"/>
              </a:lnSpc>
              <a:buNone/>
              <a:defRPr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guidance on sector-specific matters affecting B-BBEE in the tourism sector;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 reports on the status of broad-based black economic empowerment within the sector, and 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information with sector members, Minister of Tourism, approved accreditation agencies, B-BBEE Commission, B-BBEE Presidential Advisory Council, and the Minister of Trade and Industry, Parliament and the general public.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67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400" b="1" dirty="0">
                <a:solidFill>
                  <a:srgbClr val="F26500"/>
                </a:solidFill>
                <a:latin typeface="Arial Black" panose="020B0A04020102020204" pitchFamily="34" charset="0"/>
              </a:rPr>
              <a:t>ELEMENTS OF THE 2009 CODE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Control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Equity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Preferential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Development; and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 Economic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038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400" b="1" dirty="0">
                <a:solidFill>
                  <a:srgbClr val="F26500"/>
                </a:solidFill>
                <a:latin typeface="Arial Black" panose="020B0A04020102020204" pitchFamily="34" charset="0"/>
              </a:rPr>
              <a:t>THRESHOLD OF THE 2009 CODE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793" y="1690688"/>
            <a:ext cx="10802007" cy="42686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520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738"/>
            <a:ext cx="10515600" cy="449067"/>
          </a:xfrm>
        </p:spPr>
        <p:txBody>
          <a:bodyPr>
            <a:normAutofit/>
          </a:bodyPr>
          <a:lstStyle/>
          <a:p>
            <a:pPr algn="ctr"/>
            <a:r>
              <a:rPr lang="en-ZA" sz="2400" b="1" dirty="0" smtClean="0">
                <a:solidFill>
                  <a:srgbClr val="F26500"/>
                </a:solidFill>
                <a:latin typeface="Arial Black" panose="020B0A04020102020204" pitchFamily="34" charset="0"/>
              </a:rPr>
              <a:t>BASELINE STUDY RESULTS OF THE </a:t>
            </a:r>
            <a:r>
              <a:rPr lang="en-ZA" sz="2400" b="1" dirty="0">
                <a:solidFill>
                  <a:srgbClr val="F26500"/>
                </a:solidFill>
                <a:latin typeface="Arial Black" panose="020B0A04020102020204" pitchFamily="34" charset="0"/>
              </a:rPr>
              <a:t>2009 CODE</a:t>
            </a:r>
            <a:endParaRPr lang="en-ZA" sz="24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B2B7-1046-4BDA-BD8A-FF5915212811}" type="slidenum">
              <a:rPr lang="en-ZA" smtClean="0"/>
              <a:t>9</a:t>
            </a:fld>
            <a:endParaRPr lang="en-Z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14192"/>
            <a:ext cx="11558393" cy="576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5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9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0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4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5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2443</Words>
  <Application>Microsoft Office PowerPoint</Application>
  <PresentationFormat>Widescreen</PresentationFormat>
  <Paragraphs>358</Paragraphs>
  <Slides>57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9" baseType="lpstr">
      <vt:lpstr>ＭＳ Ｐゴシック</vt:lpstr>
      <vt:lpstr>Arial</vt:lpstr>
      <vt:lpstr>Arial Black</vt:lpstr>
      <vt:lpstr>Arial Narrow</vt:lpstr>
      <vt:lpstr>Calibri</vt:lpstr>
      <vt:lpstr>Calibri Light</vt:lpstr>
      <vt:lpstr>Gill Sans MT</vt:lpstr>
      <vt:lpstr>Roboto</vt:lpstr>
      <vt:lpstr>Times New Roman</vt:lpstr>
      <vt:lpstr>Wingdings</vt:lpstr>
      <vt:lpstr>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6_Office Theme</vt:lpstr>
      <vt:lpstr>20_Office Theme</vt:lpstr>
      <vt:lpstr>Document</vt:lpstr>
      <vt:lpstr>BRIEFING TO THE TOURISM PORTFOLIO COMMITTEE BY THE TOURISM B-BBEE CHARTER COUNCIL </vt:lpstr>
      <vt:lpstr>PURPOSE </vt:lpstr>
      <vt:lpstr>ACRONYMS</vt:lpstr>
      <vt:lpstr>BACKGROUND </vt:lpstr>
      <vt:lpstr>COMPOSITION OF THE NEW CHARTER COUNCIL </vt:lpstr>
      <vt:lpstr>MANDATE OF THE CHARTER COUNCIL </vt:lpstr>
      <vt:lpstr>ELEMENTS OF THE 2009 CODE</vt:lpstr>
      <vt:lpstr>THRESHOLD OF THE 2009 CODE</vt:lpstr>
      <vt:lpstr>BASELINE STUDY RESULTS OF THE 2009 CODE</vt:lpstr>
      <vt:lpstr>ELEMENTS OF THE 2015 CODE</vt:lpstr>
      <vt:lpstr>THRESHOLD OF THE 2015 CODE</vt:lpstr>
      <vt:lpstr>PRIORITY ELEMENTS AND DISCOUNTING PRINCIPLE</vt:lpstr>
      <vt:lpstr>OWNERSHIP ELEMENT</vt:lpstr>
      <vt:lpstr>MANAGEMENT CONTROL ELEMENT</vt:lpstr>
      <vt:lpstr>MANAGEMENT CONTROL ELEMENT</vt:lpstr>
      <vt:lpstr>MANAGEMENT CONTROL ELEMENT</vt:lpstr>
      <vt:lpstr>SKILLS DEVELOPMENT ELEMENT</vt:lpstr>
      <vt:lpstr>ESD ELEMENT</vt:lpstr>
      <vt:lpstr>ESD ELEMENT</vt:lpstr>
      <vt:lpstr>SOCIO-ECONOMIC DEVELOPMENT ELEMENT</vt:lpstr>
      <vt:lpstr>PowerPoint Presentation</vt:lpstr>
      <vt:lpstr>BLACK OWNERSHIP ACCORDING TO SUB-SECTORS </vt:lpstr>
      <vt:lpstr>BLACK WOMEN OWNERSHIP ACCORDING TO  SUB-SECTORS </vt:lpstr>
      <vt:lpstr>BLACK OWNERSHIP ACCORDING TO BANDS  </vt:lpstr>
      <vt:lpstr>PowerPoint Presentation</vt:lpstr>
      <vt:lpstr>PowerPoint Presentation</vt:lpstr>
      <vt:lpstr>PowerPoint Presentation</vt:lpstr>
      <vt:lpstr>BLACK PEOPLE IN MANAGEMENT CONTROL ACCORDING TO BANDS </vt:lpstr>
      <vt:lpstr>PowerPoint Presentation</vt:lpstr>
      <vt:lpstr>PowerPoint Presentation</vt:lpstr>
      <vt:lpstr>SKILLS DEVELOPMENT ACCORDING TO BANDS</vt:lpstr>
      <vt:lpstr>PowerPoint Presentation</vt:lpstr>
      <vt:lpstr>PowerPoint Presentation</vt:lpstr>
      <vt:lpstr>PROCUREMENT FROM BLACK OWNED SUPPLIERS BY LARGE ENTERPRISES  </vt:lpstr>
      <vt:lpstr>PowerPoint Presentation</vt:lpstr>
      <vt:lpstr>SOCIO ECONOMIC DEVELOPMENT ACCORDING TO BANDS  </vt:lpstr>
      <vt:lpstr>PowerPoint Presentation</vt:lpstr>
      <vt:lpstr>KEY COUNCIL ACHIEVEMENTS: 2016 - 2019 </vt:lpstr>
      <vt:lpstr>IMPLEMENTATION OF THE COUNCIL PLAN OF ACTION</vt:lpstr>
      <vt:lpstr>COUNCIL RESPONSE TO THE FINDINGS OF THE STUDY</vt:lpstr>
      <vt:lpstr>COUNCIL RESPONSE TO THE FINDINGS OF THE STUDY</vt:lpstr>
      <vt:lpstr>IMPLEMENTATION OF THE COUNCIL PLAN OF ACTION</vt:lpstr>
      <vt:lpstr>RECOMMENDATIONS FOR THE NEW COUNCIL </vt:lpstr>
      <vt:lpstr>RECOMMENDATIONS (CONTIN…)</vt:lpstr>
      <vt:lpstr>RECOMMENDATIONS (CONTIN…)</vt:lpstr>
      <vt:lpstr>PowerPoint Presentation</vt:lpstr>
      <vt:lpstr>INSTITUTIONALISATION OF THE COUNCUL </vt:lpstr>
      <vt:lpstr>PROPOSED ORGANISATIONAL STRUCTURE</vt:lpstr>
      <vt:lpstr>TRANSITION</vt:lpstr>
      <vt:lpstr>STRATEGIC PROGRAMMES</vt:lpstr>
      <vt:lpstr>STRATEGIC PROGRAMMES</vt:lpstr>
      <vt:lpstr>PowerPoint Presentation</vt:lpstr>
      <vt:lpstr>ALIGNMENT OF THE 2015 CODE</vt:lpstr>
      <vt:lpstr>AREAS OF ALIGNMENT </vt:lpstr>
      <vt:lpstr>RECOMMENDATIONS</vt:lpstr>
      <vt:lpstr>CONSULTATION SCHEDULE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TO THE TOURISM PORTFOLIO COMMITTEE BY THE TOURISM B-BBEE CHARTER COUNCIL</dc:title>
  <dc:creator>RMalehase</dc:creator>
  <cp:lastModifiedBy>Sibusiso Khuzwayo</cp:lastModifiedBy>
  <cp:revision>47</cp:revision>
  <dcterms:created xsi:type="dcterms:W3CDTF">2019-10-11T09:33:20Z</dcterms:created>
  <dcterms:modified xsi:type="dcterms:W3CDTF">2019-10-29T07:40:54Z</dcterms:modified>
</cp:coreProperties>
</file>