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270" r:id="rId2"/>
    <p:sldId id="437" r:id="rId3"/>
    <p:sldId id="440" r:id="rId4"/>
    <p:sldId id="441" r:id="rId5"/>
    <p:sldId id="442" r:id="rId6"/>
    <p:sldId id="443" r:id="rId7"/>
    <p:sldId id="444" r:id="rId8"/>
    <p:sldId id="445" r:id="rId9"/>
    <p:sldId id="446" r:id="rId10"/>
    <p:sldId id="419" r:id="rId11"/>
    <p:sldId id="431" r:id="rId12"/>
    <p:sldId id="420" r:id="rId13"/>
    <p:sldId id="423" r:id="rId14"/>
    <p:sldId id="422" r:id="rId15"/>
    <p:sldId id="424" r:id="rId16"/>
    <p:sldId id="432" r:id="rId17"/>
    <p:sldId id="408" r:id="rId18"/>
    <p:sldId id="411" r:id="rId19"/>
    <p:sldId id="430" r:id="rId20"/>
    <p:sldId id="409" r:id="rId21"/>
    <p:sldId id="410" r:id="rId22"/>
    <p:sldId id="428" r:id="rId23"/>
    <p:sldId id="343" r:id="rId24"/>
    <p:sldId id="435" r:id="rId25"/>
    <p:sldId id="436" r:id="rId26"/>
    <p:sldId id="302" r:id="rId27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EC4124E-A44E-4BCE-945D-38379E4ABB7B}">
          <p14:sldIdLst>
            <p14:sldId id="270"/>
            <p14:sldId id="437"/>
          </p14:sldIdLst>
        </p14:section>
        <p14:section name="Untitled Section" id="{B6590A84-3107-4AD2-90D2-A3D5D9FB58CE}">
          <p14:sldIdLst>
            <p14:sldId id="440"/>
            <p14:sldId id="441"/>
            <p14:sldId id="442"/>
            <p14:sldId id="443"/>
            <p14:sldId id="444"/>
            <p14:sldId id="445"/>
            <p14:sldId id="446"/>
            <p14:sldId id="419"/>
            <p14:sldId id="431"/>
            <p14:sldId id="420"/>
            <p14:sldId id="423"/>
            <p14:sldId id="422"/>
            <p14:sldId id="424"/>
            <p14:sldId id="432"/>
            <p14:sldId id="408"/>
            <p14:sldId id="411"/>
            <p14:sldId id="430"/>
            <p14:sldId id="409"/>
            <p14:sldId id="410"/>
            <p14:sldId id="428"/>
            <p14:sldId id="343"/>
            <p14:sldId id="435"/>
            <p14:sldId id="436"/>
            <p14:sldId id="302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6228"/>
    <a:srgbClr val="A6A6A6"/>
    <a:srgbClr val="F2F2F2"/>
    <a:srgbClr val="CB2E44"/>
    <a:srgbClr val="67AFA6"/>
    <a:srgbClr val="485B63"/>
    <a:srgbClr val="9AB064"/>
    <a:srgbClr val="5241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1234" y="-379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07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D98CAC-3E4B-4EF2-946E-D51A0D942EBD}" type="datetimeFigureOut">
              <a:rPr lang="en-US" smtClean="0"/>
              <a:t>10/29/2019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C58EDB-A407-4D96-A032-DDB999D1C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847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C58EDB-A407-4D96-A032-DDB999D1C37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2295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53E66-6235-422D-995A-E275095AFAEA}" type="slidenum">
              <a:rPr lang="en-ZA" smtClean="0">
                <a:solidFill>
                  <a:prstClr val="black"/>
                </a:solidFill>
              </a:rPr>
              <a:pPr/>
              <a:t>26</a:t>
            </a:fld>
            <a:endParaRPr lang="en-Z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502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F4B05-4322-45CC-925F-4D8FEA6C6C51}" type="datetimeFigureOut">
              <a:rPr lang="en-ZA" smtClean="0"/>
              <a:t>2019/10/29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5A173-B1BF-4798-9E27-4F767D303069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7656523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F4B05-4322-45CC-925F-4D8FEA6C6C51}" type="datetimeFigureOut">
              <a:rPr lang="en-ZA" smtClean="0"/>
              <a:t>2019/10/29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5A173-B1BF-4798-9E27-4F767D303069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86758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F4B05-4322-45CC-925F-4D8FEA6C6C51}" type="datetimeFigureOut">
              <a:rPr lang="en-ZA" smtClean="0"/>
              <a:t>2019/10/29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5A173-B1BF-4798-9E27-4F767D303069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4082665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F4B05-4322-45CC-925F-4D8FEA6C6C51}" type="datetimeFigureOut">
              <a:rPr lang="en-ZA" smtClean="0"/>
              <a:t>2019/10/29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5A173-B1BF-4798-9E27-4F767D303069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860482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F4B05-4322-45CC-925F-4D8FEA6C6C51}" type="datetimeFigureOut">
              <a:rPr lang="en-ZA" smtClean="0"/>
              <a:t>2019/10/29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5A173-B1BF-4798-9E27-4F767D303069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227414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F4B05-4322-45CC-925F-4D8FEA6C6C51}" type="datetimeFigureOut">
              <a:rPr lang="en-ZA" smtClean="0"/>
              <a:t>2019/10/29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5A173-B1BF-4798-9E27-4F767D303069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305835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F4B05-4322-45CC-925F-4D8FEA6C6C51}" type="datetimeFigureOut">
              <a:rPr lang="en-ZA" smtClean="0"/>
              <a:t>2019/10/29</a:t>
            </a:fld>
            <a:endParaRPr lang="en-Z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5A173-B1BF-4798-9E27-4F767D303069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562856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F4B05-4322-45CC-925F-4D8FEA6C6C51}" type="datetimeFigureOut">
              <a:rPr lang="en-ZA" smtClean="0"/>
              <a:t>2019/10/29</a:t>
            </a:fld>
            <a:endParaRPr lang="en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5A173-B1BF-4798-9E27-4F767D303069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820329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F4B05-4322-45CC-925F-4D8FEA6C6C51}" type="datetimeFigureOut">
              <a:rPr lang="en-ZA" smtClean="0"/>
              <a:t>2019/10/29</a:t>
            </a:fld>
            <a:endParaRPr lang="en-Z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5A173-B1BF-4798-9E27-4F767D303069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908918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F4B05-4322-45CC-925F-4D8FEA6C6C51}" type="datetimeFigureOut">
              <a:rPr lang="en-ZA" smtClean="0"/>
              <a:t>2019/10/29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5A173-B1BF-4798-9E27-4F767D303069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971255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F4B05-4322-45CC-925F-4D8FEA6C6C51}" type="datetimeFigureOut">
              <a:rPr lang="en-ZA" smtClean="0"/>
              <a:t>2019/10/29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5A173-B1BF-4798-9E27-4F767D303069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897720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DLR Powerpoint Presentation.jpg"/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2145" b="3091"/>
          <a:stretch/>
        </p:blipFill>
        <p:spPr>
          <a:xfrm>
            <a:off x="0" y="4245425"/>
            <a:ext cx="9144000" cy="90351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6F4B05-4322-45CC-925F-4D8FEA6C6C51}" type="datetimeFigureOut">
              <a:rPr lang="en-ZA" smtClean="0"/>
              <a:t>2019/10/29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B5A173-B1BF-4798-9E27-4F767D303069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534710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RDLR Powerpoint Presentation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505" b="2874"/>
          <a:stretch/>
        </p:blipFill>
        <p:spPr>
          <a:xfrm>
            <a:off x="0" y="0"/>
            <a:ext cx="9144000" cy="51530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147030" y="2225501"/>
            <a:ext cx="28499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Overview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3227"/>
            <a:ext cx="9144000" cy="5166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752600" y="1200150"/>
            <a:ext cx="6553200" cy="3305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endParaRPr lang="en-ZA" sz="1900" b="1" dirty="0">
              <a:solidFill>
                <a:schemeClr val="bg1"/>
              </a:solidFill>
              <a:latin typeface="Century Gothic" pitchFamily="34" charset="0"/>
            </a:endParaRPr>
          </a:p>
          <a:p>
            <a:pPr algn="ctr" eaLnBrk="1" hangingPunct="1">
              <a:lnSpc>
                <a:spcPct val="120000"/>
              </a:lnSpc>
            </a:pPr>
            <a:r>
              <a:rPr lang="en-ZA" sz="1900" b="1" dirty="0">
                <a:solidFill>
                  <a:schemeClr val="bg1"/>
                </a:solidFill>
                <a:latin typeface="Century Gothic" pitchFamily="34" charset="0"/>
              </a:rPr>
              <a:t> </a:t>
            </a:r>
            <a:endParaRPr lang="en-ZA" sz="2000" b="1" dirty="0">
              <a:solidFill>
                <a:schemeClr val="bg1"/>
              </a:solidFill>
            </a:endParaRPr>
          </a:p>
          <a:p>
            <a:pPr algn="ctr" eaLnBrk="1" hangingPunct="1">
              <a:lnSpc>
                <a:spcPct val="120000"/>
              </a:lnSpc>
            </a:pPr>
            <a:r>
              <a:rPr lang="en-ZA" sz="2400" b="1" dirty="0">
                <a:solidFill>
                  <a:schemeClr val="bg1"/>
                </a:solidFill>
              </a:rPr>
              <a:t>FREE STATE PROVINCE  PSSC</a:t>
            </a:r>
          </a:p>
          <a:p>
            <a:pPr algn="ctr" eaLnBrk="1" hangingPunct="1">
              <a:lnSpc>
                <a:spcPct val="120000"/>
              </a:lnSpc>
            </a:pPr>
            <a:r>
              <a:rPr lang="en-ZA" sz="2400" b="1" dirty="0" smtClean="0">
                <a:solidFill>
                  <a:schemeClr val="bg1"/>
                </a:solidFill>
              </a:rPr>
              <a:t>FREE STATE AGRI-PARKS PROGRESS REPORT</a:t>
            </a:r>
            <a:endParaRPr lang="en-ZA" sz="2400" b="1" dirty="0">
              <a:solidFill>
                <a:schemeClr val="bg1"/>
              </a:solidFill>
            </a:endParaRPr>
          </a:p>
          <a:p>
            <a:pPr algn="r" eaLnBrk="1" hangingPunct="1">
              <a:lnSpc>
                <a:spcPct val="120000"/>
              </a:lnSpc>
            </a:pPr>
            <a:r>
              <a:rPr lang="en-ZA" sz="2000" b="1" dirty="0">
                <a:solidFill>
                  <a:schemeClr val="bg1"/>
                </a:solidFill>
                <a:latin typeface="Century Gothic" pitchFamily="34" charset="0"/>
              </a:rPr>
              <a:t>	</a:t>
            </a:r>
            <a:endParaRPr lang="en-ZA" sz="2000" b="1" dirty="0" smtClean="0">
              <a:solidFill>
                <a:schemeClr val="bg1"/>
              </a:solidFill>
              <a:latin typeface="Century Gothic" pitchFamily="34" charset="0"/>
            </a:endParaRPr>
          </a:p>
          <a:p>
            <a:pPr algn="ctr" eaLnBrk="1" hangingPunct="1">
              <a:lnSpc>
                <a:spcPct val="120000"/>
              </a:lnSpc>
            </a:pPr>
            <a:r>
              <a:rPr lang="en-ZA" sz="2400" b="1" dirty="0" smtClean="0">
                <a:solidFill>
                  <a:schemeClr val="bg1"/>
                </a:solidFill>
              </a:rPr>
              <a:t>DATE: </a:t>
            </a:r>
            <a:r>
              <a:rPr lang="en-ZA" sz="2400" b="1" dirty="0" smtClean="0">
                <a:solidFill>
                  <a:schemeClr val="bg1"/>
                </a:solidFill>
              </a:rPr>
              <a:t>29 OCTOBER</a:t>
            </a:r>
            <a:r>
              <a:rPr lang="en-ZA" sz="2400" b="1" dirty="0" smtClean="0">
                <a:solidFill>
                  <a:schemeClr val="bg1"/>
                </a:solidFill>
              </a:rPr>
              <a:t> </a:t>
            </a:r>
            <a:r>
              <a:rPr lang="en-ZA" sz="2400" b="1" dirty="0" smtClean="0">
                <a:solidFill>
                  <a:schemeClr val="bg1"/>
                </a:solidFill>
              </a:rPr>
              <a:t>2019</a:t>
            </a:r>
            <a:endParaRPr lang="en-ZA" sz="2400" b="1" dirty="0">
              <a:solidFill>
                <a:schemeClr val="bg1"/>
              </a:solidFill>
            </a:endParaRPr>
          </a:p>
          <a:p>
            <a:pPr eaLnBrk="1" hangingPunct="1">
              <a:lnSpc>
                <a:spcPct val="120000"/>
              </a:lnSpc>
            </a:pPr>
            <a:endParaRPr lang="en-ZA" sz="2000" b="1" dirty="0">
              <a:latin typeface="Century Gothic" pitchFamily="34" charset="0"/>
            </a:endParaRPr>
          </a:p>
          <a:p>
            <a:pPr eaLnBrk="1" hangingPunct="1">
              <a:lnSpc>
                <a:spcPct val="120000"/>
              </a:lnSpc>
            </a:pPr>
            <a:endParaRPr lang="en-ZA" sz="2400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3481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4887134" cy="1047750"/>
          </a:xfrm>
          <a:gradFill flip="none" rotWithShape="1">
            <a:gsLst>
              <a:gs pos="7000">
                <a:srgbClr val="447635">
                  <a:shade val="30000"/>
                  <a:satMod val="115000"/>
                </a:srgbClr>
              </a:gs>
              <a:gs pos="20000">
                <a:srgbClr val="447635">
                  <a:shade val="67500"/>
                  <a:satMod val="115000"/>
                </a:srgbClr>
              </a:gs>
              <a:gs pos="100000">
                <a:srgbClr val="447635">
                  <a:shade val="100000"/>
                  <a:satMod val="115000"/>
                  <a:alpha val="70000"/>
                </a:srgbClr>
              </a:gs>
            </a:gsLst>
            <a:path path="circle">
              <a:fillToRect t="100000" r="100000"/>
            </a:path>
            <a:tileRect l="-100000" b="-100000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l"/>
            <a:r>
              <a:rPr lang="en-ZA" sz="2800" b="1" dirty="0">
                <a:ln>
                  <a:solidFill>
                    <a:schemeClr val="tx1"/>
                  </a:solidFill>
                </a:ln>
                <a:solidFill>
                  <a:srgbClr val="5F943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Thabo Mofutsanyane </a:t>
            </a:r>
            <a:r>
              <a:rPr lang="en-ZA" sz="2800" b="1" dirty="0" smtClean="0">
                <a:ln>
                  <a:solidFill>
                    <a:schemeClr val="tx1"/>
                  </a:solidFill>
                </a:ln>
                <a:solidFill>
                  <a:srgbClr val="5F943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Agri-park Progress Since SONA 2015</a:t>
            </a:r>
            <a:endParaRPr lang="en-ZA" sz="2800" b="1" dirty="0">
              <a:ln>
                <a:solidFill>
                  <a:schemeClr val="tx1"/>
                </a:solidFill>
              </a:ln>
              <a:solidFill>
                <a:srgbClr val="5F943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Inhoud-plekhouer 6">
            <a:extLst>
              <a:ext uri="{FF2B5EF4-FFF2-40B4-BE49-F238E27FC236}">
                <a16:creationId xmlns:a16="http://schemas.microsoft.com/office/drawing/2014/main" xmlns="" id="{2B546CD4-35B0-466D-9CEE-3E55F9D32C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04800" y="845908"/>
            <a:ext cx="5171268" cy="3962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praakborrel: Reghoek 4">
            <a:extLst>
              <a:ext uri="{FF2B5EF4-FFF2-40B4-BE49-F238E27FC236}">
                <a16:creationId xmlns:a16="http://schemas.microsoft.com/office/drawing/2014/main" xmlns="" id="{5E269FCA-3042-4DFC-ABBF-887317E51C9D}"/>
              </a:ext>
            </a:extLst>
          </p:cNvPr>
          <p:cNvSpPr/>
          <p:nvPr/>
        </p:nvSpPr>
        <p:spPr>
          <a:xfrm>
            <a:off x="4876801" y="0"/>
            <a:ext cx="4267200" cy="1657350"/>
          </a:xfrm>
          <a:prstGeom prst="wedgeRectCallout">
            <a:avLst>
              <a:gd name="adj1" fmla="val -79540"/>
              <a:gd name="adj2" fmla="val 95706"/>
            </a:avLst>
          </a:prstGeom>
          <a:solidFill>
            <a:schemeClr val="accent3">
              <a:lumMod val="75000"/>
            </a:schemeClr>
          </a:solidFill>
          <a:ln>
            <a:solidFill>
              <a:srgbClr val="4F62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100" b="1" u="sng" dirty="0" err="1">
                <a:solidFill>
                  <a:schemeClr val="tx1"/>
                </a:solidFill>
              </a:rPr>
              <a:t>AgriHub</a:t>
            </a:r>
            <a:r>
              <a:rPr lang="en-US" sz="1100" b="1" u="sng" dirty="0">
                <a:solidFill>
                  <a:schemeClr val="tx1"/>
                </a:solidFill>
              </a:rPr>
              <a:t> Site Identification</a:t>
            </a:r>
            <a:r>
              <a:rPr lang="en-US" sz="1100" b="1" dirty="0">
                <a:solidFill>
                  <a:schemeClr val="tx1"/>
                </a:solidFill>
              </a:rPr>
              <a:t>:</a:t>
            </a:r>
            <a:endParaRPr lang="en-US" sz="1100" dirty="0">
              <a:solidFill>
                <a:schemeClr val="tx1"/>
              </a:solidFill>
            </a:endParaRPr>
          </a:p>
          <a:p>
            <a:pPr marL="285750" indent="-285750" algn="just">
              <a:buFont typeface="Arial"/>
              <a:buChar char="•"/>
            </a:pPr>
            <a:r>
              <a:rPr lang="en-US" sz="1100" dirty="0">
                <a:solidFill>
                  <a:schemeClr val="tx1"/>
                </a:solidFill>
              </a:rPr>
              <a:t>The Agri-hub is at Tshiame</a:t>
            </a:r>
          </a:p>
          <a:p>
            <a:pPr marL="285750" indent="-285750" algn="just">
              <a:buFont typeface="Arial"/>
              <a:buChar char="•"/>
            </a:pPr>
            <a:r>
              <a:rPr lang="en-ZA" sz="1100" dirty="0" err="1">
                <a:solidFill>
                  <a:schemeClr val="tx1"/>
                </a:solidFill>
              </a:rPr>
              <a:t>FDC</a:t>
            </a:r>
            <a:r>
              <a:rPr lang="en-ZA" sz="1100" dirty="0">
                <a:solidFill>
                  <a:schemeClr val="tx1"/>
                </a:solidFill>
              </a:rPr>
              <a:t> Notarial Consent - Yes </a:t>
            </a:r>
          </a:p>
          <a:p>
            <a:pPr marL="285750" indent="-285750" algn="just">
              <a:buFont typeface="Arial"/>
              <a:buChar char="•"/>
            </a:pPr>
            <a:r>
              <a:rPr lang="en-ZA" sz="1100" dirty="0">
                <a:solidFill>
                  <a:schemeClr val="tx1"/>
                </a:solidFill>
              </a:rPr>
              <a:t>Municipality site approval – Yes </a:t>
            </a:r>
            <a:endParaRPr lang="en-ZA" sz="1100" dirty="0" smtClean="0">
              <a:solidFill>
                <a:schemeClr val="tx1"/>
              </a:solidFill>
            </a:endParaRPr>
          </a:p>
          <a:p>
            <a:pPr marL="285750" indent="-285750" algn="just">
              <a:buFont typeface="Arial"/>
              <a:buChar char="•"/>
            </a:pPr>
            <a:r>
              <a:rPr lang="en-ZA" sz="1100" dirty="0">
                <a:solidFill>
                  <a:schemeClr val="tx1"/>
                </a:solidFill>
              </a:rPr>
              <a:t>2 FPSUs identification at Makholokoeng and </a:t>
            </a:r>
            <a:r>
              <a:rPr lang="en-ZA" sz="1100" dirty="0" err="1">
                <a:solidFill>
                  <a:schemeClr val="tx1"/>
                </a:solidFill>
              </a:rPr>
              <a:t>Ficksburg</a:t>
            </a:r>
            <a:endParaRPr lang="en-ZA" sz="1100" dirty="0">
              <a:solidFill>
                <a:schemeClr val="tx1"/>
              </a:solidFill>
            </a:endParaRPr>
          </a:p>
          <a:p>
            <a:pPr algn="just"/>
            <a:r>
              <a:rPr lang="en-US" sz="1100" b="1" u="sng" dirty="0" smtClean="0">
                <a:solidFill>
                  <a:schemeClr val="tx1"/>
                </a:solidFill>
              </a:rPr>
              <a:t>Organizational </a:t>
            </a:r>
            <a:r>
              <a:rPr lang="en-US" sz="1100" b="1" u="sng" dirty="0">
                <a:solidFill>
                  <a:schemeClr val="tx1"/>
                </a:solidFill>
              </a:rPr>
              <a:t>Support</a:t>
            </a:r>
            <a:r>
              <a:rPr lang="en-US" sz="1100" b="1" dirty="0">
                <a:solidFill>
                  <a:schemeClr val="tx1"/>
                </a:solidFill>
              </a:rPr>
              <a:t>: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ZA" sz="1100" dirty="0">
                <a:solidFill>
                  <a:schemeClr val="tx1"/>
                </a:solidFill>
              </a:rPr>
              <a:t>District Agri-park Management </a:t>
            </a:r>
            <a:r>
              <a:rPr lang="en-ZA" sz="1100" dirty="0" smtClean="0">
                <a:solidFill>
                  <a:schemeClr val="tx1"/>
                </a:solidFill>
              </a:rPr>
              <a:t>Council established (26 Members)</a:t>
            </a:r>
            <a:endParaRPr lang="en-ZA" sz="1100" dirty="0">
              <a:solidFill>
                <a:schemeClr val="tx1"/>
              </a:solidFill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en-ZA" sz="1100" dirty="0" smtClean="0">
                <a:solidFill>
                  <a:schemeClr val="tx1"/>
                </a:solidFill>
              </a:rPr>
              <a:t>Chairperson: Mr </a:t>
            </a:r>
            <a:r>
              <a:rPr lang="en-ZA" sz="1100" dirty="0" err="1" smtClean="0">
                <a:solidFill>
                  <a:schemeClr val="tx1"/>
                </a:solidFill>
              </a:rPr>
              <a:t>Mfokazana</a:t>
            </a:r>
            <a:r>
              <a:rPr lang="en-ZA" sz="1100" dirty="0" smtClean="0">
                <a:solidFill>
                  <a:schemeClr val="tx1"/>
                </a:solidFill>
              </a:rPr>
              <a:t> </a:t>
            </a:r>
            <a:r>
              <a:rPr lang="en-ZA" sz="1100" dirty="0" err="1">
                <a:solidFill>
                  <a:schemeClr val="tx1"/>
                </a:solidFill>
              </a:rPr>
              <a:t>Mbele</a:t>
            </a:r>
            <a:r>
              <a:rPr lang="en-ZA" sz="1100" dirty="0">
                <a:solidFill>
                  <a:schemeClr val="tx1"/>
                </a:solidFill>
              </a:rPr>
              <a:t>. Contact: 078 879 </a:t>
            </a:r>
            <a:r>
              <a:rPr lang="en-ZA" sz="1100" dirty="0" smtClean="0">
                <a:solidFill>
                  <a:schemeClr val="tx1"/>
                </a:solidFill>
              </a:rPr>
              <a:t>3502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ZA" sz="1100" dirty="0" smtClean="0">
                <a:solidFill>
                  <a:schemeClr val="tx1"/>
                </a:solidFill>
              </a:rPr>
              <a:t>DAMC </a:t>
            </a:r>
            <a:r>
              <a:rPr lang="en-ZA" sz="1100" dirty="0">
                <a:solidFill>
                  <a:schemeClr val="tx1"/>
                </a:solidFill>
              </a:rPr>
              <a:t>Workshop: 19 February 2016. </a:t>
            </a:r>
            <a:endParaRPr lang="en-ZA" sz="1100" dirty="0" smtClean="0">
              <a:solidFill>
                <a:schemeClr val="tx1"/>
              </a:solidFill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en-ZA" sz="1100" dirty="0" smtClean="0">
                <a:solidFill>
                  <a:schemeClr val="tx1"/>
                </a:solidFill>
              </a:rPr>
              <a:t>Secondary Cooperative </a:t>
            </a:r>
            <a:endParaRPr lang="en-ZA" sz="1100" dirty="0">
              <a:solidFill>
                <a:schemeClr val="tx1"/>
              </a:solidFill>
            </a:endParaRPr>
          </a:p>
        </p:txBody>
      </p:sp>
      <p:sp>
        <p:nvSpPr>
          <p:cNvPr id="6" name="Spraakborrel: Reghoek 5">
            <a:extLst>
              <a:ext uri="{FF2B5EF4-FFF2-40B4-BE49-F238E27FC236}">
                <a16:creationId xmlns:a16="http://schemas.microsoft.com/office/drawing/2014/main" xmlns="" id="{B6E9EFAD-5701-41D4-8E0F-AAAD80033185}"/>
              </a:ext>
            </a:extLst>
          </p:cNvPr>
          <p:cNvSpPr/>
          <p:nvPr/>
        </p:nvSpPr>
        <p:spPr>
          <a:xfrm>
            <a:off x="5204361" y="1809749"/>
            <a:ext cx="3962400" cy="1524443"/>
          </a:xfrm>
          <a:prstGeom prst="wedgeRectCallout">
            <a:avLst>
              <a:gd name="adj1" fmla="val -95003"/>
              <a:gd name="adj2" fmla="val 1772"/>
            </a:avLst>
          </a:prstGeom>
          <a:solidFill>
            <a:schemeClr val="accent3">
              <a:lumMod val="75000"/>
            </a:schemeClr>
          </a:solidFill>
          <a:ln>
            <a:solidFill>
              <a:srgbClr val="4F62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en-US" sz="1100" b="1" u="sng" dirty="0" smtClean="0">
                <a:solidFill>
                  <a:schemeClr val="tx1"/>
                </a:solidFill>
              </a:rPr>
              <a:t>Enterprises Planning Support:</a:t>
            </a:r>
          </a:p>
          <a:p>
            <a:pPr marL="180975" indent="-180975" algn="just">
              <a:buFont typeface="Arial" pitchFamily="34" charset="0"/>
              <a:buChar char="•"/>
            </a:pPr>
            <a:r>
              <a:rPr lang="en-ZA" sz="1100" dirty="0" smtClean="0">
                <a:solidFill>
                  <a:schemeClr val="tx1"/>
                </a:solidFill>
              </a:rPr>
              <a:t>District wide Master Business plan is complete and signed by the District Municipality</a:t>
            </a:r>
          </a:p>
          <a:p>
            <a:pPr marL="180975" indent="-180975" algn="just">
              <a:buFont typeface="Arial" pitchFamily="34" charset="0"/>
              <a:buChar char="•"/>
            </a:pPr>
            <a:r>
              <a:rPr lang="en-ZA" sz="1100" dirty="0">
                <a:solidFill>
                  <a:schemeClr val="tx1"/>
                </a:solidFill>
              </a:rPr>
              <a:t>Business cases </a:t>
            </a:r>
            <a:r>
              <a:rPr lang="en-ZA" sz="1100" dirty="0" smtClean="0">
                <a:solidFill>
                  <a:schemeClr val="tx1"/>
                </a:solidFill>
              </a:rPr>
              <a:t>for Makholokoeng and Ficksburg FPSUs complete.</a:t>
            </a:r>
            <a:endParaRPr lang="en-ZA" sz="1100" dirty="0">
              <a:solidFill>
                <a:schemeClr val="tx1"/>
              </a:solidFill>
            </a:endParaRPr>
          </a:p>
          <a:p>
            <a:pPr marL="180975" indent="-180975" algn="just">
              <a:buFont typeface="Arial"/>
              <a:buChar char="•"/>
            </a:pPr>
            <a:r>
              <a:rPr lang="en-ZA" sz="1100" dirty="0" smtClean="0">
                <a:solidFill>
                  <a:schemeClr val="tx1"/>
                </a:solidFill>
              </a:rPr>
              <a:t>Identified commodities: </a:t>
            </a:r>
          </a:p>
          <a:p>
            <a:pPr marL="180975" indent="-180975" algn="just">
              <a:buFont typeface="Arial"/>
              <a:buChar char="•"/>
            </a:pPr>
            <a:r>
              <a:rPr lang="en-ZA" sz="1100" dirty="0" smtClean="0">
                <a:solidFill>
                  <a:schemeClr val="tx1"/>
                </a:solidFill>
              </a:rPr>
              <a:t>a) Vegetables and Apples, </a:t>
            </a:r>
          </a:p>
          <a:p>
            <a:pPr marL="180975" indent="-180975" algn="just">
              <a:buFont typeface="Arial"/>
              <a:buChar char="•"/>
            </a:pPr>
            <a:r>
              <a:rPr lang="en-ZA" sz="1100" dirty="0" smtClean="0">
                <a:solidFill>
                  <a:schemeClr val="tx1"/>
                </a:solidFill>
              </a:rPr>
              <a:t>b)  Dairy and </a:t>
            </a:r>
          </a:p>
          <a:p>
            <a:pPr marL="180975" indent="-180975" algn="just">
              <a:buFont typeface="Arial"/>
              <a:buChar char="•"/>
            </a:pPr>
            <a:r>
              <a:rPr lang="en-ZA" sz="1100" dirty="0" smtClean="0">
                <a:solidFill>
                  <a:schemeClr val="tx1"/>
                </a:solidFill>
              </a:rPr>
              <a:t>c) Dry Beans</a:t>
            </a:r>
            <a:endParaRPr lang="en-ZA" sz="1100" dirty="0">
              <a:solidFill>
                <a:schemeClr val="tx1"/>
              </a:solidFill>
            </a:endParaRPr>
          </a:p>
        </p:txBody>
      </p:sp>
      <p:sp>
        <p:nvSpPr>
          <p:cNvPr id="9" name="Reghoek 8">
            <a:extLst>
              <a:ext uri="{FF2B5EF4-FFF2-40B4-BE49-F238E27FC236}">
                <a16:creationId xmlns:a16="http://schemas.microsoft.com/office/drawing/2014/main" xmlns="" id="{5DA093C0-98F6-431D-9BCE-0DBD5F7358CA}"/>
              </a:ext>
            </a:extLst>
          </p:cNvPr>
          <p:cNvSpPr/>
          <p:nvPr/>
        </p:nvSpPr>
        <p:spPr>
          <a:xfrm>
            <a:off x="3327433" y="3486150"/>
            <a:ext cx="5839328" cy="1653144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4F62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1100" b="1" u="sng" dirty="0">
              <a:solidFill>
                <a:prstClr val="black"/>
              </a:solidFill>
            </a:endParaRPr>
          </a:p>
          <a:p>
            <a:r>
              <a:rPr lang="en-US" sz="1100" b="1" u="sng" dirty="0">
                <a:solidFill>
                  <a:prstClr val="black"/>
                </a:solidFill>
              </a:rPr>
              <a:t>Agri-hub and </a:t>
            </a:r>
            <a:r>
              <a:rPr lang="en-US" sz="1100" b="1" u="sng" dirty="0" err="1">
                <a:solidFill>
                  <a:prstClr val="black"/>
                </a:solidFill>
              </a:rPr>
              <a:t>FPSU</a:t>
            </a:r>
            <a:r>
              <a:rPr lang="en-US" sz="1100" b="1" u="sng" dirty="0">
                <a:solidFill>
                  <a:prstClr val="black"/>
                </a:solidFill>
              </a:rPr>
              <a:t> Infrastructure Support:</a:t>
            </a:r>
          </a:p>
          <a:p>
            <a:r>
              <a:rPr lang="en-US" sz="1100" b="1" dirty="0">
                <a:solidFill>
                  <a:prstClr val="black"/>
                </a:solidFill>
              </a:rPr>
              <a:t>Infrastructure Planning - EIA &amp; Town Planning:</a:t>
            </a:r>
          </a:p>
          <a:p>
            <a:pPr marL="180975" indent="-180975" algn="just">
              <a:buFont typeface="Arial"/>
              <a:buChar char="•"/>
              <a:tabLst>
                <a:tab pos="180975" algn="l"/>
              </a:tabLst>
            </a:pPr>
            <a:r>
              <a:rPr lang="en-ZA" sz="1100" dirty="0">
                <a:solidFill>
                  <a:prstClr val="black"/>
                </a:solidFill>
              </a:rPr>
              <a:t>PMU Technical Advisory Services was appointed in February 2017 - R 2 ,97 mill.</a:t>
            </a:r>
          </a:p>
          <a:p>
            <a:pPr marL="180975" indent="-180975" algn="just">
              <a:buFont typeface="Arial"/>
              <a:buChar char="•"/>
              <a:tabLst>
                <a:tab pos="180975" algn="l"/>
              </a:tabLst>
            </a:pPr>
            <a:r>
              <a:rPr lang="en-ZA" sz="1100" dirty="0">
                <a:solidFill>
                  <a:prstClr val="black"/>
                </a:solidFill>
              </a:rPr>
              <a:t>Infrastructure Assessments – Done December 2016</a:t>
            </a:r>
          </a:p>
          <a:p>
            <a:pPr marL="180975" indent="-180975" algn="just">
              <a:buFont typeface="Arial"/>
              <a:buChar char="•"/>
              <a:tabLst>
                <a:tab pos="180975" algn="l"/>
              </a:tabLst>
            </a:pPr>
            <a:r>
              <a:rPr lang="en-ZA" sz="1100" dirty="0">
                <a:solidFill>
                  <a:prstClr val="black"/>
                </a:solidFill>
              </a:rPr>
              <a:t>Development </a:t>
            </a:r>
            <a:r>
              <a:rPr lang="en-ZA" sz="1100" dirty="0" smtClean="0">
                <a:solidFill>
                  <a:prstClr val="black"/>
                </a:solidFill>
              </a:rPr>
              <a:t>Applications </a:t>
            </a:r>
            <a:r>
              <a:rPr lang="en-ZA" sz="1100" dirty="0">
                <a:solidFill>
                  <a:prstClr val="black"/>
                </a:solidFill>
              </a:rPr>
              <a:t>and all town planning approvals </a:t>
            </a:r>
            <a:r>
              <a:rPr lang="en-ZA" sz="1100" dirty="0" smtClean="0">
                <a:solidFill>
                  <a:prstClr val="black"/>
                </a:solidFill>
              </a:rPr>
              <a:t>complete, done </a:t>
            </a:r>
            <a:r>
              <a:rPr lang="en-ZA" sz="1100" dirty="0">
                <a:solidFill>
                  <a:prstClr val="black"/>
                </a:solidFill>
              </a:rPr>
              <a:t>by the MAP SEZ. </a:t>
            </a:r>
          </a:p>
          <a:p>
            <a:pPr marL="180975" indent="-180975" algn="just">
              <a:buFont typeface="Arial"/>
              <a:buChar char="•"/>
              <a:tabLst>
                <a:tab pos="180975" algn="l"/>
              </a:tabLst>
            </a:pPr>
            <a:r>
              <a:rPr lang="en-ZA" sz="1100" dirty="0">
                <a:solidFill>
                  <a:prstClr val="black"/>
                </a:solidFill>
              </a:rPr>
              <a:t>Environmental Impact Assessment </a:t>
            </a:r>
            <a:r>
              <a:rPr lang="en-ZA" sz="1100" dirty="0" smtClean="0">
                <a:solidFill>
                  <a:prstClr val="black"/>
                </a:solidFill>
              </a:rPr>
              <a:t>complete, done </a:t>
            </a:r>
            <a:r>
              <a:rPr lang="en-ZA" sz="1100" dirty="0">
                <a:solidFill>
                  <a:prstClr val="black"/>
                </a:solidFill>
              </a:rPr>
              <a:t>by the MAP SEZ. </a:t>
            </a:r>
            <a:endParaRPr lang="en-ZA" sz="1100" dirty="0" smtClean="0">
              <a:solidFill>
                <a:prstClr val="black"/>
              </a:solidFill>
            </a:endParaRPr>
          </a:p>
          <a:p>
            <a:pPr algn="just">
              <a:tabLst>
                <a:tab pos="180975" algn="l"/>
              </a:tabLst>
            </a:pPr>
            <a:r>
              <a:rPr lang="en-US" sz="1100" b="1" dirty="0" smtClean="0">
                <a:solidFill>
                  <a:prstClr val="black"/>
                </a:solidFill>
              </a:rPr>
              <a:t>Design &amp; Construction:</a:t>
            </a:r>
          </a:p>
          <a:p>
            <a:pPr marL="180975" indent="-180975" algn="just">
              <a:buFont typeface="Arial" pitchFamily="34" charset="0"/>
              <a:buChar char="•"/>
              <a:tabLst>
                <a:tab pos="180975" algn="l"/>
              </a:tabLst>
            </a:pPr>
            <a:r>
              <a:rPr lang="en-US" sz="1100" dirty="0" smtClean="0">
                <a:solidFill>
                  <a:prstClr val="black"/>
                </a:solidFill>
              </a:rPr>
              <a:t>Consultants appointed to undertake the design </a:t>
            </a:r>
            <a:r>
              <a:rPr lang="en-US" sz="1100" dirty="0">
                <a:solidFill>
                  <a:prstClr val="black"/>
                </a:solidFill>
              </a:rPr>
              <a:t>of the </a:t>
            </a:r>
            <a:r>
              <a:rPr lang="en-US" sz="1100" dirty="0" smtClean="0">
                <a:solidFill>
                  <a:prstClr val="black"/>
                </a:solidFill>
              </a:rPr>
              <a:t>Tshiame </a:t>
            </a:r>
            <a:r>
              <a:rPr lang="en-US" sz="1100" dirty="0">
                <a:solidFill>
                  <a:prstClr val="black"/>
                </a:solidFill>
              </a:rPr>
              <a:t>Agri-hub - R </a:t>
            </a:r>
            <a:r>
              <a:rPr lang="en-US" sz="1100" dirty="0" smtClean="0">
                <a:solidFill>
                  <a:prstClr val="black"/>
                </a:solidFill>
              </a:rPr>
              <a:t>3,89 </a:t>
            </a:r>
            <a:r>
              <a:rPr lang="en-US" sz="1100" dirty="0">
                <a:solidFill>
                  <a:prstClr val="black"/>
                </a:solidFill>
              </a:rPr>
              <a:t>mill. </a:t>
            </a:r>
          </a:p>
          <a:p>
            <a:pPr marL="180975" indent="-180975" algn="just">
              <a:buFont typeface="Arial" pitchFamily="34" charset="0"/>
              <a:buChar char="•"/>
              <a:tabLst>
                <a:tab pos="180975" algn="l"/>
              </a:tabLst>
            </a:pPr>
            <a:r>
              <a:rPr lang="en-US" sz="1100" dirty="0" smtClean="0">
                <a:solidFill>
                  <a:prstClr val="black"/>
                </a:solidFill>
              </a:rPr>
              <a:t>Agri-Hub </a:t>
            </a:r>
            <a:r>
              <a:rPr lang="en-US" sz="1100" dirty="0">
                <a:solidFill>
                  <a:prstClr val="black"/>
                </a:solidFill>
              </a:rPr>
              <a:t>site </a:t>
            </a:r>
            <a:r>
              <a:rPr lang="en-US" sz="1100" dirty="0" smtClean="0">
                <a:solidFill>
                  <a:prstClr val="black"/>
                </a:solidFill>
              </a:rPr>
              <a:t>fenced by MAP SEZ. </a:t>
            </a:r>
            <a:endParaRPr lang="en-US" sz="1100" dirty="0">
              <a:solidFill>
                <a:prstClr val="black"/>
              </a:solidFill>
            </a:endParaRPr>
          </a:p>
          <a:p>
            <a:pPr algn="just">
              <a:tabLst>
                <a:tab pos="180975" algn="l"/>
              </a:tabLst>
            </a:pPr>
            <a:endParaRPr lang="en-ZA" sz="1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863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7599"/>
            <a:ext cx="9144000" cy="293999"/>
          </a:xfrm>
        </p:spPr>
        <p:txBody>
          <a:bodyPr>
            <a:noAutofit/>
          </a:bodyPr>
          <a:lstStyle/>
          <a:p>
            <a:r>
              <a:rPr lang="en-ZA" sz="2400" b="1" dirty="0" smtClean="0">
                <a:solidFill>
                  <a:schemeClr val="accent3">
                    <a:lumMod val="50000"/>
                  </a:schemeClr>
                </a:solidFill>
              </a:rPr>
              <a:t>THABO MOFUTSANYANA </a:t>
            </a:r>
            <a:r>
              <a:rPr lang="en-ZA" sz="2400" b="1" dirty="0">
                <a:solidFill>
                  <a:schemeClr val="accent3">
                    <a:lumMod val="50000"/>
                  </a:schemeClr>
                </a:solidFill>
              </a:rPr>
              <a:t>AGRI-PARK PROGRESS </a:t>
            </a:r>
            <a:r>
              <a:rPr lang="en-ZA" sz="2400" b="1" dirty="0" smtClean="0">
                <a:solidFill>
                  <a:schemeClr val="accent3">
                    <a:lumMod val="50000"/>
                  </a:schemeClr>
                </a:solidFill>
              </a:rPr>
              <a:t>SINCE SONA 2015</a:t>
            </a:r>
            <a:endParaRPr lang="en-US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86200" y="426657"/>
            <a:ext cx="52578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1400" b="1" u="sng" dirty="0" smtClean="0"/>
              <a:t>Production </a:t>
            </a:r>
            <a:r>
              <a:rPr lang="en-US" sz="1400" b="1" u="sng" dirty="0"/>
              <a:t>Support</a:t>
            </a:r>
            <a:r>
              <a:rPr lang="en-US" sz="1400" b="1" u="sng" dirty="0" smtClean="0"/>
              <a:t>:</a:t>
            </a:r>
          </a:p>
        </p:txBody>
      </p:sp>
      <p:pic>
        <p:nvPicPr>
          <p:cNvPr id="6" name="Picture 2" descr="C:\Users\user\AppData\Local\Microsoft\Windows\Temporary Internet Files\Content.Outlook\L23K7CID\IMG-20160520-WA0021_resize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06" b="39267"/>
          <a:stretch/>
        </p:blipFill>
        <p:spPr bwMode="auto">
          <a:xfrm>
            <a:off x="181121" y="396326"/>
            <a:ext cx="3628879" cy="1999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22" b="21292"/>
          <a:stretch/>
        </p:blipFill>
        <p:spPr bwMode="auto">
          <a:xfrm>
            <a:off x="181121" y="2196372"/>
            <a:ext cx="3647272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4398557"/>
              </p:ext>
            </p:extLst>
          </p:nvPr>
        </p:nvGraphicFramePr>
        <p:xfrm>
          <a:off x="3872023" y="895350"/>
          <a:ext cx="5257800" cy="239770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066800"/>
                <a:gridCol w="1676400"/>
                <a:gridCol w="1295400"/>
                <a:gridCol w="1219200"/>
              </a:tblGrid>
              <a:tr h="370789">
                <a:tc>
                  <a:txBody>
                    <a:bodyPr/>
                    <a:lstStyle/>
                    <a:p>
                      <a:r>
                        <a:rPr lang="en-ZA" sz="1200" dirty="0" smtClean="0"/>
                        <a:t>Branch</a:t>
                      </a:r>
                      <a:endParaRPr lang="en-ZA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sz="1200" dirty="0" smtClean="0">
                          <a:solidFill>
                            <a:schemeClr val="bg1"/>
                          </a:solidFill>
                        </a:rPr>
                        <a:t>Project</a:t>
                      </a:r>
                      <a:r>
                        <a:rPr lang="en-ZA" sz="1200" baseline="0" dirty="0" smtClean="0">
                          <a:solidFill>
                            <a:schemeClr val="bg1"/>
                          </a:solidFill>
                        </a:rPr>
                        <a:t> Name/ Type</a:t>
                      </a:r>
                      <a:endParaRPr lang="en-ZA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sz="1200" dirty="0" smtClean="0"/>
                        <a:t>Amount</a:t>
                      </a:r>
                      <a:endParaRPr lang="en-ZA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sz="1200" dirty="0" smtClean="0"/>
                        <a:t>Beneficiaries</a:t>
                      </a:r>
                      <a:r>
                        <a:rPr lang="en-ZA" sz="1200" baseline="0" dirty="0" smtClean="0"/>
                        <a:t> </a:t>
                      </a:r>
                      <a:endParaRPr lang="en-ZA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ZA" sz="1200" dirty="0" smtClean="0"/>
                        <a:t>RID</a:t>
                      </a:r>
                      <a:endParaRPr lang="en-ZA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ZA" sz="1200" dirty="0" smtClean="0"/>
                        <a:t>7 AVMP Projects</a:t>
                      </a:r>
                      <a:endParaRPr lang="en-ZA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ZA" sz="1200" dirty="0" smtClean="0"/>
                        <a:t>R 7 516 984.79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ZA" sz="1200" dirty="0" smtClean="0"/>
                        <a:t>7 Communities</a:t>
                      </a:r>
                      <a:endParaRPr lang="en-ZA" sz="1200" dirty="0"/>
                    </a:p>
                  </a:txBody>
                  <a:tcPr anchor="ctr"/>
                </a:tc>
              </a:tr>
              <a:tr h="370840">
                <a:tc rowSpan="2">
                  <a:txBody>
                    <a:bodyPr/>
                    <a:lstStyle/>
                    <a:p>
                      <a:r>
                        <a:rPr lang="en-ZA" sz="1200" dirty="0" smtClean="0"/>
                        <a:t>RECAP</a:t>
                      </a:r>
                      <a:endParaRPr lang="en-ZA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ZA" sz="1200" dirty="0" smtClean="0"/>
                        <a:t>11 RECAP Projects </a:t>
                      </a:r>
                      <a:endParaRPr lang="en-ZA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ZA" sz="1200" dirty="0" smtClean="0"/>
                        <a:t>R 19 370 061.00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ZA" sz="1200" dirty="0" smtClean="0"/>
                        <a:t>5 732 Hectares</a:t>
                      </a:r>
                    </a:p>
                  </a:txBody>
                  <a:tcPr anchor="ctr"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ZA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sz="1200" dirty="0" smtClean="0"/>
                        <a:t>3 1HH1Ha Projects</a:t>
                      </a:r>
                      <a:endParaRPr lang="en-ZA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ZA" sz="1200" dirty="0" smtClean="0"/>
                        <a:t>R 9 319 695.00</a:t>
                      </a:r>
                      <a:endParaRPr lang="en-ZA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nb-NO" sz="1200" dirty="0" smtClean="0"/>
                        <a:t>134 Ha for 43 Households</a:t>
                      </a: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ZA" sz="1200" dirty="0" smtClean="0"/>
                        <a:t>Land Acquisition </a:t>
                      </a:r>
                      <a:endParaRPr lang="en-ZA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ZA" sz="1200" dirty="0" smtClean="0"/>
                        <a:t>2 Land Acquisition Projects </a:t>
                      </a:r>
                      <a:endParaRPr lang="en-ZA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ZA" sz="1200" dirty="0" smtClean="0"/>
                        <a:t>R 11 514 000.00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ZA" sz="1200" dirty="0" smtClean="0"/>
                        <a:t>1807 Hectares</a:t>
                      </a: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ZA" sz="1200" dirty="0" smtClean="0"/>
                        <a:t>REID</a:t>
                      </a:r>
                      <a:endParaRPr lang="en-ZA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ZA" sz="1200" dirty="0" smtClean="0"/>
                        <a:t>44 Farming Enterprises </a:t>
                      </a:r>
                      <a:endParaRPr lang="en-ZA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ZA" sz="1200" dirty="0" smtClean="0"/>
                        <a:t>R 35 779 264.76 </a:t>
                      </a:r>
                      <a:endParaRPr lang="en-ZA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ZA" sz="1200" dirty="0" smtClean="0">
                          <a:solidFill>
                            <a:schemeClr val="tx1"/>
                          </a:solidFill>
                        </a:rPr>
                        <a:t>44 Cooperatives</a:t>
                      </a:r>
                      <a:endParaRPr lang="en-ZA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00347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7599"/>
            <a:ext cx="9144000" cy="293999"/>
          </a:xfrm>
        </p:spPr>
        <p:txBody>
          <a:bodyPr>
            <a:noAutofit/>
          </a:bodyPr>
          <a:lstStyle/>
          <a:p>
            <a:r>
              <a:rPr lang="en-ZA" sz="2400" b="1" dirty="0">
                <a:solidFill>
                  <a:schemeClr val="accent3">
                    <a:lumMod val="50000"/>
                  </a:schemeClr>
                </a:solidFill>
              </a:rPr>
              <a:t>THABO MOFUTSANYANA AGRI-PARKS PLANS </a:t>
            </a:r>
            <a:endParaRPr lang="en-US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4800" y="681312"/>
            <a:ext cx="4343400" cy="430887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u="sng" dirty="0">
                <a:solidFill>
                  <a:prstClr val="black"/>
                </a:solidFill>
              </a:rPr>
              <a:t>Governance: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ZA" sz="1200" dirty="0">
                <a:solidFill>
                  <a:prstClr val="black"/>
                </a:solidFill>
              </a:rPr>
              <a:t>Establishment of governance structure for the </a:t>
            </a:r>
            <a:r>
              <a:rPr lang="en-ZA" sz="1200" dirty="0" smtClean="0">
                <a:solidFill>
                  <a:prstClr val="black"/>
                </a:solidFill>
              </a:rPr>
              <a:t>management and operations of the Agri-parks (Agri-hubs and FPSUs)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ZA" sz="1200" dirty="0">
                <a:solidFill>
                  <a:prstClr val="black"/>
                </a:solidFill>
              </a:rPr>
              <a:t>DTI </a:t>
            </a:r>
            <a:r>
              <a:rPr lang="en-ZA" sz="1200" dirty="0" smtClean="0">
                <a:solidFill>
                  <a:prstClr val="black"/>
                </a:solidFill>
              </a:rPr>
              <a:t>to </a:t>
            </a:r>
            <a:r>
              <a:rPr lang="en-ZA" sz="1200" dirty="0">
                <a:solidFill>
                  <a:prstClr val="black"/>
                </a:solidFill>
              </a:rPr>
              <a:t>fund the </a:t>
            </a:r>
            <a:r>
              <a:rPr lang="en-ZA" sz="1200" dirty="0" smtClean="0">
                <a:solidFill>
                  <a:prstClr val="black"/>
                </a:solidFill>
              </a:rPr>
              <a:t>construction of the infrastructure including services &amp; top structures and </a:t>
            </a:r>
            <a:r>
              <a:rPr lang="en-ZA" sz="1200" dirty="0">
                <a:solidFill>
                  <a:prstClr val="black"/>
                </a:solidFill>
              </a:rPr>
              <a:t>DRDLR will be responsible for the operation and maintenance cost of the Agri hub, including identification of Beneficiaries</a:t>
            </a:r>
            <a:r>
              <a:rPr lang="en-ZA" sz="1200" dirty="0" smtClean="0">
                <a:solidFill>
                  <a:prstClr val="black"/>
                </a:solidFill>
              </a:rPr>
              <a:t>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ZA" sz="1200" dirty="0" smtClean="0">
                <a:solidFill>
                  <a:prstClr val="black"/>
                </a:solidFill>
              </a:rPr>
              <a:t>Signing of MOA between DRDLR and MAP SEZ/ DTI</a:t>
            </a:r>
            <a:endParaRPr lang="en-ZA" sz="1200" dirty="0">
              <a:solidFill>
                <a:prstClr val="black"/>
              </a:solidFill>
            </a:endParaRPr>
          </a:p>
          <a:p>
            <a:endParaRPr lang="en-US" sz="1200" b="1" u="sng" dirty="0">
              <a:solidFill>
                <a:prstClr val="black"/>
              </a:solidFill>
            </a:endParaRPr>
          </a:p>
          <a:p>
            <a:r>
              <a:rPr lang="en-US" sz="1200" b="1" u="sng" dirty="0" smtClean="0">
                <a:solidFill>
                  <a:prstClr val="black"/>
                </a:solidFill>
              </a:rPr>
              <a:t>Enterprises Planning </a:t>
            </a:r>
            <a:r>
              <a:rPr lang="en-US" sz="1200" b="1" u="sng" dirty="0">
                <a:solidFill>
                  <a:prstClr val="black"/>
                </a:solidFill>
              </a:rPr>
              <a:t>Support: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ZA" sz="1200" dirty="0" smtClean="0"/>
              <a:t>Commodity </a:t>
            </a:r>
            <a:r>
              <a:rPr lang="en-ZA" sz="1200" dirty="0"/>
              <a:t>Value Chain, Specific Business Planning </a:t>
            </a:r>
            <a:r>
              <a:rPr lang="en-ZA" sz="1200" dirty="0" smtClean="0"/>
              <a:t>currently underway.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ZA" sz="1200" dirty="0" smtClean="0"/>
              <a:t>Establishment of Secondary co-operatives for the operation of the Agri-hubs and FPSUs.</a:t>
            </a:r>
          </a:p>
          <a:p>
            <a:endParaRPr lang="en-US" sz="1200" b="1" u="sng" dirty="0">
              <a:solidFill>
                <a:prstClr val="black"/>
              </a:solidFill>
            </a:endParaRPr>
          </a:p>
          <a:p>
            <a:r>
              <a:rPr lang="en-US" sz="1200" b="1" u="sng" dirty="0">
                <a:solidFill>
                  <a:prstClr val="black"/>
                </a:solidFill>
              </a:rPr>
              <a:t>Agri-hub and FPSU Infrastructure Support:</a:t>
            </a:r>
          </a:p>
          <a:p>
            <a:r>
              <a:rPr lang="en-US" sz="1200" b="1" dirty="0" smtClean="0">
                <a:solidFill>
                  <a:prstClr val="black"/>
                </a:solidFill>
              </a:rPr>
              <a:t>Tshiame Agri-hub Designs</a:t>
            </a:r>
            <a:endParaRPr lang="en-US" sz="1200" b="1" dirty="0">
              <a:solidFill>
                <a:prstClr val="black"/>
              </a:solidFill>
            </a:endParaRPr>
          </a:p>
          <a:p>
            <a:pPr marL="285750" indent="-285750" algn="just">
              <a:buFont typeface="Arial"/>
              <a:buChar char="•"/>
            </a:pPr>
            <a:r>
              <a:rPr lang="en-ZA" sz="1200" dirty="0" smtClean="0">
                <a:solidFill>
                  <a:prstClr val="black"/>
                </a:solidFill>
              </a:rPr>
              <a:t>Bulk Services Infrastructure Designs and Specifications </a:t>
            </a:r>
            <a:r>
              <a:rPr lang="en-ZA" sz="1200" dirty="0">
                <a:solidFill>
                  <a:prstClr val="black"/>
                </a:solidFill>
              </a:rPr>
              <a:t>c</a:t>
            </a:r>
            <a:r>
              <a:rPr lang="en-ZA" sz="1200" dirty="0" smtClean="0">
                <a:solidFill>
                  <a:prstClr val="black"/>
                </a:solidFill>
              </a:rPr>
              <a:t>omplete.</a:t>
            </a:r>
            <a:endParaRPr lang="en-ZA" sz="1200" dirty="0">
              <a:solidFill>
                <a:prstClr val="black"/>
              </a:solidFill>
            </a:endParaRPr>
          </a:p>
          <a:p>
            <a:pPr marL="273050" lvl="1" indent="-273050" algn="just">
              <a:buFont typeface="Arial" pitchFamily="34" charset="0"/>
              <a:buChar char="•"/>
            </a:pPr>
            <a:r>
              <a:rPr lang="en-ZA" sz="1200" dirty="0" smtClean="0">
                <a:solidFill>
                  <a:prstClr val="black"/>
                </a:solidFill>
              </a:rPr>
              <a:t>Upon approval of funding by DTI the  Fresh Produce Market and Agro Processing Facility designs will be completed. </a:t>
            </a:r>
          </a:p>
          <a:p>
            <a:pPr marL="273050" lvl="1" indent="-273050" algn="just">
              <a:buFont typeface="Arial" pitchFamily="34" charset="0"/>
              <a:buChar char="•"/>
            </a:pPr>
            <a:r>
              <a:rPr lang="en-ZA" sz="1200" dirty="0" smtClean="0">
                <a:solidFill>
                  <a:prstClr val="black"/>
                </a:solidFill>
              </a:rPr>
              <a:t>The tenders for construction will be advertised and procured through the MAP SEZ processes.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10" t="13318" r="17016" b="6120"/>
          <a:stretch/>
        </p:blipFill>
        <p:spPr bwMode="auto">
          <a:xfrm>
            <a:off x="4648200" y="895350"/>
            <a:ext cx="44958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6960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7599"/>
            <a:ext cx="9144000" cy="293999"/>
          </a:xfrm>
        </p:spPr>
        <p:txBody>
          <a:bodyPr>
            <a:noAutofit/>
          </a:bodyPr>
          <a:lstStyle/>
          <a:p>
            <a:r>
              <a:rPr lang="en-ZA" sz="2400" b="1" dirty="0" smtClean="0">
                <a:solidFill>
                  <a:schemeClr val="accent3">
                    <a:lumMod val="50000"/>
                  </a:schemeClr>
                </a:solidFill>
              </a:rPr>
              <a:t>THABO MOFUTSANYANA </a:t>
            </a:r>
            <a:r>
              <a:rPr lang="en-ZA" sz="2400" b="1" dirty="0">
                <a:solidFill>
                  <a:schemeClr val="accent3">
                    <a:lumMod val="50000"/>
                  </a:schemeClr>
                </a:solidFill>
              </a:rPr>
              <a:t>AGRI-PARK </a:t>
            </a:r>
            <a:r>
              <a:rPr lang="en-ZA" sz="2400" b="1" dirty="0" smtClean="0">
                <a:solidFill>
                  <a:schemeClr val="accent3">
                    <a:lumMod val="50000"/>
                  </a:schemeClr>
                </a:solidFill>
              </a:rPr>
              <a:t>PLANS </a:t>
            </a:r>
            <a:endParaRPr lang="en-US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4800" y="426657"/>
            <a:ext cx="4856404" cy="38933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300" b="1" u="sng" dirty="0" smtClean="0"/>
              <a:t>Agri-hub and FPSU Infrastructure Support (Cont.):</a:t>
            </a:r>
          </a:p>
          <a:p>
            <a:r>
              <a:rPr lang="en-US" sz="1300" b="1" dirty="0" smtClean="0"/>
              <a:t>Tshiame Agri-hub Construction: </a:t>
            </a:r>
            <a:r>
              <a:rPr lang="en-ZA" sz="1300" dirty="0" smtClean="0"/>
              <a:t>(To </a:t>
            </a:r>
            <a:r>
              <a:rPr lang="en-ZA" sz="1300" dirty="0"/>
              <a:t>commence in </a:t>
            </a:r>
            <a:r>
              <a:rPr lang="en-ZA" sz="1300" dirty="0" smtClean="0"/>
              <a:t>phases)</a:t>
            </a:r>
            <a:endParaRPr lang="en-ZA" sz="1300" dirty="0"/>
          </a:p>
          <a:p>
            <a:endParaRPr lang="en-US" sz="1300" b="1" dirty="0"/>
          </a:p>
          <a:p>
            <a:r>
              <a:rPr lang="en-ZA" sz="1300" b="1" dirty="0" smtClean="0"/>
              <a:t>Phase </a:t>
            </a:r>
            <a:r>
              <a:rPr lang="en-ZA" sz="1300" b="1" dirty="0"/>
              <a:t>1 Infrastructure</a:t>
            </a:r>
            <a:r>
              <a:rPr lang="en-ZA" sz="1300" dirty="0"/>
              <a:t>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ZA" sz="1300" i="1" dirty="0" smtClean="0"/>
              <a:t>Designs for services complete, awaiting approval of funds from DTI.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ZA" sz="1300" dirty="0" smtClean="0"/>
              <a:t>Bulk Services</a:t>
            </a:r>
            <a:r>
              <a:rPr lang="en-ZA" sz="1300" dirty="0"/>
              <a:t>, </a:t>
            </a:r>
            <a:r>
              <a:rPr lang="en-ZA" sz="1300" dirty="0" smtClean="0"/>
              <a:t>		R </a:t>
            </a:r>
            <a:r>
              <a:rPr lang="en-ZA" sz="1300" dirty="0"/>
              <a:t>14 531 975.00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ZA" sz="1300" dirty="0" smtClean="0"/>
              <a:t>Fresh </a:t>
            </a:r>
            <a:r>
              <a:rPr lang="en-ZA" sz="1300" dirty="0"/>
              <a:t>Produce Market , </a:t>
            </a:r>
            <a:r>
              <a:rPr lang="en-ZA" sz="1300" dirty="0" smtClean="0"/>
              <a:t>	R </a:t>
            </a:r>
            <a:r>
              <a:rPr lang="en-ZA" sz="1300" dirty="0"/>
              <a:t>12 373 </a:t>
            </a:r>
            <a:r>
              <a:rPr lang="en-ZA" sz="1300" dirty="0" smtClean="0"/>
              <a:t>425.00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ZA" sz="1300" dirty="0" smtClean="0"/>
              <a:t>Agro-processing Facility, 	R </a:t>
            </a:r>
            <a:r>
              <a:rPr lang="en-ZA" sz="1300" dirty="0"/>
              <a:t>16 111 500.00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ZA" sz="1300" dirty="0" smtClean="0"/>
              <a:t>Dairy </a:t>
            </a:r>
            <a:r>
              <a:rPr lang="en-ZA" sz="1300" dirty="0"/>
              <a:t>Processing Facility, </a:t>
            </a:r>
            <a:r>
              <a:rPr lang="en-ZA" sz="1300" dirty="0" smtClean="0"/>
              <a:t>	R </a:t>
            </a:r>
            <a:r>
              <a:rPr lang="en-ZA" sz="1300" dirty="0"/>
              <a:t>11 390 750.00</a:t>
            </a:r>
          </a:p>
          <a:p>
            <a:endParaRPr lang="en-ZA" sz="1300" b="1" dirty="0" smtClean="0"/>
          </a:p>
          <a:p>
            <a:r>
              <a:rPr lang="en-ZA" sz="1300" b="1" dirty="0" smtClean="0"/>
              <a:t>Phase 2-3 </a:t>
            </a:r>
            <a:r>
              <a:rPr lang="en-ZA" sz="1300" b="1" dirty="0"/>
              <a:t>– to commence in </a:t>
            </a:r>
            <a:r>
              <a:rPr lang="en-ZA" sz="1300" b="1" dirty="0" smtClean="0"/>
              <a:t>2021-2030</a:t>
            </a:r>
            <a:endParaRPr lang="en-ZA" sz="1300" b="1" dirty="0"/>
          </a:p>
          <a:p>
            <a:pPr marL="285750" indent="-285750">
              <a:buFont typeface="Arial" pitchFamily="34" charset="0"/>
              <a:buChar char="•"/>
            </a:pPr>
            <a:r>
              <a:rPr lang="en-ZA" sz="1300" dirty="0"/>
              <a:t>Multi-Purpose Warehouse	R 12 512 000.00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ZA" sz="1300" dirty="0"/>
              <a:t>Cold Storage		</a:t>
            </a:r>
            <a:r>
              <a:rPr lang="en-ZA" sz="1300" dirty="0" smtClean="0"/>
              <a:t>R </a:t>
            </a:r>
            <a:r>
              <a:rPr lang="en-ZA" sz="1300" dirty="0"/>
              <a:t>15 092 600.00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ZA" sz="1300" dirty="0"/>
              <a:t>Logistics centre	</a:t>
            </a:r>
            <a:r>
              <a:rPr lang="en-ZA" sz="1300" dirty="0" smtClean="0"/>
              <a:t>	R </a:t>
            </a:r>
            <a:r>
              <a:rPr lang="en-ZA" sz="1300" dirty="0"/>
              <a:t>8 397 875.00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ZA" sz="1300" dirty="0"/>
              <a:t>Retail Facility	</a:t>
            </a:r>
            <a:r>
              <a:rPr lang="en-ZA" sz="1300" dirty="0" smtClean="0"/>
              <a:t>	R </a:t>
            </a:r>
            <a:r>
              <a:rPr lang="en-ZA" sz="1300" dirty="0"/>
              <a:t>7 870 025.00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ZA" sz="1300" dirty="0"/>
              <a:t>Admin Offices/ Tourism Facility	R 6 068 550.00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ZA" sz="1300" dirty="0"/>
              <a:t>Place of Instruction	</a:t>
            </a:r>
            <a:r>
              <a:rPr lang="en-ZA" sz="1300" dirty="0" smtClean="0"/>
              <a:t>	R </a:t>
            </a:r>
            <a:r>
              <a:rPr lang="en-ZA" sz="1300" dirty="0"/>
              <a:t>3 172 275.00</a:t>
            </a:r>
          </a:p>
          <a:p>
            <a:endParaRPr lang="en-ZA" sz="1300" b="1" dirty="0" smtClean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07" t="17507" r="22490" b="13003"/>
          <a:stretch/>
        </p:blipFill>
        <p:spPr bwMode="auto">
          <a:xfrm>
            <a:off x="5161204" y="613959"/>
            <a:ext cx="3982796" cy="4522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3259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7600"/>
            <a:ext cx="9144000" cy="293999"/>
          </a:xfrm>
        </p:spPr>
        <p:txBody>
          <a:bodyPr>
            <a:noAutofit/>
          </a:bodyPr>
          <a:lstStyle/>
          <a:p>
            <a:r>
              <a:rPr lang="en-ZA" sz="2400" b="1" dirty="0" smtClean="0">
                <a:solidFill>
                  <a:schemeClr val="accent3">
                    <a:lumMod val="50000"/>
                  </a:schemeClr>
                </a:solidFill>
              </a:rPr>
              <a:t>THABO MOFUTSANA </a:t>
            </a:r>
            <a:r>
              <a:rPr lang="en-ZA" sz="2400" b="1" dirty="0">
                <a:solidFill>
                  <a:schemeClr val="accent3">
                    <a:lumMod val="50000"/>
                  </a:schemeClr>
                </a:solidFill>
              </a:rPr>
              <a:t>AGRI-PARK PLANS </a:t>
            </a:r>
            <a:endParaRPr lang="en-US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4800" y="583974"/>
            <a:ext cx="4813111" cy="34163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u="sng" dirty="0" smtClean="0">
                <a:solidFill>
                  <a:prstClr val="black"/>
                </a:solidFill>
              </a:rPr>
              <a:t>Agri-hub and FPSU Infrastructure Support (Cont.):</a:t>
            </a:r>
          </a:p>
          <a:p>
            <a:endParaRPr lang="en-US" sz="1200" b="1" u="sng" dirty="0" smtClean="0">
              <a:solidFill>
                <a:prstClr val="black"/>
              </a:solidFill>
            </a:endParaRPr>
          </a:p>
          <a:p>
            <a:pPr algn="just"/>
            <a:r>
              <a:rPr lang="en-US" sz="1200" b="1" u="sng" dirty="0">
                <a:solidFill>
                  <a:prstClr val="black"/>
                </a:solidFill>
                <a:cs typeface="Arial" pitchFamily="34" charset="0"/>
              </a:rPr>
              <a:t>Makholokoeng FPSU Designs</a:t>
            </a:r>
          </a:p>
          <a:p>
            <a:pPr marL="335270" indent="-335270" algn="just">
              <a:buFont typeface="Arial" pitchFamily="34" charset="0"/>
              <a:buChar char="•"/>
            </a:pPr>
            <a:r>
              <a:rPr lang="en-US" sz="1200" b="1" dirty="0" smtClean="0">
                <a:solidFill>
                  <a:prstClr val="black"/>
                </a:solidFill>
                <a:cs typeface="Arial" pitchFamily="34" charset="0"/>
              </a:rPr>
              <a:t>Designs </a:t>
            </a:r>
            <a:r>
              <a:rPr lang="en-US" sz="1200" b="1" dirty="0">
                <a:solidFill>
                  <a:prstClr val="black"/>
                </a:solidFill>
                <a:cs typeface="Arial" pitchFamily="34" charset="0"/>
              </a:rPr>
              <a:t>for the upgrading of the existing pack-house are complete.</a:t>
            </a:r>
          </a:p>
          <a:p>
            <a:pPr marL="335270" indent="-335270" algn="just">
              <a:buFont typeface="Arial" pitchFamily="34" charset="0"/>
              <a:buChar char="•"/>
            </a:pPr>
            <a:r>
              <a:rPr lang="en-US" sz="1200" b="1" dirty="0">
                <a:solidFill>
                  <a:prstClr val="black"/>
                </a:solidFill>
                <a:cs typeface="Arial" pitchFamily="34" charset="0"/>
              </a:rPr>
              <a:t>Designs for the Mechanization Centre (Implement Store) are complete.</a:t>
            </a:r>
          </a:p>
          <a:p>
            <a:pPr marL="335270" indent="-335270" algn="just">
              <a:buFont typeface="Arial" pitchFamily="34" charset="0"/>
              <a:buChar char="•"/>
            </a:pPr>
            <a:endParaRPr lang="en-US" sz="1200" b="1" dirty="0">
              <a:solidFill>
                <a:prstClr val="black"/>
              </a:solidFill>
              <a:cs typeface="Arial" pitchFamily="34" charset="0"/>
            </a:endParaRPr>
          </a:p>
          <a:p>
            <a:pPr algn="just"/>
            <a:r>
              <a:rPr lang="en-US" sz="1200" b="1" u="sng" dirty="0">
                <a:solidFill>
                  <a:prstClr val="black"/>
                </a:solidFill>
                <a:cs typeface="Arial" pitchFamily="34" charset="0"/>
              </a:rPr>
              <a:t>FPSU Construction</a:t>
            </a:r>
          </a:p>
          <a:p>
            <a:pPr algn="just"/>
            <a:endParaRPr lang="en-US" sz="1200" b="1" dirty="0">
              <a:solidFill>
                <a:prstClr val="black"/>
              </a:solidFill>
              <a:cs typeface="Arial" pitchFamily="34" charset="0"/>
            </a:endParaRPr>
          </a:p>
          <a:p>
            <a:pPr algn="just"/>
            <a:r>
              <a:rPr lang="en-US" sz="1200" b="1" dirty="0">
                <a:solidFill>
                  <a:prstClr val="black"/>
                </a:solidFill>
                <a:cs typeface="Arial" pitchFamily="34" charset="0"/>
              </a:rPr>
              <a:t>Phase1:</a:t>
            </a:r>
          </a:p>
          <a:p>
            <a:pPr marL="335270" indent="-335270" algn="just">
              <a:buFont typeface="Arial" pitchFamily="34" charset="0"/>
              <a:buChar char="•"/>
            </a:pPr>
            <a:r>
              <a:rPr lang="en-ZA" sz="1200" b="1" dirty="0">
                <a:solidFill>
                  <a:prstClr val="black"/>
                </a:solidFill>
                <a:cs typeface="Arial" pitchFamily="34" charset="0"/>
              </a:rPr>
              <a:t>Upgrading of Makholokoeng </a:t>
            </a:r>
            <a:r>
              <a:rPr lang="en-US" sz="1200" b="1" dirty="0">
                <a:solidFill>
                  <a:prstClr val="black"/>
                </a:solidFill>
                <a:cs typeface="Arial" pitchFamily="34" charset="0"/>
              </a:rPr>
              <a:t>FPSU  Contractor </a:t>
            </a:r>
            <a:r>
              <a:rPr lang="en-ZA" sz="1200" b="1" dirty="0">
                <a:solidFill>
                  <a:prstClr val="black"/>
                </a:solidFill>
                <a:cs typeface="Arial" pitchFamily="34" charset="0"/>
              </a:rPr>
              <a:t>appointed.</a:t>
            </a:r>
          </a:p>
          <a:p>
            <a:pPr marL="335270" indent="-335270" algn="just">
              <a:buFont typeface="Arial" pitchFamily="34" charset="0"/>
              <a:buChar char="•"/>
            </a:pPr>
            <a:r>
              <a:rPr lang="en-US" sz="1200" b="1" dirty="0">
                <a:solidFill>
                  <a:prstClr val="black"/>
                </a:solidFill>
                <a:cs typeface="Arial" pitchFamily="34" charset="0"/>
              </a:rPr>
              <a:t>Construction Complete</a:t>
            </a:r>
          </a:p>
          <a:p>
            <a:pPr marL="335270" indent="-335270" algn="just">
              <a:buFont typeface="Arial" pitchFamily="34" charset="0"/>
              <a:buChar char="•"/>
            </a:pPr>
            <a:r>
              <a:rPr lang="en-US" sz="1200" b="1" dirty="0">
                <a:solidFill>
                  <a:prstClr val="black"/>
                </a:solidFill>
                <a:cs typeface="Arial" pitchFamily="34" charset="0"/>
              </a:rPr>
              <a:t>Construction Cost – R7,9 Million</a:t>
            </a:r>
          </a:p>
          <a:p>
            <a:pPr marL="335270" indent="-335270" algn="just">
              <a:buFont typeface="Arial" pitchFamily="34" charset="0"/>
              <a:buChar char="•"/>
            </a:pPr>
            <a:endParaRPr lang="en-US" sz="1200" b="1" dirty="0">
              <a:cs typeface="Arial" pitchFamily="34" charset="0"/>
            </a:endParaRPr>
          </a:p>
          <a:p>
            <a:pPr algn="just"/>
            <a:r>
              <a:rPr lang="en-US" sz="1200" b="1" dirty="0">
                <a:solidFill>
                  <a:prstClr val="black"/>
                </a:solidFill>
                <a:cs typeface="Arial" pitchFamily="34" charset="0"/>
              </a:rPr>
              <a:t>Phase2:</a:t>
            </a:r>
          </a:p>
          <a:p>
            <a:pPr marL="335270" indent="-335270" algn="just">
              <a:buFont typeface="Arial" pitchFamily="34" charset="0"/>
              <a:buChar char="•"/>
            </a:pPr>
            <a:r>
              <a:rPr lang="en-US" sz="1200" b="1" dirty="0">
                <a:cs typeface="Arial" pitchFamily="34" charset="0"/>
              </a:rPr>
              <a:t>Mechanization Centre (Implement Store), </a:t>
            </a:r>
            <a:r>
              <a:rPr lang="en-US" sz="1200" b="1" dirty="0" smtClean="0">
                <a:cs typeface="Arial" pitchFamily="34" charset="0"/>
              </a:rPr>
              <a:t>construction </a:t>
            </a:r>
            <a:r>
              <a:rPr lang="en-US" sz="1200" b="1" dirty="0">
                <a:cs typeface="Arial" pitchFamily="34" charset="0"/>
              </a:rPr>
              <a:t>to </a:t>
            </a:r>
            <a:r>
              <a:rPr lang="en-US" sz="1200" b="1" dirty="0" smtClean="0">
                <a:cs typeface="Arial" pitchFamily="34" charset="0"/>
              </a:rPr>
              <a:t>commence </a:t>
            </a:r>
            <a:r>
              <a:rPr lang="en-US" sz="1200" b="1" dirty="0">
                <a:cs typeface="Arial" pitchFamily="34" charset="0"/>
              </a:rPr>
              <a:t>during </a:t>
            </a:r>
            <a:r>
              <a:rPr lang="en-US" sz="1200" b="1" dirty="0" smtClean="0">
                <a:cs typeface="Arial" pitchFamily="34" charset="0"/>
              </a:rPr>
              <a:t>September </a:t>
            </a:r>
            <a:r>
              <a:rPr lang="en-US" sz="1200" b="1" dirty="0">
                <a:cs typeface="Arial" pitchFamily="34" charset="0"/>
              </a:rPr>
              <a:t>2019. </a:t>
            </a:r>
          </a:p>
          <a:p>
            <a:pPr marL="335270" indent="-335270" algn="just">
              <a:buFont typeface="Arial" pitchFamily="34" charset="0"/>
              <a:buChar char="•"/>
            </a:pPr>
            <a:r>
              <a:rPr lang="en-US" sz="1200" b="1" dirty="0">
                <a:solidFill>
                  <a:prstClr val="black"/>
                </a:solidFill>
                <a:cs typeface="Arial" pitchFamily="34" charset="0"/>
              </a:rPr>
              <a:t>Estimate Construction Cost – </a:t>
            </a:r>
            <a:r>
              <a:rPr lang="en-US" sz="1200" b="1" dirty="0" smtClean="0">
                <a:solidFill>
                  <a:prstClr val="black"/>
                </a:solidFill>
                <a:cs typeface="Arial" pitchFamily="34" charset="0"/>
              </a:rPr>
              <a:t>R4,7 </a:t>
            </a:r>
            <a:r>
              <a:rPr lang="en-US" sz="1200" b="1" dirty="0">
                <a:solidFill>
                  <a:prstClr val="black"/>
                </a:solidFill>
                <a:cs typeface="Arial" pitchFamily="34" charset="0"/>
              </a:rPr>
              <a:t>Million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069" y="558669"/>
            <a:ext cx="3999931" cy="2355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35" r="6092" b="22281"/>
          <a:stretch/>
        </p:blipFill>
        <p:spPr bwMode="auto">
          <a:xfrm>
            <a:off x="1981200" y="3943351"/>
            <a:ext cx="3162869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3" descr="C:\Users\user\AppData\Local\Microsoft\Windows\Temporary Internet Files\Content.Outlook\L23K7CID\IMG_102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70"/>
          <a:stretch/>
        </p:blipFill>
        <p:spPr bwMode="auto">
          <a:xfrm>
            <a:off x="5144069" y="2913929"/>
            <a:ext cx="3999931" cy="2229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2034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7600"/>
            <a:ext cx="9144000" cy="293999"/>
          </a:xfrm>
        </p:spPr>
        <p:txBody>
          <a:bodyPr>
            <a:noAutofit/>
          </a:bodyPr>
          <a:lstStyle/>
          <a:p>
            <a:r>
              <a:rPr lang="en-ZA" sz="2400" b="1" dirty="0" smtClean="0">
                <a:solidFill>
                  <a:schemeClr val="accent3">
                    <a:lumMod val="50000"/>
                  </a:schemeClr>
                </a:solidFill>
              </a:rPr>
              <a:t>THABO MOFUTSANA </a:t>
            </a:r>
            <a:r>
              <a:rPr lang="en-ZA" sz="2400" b="1" dirty="0">
                <a:solidFill>
                  <a:schemeClr val="accent3">
                    <a:lumMod val="50000"/>
                  </a:schemeClr>
                </a:solidFill>
              </a:rPr>
              <a:t>AGRI-PARK PLANS </a:t>
            </a:r>
            <a:endParaRPr lang="en-US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4800" y="666750"/>
            <a:ext cx="5257800" cy="249299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u="sng" dirty="0" smtClean="0"/>
              <a:t>Business and Enterprises:</a:t>
            </a:r>
          </a:p>
          <a:p>
            <a:endParaRPr lang="en-US" sz="1200" b="1" u="sng" dirty="0" smtClean="0"/>
          </a:p>
          <a:p>
            <a:pPr algn="just"/>
            <a:r>
              <a:rPr lang="en-US" sz="1200" b="1" u="sng" dirty="0" smtClean="0"/>
              <a:t>Makholokoeng FPSU</a:t>
            </a:r>
          </a:p>
          <a:p>
            <a:pPr algn="just"/>
            <a:endParaRPr lang="en-US" sz="1200" b="1" u="sng" dirty="0" smtClean="0"/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1200" dirty="0" smtClean="0"/>
              <a:t>Secondary Cooperatives to mange the facility Established.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en-US" sz="1200" dirty="0" smtClean="0"/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1200" dirty="0" smtClean="0"/>
              <a:t>Machinery and Equipment Bought to date: R19 Mill</a:t>
            </a:r>
          </a:p>
          <a:p>
            <a:pPr marL="742950" lvl="1" indent="-285750" algn="just">
              <a:buFont typeface="Arial" pitchFamily="34" charset="0"/>
              <a:buChar char="•"/>
            </a:pPr>
            <a:r>
              <a:rPr lang="en-US" sz="1200" dirty="0" smtClean="0"/>
              <a:t>7 x tractors </a:t>
            </a:r>
          </a:p>
          <a:p>
            <a:pPr marL="742950" lvl="1" indent="-285750" algn="just">
              <a:buFont typeface="Arial" pitchFamily="34" charset="0"/>
              <a:buChar char="•"/>
            </a:pPr>
            <a:r>
              <a:rPr lang="en-US" sz="1200" dirty="0" smtClean="0"/>
              <a:t>1 x Combine Harvester</a:t>
            </a:r>
          </a:p>
          <a:p>
            <a:pPr marL="742950" lvl="1" indent="-285750" algn="just">
              <a:buFont typeface="Arial" pitchFamily="34" charset="0"/>
              <a:buChar char="•"/>
            </a:pPr>
            <a:r>
              <a:rPr lang="en-US" sz="1200" dirty="0" smtClean="0"/>
              <a:t>2 x rippers</a:t>
            </a:r>
          </a:p>
          <a:p>
            <a:pPr marL="742950" lvl="1" indent="-285750" algn="just">
              <a:buFont typeface="Arial" pitchFamily="34" charset="0"/>
              <a:buChar char="•"/>
            </a:pPr>
            <a:r>
              <a:rPr lang="en-US" sz="1200" dirty="0" smtClean="0"/>
              <a:t>2 x boom Sprayers</a:t>
            </a:r>
          </a:p>
          <a:p>
            <a:pPr marL="742950" lvl="1" indent="-285750" algn="just">
              <a:buFont typeface="Arial" pitchFamily="34" charset="0"/>
              <a:buChar char="•"/>
            </a:pPr>
            <a:r>
              <a:rPr lang="en-US" sz="1200" dirty="0" smtClean="0"/>
              <a:t>2 x planters </a:t>
            </a:r>
          </a:p>
          <a:p>
            <a:pPr marL="742950" lvl="1" indent="-285750" algn="just">
              <a:buFont typeface="Arial" pitchFamily="34" charset="0"/>
              <a:buChar char="•"/>
            </a:pPr>
            <a:r>
              <a:rPr lang="en-US" sz="1200" dirty="0" smtClean="0"/>
              <a:t>2 x disc ploughs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61950"/>
            <a:ext cx="3886200" cy="2358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781300"/>
            <a:ext cx="3886200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6371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57200" y="345088"/>
            <a:ext cx="8686800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400" b="1" u="sng" dirty="0" smtClean="0"/>
          </a:p>
          <a:p>
            <a:r>
              <a:rPr lang="en-US" sz="1400" b="1" u="sng" dirty="0" smtClean="0"/>
              <a:t>Production </a:t>
            </a:r>
            <a:r>
              <a:rPr lang="en-US" sz="1400" b="1" u="sng" dirty="0"/>
              <a:t>Support: (projects in implementation)</a:t>
            </a:r>
          </a:p>
          <a:p>
            <a:endParaRPr lang="en-US" sz="1400" b="1" dirty="0" smtClean="0"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17599"/>
            <a:ext cx="9144000" cy="293999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</a:rPr>
              <a:t>THABO MAFUTSANYANE AGRI-PARK PLANS</a:t>
            </a:r>
            <a:endParaRPr lang="en-US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7886919"/>
              </p:ext>
            </p:extLst>
          </p:nvPr>
        </p:nvGraphicFramePr>
        <p:xfrm>
          <a:off x="609600" y="1114321"/>
          <a:ext cx="5638800" cy="194050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066800"/>
                <a:gridCol w="1676400"/>
                <a:gridCol w="1295400"/>
                <a:gridCol w="1600200"/>
              </a:tblGrid>
              <a:tr h="370789">
                <a:tc>
                  <a:txBody>
                    <a:bodyPr/>
                    <a:lstStyle/>
                    <a:p>
                      <a:r>
                        <a:rPr lang="en-ZA" sz="1200" dirty="0" smtClean="0"/>
                        <a:t>Branch</a:t>
                      </a:r>
                      <a:endParaRPr lang="en-ZA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sz="1200" dirty="0" smtClean="0">
                          <a:solidFill>
                            <a:schemeClr val="bg1"/>
                          </a:solidFill>
                        </a:rPr>
                        <a:t>Project</a:t>
                      </a:r>
                      <a:r>
                        <a:rPr lang="en-ZA" sz="1200" baseline="0" dirty="0" smtClean="0">
                          <a:solidFill>
                            <a:schemeClr val="bg1"/>
                          </a:solidFill>
                        </a:rPr>
                        <a:t> Name/ Type</a:t>
                      </a:r>
                      <a:endParaRPr lang="en-ZA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sz="1200" dirty="0" smtClean="0"/>
                        <a:t>Amount</a:t>
                      </a:r>
                      <a:endParaRPr lang="en-ZA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sz="1200" dirty="0" smtClean="0"/>
                        <a:t>Beneficiaries</a:t>
                      </a:r>
                      <a:r>
                        <a:rPr lang="en-ZA" sz="1200" baseline="0" dirty="0" smtClean="0"/>
                        <a:t> </a:t>
                      </a:r>
                      <a:endParaRPr lang="en-ZA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ZA" sz="1200" dirty="0" smtClean="0"/>
                        <a:t>RID</a:t>
                      </a:r>
                      <a:endParaRPr lang="en-ZA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ZA" sz="1200" dirty="0" smtClean="0"/>
                        <a:t>2 AVMP Projects</a:t>
                      </a:r>
                      <a:endParaRPr lang="en-ZA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ZA" sz="1200" dirty="0" smtClean="0"/>
                        <a:t>R 800 000.00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ZA" sz="1200" dirty="0" smtClean="0"/>
                        <a:t>2 Community</a:t>
                      </a:r>
                      <a:endParaRPr lang="en-ZA" sz="12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ZA" sz="1200" dirty="0" smtClean="0"/>
                        <a:t>RECAP</a:t>
                      </a:r>
                      <a:endParaRPr lang="en-ZA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ZA" sz="1200" dirty="0" smtClean="0"/>
                        <a:t>2 1HH1Ha Project</a:t>
                      </a:r>
                      <a:endParaRPr lang="en-ZA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ZA" sz="1200" dirty="0" smtClean="0"/>
                        <a:t>R 2 696 813.00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ZA" sz="1200" dirty="0" smtClean="0"/>
                        <a:t>20 Ha for 2 Schools</a:t>
                      </a: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ZA" sz="1200" dirty="0" smtClean="0"/>
                        <a:t>Land Acquisition </a:t>
                      </a:r>
                      <a:endParaRPr lang="en-ZA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ZA" sz="1200" dirty="0" smtClean="0"/>
                        <a:t>3 Land Acquisition Projects  </a:t>
                      </a:r>
                      <a:endParaRPr lang="en-ZA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ZA" sz="1200" dirty="0" smtClean="0"/>
                        <a:t>R14 215 500.00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ZA" sz="1200" dirty="0" smtClean="0"/>
                        <a:t>1322 Ha</a:t>
                      </a: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ZA" sz="1200" dirty="0" smtClean="0">
                          <a:solidFill>
                            <a:schemeClr val="tx1"/>
                          </a:solidFill>
                        </a:rPr>
                        <a:t>REID</a:t>
                      </a:r>
                      <a:endParaRPr lang="en-ZA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ZA" sz="1200" dirty="0" smtClean="0">
                          <a:solidFill>
                            <a:schemeClr val="tx1"/>
                          </a:solidFill>
                        </a:rPr>
                        <a:t>44Farming  Enterprises </a:t>
                      </a:r>
                      <a:endParaRPr lang="en-ZA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ZA" sz="1200" dirty="0" smtClean="0">
                          <a:solidFill>
                            <a:schemeClr val="tx1"/>
                          </a:solidFill>
                        </a:rPr>
                        <a:t>R 35 779 264.76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ZA" sz="1200" dirty="0" smtClean="0">
                          <a:solidFill>
                            <a:schemeClr val="tx1"/>
                          </a:solidFill>
                        </a:rPr>
                        <a:t>44 Cooperatives</a:t>
                      </a:r>
                      <a:endParaRPr lang="en-ZA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78727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oud-plekhouer 6">
            <a:extLst>
              <a:ext uri="{FF2B5EF4-FFF2-40B4-BE49-F238E27FC236}">
                <a16:creationId xmlns="" xmlns:a16="http://schemas.microsoft.com/office/drawing/2014/main" id="{2B546CD4-35B0-466D-9CEE-3E55F9D32C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0027" r="61177"/>
          <a:stretch/>
        </p:blipFill>
        <p:spPr>
          <a:xfrm>
            <a:off x="5722241" y="998662"/>
            <a:ext cx="3421759" cy="3374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114800" y="-2214"/>
            <a:ext cx="5029200" cy="857250"/>
          </a:xfrm>
          <a:gradFill flip="none" rotWithShape="1">
            <a:gsLst>
              <a:gs pos="7000">
                <a:srgbClr val="447635">
                  <a:shade val="30000"/>
                  <a:satMod val="115000"/>
                </a:srgbClr>
              </a:gs>
              <a:gs pos="20000">
                <a:srgbClr val="447635">
                  <a:shade val="67500"/>
                  <a:satMod val="115000"/>
                </a:srgbClr>
              </a:gs>
              <a:gs pos="100000">
                <a:srgbClr val="447635">
                  <a:shade val="100000"/>
                  <a:satMod val="115000"/>
                  <a:alpha val="70000"/>
                </a:srgbClr>
              </a:gs>
            </a:gsLst>
            <a:path path="circle">
              <a:fillToRect t="100000" r="100000"/>
            </a:path>
            <a:tileRect l="-100000" b="-100000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l"/>
            <a:r>
              <a:rPr lang="en-ZA" sz="3000" b="1" dirty="0" smtClean="0">
                <a:ln>
                  <a:solidFill>
                    <a:schemeClr val="tx1"/>
                  </a:solidFill>
                </a:ln>
                <a:solidFill>
                  <a:srgbClr val="5F943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Mangaung Agri-park Progress Since SONA 2015</a:t>
            </a:r>
            <a:endParaRPr lang="en-ZA" sz="3000" b="1" dirty="0">
              <a:ln>
                <a:solidFill>
                  <a:schemeClr val="tx1"/>
                </a:solidFill>
              </a:ln>
              <a:solidFill>
                <a:srgbClr val="5F943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Spraakborrel: Reghoek 4">
            <a:extLst>
              <a:ext uri="{FF2B5EF4-FFF2-40B4-BE49-F238E27FC236}">
                <a16:creationId xmlns="" xmlns:a16="http://schemas.microsoft.com/office/drawing/2014/main" id="{391C36E9-EC76-4466-A025-3E777573AD02}"/>
              </a:ext>
            </a:extLst>
          </p:cNvPr>
          <p:cNvSpPr/>
          <p:nvPr/>
        </p:nvSpPr>
        <p:spPr>
          <a:xfrm>
            <a:off x="0" y="0"/>
            <a:ext cx="4114800" cy="1774586"/>
          </a:xfrm>
          <a:prstGeom prst="wedgeRectCallout">
            <a:avLst>
              <a:gd name="adj1" fmla="val 157089"/>
              <a:gd name="adj2" fmla="val 79127"/>
            </a:avLst>
          </a:prstGeom>
          <a:solidFill>
            <a:schemeClr val="accent3">
              <a:lumMod val="75000"/>
            </a:schemeClr>
          </a:solidFill>
          <a:ln>
            <a:solidFill>
              <a:srgbClr val="4F62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en-US" sz="1100" b="1" u="sng" dirty="0" err="1">
                <a:solidFill>
                  <a:prstClr val="black"/>
                </a:solidFill>
              </a:rPr>
              <a:t>AgriHub</a:t>
            </a:r>
            <a:r>
              <a:rPr lang="en-US" sz="1100" b="1" u="sng" dirty="0">
                <a:solidFill>
                  <a:prstClr val="black"/>
                </a:solidFill>
              </a:rPr>
              <a:t> Site Identification</a:t>
            </a:r>
            <a:r>
              <a:rPr lang="en-US" sz="1100" b="1" dirty="0">
                <a:solidFill>
                  <a:prstClr val="black"/>
                </a:solidFill>
              </a:rPr>
              <a:t>:</a:t>
            </a:r>
            <a:endParaRPr lang="en-US" sz="1100" dirty="0">
              <a:solidFill>
                <a:prstClr val="black"/>
              </a:solidFill>
            </a:endParaRPr>
          </a:p>
          <a:p>
            <a:pPr marL="180975" indent="-180975" algn="just">
              <a:buFont typeface="Arial"/>
              <a:buChar char="•"/>
            </a:pPr>
            <a:r>
              <a:rPr lang="en-US" sz="1100" dirty="0">
                <a:solidFill>
                  <a:prstClr val="black"/>
                </a:solidFill>
              </a:rPr>
              <a:t>The Agri-hub is at Thaba Nchu</a:t>
            </a:r>
          </a:p>
          <a:p>
            <a:pPr marL="180975" indent="-180975" algn="just">
              <a:buFont typeface="Arial"/>
              <a:buChar char="•"/>
            </a:pPr>
            <a:r>
              <a:rPr lang="en-ZA" sz="1100" dirty="0" err="1">
                <a:solidFill>
                  <a:prstClr val="black"/>
                </a:solidFill>
              </a:rPr>
              <a:t>FDC</a:t>
            </a:r>
            <a:r>
              <a:rPr lang="en-ZA" sz="1100" dirty="0">
                <a:solidFill>
                  <a:prstClr val="black"/>
                </a:solidFill>
              </a:rPr>
              <a:t> Notarial Consent - Yes </a:t>
            </a:r>
          </a:p>
          <a:p>
            <a:pPr marL="180975" indent="-180975" algn="just">
              <a:buFont typeface="Arial"/>
              <a:buChar char="•"/>
            </a:pPr>
            <a:r>
              <a:rPr lang="en-ZA" sz="1100" dirty="0">
                <a:solidFill>
                  <a:prstClr val="black"/>
                </a:solidFill>
              </a:rPr>
              <a:t>Metro Municipality site approval – Yes </a:t>
            </a:r>
          </a:p>
          <a:p>
            <a:pPr marL="180975" indent="-180975" algn="just">
              <a:buFont typeface="Arial"/>
              <a:buChar char="•"/>
            </a:pPr>
            <a:r>
              <a:rPr lang="en-ZA" sz="1100" dirty="0">
                <a:solidFill>
                  <a:prstClr val="black"/>
                </a:solidFill>
              </a:rPr>
              <a:t>Power of Attorney </a:t>
            </a:r>
            <a:r>
              <a:rPr lang="en-ZA" sz="1100" dirty="0" smtClean="0">
                <a:solidFill>
                  <a:prstClr val="black"/>
                </a:solidFill>
              </a:rPr>
              <a:t>– Yes</a:t>
            </a:r>
          </a:p>
          <a:p>
            <a:pPr marL="180975" indent="-180975" algn="just">
              <a:buFont typeface="Arial"/>
              <a:buChar char="•"/>
            </a:pPr>
            <a:r>
              <a:rPr lang="en-ZA" sz="1100" dirty="0" smtClean="0">
                <a:solidFill>
                  <a:prstClr val="black"/>
                </a:solidFill>
              </a:rPr>
              <a:t>2 </a:t>
            </a:r>
            <a:r>
              <a:rPr lang="en-ZA" sz="1100" dirty="0">
                <a:solidFill>
                  <a:prstClr val="black"/>
                </a:solidFill>
              </a:rPr>
              <a:t>FPSUs identification at Sediba and </a:t>
            </a:r>
            <a:r>
              <a:rPr lang="en-ZA" sz="1100" dirty="0" smtClean="0">
                <a:solidFill>
                  <a:prstClr val="black"/>
                </a:solidFill>
              </a:rPr>
              <a:t>Botshabelo</a:t>
            </a:r>
          </a:p>
          <a:p>
            <a:pPr algn="just"/>
            <a:r>
              <a:rPr lang="en-US" sz="1100" b="1" u="sng" dirty="0">
                <a:solidFill>
                  <a:prstClr val="black"/>
                </a:solidFill>
              </a:rPr>
              <a:t>Organizational Support</a:t>
            </a:r>
            <a:r>
              <a:rPr lang="en-US" sz="1100" b="1" dirty="0">
                <a:solidFill>
                  <a:prstClr val="black"/>
                </a:solidFill>
              </a:rPr>
              <a:t>:</a:t>
            </a:r>
          </a:p>
          <a:p>
            <a:pPr marL="180975" indent="-180975" algn="just">
              <a:buFont typeface="Arial" pitchFamily="34" charset="0"/>
              <a:buChar char="•"/>
            </a:pPr>
            <a:r>
              <a:rPr lang="en-ZA" sz="1100" dirty="0">
                <a:solidFill>
                  <a:prstClr val="black"/>
                </a:solidFill>
              </a:rPr>
              <a:t>District </a:t>
            </a:r>
            <a:r>
              <a:rPr lang="en-ZA" sz="1000" dirty="0">
                <a:solidFill>
                  <a:prstClr val="black"/>
                </a:solidFill>
              </a:rPr>
              <a:t>Agri-park</a:t>
            </a:r>
            <a:r>
              <a:rPr lang="en-ZA" sz="1100" dirty="0">
                <a:solidFill>
                  <a:prstClr val="black"/>
                </a:solidFill>
              </a:rPr>
              <a:t> Management Council established (19 Members)</a:t>
            </a:r>
          </a:p>
          <a:p>
            <a:pPr marL="180975" indent="-180975" algn="just">
              <a:buFont typeface="Arial" pitchFamily="34" charset="0"/>
              <a:buChar char="•"/>
            </a:pPr>
            <a:r>
              <a:rPr lang="en-ZA" sz="1100" dirty="0">
                <a:solidFill>
                  <a:prstClr val="black"/>
                </a:solidFill>
              </a:rPr>
              <a:t>Chairperson : </a:t>
            </a:r>
            <a:r>
              <a:rPr lang="en-ZA" sz="1100" dirty="0" err="1">
                <a:solidFill>
                  <a:prstClr val="black"/>
                </a:solidFill>
              </a:rPr>
              <a:t>Mr.</a:t>
            </a:r>
            <a:r>
              <a:rPr lang="en-ZA" sz="1100" dirty="0">
                <a:solidFill>
                  <a:prstClr val="black"/>
                </a:solidFill>
              </a:rPr>
              <a:t> Beef- Contact 060 455 124</a:t>
            </a:r>
          </a:p>
          <a:p>
            <a:pPr marL="180975" indent="-180975" algn="just">
              <a:buFont typeface="Arial" pitchFamily="34" charset="0"/>
              <a:buChar char="•"/>
            </a:pPr>
            <a:r>
              <a:rPr lang="en-ZA" sz="1100" dirty="0">
                <a:solidFill>
                  <a:prstClr val="black"/>
                </a:solidFill>
              </a:rPr>
              <a:t>DAMC Agri-park Workshop: Done</a:t>
            </a:r>
          </a:p>
          <a:p>
            <a:pPr marL="180975" indent="-180975" algn="just">
              <a:buFont typeface="Arial"/>
              <a:buChar char="•"/>
            </a:pPr>
            <a:endParaRPr lang="en-ZA" sz="1100" dirty="0">
              <a:solidFill>
                <a:prstClr val="black"/>
              </a:solidFill>
            </a:endParaRPr>
          </a:p>
        </p:txBody>
      </p:sp>
      <p:sp>
        <p:nvSpPr>
          <p:cNvPr id="3" name="Teksblokkie 2">
            <a:extLst>
              <a:ext uri="{FF2B5EF4-FFF2-40B4-BE49-F238E27FC236}">
                <a16:creationId xmlns="" xmlns:a16="http://schemas.microsoft.com/office/drawing/2014/main" id="{10624327-DEFE-4B82-9AE7-07600C6FAB0F}"/>
              </a:ext>
            </a:extLst>
          </p:cNvPr>
          <p:cNvSpPr txBox="1"/>
          <p:nvPr/>
        </p:nvSpPr>
        <p:spPr>
          <a:xfrm>
            <a:off x="6786698" y="1850786"/>
            <a:ext cx="12811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f-ZA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Bloemfontein</a:t>
            </a:r>
          </a:p>
        </p:txBody>
      </p:sp>
      <p:sp>
        <p:nvSpPr>
          <p:cNvPr id="9" name="Spraakborrel: Reghoek 8">
            <a:extLst>
              <a:ext uri="{FF2B5EF4-FFF2-40B4-BE49-F238E27FC236}">
                <a16:creationId xmlns="" xmlns:a16="http://schemas.microsoft.com/office/drawing/2014/main" id="{4A1F4C4F-A8D3-4C29-BB51-29B3993ABDE1}"/>
              </a:ext>
            </a:extLst>
          </p:cNvPr>
          <p:cNvSpPr/>
          <p:nvPr/>
        </p:nvSpPr>
        <p:spPr>
          <a:xfrm>
            <a:off x="0" y="2790825"/>
            <a:ext cx="5306683" cy="2362200"/>
          </a:xfrm>
          <a:prstGeom prst="wedgeRectCallout">
            <a:avLst>
              <a:gd name="adj1" fmla="val 113787"/>
              <a:gd name="adj2" fmla="val -73029"/>
            </a:avLst>
          </a:prstGeom>
          <a:solidFill>
            <a:schemeClr val="accent3">
              <a:lumMod val="75000"/>
            </a:schemeClr>
          </a:solidFill>
          <a:ln>
            <a:solidFill>
              <a:srgbClr val="4F62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000" b="1" u="sng" dirty="0" smtClean="0">
                <a:solidFill>
                  <a:prstClr val="black"/>
                </a:solidFill>
              </a:rPr>
              <a:t>Agri-hub </a:t>
            </a:r>
            <a:r>
              <a:rPr lang="en-US" sz="1000" b="1" u="sng" dirty="0">
                <a:solidFill>
                  <a:prstClr val="black"/>
                </a:solidFill>
              </a:rPr>
              <a:t>and FPSU Infrastructure Support:</a:t>
            </a:r>
          </a:p>
          <a:p>
            <a:r>
              <a:rPr lang="en-US" sz="1000" b="1" dirty="0">
                <a:solidFill>
                  <a:prstClr val="black"/>
                </a:solidFill>
              </a:rPr>
              <a:t>Infrastructure Planning - EIA &amp; Town Planning:</a:t>
            </a:r>
          </a:p>
          <a:p>
            <a:pPr marL="180975" indent="-180975" algn="just">
              <a:buFont typeface="Arial"/>
              <a:buChar char="•"/>
            </a:pPr>
            <a:r>
              <a:rPr lang="en-ZA" sz="1000" dirty="0">
                <a:solidFill>
                  <a:prstClr val="black"/>
                </a:solidFill>
              </a:rPr>
              <a:t>PMU Technical Advisory Services was appointed in February 2017 - R 2 ,97 </a:t>
            </a:r>
            <a:r>
              <a:rPr lang="en-ZA" sz="1000" dirty="0" smtClean="0">
                <a:solidFill>
                  <a:prstClr val="black"/>
                </a:solidFill>
              </a:rPr>
              <a:t>mill.</a:t>
            </a:r>
            <a:endParaRPr lang="en-ZA" sz="1000" dirty="0">
              <a:solidFill>
                <a:prstClr val="black"/>
              </a:solidFill>
            </a:endParaRPr>
          </a:p>
          <a:p>
            <a:pPr marL="180975" indent="-180975" algn="just">
              <a:buFont typeface="Arial"/>
              <a:buChar char="•"/>
            </a:pPr>
            <a:r>
              <a:rPr lang="en-ZA" sz="1000" dirty="0">
                <a:solidFill>
                  <a:prstClr val="black"/>
                </a:solidFill>
              </a:rPr>
              <a:t>Infrastructure </a:t>
            </a:r>
            <a:r>
              <a:rPr lang="en-ZA" sz="1000" dirty="0">
                <a:solidFill>
                  <a:schemeClr val="tx1"/>
                </a:solidFill>
              </a:rPr>
              <a:t>Assessments completed.</a:t>
            </a:r>
          </a:p>
          <a:p>
            <a:pPr marL="180975" indent="-180975" algn="just">
              <a:buFont typeface="Arial"/>
              <a:buChar char="•"/>
            </a:pPr>
            <a:r>
              <a:rPr lang="en-ZA" sz="1000" dirty="0">
                <a:solidFill>
                  <a:schemeClr val="tx1"/>
                </a:solidFill>
              </a:rPr>
              <a:t>Master infrastructure planning completed. </a:t>
            </a:r>
            <a:endParaRPr lang="en-ZA" sz="1000" dirty="0" smtClean="0">
              <a:solidFill>
                <a:schemeClr val="tx1"/>
              </a:solidFill>
            </a:endParaRPr>
          </a:p>
          <a:p>
            <a:pPr marL="180975" indent="-180975" algn="just">
              <a:buFont typeface="Arial"/>
              <a:buChar char="•"/>
            </a:pPr>
            <a:r>
              <a:rPr lang="en-ZA" sz="1000" dirty="0">
                <a:solidFill>
                  <a:schemeClr val="tx1"/>
                </a:solidFill>
              </a:rPr>
              <a:t>Thaba Nchu Agri-hub </a:t>
            </a:r>
            <a:r>
              <a:rPr lang="en-ZA" sz="1000" dirty="0" smtClean="0">
                <a:solidFill>
                  <a:schemeClr val="tx1"/>
                </a:solidFill>
              </a:rPr>
              <a:t>EIA complete – Environmental Authorisation in-place.</a:t>
            </a:r>
            <a:endParaRPr lang="en-ZA" sz="1000" dirty="0">
              <a:solidFill>
                <a:schemeClr val="tx1"/>
              </a:solidFill>
            </a:endParaRPr>
          </a:p>
          <a:p>
            <a:pPr marL="180975" indent="-180975" algn="just">
              <a:buFont typeface="Arial"/>
              <a:buChar char="•"/>
            </a:pPr>
            <a:r>
              <a:rPr lang="en-ZA" sz="1000" dirty="0" smtClean="0">
                <a:solidFill>
                  <a:schemeClr val="tx1"/>
                </a:solidFill>
              </a:rPr>
              <a:t>Thaba </a:t>
            </a:r>
            <a:r>
              <a:rPr lang="en-ZA" sz="1000" dirty="0">
                <a:solidFill>
                  <a:schemeClr val="tx1"/>
                </a:solidFill>
              </a:rPr>
              <a:t>Nchu Agri-hub Town Planning </a:t>
            </a:r>
            <a:r>
              <a:rPr lang="en-ZA" sz="1000" dirty="0" smtClean="0">
                <a:solidFill>
                  <a:schemeClr val="tx1"/>
                </a:solidFill>
              </a:rPr>
              <a:t>Investigations.</a:t>
            </a:r>
            <a:endParaRPr lang="en-ZA" sz="1000" dirty="0">
              <a:solidFill>
                <a:schemeClr val="tx1"/>
              </a:solidFill>
            </a:endParaRPr>
          </a:p>
          <a:p>
            <a:pPr algn="just"/>
            <a:r>
              <a:rPr lang="en-US" sz="1000" b="1" dirty="0" smtClean="0">
                <a:solidFill>
                  <a:schemeClr val="tx1"/>
                </a:solidFill>
              </a:rPr>
              <a:t>Design </a:t>
            </a:r>
            <a:r>
              <a:rPr lang="en-US" sz="1000" b="1" dirty="0">
                <a:solidFill>
                  <a:schemeClr val="tx1"/>
                </a:solidFill>
              </a:rPr>
              <a:t>&amp; Construction:</a:t>
            </a:r>
          </a:p>
          <a:p>
            <a:pPr marL="180975" indent="-180975" algn="just">
              <a:buFont typeface="Arial" pitchFamily="34" charset="0"/>
              <a:buChar char="•"/>
            </a:pPr>
            <a:r>
              <a:rPr lang="en-US" sz="1000" dirty="0">
                <a:solidFill>
                  <a:schemeClr val="tx1"/>
                </a:solidFill>
              </a:rPr>
              <a:t>Consultants  appointed to undertake the designs of Springfontein Agri-hub - R 3,3 mill.</a:t>
            </a:r>
          </a:p>
          <a:p>
            <a:pPr marL="180975" indent="-180975" algn="just">
              <a:buFont typeface="Arial" pitchFamily="34" charset="0"/>
              <a:buChar char="•"/>
            </a:pPr>
            <a:r>
              <a:rPr lang="en-US" sz="1000" dirty="0" smtClean="0">
                <a:solidFill>
                  <a:schemeClr val="tx1"/>
                </a:solidFill>
              </a:rPr>
              <a:t>Design for the Multi-purpose warehouse complete</a:t>
            </a:r>
          </a:p>
          <a:p>
            <a:pPr marL="180975" indent="-180975" algn="just">
              <a:buFont typeface="Arial" pitchFamily="34" charset="0"/>
              <a:buChar char="•"/>
            </a:pPr>
            <a:r>
              <a:rPr lang="en-US" sz="1000" dirty="0" smtClean="0">
                <a:solidFill>
                  <a:schemeClr val="tx1"/>
                </a:solidFill>
              </a:rPr>
              <a:t>Thaba </a:t>
            </a:r>
            <a:r>
              <a:rPr lang="en-US" sz="1000" dirty="0">
                <a:solidFill>
                  <a:schemeClr val="tx1"/>
                </a:solidFill>
              </a:rPr>
              <a:t>Nchu Abattoir Upgrade – Cold </a:t>
            </a:r>
            <a:r>
              <a:rPr lang="en-US" sz="1000" dirty="0">
                <a:solidFill>
                  <a:prstClr val="black"/>
                </a:solidFill>
              </a:rPr>
              <a:t>Rooms (DARD) : R 6 Mill.</a:t>
            </a:r>
          </a:p>
          <a:p>
            <a:pPr marL="180975" indent="-180975" algn="just">
              <a:buFont typeface="Arial" pitchFamily="34" charset="0"/>
              <a:buChar char="•"/>
            </a:pPr>
            <a:r>
              <a:rPr lang="en-US" sz="1000" dirty="0">
                <a:solidFill>
                  <a:prstClr val="black"/>
                </a:solidFill>
              </a:rPr>
              <a:t>Thaba Nchu Abattoir Road Re-gravelling at Complete: R 1,85 Mill</a:t>
            </a:r>
          </a:p>
          <a:p>
            <a:pPr marL="180975" indent="-180975" algn="just">
              <a:buFont typeface="Arial" pitchFamily="34" charset="0"/>
              <a:buChar char="•"/>
            </a:pPr>
            <a:r>
              <a:rPr lang="en-US" sz="1000" dirty="0">
                <a:solidFill>
                  <a:prstClr val="black"/>
                </a:solidFill>
              </a:rPr>
              <a:t>Thaba </a:t>
            </a:r>
            <a:r>
              <a:rPr lang="en-US" sz="1000" dirty="0" smtClean="0">
                <a:solidFill>
                  <a:prstClr val="black"/>
                </a:solidFill>
              </a:rPr>
              <a:t>Nchu Agri-hub Fencing, complete : </a:t>
            </a:r>
            <a:r>
              <a:rPr lang="en-US" sz="1000" dirty="0">
                <a:solidFill>
                  <a:prstClr val="black"/>
                </a:solidFill>
              </a:rPr>
              <a:t>R </a:t>
            </a:r>
            <a:r>
              <a:rPr lang="en-US" sz="1000" dirty="0" smtClean="0">
                <a:solidFill>
                  <a:prstClr val="black"/>
                </a:solidFill>
              </a:rPr>
              <a:t>1.5 Mill</a:t>
            </a:r>
          </a:p>
          <a:p>
            <a:pPr marL="180975" indent="-180975" algn="just">
              <a:buFont typeface="Arial" pitchFamily="34" charset="0"/>
              <a:buChar char="•"/>
            </a:pPr>
            <a:r>
              <a:rPr lang="en-US" sz="1000" dirty="0" smtClean="0">
                <a:solidFill>
                  <a:prstClr val="black"/>
                </a:solidFill>
              </a:rPr>
              <a:t>Sediba FPSU Fencing = R0.78 Mill</a:t>
            </a:r>
            <a:endParaRPr lang="en-US" sz="1000" dirty="0">
              <a:solidFill>
                <a:prstClr val="black"/>
              </a:solidFill>
            </a:endParaRPr>
          </a:p>
          <a:p>
            <a:pPr marL="180975" indent="-180975" algn="just">
              <a:buFont typeface="Arial" pitchFamily="34" charset="0"/>
              <a:buChar char="•"/>
            </a:pPr>
            <a:r>
              <a:rPr lang="en-US" sz="1000" b="1" dirty="0">
                <a:solidFill>
                  <a:prstClr val="black"/>
                </a:solidFill>
              </a:rPr>
              <a:t>Total Jobs created</a:t>
            </a:r>
            <a:r>
              <a:rPr lang="en-US" sz="1000" dirty="0">
                <a:solidFill>
                  <a:prstClr val="black"/>
                </a:solidFill>
              </a:rPr>
              <a:t>: 110</a:t>
            </a:r>
          </a:p>
        </p:txBody>
      </p:sp>
      <p:sp>
        <p:nvSpPr>
          <p:cNvPr id="10" name="Reghoek 9">
            <a:extLst>
              <a:ext uri="{FF2B5EF4-FFF2-40B4-BE49-F238E27FC236}">
                <a16:creationId xmlns="" xmlns:a16="http://schemas.microsoft.com/office/drawing/2014/main" id="{44FA2F4A-BA97-4714-BD1E-2ED360715D33}"/>
              </a:ext>
            </a:extLst>
          </p:cNvPr>
          <p:cNvSpPr/>
          <p:nvPr/>
        </p:nvSpPr>
        <p:spPr>
          <a:xfrm>
            <a:off x="0" y="1812686"/>
            <a:ext cx="4114800" cy="873364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4F62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en-US" sz="1000" b="1" u="sng" dirty="0" smtClean="0">
                <a:solidFill>
                  <a:prstClr val="black"/>
                </a:solidFill>
              </a:rPr>
              <a:t>Enterprises Planning </a:t>
            </a:r>
            <a:r>
              <a:rPr lang="en-US" sz="1000" b="1" u="sng" dirty="0">
                <a:solidFill>
                  <a:prstClr val="black"/>
                </a:solidFill>
              </a:rPr>
              <a:t>Support:</a:t>
            </a:r>
          </a:p>
          <a:p>
            <a:pPr marL="180975" indent="-180975" algn="just">
              <a:buFont typeface="Arial" pitchFamily="34" charset="0"/>
              <a:buChar char="•"/>
              <a:tabLst>
                <a:tab pos="180975" algn="l"/>
              </a:tabLst>
            </a:pPr>
            <a:r>
              <a:rPr lang="en-ZA" sz="1000" dirty="0">
                <a:solidFill>
                  <a:prstClr val="black"/>
                </a:solidFill>
              </a:rPr>
              <a:t>District wide Master Business plan is complete and signed by </a:t>
            </a:r>
            <a:r>
              <a:rPr lang="en-ZA" sz="1000" dirty="0" smtClean="0">
                <a:solidFill>
                  <a:prstClr val="black"/>
                </a:solidFill>
              </a:rPr>
              <a:t>DM</a:t>
            </a:r>
          </a:p>
          <a:p>
            <a:pPr marL="180975" indent="-180975" algn="just">
              <a:buFont typeface="Arial" pitchFamily="34" charset="0"/>
              <a:buChar char="•"/>
              <a:tabLst>
                <a:tab pos="180975" algn="l"/>
              </a:tabLst>
            </a:pPr>
            <a:r>
              <a:rPr lang="en-ZA" sz="1000" dirty="0">
                <a:solidFill>
                  <a:prstClr val="black"/>
                </a:solidFill>
              </a:rPr>
              <a:t>Business cases complete, including </a:t>
            </a:r>
            <a:r>
              <a:rPr lang="en-ZA" sz="1000" dirty="0" smtClean="0">
                <a:solidFill>
                  <a:prstClr val="black"/>
                </a:solidFill>
              </a:rPr>
              <a:t>Sediba FPSU and  Botshabelo </a:t>
            </a:r>
            <a:r>
              <a:rPr lang="en-ZA" sz="1000" dirty="0">
                <a:solidFill>
                  <a:prstClr val="black"/>
                </a:solidFill>
              </a:rPr>
              <a:t>FPSU</a:t>
            </a:r>
            <a:r>
              <a:rPr lang="en-ZA" sz="1000" dirty="0" smtClean="0">
                <a:solidFill>
                  <a:prstClr val="black"/>
                </a:solidFill>
              </a:rPr>
              <a:t>.</a:t>
            </a:r>
            <a:endParaRPr lang="en-ZA" sz="1000" dirty="0">
              <a:solidFill>
                <a:prstClr val="black"/>
              </a:solidFill>
            </a:endParaRPr>
          </a:p>
          <a:p>
            <a:pPr marL="180975" indent="-180975" algn="just">
              <a:buFont typeface="Arial"/>
              <a:buChar char="•"/>
              <a:tabLst>
                <a:tab pos="180975" algn="l"/>
              </a:tabLst>
            </a:pPr>
            <a:r>
              <a:rPr lang="en-ZA" sz="1000" dirty="0">
                <a:solidFill>
                  <a:prstClr val="black"/>
                </a:solidFill>
              </a:rPr>
              <a:t>Identified commodities</a:t>
            </a:r>
            <a:r>
              <a:rPr lang="en-ZA" sz="1000" dirty="0" smtClean="0">
                <a:solidFill>
                  <a:prstClr val="black"/>
                </a:solidFill>
              </a:rPr>
              <a:t>:: </a:t>
            </a:r>
          </a:p>
          <a:p>
            <a:pPr marL="361950" indent="-180975" algn="just">
              <a:buFont typeface="Arial"/>
              <a:buChar char="•"/>
              <a:tabLst>
                <a:tab pos="180975" algn="l"/>
              </a:tabLst>
            </a:pPr>
            <a:r>
              <a:rPr lang="en-ZA" sz="1000" dirty="0" smtClean="0">
                <a:solidFill>
                  <a:prstClr val="black"/>
                </a:solidFill>
              </a:rPr>
              <a:t>a</a:t>
            </a:r>
            <a:r>
              <a:rPr lang="en-ZA" sz="1000" dirty="0">
                <a:solidFill>
                  <a:prstClr val="black"/>
                </a:solidFill>
              </a:rPr>
              <a:t>) Vegetables, </a:t>
            </a:r>
            <a:r>
              <a:rPr lang="en-ZA" sz="1000" dirty="0" smtClean="0">
                <a:solidFill>
                  <a:prstClr val="black"/>
                </a:solidFill>
              </a:rPr>
              <a:t>b</a:t>
            </a:r>
            <a:r>
              <a:rPr lang="en-ZA" sz="1000" dirty="0">
                <a:solidFill>
                  <a:prstClr val="black"/>
                </a:solidFill>
              </a:rPr>
              <a:t>) Sheep Wool  and  </a:t>
            </a:r>
            <a:r>
              <a:rPr lang="en-ZA" sz="1000" dirty="0" smtClean="0">
                <a:solidFill>
                  <a:prstClr val="black"/>
                </a:solidFill>
              </a:rPr>
              <a:t>c</a:t>
            </a:r>
            <a:r>
              <a:rPr lang="en-ZA" sz="1000" dirty="0">
                <a:solidFill>
                  <a:prstClr val="black"/>
                </a:solidFill>
              </a:rPr>
              <a:t>) Red Meat</a:t>
            </a:r>
            <a:endParaRPr lang="en-US" sz="1000" dirty="0">
              <a:solidFill>
                <a:prstClr val="black"/>
              </a:solidFill>
            </a:endParaRPr>
          </a:p>
          <a:p>
            <a:pPr marL="180975" indent="-180975" algn="just">
              <a:tabLst>
                <a:tab pos="180975" algn="l"/>
              </a:tabLst>
            </a:pPr>
            <a:endParaRPr lang="en-US" sz="300" b="1" u="sng" dirty="0">
              <a:solidFill>
                <a:prstClr val="black"/>
              </a:solidFill>
            </a:endParaRPr>
          </a:p>
          <a:p>
            <a:pPr marL="180975" indent="-180975" algn="just">
              <a:tabLst>
                <a:tab pos="180975" algn="l"/>
              </a:tabLst>
            </a:pPr>
            <a:endParaRPr lang="en-US" sz="300" b="1" u="sng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081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7600"/>
            <a:ext cx="9144000" cy="293999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chemeClr val="accent3">
                    <a:lumMod val="50000"/>
                  </a:schemeClr>
                </a:solidFill>
              </a:rPr>
              <a:t>MANGAUNG AGRI-PARK PROGRESS SINCE SONA 2015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4800" y="666750"/>
            <a:ext cx="5257800" cy="31085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u="sng" dirty="0" smtClean="0">
                <a:solidFill>
                  <a:prstClr val="black"/>
                </a:solidFill>
              </a:rPr>
              <a:t>Agri-hub and FPSU Infrastructure Support (Cont.):</a:t>
            </a:r>
          </a:p>
          <a:p>
            <a:endParaRPr lang="en-US" sz="1400" b="1" u="sng" dirty="0" smtClean="0">
              <a:solidFill>
                <a:prstClr val="black"/>
              </a:solidFill>
            </a:endParaRPr>
          </a:p>
          <a:p>
            <a:pPr algn="just"/>
            <a:r>
              <a:rPr lang="en-US" sz="1400" b="1" dirty="0" smtClean="0">
                <a:solidFill>
                  <a:prstClr val="black"/>
                </a:solidFill>
              </a:rPr>
              <a:t>Sediba FPSU Designs</a:t>
            </a:r>
          </a:p>
          <a:p>
            <a:pPr marL="171450" indent="-171450" algn="just">
              <a:buFont typeface="Arial" pitchFamily="34" charset="0"/>
              <a:buChar char="•"/>
            </a:pPr>
            <a:endParaRPr lang="en-US" sz="1400" dirty="0" smtClean="0">
              <a:solidFill>
                <a:prstClr val="black"/>
              </a:solidFill>
            </a:endParaRPr>
          </a:p>
          <a:p>
            <a:pPr marL="171450" indent="-171450" algn="just">
              <a:buFont typeface="Arial" pitchFamily="34" charset="0"/>
              <a:buChar char="•"/>
            </a:pPr>
            <a:r>
              <a:rPr lang="en-US" sz="1400" dirty="0" smtClean="0">
                <a:solidFill>
                  <a:prstClr val="black"/>
                </a:solidFill>
              </a:rPr>
              <a:t>Designs </a:t>
            </a:r>
            <a:r>
              <a:rPr lang="en-US" sz="1400" dirty="0">
                <a:solidFill>
                  <a:prstClr val="black"/>
                </a:solidFill>
              </a:rPr>
              <a:t>complete, project current under </a:t>
            </a:r>
            <a:r>
              <a:rPr lang="en-US" sz="1400" dirty="0" smtClean="0">
                <a:solidFill>
                  <a:prstClr val="black"/>
                </a:solidFill>
              </a:rPr>
              <a:t>construction. </a:t>
            </a:r>
          </a:p>
          <a:p>
            <a:pPr marL="171450" indent="-171450" algn="just">
              <a:buFont typeface="Arial" pitchFamily="34" charset="0"/>
              <a:buChar char="•"/>
            </a:pPr>
            <a:r>
              <a:rPr lang="en-US" sz="1400" dirty="0" smtClean="0">
                <a:solidFill>
                  <a:prstClr val="black"/>
                </a:solidFill>
              </a:rPr>
              <a:t>Design Costs: R 896 384.20</a:t>
            </a:r>
            <a:endParaRPr lang="en-US" sz="1400" dirty="0">
              <a:solidFill>
                <a:prstClr val="black"/>
              </a:solidFill>
            </a:endParaRPr>
          </a:p>
          <a:p>
            <a:pPr algn="just"/>
            <a:endParaRPr lang="en-US" sz="1400" b="1" u="sng" dirty="0" smtClean="0">
              <a:solidFill>
                <a:prstClr val="black"/>
              </a:solidFill>
            </a:endParaRPr>
          </a:p>
          <a:p>
            <a:pPr algn="just"/>
            <a:r>
              <a:rPr lang="en-US" sz="1400" b="1" dirty="0" smtClean="0">
                <a:solidFill>
                  <a:prstClr val="black"/>
                </a:solidFill>
              </a:rPr>
              <a:t>Sediba FPSU Phase1 Construction: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en-US" sz="1400" dirty="0">
              <a:solidFill>
                <a:prstClr val="black"/>
              </a:solidFill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1400" dirty="0" smtClean="0">
                <a:solidFill>
                  <a:prstClr val="black"/>
                </a:solidFill>
              </a:rPr>
              <a:t>Upgrading of the Scheme and construction of a Workshop, Storage Facility  and Offices 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1400" dirty="0" smtClean="0">
                <a:solidFill>
                  <a:prstClr val="black"/>
                </a:solidFill>
              </a:rPr>
              <a:t>Sediba FPSU Construction commenced end of March 2018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1400" dirty="0" smtClean="0">
                <a:solidFill>
                  <a:prstClr val="black"/>
                </a:solidFill>
              </a:rPr>
              <a:t>Construction Cost - R15,3 Million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1400" dirty="0" smtClean="0">
                <a:solidFill>
                  <a:prstClr val="black"/>
                </a:solidFill>
              </a:rPr>
              <a:t>Progress – </a:t>
            </a:r>
            <a:r>
              <a:rPr lang="en-US" sz="1400" dirty="0" smtClean="0"/>
              <a:t>construction complete.</a:t>
            </a:r>
            <a:endParaRPr lang="en-US" sz="1400" dirty="0"/>
          </a:p>
        </p:txBody>
      </p:sp>
      <p:pic>
        <p:nvPicPr>
          <p:cNvPr id="5" name="Picture 4" descr="C:\Users\user\AppData\Local\Microsoft\Windows\Temporary Internet Files\Content.Word\To and from Res next to HH1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13" b="25981"/>
          <a:stretch/>
        </p:blipFill>
        <p:spPr bwMode="auto">
          <a:xfrm>
            <a:off x="5667374" y="1869154"/>
            <a:ext cx="3476626" cy="16573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50" name="Picture 2" descr="C:\Users\user\Documents\DRDLR - RID\Programmes &amp; Projects\Projects\01 - Current Projects\AP-Sediba FPSU\03 - Execution Phase - Construction\Upgrading of The Scheme\Construction\Site Photos\2019-03-28\sediba storage shed and offices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29" b="25182"/>
          <a:stretch/>
        </p:blipFill>
        <p:spPr bwMode="auto">
          <a:xfrm>
            <a:off x="5686424" y="426367"/>
            <a:ext cx="3457576" cy="1442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ocuments\DRDLR - RID\Programmes &amp; Projects\Projects\01 - Current Projects\AP-Sediba FPSU\03 - Execution Phase - Construction\Upgrading of The Scheme\Construction\Site Photos\2019-03-28\sediba floppy irrig installation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73"/>
          <a:stretch/>
        </p:blipFill>
        <p:spPr bwMode="auto">
          <a:xfrm>
            <a:off x="5667374" y="3514724"/>
            <a:ext cx="3476626" cy="162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0011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5408"/>
            <a:ext cx="8631382" cy="293999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</a:rPr>
              <a:t>MANGAUNG AGRI-PARK PROGRESS SINCE SONA 2015</a:t>
            </a:r>
            <a:endParaRPr lang="en-US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10001" y="514350"/>
            <a:ext cx="5334000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1400" b="1" u="sng" dirty="0" smtClean="0"/>
              <a:t>Production Support:</a:t>
            </a:r>
          </a:p>
          <a:p>
            <a:pPr algn="just"/>
            <a:endParaRPr lang="en-US" sz="1400" b="1" dirty="0" smtClean="0"/>
          </a:p>
          <a:p>
            <a:pPr algn="just"/>
            <a:endParaRPr lang="en-US" sz="1400" dirty="0" smtClean="0">
              <a:solidFill>
                <a:srgbClr val="FF0000"/>
              </a:solidFill>
            </a:endParaRPr>
          </a:p>
        </p:txBody>
      </p:sp>
      <p:pic>
        <p:nvPicPr>
          <p:cNvPr id="7" name="Picture 2" descr="C:\Users\user\AppData\Local\Microsoft\Windows\Temporary Internet Files\Content.Outlook\L23K7CID\IMG-20160520-WA0013_resiz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80" y="438150"/>
            <a:ext cx="3429000" cy="3785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3468029"/>
              </p:ext>
            </p:extLst>
          </p:nvPr>
        </p:nvGraphicFramePr>
        <p:xfrm>
          <a:off x="3774559" y="998053"/>
          <a:ext cx="5257800" cy="239770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066800"/>
                <a:gridCol w="1676400"/>
                <a:gridCol w="1295400"/>
                <a:gridCol w="1219200"/>
              </a:tblGrid>
              <a:tr h="370789">
                <a:tc>
                  <a:txBody>
                    <a:bodyPr/>
                    <a:lstStyle/>
                    <a:p>
                      <a:r>
                        <a:rPr lang="en-ZA" sz="1200" dirty="0" smtClean="0"/>
                        <a:t>Branch</a:t>
                      </a:r>
                      <a:endParaRPr lang="en-ZA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sz="1200" dirty="0" smtClean="0">
                          <a:solidFill>
                            <a:schemeClr val="bg1"/>
                          </a:solidFill>
                        </a:rPr>
                        <a:t>Project</a:t>
                      </a:r>
                      <a:r>
                        <a:rPr lang="en-ZA" sz="1200" baseline="0" dirty="0" smtClean="0">
                          <a:solidFill>
                            <a:schemeClr val="bg1"/>
                          </a:solidFill>
                        </a:rPr>
                        <a:t> Name/ Type</a:t>
                      </a:r>
                      <a:endParaRPr lang="en-ZA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sz="1200" dirty="0" smtClean="0">
                          <a:solidFill>
                            <a:schemeClr val="bg1"/>
                          </a:solidFill>
                        </a:rPr>
                        <a:t>Amount</a:t>
                      </a:r>
                      <a:endParaRPr lang="en-ZA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sz="1200" dirty="0" smtClean="0"/>
                        <a:t>Beneficiaries</a:t>
                      </a:r>
                      <a:r>
                        <a:rPr lang="en-ZA" sz="1200" baseline="0" dirty="0" smtClean="0"/>
                        <a:t> </a:t>
                      </a:r>
                      <a:endParaRPr lang="en-ZA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ZA" sz="1200" dirty="0" smtClean="0"/>
                        <a:t>RID</a:t>
                      </a:r>
                      <a:endParaRPr lang="en-ZA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ZA" sz="1200" dirty="0" smtClean="0"/>
                        <a:t>4 AVMP Projects</a:t>
                      </a:r>
                      <a:endParaRPr lang="en-ZA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ZA" sz="1200" dirty="0" smtClean="0"/>
                        <a:t>R 7 237 883.13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ZA" sz="1200" dirty="0" smtClean="0"/>
                        <a:t>4 Communities</a:t>
                      </a:r>
                      <a:endParaRPr lang="en-ZA" sz="1200" dirty="0"/>
                    </a:p>
                  </a:txBody>
                  <a:tcPr anchor="ctr"/>
                </a:tc>
              </a:tr>
              <a:tr h="370840">
                <a:tc rowSpan="2">
                  <a:txBody>
                    <a:bodyPr/>
                    <a:lstStyle/>
                    <a:p>
                      <a:r>
                        <a:rPr lang="en-ZA" sz="1200" dirty="0" smtClean="0"/>
                        <a:t>RECAP</a:t>
                      </a:r>
                      <a:endParaRPr lang="en-ZA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ZA" sz="1200" dirty="0" smtClean="0"/>
                        <a:t>5 RECAP Projects </a:t>
                      </a:r>
                      <a:endParaRPr lang="en-ZA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ZA" sz="1200" dirty="0" smtClean="0"/>
                        <a:t>R 10 435 926.00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ZA" sz="1200" dirty="0" smtClean="0"/>
                        <a:t>2 129 Hectares</a:t>
                      </a:r>
                    </a:p>
                  </a:txBody>
                  <a:tcPr anchor="ctr"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ZA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sz="1200" dirty="0" smtClean="0"/>
                        <a:t>13 1HH1Ha Projects</a:t>
                      </a:r>
                      <a:endParaRPr lang="en-ZA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ZA" sz="1200" dirty="0" smtClean="0"/>
                        <a:t>R 24 675 858.00</a:t>
                      </a:r>
                      <a:endParaRPr lang="en-ZA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nb-NO" sz="1200" dirty="0" smtClean="0"/>
                        <a:t>637 Ha for 611 Households</a:t>
                      </a: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ZA" sz="1200" dirty="0" smtClean="0"/>
                        <a:t>Land Acquisition </a:t>
                      </a:r>
                      <a:endParaRPr lang="en-ZA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ZA" sz="1200" dirty="0" smtClean="0"/>
                        <a:t>8 Land Acquisition Projects </a:t>
                      </a:r>
                      <a:endParaRPr lang="en-ZA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ZA" sz="1200" dirty="0" smtClean="0"/>
                        <a:t>R 52 027 764.00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ZA" sz="1200" dirty="0" smtClean="0"/>
                        <a:t>5273 Hectares</a:t>
                      </a: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ZA" sz="1200" dirty="0" smtClean="0">
                          <a:solidFill>
                            <a:schemeClr val="tx1"/>
                          </a:solidFill>
                        </a:rPr>
                        <a:t>REID</a:t>
                      </a:r>
                      <a:endParaRPr lang="en-ZA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ZA" sz="1200" dirty="0" smtClean="0">
                          <a:solidFill>
                            <a:schemeClr val="tx1"/>
                          </a:solidFill>
                        </a:rPr>
                        <a:t>10 Enterprise Projects</a:t>
                      </a:r>
                      <a:endParaRPr lang="en-ZA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ZA" sz="1200" dirty="0" smtClean="0">
                          <a:solidFill>
                            <a:schemeClr val="tx1"/>
                          </a:solidFill>
                        </a:rPr>
                        <a:t>R 9  260,000.00</a:t>
                      </a:r>
                      <a:endParaRPr lang="en-ZA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ZA" sz="1200" dirty="0" smtClean="0">
                          <a:solidFill>
                            <a:schemeClr val="tx1"/>
                          </a:solidFill>
                        </a:rPr>
                        <a:t>10 Cooperatives</a:t>
                      </a:r>
                      <a:endParaRPr lang="en-ZA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4495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AppData\Local\Microsoft\Windows\Temporary Internet Files\Content.Outlook\L23K7CID\AgriHub and FPSU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693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7600"/>
            <a:ext cx="9144000" cy="293999"/>
          </a:xfrm>
        </p:spPr>
        <p:txBody>
          <a:bodyPr>
            <a:noAutofit/>
          </a:bodyPr>
          <a:lstStyle/>
          <a:p>
            <a:r>
              <a:rPr lang="en-ZA" sz="2400" b="1" dirty="0">
                <a:solidFill>
                  <a:schemeClr val="accent3">
                    <a:lumMod val="50000"/>
                  </a:schemeClr>
                </a:solidFill>
              </a:rPr>
              <a:t>MANGAUNG AGRI-PARK PLANS</a:t>
            </a:r>
            <a:endParaRPr lang="en-US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426657"/>
            <a:ext cx="4953000" cy="41549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b="1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Governance: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ZA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Establishment of governance structure for the management </a:t>
            </a:r>
            <a:r>
              <a:rPr lang="en-ZA" sz="1100" dirty="0">
                <a:solidFill>
                  <a:prstClr val="black"/>
                </a:solidFill>
              </a:rPr>
              <a:t>and operations </a:t>
            </a:r>
            <a:r>
              <a:rPr lang="en-ZA" sz="11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ZA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 Agri-parks (Agri-hubs and FPSUs).</a:t>
            </a:r>
          </a:p>
          <a:p>
            <a:endParaRPr lang="en-US" sz="1100" b="1" u="sng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100" b="1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Planning Support: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ZA" sz="11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Commodity Specific business plans </a:t>
            </a:r>
            <a:r>
              <a:rPr lang="en-ZA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the Thaba Nchu </a:t>
            </a:r>
            <a:r>
              <a:rPr lang="en-ZA" sz="11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Agri-hub, </a:t>
            </a:r>
            <a:r>
              <a:rPr lang="en-ZA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Sediba </a:t>
            </a:r>
            <a:r>
              <a:rPr lang="en-ZA" sz="11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FPSU and Botshabelo FPSU.</a:t>
            </a:r>
            <a:endParaRPr lang="en-ZA" sz="1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en-US" sz="1100" b="1" u="sng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100" b="1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Agri-hub and FPSU Infrastructure Support:</a:t>
            </a:r>
          </a:p>
          <a:p>
            <a:endParaRPr lang="en-US" sz="1100" b="1" u="sng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Infrastructure Planning - EIA &amp; Town Planning:</a:t>
            </a:r>
          </a:p>
          <a:p>
            <a:pPr marL="285750" indent="-285750" algn="just">
              <a:buFont typeface="Arial"/>
              <a:buChar char="•"/>
            </a:pPr>
            <a:r>
              <a:rPr lang="en-ZA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EIA complete and Environmental Authorisation in place.</a:t>
            </a:r>
            <a:endParaRPr lang="en-ZA" sz="1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/>
              <a:buChar char="•"/>
            </a:pPr>
            <a:r>
              <a:rPr lang="en-ZA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Township </a:t>
            </a:r>
            <a:r>
              <a:rPr lang="en-ZA" sz="1100" dirty="0">
                <a:latin typeface="Arial" panose="020B0604020202020204" pitchFamily="34" charset="0"/>
                <a:cs typeface="Arial" panose="020B0604020202020204" pitchFamily="34" charset="0"/>
              </a:rPr>
              <a:t>Establishment or Rezoning application </a:t>
            </a:r>
            <a:r>
              <a:rPr lang="en-ZA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was submitted in April 2019 upon </a:t>
            </a:r>
            <a:r>
              <a:rPr lang="en-ZA" sz="1100" dirty="0">
                <a:latin typeface="Arial" panose="020B0604020202020204" pitchFamily="34" charset="0"/>
                <a:cs typeface="Arial" panose="020B0604020202020204" pitchFamily="34" charset="0"/>
              </a:rPr>
              <a:t>the receipt of Environmental Authorisation, anticipated to be during Nov/Dec 2018</a:t>
            </a:r>
            <a:r>
              <a:rPr lang="en-ZA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ZA" sz="1100" dirty="0">
                <a:latin typeface="Arial" panose="020B0604020202020204" pitchFamily="34" charset="0"/>
                <a:cs typeface="Arial" panose="020B0604020202020204" pitchFamily="34" charset="0"/>
              </a:rPr>
              <a:t>Approval anticipated to be submitted by </a:t>
            </a:r>
            <a:r>
              <a:rPr lang="en-ZA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October  2019. 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/>
              <a:buChar char="•"/>
            </a:pPr>
            <a:r>
              <a:rPr lang="en-ZA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Upon approval of the Development Application, the designs for the development of the full Agri-hub will commence in subsequent Financial Years.</a:t>
            </a:r>
            <a:endParaRPr lang="en-US" sz="1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1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1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Thaba Nchu Agri-hub </a:t>
            </a:r>
            <a:r>
              <a:rPr lang="en-US" sz="1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Designs:</a:t>
            </a:r>
          </a:p>
          <a:p>
            <a:pPr marL="285750" indent="-285750" algn="just">
              <a:buFont typeface="Arial"/>
              <a:buChar char="•"/>
            </a:pPr>
            <a:r>
              <a:rPr lang="en-ZA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Designs </a:t>
            </a:r>
            <a:r>
              <a:rPr lang="en-ZA" sz="1100" dirty="0">
                <a:latin typeface="Arial" panose="020B0604020202020204" pitchFamily="34" charset="0"/>
                <a:cs typeface="Arial" panose="020B0604020202020204" pitchFamily="34" charset="0"/>
              </a:rPr>
              <a:t>for the Upgrading of the Abattoir &amp; services are complete</a:t>
            </a:r>
          </a:p>
          <a:p>
            <a:pPr marL="285750" indent="-285750" algn="just">
              <a:buFont typeface="Arial"/>
              <a:buChar char="•"/>
            </a:pPr>
            <a:r>
              <a:rPr lang="en-ZA" sz="1100" dirty="0">
                <a:latin typeface="Arial" panose="020B0604020202020204" pitchFamily="34" charset="0"/>
                <a:cs typeface="Arial" panose="020B0604020202020204" pitchFamily="34" charset="0"/>
              </a:rPr>
              <a:t>Tender Documentation &amp; Specifications are complete.</a:t>
            </a:r>
          </a:p>
          <a:p>
            <a:pPr marL="285750" indent="-285750" algn="just">
              <a:buFont typeface="Arial"/>
              <a:buChar char="•"/>
            </a:pPr>
            <a:r>
              <a:rPr lang="en-ZA" sz="1100" dirty="0">
                <a:latin typeface="Arial" panose="020B0604020202020204" pitchFamily="34" charset="0"/>
                <a:cs typeface="Arial" panose="020B0604020202020204" pitchFamily="34" charset="0"/>
              </a:rPr>
              <a:t>Tender to be </a:t>
            </a:r>
            <a:r>
              <a:rPr lang="en-ZA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re-advertised </a:t>
            </a:r>
            <a:r>
              <a:rPr lang="en-ZA" sz="1100" dirty="0">
                <a:latin typeface="Arial" panose="020B0604020202020204" pitchFamily="34" charset="0"/>
                <a:cs typeface="Arial" panose="020B0604020202020204" pitchFamily="34" charset="0"/>
              </a:rPr>
              <a:t>during </a:t>
            </a:r>
            <a:r>
              <a:rPr lang="en-ZA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July 2019</a:t>
            </a:r>
            <a:endParaRPr lang="en-ZA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15786" y="628650"/>
            <a:ext cx="4251184" cy="369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5460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7599"/>
            <a:ext cx="9144000" cy="293999"/>
          </a:xfrm>
        </p:spPr>
        <p:txBody>
          <a:bodyPr>
            <a:noAutofit/>
          </a:bodyPr>
          <a:lstStyle/>
          <a:p>
            <a:r>
              <a:rPr lang="en-ZA" sz="2400" b="1" dirty="0" smtClean="0">
                <a:solidFill>
                  <a:schemeClr val="accent3">
                    <a:lumMod val="50000"/>
                  </a:schemeClr>
                </a:solidFill>
              </a:rPr>
              <a:t>MANGAUNG </a:t>
            </a:r>
            <a:r>
              <a:rPr lang="en-ZA" sz="2400" b="1" dirty="0">
                <a:solidFill>
                  <a:schemeClr val="accent3">
                    <a:lumMod val="50000"/>
                  </a:schemeClr>
                </a:solidFill>
              </a:rPr>
              <a:t>AGRI-PARK </a:t>
            </a:r>
            <a:r>
              <a:rPr lang="en-ZA" sz="2400" b="1" dirty="0" smtClean="0">
                <a:solidFill>
                  <a:schemeClr val="accent3">
                    <a:lumMod val="50000"/>
                  </a:schemeClr>
                </a:solidFill>
              </a:rPr>
              <a:t>PLANS </a:t>
            </a:r>
            <a:endParaRPr lang="en-US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4800" y="514350"/>
            <a:ext cx="8534400" cy="37856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u="sng" dirty="0">
                <a:latin typeface="Arial" panose="020B0604020202020204" pitchFamily="34" charset="0"/>
                <a:cs typeface="Arial" panose="020B0604020202020204" pitchFamily="34" charset="0"/>
              </a:rPr>
              <a:t>Agri-hub and FPSU Infrastructure Support (Cont.):</a:t>
            </a:r>
          </a:p>
          <a:p>
            <a:endParaRPr lang="en-US" sz="12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Thaba Nchu Agri-hub Construction</a:t>
            </a:r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ZA" sz="1200" dirty="0">
                <a:latin typeface="Arial" panose="020B0604020202020204" pitchFamily="34" charset="0"/>
                <a:cs typeface="Arial" panose="020B0604020202020204" pitchFamily="34" charset="0"/>
              </a:rPr>
              <a:t>Construction to commence in </a:t>
            </a:r>
            <a:r>
              <a:rPr lang="en-ZA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phases)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ZA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ZA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Phase </a:t>
            </a:r>
            <a:r>
              <a:rPr lang="en-ZA" sz="1200" b="1" dirty="0">
                <a:latin typeface="Arial" panose="020B0604020202020204" pitchFamily="34" charset="0"/>
                <a:cs typeface="Arial" panose="020B0604020202020204" pitchFamily="34" charset="0"/>
              </a:rPr>
              <a:t>1 Infrastructure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ZA" sz="1200" i="1" dirty="0">
                <a:latin typeface="Arial" panose="020B0604020202020204" pitchFamily="34" charset="0"/>
                <a:cs typeface="Arial" panose="020B0604020202020204" pitchFamily="34" charset="0"/>
              </a:rPr>
              <a:t>Tender stage (Bid Specification Committee Stage), tender to be </a:t>
            </a:r>
            <a:r>
              <a:rPr lang="en-ZA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re-advertised </a:t>
            </a:r>
            <a:r>
              <a:rPr lang="en-ZA" sz="1200" i="1" dirty="0">
                <a:latin typeface="Arial" panose="020B0604020202020204" pitchFamily="34" charset="0"/>
                <a:cs typeface="Arial" panose="020B0604020202020204" pitchFamily="34" charset="0"/>
              </a:rPr>
              <a:t>during </a:t>
            </a:r>
            <a:r>
              <a:rPr lang="en-ZA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September 2019.</a:t>
            </a:r>
            <a:endParaRPr lang="en-ZA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42925" lvl="1" indent="-277813">
              <a:buFont typeface="Arial" pitchFamily="34" charset="0"/>
              <a:buChar char="•"/>
            </a:pPr>
            <a:r>
              <a:rPr lang="en-ZA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Upgrading </a:t>
            </a:r>
            <a:r>
              <a:rPr lang="en-ZA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the Abattoir – R </a:t>
            </a:r>
            <a:r>
              <a:rPr lang="en-ZA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 </a:t>
            </a:r>
            <a:r>
              <a:rPr lang="en-ZA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Million</a:t>
            </a:r>
            <a:endParaRPr lang="en-US" sz="12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ZA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ZA" sz="1200" b="1" dirty="0">
                <a:latin typeface="Arial" panose="020B0604020202020204" pitchFamily="34" charset="0"/>
                <a:cs typeface="Arial" panose="020B0604020202020204" pitchFamily="34" charset="0"/>
              </a:rPr>
              <a:t>Phase 2 – to commence in 2021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ZA" sz="1200" dirty="0">
                <a:latin typeface="Arial" panose="020B0604020202020204" pitchFamily="34" charset="0"/>
                <a:cs typeface="Arial" panose="020B0604020202020204" pitchFamily="34" charset="0"/>
              </a:rPr>
              <a:t>Pack house: Agro processing, packaging and storage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ZA" sz="1200" dirty="0">
                <a:latin typeface="Arial" panose="020B0604020202020204" pitchFamily="34" charset="0"/>
                <a:cs typeface="Arial" panose="020B0604020202020204" pitchFamily="34" charset="0"/>
              </a:rPr>
              <a:t>Logistics Centre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ZA" sz="1200" dirty="0">
                <a:latin typeface="Arial" panose="020B0604020202020204" pitchFamily="34" charset="0"/>
                <a:cs typeface="Arial" panose="020B0604020202020204" pitchFamily="34" charset="0"/>
              </a:rPr>
              <a:t>Admin Offices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ZA" sz="1200" dirty="0">
                <a:latin typeface="Arial" panose="020B0604020202020204" pitchFamily="34" charset="0"/>
                <a:cs typeface="Arial" panose="020B0604020202020204" pitchFamily="34" charset="0"/>
              </a:rPr>
              <a:t>Auction Facility</a:t>
            </a:r>
          </a:p>
          <a:p>
            <a:r>
              <a:rPr lang="en-ZA" sz="12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r>
              <a:rPr lang="en-ZA" sz="1200" b="1" dirty="0">
                <a:latin typeface="Arial" panose="020B0604020202020204" pitchFamily="34" charset="0"/>
                <a:cs typeface="Arial" panose="020B0604020202020204" pitchFamily="34" charset="0"/>
              </a:rPr>
              <a:t>Phase 3 to Commence in 2024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ZA" sz="1200" dirty="0">
                <a:latin typeface="Arial" panose="020B0604020202020204" pitchFamily="34" charset="0"/>
                <a:cs typeface="Arial" panose="020B0604020202020204" pitchFamily="34" charset="0"/>
              </a:rPr>
              <a:t>Retail facility/ Industrial Shop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ZA" sz="1200" dirty="0">
                <a:latin typeface="Arial" panose="020B0604020202020204" pitchFamily="34" charset="0"/>
                <a:cs typeface="Arial" panose="020B0604020202020204" pitchFamily="34" charset="0"/>
              </a:rPr>
              <a:t>Admin &amp; Tourism facility</a:t>
            </a:r>
          </a:p>
          <a:p>
            <a:pPr marL="285750" indent="-285750" fontAlgn="ctr">
              <a:buFont typeface="Arial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Offices/Training Facility</a:t>
            </a:r>
            <a:endParaRPr lang="en-ZA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fontAlgn="ctr">
              <a:buFont typeface="Arial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Mechanization Centre</a:t>
            </a:r>
            <a:endParaRPr lang="en-ZA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ZA" sz="1200" dirty="0">
                <a:latin typeface="Arial" panose="020B0604020202020204" pitchFamily="34" charset="0"/>
                <a:cs typeface="Arial" panose="020B0604020202020204" pitchFamily="34" charset="0"/>
              </a:rPr>
              <a:t>Deboning </a:t>
            </a:r>
            <a:r>
              <a:rPr lang="en-ZA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facility</a:t>
            </a:r>
            <a:endParaRPr lang="en-ZA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9642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5408"/>
            <a:ext cx="8631382" cy="293999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</a:rPr>
              <a:t>MANGAUNG AGRI-PARK PLANS</a:t>
            </a:r>
            <a:endParaRPr lang="en-US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" y="514351"/>
            <a:ext cx="8382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u="sng" dirty="0" smtClean="0"/>
              <a:t>Production </a:t>
            </a:r>
            <a:r>
              <a:rPr lang="en-US" sz="1400" b="1" u="sng" dirty="0"/>
              <a:t>Support: (projects in implementation)</a:t>
            </a:r>
          </a:p>
          <a:p>
            <a:endParaRPr lang="en-US" sz="1400" b="1" dirty="0" smtClean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5136"/>
              </p:ext>
            </p:extLst>
          </p:nvPr>
        </p:nvGraphicFramePr>
        <p:xfrm>
          <a:off x="609600" y="1037571"/>
          <a:ext cx="5257800" cy="202686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066800"/>
                <a:gridCol w="1676400"/>
                <a:gridCol w="1295400"/>
                <a:gridCol w="1219200"/>
              </a:tblGrid>
              <a:tr h="370789">
                <a:tc>
                  <a:txBody>
                    <a:bodyPr/>
                    <a:lstStyle/>
                    <a:p>
                      <a:r>
                        <a:rPr lang="en-ZA" sz="1200" dirty="0" smtClean="0"/>
                        <a:t>Branch</a:t>
                      </a:r>
                      <a:endParaRPr lang="en-ZA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sz="1200" dirty="0" smtClean="0">
                          <a:solidFill>
                            <a:schemeClr val="bg1"/>
                          </a:solidFill>
                        </a:rPr>
                        <a:t>Project</a:t>
                      </a:r>
                      <a:r>
                        <a:rPr lang="en-ZA" sz="1200" baseline="0" dirty="0" smtClean="0">
                          <a:solidFill>
                            <a:schemeClr val="bg1"/>
                          </a:solidFill>
                        </a:rPr>
                        <a:t> Name/ Type</a:t>
                      </a:r>
                      <a:endParaRPr lang="en-ZA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sz="1200" dirty="0" smtClean="0"/>
                        <a:t>Amount</a:t>
                      </a:r>
                      <a:endParaRPr lang="en-ZA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sz="1200" dirty="0" smtClean="0"/>
                        <a:t>Beneficiaries</a:t>
                      </a:r>
                      <a:r>
                        <a:rPr lang="en-ZA" sz="1200" baseline="0" dirty="0" smtClean="0"/>
                        <a:t> </a:t>
                      </a:r>
                      <a:endParaRPr lang="en-ZA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ZA" sz="1200" dirty="0" smtClean="0"/>
                        <a:t>RID</a:t>
                      </a:r>
                      <a:endParaRPr lang="en-ZA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ZA" sz="1200" dirty="0" smtClean="0"/>
                        <a:t>3 AVMP Project</a:t>
                      </a:r>
                      <a:endParaRPr lang="en-ZA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ZA" sz="1200" dirty="0" smtClean="0"/>
                        <a:t>R 700 000.00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ZA" sz="1200" dirty="0" smtClean="0"/>
                        <a:t>3 Community</a:t>
                      </a:r>
                      <a:endParaRPr lang="en-ZA" sz="12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ZA" sz="1200" dirty="0" smtClean="0"/>
                        <a:t>RECAP</a:t>
                      </a:r>
                      <a:endParaRPr lang="en-ZA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ZA" sz="1200" dirty="0" smtClean="0"/>
                        <a:t>1 1HH1Ha Project</a:t>
                      </a:r>
                      <a:endParaRPr lang="en-ZA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ZA" sz="1200" dirty="0" smtClean="0"/>
                        <a:t>R 3 312 332.00</a:t>
                      </a:r>
                      <a:endParaRPr lang="en-ZA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nb-NO" sz="1200" dirty="0" smtClean="0"/>
                        <a:t>69 Ha for 69 Households</a:t>
                      </a: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ZA" sz="1200" dirty="0" smtClean="0"/>
                        <a:t>Land Acquisition </a:t>
                      </a:r>
                      <a:endParaRPr lang="en-ZA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ZA" sz="1200" dirty="0" smtClean="0"/>
                        <a:t>5 Land Acquisition Projects  </a:t>
                      </a:r>
                      <a:endParaRPr lang="en-ZA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ZA" sz="1200" dirty="0" smtClean="0"/>
                        <a:t>R14 376 500.00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ZA" sz="1200" dirty="0" smtClean="0"/>
                        <a:t>894Ha</a:t>
                      </a: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ZA" sz="1200" dirty="0" smtClean="0"/>
                        <a:t>REID</a:t>
                      </a:r>
                      <a:endParaRPr lang="en-ZA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ZA" sz="1200" dirty="0" smtClean="0"/>
                        <a:t>10 Enterprise Projects</a:t>
                      </a:r>
                      <a:endParaRPr lang="en-ZA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ZA" sz="1200" dirty="0" smtClean="0"/>
                        <a:t>R 9  260 000.00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ZA" sz="1200" dirty="0" smtClean="0">
                          <a:solidFill>
                            <a:schemeClr val="tx1"/>
                          </a:solidFill>
                        </a:rPr>
                        <a:t>10 Cooperatives</a:t>
                      </a:r>
                      <a:endParaRPr lang="en-ZA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7244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oud-plekhouer 6">
            <a:extLst>
              <a:ext uri="{FF2B5EF4-FFF2-40B4-BE49-F238E27FC236}">
                <a16:creationId xmlns:a16="http://schemas.microsoft.com/office/drawing/2014/main" xmlns="" id="{3CACFF71-A43D-4B14-B9E8-DF99780B58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5617" y="699421"/>
            <a:ext cx="4534245" cy="32161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praakborrel: Reghoek 4">
            <a:extLst>
              <a:ext uri="{FF2B5EF4-FFF2-40B4-BE49-F238E27FC236}">
                <a16:creationId xmlns:a16="http://schemas.microsoft.com/office/drawing/2014/main" xmlns="" id="{6BAE61AA-FB0A-4768-B15C-CADFCD89805A}"/>
              </a:ext>
            </a:extLst>
          </p:cNvPr>
          <p:cNvSpPr/>
          <p:nvPr/>
        </p:nvSpPr>
        <p:spPr>
          <a:xfrm>
            <a:off x="0" y="0"/>
            <a:ext cx="4114800" cy="1600201"/>
          </a:xfrm>
          <a:prstGeom prst="wedgeRectCallout">
            <a:avLst>
              <a:gd name="adj1" fmla="val 133250"/>
              <a:gd name="adj2" fmla="val 67450"/>
            </a:avLst>
          </a:prstGeom>
          <a:solidFill>
            <a:schemeClr val="accent3">
              <a:lumMod val="75000"/>
            </a:schemeClr>
          </a:solidFill>
          <a:ln>
            <a:solidFill>
              <a:srgbClr val="4F62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en-US" sz="1100" b="1" u="sng" dirty="0" err="1">
                <a:solidFill>
                  <a:prstClr val="black"/>
                </a:solidFill>
              </a:rPr>
              <a:t>AgriHub</a:t>
            </a:r>
            <a:r>
              <a:rPr lang="en-US" sz="1100" b="1" u="sng" dirty="0">
                <a:solidFill>
                  <a:prstClr val="black"/>
                </a:solidFill>
              </a:rPr>
              <a:t> Site Identification</a:t>
            </a:r>
            <a:r>
              <a:rPr lang="en-US" sz="1100" b="1" dirty="0">
                <a:solidFill>
                  <a:prstClr val="black"/>
                </a:solidFill>
              </a:rPr>
              <a:t>:</a:t>
            </a:r>
            <a:endParaRPr lang="en-US" sz="1100" dirty="0">
              <a:solidFill>
                <a:prstClr val="black"/>
              </a:solidFill>
            </a:endParaRPr>
          </a:p>
          <a:p>
            <a:pPr marL="180975" indent="-180975" algn="just">
              <a:buFont typeface="Arial"/>
              <a:buChar char="•"/>
            </a:pPr>
            <a:r>
              <a:rPr lang="en-US" sz="1100" dirty="0">
                <a:solidFill>
                  <a:prstClr val="black"/>
                </a:solidFill>
              </a:rPr>
              <a:t>The Agri-hub is at Wesselsbron</a:t>
            </a:r>
          </a:p>
          <a:p>
            <a:pPr marL="180975" indent="-180975" algn="just">
              <a:buFont typeface="Arial"/>
              <a:buChar char="•"/>
            </a:pPr>
            <a:r>
              <a:rPr lang="en-ZA" sz="1100" dirty="0">
                <a:solidFill>
                  <a:prstClr val="black"/>
                </a:solidFill>
              </a:rPr>
              <a:t>Local Municipal site approval – Yes</a:t>
            </a:r>
          </a:p>
          <a:p>
            <a:pPr marL="180975" indent="-180975" algn="just">
              <a:buFont typeface="Arial"/>
              <a:buChar char="•"/>
            </a:pPr>
            <a:r>
              <a:rPr lang="en-ZA" sz="1100" dirty="0">
                <a:solidFill>
                  <a:prstClr val="black"/>
                </a:solidFill>
              </a:rPr>
              <a:t>Power of Attorney </a:t>
            </a:r>
            <a:r>
              <a:rPr lang="en-ZA" sz="1100" dirty="0" smtClean="0">
                <a:solidFill>
                  <a:prstClr val="black"/>
                </a:solidFill>
              </a:rPr>
              <a:t>– Received</a:t>
            </a:r>
          </a:p>
          <a:p>
            <a:pPr marL="180975" indent="-180975" algn="just">
              <a:buFont typeface="Arial"/>
              <a:buChar char="•"/>
            </a:pPr>
            <a:r>
              <a:rPr lang="en-ZA" sz="1100" dirty="0">
                <a:solidFill>
                  <a:prstClr val="black"/>
                </a:solidFill>
              </a:rPr>
              <a:t>2 FPSUs identified at </a:t>
            </a:r>
            <a:r>
              <a:rPr lang="en-ZA" sz="1100" dirty="0" err="1">
                <a:solidFill>
                  <a:prstClr val="black"/>
                </a:solidFill>
              </a:rPr>
              <a:t>Dealsville</a:t>
            </a:r>
            <a:r>
              <a:rPr lang="en-ZA" sz="1100" dirty="0">
                <a:solidFill>
                  <a:prstClr val="black"/>
                </a:solidFill>
              </a:rPr>
              <a:t> and </a:t>
            </a:r>
            <a:r>
              <a:rPr lang="en-ZA" sz="1100" dirty="0" err="1">
                <a:solidFill>
                  <a:prstClr val="black"/>
                </a:solidFill>
              </a:rPr>
              <a:t>Odendaalsrus</a:t>
            </a:r>
            <a:endParaRPr lang="en-ZA" sz="1100" dirty="0">
              <a:solidFill>
                <a:prstClr val="black"/>
              </a:solidFill>
            </a:endParaRPr>
          </a:p>
          <a:p>
            <a:pPr marL="180975" indent="-180975" algn="just"/>
            <a:r>
              <a:rPr lang="en-US" sz="1100" b="1" u="sng" dirty="0" err="1" smtClean="0">
                <a:solidFill>
                  <a:prstClr val="black"/>
                </a:solidFill>
              </a:rPr>
              <a:t>Organisational</a:t>
            </a:r>
            <a:r>
              <a:rPr lang="en-US" sz="1100" b="1" u="sng" dirty="0" smtClean="0">
                <a:solidFill>
                  <a:prstClr val="black"/>
                </a:solidFill>
              </a:rPr>
              <a:t> </a:t>
            </a:r>
            <a:r>
              <a:rPr lang="en-US" sz="1100" b="1" u="sng" dirty="0">
                <a:solidFill>
                  <a:prstClr val="black"/>
                </a:solidFill>
              </a:rPr>
              <a:t>Support</a:t>
            </a:r>
            <a:r>
              <a:rPr lang="en-US" sz="1100" b="1" dirty="0">
                <a:solidFill>
                  <a:prstClr val="black"/>
                </a:solidFill>
              </a:rPr>
              <a:t>:</a:t>
            </a:r>
          </a:p>
          <a:p>
            <a:pPr marL="180975" indent="-180975" algn="just">
              <a:buFont typeface="Arial" pitchFamily="34" charset="0"/>
              <a:buChar char="•"/>
            </a:pPr>
            <a:r>
              <a:rPr lang="en-ZA" sz="1100" dirty="0">
                <a:solidFill>
                  <a:schemeClr val="tx1"/>
                </a:solidFill>
              </a:rPr>
              <a:t>District Agri-park Management council established (19 members)</a:t>
            </a:r>
          </a:p>
          <a:p>
            <a:pPr marL="180975" indent="-180975" algn="just">
              <a:buFont typeface="Arial" pitchFamily="34" charset="0"/>
              <a:buChar char="•"/>
            </a:pPr>
            <a:r>
              <a:rPr lang="en-ZA" sz="1100" dirty="0">
                <a:solidFill>
                  <a:schemeClr val="tx1"/>
                </a:solidFill>
              </a:rPr>
              <a:t>Chairperson : Mr Mandla Job - Contact 083 595 7305</a:t>
            </a:r>
          </a:p>
          <a:p>
            <a:pPr marL="180975" indent="-180975" algn="just">
              <a:buFont typeface="Arial" pitchFamily="34" charset="0"/>
              <a:buChar char="•"/>
            </a:pPr>
            <a:r>
              <a:rPr lang="en-ZA" sz="1100" dirty="0">
                <a:solidFill>
                  <a:schemeClr val="tx1"/>
                </a:solidFill>
              </a:rPr>
              <a:t>DAMC Workshop: 18 February </a:t>
            </a:r>
            <a:r>
              <a:rPr lang="en-ZA" sz="1100" dirty="0" smtClean="0">
                <a:solidFill>
                  <a:schemeClr val="tx1"/>
                </a:solidFill>
              </a:rPr>
              <a:t>2016</a:t>
            </a:r>
          </a:p>
        </p:txBody>
      </p:sp>
      <p:sp>
        <p:nvSpPr>
          <p:cNvPr id="6" name="Spraakborrel: Reghoek 5">
            <a:extLst>
              <a:ext uri="{FF2B5EF4-FFF2-40B4-BE49-F238E27FC236}">
                <a16:creationId xmlns:a16="http://schemas.microsoft.com/office/drawing/2014/main" xmlns="" id="{CBD016CC-BB7E-4021-AA82-B60B60AE48DE}"/>
              </a:ext>
            </a:extLst>
          </p:cNvPr>
          <p:cNvSpPr/>
          <p:nvPr/>
        </p:nvSpPr>
        <p:spPr>
          <a:xfrm>
            <a:off x="0" y="3028950"/>
            <a:ext cx="5257800" cy="2114551"/>
          </a:xfrm>
          <a:prstGeom prst="wedgeRectCallout">
            <a:avLst>
              <a:gd name="adj1" fmla="val 105421"/>
              <a:gd name="adj2" fmla="val -84494"/>
            </a:avLst>
          </a:prstGeom>
          <a:solidFill>
            <a:schemeClr val="accent3">
              <a:lumMod val="75000"/>
            </a:schemeClr>
          </a:solidFill>
          <a:ln>
            <a:solidFill>
              <a:srgbClr val="4F62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68275" indent="-168275"/>
            <a:r>
              <a:rPr lang="en-US" sz="1100" b="1" u="sng" dirty="0">
                <a:solidFill>
                  <a:prstClr val="black"/>
                </a:solidFill>
              </a:rPr>
              <a:t>Agri-hub and FPSU Infrastructure Support:</a:t>
            </a:r>
          </a:p>
          <a:p>
            <a:pPr marL="168275" indent="-168275"/>
            <a:r>
              <a:rPr lang="en-US" sz="1100" b="1" dirty="0">
                <a:solidFill>
                  <a:prstClr val="black"/>
                </a:solidFill>
              </a:rPr>
              <a:t>Infrastructure Planning - EIA &amp; Town Planning:</a:t>
            </a:r>
          </a:p>
          <a:p>
            <a:pPr marL="168275" indent="-168275" algn="just">
              <a:buFont typeface="Arial"/>
              <a:buChar char="•"/>
            </a:pPr>
            <a:r>
              <a:rPr lang="en-ZA" sz="1100" dirty="0">
                <a:solidFill>
                  <a:prstClr val="black"/>
                </a:solidFill>
              </a:rPr>
              <a:t>PMU Technical Advisory Services was appointed in February </a:t>
            </a:r>
            <a:r>
              <a:rPr lang="en-ZA" sz="1100" dirty="0" smtClean="0">
                <a:solidFill>
                  <a:prstClr val="black"/>
                </a:solidFill>
              </a:rPr>
              <a:t>2017</a:t>
            </a:r>
            <a:r>
              <a:rPr lang="en-ZA" sz="1100" dirty="0">
                <a:solidFill>
                  <a:prstClr val="black"/>
                </a:solidFill>
              </a:rPr>
              <a:t> - R 2 ,97 mill</a:t>
            </a:r>
            <a:r>
              <a:rPr lang="en-ZA" sz="1100" dirty="0" smtClean="0">
                <a:solidFill>
                  <a:prstClr val="black"/>
                </a:solidFill>
              </a:rPr>
              <a:t>.</a:t>
            </a:r>
            <a:endParaRPr lang="en-ZA" sz="1100" dirty="0">
              <a:solidFill>
                <a:prstClr val="black"/>
              </a:solidFill>
            </a:endParaRPr>
          </a:p>
          <a:p>
            <a:pPr marL="168275" indent="-168275" algn="just">
              <a:buFont typeface="Arial"/>
              <a:buChar char="•"/>
            </a:pPr>
            <a:r>
              <a:rPr lang="en-ZA" sz="1100" dirty="0">
                <a:solidFill>
                  <a:prstClr val="black"/>
                </a:solidFill>
              </a:rPr>
              <a:t>Master infrastructure planning currently underway. </a:t>
            </a:r>
          </a:p>
          <a:p>
            <a:pPr marL="168275" indent="-168275" algn="just">
              <a:buFont typeface="Arial"/>
              <a:buChar char="•"/>
            </a:pPr>
            <a:r>
              <a:rPr lang="en-ZA" sz="1100" dirty="0">
                <a:solidFill>
                  <a:prstClr val="black"/>
                </a:solidFill>
              </a:rPr>
              <a:t>Wesselsbron Agri-hub Town Planning Investigations and EIA </a:t>
            </a:r>
            <a:r>
              <a:rPr lang="en-ZA" sz="1100" dirty="0" smtClean="0">
                <a:solidFill>
                  <a:prstClr val="black"/>
                </a:solidFill>
              </a:rPr>
              <a:t> approved.</a:t>
            </a:r>
            <a:endParaRPr lang="en-ZA" sz="1100" dirty="0">
              <a:solidFill>
                <a:prstClr val="black"/>
              </a:solidFill>
            </a:endParaRPr>
          </a:p>
          <a:p>
            <a:pPr marL="168275" indent="-168275" algn="just"/>
            <a:r>
              <a:rPr lang="en-US" sz="1100" b="1" dirty="0" smtClean="0">
                <a:solidFill>
                  <a:prstClr val="black"/>
                </a:solidFill>
              </a:rPr>
              <a:t>Design &amp; Construction</a:t>
            </a:r>
            <a:r>
              <a:rPr lang="en-US" sz="1100" b="1" dirty="0">
                <a:solidFill>
                  <a:prstClr val="black"/>
                </a:solidFill>
              </a:rPr>
              <a:t>:</a:t>
            </a:r>
          </a:p>
          <a:p>
            <a:pPr marL="168275" indent="-168275" algn="just">
              <a:buFont typeface="Arial" pitchFamily="34" charset="0"/>
              <a:buChar char="•"/>
            </a:pPr>
            <a:r>
              <a:rPr lang="en-US" sz="1100" dirty="0">
                <a:solidFill>
                  <a:prstClr val="black"/>
                </a:solidFill>
              </a:rPr>
              <a:t>Consultants  appointed to undertake the designs of </a:t>
            </a:r>
            <a:r>
              <a:rPr lang="en-US" sz="1100" dirty="0" smtClean="0">
                <a:solidFill>
                  <a:prstClr val="black"/>
                </a:solidFill>
              </a:rPr>
              <a:t>Wesselsbron </a:t>
            </a:r>
            <a:r>
              <a:rPr lang="en-US" sz="1100" dirty="0">
                <a:solidFill>
                  <a:prstClr val="black"/>
                </a:solidFill>
              </a:rPr>
              <a:t>Agri-hub - R </a:t>
            </a:r>
            <a:r>
              <a:rPr lang="en-US" sz="1100" dirty="0" smtClean="0">
                <a:solidFill>
                  <a:prstClr val="black"/>
                </a:solidFill>
              </a:rPr>
              <a:t>3,08 </a:t>
            </a:r>
            <a:r>
              <a:rPr lang="en-US" sz="1100" dirty="0">
                <a:solidFill>
                  <a:prstClr val="black"/>
                </a:solidFill>
              </a:rPr>
              <a:t>mill</a:t>
            </a:r>
            <a:r>
              <a:rPr lang="en-US" sz="1100" dirty="0" smtClean="0">
                <a:solidFill>
                  <a:prstClr val="black"/>
                </a:solidFill>
              </a:rPr>
              <a:t>.</a:t>
            </a:r>
          </a:p>
          <a:p>
            <a:pPr marL="168275" indent="-168275" algn="just">
              <a:buFont typeface="Arial" pitchFamily="34" charset="0"/>
              <a:buChar char="•"/>
            </a:pPr>
            <a:r>
              <a:rPr lang="en-US" sz="1100" dirty="0" smtClean="0">
                <a:solidFill>
                  <a:prstClr val="black"/>
                </a:solidFill>
              </a:rPr>
              <a:t>Bulk Services designs complete.</a:t>
            </a:r>
            <a:endParaRPr lang="en-US" sz="1100" dirty="0">
              <a:solidFill>
                <a:prstClr val="black"/>
              </a:solidFill>
            </a:endParaRPr>
          </a:p>
          <a:p>
            <a:pPr marL="168275" indent="-168275" algn="just">
              <a:buFont typeface="Arial" pitchFamily="34" charset="0"/>
              <a:buChar char="•"/>
            </a:pPr>
            <a:r>
              <a:rPr lang="en-ZA" sz="1100" dirty="0" smtClean="0">
                <a:solidFill>
                  <a:prstClr val="black"/>
                </a:solidFill>
              </a:rPr>
              <a:t>Wesselsbron </a:t>
            </a:r>
            <a:r>
              <a:rPr lang="en-ZA" sz="1100" dirty="0">
                <a:solidFill>
                  <a:prstClr val="black"/>
                </a:solidFill>
              </a:rPr>
              <a:t>Agri-park Fencing complete - R2.4 Mill</a:t>
            </a:r>
          </a:p>
          <a:p>
            <a:pPr marL="168275" indent="-168275" algn="just">
              <a:buFont typeface="Arial" pitchFamily="34" charset="0"/>
              <a:buChar char="•"/>
            </a:pPr>
            <a:r>
              <a:rPr lang="en-ZA" sz="1100" dirty="0">
                <a:solidFill>
                  <a:prstClr val="black"/>
                </a:solidFill>
              </a:rPr>
              <a:t>Access Road Re-gravelling complete –  R 0.6 Mill </a:t>
            </a:r>
          </a:p>
          <a:p>
            <a:pPr marL="168275" indent="-168275" algn="just">
              <a:buFont typeface="Arial" pitchFamily="34" charset="0"/>
              <a:buChar char="•"/>
            </a:pPr>
            <a:r>
              <a:rPr lang="en-US" sz="1100" b="1" dirty="0">
                <a:solidFill>
                  <a:prstClr val="black"/>
                </a:solidFill>
              </a:rPr>
              <a:t>Total Jobs created</a:t>
            </a:r>
            <a:r>
              <a:rPr lang="en-US" sz="1100" dirty="0">
                <a:solidFill>
                  <a:prstClr val="black"/>
                </a:solidFill>
              </a:rPr>
              <a:t>: 25</a:t>
            </a:r>
          </a:p>
        </p:txBody>
      </p:sp>
      <p:sp>
        <p:nvSpPr>
          <p:cNvPr id="9" name="Reghoek 8">
            <a:extLst>
              <a:ext uri="{FF2B5EF4-FFF2-40B4-BE49-F238E27FC236}">
                <a16:creationId xmlns:a16="http://schemas.microsoft.com/office/drawing/2014/main" xmlns="" id="{474B5633-F797-4BC5-BD5C-C484D73EFCE6}"/>
              </a:ext>
            </a:extLst>
          </p:cNvPr>
          <p:cNvSpPr/>
          <p:nvPr/>
        </p:nvSpPr>
        <p:spPr>
          <a:xfrm>
            <a:off x="0" y="1733550"/>
            <a:ext cx="4724400" cy="119725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4F62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en-US" sz="1100" b="1" u="sng" dirty="0" smtClean="0">
                <a:solidFill>
                  <a:prstClr val="black"/>
                </a:solidFill>
              </a:rPr>
              <a:t>Enterprises Planning </a:t>
            </a:r>
            <a:r>
              <a:rPr lang="en-US" sz="1100" b="1" u="sng" dirty="0">
                <a:solidFill>
                  <a:prstClr val="black"/>
                </a:solidFill>
              </a:rPr>
              <a:t>Support</a:t>
            </a:r>
            <a:r>
              <a:rPr lang="en-US" sz="1100" b="1" dirty="0">
                <a:solidFill>
                  <a:prstClr val="black"/>
                </a:solidFill>
              </a:rPr>
              <a:t>:</a:t>
            </a:r>
          </a:p>
          <a:p>
            <a:pPr marL="168275" indent="-168275" algn="just">
              <a:buFont typeface="Arial" pitchFamily="34" charset="0"/>
              <a:buChar char="•"/>
            </a:pPr>
            <a:r>
              <a:rPr lang="en-ZA" sz="1100" dirty="0">
                <a:solidFill>
                  <a:prstClr val="black"/>
                </a:solidFill>
              </a:rPr>
              <a:t>District wide Master Business plan is complete and signed by the District </a:t>
            </a:r>
            <a:r>
              <a:rPr lang="en-ZA" sz="1100" dirty="0" smtClean="0">
                <a:solidFill>
                  <a:prstClr val="black"/>
                </a:solidFill>
              </a:rPr>
              <a:t>Municipality</a:t>
            </a:r>
          </a:p>
          <a:p>
            <a:pPr marL="168275" indent="-168275" algn="just">
              <a:buFont typeface="Arial"/>
              <a:buChar char="•"/>
            </a:pPr>
            <a:r>
              <a:rPr lang="en-ZA" sz="1100" dirty="0">
                <a:solidFill>
                  <a:prstClr val="black"/>
                </a:solidFill>
              </a:rPr>
              <a:t>Feed mill business case </a:t>
            </a:r>
            <a:r>
              <a:rPr lang="en-ZA" sz="1100" dirty="0" smtClean="0">
                <a:solidFill>
                  <a:prstClr val="black"/>
                </a:solidFill>
              </a:rPr>
              <a:t>complete</a:t>
            </a:r>
            <a:endParaRPr lang="en-ZA" sz="1100" dirty="0">
              <a:solidFill>
                <a:srgbClr val="FF0000"/>
              </a:solidFill>
            </a:endParaRPr>
          </a:p>
          <a:p>
            <a:pPr marL="168275" indent="-168275" algn="just">
              <a:buFont typeface="Arial" pitchFamily="34" charset="0"/>
              <a:buChar char="•"/>
            </a:pPr>
            <a:r>
              <a:rPr lang="en-ZA" sz="1100" dirty="0" err="1" smtClean="0">
                <a:solidFill>
                  <a:prstClr val="black"/>
                </a:solidFill>
              </a:rPr>
              <a:t>Odendaalsrus</a:t>
            </a:r>
            <a:r>
              <a:rPr lang="en-ZA" sz="1100" dirty="0" smtClean="0">
                <a:solidFill>
                  <a:prstClr val="black"/>
                </a:solidFill>
              </a:rPr>
              <a:t> business case complete.</a:t>
            </a:r>
            <a:endParaRPr lang="en-ZA" sz="1100" dirty="0">
              <a:solidFill>
                <a:prstClr val="black"/>
              </a:solidFill>
            </a:endParaRPr>
          </a:p>
          <a:p>
            <a:pPr marL="168275" indent="-168275" algn="just">
              <a:buFont typeface="Arial"/>
              <a:buChar char="•"/>
            </a:pPr>
            <a:r>
              <a:rPr lang="en-ZA" sz="1100" dirty="0">
                <a:solidFill>
                  <a:prstClr val="black"/>
                </a:solidFill>
              </a:rPr>
              <a:t>Identified </a:t>
            </a:r>
            <a:r>
              <a:rPr lang="en-ZA" sz="1100" dirty="0" smtClean="0">
                <a:solidFill>
                  <a:prstClr val="black"/>
                </a:solidFill>
              </a:rPr>
              <a:t>commodities a)Cattle </a:t>
            </a:r>
            <a:r>
              <a:rPr lang="en-ZA" sz="1100" dirty="0">
                <a:solidFill>
                  <a:prstClr val="black"/>
                </a:solidFill>
              </a:rPr>
              <a:t>(Beef</a:t>
            </a:r>
            <a:r>
              <a:rPr lang="en-ZA" sz="1100" dirty="0" smtClean="0">
                <a:solidFill>
                  <a:prstClr val="black"/>
                </a:solidFill>
              </a:rPr>
              <a:t>) b) Grain</a:t>
            </a:r>
            <a:r>
              <a:rPr lang="en-ZA" sz="1100" dirty="0">
                <a:solidFill>
                  <a:prstClr val="black"/>
                </a:solidFill>
              </a:rPr>
              <a:t>/ Livestock </a:t>
            </a:r>
            <a:r>
              <a:rPr lang="en-ZA" sz="1100" dirty="0" smtClean="0">
                <a:solidFill>
                  <a:prstClr val="black"/>
                </a:solidFill>
              </a:rPr>
              <a:t>feed c) Poultry </a:t>
            </a:r>
            <a:r>
              <a:rPr lang="en-ZA" sz="1100" dirty="0">
                <a:solidFill>
                  <a:prstClr val="black"/>
                </a:solidFill>
              </a:rPr>
              <a:t>(Broilers</a:t>
            </a:r>
            <a:r>
              <a:rPr lang="en-ZA" sz="1100" dirty="0" smtClean="0">
                <a:solidFill>
                  <a:prstClr val="black"/>
                </a:solidFill>
              </a:rPr>
              <a:t>)</a:t>
            </a:r>
            <a:endParaRPr lang="en-ZA" sz="1100" dirty="0">
              <a:solidFill>
                <a:prstClr val="black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114800" y="758"/>
            <a:ext cx="5029200" cy="857250"/>
          </a:xfrm>
          <a:gradFill flip="none" rotWithShape="1">
            <a:gsLst>
              <a:gs pos="7000">
                <a:srgbClr val="447635">
                  <a:shade val="30000"/>
                  <a:satMod val="115000"/>
                </a:srgbClr>
              </a:gs>
              <a:gs pos="20000">
                <a:srgbClr val="447635">
                  <a:shade val="67500"/>
                  <a:satMod val="115000"/>
                </a:srgbClr>
              </a:gs>
              <a:gs pos="100000">
                <a:srgbClr val="447635">
                  <a:shade val="100000"/>
                  <a:satMod val="115000"/>
                  <a:alpha val="70000"/>
                </a:srgbClr>
              </a:gs>
            </a:gsLst>
            <a:path path="circle">
              <a:fillToRect t="100000" r="100000"/>
            </a:path>
            <a:tileRect l="-100000" b="-100000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l"/>
            <a:r>
              <a:rPr lang="en-ZA" sz="3200" b="1" dirty="0" smtClean="0">
                <a:ln>
                  <a:solidFill>
                    <a:schemeClr val="tx1"/>
                  </a:solidFill>
                </a:ln>
                <a:solidFill>
                  <a:srgbClr val="5F943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Lejweleputswa Agri-park Progress Since SONA 2015</a:t>
            </a:r>
            <a:endParaRPr lang="en-ZA" sz="3200" b="1" dirty="0">
              <a:ln>
                <a:solidFill>
                  <a:schemeClr val="tx1"/>
                </a:solidFill>
              </a:ln>
              <a:solidFill>
                <a:srgbClr val="5F943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52862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733800" y="380344"/>
            <a:ext cx="5410200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ZA" sz="1400" b="1" dirty="0" smtClean="0">
              <a:solidFill>
                <a:srgbClr val="FF0000"/>
              </a:solidFill>
              <a:latin typeface="+mj-lt"/>
            </a:endParaRPr>
          </a:p>
          <a:p>
            <a:r>
              <a:rPr lang="en-ZA" sz="1400" b="1" u="sng" dirty="0" smtClean="0">
                <a:latin typeface="+mj-lt"/>
              </a:rPr>
              <a:t>PRODCTION SUPPORT:</a:t>
            </a:r>
          </a:p>
          <a:p>
            <a:endParaRPr lang="en-ZA" sz="1400" b="1" dirty="0" smtClean="0">
              <a:latin typeface="+mj-lt"/>
            </a:endParaRPr>
          </a:p>
          <a:p>
            <a:endParaRPr lang="en-ZA" sz="1400" b="1" dirty="0"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17599"/>
            <a:ext cx="8866908" cy="293999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</a:rPr>
              <a:t>LEJWELEPUTSWA AGRI-PARK PROGRESS SINCE SONA 2015</a:t>
            </a:r>
            <a:endParaRPr lang="en-US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71700"/>
            <a:ext cx="3759200" cy="211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23" b="38817"/>
          <a:stretch/>
        </p:blipFill>
        <p:spPr bwMode="auto">
          <a:xfrm>
            <a:off x="0" y="392167"/>
            <a:ext cx="3759200" cy="2095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7850264"/>
              </p:ext>
            </p:extLst>
          </p:nvPr>
        </p:nvGraphicFramePr>
        <p:xfrm>
          <a:off x="3810000" y="1067811"/>
          <a:ext cx="5257800" cy="239770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066800"/>
                <a:gridCol w="1676400"/>
                <a:gridCol w="1295400"/>
                <a:gridCol w="1219200"/>
              </a:tblGrid>
              <a:tr h="370789">
                <a:tc>
                  <a:txBody>
                    <a:bodyPr/>
                    <a:lstStyle/>
                    <a:p>
                      <a:r>
                        <a:rPr lang="en-ZA" sz="1200" dirty="0" smtClean="0"/>
                        <a:t>Branch</a:t>
                      </a:r>
                      <a:endParaRPr lang="en-ZA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sz="1200" dirty="0" smtClean="0">
                          <a:solidFill>
                            <a:schemeClr val="bg1"/>
                          </a:solidFill>
                        </a:rPr>
                        <a:t>Project</a:t>
                      </a:r>
                      <a:r>
                        <a:rPr lang="en-ZA" sz="1200" baseline="0" dirty="0" smtClean="0">
                          <a:solidFill>
                            <a:schemeClr val="bg1"/>
                          </a:solidFill>
                        </a:rPr>
                        <a:t> Name/ Type</a:t>
                      </a:r>
                      <a:endParaRPr lang="en-ZA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sz="1200" dirty="0" smtClean="0"/>
                        <a:t>Amount</a:t>
                      </a:r>
                      <a:endParaRPr lang="en-ZA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sz="1200" dirty="0" smtClean="0"/>
                        <a:t>Beneficiaries</a:t>
                      </a:r>
                      <a:r>
                        <a:rPr lang="en-ZA" sz="1200" baseline="0" dirty="0" smtClean="0"/>
                        <a:t> </a:t>
                      </a:r>
                      <a:endParaRPr lang="en-ZA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ZA" sz="1200" dirty="0" smtClean="0"/>
                        <a:t>RID</a:t>
                      </a:r>
                      <a:endParaRPr lang="en-ZA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ZA" sz="1200" dirty="0" smtClean="0"/>
                        <a:t>1 AVMP Project</a:t>
                      </a:r>
                      <a:endParaRPr lang="en-ZA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ZA" sz="1200" dirty="0" smtClean="0"/>
                        <a:t>R 1 623 829.68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ZA" sz="1200" dirty="0" smtClean="0"/>
                        <a:t>1 Community</a:t>
                      </a:r>
                      <a:endParaRPr lang="en-ZA" sz="1200" dirty="0"/>
                    </a:p>
                  </a:txBody>
                  <a:tcPr anchor="ctr"/>
                </a:tc>
              </a:tr>
              <a:tr h="370840">
                <a:tc rowSpan="2">
                  <a:txBody>
                    <a:bodyPr/>
                    <a:lstStyle/>
                    <a:p>
                      <a:r>
                        <a:rPr lang="en-ZA" sz="1200" dirty="0" smtClean="0"/>
                        <a:t>RECAP</a:t>
                      </a:r>
                      <a:endParaRPr lang="en-ZA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ZA" sz="1200" dirty="0" smtClean="0"/>
                        <a:t>27 RECAP Projects</a:t>
                      </a:r>
                      <a:endParaRPr lang="en-ZA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ZA" sz="1200" dirty="0" smtClean="0"/>
                        <a:t>R 56 314 512.00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ZA" sz="1200" dirty="0" smtClean="0"/>
                        <a:t>6 611 Ha</a:t>
                      </a:r>
                    </a:p>
                  </a:txBody>
                  <a:tcPr anchor="ctr"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ZA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sz="1200" dirty="0" smtClean="0"/>
                        <a:t>1 1HH1Ha Projects</a:t>
                      </a:r>
                      <a:endParaRPr lang="en-ZA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ZA" sz="1200" dirty="0" smtClean="0"/>
                        <a:t>R 2 309 025.00</a:t>
                      </a:r>
                      <a:endParaRPr lang="en-ZA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nb-NO" sz="1200" dirty="0" smtClean="0"/>
                        <a:t>37 Ha for 100 Households</a:t>
                      </a: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ZA" sz="1200" dirty="0" smtClean="0"/>
                        <a:t>Land Acquisition </a:t>
                      </a:r>
                      <a:endParaRPr lang="en-ZA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ZA" sz="1200" dirty="0" smtClean="0"/>
                        <a:t>12 Land Acquisition Projects  </a:t>
                      </a:r>
                      <a:endParaRPr lang="en-ZA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ZA" sz="1200" dirty="0" smtClean="0"/>
                        <a:t>R 90 161 498.00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ZA" sz="1200" dirty="0" smtClean="0"/>
                        <a:t>10243Ha</a:t>
                      </a: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ZA" sz="1200" dirty="0" smtClean="0"/>
                        <a:t>REID</a:t>
                      </a:r>
                      <a:endParaRPr lang="en-ZA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ZA" sz="1200" dirty="0" smtClean="0"/>
                        <a:t>7 Enterprise Projects</a:t>
                      </a:r>
                      <a:endParaRPr lang="en-ZA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ZA" sz="1200" dirty="0" smtClean="0">
                          <a:solidFill>
                            <a:schemeClr val="tx1"/>
                          </a:solidFill>
                        </a:rPr>
                        <a:t>R7 298 076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ZA" sz="1200" dirty="0" smtClean="0">
                          <a:solidFill>
                            <a:schemeClr val="tx1"/>
                          </a:solidFill>
                        </a:rPr>
                        <a:t>7 Cooperatives</a:t>
                      </a:r>
                      <a:endParaRPr lang="en-ZA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4521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57200" y="345088"/>
            <a:ext cx="8686800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400" b="1" u="sng" dirty="0" smtClean="0"/>
          </a:p>
          <a:p>
            <a:r>
              <a:rPr lang="en-US" sz="1400" b="1" u="sng" dirty="0" smtClean="0"/>
              <a:t>Production </a:t>
            </a:r>
            <a:r>
              <a:rPr lang="en-US" sz="1400" b="1" u="sng" dirty="0"/>
              <a:t>Support: (projects in implementation)</a:t>
            </a:r>
          </a:p>
          <a:p>
            <a:endParaRPr lang="en-US" sz="1400" b="1" dirty="0" smtClean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17599"/>
            <a:ext cx="9144000" cy="293999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</a:rPr>
              <a:t>LEJWELEPUTSWA AGRI-PARK PLANS</a:t>
            </a:r>
            <a:endParaRPr lang="en-US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707824"/>
              </p:ext>
            </p:extLst>
          </p:nvPr>
        </p:nvGraphicFramePr>
        <p:xfrm>
          <a:off x="533400" y="1071790"/>
          <a:ext cx="5257800" cy="156966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143000"/>
                <a:gridCol w="1600200"/>
                <a:gridCol w="1219200"/>
                <a:gridCol w="1295400"/>
              </a:tblGrid>
              <a:tr h="370789">
                <a:tc>
                  <a:txBody>
                    <a:bodyPr/>
                    <a:lstStyle/>
                    <a:p>
                      <a:r>
                        <a:rPr lang="en-ZA" sz="1200" dirty="0" smtClean="0"/>
                        <a:t>Branch</a:t>
                      </a:r>
                      <a:endParaRPr lang="en-ZA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sz="1200" dirty="0" smtClean="0">
                          <a:solidFill>
                            <a:schemeClr val="bg1"/>
                          </a:solidFill>
                        </a:rPr>
                        <a:t>Project</a:t>
                      </a:r>
                      <a:r>
                        <a:rPr lang="en-ZA" sz="1200" baseline="0" dirty="0" smtClean="0">
                          <a:solidFill>
                            <a:schemeClr val="bg1"/>
                          </a:solidFill>
                        </a:rPr>
                        <a:t> Name/ Type</a:t>
                      </a:r>
                      <a:endParaRPr lang="en-ZA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sz="1200" dirty="0" smtClean="0">
                          <a:solidFill>
                            <a:schemeClr val="bg1"/>
                          </a:solidFill>
                        </a:rPr>
                        <a:t>Amount</a:t>
                      </a:r>
                      <a:endParaRPr lang="en-ZA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sz="1200" dirty="0" smtClean="0"/>
                        <a:t>Beneficiaries</a:t>
                      </a:r>
                      <a:r>
                        <a:rPr lang="en-ZA" sz="1200" baseline="0" dirty="0" smtClean="0"/>
                        <a:t> </a:t>
                      </a:r>
                      <a:endParaRPr lang="en-ZA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ZA" sz="1200" dirty="0" smtClean="0"/>
                        <a:t>RECAP</a:t>
                      </a:r>
                      <a:endParaRPr lang="en-ZA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ZA" sz="1200" dirty="0" smtClean="0"/>
                        <a:t>1 1HH1Ha Projects</a:t>
                      </a:r>
                      <a:endParaRPr lang="en-ZA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ZA" sz="1200" dirty="0" smtClean="0"/>
                        <a:t>R 692 873.00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nn-NO" sz="1200" dirty="0" smtClean="0"/>
                        <a:t>3 Ha for 1 School</a:t>
                      </a: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ZA" sz="1200" dirty="0" smtClean="0"/>
                        <a:t>Land Acquisition</a:t>
                      </a:r>
                      <a:endParaRPr lang="en-ZA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ZA" sz="1200" dirty="0" smtClean="0"/>
                        <a:t>8 Land Acquisition Projects</a:t>
                      </a:r>
                      <a:endParaRPr lang="en-ZA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ZA" sz="1200" dirty="0" smtClean="0"/>
                        <a:t>R 33 497 000.00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ZA" sz="1200" dirty="0" smtClean="0"/>
                        <a:t>4340 Ha</a:t>
                      </a: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ZA" sz="1200" dirty="0" smtClean="0">
                          <a:solidFill>
                            <a:schemeClr val="tx1"/>
                          </a:solidFill>
                        </a:rPr>
                        <a:t>REID</a:t>
                      </a:r>
                      <a:endParaRPr lang="en-ZA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ZA" sz="1200" dirty="0" smtClean="0">
                          <a:solidFill>
                            <a:schemeClr val="tx1"/>
                          </a:solidFill>
                        </a:rPr>
                        <a:t>7 Enterprise Project</a:t>
                      </a:r>
                      <a:endParaRPr lang="en-ZA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ZA" sz="1200" dirty="0" smtClean="0">
                          <a:solidFill>
                            <a:schemeClr val="tx1"/>
                          </a:solidFill>
                        </a:rPr>
                        <a:t>R7 298 076.00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ZA" sz="1200" dirty="0" smtClean="0">
                          <a:solidFill>
                            <a:schemeClr val="tx1"/>
                          </a:solidFill>
                        </a:rPr>
                        <a:t>7 Cooperatives</a:t>
                      </a:r>
                      <a:endParaRPr lang="en-ZA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128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78" y="57151"/>
            <a:ext cx="8866908" cy="516378"/>
          </a:xfrm>
        </p:spPr>
        <p:txBody>
          <a:bodyPr>
            <a:noAutofit/>
          </a:bodyPr>
          <a:lstStyle/>
          <a:p>
            <a:r>
              <a:rPr lang="en-US" sz="2800" b="1" dirty="0">
                <a:latin typeface="Century Gothic" pitchFamily="34" charset="0"/>
              </a:rPr>
              <a:t>CHALLENGES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5014489"/>
              </p:ext>
            </p:extLst>
          </p:nvPr>
        </p:nvGraphicFramePr>
        <p:xfrm>
          <a:off x="609600" y="590550"/>
          <a:ext cx="8229600" cy="301371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191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0386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39939">
                <a:tc>
                  <a:txBody>
                    <a:bodyPr/>
                    <a:lstStyle/>
                    <a:p>
                      <a:r>
                        <a:rPr lang="en-ZA" sz="1100" dirty="0">
                          <a:latin typeface="+mn-lt"/>
                        </a:rPr>
                        <a:t>Challenges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ZA" sz="1100" dirty="0">
                          <a:latin typeface="+mn-lt"/>
                        </a:rPr>
                        <a:t>Remedial</a:t>
                      </a:r>
                      <a:r>
                        <a:rPr lang="en-ZA" sz="1100" baseline="0" dirty="0">
                          <a:latin typeface="+mn-lt"/>
                        </a:rPr>
                        <a:t> Actions</a:t>
                      </a:r>
                      <a:endParaRPr lang="en-ZA" sz="1100" dirty="0">
                        <a:latin typeface="+mn-lt"/>
                      </a:endParaRPr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46851">
                <a:tc>
                  <a:txBody>
                    <a:bodyPr/>
                    <a:lstStyle/>
                    <a:p>
                      <a:r>
                        <a:rPr lang="en-ZA" sz="1100" dirty="0" smtClean="0">
                          <a:latin typeface="+mn-lt"/>
                        </a:rPr>
                        <a:t>Most o</a:t>
                      </a:r>
                      <a:r>
                        <a:rPr lang="en-ZA" sz="1100" baseline="0" dirty="0" smtClean="0">
                          <a:latin typeface="+mn-lt"/>
                        </a:rPr>
                        <a:t>f the </a:t>
                      </a:r>
                      <a:r>
                        <a:rPr lang="en-ZA" sz="1100" dirty="0" smtClean="0">
                          <a:latin typeface="+mn-lt"/>
                        </a:rPr>
                        <a:t>identified sites for the were green-fields and therefore a lot of pre-planning work, including township establishment &amp; EIAs  had to be done prior to the actual designs and construction.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ZA" sz="1100" dirty="0" smtClean="0">
                          <a:latin typeface="+mn-lt"/>
                        </a:rPr>
                        <a:t>The</a:t>
                      </a:r>
                      <a:r>
                        <a:rPr lang="en-ZA" sz="1100" baseline="0" dirty="0" smtClean="0">
                          <a:latin typeface="+mn-lt"/>
                        </a:rPr>
                        <a:t> EIA, WULA Development  Applications, submitted, some approved, some currently under approval processes.</a:t>
                      </a:r>
                      <a:endParaRPr lang="en-ZA" sz="1100" dirty="0">
                        <a:latin typeface="+mn-lt"/>
                      </a:endParaRPr>
                    </a:p>
                  </a:txBody>
                  <a:tcPr marT="34290" marB="34290"/>
                </a:tc>
              </a:tr>
              <a:tr h="517311">
                <a:tc>
                  <a:txBody>
                    <a:bodyPr/>
                    <a:lstStyle/>
                    <a:p>
                      <a:r>
                        <a:rPr lang="en-ZA" sz="1100" dirty="0">
                          <a:latin typeface="+mn-lt"/>
                        </a:rPr>
                        <a:t>Funding –  detailed designs are proving the establishment of these Agri-parks to be costly especially and therefore funding is the major constraint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ZA" sz="1100" dirty="0">
                          <a:latin typeface="+mn-lt"/>
                        </a:rPr>
                        <a:t>More funds</a:t>
                      </a:r>
                      <a:r>
                        <a:rPr lang="en-ZA" sz="1100" baseline="0" dirty="0">
                          <a:latin typeface="+mn-lt"/>
                        </a:rPr>
                        <a:t> should be allocated for the development of the Agri-parks.</a:t>
                      </a:r>
                      <a:endParaRPr lang="en-ZA" sz="1100" dirty="0">
                        <a:latin typeface="+mn-lt"/>
                      </a:endParaRPr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267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100" dirty="0">
                          <a:latin typeface="+mn-lt"/>
                        </a:rPr>
                        <a:t>No governance structure in</a:t>
                      </a:r>
                      <a:r>
                        <a:rPr lang="en-ZA" sz="1100" baseline="0" dirty="0">
                          <a:latin typeface="+mn-lt"/>
                        </a:rPr>
                        <a:t> place </a:t>
                      </a:r>
                      <a:r>
                        <a:rPr lang="en-ZA" sz="1100" dirty="0">
                          <a:latin typeface="+mn-lt"/>
                        </a:rPr>
                        <a:t>for the management and the operations of the Agri-parks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ZA" sz="1100" dirty="0">
                          <a:latin typeface="+mn-lt"/>
                        </a:rPr>
                        <a:t>Establishment of  governance structure for the management of the </a:t>
                      </a:r>
                      <a:r>
                        <a:rPr lang="en-ZA" sz="1100" dirty="0" smtClean="0">
                          <a:latin typeface="+mn-lt"/>
                        </a:rPr>
                        <a:t>Agri-parks</a:t>
                      </a:r>
                      <a:endParaRPr lang="en-ZA" sz="1100" dirty="0">
                        <a:latin typeface="+mn-lt"/>
                      </a:endParaRPr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100" dirty="0" smtClean="0">
                          <a:solidFill>
                            <a:schemeClr val="tx1"/>
                          </a:solidFill>
                          <a:latin typeface="+mn-lt"/>
                        </a:rPr>
                        <a:t>There is construction that is taking place at the PARYS Agri-hub without any consultation to the Department and without any Environmental Authorisation and By-laws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ZA" sz="1100" dirty="0" smtClean="0">
                          <a:latin typeface="+mn-lt"/>
                        </a:rPr>
                        <a:t>Identification of a new</a:t>
                      </a:r>
                      <a:r>
                        <a:rPr lang="en-ZA" sz="1100" baseline="0" dirty="0" smtClean="0">
                          <a:latin typeface="+mn-lt"/>
                        </a:rPr>
                        <a:t> site.</a:t>
                      </a:r>
                      <a:endParaRPr lang="en-ZA" sz="1100" dirty="0">
                        <a:latin typeface="+mn-lt"/>
                      </a:endParaRPr>
                    </a:p>
                  </a:txBody>
                  <a:tcPr marT="34290" marB="34290"/>
                </a:tc>
              </a:tr>
              <a:tr h="4572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100" dirty="0" smtClean="0">
                          <a:solidFill>
                            <a:schemeClr val="tx1"/>
                          </a:solidFill>
                          <a:latin typeface="+mn-lt"/>
                        </a:rPr>
                        <a:t>Delays associated with signing of documents by other stakeholders  and getting information.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ZA" sz="1100" dirty="0" smtClean="0">
                          <a:latin typeface="+mn-lt"/>
                        </a:rPr>
                        <a:t>The stakeholders</a:t>
                      </a:r>
                      <a:r>
                        <a:rPr lang="en-ZA" sz="1100" baseline="0" dirty="0" smtClean="0">
                          <a:latin typeface="+mn-lt"/>
                        </a:rPr>
                        <a:t> including municipalities and affected sector departments to sign the documents on-time.</a:t>
                      </a:r>
                      <a:endParaRPr lang="en-ZA" sz="1100" dirty="0">
                        <a:latin typeface="+mn-lt"/>
                      </a:endParaRPr>
                    </a:p>
                  </a:txBody>
                  <a:tcPr marT="34290" marB="3429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6494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4634088" cy="857250"/>
          </a:xfrm>
          <a:gradFill flip="none" rotWithShape="1">
            <a:gsLst>
              <a:gs pos="7000">
                <a:srgbClr val="447635">
                  <a:shade val="30000"/>
                  <a:satMod val="115000"/>
                </a:srgbClr>
              </a:gs>
              <a:gs pos="20000">
                <a:srgbClr val="447635">
                  <a:shade val="67500"/>
                  <a:satMod val="115000"/>
                </a:srgbClr>
              </a:gs>
              <a:gs pos="100000">
                <a:srgbClr val="447635">
                  <a:shade val="100000"/>
                  <a:satMod val="115000"/>
                  <a:alpha val="70000"/>
                </a:srgbClr>
              </a:gs>
            </a:gsLst>
            <a:path path="circle">
              <a:fillToRect t="100000" r="100000"/>
            </a:path>
            <a:tileRect l="-100000" b="-100000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l"/>
            <a:r>
              <a:rPr lang="en-ZA" sz="3000" b="1" dirty="0" smtClean="0">
                <a:ln>
                  <a:solidFill>
                    <a:schemeClr val="tx1"/>
                  </a:solidFill>
                </a:ln>
                <a:solidFill>
                  <a:srgbClr val="5F943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Xhariep Agri-park Progress Since SONA 2015</a:t>
            </a:r>
            <a:endParaRPr lang="en-ZA" sz="3000" b="1" dirty="0">
              <a:ln>
                <a:solidFill>
                  <a:schemeClr val="tx1"/>
                </a:solidFill>
              </a:ln>
              <a:solidFill>
                <a:srgbClr val="5F943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Inhoud-plekhouer 6">
            <a:extLst>
              <a:ext uri="{FF2B5EF4-FFF2-40B4-BE49-F238E27FC236}">
                <a16:creationId xmlns="" xmlns:a16="http://schemas.microsoft.com/office/drawing/2014/main" id="{8E738401-FD51-4271-BA9C-CFACDCF17E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63689" y="839278"/>
            <a:ext cx="5085645" cy="34649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Inhoud-plekhouer 7">
            <a:extLst>
              <a:ext uri="{FF2B5EF4-FFF2-40B4-BE49-F238E27FC236}">
                <a16:creationId xmlns="" xmlns:a16="http://schemas.microsoft.com/office/drawing/2014/main" id="{02AA18AE-BEAB-4573-B2B9-0F9A3982A734}"/>
              </a:ext>
            </a:extLst>
          </p:cNvPr>
          <p:cNvSpPr txBox="1">
            <a:spLocks/>
          </p:cNvSpPr>
          <p:nvPr/>
        </p:nvSpPr>
        <p:spPr>
          <a:xfrm>
            <a:off x="-2514600" y="1123950"/>
            <a:ext cx="2895600" cy="33147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en-ZA" dirty="0"/>
          </a:p>
        </p:txBody>
      </p:sp>
      <p:sp>
        <p:nvSpPr>
          <p:cNvPr id="3" name="Spraakborrel: Reghoek 2">
            <a:extLst>
              <a:ext uri="{FF2B5EF4-FFF2-40B4-BE49-F238E27FC236}">
                <a16:creationId xmlns="" xmlns:a16="http://schemas.microsoft.com/office/drawing/2014/main" id="{4DF985BE-6430-45CA-B6CB-0D84BEE7F14F}"/>
              </a:ext>
            </a:extLst>
          </p:cNvPr>
          <p:cNvSpPr/>
          <p:nvPr/>
        </p:nvSpPr>
        <p:spPr>
          <a:xfrm>
            <a:off x="4648200" y="22332"/>
            <a:ext cx="4474029" cy="1558818"/>
          </a:xfrm>
          <a:prstGeom prst="wedgeRectCallout">
            <a:avLst>
              <a:gd name="adj1" fmla="val -105719"/>
              <a:gd name="adj2" fmla="val 165858"/>
            </a:avLst>
          </a:prstGeom>
          <a:solidFill>
            <a:schemeClr val="accent3">
              <a:lumMod val="75000"/>
            </a:schemeClr>
          </a:solidFill>
          <a:ln>
            <a:solidFill>
              <a:srgbClr val="4F62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100" b="1" u="sng" dirty="0" err="1">
                <a:solidFill>
                  <a:schemeClr val="tx1"/>
                </a:solidFill>
              </a:rPr>
              <a:t>AgriHub</a:t>
            </a:r>
            <a:r>
              <a:rPr lang="en-US" sz="1100" b="1" u="sng" dirty="0">
                <a:solidFill>
                  <a:schemeClr val="tx1"/>
                </a:solidFill>
              </a:rPr>
              <a:t> Site Identification</a:t>
            </a:r>
            <a:r>
              <a:rPr lang="en-US" sz="1100" b="1" dirty="0">
                <a:solidFill>
                  <a:schemeClr val="tx1"/>
                </a:solidFill>
              </a:rPr>
              <a:t>:</a:t>
            </a:r>
            <a:endParaRPr lang="en-US" sz="1100" dirty="0">
              <a:solidFill>
                <a:schemeClr val="tx1"/>
              </a:solidFill>
            </a:endParaRPr>
          </a:p>
          <a:p>
            <a:pPr marL="180975" indent="-180975" algn="just">
              <a:buFont typeface="Arial"/>
              <a:buChar char="•"/>
            </a:pPr>
            <a:r>
              <a:rPr lang="en-US" sz="1100" dirty="0">
                <a:solidFill>
                  <a:schemeClr val="tx1"/>
                </a:solidFill>
              </a:rPr>
              <a:t>The Agri-hub is at Springfontein</a:t>
            </a:r>
          </a:p>
          <a:p>
            <a:pPr marL="180975" indent="-180975" algn="just">
              <a:buFont typeface="Arial"/>
              <a:buChar char="•"/>
            </a:pPr>
            <a:r>
              <a:rPr lang="en-ZA" sz="1100" dirty="0">
                <a:solidFill>
                  <a:schemeClr val="tx1"/>
                </a:solidFill>
              </a:rPr>
              <a:t>Power of attorney - </a:t>
            </a:r>
            <a:r>
              <a:rPr lang="en-ZA" sz="1100" dirty="0" smtClean="0">
                <a:solidFill>
                  <a:schemeClr val="tx1"/>
                </a:solidFill>
              </a:rPr>
              <a:t>Yes</a:t>
            </a:r>
            <a:endParaRPr lang="en-ZA" sz="1100" dirty="0">
              <a:solidFill>
                <a:schemeClr val="tx1"/>
              </a:solidFill>
            </a:endParaRPr>
          </a:p>
          <a:p>
            <a:pPr marL="180975" indent="-180975" algn="just">
              <a:buFont typeface="Arial"/>
              <a:buChar char="•"/>
            </a:pPr>
            <a:r>
              <a:rPr lang="en-ZA" sz="1100" dirty="0">
                <a:solidFill>
                  <a:schemeClr val="tx1"/>
                </a:solidFill>
              </a:rPr>
              <a:t>Local Municipal site approval – </a:t>
            </a:r>
            <a:r>
              <a:rPr lang="en-ZA" sz="1100" dirty="0" smtClean="0">
                <a:solidFill>
                  <a:schemeClr val="tx1"/>
                </a:solidFill>
              </a:rPr>
              <a:t>Yes</a:t>
            </a:r>
          </a:p>
          <a:p>
            <a:pPr marL="180975" indent="-180975" algn="just">
              <a:buFont typeface="Arial"/>
              <a:buChar char="•"/>
            </a:pPr>
            <a:r>
              <a:rPr lang="en-ZA" sz="1100" dirty="0">
                <a:solidFill>
                  <a:schemeClr val="tx1"/>
                </a:solidFill>
              </a:rPr>
              <a:t>3 FPSUs identified at Koffiefontein, Zastron and </a:t>
            </a:r>
            <a:r>
              <a:rPr lang="en-ZA" sz="1100" dirty="0" err="1" smtClean="0">
                <a:solidFill>
                  <a:schemeClr val="tx1"/>
                </a:solidFill>
              </a:rPr>
              <a:t>Bethulie</a:t>
            </a:r>
            <a:endParaRPr lang="en-ZA" sz="1100" dirty="0">
              <a:solidFill>
                <a:schemeClr val="tx1"/>
              </a:solidFill>
            </a:endParaRPr>
          </a:p>
          <a:p>
            <a:pPr algn="just"/>
            <a:r>
              <a:rPr lang="en-US" sz="1100" b="1" u="sng" dirty="0" err="1">
                <a:solidFill>
                  <a:schemeClr val="tx1"/>
                </a:solidFill>
              </a:rPr>
              <a:t>Organisational</a:t>
            </a:r>
            <a:r>
              <a:rPr lang="en-US" sz="1100" b="1" u="sng" dirty="0">
                <a:solidFill>
                  <a:schemeClr val="tx1"/>
                </a:solidFill>
              </a:rPr>
              <a:t> Support</a:t>
            </a:r>
            <a:r>
              <a:rPr lang="en-US" sz="1100" b="1" dirty="0">
                <a:solidFill>
                  <a:schemeClr val="tx1"/>
                </a:solidFill>
              </a:rPr>
              <a:t>: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ZA" sz="1100" dirty="0">
                <a:solidFill>
                  <a:schemeClr val="tx1"/>
                </a:solidFill>
              </a:rPr>
              <a:t>District Agri-park Management Council established (16 Members)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ZA" sz="1100" dirty="0">
                <a:solidFill>
                  <a:schemeClr val="tx1"/>
                </a:solidFill>
              </a:rPr>
              <a:t>Chairperson : Mr </a:t>
            </a:r>
            <a:r>
              <a:rPr lang="en-ZA" sz="1100" dirty="0" err="1">
                <a:solidFill>
                  <a:schemeClr val="tx1"/>
                </a:solidFill>
              </a:rPr>
              <a:t>Lefa</a:t>
            </a:r>
            <a:r>
              <a:rPr lang="en-ZA" sz="1100" dirty="0">
                <a:solidFill>
                  <a:schemeClr val="tx1"/>
                </a:solidFill>
              </a:rPr>
              <a:t> </a:t>
            </a:r>
            <a:r>
              <a:rPr lang="en-ZA" sz="1100" dirty="0" err="1">
                <a:solidFill>
                  <a:schemeClr val="tx1"/>
                </a:solidFill>
              </a:rPr>
              <a:t>Tlhapuletsa</a:t>
            </a:r>
            <a:r>
              <a:rPr lang="en-ZA" sz="1100" dirty="0">
                <a:solidFill>
                  <a:schemeClr val="tx1"/>
                </a:solidFill>
              </a:rPr>
              <a:t>  - Contact 082 552 4016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ZA" sz="1100" dirty="0">
                <a:solidFill>
                  <a:schemeClr val="tx1"/>
                </a:solidFill>
              </a:rPr>
              <a:t>DAMC </a:t>
            </a:r>
            <a:r>
              <a:rPr lang="en-ZA" sz="1100" dirty="0" smtClean="0">
                <a:solidFill>
                  <a:schemeClr val="tx1"/>
                </a:solidFill>
              </a:rPr>
              <a:t>Agri-parks Workshop</a:t>
            </a:r>
            <a:r>
              <a:rPr lang="en-ZA" sz="1100" dirty="0">
                <a:solidFill>
                  <a:schemeClr val="tx1"/>
                </a:solidFill>
              </a:rPr>
              <a:t>: 26 April 2016</a:t>
            </a:r>
          </a:p>
        </p:txBody>
      </p:sp>
      <p:sp>
        <p:nvSpPr>
          <p:cNvPr id="6" name="Spraakborrel: Reghoek 5">
            <a:extLst>
              <a:ext uri="{FF2B5EF4-FFF2-40B4-BE49-F238E27FC236}">
                <a16:creationId xmlns="" xmlns:a16="http://schemas.microsoft.com/office/drawing/2014/main" id="{1739C4C7-9A90-4C18-A963-F437D9572BD7}"/>
              </a:ext>
            </a:extLst>
          </p:cNvPr>
          <p:cNvSpPr/>
          <p:nvPr/>
        </p:nvSpPr>
        <p:spPr>
          <a:xfrm>
            <a:off x="4730044" y="1733550"/>
            <a:ext cx="4413956" cy="1047750"/>
          </a:xfrm>
          <a:prstGeom prst="wedgeRectCallout">
            <a:avLst>
              <a:gd name="adj1" fmla="val -112243"/>
              <a:gd name="adj2" fmla="val 153840"/>
            </a:avLst>
          </a:prstGeom>
          <a:solidFill>
            <a:schemeClr val="accent3">
              <a:lumMod val="75000"/>
            </a:schemeClr>
          </a:solidFill>
          <a:ln>
            <a:solidFill>
              <a:srgbClr val="4F62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en-US" sz="1100" b="1" u="sng" dirty="0" smtClean="0">
                <a:solidFill>
                  <a:schemeClr val="tx1"/>
                </a:solidFill>
              </a:rPr>
              <a:t>Enterprises Planning </a:t>
            </a:r>
            <a:r>
              <a:rPr lang="en-US" sz="1100" b="1" u="sng" dirty="0">
                <a:solidFill>
                  <a:schemeClr val="tx1"/>
                </a:solidFill>
              </a:rPr>
              <a:t>Support</a:t>
            </a:r>
            <a:r>
              <a:rPr lang="en-US" sz="1100" b="1" dirty="0">
                <a:solidFill>
                  <a:schemeClr val="tx1"/>
                </a:solidFill>
              </a:rPr>
              <a:t>:</a:t>
            </a:r>
          </a:p>
          <a:p>
            <a:pPr marL="171450" indent="-171450" algn="just">
              <a:buFont typeface="Arial" pitchFamily="34" charset="0"/>
              <a:buChar char="•"/>
            </a:pPr>
            <a:r>
              <a:rPr lang="en-ZA" sz="1100" dirty="0">
                <a:solidFill>
                  <a:schemeClr val="tx1"/>
                </a:solidFill>
              </a:rPr>
              <a:t>District wide Master Business plan is complete and signed by the </a:t>
            </a:r>
            <a:r>
              <a:rPr lang="en-ZA" sz="1100" dirty="0" smtClean="0">
                <a:solidFill>
                  <a:schemeClr val="tx1"/>
                </a:solidFill>
              </a:rPr>
              <a:t>District Municipality</a:t>
            </a:r>
          </a:p>
          <a:p>
            <a:pPr marL="171450" indent="-171450" algn="just">
              <a:buFont typeface="Arial" pitchFamily="34" charset="0"/>
              <a:buChar char="•"/>
            </a:pPr>
            <a:r>
              <a:rPr lang="en-ZA" sz="1100" dirty="0">
                <a:solidFill>
                  <a:schemeClr val="tx1"/>
                </a:solidFill>
              </a:rPr>
              <a:t>Business cases complete, including Zastron FPSU, Koffiefontein FPSU and  </a:t>
            </a:r>
            <a:r>
              <a:rPr lang="en-ZA" sz="1100" dirty="0" err="1">
                <a:solidFill>
                  <a:schemeClr val="tx1"/>
                </a:solidFill>
              </a:rPr>
              <a:t>Bethulie</a:t>
            </a:r>
            <a:r>
              <a:rPr lang="en-ZA" sz="1100" dirty="0">
                <a:solidFill>
                  <a:schemeClr val="tx1"/>
                </a:solidFill>
              </a:rPr>
              <a:t> FPSU.</a:t>
            </a:r>
          </a:p>
          <a:p>
            <a:pPr marL="171450" indent="-171450" algn="just">
              <a:buFont typeface="Arial" pitchFamily="34" charset="0"/>
              <a:buChar char="•"/>
            </a:pPr>
            <a:r>
              <a:rPr lang="en-ZA" sz="1100" dirty="0">
                <a:solidFill>
                  <a:schemeClr val="tx1"/>
                </a:solidFill>
              </a:rPr>
              <a:t>Identified commodities: </a:t>
            </a:r>
            <a:r>
              <a:rPr lang="en-ZA" sz="1100" dirty="0" smtClean="0">
                <a:solidFill>
                  <a:schemeClr val="tx1"/>
                </a:solidFill>
              </a:rPr>
              <a:t>a</a:t>
            </a:r>
            <a:r>
              <a:rPr lang="en-ZA" sz="1100" dirty="0">
                <a:solidFill>
                  <a:schemeClr val="tx1"/>
                </a:solidFill>
              </a:rPr>
              <a:t>) Venison, </a:t>
            </a:r>
            <a:r>
              <a:rPr lang="en-ZA" sz="1100" dirty="0" smtClean="0">
                <a:solidFill>
                  <a:schemeClr val="tx1"/>
                </a:solidFill>
              </a:rPr>
              <a:t> b</a:t>
            </a:r>
            <a:r>
              <a:rPr lang="en-ZA" sz="1100" dirty="0">
                <a:solidFill>
                  <a:schemeClr val="tx1"/>
                </a:solidFill>
              </a:rPr>
              <a:t>) Aquaculture and </a:t>
            </a:r>
            <a:r>
              <a:rPr lang="en-ZA" sz="1100" dirty="0" smtClean="0">
                <a:solidFill>
                  <a:schemeClr val="tx1"/>
                </a:solidFill>
              </a:rPr>
              <a:t> c</a:t>
            </a:r>
            <a:r>
              <a:rPr lang="en-ZA" sz="1100" dirty="0">
                <a:solidFill>
                  <a:schemeClr val="tx1"/>
                </a:solidFill>
              </a:rPr>
              <a:t>) Red </a:t>
            </a:r>
            <a:r>
              <a:rPr lang="en-ZA" sz="1100" dirty="0" smtClean="0">
                <a:solidFill>
                  <a:schemeClr val="tx1"/>
                </a:solidFill>
              </a:rPr>
              <a:t>Meat.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4" name="Reghoek 3">
            <a:extLst>
              <a:ext uri="{FF2B5EF4-FFF2-40B4-BE49-F238E27FC236}">
                <a16:creationId xmlns="" xmlns:a16="http://schemas.microsoft.com/office/drawing/2014/main" id="{4EF1FC03-9043-4565-A86D-15CAA676F7CA}"/>
              </a:ext>
            </a:extLst>
          </p:cNvPr>
          <p:cNvSpPr/>
          <p:nvPr/>
        </p:nvSpPr>
        <p:spPr>
          <a:xfrm>
            <a:off x="4114800" y="3031971"/>
            <a:ext cx="5029200" cy="212634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4F62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ZA" sz="1000" dirty="0">
              <a:solidFill>
                <a:schemeClr val="tx1"/>
              </a:solidFill>
            </a:endParaRPr>
          </a:p>
          <a:p>
            <a:r>
              <a:rPr lang="en-US" sz="1000" b="1" u="sng" dirty="0" smtClean="0">
                <a:solidFill>
                  <a:schemeClr val="tx1"/>
                </a:solidFill>
              </a:rPr>
              <a:t>Agri-hub and FPSU Infrastructure Support:</a:t>
            </a:r>
          </a:p>
          <a:p>
            <a:r>
              <a:rPr lang="en-US" sz="1000" b="1" dirty="0" smtClean="0">
                <a:solidFill>
                  <a:schemeClr val="tx1"/>
                </a:solidFill>
              </a:rPr>
              <a:t>Infrastructure Planning - EIA &amp; Town Planning:</a:t>
            </a:r>
          </a:p>
          <a:p>
            <a:pPr marL="180975" indent="-180975" algn="just">
              <a:buFont typeface="Arial"/>
              <a:buChar char="•"/>
            </a:pPr>
            <a:r>
              <a:rPr lang="en-ZA" sz="1000" dirty="0" smtClean="0">
                <a:solidFill>
                  <a:schemeClr val="tx1"/>
                </a:solidFill>
              </a:rPr>
              <a:t>PMU Technical Advisory Services was appointed in February </a:t>
            </a:r>
            <a:r>
              <a:rPr lang="en-ZA" sz="1000" dirty="0">
                <a:solidFill>
                  <a:schemeClr val="tx1"/>
                </a:solidFill>
              </a:rPr>
              <a:t>2017 - R 2 </a:t>
            </a:r>
            <a:r>
              <a:rPr lang="en-ZA" sz="1000" dirty="0" smtClean="0">
                <a:solidFill>
                  <a:schemeClr val="tx1"/>
                </a:solidFill>
              </a:rPr>
              <a:t>,97 mill .</a:t>
            </a:r>
          </a:p>
          <a:p>
            <a:pPr marL="180975" indent="-180975" algn="just">
              <a:buFont typeface="Arial"/>
              <a:buChar char="•"/>
            </a:pPr>
            <a:r>
              <a:rPr lang="en-ZA" sz="1000" dirty="0" smtClean="0">
                <a:solidFill>
                  <a:schemeClr val="tx1"/>
                </a:solidFill>
              </a:rPr>
              <a:t>Infrastructure Assessments – Done December 2016</a:t>
            </a:r>
          </a:p>
          <a:p>
            <a:pPr marL="180975" indent="-180975" algn="just">
              <a:buFont typeface="Arial"/>
              <a:buChar char="•"/>
            </a:pPr>
            <a:r>
              <a:rPr lang="en-ZA" sz="1000" dirty="0" smtClean="0">
                <a:solidFill>
                  <a:schemeClr val="tx1"/>
                </a:solidFill>
              </a:rPr>
              <a:t>Master infrastructure planning complete. </a:t>
            </a:r>
          </a:p>
          <a:p>
            <a:pPr marL="180975" indent="-180975" algn="just">
              <a:buFont typeface="Arial" pitchFamily="34" charset="0"/>
              <a:buChar char="•"/>
            </a:pPr>
            <a:r>
              <a:rPr lang="en-ZA" sz="1000" dirty="0" smtClean="0">
                <a:solidFill>
                  <a:schemeClr val="tx1"/>
                </a:solidFill>
              </a:rPr>
              <a:t>Springfontein Agri-hub EIA, complete Environmental Authorisation in Place</a:t>
            </a:r>
          </a:p>
          <a:p>
            <a:pPr marL="180975" indent="-180975" algn="just">
              <a:buFont typeface="Arial" pitchFamily="34" charset="0"/>
              <a:buChar char="•"/>
            </a:pPr>
            <a:r>
              <a:rPr lang="en-ZA" sz="1000" dirty="0" smtClean="0">
                <a:solidFill>
                  <a:schemeClr val="tx1"/>
                </a:solidFill>
              </a:rPr>
              <a:t>Township Establishment application submitted awaiting approval.</a:t>
            </a:r>
          </a:p>
          <a:p>
            <a:pPr algn="just"/>
            <a:r>
              <a:rPr lang="en-US" sz="1000" b="1" dirty="0" smtClean="0">
                <a:solidFill>
                  <a:schemeClr val="tx1"/>
                </a:solidFill>
              </a:rPr>
              <a:t>Design &amp; Construction:</a:t>
            </a:r>
          </a:p>
          <a:p>
            <a:pPr marL="171450" indent="-171450" algn="just">
              <a:buFont typeface="Arial" pitchFamily="34" charset="0"/>
              <a:buChar char="•"/>
            </a:pPr>
            <a:r>
              <a:rPr lang="en-US" sz="1000" dirty="0" smtClean="0">
                <a:solidFill>
                  <a:schemeClr val="tx1"/>
                </a:solidFill>
              </a:rPr>
              <a:t>Consultants  appointed to undertake the designs </a:t>
            </a:r>
            <a:r>
              <a:rPr lang="en-US" sz="1000" dirty="0">
                <a:solidFill>
                  <a:schemeClr val="tx1"/>
                </a:solidFill>
              </a:rPr>
              <a:t>of </a:t>
            </a:r>
            <a:r>
              <a:rPr lang="en-US" sz="1000" dirty="0" smtClean="0">
                <a:solidFill>
                  <a:schemeClr val="tx1"/>
                </a:solidFill>
              </a:rPr>
              <a:t>Springfontein </a:t>
            </a:r>
            <a:r>
              <a:rPr lang="en-US" sz="1000" dirty="0">
                <a:solidFill>
                  <a:schemeClr val="tx1"/>
                </a:solidFill>
              </a:rPr>
              <a:t>Agri-hub - R </a:t>
            </a:r>
            <a:r>
              <a:rPr lang="en-US" sz="1000" dirty="0" smtClean="0">
                <a:solidFill>
                  <a:schemeClr val="tx1"/>
                </a:solidFill>
              </a:rPr>
              <a:t>3,3 mill.</a:t>
            </a:r>
            <a:endParaRPr lang="en-US" sz="1000" dirty="0">
              <a:solidFill>
                <a:schemeClr val="tx1"/>
              </a:solidFill>
            </a:endParaRPr>
          </a:p>
          <a:p>
            <a:pPr marL="171450" indent="-171450" algn="just">
              <a:buFont typeface="Arial" pitchFamily="34" charset="0"/>
              <a:buChar char="•"/>
            </a:pPr>
            <a:r>
              <a:rPr lang="en-US" sz="1000" dirty="0" smtClean="0">
                <a:solidFill>
                  <a:schemeClr val="tx1"/>
                </a:solidFill>
              </a:rPr>
              <a:t>Springfontein </a:t>
            </a:r>
            <a:r>
              <a:rPr lang="en-US" sz="1000" dirty="0">
                <a:solidFill>
                  <a:schemeClr val="tx1"/>
                </a:solidFill>
              </a:rPr>
              <a:t>Agri-park fencing by DARD complete – R 8 mill. </a:t>
            </a:r>
          </a:p>
          <a:p>
            <a:pPr marL="171450" indent="-171450" algn="just">
              <a:buFont typeface="Arial" pitchFamily="34" charset="0"/>
              <a:buChar char="•"/>
            </a:pPr>
            <a:r>
              <a:rPr lang="en-ZA" sz="1000" dirty="0">
                <a:solidFill>
                  <a:schemeClr val="tx1"/>
                </a:solidFill>
              </a:rPr>
              <a:t>Zastron FPSU </a:t>
            </a:r>
            <a:r>
              <a:rPr lang="en-ZA" sz="1000" dirty="0" smtClean="0">
                <a:solidFill>
                  <a:schemeClr val="tx1"/>
                </a:solidFill>
              </a:rPr>
              <a:t>1.1km Fence complete – R 1.25 mill</a:t>
            </a:r>
          </a:p>
          <a:p>
            <a:pPr algn="just"/>
            <a:r>
              <a:rPr lang="en-US" sz="1000" b="1" dirty="0" smtClean="0">
                <a:solidFill>
                  <a:schemeClr val="tx1"/>
                </a:solidFill>
              </a:rPr>
              <a:t>Total Jobs created</a:t>
            </a:r>
            <a:r>
              <a:rPr lang="en-US" sz="1000" dirty="0" smtClean="0">
                <a:solidFill>
                  <a:schemeClr val="tx1"/>
                </a:solidFill>
              </a:rPr>
              <a:t>: </a:t>
            </a:r>
            <a:r>
              <a:rPr lang="en-ZA" sz="1000" dirty="0" smtClean="0">
                <a:solidFill>
                  <a:schemeClr val="tx1"/>
                </a:solidFill>
              </a:rPr>
              <a:t>100</a:t>
            </a:r>
          </a:p>
          <a:p>
            <a:pPr algn="just"/>
            <a:endParaRPr lang="en-ZA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886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7600"/>
            <a:ext cx="9144000" cy="293999"/>
          </a:xfrm>
        </p:spPr>
        <p:txBody>
          <a:bodyPr>
            <a:noAutofit/>
          </a:bodyPr>
          <a:lstStyle/>
          <a:p>
            <a:r>
              <a:rPr lang="en-ZA" sz="2400" b="1" dirty="0">
                <a:solidFill>
                  <a:schemeClr val="accent3">
                    <a:lumMod val="50000"/>
                  </a:schemeClr>
                </a:solidFill>
              </a:rPr>
              <a:t>XHARIEP AGRI-PARK PROGRESS SINCE SONA 2015</a:t>
            </a:r>
            <a:endParaRPr lang="en-US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4800" y="666750"/>
            <a:ext cx="5257800" cy="31085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u="sng" dirty="0" smtClean="0"/>
              <a:t>Agri-hub and FPSU Infrastructure Support :</a:t>
            </a:r>
          </a:p>
          <a:p>
            <a:endParaRPr lang="en-US" sz="1400" b="1" u="sng" dirty="0" smtClean="0"/>
          </a:p>
          <a:p>
            <a:pPr algn="just"/>
            <a:r>
              <a:rPr lang="en-US" sz="1400" b="1" dirty="0" smtClean="0"/>
              <a:t>Springfontein AH Multi-purpose Warehouse &amp; Services Designs</a:t>
            </a:r>
          </a:p>
          <a:p>
            <a:pPr marL="171450" indent="-171450" algn="just">
              <a:buFont typeface="Arial" pitchFamily="34" charset="0"/>
              <a:buChar char="•"/>
            </a:pPr>
            <a:r>
              <a:rPr lang="en-US" sz="1400" dirty="0"/>
              <a:t>Designs </a:t>
            </a:r>
            <a:r>
              <a:rPr lang="en-US" sz="1400" dirty="0" smtClean="0"/>
              <a:t>complete</a:t>
            </a:r>
          </a:p>
          <a:p>
            <a:pPr marL="171450" indent="-171450" algn="just">
              <a:buFont typeface="Arial" pitchFamily="34" charset="0"/>
              <a:buChar char="•"/>
            </a:pPr>
            <a:r>
              <a:rPr lang="en-US" sz="1400" dirty="0" smtClean="0"/>
              <a:t>Project </a:t>
            </a:r>
            <a:r>
              <a:rPr lang="en-US" sz="1400" dirty="0"/>
              <a:t>current under </a:t>
            </a:r>
            <a:r>
              <a:rPr lang="en-US" sz="1400" dirty="0" smtClean="0"/>
              <a:t>construction</a:t>
            </a:r>
          </a:p>
          <a:p>
            <a:pPr algn="just"/>
            <a:endParaRPr lang="en-US" sz="1400" b="1" u="sng" dirty="0" smtClean="0"/>
          </a:p>
          <a:p>
            <a:pPr algn="just"/>
            <a:r>
              <a:rPr lang="en-ZA" sz="1400" b="1" dirty="0"/>
              <a:t>Springfontein AH Multi-purpose Warehouse &amp; Services </a:t>
            </a:r>
            <a:r>
              <a:rPr lang="en-US" sz="1400" b="1" dirty="0" smtClean="0"/>
              <a:t>: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1400" dirty="0" smtClean="0"/>
              <a:t>Contractor appointed for </a:t>
            </a:r>
            <a:r>
              <a:rPr lang="en-US" sz="1400" dirty="0"/>
              <a:t>the </a:t>
            </a:r>
            <a:r>
              <a:rPr lang="en-US" sz="1400" dirty="0" smtClean="0"/>
              <a:t>Springfontein Warehouse </a:t>
            </a:r>
            <a:r>
              <a:rPr lang="en-US" sz="1400" dirty="0"/>
              <a:t>&amp; </a:t>
            </a:r>
            <a:r>
              <a:rPr lang="en-US" sz="1400" dirty="0" smtClean="0"/>
              <a:t>Services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ZA" sz="1400" dirty="0" smtClean="0"/>
              <a:t>Contractor for </a:t>
            </a:r>
            <a:r>
              <a:rPr lang="en-US" sz="1400" dirty="0"/>
              <a:t>Springfontein Warehouse &amp; Services </a:t>
            </a:r>
            <a:r>
              <a:rPr lang="en-US" sz="1400" dirty="0" smtClean="0"/>
              <a:t>Construction </a:t>
            </a:r>
            <a:r>
              <a:rPr lang="en-ZA" sz="1400" dirty="0" smtClean="0"/>
              <a:t>appointed in April 2019.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1400" dirty="0" smtClean="0"/>
              <a:t>Construction commenced end on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July 2019 Due to the Construction Permit Application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1400" dirty="0" smtClean="0"/>
              <a:t>Construction Cost – R21Million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1400" dirty="0" smtClean="0"/>
              <a:t>Progress – construction 30% complete.</a:t>
            </a:r>
            <a:endParaRPr lang="en-US" sz="1400" dirty="0"/>
          </a:p>
        </p:txBody>
      </p:sp>
      <p:pic>
        <p:nvPicPr>
          <p:cNvPr id="3074" name="Picture 2" descr="C:\Users\user\Documents\DRDLR - RID\Programmes &amp; Projects\Projects\01 - Current Projects\AP-Springfontein Warehouse &amp; Services\03 - Execution Phase - Construction\Constuction Photos\5dd97d00-bcb4-422b-a14f-e1f4f657107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2584" y="2867025"/>
            <a:ext cx="3570941" cy="227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ocuments\DRDLR - RID\Programmes &amp; Projects\Projects\01 - Current Projects\AP-Springfontein Warehouse &amp; Services\03 - Execution Phase - Construction\Constuction Photos\c5ed6bdf-5a5d-4bb5-80ee-b12184aa7a9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2584" y="590550"/>
            <a:ext cx="3561416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5710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572000" y="426657"/>
            <a:ext cx="4495800" cy="44935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300" b="1" u="sng" dirty="0" smtClean="0"/>
              <a:t>Agri-hub and FPSU Infrastructure Support (Cont.):</a:t>
            </a:r>
          </a:p>
          <a:p>
            <a:endParaRPr lang="en-US" sz="1300" b="1" u="sng" dirty="0" smtClean="0"/>
          </a:p>
          <a:p>
            <a:r>
              <a:rPr lang="en-US" sz="1300" b="1" u="sng" dirty="0" smtClean="0"/>
              <a:t>ZASTRON FPSU</a:t>
            </a:r>
            <a:r>
              <a:rPr lang="en-US" sz="1300" b="1" dirty="0" smtClean="0"/>
              <a:t>:</a:t>
            </a:r>
          </a:p>
          <a:p>
            <a:endParaRPr lang="en-US" sz="1300" b="1" dirty="0" smtClean="0"/>
          </a:p>
          <a:p>
            <a:r>
              <a:rPr lang="en-US" sz="1300" b="1" dirty="0" smtClean="0"/>
              <a:t>FPSU Infrastructure Planning - EIA &amp; Town Planning:</a:t>
            </a:r>
          </a:p>
          <a:p>
            <a:pPr marL="285750" indent="-285750" algn="just">
              <a:buFont typeface="Arial"/>
              <a:buChar char="•"/>
            </a:pPr>
            <a:r>
              <a:rPr lang="en-ZA" sz="1300" dirty="0" smtClean="0"/>
              <a:t>Environmental Authorisation Approved.</a:t>
            </a:r>
          </a:p>
          <a:p>
            <a:pPr marL="285750" indent="-285750" algn="just">
              <a:buFont typeface="Arial"/>
              <a:buChar char="•"/>
            </a:pPr>
            <a:r>
              <a:rPr lang="en-ZA" sz="1300" dirty="0" smtClean="0"/>
              <a:t>Development Application (Township Establishment or Rezoning application) awaiting approval.</a:t>
            </a:r>
            <a:endParaRPr lang="en-US" sz="1300" dirty="0" smtClean="0"/>
          </a:p>
          <a:p>
            <a:endParaRPr lang="en-ZA" sz="1300" dirty="0" smtClean="0"/>
          </a:p>
          <a:p>
            <a:r>
              <a:rPr lang="en-ZA" sz="1300" b="1" dirty="0" smtClean="0"/>
              <a:t>Phase 1 Infrastructure – Training Centre with Offices &amp; Mechanisation Centre.</a:t>
            </a:r>
          </a:p>
          <a:p>
            <a:endParaRPr lang="en-ZA" sz="1300" b="1" dirty="0" smtClean="0"/>
          </a:p>
          <a:p>
            <a:r>
              <a:rPr lang="en-ZA" sz="1300" b="1" dirty="0" smtClean="0"/>
              <a:t>Designs</a:t>
            </a:r>
          </a:p>
          <a:p>
            <a:pPr marL="285750" indent="-285750" algn="just">
              <a:buFont typeface="Arial"/>
              <a:buChar char="•"/>
            </a:pPr>
            <a:r>
              <a:rPr lang="en-ZA" sz="1300" dirty="0"/>
              <a:t>Designs complete</a:t>
            </a:r>
          </a:p>
          <a:p>
            <a:pPr marL="285750" indent="-285750" algn="just">
              <a:buFont typeface="Arial"/>
              <a:buChar char="•"/>
            </a:pPr>
            <a:r>
              <a:rPr lang="en-ZA" sz="1300" dirty="0"/>
              <a:t>Project </a:t>
            </a:r>
            <a:r>
              <a:rPr lang="en-ZA" sz="1300" dirty="0" smtClean="0"/>
              <a:t>currently </a:t>
            </a:r>
            <a:r>
              <a:rPr lang="en-ZA" sz="1300" dirty="0"/>
              <a:t>under construction</a:t>
            </a:r>
          </a:p>
          <a:p>
            <a:endParaRPr lang="en-ZA" sz="1300" b="1" dirty="0" smtClean="0"/>
          </a:p>
          <a:p>
            <a:r>
              <a:rPr lang="en-ZA" sz="1300" b="1" dirty="0" smtClean="0"/>
              <a:t>Construction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ZA" sz="1300" dirty="0" smtClean="0"/>
              <a:t>Contractor </a:t>
            </a:r>
            <a:r>
              <a:rPr lang="en-ZA" sz="1300" dirty="0"/>
              <a:t>appointed in April 2019.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ZA" sz="1300" dirty="0"/>
              <a:t>Construction commenced end on </a:t>
            </a:r>
            <a:r>
              <a:rPr lang="en-ZA" sz="1300" dirty="0" smtClean="0"/>
              <a:t>June </a:t>
            </a:r>
            <a:r>
              <a:rPr lang="en-ZA" sz="1300" dirty="0"/>
              <a:t>2019 Due to the Construction Permit Application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ZA" sz="1300" dirty="0"/>
              <a:t>Construction Cost – </a:t>
            </a:r>
            <a:r>
              <a:rPr lang="en-ZA" sz="1300" dirty="0" smtClean="0"/>
              <a:t>R23Million</a:t>
            </a:r>
            <a:endParaRPr lang="en-ZA" sz="1300" dirty="0"/>
          </a:p>
          <a:p>
            <a:pPr marL="285750" indent="-285750">
              <a:buFont typeface="Arial" pitchFamily="34" charset="0"/>
              <a:buChar char="•"/>
            </a:pPr>
            <a:r>
              <a:rPr lang="en-ZA" sz="1300" dirty="0"/>
              <a:t>Progress – construction </a:t>
            </a:r>
            <a:r>
              <a:rPr lang="en-ZA" sz="1300" dirty="0" smtClean="0"/>
              <a:t>25% </a:t>
            </a:r>
            <a:r>
              <a:rPr lang="en-ZA" sz="1300" dirty="0"/>
              <a:t>complete.</a:t>
            </a:r>
          </a:p>
        </p:txBody>
      </p:sp>
      <p:pic>
        <p:nvPicPr>
          <p:cNvPr id="1026" name="Picture 2" descr="C:\Users\user\Documents\DRDLR - RID\Programmes &amp; Projects\Programmes\Agri-Parks\FPSU\FPSU MODEL PDFS\3D Page 1a - Entrance and Courtyard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3" t="5774" r="21280" b="4682"/>
          <a:stretch/>
        </p:blipFill>
        <p:spPr bwMode="auto">
          <a:xfrm>
            <a:off x="0" y="426657"/>
            <a:ext cx="4572000" cy="3780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133350"/>
            <a:ext cx="9144000" cy="293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A" sz="2400" b="1" dirty="0" smtClean="0">
                <a:solidFill>
                  <a:schemeClr val="accent3">
                    <a:lumMod val="50000"/>
                  </a:schemeClr>
                </a:solidFill>
              </a:rPr>
              <a:t>XHARIEP AGRI-PARK PROGRESS SINCE SONA 2015</a:t>
            </a:r>
            <a:endParaRPr lang="en-US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16867"/>
            <a:ext cx="2080282" cy="2845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0282" y="2316867"/>
            <a:ext cx="2491718" cy="2845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0323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7599"/>
            <a:ext cx="8839200" cy="293999"/>
          </a:xfrm>
        </p:spPr>
        <p:txBody>
          <a:bodyPr>
            <a:noAutofit/>
          </a:bodyPr>
          <a:lstStyle/>
          <a:p>
            <a:r>
              <a:rPr lang="en-ZA" sz="2400" b="1" dirty="0">
                <a:solidFill>
                  <a:schemeClr val="accent3">
                    <a:lumMod val="50000"/>
                  </a:schemeClr>
                </a:solidFill>
              </a:rPr>
              <a:t>XHARIEP AGRI-PARK </a:t>
            </a:r>
            <a:r>
              <a:rPr lang="en-ZA" sz="2400" b="1" dirty="0" smtClean="0">
                <a:solidFill>
                  <a:schemeClr val="accent3">
                    <a:lumMod val="50000"/>
                  </a:schemeClr>
                </a:solidFill>
              </a:rPr>
              <a:t>PROGRESS SINCE SONA 2015</a:t>
            </a:r>
            <a:endParaRPr lang="en-US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86200" y="426657"/>
            <a:ext cx="52578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u="sng" dirty="0" smtClean="0"/>
              <a:t>Production </a:t>
            </a:r>
            <a:r>
              <a:rPr lang="en-US" sz="1400" b="1" u="sng" dirty="0"/>
              <a:t>Support</a:t>
            </a:r>
            <a:r>
              <a:rPr lang="en-US" sz="1400" b="1" u="sng" dirty="0" smtClean="0"/>
              <a:t>:</a:t>
            </a:r>
            <a:endParaRPr lang="en-US" sz="1400" b="1" u="sng" dirty="0"/>
          </a:p>
          <a:p>
            <a:endParaRPr lang="en-US" sz="1400" b="1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61926"/>
            <a:ext cx="3845033" cy="2202242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43150"/>
            <a:ext cx="3845034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6204552"/>
              </p:ext>
            </p:extLst>
          </p:nvPr>
        </p:nvGraphicFramePr>
        <p:xfrm>
          <a:off x="3886200" y="971585"/>
          <a:ext cx="5257800" cy="239770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066800"/>
                <a:gridCol w="1676400"/>
                <a:gridCol w="1295400"/>
                <a:gridCol w="1219200"/>
              </a:tblGrid>
              <a:tr h="370789">
                <a:tc>
                  <a:txBody>
                    <a:bodyPr/>
                    <a:lstStyle/>
                    <a:p>
                      <a:r>
                        <a:rPr lang="en-ZA" sz="1200" dirty="0" smtClean="0"/>
                        <a:t>Branch</a:t>
                      </a:r>
                      <a:endParaRPr lang="en-ZA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sz="1200" dirty="0" smtClean="0">
                          <a:solidFill>
                            <a:schemeClr val="bg1"/>
                          </a:solidFill>
                        </a:rPr>
                        <a:t>Project</a:t>
                      </a:r>
                      <a:r>
                        <a:rPr lang="en-ZA" sz="1200" baseline="0" dirty="0" smtClean="0">
                          <a:solidFill>
                            <a:schemeClr val="bg1"/>
                          </a:solidFill>
                        </a:rPr>
                        <a:t> Name/ Type</a:t>
                      </a:r>
                      <a:endParaRPr lang="en-ZA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sz="1200" dirty="0" smtClean="0"/>
                        <a:t>Amount</a:t>
                      </a:r>
                      <a:endParaRPr lang="en-ZA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sz="1200" dirty="0" smtClean="0"/>
                        <a:t>Beneficiaries</a:t>
                      </a:r>
                      <a:r>
                        <a:rPr lang="en-ZA" sz="1200" baseline="0" dirty="0" smtClean="0"/>
                        <a:t> </a:t>
                      </a:r>
                      <a:endParaRPr lang="en-ZA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ZA" sz="1200" dirty="0" smtClean="0"/>
                        <a:t>RID</a:t>
                      </a:r>
                      <a:endParaRPr lang="en-ZA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ZA" sz="1200" dirty="0" smtClean="0"/>
                        <a:t>4 AVMP Projects</a:t>
                      </a:r>
                      <a:endParaRPr lang="en-ZA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ZA" sz="1200" dirty="0" smtClean="0"/>
                        <a:t>R 11 013 586.78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ZA" sz="1200" dirty="0" smtClean="0"/>
                        <a:t>4 Communities</a:t>
                      </a:r>
                      <a:endParaRPr lang="en-ZA" sz="1200" dirty="0"/>
                    </a:p>
                  </a:txBody>
                  <a:tcPr anchor="ctr"/>
                </a:tc>
              </a:tr>
              <a:tr h="370840">
                <a:tc rowSpan="2">
                  <a:txBody>
                    <a:bodyPr/>
                    <a:lstStyle/>
                    <a:p>
                      <a:r>
                        <a:rPr lang="en-ZA" sz="1200" dirty="0" smtClean="0"/>
                        <a:t>RECAP</a:t>
                      </a:r>
                      <a:endParaRPr lang="en-ZA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ZA" sz="1200" dirty="0" smtClean="0"/>
                        <a:t>35 RECAP Projects </a:t>
                      </a:r>
                      <a:endParaRPr lang="en-ZA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ZA" sz="1200" dirty="0" smtClean="0"/>
                        <a:t>R 41 701 007.00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ZA" sz="1200" dirty="0" smtClean="0"/>
                        <a:t>33 194 Hectares</a:t>
                      </a:r>
                    </a:p>
                  </a:txBody>
                  <a:tcPr anchor="ctr"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ZA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sz="1200" dirty="0" smtClean="0"/>
                        <a:t>1 1HH1Ha Projects</a:t>
                      </a:r>
                      <a:endParaRPr lang="en-ZA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ZA" sz="1200" dirty="0" smtClean="0"/>
                        <a:t>R 1 088 344.00</a:t>
                      </a:r>
                      <a:endParaRPr lang="en-ZA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nb-NO" sz="1200" dirty="0" smtClean="0"/>
                        <a:t>6 Ha for 6 Households</a:t>
                      </a: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ZA" sz="1200" dirty="0" smtClean="0"/>
                        <a:t>Land Acquisition </a:t>
                      </a:r>
                      <a:endParaRPr lang="en-ZA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ZA" sz="1200" dirty="0" smtClean="0"/>
                        <a:t>6 Land Acquisition Projects </a:t>
                      </a:r>
                      <a:endParaRPr lang="en-ZA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ZA" sz="1200" dirty="0" smtClean="0"/>
                        <a:t>R 36 339 473.00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ZA" sz="1200" dirty="0" smtClean="0"/>
                        <a:t>5938 Hectares</a:t>
                      </a: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ZA" sz="1200" dirty="0" smtClean="0"/>
                        <a:t>REID</a:t>
                      </a:r>
                      <a:endParaRPr lang="en-ZA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ZA" sz="1200" dirty="0" smtClean="0">
                          <a:solidFill>
                            <a:schemeClr val="tx1"/>
                          </a:solidFill>
                        </a:rPr>
                        <a:t>6 Enterprise Projects</a:t>
                      </a:r>
                      <a:endParaRPr lang="en-ZA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ZA" sz="1200" dirty="0" smtClean="0">
                          <a:solidFill>
                            <a:schemeClr val="tx1"/>
                          </a:solidFill>
                        </a:rPr>
                        <a:t>R 4  018, 692.00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ZA" sz="1200" dirty="0" smtClean="0">
                          <a:solidFill>
                            <a:schemeClr val="tx1"/>
                          </a:solidFill>
                        </a:rPr>
                        <a:t>6 Cooperatives</a:t>
                      </a:r>
                      <a:endParaRPr lang="en-ZA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91446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76" t="14440" r="26994" b="17025"/>
          <a:stretch/>
        </p:blipFill>
        <p:spPr bwMode="auto">
          <a:xfrm>
            <a:off x="0" y="627535"/>
            <a:ext cx="4104456" cy="3456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995936" y="330458"/>
            <a:ext cx="5148064" cy="28007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b="1" u="sng" dirty="0">
                <a:latin typeface="Arial" panose="020B0604020202020204" pitchFamily="34" charset="0"/>
                <a:cs typeface="Arial" panose="020B0604020202020204" pitchFamily="34" charset="0"/>
              </a:rPr>
              <a:t>Governance: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ZA" sz="1100" dirty="0">
                <a:latin typeface="Arial" panose="020B0604020202020204" pitchFamily="34" charset="0"/>
                <a:cs typeface="Arial" panose="020B0604020202020204" pitchFamily="34" charset="0"/>
              </a:rPr>
              <a:t>Establishment of governance structure for the </a:t>
            </a:r>
            <a:r>
              <a:rPr lang="en-ZA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management </a:t>
            </a:r>
            <a:r>
              <a:rPr lang="en-ZA" sz="1100" dirty="0">
                <a:solidFill>
                  <a:prstClr val="black"/>
                </a:solidFill>
              </a:rPr>
              <a:t>and operations </a:t>
            </a:r>
            <a:r>
              <a:rPr lang="en-ZA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of the  Agri-parks (Agri-hubs and FPSUs).</a:t>
            </a:r>
            <a:endParaRPr lang="en-ZA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1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1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Enterprises Planning </a:t>
            </a:r>
            <a:r>
              <a:rPr lang="en-US" sz="1100" b="1" u="sng" dirty="0">
                <a:latin typeface="Arial" panose="020B0604020202020204" pitchFamily="34" charset="0"/>
                <a:cs typeface="Arial" panose="020B0604020202020204" pitchFamily="34" charset="0"/>
              </a:rPr>
              <a:t>Support: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ZA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Establishment of Secondary co-operatives for the operation of the Agri-hubs and FPSUs.</a:t>
            </a:r>
            <a:endParaRPr lang="en-ZA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1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100" b="1" u="sng" dirty="0">
                <a:latin typeface="Arial" panose="020B0604020202020204" pitchFamily="34" charset="0"/>
                <a:cs typeface="Arial" panose="020B0604020202020204" pitchFamily="34" charset="0"/>
              </a:rPr>
              <a:t>Agri-hub and FPSU Infrastructure Support:</a:t>
            </a:r>
          </a:p>
          <a:p>
            <a:endParaRPr lang="en-US" sz="11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Infrastructure Planning - EIA &amp; Town Planning:</a:t>
            </a:r>
          </a:p>
          <a:p>
            <a:pPr marL="285750" indent="-285750" algn="just">
              <a:buFont typeface="Arial"/>
              <a:buChar char="•"/>
            </a:pPr>
            <a:r>
              <a:rPr lang="en-ZA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Township </a:t>
            </a:r>
            <a:r>
              <a:rPr lang="en-ZA" sz="1100" dirty="0">
                <a:latin typeface="Arial" panose="020B0604020202020204" pitchFamily="34" charset="0"/>
                <a:cs typeface="Arial" panose="020B0604020202020204" pitchFamily="34" charset="0"/>
              </a:rPr>
              <a:t>Establishment or Rezoning application is to be submitted </a:t>
            </a:r>
            <a:r>
              <a:rPr lang="en-ZA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awaiting approval. </a:t>
            </a:r>
            <a:endParaRPr lang="en-ZA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/>
              <a:buChar char="•"/>
            </a:pPr>
            <a:r>
              <a:rPr lang="en-ZA" sz="1100" dirty="0">
                <a:latin typeface="Arial" panose="020B0604020202020204" pitchFamily="34" charset="0"/>
                <a:cs typeface="Arial" panose="020B0604020202020204" pitchFamily="34" charset="0"/>
              </a:rPr>
              <a:t>Upon approval of the Development Application, the designs for the development of the full Agri-hub will commence in the subsequent Financial Years</a:t>
            </a:r>
            <a:r>
              <a:rPr lang="en-ZA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ZA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7599"/>
            <a:ext cx="9144000" cy="293999"/>
          </a:xfrm>
        </p:spPr>
        <p:txBody>
          <a:bodyPr>
            <a:noAutofit/>
          </a:bodyPr>
          <a:lstStyle/>
          <a:p>
            <a:r>
              <a:rPr lang="en-ZA" sz="2400" b="1" dirty="0">
                <a:solidFill>
                  <a:schemeClr val="accent3">
                    <a:lumMod val="50000"/>
                  </a:schemeClr>
                </a:solidFill>
              </a:rPr>
              <a:t>XHARIEP AGRI-PARK </a:t>
            </a:r>
            <a:r>
              <a:rPr lang="en-ZA" sz="2400" b="1" dirty="0" smtClean="0">
                <a:solidFill>
                  <a:schemeClr val="accent3">
                    <a:lumMod val="50000"/>
                  </a:schemeClr>
                </a:solidFill>
              </a:rPr>
              <a:t>PLANS </a:t>
            </a:r>
            <a:endParaRPr lang="en-US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175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7599"/>
            <a:ext cx="9144000" cy="293999"/>
          </a:xfrm>
        </p:spPr>
        <p:txBody>
          <a:bodyPr>
            <a:noAutofit/>
          </a:bodyPr>
          <a:lstStyle/>
          <a:p>
            <a:r>
              <a:rPr lang="en-ZA" sz="2400" b="1" dirty="0">
                <a:solidFill>
                  <a:schemeClr val="accent3">
                    <a:lumMod val="50000"/>
                  </a:schemeClr>
                </a:solidFill>
              </a:rPr>
              <a:t>XHARIEP AGRI-PARK </a:t>
            </a:r>
            <a:r>
              <a:rPr lang="en-ZA" sz="2400" b="1" dirty="0" smtClean="0">
                <a:solidFill>
                  <a:schemeClr val="accent3">
                    <a:lumMod val="50000"/>
                  </a:schemeClr>
                </a:solidFill>
              </a:rPr>
              <a:t>PLANS </a:t>
            </a:r>
            <a:endParaRPr lang="en-US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4800" y="426657"/>
            <a:ext cx="8534400" cy="36933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300" b="1" u="sng" dirty="0" smtClean="0"/>
              <a:t>Agri-hub and FPSU Infrastructure Support:</a:t>
            </a:r>
          </a:p>
          <a:p>
            <a:r>
              <a:rPr lang="en-US" sz="1300" b="1" dirty="0" smtClean="0"/>
              <a:t>Springfontein Agri-hubs Construction: </a:t>
            </a:r>
            <a:r>
              <a:rPr lang="en-US" sz="1300" i="1" dirty="0" smtClean="0"/>
              <a:t>(</a:t>
            </a:r>
            <a:r>
              <a:rPr lang="en-ZA" sz="1300" i="1" dirty="0" smtClean="0"/>
              <a:t>Construction </a:t>
            </a:r>
            <a:r>
              <a:rPr lang="en-ZA" sz="1300" i="1" dirty="0"/>
              <a:t>to commence in </a:t>
            </a:r>
            <a:r>
              <a:rPr lang="en-ZA" sz="1300" i="1" dirty="0" smtClean="0"/>
              <a:t>phases)</a:t>
            </a:r>
            <a:endParaRPr lang="en-ZA" sz="1300" i="1" dirty="0"/>
          </a:p>
          <a:p>
            <a:endParaRPr lang="en-US" sz="1300" b="1" dirty="0"/>
          </a:p>
          <a:p>
            <a:r>
              <a:rPr lang="en-ZA" sz="1300" b="1" dirty="0" smtClean="0"/>
              <a:t>Phase </a:t>
            </a:r>
            <a:r>
              <a:rPr lang="en-ZA" sz="1300" b="1" dirty="0"/>
              <a:t>1 Infrastructure </a:t>
            </a:r>
          </a:p>
          <a:p>
            <a:pPr marL="285750" lvl="1" indent="-285750">
              <a:buFont typeface="Arial" pitchFamily="34" charset="0"/>
              <a:buChar char="•"/>
            </a:pPr>
            <a:r>
              <a:rPr lang="en-ZA" sz="1300" dirty="0" smtClean="0"/>
              <a:t>Multi-purpose warehouse &amp; services, </a:t>
            </a:r>
            <a:r>
              <a:rPr lang="en-ZA" sz="1300" dirty="0"/>
              <a:t>R </a:t>
            </a:r>
            <a:r>
              <a:rPr lang="en-ZA" sz="1300" dirty="0" smtClean="0"/>
              <a:t>21 000 000.00 under construction.</a:t>
            </a:r>
          </a:p>
          <a:p>
            <a:endParaRPr lang="en-ZA" sz="1300" b="1" dirty="0" smtClean="0"/>
          </a:p>
          <a:p>
            <a:r>
              <a:rPr lang="en-ZA" sz="1300" b="1" dirty="0" smtClean="0"/>
              <a:t>Phase </a:t>
            </a:r>
            <a:r>
              <a:rPr lang="en-ZA" sz="1300" b="1" dirty="0"/>
              <a:t>2 – to commence in 2021</a:t>
            </a:r>
          </a:p>
          <a:p>
            <a:pPr marL="285750" lvl="1" indent="-285750">
              <a:buFont typeface="Arial" pitchFamily="34" charset="0"/>
              <a:buChar char="•"/>
            </a:pPr>
            <a:r>
              <a:rPr lang="en-ZA" sz="1300" dirty="0" smtClean="0"/>
              <a:t>Fodder Bank R </a:t>
            </a:r>
            <a:r>
              <a:rPr lang="en-ZA" sz="1300" dirty="0"/>
              <a:t>3 982 740.00</a:t>
            </a:r>
            <a:endParaRPr lang="en-ZA" sz="1300" dirty="0" smtClean="0"/>
          </a:p>
          <a:p>
            <a:pPr marL="285750" lvl="1" indent="-285750">
              <a:buFont typeface="Arial" pitchFamily="34" charset="0"/>
              <a:buChar char="•"/>
            </a:pPr>
            <a:r>
              <a:rPr lang="en-ZA" sz="1300" dirty="0" smtClean="0"/>
              <a:t>Logistics </a:t>
            </a:r>
            <a:r>
              <a:rPr lang="en-ZA" sz="1300" dirty="0"/>
              <a:t>Centre R 4 255 </a:t>
            </a:r>
            <a:r>
              <a:rPr lang="en-ZA" sz="1300" dirty="0" smtClean="0"/>
              <a:t>530.00</a:t>
            </a:r>
          </a:p>
          <a:p>
            <a:pPr marL="285750" lvl="1" indent="-285750">
              <a:buFont typeface="Arial" pitchFamily="34" charset="0"/>
              <a:buChar char="•"/>
            </a:pPr>
            <a:r>
              <a:rPr lang="en-ZA" sz="1300" dirty="0" smtClean="0"/>
              <a:t>Auction </a:t>
            </a:r>
            <a:r>
              <a:rPr lang="en-ZA" sz="1300" dirty="0"/>
              <a:t>facility/ holding pens R 5 066 </a:t>
            </a:r>
            <a:r>
              <a:rPr lang="en-ZA" sz="1300" dirty="0" smtClean="0"/>
              <a:t>860.00</a:t>
            </a:r>
            <a:endParaRPr lang="en-ZA" sz="1300" dirty="0"/>
          </a:p>
          <a:p>
            <a:pPr marL="285750" lvl="1" indent="-285750">
              <a:buFont typeface="Arial" pitchFamily="34" charset="0"/>
              <a:buChar char="•"/>
            </a:pPr>
            <a:r>
              <a:rPr lang="en-ZA" sz="1300" dirty="0" smtClean="0"/>
              <a:t>Retail facility</a:t>
            </a:r>
            <a:r>
              <a:rPr lang="en-ZA" sz="1300" dirty="0"/>
              <a:t> </a:t>
            </a:r>
            <a:r>
              <a:rPr lang="en-ZA" sz="1300" dirty="0" smtClean="0"/>
              <a:t>R 2 520 000</a:t>
            </a:r>
            <a:endParaRPr lang="en-ZA" sz="1300" dirty="0"/>
          </a:p>
          <a:p>
            <a:pPr marL="285750" indent="-285750">
              <a:buFont typeface="Arial" pitchFamily="34" charset="0"/>
              <a:buChar char="•"/>
            </a:pPr>
            <a:r>
              <a:rPr lang="en-ZA" sz="1300" dirty="0" smtClean="0"/>
              <a:t>Admin </a:t>
            </a:r>
            <a:r>
              <a:rPr lang="en-ZA" sz="1300" dirty="0"/>
              <a:t>&amp; Tourism </a:t>
            </a:r>
            <a:r>
              <a:rPr lang="en-ZA" sz="1300" dirty="0" smtClean="0"/>
              <a:t>facility</a:t>
            </a:r>
            <a:r>
              <a:rPr lang="en-ZA" sz="1300" dirty="0"/>
              <a:t> </a:t>
            </a:r>
            <a:r>
              <a:rPr lang="en-ZA" sz="1300" dirty="0" smtClean="0"/>
              <a:t>R 2 100 000</a:t>
            </a:r>
            <a:endParaRPr lang="en-ZA" sz="1300" dirty="0"/>
          </a:p>
          <a:p>
            <a:endParaRPr lang="en-ZA" sz="1300" b="1" dirty="0" smtClean="0"/>
          </a:p>
          <a:p>
            <a:r>
              <a:rPr lang="en-ZA" sz="1300" b="1" dirty="0" smtClean="0"/>
              <a:t>Phase </a:t>
            </a:r>
            <a:r>
              <a:rPr lang="en-ZA" sz="1300" b="1" dirty="0"/>
              <a:t>3 to Commence in </a:t>
            </a:r>
            <a:r>
              <a:rPr lang="en-ZA" sz="1300" b="1" dirty="0" smtClean="0"/>
              <a:t>2025</a:t>
            </a:r>
            <a:endParaRPr lang="en-ZA" sz="1300" b="1" dirty="0"/>
          </a:p>
          <a:p>
            <a:pPr marL="285750" indent="-285750">
              <a:buFont typeface="Arial" pitchFamily="34" charset="0"/>
              <a:buChar char="•"/>
            </a:pPr>
            <a:r>
              <a:rPr lang="en-ZA" sz="1300" dirty="0" smtClean="0"/>
              <a:t>Abattoir</a:t>
            </a:r>
            <a:r>
              <a:rPr lang="en-ZA" sz="1300" dirty="0"/>
              <a:t> </a:t>
            </a:r>
            <a:r>
              <a:rPr lang="en-ZA" sz="1300" dirty="0" smtClean="0"/>
              <a:t>R 86 400 000</a:t>
            </a:r>
            <a:endParaRPr lang="en-ZA" sz="1300" dirty="0"/>
          </a:p>
          <a:p>
            <a:pPr marL="285750" indent="-285750">
              <a:buFont typeface="Arial" pitchFamily="34" charset="0"/>
              <a:buChar char="•"/>
            </a:pPr>
            <a:r>
              <a:rPr lang="en-ZA" sz="1300" dirty="0" smtClean="0"/>
              <a:t>Deboning facility</a:t>
            </a:r>
            <a:r>
              <a:rPr lang="en-ZA" sz="1300" dirty="0"/>
              <a:t> </a:t>
            </a:r>
            <a:r>
              <a:rPr lang="en-ZA" sz="1300" dirty="0" smtClean="0"/>
              <a:t>R 27 000 000</a:t>
            </a:r>
            <a:endParaRPr lang="en-ZA" sz="1300" dirty="0"/>
          </a:p>
          <a:p>
            <a:pPr marL="285750" indent="-285750">
              <a:buFont typeface="Arial" pitchFamily="34" charset="0"/>
              <a:buChar char="•"/>
            </a:pPr>
            <a:r>
              <a:rPr lang="en-ZA" sz="1300" dirty="0" smtClean="0"/>
              <a:t>Offices</a:t>
            </a:r>
            <a:r>
              <a:rPr lang="en-ZA" sz="1300" dirty="0"/>
              <a:t> </a:t>
            </a:r>
            <a:r>
              <a:rPr lang="en-ZA" sz="1300" dirty="0" smtClean="0"/>
              <a:t>R 2 100 000</a:t>
            </a:r>
            <a:endParaRPr lang="en-ZA" sz="1300" dirty="0"/>
          </a:p>
          <a:p>
            <a:pPr marL="285750" indent="-285750">
              <a:buFont typeface="Arial" pitchFamily="34" charset="0"/>
              <a:buChar char="•"/>
            </a:pPr>
            <a:r>
              <a:rPr lang="en-ZA" sz="1300" dirty="0" smtClean="0"/>
              <a:t>Training Facility R 1 680 000</a:t>
            </a:r>
            <a:endParaRPr lang="en-ZA" sz="13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3" r="4598"/>
          <a:stretch/>
        </p:blipFill>
        <p:spPr bwMode="auto">
          <a:xfrm>
            <a:off x="4648200" y="1962150"/>
            <a:ext cx="4191000" cy="2248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0339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7599"/>
            <a:ext cx="9144000" cy="293999"/>
          </a:xfrm>
        </p:spPr>
        <p:txBody>
          <a:bodyPr>
            <a:noAutofit/>
          </a:bodyPr>
          <a:lstStyle/>
          <a:p>
            <a:r>
              <a:rPr lang="en-ZA" sz="2400" b="1" dirty="0">
                <a:solidFill>
                  <a:schemeClr val="accent3">
                    <a:lumMod val="50000"/>
                  </a:schemeClr>
                </a:solidFill>
              </a:rPr>
              <a:t>XHARIEP AGRI-PARK </a:t>
            </a:r>
            <a:r>
              <a:rPr lang="en-ZA" sz="2400" b="1" dirty="0" smtClean="0">
                <a:solidFill>
                  <a:schemeClr val="accent3">
                    <a:lumMod val="50000"/>
                  </a:schemeClr>
                </a:solidFill>
              </a:rPr>
              <a:t>PLANS </a:t>
            </a:r>
            <a:endParaRPr lang="en-US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8600" y="426657"/>
            <a:ext cx="89154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u="sng" dirty="0" smtClean="0"/>
              <a:t>Production </a:t>
            </a:r>
            <a:r>
              <a:rPr lang="en-US" sz="1400" b="1" u="sng" dirty="0"/>
              <a:t>Support: (projects in implementation)</a:t>
            </a:r>
          </a:p>
          <a:p>
            <a:endParaRPr lang="en-US" sz="1400" b="1" dirty="0" smtClean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903226"/>
              </p:ext>
            </p:extLst>
          </p:nvPr>
        </p:nvGraphicFramePr>
        <p:xfrm>
          <a:off x="381000" y="949877"/>
          <a:ext cx="5257800" cy="202686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066800"/>
                <a:gridCol w="1676400"/>
                <a:gridCol w="1295400"/>
                <a:gridCol w="1219200"/>
              </a:tblGrid>
              <a:tr h="370789">
                <a:tc>
                  <a:txBody>
                    <a:bodyPr/>
                    <a:lstStyle/>
                    <a:p>
                      <a:r>
                        <a:rPr lang="en-ZA" sz="1200" dirty="0" smtClean="0"/>
                        <a:t>Branch</a:t>
                      </a:r>
                      <a:endParaRPr lang="en-ZA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sz="1200" dirty="0" smtClean="0">
                          <a:solidFill>
                            <a:schemeClr val="bg1"/>
                          </a:solidFill>
                        </a:rPr>
                        <a:t>Project</a:t>
                      </a:r>
                      <a:r>
                        <a:rPr lang="en-ZA" sz="1200" baseline="0" dirty="0" smtClean="0">
                          <a:solidFill>
                            <a:schemeClr val="bg1"/>
                          </a:solidFill>
                        </a:rPr>
                        <a:t> Name/ Type</a:t>
                      </a:r>
                      <a:endParaRPr lang="en-ZA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sz="1200" dirty="0" smtClean="0"/>
                        <a:t>Amount</a:t>
                      </a:r>
                      <a:endParaRPr lang="en-ZA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sz="1200" dirty="0" smtClean="0"/>
                        <a:t>Beneficiaries</a:t>
                      </a:r>
                      <a:r>
                        <a:rPr lang="en-ZA" sz="1200" baseline="0" dirty="0" smtClean="0"/>
                        <a:t> </a:t>
                      </a:r>
                      <a:endParaRPr lang="en-ZA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ZA" sz="1200" dirty="0" smtClean="0"/>
                        <a:t>RID</a:t>
                      </a:r>
                      <a:endParaRPr lang="en-ZA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ZA" sz="1200" dirty="0" smtClean="0"/>
                        <a:t>4 AVMP Project</a:t>
                      </a:r>
                      <a:endParaRPr lang="en-ZA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ZA" sz="1200" dirty="0" smtClean="0"/>
                        <a:t>R7 900 000.00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ZA" sz="1200" dirty="0" smtClean="0"/>
                        <a:t>4 Communities</a:t>
                      </a:r>
                      <a:endParaRPr lang="en-ZA" sz="12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ZA" sz="1200" dirty="0" smtClean="0"/>
                        <a:t>RECAP</a:t>
                      </a:r>
                      <a:endParaRPr lang="en-ZA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ZA" sz="1200" dirty="0" smtClean="0"/>
                        <a:t>1 1HH1Ha Project</a:t>
                      </a:r>
                      <a:endParaRPr lang="en-ZA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ZA" sz="1200" dirty="0" smtClean="0"/>
                        <a:t>R 1 075 873.00</a:t>
                      </a:r>
                      <a:endParaRPr lang="en-ZA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nn-NO" sz="1200" dirty="0" smtClean="0"/>
                        <a:t>2,5 Ha for 1 School</a:t>
                      </a: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ZA" sz="1200" dirty="0" smtClean="0"/>
                        <a:t>Land Acquisition </a:t>
                      </a:r>
                      <a:endParaRPr lang="en-ZA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ZA" sz="1200" dirty="0" smtClean="0"/>
                        <a:t>4 Land Acquisition Projects  </a:t>
                      </a:r>
                      <a:endParaRPr lang="en-ZA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ZA" sz="1200" dirty="0" smtClean="0"/>
                        <a:t>R 20 491 495.00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ZA" sz="1200" dirty="0" smtClean="0"/>
                        <a:t>2266  Ha</a:t>
                      </a: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ZA" sz="1200" dirty="0" smtClean="0">
                          <a:solidFill>
                            <a:schemeClr val="tx1"/>
                          </a:solidFill>
                        </a:rPr>
                        <a:t>REID</a:t>
                      </a:r>
                      <a:endParaRPr lang="en-ZA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ZA" sz="1200" dirty="0" smtClean="0">
                          <a:solidFill>
                            <a:schemeClr val="tx1"/>
                          </a:solidFill>
                        </a:rPr>
                        <a:t>6 Enterprise Projects</a:t>
                      </a:r>
                      <a:endParaRPr lang="en-ZA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ZA" sz="1200" dirty="0" smtClean="0">
                          <a:solidFill>
                            <a:schemeClr val="tx1"/>
                          </a:solidFill>
                        </a:rPr>
                        <a:t>R 4  018, 692.00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ZA" sz="1200" dirty="0" smtClean="0">
                          <a:solidFill>
                            <a:schemeClr val="tx1"/>
                          </a:solidFill>
                        </a:rPr>
                        <a:t>4 Cooperatives</a:t>
                      </a:r>
                      <a:endParaRPr lang="en-ZA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06669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4469</TotalTime>
  <Words>2498</Words>
  <Application>Microsoft Office PowerPoint</Application>
  <PresentationFormat>On-screen Show (16:9)</PresentationFormat>
  <Paragraphs>503</Paragraphs>
  <Slides>26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Custom Design</vt:lpstr>
      <vt:lpstr>PowerPoint Presentation</vt:lpstr>
      <vt:lpstr>PowerPoint Presentation</vt:lpstr>
      <vt:lpstr>Xhariep Agri-park Progress Since SONA 2015</vt:lpstr>
      <vt:lpstr>XHARIEP AGRI-PARK PROGRESS SINCE SONA 2015</vt:lpstr>
      <vt:lpstr>PowerPoint Presentation</vt:lpstr>
      <vt:lpstr>XHARIEP AGRI-PARK PROGRESS SINCE SONA 2015</vt:lpstr>
      <vt:lpstr>XHARIEP AGRI-PARK PLANS </vt:lpstr>
      <vt:lpstr>XHARIEP AGRI-PARK PLANS </vt:lpstr>
      <vt:lpstr>XHARIEP AGRI-PARK PLANS </vt:lpstr>
      <vt:lpstr>Thabo Mofutsanyane Agri-park Progress Since SONA 2015</vt:lpstr>
      <vt:lpstr>THABO MOFUTSANYANA AGRI-PARK PROGRESS SINCE SONA 2015</vt:lpstr>
      <vt:lpstr>THABO MOFUTSANYANA AGRI-PARKS PLANS </vt:lpstr>
      <vt:lpstr>THABO MOFUTSANYANA AGRI-PARK PLANS </vt:lpstr>
      <vt:lpstr>THABO MOFUTSANA AGRI-PARK PLANS </vt:lpstr>
      <vt:lpstr>THABO MOFUTSANA AGRI-PARK PLANS </vt:lpstr>
      <vt:lpstr>THABO MAFUTSANYANE AGRI-PARK PLANS</vt:lpstr>
      <vt:lpstr>Mangaung Agri-park Progress Since SONA 2015</vt:lpstr>
      <vt:lpstr>MANGAUNG AGRI-PARK PROGRESS SINCE SONA 2015</vt:lpstr>
      <vt:lpstr>MANGAUNG AGRI-PARK PROGRESS SINCE SONA 2015</vt:lpstr>
      <vt:lpstr>MANGAUNG AGRI-PARK PLANS</vt:lpstr>
      <vt:lpstr>MANGAUNG AGRI-PARK PLANS </vt:lpstr>
      <vt:lpstr>MANGAUNG AGRI-PARK PLANS</vt:lpstr>
      <vt:lpstr>Lejweleputswa Agri-park Progress Since SONA 2015</vt:lpstr>
      <vt:lpstr>LEJWELEPUTSWA AGRI-PARK PROGRESS SINCE SONA 2015</vt:lpstr>
      <vt:lpstr>LEJWELEPUTSWA AGRI-PARK PLANS</vt:lpstr>
      <vt:lpstr>CHALLENGES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200</cp:revision>
  <dcterms:created xsi:type="dcterms:W3CDTF">2016-08-29T09:34:23Z</dcterms:created>
  <dcterms:modified xsi:type="dcterms:W3CDTF">2019-10-29T06:45:58Z</dcterms:modified>
</cp:coreProperties>
</file>