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Masters/slideMaster5.xml" ContentType="application/vnd.openxmlformats-officedocument.presentationml.slideMaster+xml"/>
  <Override PartName="/ppt/slides/slide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4549" r:id="rId2"/>
    <p:sldMasterId id="2147484573" r:id="rId3"/>
    <p:sldMasterId id="2147484585" r:id="rId4"/>
    <p:sldMasterId id="2147484597" r:id="rId5"/>
  </p:sldMasterIdLst>
  <p:notesMasterIdLst>
    <p:notesMasterId r:id="rId37"/>
  </p:notesMasterIdLst>
  <p:sldIdLst>
    <p:sldId id="807" r:id="rId6"/>
    <p:sldId id="808" r:id="rId7"/>
    <p:sldId id="809" r:id="rId8"/>
    <p:sldId id="812" r:id="rId9"/>
    <p:sldId id="810" r:id="rId10"/>
    <p:sldId id="811" r:id="rId11"/>
    <p:sldId id="814" r:id="rId12"/>
    <p:sldId id="798" r:id="rId13"/>
    <p:sldId id="815" r:id="rId14"/>
    <p:sldId id="801" r:id="rId15"/>
    <p:sldId id="803" r:id="rId16"/>
    <p:sldId id="799" r:id="rId17"/>
    <p:sldId id="804" r:id="rId18"/>
    <p:sldId id="796" r:id="rId19"/>
    <p:sldId id="779" r:id="rId20"/>
    <p:sldId id="780" r:id="rId21"/>
    <p:sldId id="776" r:id="rId22"/>
    <p:sldId id="783" r:id="rId23"/>
    <p:sldId id="782" r:id="rId24"/>
    <p:sldId id="786" r:id="rId25"/>
    <p:sldId id="790" r:id="rId26"/>
    <p:sldId id="787" r:id="rId27"/>
    <p:sldId id="806" r:id="rId28"/>
    <p:sldId id="789" r:id="rId29"/>
    <p:sldId id="791" r:id="rId30"/>
    <p:sldId id="792" r:id="rId31"/>
    <p:sldId id="793" r:id="rId32"/>
    <p:sldId id="805" r:id="rId33"/>
    <p:sldId id="773" r:id="rId34"/>
    <p:sldId id="775" r:id="rId35"/>
    <p:sldId id="765" r:id="rId36"/>
  </p:sldIdLst>
  <p:sldSz cx="9144000" cy="6858000" type="screen4x3"/>
  <p:notesSz cx="6797675" cy="9926638"/>
  <p:defaultTextStyle>
    <a:defPPr>
      <a:defRPr lang="en-US"/>
    </a:defPPr>
    <a:lvl1pPr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xmlns="">
        <p15:guide id="1" orient="horz" pos="235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4B16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9637" autoAdjust="0"/>
  </p:normalViewPr>
  <p:slideViewPr>
    <p:cSldViewPr snapToGrid="0" snapToObjects="1">
      <p:cViewPr varScale="1">
        <p:scale>
          <a:sx n="116" d="100"/>
          <a:sy n="116" d="100"/>
        </p:scale>
        <p:origin x="-1494" y="-102"/>
      </p:cViewPr>
      <p:guideLst>
        <p:guide orient="horz" pos="2358"/>
        <p:guide pos="2880"/>
      </p:guideLst>
    </p:cSldViewPr>
  </p:slideViewPr>
  <p:outlineViewPr>
    <p:cViewPr>
      <p:scale>
        <a:sx n="33" d="100"/>
        <a:sy n="33" d="100"/>
      </p:scale>
      <p:origin x="48" y="438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72FAE7-DF03-4401-8B8A-912AF67CAE0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08F32858-6F39-4F54-94BB-04159D867827}">
      <dgm:prSet phldrT="[Text]" custT="1"/>
      <dgm:spPr/>
      <dgm:t>
        <a:bodyPr/>
        <a:lstStyle/>
        <a:p>
          <a:r>
            <a:rPr lang="en-ZA" sz="1200" b="1" dirty="0" smtClean="0">
              <a:latin typeface="Arial" panose="020B0604020202020204" pitchFamily="34" charset="0"/>
              <a:cs typeface="Arial" panose="020B0604020202020204" pitchFamily="34" charset="0"/>
            </a:rPr>
            <a:t>DWS</a:t>
          </a:r>
        </a:p>
        <a:p>
          <a:r>
            <a:rPr lang="en-ZA" sz="1100" dirty="0" smtClean="0">
              <a:latin typeface="Arial" panose="020B0604020202020204" pitchFamily="34" charset="0"/>
              <a:cs typeface="Arial" panose="020B0604020202020204" pitchFamily="34" charset="0"/>
            </a:rPr>
            <a:t>(WRM and Water Use Charges</a:t>
          </a:r>
          <a:r>
            <a:rPr lang="en-ZA"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dgm:t>
    </dgm:pt>
    <dgm:pt modelId="{4CFEEDFB-0602-4B04-BA39-AAD08D508575}" type="parTrans" cxnId="{90440F25-7335-4BE1-8135-823DE0A74E09}">
      <dgm:prSet/>
      <dgm:spPr/>
      <dgm:t>
        <a:bodyPr/>
        <a:lstStyle/>
        <a:p>
          <a:endParaRPr lang="en-ZA">
            <a:latin typeface="Arial" panose="020B0604020202020204" pitchFamily="34" charset="0"/>
            <a:cs typeface="Arial" panose="020B0604020202020204" pitchFamily="34" charset="0"/>
          </a:endParaRPr>
        </a:p>
      </dgm:t>
    </dgm:pt>
    <dgm:pt modelId="{37E7D44F-D963-49AE-AFBD-C574D5661A7E}" type="sibTrans" cxnId="{90440F25-7335-4BE1-8135-823DE0A74E09}">
      <dgm:prSet/>
      <dgm:spPr/>
      <dgm:t>
        <a:bodyPr/>
        <a:lstStyle/>
        <a:p>
          <a:endParaRPr lang="en-ZA">
            <a:latin typeface="Arial" panose="020B0604020202020204" pitchFamily="34" charset="0"/>
            <a:cs typeface="Arial" panose="020B0604020202020204" pitchFamily="34" charset="0"/>
          </a:endParaRPr>
        </a:p>
      </dgm:t>
    </dgm:pt>
    <dgm:pt modelId="{906AD09C-0B77-41A5-85B0-7AA1F8A20FC2}">
      <dgm:prSet phldrT="[Text]"/>
      <dgm:spPr>
        <a:ln>
          <a:solidFill>
            <a:schemeClr val="accent6">
              <a:lumMod val="75000"/>
            </a:schemeClr>
          </a:solidFill>
        </a:ln>
      </dgm:spPr>
      <dgm:t>
        <a:bodyPr/>
        <a:lstStyle/>
        <a:p>
          <a:r>
            <a:rPr lang="en-ZA" b="1" dirty="0" smtClean="0">
              <a:latin typeface="Arial" panose="020B0604020202020204" pitchFamily="34" charset="0"/>
              <a:cs typeface="Arial" panose="020B0604020202020204" pitchFamily="34" charset="0"/>
            </a:rPr>
            <a:t>Water Boards</a:t>
          </a:r>
        </a:p>
        <a:p>
          <a:endParaRPr lang="en-ZA" b="1" dirty="0" smtClean="0">
            <a:latin typeface="Arial" panose="020B0604020202020204" pitchFamily="34" charset="0"/>
            <a:cs typeface="Arial" panose="020B0604020202020204" pitchFamily="34" charset="0"/>
          </a:endParaRPr>
        </a:p>
        <a:p>
          <a:r>
            <a:rPr lang="en-ZA" dirty="0" smtClean="0">
              <a:latin typeface="Arial" panose="020B0604020202020204" pitchFamily="34" charset="0"/>
              <a:cs typeface="Arial" panose="020B0604020202020204" pitchFamily="34" charset="0"/>
            </a:rPr>
            <a:t>(Bulk Water Services Charges)</a:t>
          </a:r>
          <a:endParaRPr lang="en-ZA" dirty="0">
            <a:latin typeface="Arial" panose="020B0604020202020204" pitchFamily="34" charset="0"/>
            <a:cs typeface="Arial" panose="020B0604020202020204" pitchFamily="34" charset="0"/>
          </a:endParaRPr>
        </a:p>
      </dgm:t>
    </dgm:pt>
    <dgm:pt modelId="{D417D332-7B9D-4A68-A6B3-7DBF1F376BC3}" type="parTrans" cxnId="{86C33080-776B-47CE-AE49-C3E5A4B18E5E}">
      <dgm:prSet/>
      <dgm:spPr/>
      <dgm:t>
        <a:bodyPr/>
        <a:lstStyle/>
        <a:p>
          <a:endParaRPr lang="en-ZA">
            <a:latin typeface="Arial" panose="020B0604020202020204" pitchFamily="34" charset="0"/>
            <a:cs typeface="Arial" panose="020B0604020202020204" pitchFamily="34" charset="0"/>
          </a:endParaRPr>
        </a:p>
      </dgm:t>
    </dgm:pt>
    <dgm:pt modelId="{9EAF1FED-74C3-4EAD-823C-972075EEDCEC}" type="sibTrans" cxnId="{86C33080-776B-47CE-AE49-C3E5A4B18E5E}">
      <dgm:prSet/>
      <dgm:spPr/>
      <dgm:t>
        <a:bodyPr/>
        <a:lstStyle/>
        <a:p>
          <a:endParaRPr lang="en-ZA">
            <a:latin typeface="Arial" panose="020B0604020202020204" pitchFamily="34" charset="0"/>
            <a:cs typeface="Arial" panose="020B0604020202020204" pitchFamily="34" charset="0"/>
          </a:endParaRPr>
        </a:p>
      </dgm:t>
    </dgm:pt>
    <dgm:pt modelId="{E6538761-B8AA-478A-96EA-D2DA330A4C1B}">
      <dgm:prSet phldrT="[Text]"/>
      <dgm:spPr>
        <a:ln>
          <a:solidFill>
            <a:srgbClr val="FF0000"/>
          </a:solidFill>
        </a:ln>
      </dgm:spPr>
      <dgm:t>
        <a:bodyPr/>
        <a:lstStyle/>
        <a:p>
          <a:r>
            <a:rPr lang="en-ZA" b="1" dirty="0" smtClean="0">
              <a:latin typeface="Arial" panose="020B0604020202020204" pitchFamily="34" charset="0"/>
              <a:cs typeface="Arial" panose="020B0604020202020204" pitchFamily="34" charset="0"/>
            </a:rPr>
            <a:t>Municipalities / WSAs</a:t>
          </a:r>
        </a:p>
        <a:p>
          <a:endParaRPr lang="en-ZA" b="1" dirty="0" smtClean="0">
            <a:latin typeface="Arial" panose="020B0604020202020204" pitchFamily="34" charset="0"/>
            <a:cs typeface="Arial" panose="020B0604020202020204" pitchFamily="34" charset="0"/>
          </a:endParaRPr>
        </a:p>
        <a:p>
          <a:r>
            <a:rPr lang="en-ZA" b="0" dirty="0" smtClean="0">
              <a:latin typeface="Arial" panose="020B0604020202020204" pitchFamily="34" charset="0"/>
              <a:cs typeface="Arial" panose="020B0604020202020204" pitchFamily="34" charset="0"/>
            </a:rPr>
            <a:t>(Water Services Charges)</a:t>
          </a:r>
        </a:p>
        <a:p>
          <a:endParaRPr lang="en-ZA" dirty="0">
            <a:latin typeface="Arial" panose="020B0604020202020204" pitchFamily="34" charset="0"/>
            <a:cs typeface="Arial" panose="020B0604020202020204" pitchFamily="34" charset="0"/>
          </a:endParaRPr>
        </a:p>
      </dgm:t>
    </dgm:pt>
    <dgm:pt modelId="{58D52A60-874C-4A63-9DF8-77506BFF5100}" type="parTrans" cxnId="{D5663331-1BD6-42D6-ABC7-CADD9383DA69}">
      <dgm:prSet/>
      <dgm:spPr/>
      <dgm:t>
        <a:bodyPr/>
        <a:lstStyle/>
        <a:p>
          <a:endParaRPr lang="en-ZA">
            <a:latin typeface="Arial" panose="020B0604020202020204" pitchFamily="34" charset="0"/>
            <a:cs typeface="Arial" panose="020B0604020202020204" pitchFamily="34" charset="0"/>
          </a:endParaRPr>
        </a:p>
      </dgm:t>
    </dgm:pt>
    <dgm:pt modelId="{DFA2DAD7-D0B8-447F-8288-66BE028E2A54}" type="sibTrans" cxnId="{D5663331-1BD6-42D6-ABC7-CADD9383DA69}">
      <dgm:prSet/>
      <dgm:spPr/>
      <dgm:t>
        <a:bodyPr/>
        <a:lstStyle/>
        <a:p>
          <a:endParaRPr lang="en-ZA">
            <a:latin typeface="Arial" panose="020B0604020202020204" pitchFamily="34" charset="0"/>
            <a:cs typeface="Arial" panose="020B0604020202020204" pitchFamily="34" charset="0"/>
          </a:endParaRPr>
        </a:p>
      </dgm:t>
    </dgm:pt>
    <dgm:pt modelId="{8FE7FB74-6EAD-43FF-A0D8-A2FBD63F8703}">
      <dgm:prSet phldrT="[Text]"/>
      <dgm:spPr>
        <a:ln>
          <a:solidFill>
            <a:srgbClr val="00B050"/>
          </a:solidFill>
        </a:ln>
      </dgm:spPr>
      <dgm:t>
        <a:bodyPr/>
        <a:lstStyle/>
        <a:p>
          <a:r>
            <a:rPr lang="en-ZA" b="1" dirty="0" smtClean="0">
              <a:latin typeface="Arial" panose="020B0604020202020204" pitchFamily="34" charset="0"/>
              <a:cs typeface="Arial" panose="020B0604020202020204" pitchFamily="34" charset="0"/>
            </a:rPr>
            <a:t>Commercial  </a:t>
          </a:r>
        </a:p>
        <a:p>
          <a:r>
            <a:rPr lang="en-ZA" dirty="0" smtClean="0">
              <a:latin typeface="Arial" panose="020B0604020202020204" pitchFamily="34" charset="0"/>
              <a:cs typeface="Arial" panose="020B0604020202020204" pitchFamily="34" charset="0"/>
            </a:rPr>
            <a:t>(</a:t>
          </a:r>
          <a:r>
            <a:rPr lang="en-ZA" dirty="0" err="1" smtClean="0">
              <a:latin typeface="Arial" panose="020B0604020202020204" pitchFamily="34" charset="0"/>
              <a:cs typeface="Arial" panose="020B0604020202020204" pitchFamily="34" charset="0"/>
            </a:rPr>
            <a:t>Incl</a:t>
          </a:r>
          <a:r>
            <a:rPr lang="en-ZA" dirty="0" smtClean="0">
              <a:latin typeface="Arial" panose="020B0604020202020204" pitchFamily="34" charset="0"/>
              <a:cs typeface="Arial" panose="020B0604020202020204" pitchFamily="34" charset="0"/>
            </a:rPr>
            <a:t> Industrial Clients) </a:t>
          </a:r>
        </a:p>
        <a:p>
          <a:endParaRPr lang="en-ZA" dirty="0" smtClean="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dgm:t>
    </dgm:pt>
    <dgm:pt modelId="{AEDAEF53-E65F-4033-AB05-E642B8AAD938}" type="parTrans" cxnId="{48F971CC-BD9D-4813-80F3-7A27E19EC541}">
      <dgm:prSet/>
      <dgm:spPr/>
      <dgm:t>
        <a:bodyPr/>
        <a:lstStyle/>
        <a:p>
          <a:endParaRPr lang="en-ZA">
            <a:latin typeface="Arial" panose="020B0604020202020204" pitchFamily="34" charset="0"/>
            <a:cs typeface="Arial" panose="020B0604020202020204" pitchFamily="34" charset="0"/>
          </a:endParaRPr>
        </a:p>
      </dgm:t>
    </dgm:pt>
    <dgm:pt modelId="{523BFF72-EF34-48ED-A80F-05746C1B188E}" type="sibTrans" cxnId="{48F971CC-BD9D-4813-80F3-7A27E19EC541}">
      <dgm:prSet/>
      <dgm:spPr/>
      <dgm:t>
        <a:bodyPr/>
        <a:lstStyle/>
        <a:p>
          <a:endParaRPr lang="en-ZA">
            <a:latin typeface="Arial" panose="020B0604020202020204" pitchFamily="34" charset="0"/>
            <a:cs typeface="Arial" panose="020B0604020202020204" pitchFamily="34" charset="0"/>
          </a:endParaRPr>
        </a:p>
      </dgm:t>
    </dgm:pt>
    <dgm:pt modelId="{1F1F71C2-0DBD-41B6-B91D-A40F495C74C6}">
      <dgm:prSet/>
      <dgm:spPr>
        <a:ln>
          <a:solidFill>
            <a:srgbClr val="FF0000"/>
          </a:solidFill>
        </a:ln>
      </dgm:spPr>
      <dgm:t>
        <a:bodyPr/>
        <a:lstStyle/>
        <a:p>
          <a:r>
            <a:rPr lang="en-ZA" b="1" dirty="0" smtClean="0">
              <a:latin typeface="Arial" panose="020B0604020202020204" pitchFamily="34" charset="0"/>
              <a:cs typeface="Arial" panose="020B0604020202020204" pitchFamily="34" charset="0"/>
            </a:rPr>
            <a:t>Domestic Clients </a:t>
          </a:r>
          <a:endParaRPr lang="en-ZA" b="1" dirty="0">
            <a:latin typeface="Arial" panose="020B0604020202020204" pitchFamily="34" charset="0"/>
            <a:cs typeface="Arial" panose="020B0604020202020204" pitchFamily="34" charset="0"/>
          </a:endParaRPr>
        </a:p>
      </dgm:t>
    </dgm:pt>
    <dgm:pt modelId="{AC7DDAEA-DB2A-4F43-AFF8-201D100C158E}" type="parTrans" cxnId="{E5A63C69-445D-4029-BB2B-41915776835C}">
      <dgm:prSet/>
      <dgm:spPr/>
      <dgm:t>
        <a:bodyPr/>
        <a:lstStyle/>
        <a:p>
          <a:endParaRPr lang="en-ZA">
            <a:latin typeface="Arial" panose="020B0604020202020204" pitchFamily="34" charset="0"/>
            <a:cs typeface="Arial" panose="020B0604020202020204" pitchFamily="34" charset="0"/>
          </a:endParaRPr>
        </a:p>
      </dgm:t>
    </dgm:pt>
    <dgm:pt modelId="{A3145FF5-8CA7-4711-B646-35ECEF045E78}" type="sibTrans" cxnId="{E5A63C69-445D-4029-BB2B-41915776835C}">
      <dgm:prSet/>
      <dgm:spPr/>
      <dgm:t>
        <a:bodyPr/>
        <a:lstStyle/>
        <a:p>
          <a:endParaRPr lang="en-ZA">
            <a:latin typeface="Arial" panose="020B0604020202020204" pitchFamily="34" charset="0"/>
            <a:cs typeface="Arial" panose="020B0604020202020204" pitchFamily="34" charset="0"/>
          </a:endParaRPr>
        </a:p>
      </dgm:t>
    </dgm:pt>
    <dgm:pt modelId="{C225BC9C-703E-47F0-AE3F-09AF7188C7E4}">
      <dgm:prSet/>
      <dgm:spPr>
        <a:ln>
          <a:solidFill>
            <a:srgbClr val="FFC000"/>
          </a:solidFill>
        </a:ln>
      </dgm:spPr>
      <dgm:t>
        <a:bodyPr/>
        <a:lstStyle/>
        <a:p>
          <a:r>
            <a:rPr lang="en-ZA" b="1" dirty="0" smtClean="0">
              <a:latin typeface="Arial" panose="020B0604020202020204" pitchFamily="34" charset="0"/>
              <a:cs typeface="Arial" panose="020B0604020202020204" pitchFamily="34" charset="0"/>
            </a:rPr>
            <a:t>Commercial Clients</a:t>
          </a:r>
        </a:p>
        <a:p>
          <a:r>
            <a:rPr lang="en-ZA" b="1" dirty="0" smtClean="0">
              <a:latin typeface="Arial" panose="020B0604020202020204" pitchFamily="34" charset="0"/>
              <a:cs typeface="Arial" panose="020B0604020202020204" pitchFamily="34" charset="0"/>
            </a:rPr>
            <a:t>(incl. Industrial) </a:t>
          </a:r>
          <a:endParaRPr lang="en-ZA" b="1" dirty="0">
            <a:latin typeface="Arial" panose="020B0604020202020204" pitchFamily="34" charset="0"/>
            <a:cs typeface="Arial" panose="020B0604020202020204" pitchFamily="34" charset="0"/>
          </a:endParaRPr>
        </a:p>
      </dgm:t>
    </dgm:pt>
    <dgm:pt modelId="{C397708B-4D40-45FA-B627-8DFA3CCD6411}" type="parTrans" cxnId="{86737840-D836-4F84-AB01-F3A5592CD953}">
      <dgm:prSet/>
      <dgm:spPr/>
      <dgm:t>
        <a:bodyPr/>
        <a:lstStyle/>
        <a:p>
          <a:endParaRPr lang="en-ZA">
            <a:latin typeface="Arial" panose="020B0604020202020204" pitchFamily="34" charset="0"/>
            <a:cs typeface="Arial" panose="020B0604020202020204" pitchFamily="34" charset="0"/>
          </a:endParaRPr>
        </a:p>
      </dgm:t>
    </dgm:pt>
    <dgm:pt modelId="{84503AD0-5D73-457E-9EBA-E64F6E3BA489}" type="sibTrans" cxnId="{86737840-D836-4F84-AB01-F3A5592CD953}">
      <dgm:prSet/>
      <dgm:spPr/>
      <dgm:t>
        <a:bodyPr/>
        <a:lstStyle/>
        <a:p>
          <a:endParaRPr lang="en-ZA">
            <a:latin typeface="Arial" panose="020B0604020202020204" pitchFamily="34" charset="0"/>
            <a:cs typeface="Arial" panose="020B0604020202020204" pitchFamily="34" charset="0"/>
          </a:endParaRPr>
        </a:p>
      </dgm:t>
    </dgm:pt>
    <dgm:pt modelId="{744A6113-0774-434D-AC16-C6C09F897DFB}">
      <dgm:prSet/>
      <dgm:spPr>
        <a:ln>
          <a:solidFill>
            <a:srgbClr val="00B050"/>
          </a:solidFill>
        </a:ln>
      </dgm:spPr>
      <dgm:t>
        <a:bodyPr/>
        <a:lstStyle/>
        <a:p>
          <a:r>
            <a:rPr lang="en-ZA" b="1" dirty="0" smtClean="0">
              <a:latin typeface="Arial" panose="020B0604020202020204" pitchFamily="34" charset="0"/>
              <a:cs typeface="Arial" panose="020B0604020202020204" pitchFamily="34" charset="0"/>
            </a:rPr>
            <a:t>Strategic Clients </a:t>
          </a:r>
        </a:p>
        <a:p>
          <a:r>
            <a:rPr lang="en-ZA" dirty="0" smtClean="0">
              <a:latin typeface="Arial" panose="020B0604020202020204" pitchFamily="34" charset="0"/>
              <a:cs typeface="Arial" panose="020B0604020202020204" pitchFamily="34" charset="0"/>
            </a:rPr>
            <a:t>(i.e. ESKOM, SASOL,)</a:t>
          </a:r>
        </a:p>
        <a:p>
          <a:r>
            <a:rPr lang="en-ZA" b="1" dirty="0" smtClean="0">
              <a:latin typeface="Arial" panose="020B0604020202020204" pitchFamily="34" charset="0"/>
              <a:cs typeface="Arial" panose="020B0604020202020204" pitchFamily="34" charset="0"/>
            </a:rPr>
            <a:t>Industrial and Agricultural Clients</a:t>
          </a:r>
          <a:endParaRPr lang="en-ZA" dirty="0">
            <a:latin typeface="Arial" panose="020B0604020202020204" pitchFamily="34" charset="0"/>
            <a:cs typeface="Arial" panose="020B0604020202020204" pitchFamily="34" charset="0"/>
          </a:endParaRPr>
        </a:p>
      </dgm:t>
    </dgm:pt>
    <dgm:pt modelId="{EA6C2042-F11B-4F4D-B8FB-C2684A5E31FF}" type="parTrans" cxnId="{10E8DD6B-BA01-45AC-972B-39D546A98DB3}">
      <dgm:prSet/>
      <dgm:spPr/>
      <dgm:t>
        <a:bodyPr/>
        <a:lstStyle/>
        <a:p>
          <a:endParaRPr lang="en-ZA">
            <a:latin typeface="Arial" panose="020B0604020202020204" pitchFamily="34" charset="0"/>
            <a:cs typeface="Arial" panose="020B0604020202020204" pitchFamily="34" charset="0"/>
          </a:endParaRPr>
        </a:p>
      </dgm:t>
    </dgm:pt>
    <dgm:pt modelId="{5E24E251-27CA-4854-B6B7-FDB366A1A0EE}" type="sibTrans" cxnId="{10E8DD6B-BA01-45AC-972B-39D546A98DB3}">
      <dgm:prSet/>
      <dgm:spPr/>
      <dgm:t>
        <a:bodyPr/>
        <a:lstStyle/>
        <a:p>
          <a:endParaRPr lang="en-ZA">
            <a:latin typeface="Arial" panose="020B0604020202020204" pitchFamily="34" charset="0"/>
            <a:cs typeface="Arial" panose="020B0604020202020204" pitchFamily="34" charset="0"/>
          </a:endParaRPr>
        </a:p>
      </dgm:t>
    </dgm:pt>
    <dgm:pt modelId="{ECECB653-74D7-411C-92EF-3AFE3FBED708}">
      <dgm:prSet phldrT="[Text]"/>
      <dgm:spPr>
        <a:ln>
          <a:solidFill>
            <a:srgbClr val="FF0000"/>
          </a:solidFill>
        </a:ln>
      </dgm:spPr>
      <dgm:t>
        <a:bodyPr/>
        <a:lstStyle/>
        <a:p>
          <a:r>
            <a:rPr lang="en-ZA" b="1" dirty="0" smtClean="0">
              <a:latin typeface="Arial" panose="020B0604020202020204" pitchFamily="34" charset="0"/>
              <a:cs typeface="Arial" panose="020B0604020202020204" pitchFamily="34" charset="0"/>
            </a:rPr>
            <a:t>Municipalities / WSA</a:t>
          </a:r>
        </a:p>
        <a:p>
          <a:endParaRPr lang="en-ZA" b="1" dirty="0" smtClean="0">
            <a:latin typeface="Arial" panose="020B0604020202020204" pitchFamily="34" charset="0"/>
            <a:cs typeface="Arial" panose="020B0604020202020204" pitchFamily="34" charset="0"/>
          </a:endParaRPr>
        </a:p>
        <a:p>
          <a:r>
            <a:rPr lang="en-ZA" b="0" dirty="0" smtClean="0">
              <a:latin typeface="Arial" panose="020B0604020202020204" pitchFamily="34" charset="0"/>
              <a:cs typeface="Arial" panose="020B0604020202020204" pitchFamily="34" charset="0"/>
            </a:rPr>
            <a:t>(Water Services Charges)</a:t>
          </a:r>
          <a:endParaRPr lang="en-ZA" b="0" dirty="0">
            <a:latin typeface="Arial" panose="020B0604020202020204" pitchFamily="34" charset="0"/>
            <a:cs typeface="Arial" panose="020B0604020202020204" pitchFamily="34" charset="0"/>
          </a:endParaRPr>
        </a:p>
      </dgm:t>
    </dgm:pt>
    <dgm:pt modelId="{42A71D9F-FDD9-4726-9CA8-9E3B6DB56291}" type="sibTrans" cxnId="{18730422-F78C-4AE3-AAC8-00330343BD76}">
      <dgm:prSet/>
      <dgm:spPr/>
      <dgm:t>
        <a:bodyPr/>
        <a:lstStyle/>
        <a:p>
          <a:endParaRPr lang="en-ZA">
            <a:latin typeface="Arial" panose="020B0604020202020204" pitchFamily="34" charset="0"/>
            <a:cs typeface="Arial" panose="020B0604020202020204" pitchFamily="34" charset="0"/>
          </a:endParaRPr>
        </a:p>
      </dgm:t>
    </dgm:pt>
    <dgm:pt modelId="{2FDDCD49-1540-420A-A43C-69A917E09F32}" type="parTrans" cxnId="{18730422-F78C-4AE3-AAC8-00330343BD76}">
      <dgm:prSet/>
      <dgm:spPr/>
      <dgm:t>
        <a:bodyPr/>
        <a:lstStyle/>
        <a:p>
          <a:endParaRPr lang="en-ZA">
            <a:latin typeface="Arial" panose="020B0604020202020204" pitchFamily="34" charset="0"/>
            <a:cs typeface="Arial" panose="020B0604020202020204" pitchFamily="34" charset="0"/>
          </a:endParaRPr>
        </a:p>
      </dgm:t>
    </dgm:pt>
    <dgm:pt modelId="{8FD7C145-FD2E-4A28-BBA3-312AB151325B}">
      <dgm:prSet/>
      <dgm:spPr>
        <a:ln>
          <a:solidFill>
            <a:srgbClr val="FF0000"/>
          </a:solidFill>
        </a:ln>
      </dgm:spPr>
      <dgm:t>
        <a:bodyPr/>
        <a:lstStyle/>
        <a:p>
          <a:r>
            <a:rPr lang="en-ZA" b="1" dirty="0" smtClean="0">
              <a:latin typeface="Arial" panose="020B0604020202020204" pitchFamily="34" charset="0"/>
              <a:cs typeface="Arial" panose="020B0604020202020204" pitchFamily="34" charset="0"/>
            </a:rPr>
            <a:t>Domestic Clients</a:t>
          </a:r>
          <a:endParaRPr lang="en-ZA" b="1" dirty="0">
            <a:latin typeface="Arial" panose="020B0604020202020204" pitchFamily="34" charset="0"/>
            <a:cs typeface="Arial" panose="020B0604020202020204" pitchFamily="34" charset="0"/>
          </a:endParaRPr>
        </a:p>
      </dgm:t>
    </dgm:pt>
    <dgm:pt modelId="{2B64FF22-B941-4A8B-BE57-EF10C7CBDF35}" type="parTrans" cxnId="{488B4A29-0C83-44A3-A925-EA94C00EAC5F}">
      <dgm:prSet/>
      <dgm:spPr/>
      <dgm:t>
        <a:bodyPr/>
        <a:lstStyle/>
        <a:p>
          <a:endParaRPr lang="en-ZA">
            <a:latin typeface="Arial" panose="020B0604020202020204" pitchFamily="34" charset="0"/>
            <a:cs typeface="Arial" panose="020B0604020202020204" pitchFamily="34" charset="0"/>
          </a:endParaRPr>
        </a:p>
      </dgm:t>
    </dgm:pt>
    <dgm:pt modelId="{7FD83401-3C50-49F1-A3A2-62ADCC06C913}" type="sibTrans" cxnId="{488B4A29-0C83-44A3-A925-EA94C00EAC5F}">
      <dgm:prSet/>
      <dgm:spPr/>
      <dgm:t>
        <a:bodyPr/>
        <a:lstStyle/>
        <a:p>
          <a:endParaRPr lang="en-ZA">
            <a:latin typeface="Arial" panose="020B0604020202020204" pitchFamily="34" charset="0"/>
            <a:cs typeface="Arial" panose="020B0604020202020204" pitchFamily="34" charset="0"/>
          </a:endParaRPr>
        </a:p>
      </dgm:t>
    </dgm:pt>
    <dgm:pt modelId="{08998261-3355-4A74-9EC2-EAFF2C796D64}">
      <dgm:prSet/>
      <dgm:spPr>
        <a:ln>
          <a:solidFill>
            <a:srgbClr val="FFC000"/>
          </a:solidFill>
        </a:ln>
      </dgm:spPr>
      <dgm:t>
        <a:bodyPr/>
        <a:lstStyle/>
        <a:p>
          <a:r>
            <a:rPr lang="en-ZA" b="1" dirty="0" smtClean="0">
              <a:latin typeface="Arial" panose="020B0604020202020204" pitchFamily="34" charset="0"/>
              <a:cs typeface="Arial" panose="020B0604020202020204" pitchFamily="34" charset="0"/>
            </a:rPr>
            <a:t>Commercial Clients </a:t>
          </a:r>
        </a:p>
        <a:p>
          <a:r>
            <a:rPr lang="en-ZA" dirty="0" smtClean="0">
              <a:latin typeface="Arial" panose="020B0604020202020204" pitchFamily="34" charset="0"/>
              <a:cs typeface="Arial" panose="020B0604020202020204" pitchFamily="34" charset="0"/>
            </a:rPr>
            <a:t>(Incl. Industrial)</a:t>
          </a:r>
          <a:endParaRPr lang="en-ZA" dirty="0">
            <a:latin typeface="Arial" panose="020B0604020202020204" pitchFamily="34" charset="0"/>
            <a:cs typeface="Arial" panose="020B0604020202020204" pitchFamily="34" charset="0"/>
          </a:endParaRPr>
        </a:p>
      </dgm:t>
    </dgm:pt>
    <dgm:pt modelId="{E999CC6A-457F-488F-92E7-15BB151543E4}" type="parTrans" cxnId="{B08C40C1-2EE8-4DF5-B3EA-32A6954AA7C1}">
      <dgm:prSet/>
      <dgm:spPr/>
      <dgm:t>
        <a:bodyPr/>
        <a:lstStyle/>
        <a:p>
          <a:endParaRPr lang="en-ZA">
            <a:latin typeface="Arial" panose="020B0604020202020204" pitchFamily="34" charset="0"/>
            <a:cs typeface="Arial" panose="020B0604020202020204" pitchFamily="34" charset="0"/>
          </a:endParaRPr>
        </a:p>
      </dgm:t>
    </dgm:pt>
    <dgm:pt modelId="{1497EF24-ADBC-4031-9F46-2F3066823041}" type="sibTrans" cxnId="{B08C40C1-2EE8-4DF5-B3EA-32A6954AA7C1}">
      <dgm:prSet/>
      <dgm:spPr/>
      <dgm:t>
        <a:bodyPr/>
        <a:lstStyle/>
        <a:p>
          <a:endParaRPr lang="en-ZA">
            <a:latin typeface="Arial" panose="020B0604020202020204" pitchFamily="34" charset="0"/>
            <a:cs typeface="Arial" panose="020B0604020202020204" pitchFamily="34" charset="0"/>
          </a:endParaRPr>
        </a:p>
      </dgm:t>
    </dgm:pt>
    <dgm:pt modelId="{4D2E6C0C-B4BC-4B57-9EEC-B5B9A53068A2}" type="pres">
      <dgm:prSet presAssocID="{5372FAE7-DF03-4401-8B8A-912AF67CAE09}" presName="hierChild1" presStyleCnt="0">
        <dgm:presLayoutVars>
          <dgm:chPref val="1"/>
          <dgm:dir/>
          <dgm:animOne val="branch"/>
          <dgm:animLvl val="lvl"/>
          <dgm:resizeHandles/>
        </dgm:presLayoutVars>
      </dgm:prSet>
      <dgm:spPr/>
      <dgm:t>
        <a:bodyPr/>
        <a:lstStyle/>
        <a:p>
          <a:endParaRPr lang="en-ZA"/>
        </a:p>
      </dgm:t>
    </dgm:pt>
    <dgm:pt modelId="{4BC76045-6708-4D96-B5A8-75C96F306003}" type="pres">
      <dgm:prSet presAssocID="{08F32858-6F39-4F54-94BB-04159D867827}" presName="hierRoot1" presStyleCnt="0"/>
      <dgm:spPr/>
    </dgm:pt>
    <dgm:pt modelId="{BE8C25C4-DDB1-422B-A292-ED8A403F04F4}" type="pres">
      <dgm:prSet presAssocID="{08F32858-6F39-4F54-94BB-04159D867827}" presName="composite" presStyleCnt="0"/>
      <dgm:spPr/>
    </dgm:pt>
    <dgm:pt modelId="{9C093970-32EC-48CE-97F5-67A5782840CE}" type="pres">
      <dgm:prSet presAssocID="{08F32858-6F39-4F54-94BB-04159D867827}" presName="background" presStyleLbl="node0" presStyleIdx="0" presStyleCnt="1"/>
      <dgm:spPr/>
    </dgm:pt>
    <dgm:pt modelId="{1B236082-3A0F-439B-BBD2-06D011296932}" type="pres">
      <dgm:prSet presAssocID="{08F32858-6F39-4F54-94BB-04159D867827}" presName="text" presStyleLbl="fgAcc0" presStyleIdx="0" presStyleCnt="1">
        <dgm:presLayoutVars>
          <dgm:chPref val="3"/>
        </dgm:presLayoutVars>
      </dgm:prSet>
      <dgm:spPr/>
      <dgm:t>
        <a:bodyPr/>
        <a:lstStyle/>
        <a:p>
          <a:endParaRPr lang="en-ZA"/>
        </a:p>
      </dgm:t>
    </dgm:pt>
    <dgm:pt modelId="{C42A8D2D-8688-49EE-BB32-354820E7DE15}" type="pres">
      <dgm:prSet presAssocID="{08F32858-6F39-4F54-94BB-04159D867827}" presName="hierChild2" presStyleCnt="0"/>
      <dgm:spPr/>
    </dgm:pt>
    <dgm:pt modelId="{4BD73837-01A8-4C7E-876C-707ACD49C3BE}" type="pres">
      <dgm:prSet presAssocID="{D417D332-7B9D-4A68-A6B3-7DBF1F376BC3}" presName="Name10" presStyleLbl="parChTrans1D2" presStyleIdx="0" presStyleCnt="3"/>
      <dgm:spPr/>
      <dgm:t>
        <a:bodyPr/>
        <a:lstStyle/>
        <a:p>
          <a:endParaRPr lang="en-ZA"/>
        </a:p>
      </dgm:t>
    </dgm:pt>
    <dgm:pt modelId="{221E71AC-C497-43FC-841E-0315B9EC3869}" type="pres">
      <dgm:prSet presAssocID="{906AD09C-0B77-41A5-85B0-7AA1F8A20FC2}" presName="hierRoot2" presStyleCnt="0"/>
      <dgm:spPr/>
    </dgm:pt>
    <dgm:pt modelId="{FBB92820-B194-44F8-B677-3072C5B99CD1}" type="pres">
      <dgm:prSet presAssocID="{906AD09C-0B77-41A5-85B0-7AA1F8A20FC2}" presName="composite2" presStyleCnt="0"/>
      <dgm:spPr/>
    </dgm:pt>
    <dgm:pt modelId="{3C4FFB43-ECD0-4844-8971-2EBF9D75D643}" type="pres">
      <dgm:prSet presAssocID="{906AD09C-0B77-41A5-85B0-7AA1F8A20FC2}" presName="background2" presStyleLbl="node2" presStyleIdx="0" presStyleCnt="3"/>
      <dgm:spPr/>
    </dgm:pt>
    <dgm:pt modelId="{A5640C4D-7CB9-4A51-9061-8B401833FF56}" type="pres">
      <dgm:prSet presAssocID="{906AD09C-0B77-41A5-85B0-7AA1F8A20FC2}" presName="text2" presStyleLbl="fgAcc2" presStyleIdx="0" presStyleCnt="3">
        <dgm:presLayoutVars>
          <dgm:chPref val="3"/>
        </dgm:presLayoutVars>
      </dgm:prSet>
      <dgm:spPr/>
      <dgm:t>
        <a:bodyPr/>
        <a:lstStyle/>
        <a:p>
          <a:endParaRPr lang="en-ZA"/>
        </a:p>
      </dgm:t>
    </dgm:pt>
    <dgm:pt modelId="{419DC18D-79A3-4E52-8DF8-30AF09D736C5}" type="pres">
      <dgm:prSet presAssocID="{906AD09C-0B77-41A5-85B0-7AA1F8A20FC2}" presName="hierChild3" presStyleCnt="0"/>
      <dgm:spPr/>
    </dgm:pt>
    <dgm:pt modelId="{507821BE-D986-4600-8748-2317553130A7}" type="pres">
      <dgm:prSet presAssocID="{58D52A60-874C-4A63-9DF8-77506BFF5100}" presName="Name17" presStyleLbl="parChTrans1D3" presStyleIdx="0" presStyleCnt="4"/>
      <dgm:spPr/>
      <dgm:t>
        <a:bodyPr/>
        <a:lstStyle/>
        <a:p>
          <a:endParaRPr lang="en-ZA"/>
        </a:p>
      </dgm:t>
    </dgm:pt>
    <dgm:pt modelId="{09C0A837-0902-4C9D-BF37-E30762A352AB}" type="pres">
      <dgm:prSet presAssocID="{E6538761-B8AA-478A-96EA-D2DA330A4C1B}" presName="hierRoot3" presStyleCnt="0"/>
      <dgm:spPr/>
    </dgm:pt>
    <dgm:pt modelId="{B2FEC6DA-B14C-4DF9-B4FF-3F6DA55ACF0C}" type="pres">
      <dgm:prSet presAssocID="{E6538761-B8AA-478A-96EA-D2DA330A4C1B}" presName="composite3" presStyleCnt="0"/>
      <dgm:spPr/>
    </dgm:pt>
    <dgm:pt modelId="{DF2C0DBB-D210-4D4A-87A5-76C75A07256D}" type="pres">
      <dgm:prSet presAssocID="{E6538761-B8AA-478A-96EA-D2DA330A4C1B}" presName="background3" presStyleLbl="node3" presStyleIdx="0" presStyleCnt="4"/>
      <dgm:spPr/>
    </dgm:pt>
    <dgm:pt modelId="{D58E520D-1EF2-46E4-B3B2-47D3EE087205}" type="pres">
      <dgm:prSet presAssocID="{E6538761-B8AA-478A-96EA-D2DA330A4C1B}" presName="text3" presStyleLbl="fgAcc3" presStyleIdx="0" presStyleCnt="4">
        <dgm:presLayoutVars>
          <dgm:chPref val="3"/>
        </dgm:presLayoutVars>
      </dgm:prSet>
      <dgm:spPr/>
      <dgm:t>
        <a:bodyPr/>
        <a:lstStyle/>
        <a:p>
          <a:endParaRPr lang="en-ZA"/>
        </a:p>
      </dgm:t>
    </dgm:pt>
    <dgm:pt modelId="{4F96288B-DDB4-43F7-97A3-8478E451938C}" type="pres">
      <dgm:prSet presAssocID="{E6538761-B8AA-478A-96EA-D2DA330A4C1B}" presName="hierChild4" presStyleCnt="0"/>
      <dgm:spPr/>
    </dgm:pt>
    <dgm:pt modelId="{946C1F3D-FB67-41C1-8321-CD6A4382CFA5}" type="pres">
      <dgm:prSet presAssocID="{AC7DDAEA-DB2A-4F43-AFF8-201D100C158E}" presName="Name23" presStyleLbl="parChTrans1D4" presStyleIdx="0" presStyleCnt="2"/>
      <dgm:spPr/>
      <dgm:t>
        <a:bodyPr/>
        <a:lstStyle/>
        <a:p>
          <a:endParaRPr lang="en-ZA"/>
        </a:p>
      </dgm:t>
    </dgm:pt>
    <dgm:pt modelId="{2921A6CE-BCF7-47DC-B495-F819B22DD0F2}" type="pres">
      <dgm:prSet presAssocID="{1F1F71C2-0DBD-41B6-B91D-A40F495C74C6}" presName="hierRoot4" presStyleCnt="0"/>
      <dgm:spPr/>
    </dgm:pt>
    <dgm:pt modelId="{57E3DB7B-E886-485C-9828-87E6D85DFF31}" type="pres">
      <dgm:prSet presAssocID="{1F1F71C2-0DBD-41B6-B91D-A40F495C74C6}" presName="composite4" presStyleCnt="0"/>
      <dgm:spPr/>
    </dgm:pt>
    <dgm:pt modelId="{3446CF68-4DFE-4708-8262-B03021EFD2FF}" type="pres">
      <dgm:prSet presAssocID="{1F1F71C2-0DBD-41B6-B91D-A40F495C74C6}" presName="background4" presStyleLbl="node4" presStyleIdx="0" presStyleCnt="2"/>
      <dgm:spPr/>
    </dgm:pt>
    <dgm:pt modelId="{8169A010-EB9B-4BB1-A368-C3AC5292667D}" type="pres">
      <dgm:prSet presAssocID="{1F1F71C2-0DBD-41B6-B91D-A40F495C74C6}" presName="text4" presStyleLbl="fgAcc4" presStyleIdx="0" presStyleCnt="2">
        <dgm:presLayoutVars>
          <dgm:chPref val="3"/>
        </dgm:presLayoutVars>
      </dgm:prSet>
      <dgm:spPr/>
      <dgm:t>
        <a:bodyPr/>
        <a:lstStyle/>
        <a:p>
          <a:endParaRPr lang="en-ZA"/>
        </a:p>
      </dgm:t>
    </dgm:pt>
    <dgm:pt modelId="{9381A423-D522-41BC-9096-458ABCE267BF}" type="pres">
      <dgm:prSet presAssocID="{1F1F71C2-0DBD-41B6-B91D-A40F495C74C6}" presName="hierChild5" presStyleCnt="0"/>
      <dgm:spPr/>
    </dgm:pt>
    <dgm:pt modelId="{349351BB-4649-4A0E-83A1-A7F0A4FFD95D}" type="pres">
      <dgm:prSet presAssocID="{C397708B-4D40-45FA-B627-8DFA3CCD6411}" presName="Name23" presStyleLbl="parChTrans1D4" presStyleIdx="1" presStyleCnt="2"/>
      <dgm:spPr/>
      <dgm:t>
        <a:bodyPr/>
        <a:lstStyle/>
        <a:p>
          <a:endParaRPr lang="en-ZA"/>
        </a:p>
      </dgm:t>
    </dgm:pt>
    <dgm:pt modelId="{9F23C509-8831-41A7-925C-5F0C045BDFFF}" type="pres">
      <dgm:prSet presAssocID="{C225BC9C-703E-47F0-AE3F-09AF7188C7E4}" presName="hierRoot4" presStyleCnt="0"/>
      <dgm:spPr/>
    </dgm:pt>
    <dgm:pt modelId="{E70210ED-F46A-4418-8E90-782BDD78F4F2}" type="pres">
      <dgm:prSet presAssocID="{C225BC9C-703E-47F0-AE3F-09AF7188C7E4}" presName="composite4" presStyleCnt="0"/>
      <dgm:spPr/>
    </dgm:pt>
    <dgm:pt modelId="{DCAACE83-D0DF-4FD6-A674-EE4630AF6DF9}" type="pres">
      <dgm:prSet presAssocID="{C225BC9C-703E-47F0-AE3F-09AF7188C7E4}" presName="background4" presStyleLbl="node4" presStyleIdx="1" presStyleCnt="2"/>
      <dgm:spPr/>
    </dgm:pt>
    <dgm:pt modelId="{10DDAE24-BC2D-4E77-8CEB-CB15CB2DC86B}" type="pres">
      <dgm:prSet presAssocID="{C225BC9C-703E-47F0-AE3F-09AF7188C7E4}" presName="text4" presStyleLbl="fgAcc4" presStyleIdx="1" presStyleCnt="2">
        <dgm:presLayoutVars>
          <dgm:chPref val="3"/>
        </dgm:presLayoutVars>
      </dgm:prSet>
      <dgm:spPr/>
      <dgm:t>
        <a:bodyPr/>
        <a:lstStyle/>
        <a:p>
          <a:endParaRPr lang="en-ZA"/>
        </a:p>
      </dgm:t>
    </dgm:pt>
    <dgm:pt modelId="{8FFA6575-53B7-4D90-9EB9-75274178CBB4}" type="pres">
      <dgm:prSet presAssocID="{C225BC9C-703E-47F0-AE3F-09AF7188C7E4}" presName="hierChild5" presStyleCnt="0"/>
      <dgm:spPr/>
    </dgm:pt>
    <dgm:pt modelId="{3FB700BD-D79C-46CD-9F19-DB18C69B99A0}" type="pres">
      <dgm:prSet presAssocID="{AEDAEF53-E65F-4033-AB05-E642B8AAD938}" presName="Name17" presStyleLbl="parChTrans1D3" presStyleIdx="1" presStyleCnt="4"/>
      <dgm:spPr/>
      <dgm:t>
        <a:bodyPr/>
        <a:lstStyle/>
        <a:p>
          <a:endParaRPr lang="en-ZA"/>
        </a:p>
      </dgm:t>
    </dgm:pt>
    <dgm:pt modelId="{E6C6F908-7E63-4798-AC36-01A37E8787F9}" type="pres">
      <dgm:prSet presAssocID="{8FE7FB74-6EAD-43FF-A0D8-A2FBD63F8703}" presName="hierRoot3" presStyleCnt="0"/>
      <dgm:spPr/>
    </dgm:pt>
    <dgm:pt modelId="{4CC468C8-4A7E-4D0B-96E0-CE2EABD0F563}" type="pres">
      <dgm:prSet presAssocID="{8FE7FB74-6EAD-43FF-A0D8-A2FBD63F8703}" presName="composite3" presStyleCnt="0"/>
      <dgm:spPr/>
    </dgm:pt>
    <dgm:pt modelId="{0A17D2C6-7A98-4432-924F-E5B922B85C75}" type="pres">
      <dgm:prSet presAssocID="{8FE7FB74-6EAD-43FF-A0D8-A2FBD63F8703}" presName="background3" presStyleLbl="node3" presStyleIdx="1" presStyleCnt="4"/>
      <dgm:spPr/>
    </dgm:pt>
    <dgm:pt modelId="{FAB54629-1026-40D2-A078-94C298421965}" type="pres">
      <dgm:prSet presAssocID="{8FE7FB74-6EAD-43FF-A0D8-A2FBD63F8703}" presName="text3" presStyleLbl="fgAcc3" presStyleIdx="1" presStyleCnt="4">
        <dgm:presLayoutVars>
          <dgm:chPref val="3"/>
        </dgm:presLayoutVars>
      </dgm:prSet>
      <dgm:spPr/>
      <dgm:t>
        <a:bodyPr/>
        <a:lstStyle/>
        <a:p>
          <a:endParaRPr lang="en-ZA"/>
        </a:p>
      </dgm:t>
    </dgm:pt>
    <dgm:pt modelId="{B6066129-C803-4EF8-A149-A39EBE47CB5C}" type="pres">
      <dgm:prSet presAssocID="{8FE7FB74-6EAD-43FF-A0D8-A2FBD63F8703}" presName="hierChild4" presStyleCnt="0"/>
      <dgm:spPr/>
    </dgm:pt>
    <dgm:pt modelId="{E1E88555-9C8C-4CE8-8D71-23C97BF94278}" type="pres">
      <dgm:prSet presAssocID="{2FDDCD49-1540-420A-A43C-69A917E09F32}" presName="Name10" presStyleLbl="parChTrans1D2" presStyleIdx="1" presStyleCnt="3"/>
      <dgm:spPr/>
      <dgm:t>
        <a:bodyPr/>
        <a:lstStyle/>
        <a:p>
          <a:endParaRPr lang="en-ZA"/>
        </a:p>
      </dgm:t>
    </dgm:pt>
    <dgm:pt modelId="{BC4B8437-FBC0-4836-87C0-EDEF018C20C4}" type="pres">
      <dgm:prSet presAssocID="{ECECB653-74D7-411C-92EF-3AFE3FBED708}" presName="hierRoot2" presStyleCnt="0"/>
      <dgm:spPr/>
    </dgm:pt>
    <dgm:pt modelId="{CBFE2CA7-2BE6-42CF-83D0-E4D7EB644961}" type="pres">
      <dgm:prSet presAssocID="{ECECB653-74D7-411C-92EF-3AFE3FBED708}" presName="composite2" presStyleCnt="0"/>
      <dgm:spPr/>
    </dgm:pt>
    <dgm:pt modelId="{0C912208-5083-4E12-AB3F-B0E077171A85}" type="pres">
      <dgm:prSet presAssocID="{ECECB653-74D7-411C-92EF-3AFE3FBED708}" presName="background2" presStyleLbl="node2" presStyleIdx="1" presStyleCnt="3"/>
      <dgm:spPr/>
    </dgm:pt>
    <dgm:pt modelId="{290EFAAD-AFE8-4B1B-B50F-78E2D4CD145D}" type="pres">
      <dgm:prSet presAssocID="{ECECB653-74D7-411C-92EF-3AFE3FBED708}" presName="text2" presStyleLbl="fgAcc2" presStyleIdx="1" presStyleCnt="3">
        <dgm:presLayoutVars>
          <dgm:chPref val="3"/>
        </dgm:presLayoutVars>
      </dgm:prSet>
      <dgm:spPr/>
      <dgm:t>
        <a:bodyPr/>
        <a:lstStyle/>
        <a:p>
          <a:endParaRPr lang="en-ZA"/>
        </a:p>
      </dgm:t>
    </dgm:pt>
    <dgm:pt modelId="{C436F0A7-ACE4-4407-859E-29FB457EC714}" type="pres">
      <dgm:prSet presAssocID="{ECECB653-74D7-411C-92EF-3AFE3FBED708}" presName="hierChild3" presStyleCnt="0"/>
      <dgm:spPr/>
    </dgm:pt>
    <dgm:pt modelId="{ACD99679-C4E9-4F73-AAAC-EE0846171FAF}" type="pres">
      <dgm:prSet presAssocID="{2B64FF22-B941-4A8B-BE57-EF10C7CBDF35}" presName="Name17" presStyleLbl="parChTrans1D3" presStyleIdx="2" presStyleCnt="4"/>
      <dgm:spPr/>
      <dgm:t>
        <a:bodyPr/>
        <a:lstStyle/>
        <a:p>
          <a:endParaRPr lang="en-ZA"/>
        </a:p>
      </dgm:t>
    </dgm:pt>
    <dgm:pt modelId="{CCEA6364-2D76-4FD0-9BD0-C03E320BA9B0}" type="pres">
      <dgm:prSet presAssocID="{8FD7C145-FD2E-4A28-BBA3-312AB151325B}" presName="hierRoot3" presStyleCnt="0"/>
      <dgm:spPr/>
    </dgm:pt>
    <dgm:pt modelId="{01513AD9-D8DA-4244-8973-9DA32DC3BEFA}" type="pres">
      <dgm:prSet presAssocID="{8FD7C145-FD2E-4A28-BBA3-312AB151325B}" presName="composite3" presStyleCnt="0"/>
      <dgm:spPr/>
    </dgm:pt>
    <dgm:pt modelId="{05A714F5-1CA8-4BF0-94FF-07507771DB7F}" type="pres">
      <dgm:prSet presAssocID="{8FD7C145-FD2E-4A28-BBA3-312AB151325B}" presName="background3" presStyleLbl="node3" presStyleIdx="2" presStyleCnt="4"/>
      <dgm:spPr/>
    </dgm:pt>
    <dgm:pt modelId="{B22368E8-1DA7-4E28-84B1-7BD3D4FA4890}" type="pres">
      <dgm:prSet presAssocID="{8FD7C145-FD2E-4A28-BBA3-312AB151325B}" presName="text3" presStyleLbl="fgAcc3" presStyleIdx="2" presStyleCnt="4">
        <dgm:presLayoutVars>
          <dgm:chPref val="3"/>
        </dgm:presLayoutVars>
      </dgm:prSet>
      <dgm:spPr/>
      <dgm:t>
        <a:bodyPr/>
        <a:lstStyle/>
        <a:p>
          <a:endParaRPr lang="en-ZA"/>
        </a:p>
      </dgm:t>
    </dgm:pt>
    <dgm:pt modelId="{11A27E8C-8ECB-4533-8481-825F14B0F72A}" type="pres">
      <dgm:prSet presAssocID="{8FD7C145-FD2E-4A28-BBA3-312AB151325B}" presName="hierChild4" presStyleCnt="0"/>
      <dgm:spPr/>
    </dgm:pt>
    <dgm:pt modelId="{D0887404-2CE2-4685-A7B7-23BAC1742348}" type="pres">
      <dgm:prSet presAssocID="{E999CC6A-457F-488F-92E7-15BB151543E4}" presName="Name17" presStyleLbl="parChTrans1D3" presStyleIdx="3" presStyleCnt="4"/>
      <dgm:spPr/>
      <dgm:t>
        <a:bodyPr/>
        <a:lstStyle/>
        <a:p>
          <a:endParaRPr lang="en-ZA"/>
        </a:p>
      </dgm:t>
    </dgm:pt>
    <dgm:pt modelId="{159727D3-913A-4033-8D13-DA688BF76094}" type="pres">
      <dgm:prSet presAssocID="{08998261-3355-4A74-9EC2-EAFF2C796D64}" presName="hierRoot3" presStyleCnt="0"/>
      <dgm:spPr/>
    </dgm:pt>
    <dgm:pt modelId="{FEFA938E-CEE3-4D68-9299-80B7A03E7B3F}" type="pres">
      <dgm:prSet presAssocID="{08998261-3355-4A74-9EC2-EAFF2C796D64}" presName="composite3" presStyleCnt="0"/>
      <dgm:spPr/>
    </dgm:pt>
    <dgm:pt modelId="{24A2F20E-CC58-49E4-91CD-88C9F0C26B67}" type="pres">
      <dgm:prSet presAssocID="{08998261-3355-4A74-9EC2-EAFF2C796D64}" presName="background3" presStyleLbl="node3" presStyleIdx="3" presStyleCnt="4"/>
      <dgm:spPr/>
    </dgm:pt>
    <dgm:pt modelId="{F1B69952-F4CF-4025-8C9A-BE9D3C8DF84F}" type="pres">
      <dgm:prSet presAssocID="{08998261-3355-4A74-9EC2-EAFF2C796D64}" presName="text3" presStyleLbl="fgAcc3" presStyleIdx="3" presStyleCnt="4">
        <dgm:presLayoutVars>
          <dgm:chPref val="3"/>
        </dgm:presLayoutVars>
      </dgm:prSet>
      <dgm:spPr/>
      <dgm:t>
        <a:bodyPr/>
        <a:lstStyle/>
        <a:p>
          <a:endParaRPr lang="en-ZA"/>
        </a:p>
      </dgm:t>
    </dgm:pt>
    <dgm:pt modelId="{6630A368-230C-4240-A1F6-1BA87EDCABD5}" type="pres">
      <dgm:prSet presAssocID="{08998261-3355-4A74-9EC2-EAFF2C796D64}" presName="hierChild4" presStyleCnt="0"/>
      <dgm:spPr/>
    </dgm:pt>
    <dgm:pt modelId="{1A1C7D76-6CC6-4485-991A-790043E7E1A9}" type="pres">
      <dgm:prSet presAssocID="{EA6C2042-F11B-4F4D-B8FB-C2684A5E31FF}" presName="Name10" presStyleLbl="parChTrans1D2" presStyleIdx="2" presStyleCnt="3"/>
      <dgm:spPr/>
      <dgm:t>
        <a:bodyPr/>
        <a:lstStyle/>
        <a:p>
          <a:endParaRPr lang="en-ZA"/>
        </a:p>
      </dgm:t>
    </dgm:pt>
    <dgm:pt modelId="{5E08022A-0A59-4A0B-90EE-F683AC5BE290}" type="pres">
      <dgm:prSet presAssocID="{744A6113-0774-434D-AC16-C6C09F897DFB}" presName="hierRoot2" presStyleCnt="0"/>
      <dgm:spPr/>
    </dgm:pt>
    <dgm:pt modelId="{6F44BC65-B7B2-4FBC-9B7A-EC4A917A51B7}" type="pres">
      <dgm:prSet presAssocID="{744A6113-0774-434D-AC16-C6C09F897DFB}" presName="composite2" presStyleCnt="0"/>
      <dgm:spPr/>
    </dgm:pt>
    <dgm:pt modelId="{AFE89399-007E-4123-9245-548FC7B56B10}" type="pres">
      <dgm:prSet presAssocID="{744A6113-0774-434D-AC16-C6C09F897DFB}" presName="background2" presStyleLbl="node2" presStyleIdx="2" presStyleCnt="3"/>
      <dgm:spPr/>
    </dgm:pt>
    <dgm:pt modelId="{0F57D79F-B60B-4921-975D-8AF17B160FB7}" type="pres">
      <dgm:prSet presAssocID="{744A6113-0774-434D-AC16-C6C09F897DFB}" presName="text2" presStyleLbl="fgAcc2" presStyleIdx="2" presStyleCnt="3">
        <dgm:presLayoutVars>
          <dgm:chPref val="3"/>
        </dgm:presLayoutVars>
      </dgm:prSet>
      <dgm:spPr/>
      <dgm:t>
        <a:bodyPr/>
        <a:lstStyle/>
        <a:p>
          <a:endParaRPr lang="en-ZA"/>
        </a:p>
      </dgm:t>
    </dgm:pt>
    <dgm:pt modelId="{A81AA9B8-6E1C-42CB-99DE-433181265B58}" type="pres">
      <dgm:prSet presAssocID="{744A6113-0774-434D-AC16-C6C09F897DFB}" presName="hierChild3" presStyleCnt="0"/>
      <dgm:spPr/>
    </dgm:pt>
  </dgm:ptLst>
  <dgm:cxnLst>
    <dgm:cxn modelId="{6187F28D-A366-4DD7-96F6-96CA851E5353}" type="presOf" srcId="{744A6113-0774-434D-AC16-C6C09F897DFB}" destId="{0F57D79F-B60B-4921-975D-8AF17B160FB7}" srcOrd="0" destOrd="0" presId="urn:microsoft.com/office/officeart/2005/8/layout/hierarchy1"/>
    <dgm:cxn modelId="{D5663331-1BD6-42D6-ABC7-CADD9383DA69}" srcId="{906AD09C-0B77-41A5-85B0-7AA1F8A20FC2}" destId="{E6538761-B8AA-478A-96EA-D2DA330A4C1B}" srcOrd="0" destOrd="0" parTransId="{58D52A60-874C-4A63-9DF8-77506BFF5100}" sibTransId="{DFA2DAD7-D0B8-447F-8288-66BE028E2A54}"/>
    <dgm:cxn modelId="{E774EDC4-6506-4033-B414-F4AF8CBB3452}" type="presOf" srcId="{C225BC9C-703E-47F0-AE3F-09AF7188C7E4}" destId="{10DDAE24-BC2D-4E77-8CEB-CB15CB2DC86B}" srcOrd="0" destOrd="0" presId="urn:microsoft.com/office/officeart/2005/8/layout/hierarchy1"/>
    <dgm:cxn modelId="{10E8DD6B-BA01-45AC-972B-39D546A98DB3}" srcId="{08F32858-6F39-4F54-94BB-04159D867827}" destId="{744A6113-0774-434D-AC16-C6C09F897DFB}" srcOrd="2" destOrd="0" parTransId="{EA6C2042-F11B-4F4D-B8FB-C2684A5E31FF}" sibTransId="{5E24E251-27CA-4854-B6B7-FDB366A1A0EE}"/>
    <dgm:cxn modelId="{B08C40C1-2EE8-4DF5-B3EA-32A6954AA7C1}" srcId="{ECECB653-74D7-411C-92EF-3AFE3FBED708}" destId="{08998261-3355-4A74-9EC2-EAFF2C796D64}" srcOrd="1" destOrd="0" parTransId="{E999CC6A-457F-488F-92E7-15BB151543E4}" sibTransId="{1497EF24-ADBC-4031-9F46-2F3066823041}"/>
    <dgm:cxn modelId="{F372AEA8-B39E-403D-91FD-BDA874A12C64}" type="presOf" srcId="{AEDAEF53-E65F-4033-AB05-E642B8AAD938}" destId="{3FB700BD-D79C-46CD-9F19-DB18C69B99A0}" srcOrd="0" destOrd="0" presId="urn:microsoft.com/office/officeart/2005/8/layout/hierarchy1"/>
    <dgm:cxn modelId="{C711E8D9-920C-4A1B-A8B7-0E8A3BD7F678}" type="presOf" srcId="{E999CC6A-457F-488F-92E7-15BB151543E4}" destId="{D0887404-2CE2-4685-A7B7-23BAC1742348}" srcOrd="0" destOrd="0" presId="urn:microsoft.com/office/officeart/2005/8/layout/hierarchy1"/>
    <dgm:cxn modelId="{48F971CC-BD9D-4813-80F3-7A27E19EC541}" srcId="{906AD09C-0B77-41A5-85B0-7AA1F8A20FC2}" destId="{8FE7FB74-6EAD-43FF-A0D8-A2FBD63F8703}" srcOrd="1" destOrd="0" parTransId="{AEDAEF53-E65F-4033-AB05-E642B8AAD938}" sibTransId="{523BFF72-EF34-48ED-A80F-05746C1B188E}"/>
    <dgm:cxn modelId="{90440F25-7335-4BE1-8135-823DE0A74E09}" srcId="{5372FAE7-DF03-4401-8B8A-912AF67CAE09}" destId="{08F32858-6F39-4F54-94BB-04159D867827}" srcOrd="0" destOrd="0" parTransId="{4CFEEDFB-0602-4B04-BA39-AAD08D508575}" sibTransId="{37E7D44F-D963-49AE-AFBD-C574D5661A7E}"/>
    <dgm:cxn modelId="{86C33080-776B-47CE-AE49-C3E5A4B18E5E}" srcId="{08F32858-6F39-4F54-94BB-04159D867827}" destId="{906AD09C-0B77-41A5-85B0-7AA1F8A20FC2}" srcOrd="0" destOrd="0" parTransId="{D417D332-7B9D-4A68-A6B3-7DBF1F376BC3}" sibTransId="{9EAF1FED-74C3-4EAD-823C-972075EEDCEC}"/>
    <dgm:cxn modelId="{86737840-D836-4F84-AB01-F3A5592CD953}" srcId="{E6538761-B8AA-478A-96EA-D2DA330A4C1B}" destId="{C225BC9C-703E-47F0-AE3F-09AF7188C7E4}" srcOrd="1" destOrd="0" parTransId="{C397708B-4D40-45FA-B627-8DFA3CCD6411}" sibTransId="{84503AD0-5D73-457E-9EBA-E64F6E3BA489}"/>
    <dgm:cxn modelId="{E3A4E024-31F1-448B-A66A-22C46BF1D63D}" type="presOf" srcId="{D417D332-7B9D-4A68-A6B3-7DBF1F376BC3}" destId="{4BD73837-01A8-4C7E-876C-707ACD49C3BE}" srcOrd="0" destOrd="0" presId="urn:microsoft.com/office/officeart/2005/8/layout/hierarchy1"/>
    <dgm:cxn modelId="{488B4A29-0C83-44A3-A925-EA94C00EAC5F}" srcId="{ECECB653-74D7-411C-92EF-3AFE3FBED708}" destId="{8FD7C145-FD2E-4A28-BBA3-312AB151325B}" srcOrd="0" destOrd="0" parTransId="{2B64FF22-B941-4A8B-BE57-EF10C7CBDF35}" sibTransId="{7FD83401-3C50-49F1-A3A2-62ADCC06C913}"/>
    <dgm:cxn modelId="{A3141EE4-F261-4784-A446-2FD639FCA179}" type="presOf" srcId="{AC7DDAEA-DB2A-4F43-AFF8-201D100C158E}" destId="{946C1F3D-FB67-41C1-8321-CD6A4382CFA5}" srcOrd="0" destOrd="0" presId="urn:microsoft.com/office/officeart/2005/8/layout/hierarchy1"/>
    <dgm:cxn modelId="{6317FCBD-39EE-4947-AA7E-985364BB2E96}" type="presOf" srcId="{C397708B-4D40-45FA-B627-8DFA3CCD6411}" destId="{349351BB-4649-4A0E-83A1-A7F0A4FFD95D}" srcOrd="0" destOrd="0" presId="urn:microsoft.com/office/officeart/2005/8/layout/hierarchy1"/>
    <dgm:cxn modelId="{E5A63C69-445D-4029-BB2B-41915776835C}" srcId="{E6538761-B8AA-478A-96EA-D2DA330A4C1B}" destId="{1F1F71C2-0DBD-41B6-B91D-A40F495C74C6}" srcOrd="0" destOrd="0" parTransId="{AC7DDAEA-DB2A-4F43-AFF8-201D100C158E}" sibTransId="{A3145FF5-8CA7-4711-B646-35ECEF045E78}"/>
    <dgm:cxn modelId="{5F1A3AC5-F661-49B2-AA72-52CEBFBF8557}" type="presOf" srcId="{8FE7FB74-6EAD-43FF-A0D8-A2FBD63F8703}" destId="{FAB54629-1026-40D2-A078-94C298421965}" srcOrd="0" destOrd="0" presId="urn:microsoft.com/office/officeart/2005/8/layout/hierarchy1"/>
    <dgm:cxn modelId="{6DF012D4-35C0-4CC7-8FF0-1C12A98D4388}" type="presOf" srcId="{08F32858-6F39-4F54-94BB-04159D867827}" destId="{1B236082-3A0F-439B-BBD2-06D011296932}" srcOrd="0" destOrd="0" presId="urn:microsoft.com/office/officeart/2005/8/layout/hierarchy1"/>
    <dgm:cxn modelId="{E6A48852-1A97-4B80-8EC1-90C900F3F1D3}" type="presOf" srcId="{EA6C2042-F11B-4F4D-B8FB-C2684A5E31FF}" destId="{1A1C7D76-6CC6-4485-991A-790043E7E1A9}" srcOrd="0" destOrd="0" presId="urn:microsoft.com/office/officeart/2005/8/layout/hierarchy1"/>
    <dgm:cxn modelId="{8BC2400B-DD0B-4EC1-9A67-8CF89EE4CC16}" type="presOf" srcId="{1F1F71C2-0DBD-41B6-B91D-A40F495C74C6}" destId="{8169A010-EB9B-4BB1-A368-C3AC5292667D}" srcOrd="0" destOrd="0" presId="urn:microsoft.com/office/officeart/2005/8/layout/hierarchy1"/>
    <dgm:cxn modelId="{73085A1D-3676-4D7A-8697-7DDD2843F6C4}" type="presOf" srcId="{2B64FF22-B941-4A8B-BE57-EF10C7CBDF35}" destId="{ACD99679-C4E9-4F73-AAAC-EE0846171FAF}" srcOrd="0" destOrd="0" presId="urn:microsoft.com/office/officeart/2005/8/layout/hierarchy1"/>
    <dgm:cxn modelId="{B5768A6D-9BAA-47DE-9077-60507A76F09F}" type="presOf" srcId="{58D52A60-874C-4A63-9DF8-77506BFF5100}" destId="{507821BE-D986-4600-8748-2317553130A7}" srcOrd="0" destOrd="0" presId="urn:microsoft.com/office/officeart/2005/8/layout/hierarchy1"/>
    <dgm:cxn modelId="{CB6B5B22-E3C0-4BDC-A56D-B37FDC9A3F35}" type="presOf" srcId="{8FD7C145-FD2E-4A28-BBA3-312AB151325B}" destId="{B22368E8-1DA7-4E28-84B1-7BD3D4FA4890}" srcOrd="0" destOrd="0" presId="urn:microsoft.com/office/officeart/2005/8/layout/hierarchy1"/>
    <dgm:cxn modelId="{38211266-49F6-41D1-917E-AD6939F4BA4C}" type="presOf" srcId="{2FDDCD49-1540-420A-A43C-69A917E09F32}" destId="{E1E88555-9C8C-4CE8-8D71-23C97BF94278}" srcOrd="0" destOrd="0" presId="urn:microsoft.com/office/officeart/2005/8/layout/hierarchy1"/>
    <dgm:cxn modelId="{4D20ABCF-204E-46F9-A39D-5D71F6AA9EE1}" type="presOf" srcId="{5372FAE7-DF03-4401-8B8A-912AF67CAE09}" destId="{4D2E6C0C-B4BC-4B57-9EEC-B5B9A53068A2}" srcOrd="0" destOrd="0" presId="urn:microsoft.com/office/officeart/2005/8/layout/hierarchy1"/>
    <dgm:cxn modelId="{09C36E06-3B60-47A0-A4CD-FDD004828E24}" type="presOf" srcId="{ECECB653-74D7-411C-92EF-3AFE3FBED708}" destId="{290EFAAD-AFE8-4B1B-B50F-78E2D4CD145D}" srcOrd="0" destOrd="0" presId="urn:microsoft.com/office/officeart/2005/8/layout/hierarchy1"/>
    <dgm:cxn modelId="{1B6CF6C7-1291-472B-AA7A-F5832442B2A8}" type="presOf" srcId="{08998261-3355-4A74-9EC2-EAFF2C796D64}" destId="{F1B69952-F4CF-4025-8C9A-BE9D3C8DF84F}" srcOrd="0" destOrd="0" presId="urn:microsoft.com/office/officeart/2005/8/layout/hierarchy1"/>
    <dgm:cxn modelId="{18730422-F78C-4AE3-AAC8-00330343BD76}" srcId="{08F32858-6F39-4F54-94BB-04159D867827}" destId="{ECECB653-74D7-411C-92EF-3AFE3FBED708}" srcOrd="1" destOrd="0" parTransId="{2FDDCD49-1540-420A-A43C-69A917E09F32}" sibTransId="{42A71D9F-FDD9-4726-9CA8-9E3B6DB56291}"/>
    <dgm:cxn modelId="{06E13117-D16E-48DF-9914-E8E9D9D1147C}" type="presOf" srcId="{E6538761-B8AA-478A-96EA-D2DA330A4C1B}" destId="{D58E520D-1EF2-46E4-B3B2-47D3EE087205}" srcOrd="0" destOrd="0" presId="urn:microsoft.com/office/officeart/2005/8/layout/hierarchy1"/>
    <dgm:cxn modelId="{6DF252F4-6B94-4FB7-8763-D0B75A7BB9E2}" type="presOf" srcId="{906AD09C-0B77-41A5-85B0-7AA1F8A20FC2}" destId="{A5640C4D-7CB9-4A51-9061-8B401833FF56}" srcOrd="0" destOrd="0" presId="urn:microsoft.com/office/officeart/2005/8/layout/hierarchy1"/>
    <dgm:cxn modelId="{913FCA70-73EA-4991-9DB7-7FBD859AB199}" type="presParOf" srcId="{4D2E6C0C-B4BC-4B57-9EEC-B5B9A53068A2}" destId="{4BC76045-6708-4D96-B5A8-75C96F306003}" srcOrd="0" destOrd="0" presId="urn:microsoft.com/office/officeart/2005/8/layout/hierarchy1"/>
    <dgm:cxn modelId="{73D17999-2167-420E-BB7B-E7073C83A845}" type="presParOf" srcId="{4BC76045-6708-4D96-B5A8-75C96F306003}" destId="{BE8C25C4-DDB1-422B-A292-ED8A403F04F4}" srcOrd="0" destOrd="0" presId="urn:microsoft.com/office/officeart/2005/8/layout/hierarchy1"/>
    <dgm:cxn modelId="{50010440-9A41-41C4-BC2B-84266E2D8344}" type="presParOf" srcId="{BE8C25C4-DDB1-422B-A292-ED8A403F04F4}" destId="{9C093970-32EC-48CE-97F5-67A5782840CE}" srcOrd="0" destOrd="0" presId="urn:microsoft.com/office/officeart/2005/8/layout/hierarchy1"/>
    <dgm:cxn modelId="{BFFB43F4-02F0-4612-B15C-FE1B007E1689}" type="presParOf" srcId="{BE8C25C4-DDB1-422B-A292-ED8A403F04F4}" destId="{1B236082-3A0F-439B-BBD2-06D011296932}" srcOrd="1" destOrd="0" presId="urn:microsoft.com/office/officeart/2005/8/layout/hierarchy1"/>
    <dgm:cxn modelId="{B8798E7E-C097-4646-B5EC-3240D67FC0F4}" type="presParOf" srcId="{4BC76045-6708-4D96-B5A8-75C96F306003}" destId="{C42A8D2D-8688-49EE-BB32-354820E7DE15}" srcOrd="1" destOrd="0" presId="urn:microsoft.com/office/officeart/2005/8/layout/hierarchy1"/>
    <dgm:cxn modelId="{09A5C878-4D1F-4A78-8165-41B69F881B25}" type="presParOf" srcId="{C42A8D2D-8688-49EE-BB32-354820E7DE15}" destId="{4BD73837-01A8-4C7E-876C-707ACD49C3BE}" srcOrd="0" destOrd="0" presId="urn:microsoft.com/office/officeart/2005/8/layout/hierarchy1"/>
    <dgm:cxn modelId="{9BE4B27D-0659-4330-B6F8-AAF34CDB42F7}" type="presParOf" srcId="{C42A8D2D-8688-49EE-BB32-354820E7DE15}" destId="{221E71AC-C497-43FC-841E-0315B9EC3869}" srcOrd="1" destOrd="0" presId="urn:microsoft.com/office/officeart/2005/8/layout/hierarchy1"/>
    <dgm:cxn modelId="{BE883EB8-C1A7-43D8-A855-E12AFDB56B42}" type="presParOf" srcId="{221E71AC-C497-43FC-841E-0315B9EC3869}" destId="{FBB92820-B194-44F8-B677-3072C5B99CD1}" srcOrd="0" destOrd="0" presId="urn:microsoft.com/office/officeart/2005/8/layout/hierarchy1"/>
    <dgm:cxn modelId="{FAA0A903-8CC5-420F-A711-118CA7297C71}" type="presParOf" srcId="{FBB92820-B194-44F8-B677-3072C5B99CD1}" destId="{3C4FFB43-ECD0-4844-8971-2EBF9D75D643}" srcOrd="0" destOrd="0" presId="urn:microsoft.com/office/officeart/2005/8/layout/hierarchy1"/>
    <dgm:cxn modelId="{012F6096-3EED-45E2-8525-550CEB5ED583}" type="presParOf" srcId="{FBB92820-B194-44F8-B677-3072C5B99CD1}" destId="{A5640C4D-7CB9-4A51-9061-8B401833FF56}" srcOrd="1" destOrd="0" presId="urn:microsoft.com/office/officeart/2005/8/layout/hierarchy1"/>
    <dgm:cxn modelId="{CDF455D7-06F0-4688-B24D-A46FA748B799}" type="presParOf" srcId="{221E71AC-C497-43FC-841E-0315B9EC3869}" destId="{419DC18D-79A3-4E52-8DF8-30AF09D736C5}" srcOrd="1" destOrd="0" presId="urn:microsoft.com/office/officeart/2005/8/layout/hierarchy1"/>
    <dgm:cxn modelId="{268E29A2-BC30-4AC5-9F89-16F2847540B5}" type="presParOf" srcId="{419DC18D-79A3-4E52-8DF8-30AF09D736C5}" destId="{507821BE-D986-4600-8748-2317553130A7}" srcOrd="0" destOrd="0" presId="urn:microsoft.com/office/officeart/2005/8/layout/hierarchy1"/>
    <dgm:cxn modelId="{F3A149CE-4CA3-43B4-AB2B-F3C394F5F644}" type="presParOf" srcId="{419DC18D-79A3-4E52-8DF8-30AF09D736C5}" destId="{09C0A837-0902-4C9D-BF37-E30762A352AB}" srcOrd="1" destOrd="0" presId="urn:microsoft.com/office/officeart/2005/8/layout/hierarchy1"/>
    <dgm:cxn modelId="{6F44DCB6-0AFD-4DD6-A490-906E711127E1}" type="presParOf" srcId="{09C0A837-0902-4C9D-BF37-E30762A352AB}" destId="{B2FEC6DA-B14C-4DF9-B4FF-3F6DA55ACF0C}" srcOrd="0" destOrd="0" presId="urn:microsoft.com/office/officeart/2005/8/layout/hierarchy1"/>
    <dgm:cxn modelId="{DC0CC15E-01A3-4D85-BC24-25B93A9F244C}" type="presParOf" srcId="{B2FEC6DA-B14C-4DF9-B4FF-3F6DA55ACF0C}" destId="{DF2C0DBB-D210-4D4A-87A5-76C75A07256D}" srcOrd="0" destOrd="0" presId="urn:microsoft.com/office/officeart/2005/8/layout/hierarchy1"/>
    <dgm:cxn modelId="{7B78DB78-B7E4-453A-9151-A516EF944F25}" type="presParOf" srcId="{B2FEC6DA-B14C-4DF9-B4FF-3F6DA55ACF0C}" destId="{D58E520D-1EF2-46E4-B3B2-47D3EE087205}" srcOrd="1" destOrd="0" presId="urn:microsoft.com/office/officeart/2005/8/layout/hierarchy1"/>
    <dgm:cxn modelId="{53A07452-E7F6-4EC4-9B71-3E2DF8AEDD59}" type="presParOf" srcId="{09C0A837-0902-4C9D-BF37-E30762A352AB}" destId="{4F96288B-DDB4-43F7-97A3-8478E451938C}" srcOrd="1" destOrd="0" presId="urn:microsoft.com/office/officeart/2005/8/layout/hierarchy1"/>
    <dgm:cxn modelId="{467AAF13-12BC-485C-9EEE-F560870073DA}" type="presParOf" srcId="{4F96288B-DDB4-43F7-97A3-8478E451938C}" destId="{946C1F3D-FB67-41C1-8321-CD6A4382CFA5}" srcOrd="0" destOrd="0" presId="urn:microsoft.com/office/officeart/2005/8/layout/hierarchy1"/>
    <dgm:cxn modelId="{24AEF761-362D-484E-A106-22D50BE4F97D}" type="presParOf" srcId="{4F96288B-DDB4-43F7-97A3-8478E451938C}" destId="{2921A6CE-BCF7-47DC-B495-F819B22DD0F2}" srcOrd="1" destOrd="0" presId="urn:microsoft.com/office/officeart/2005/8/layout/hierarchy1"/>
    <dgm:cxn modelId="{666FCA9C-7F84-4E93-997F-ED3EA984DCA5}" type="presParOf" srcId="{2921A6CE-BCF7-47DC-B495-F819B22DD0F2}" destId="{57E3DB7B-E886-485C-9828-87E6D85DFF31}" srcOrd="0" destOrd="0" presId="urn:microsoft.com/office/officeart/2005/8/layout/hierarchy1"/>
    <dgm:cxn modelId="{DB0DDF23-969C-4382-A4FB-6FFE20D4CBA1}" type="presParOf" srcId="{57E3DB7B-E886-485C-9828-87E6D85DFF31}" destId="{3446CF68-4DFE-4708-8262-B03021EFD2FF}" srcOrd="0" destOrd="0" presId="urn:microsoft.com/office/officeart/2005/8/layout/hierarchy1"/>
    <dgm:cxn modelId="{B4F8C2B6-61BB-4B01-A2D8-3F5268E3973E}" type="presParOf" srcId="{57E3DB7B-E886-485C-9828-87E6D85DFF31}" destId="{8169A010-EB9B-4BB1-A368-C3AC5292667D}" srcOrd="1" destOrd="0" presId="urn:microsoft.com/office/officeart/2005/8/layout/hierarchy1"/>
    <dgm:cxn modelId="{5B532C09-65A0-4077-9CA3-EF9C2F521C59}" type="presParOf" srcId="{2921A6CE-BCF7-47DC-B495-F819B22DD0F2}" destId="{9381A423-D522-41BC-9096-458ABCE267BF}" srcOrd="1" destOrd="0" presId="urn:microsoft.com/office/officeart/2005/8/layout/hierarchy1"/>
    <dgm:cxn modelId="{C7F0C809-DF70-41A8-B13B-E34807DEE12E}" type="presParOf" srcId="{4F96288B-DDB4-43F7-97A3-8478E451938C}" destId="{349351BB-4649-4A0E-83A1-A7F0A4FFD95D}" srcOrd="2" destOrd="0" presId="urn:microsoft.com/office/officeart/2005/8/layout/hierarchy1"/>
    <dgm:cxn modelId="{69A2A951-C05F-42E1-BBED-A13B96DB5994}" type="presParOf" srcId="{4F96288B-DDB4-43F7-97A3-8478E451938C}" destId="{9F23C509-8831-41A7-925C-5F0C045BDFFF}" srcOrd="3" destOrd="0" presId="urn:microsoft.com/office/officeart/2005/8/layout/hierarchy1"/>
    <dgm:cxn modelId="{DAA65263-C9CE-4C45-A0DA-4E7CBD8D4E04}" type="presParOf" srcId="{9F23C509-8831-41A7-925C-5F0C045BDFFF}" destId="{E70210ED-F46A-4418-8E90-782BDD78F4F2}" srcOrd="0" destOrd="0" presId="urn:microsoft.com/office/officeart/2005/8/layout/hierarchy1"/>
    <dgm:cxn modelId="{2581F296-7E79-4956-9360-49EE014579C2}" type="presParOf" srcId="{E70210ED-F46A-4418-8E90-782BDD78F4F2}" destId="{DCAACE83-D0DF-4FD6-A674-EE4630AF6DF9}" srcOrd="0" destOrd="0" presId="urn:microsoft.com/office/officeart/2005/8/layout/hierarchy1"/>
    <dgm:cxn modelId="{1FD37798-E2B4-478F-AFDA-4152F5F0A9A0}" type="presParOf" srcId="{E70210ED-F46A-4418-8E90-782BDD78F4F2}" destId="{10DDAE24-BC2D-4E77-8CEB-CB15CB2DC86B}" srcOrd="1" destOrd="0" presId="urn:microsoft.com/office/officeart/2005/8/layout/hierarchy1"/>
    <dgm:cxn modelId="{04492F06-CB8F-4018-8E69-389130735BEE}" type="presParOf" srcId="{9F23C509-8831-41A7-925C-5F0C045BDFFF}" destId="{8FFA6575-53B7-4D90-9EB9-75274178CBB4}" srcOrd="1" destOrd="0" presId="urn:microsoft.com/office/officeart/2005/8/layout/hierarchy1"/>
    <dgm:cxn modelId="{B7C34E73-F9A8-40C2-A44A-9BB72A37789B}" type="presParOf" srcId="{419DC18D-79A3-4E52-8DF8-30AF09D736C5}" destId="{3FB700BD-D79C-46CD-9F19-DB18C69B99A0}" srcOrd="2" destOrd="0" presId="urn:microsoft.com/office/officeart/2005/8/layout/hierarchy1"/>
    <dgm:cxn modelId="{05EC035C-0BF6-4A84-BB1D-887CD43CA767}" type="presParOf" srcId="{419DC18D-79A3-4E52-8DF8-30AF09D736C5}" destId="{E6C6F908-7E63-4798-AC36-01A37E8787F9}" srcOrd="3" destOrd="0" presId="urn:microsoft.com/office/officeart/2005/8/layout/hierarchy1"/>
    <dgm:cxn modelId="{FC3EF768-BF86-4AC4-82F0-73B2A8B4891C}" type="presParOf" srcId="{E6C6F908-7E63-4798-AC36-01A37E8787F9}" destId="{4CC468C8-4A7E-4D0B-96E0-CE2EABD0F563}" srcOrd="0" destOrd="0" presId="urn:microsoft.com/office/officeart/2005/8/layout/hierarchy1"/>
    <dgm:cxn modelId="{316DDFC3-A9B3-4AC1-B85E-762DB6712A74}" type="presParOf" srcId="{4CC468C8-4A7E-4D0B-96E0-CE2EABD0F563}" destId="{0A17D2C6-7A98-4432-924F-E5B922B85C75}" srcOrd="0" destOrd="0" presId="urn:microsoft.com/office/officeart/2005/8/layout/hierarchy1"/>
    <dgm:cxn modelId="{8D6E1C2F-F0C5-40CA-9830-509CB2979305}" type="presParOf" srcId="{4CC468C8-4A7E-4D0B-96E0-CE2EABD0F563}" destId="{FAB54629-1026-40D2-A078-94C298421965}" srcOrd="1" destOrd="0" presId="urn:microsoft.com/office/officeart/2005/8/layout/hierarchy1"/>
    <dgm:cxn modelId="{686FF568-9C56-4B4D-94B8-1534C0AD12E5}" type="presParOf" srcId="{E6C6F908-7E63-4798-AC36-01A37E8787F9}" destId="{B6066129-C803-4EF8-A149-A39EBE47CB5C}" srcOrd="1" destOrd="0" presId="urn:microsoft.com/office/officeart/2005/8/layout/hierarchy1"/>
    <dgm:cxn modelId="{75B8B34A-A0BB-4ACF-B876-6AF1A9D75A3D}" type="presParOf" srcId="{C42A8D2D-8688-49EE-BB32-354820E7DE15}" destId="{E1E88555-9C8C-4CE8-8D71-23C97BF94278}" srcOrd="2" destOrd="0" presId="urn:microsoft.com/office/officeart/2005/8/layout/hierarchy1"/>
    <dgm:cxn modelId="{A5742F94-572F-413A-9FD2-86ABFCC6C788}" type="presParOf" srcId="{C42A8D2D-8688-49EE-BB32-354820E7DE15}" destId="{BC4B8437-FBC0-4836-87C0-EDEF018C20C4}" srcOrd="3" destOrd="0" presId="urn:microsoft.com/office/officeart/2005/8/layout/hierarchy1"/>
    <dgm:cxn modelId="{D606D1C9-0B23-42F8-8E40-C32035F7CB9C}" type="presParOf" srcId="{BC4B8437-FBC0-4836-87C0-EDEF018C20C4}" destId="{CBFE2CA7-2BE6-42CF-83D0-E4D7EB644961}" srcOrd="0" destOrd="0" presId="urn:microsoft.com/office/officeart/2005/8/layout/hierarchy1"/>
    <dgm:cxn modelId="{3B544115-D8E5-4345-99C5-6B5177BC2892}" type="presParOf" srcId="{CBFE2CA7-2BE6-42CF-83D0-E4D7EB644961}" destId="{0C912208-5083-4E12-AB3F-B0E077171A85}" srcOrd="0" destOrd="0" presId="urn:microsoft.com/office/officeart/2005/8/layout/hierarchy1"/>
    <dgm:cxn modelId="{FEABE1C2-B4A4-463C-B53B-060E340FD69C}" type="presParOf" srcId="{CBFE2CA7-2BE6-42CF-83D0-E4D7EB644961}" destId="{290EFAAD-AFE8-4B1B-B50F-78E2D4CD145D}" srcOrd="1" destOrd="0" presId="urn:microsoft.com/office/officeart/2005/8/layout/hierarchy1"/>
    <dgm:cxn modelId="{81A8760C-C8B6-4656-BC41-87974FC45143}" type="presParOf" srcId="{BC4B8437-FBC0-4836-87C0-EDEF018C20C4}" destId="{C436F0A7-ACE4-4407-859E-29FB457EC714}" srcOrd="1" destOrd="0" presId="urn:microsoft.com/office/officeart/2005/8/layout/hierarchy1"/>
    <dgm:cxn modelId="{9DA3ABBD-0B21-451C-9122-57E7B0D78AD8}" type="presParOf" srcId="{C436F0A7-ACE4-4407-859E-29FB457EC714}" destId="{ACD99679-C4E9-4F73-AAAC-EE0846171FAF}" srcOrd="0" destOrd="0" presId="urn:microsoft.com/office/officeart/2005/8/layout/hierarchy1"/>
    <dgm:cxn modelId="{89FA20BE-E0CB-45B3-B1B7-E8B7471CDF98}" type="presParOf" srcId="{C436F0A7-ACE4-4407-859E-29FB457EC714}" destId="{CCEA6364-2D76-4FD0-9BD0-C03E320BA9B0}" srcOrd="1" destOrd="0" presId="urn:microsoft.com/office/officeart/2005/8/layout/hierarchy1"/>
    <dgm:cxn modelId="{CF06DF8D-61B1-4328-BF5A-577E1BD46D20}" type="presParOf" srcId="{CCEA6364-2D76-4FD0-9BD0-C03E320BA9B0}" destId="{01513AD9-D8DA-4244-8973-9DA32DC3BEFA}" srcOrd="0" destOrd="0" presId="urn:microsoft.com/office/officeart/2005/8/layout/hierarchy1"/>
    <dgm:cxn modelId="{5124CF3C-4131-419B-B579-ADDF62596EE2}" type="presParOf" srcId="{01513AD9-D8DA-4244-8973-9DA32DC3BEFA}" destId="{05A714F5-1CA8-4BF0-94FF-07507771DB7F}" srcOrd="0" destOrd="0" presId="urn:microsoft.com/office/officeart/2005/8/layout/hierarchy1"/>
    <dgm:cxn modelId="{5AD6EA00-A8E0-4BCB-8208-7F4B0304A940}" type="presParOf" srcId="{01513AD9-D8DA-4244-8973-9DA32DC3BEFA}" destId="{B22368E8-1DA7-4E28-84B1-7BD3D4FA4890}" srcOrd="1" destOrd="0" presId="urn:microsoft.com/office/officeart/2005/8/layout/hierarchy1"/>
    <dgm:cxn modelId="{D285F7BA-3D0D-4D72-9A9E-D4A0C9E0FE6F}" type="presParOf" srcId="{CCEA6364-2D76-4FD0-9BD0-C03E320BA9B0}" destId="{11A27E8C-8ECB-4533-8481-825F14B0F72A}" srcOrd="1" destOrd="0" presId="urn:microsoft.com/office/officeart/2005/8/layout/hierarchy1"/>
    <dgm:cxn modelId="{53A5D01E-275A-461B-A9E6-20D61EF66548}" type="presParOf" srcId="{C436F0A7-ACE4-4407-859E-29FB457EC714}" destId="{D0887404-2CE2-4685-A7B7-23BAC1742348}" srcOrd="2" destOrd="0" presId="urn:microsoft.com/office/officeart/2005/8/layout/hierarchy1"/>
    <dgm:cxn modelId="{70E86523-AB2E-458E-AF33-A731DDE05F07}" type="presParOf" srcId="{C436F0A7-ACE4-4407-859E-29FB457EC714}" destId="{159727D3-913A-4033-8D13-DA688BF76094}" srcOrd="3" destOrd="0" presId="urn:microsoft.com/office/officeart/2005/8/layout/hierarchy1"/>
    <dgm:cxn modelId="{9CD5615A-9903-4013-9C20-1A64F4F2FB13}" type="presParOf" srcId="{159727D3-913A-4033-8D13-DA688BF76094}" destId="{FEFA938E-CEE3-4D68-9299-80B7A03E7B3F}" srcOrd="0" destOrd="0" presId="urn:microsoft.com/office/officeart/2005/8/layout/hierarchy1"/>
    <dgm:cxn modelId="{57FCD6F1-394B-421C-8E1A-402DAAB44381}" type="presParOf" srcId="{FEFA938E-CEE3-4D68-9299-80B7A03E7B3F}" destId="{24A2F20E-CC58-49E4-91CD-88C9F0C26B67}" srcOrd="0" destOrd="0" presId="urn:microsoft.com/office/officeart/2005/8/layout/hierarchy1"/>
    <dgm:cxn modelId="{9127BF44-7F3E-4C85-B433-A08082D15CF3}" type="presParOf" srcId="{FEFA938E-CEE3-4D68-9299-80B7A03E7B3F}" destId="{F1B69952-F4CF-4025-8C9A-BE9D3C8DF84F}" srcOrd="1" destOrd="0" presId="urn:microsoft.com/office/officeart/2005/8/layout/hierarchy1"/>
    <dgm:cxn modelId="{A6D5B33A-927C-4BB9-8AA7-2D967BAE3A0C}" type="presParOf" srcId="{159727D3-913A-4033-8D13-DA688BF76094}" destId="{6630A368-230C-4240-A1F6-1BA87EDCABD5}" srcOrd="1" destOrd="0" presId="urn:microsoft.com/office/officeart/2005/8/layout/hierarchy1"/>
    <dgm:cxn modelId="{27D1FDA2-040F-42F1-BC46-95397E006C83}" type="presParOf" srcId="{C42A8D2D-8688-49EE-BB32-354820E7DE15}" destId="{1A1C7D76-6CC6-4485-991A-790043E7E1A9}" srcOrd="4" destOrd="0" presId="urn:microsoft.com/office/officeart/2005/8/layout/hierarchy1"/>
    <dgm:cxn modelId="{919DEF36-FDDC-4BA1-B044-E70AD3E68BB0}" type="presParOf" srcId="{C42A8D2D-8688-49EE-BB32-354820E7DE15}" destId="{5E08022A-0A59-4A0B-90EE-F683AC5BE290}" srcOrd="5" destOrd="0" presId="urn:microsoft.com/office/officeart/2005/8/layout/hierarchy1"/>
    <dgm:cxn modelId="{BC531597-FB04-4E5C-B9D8-49BBF25A3017}" type="presParOf" srcId="{5E08022A-0A59-4A0B-90EE-F683AC5BE290}" destId="{6F44BC65-B7B2-4FBC-9B7A-EC4A917A51B7}" srcOrd="0" destOrd="0" presId="urn:microsoft.com/office/officeart/2005/8/layout/hierarchy1"/>
    <dgm:cxn modelId="{1F7E5545-04FF-4FCD-BD61-457E404652AC}" type="presParOf" srcId="{6F44BC65-B7B2-4FBC-9B7A-EC4A917A51B7}" destId="{AFE89399-007E-4123-9245-548FC7B56B10}" srcOrd="0" destOrd="0" presId="urn:microsoft.com/office/officeart/2005/8/layout/hierarchy1"/>
    <dgm:cxn modelId="{3C9FBC36-60A0-4D85-8009-7DC78B3BE4C3}" type="presParOf" srcId="{6F44BC65-B7B2-4FBC-9B7A-EC4A917A51B7}" destId="{0F57D79F-B60B-4921-975D-8AF17B160FB7}" srcOrd="1" destOrd="0" presId="urn:microsoft.com/office/officeart/2005/8/layout/hierarchy1"/>
    <dgm:cxn modelId="{E7B47164-D548-43D3-8845-959845DFDA28}" type="presParOf" srcId="{5E08022A-0A59-4A0B-90EE-F683AC5BE290}" destId="{A81AA9B8-6E1C-42CB-99DE-433181265B58}"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A40233-8395-42D8-9358-8FFB1EA4A03B}" type="doc">
      <dgm:prSet loTypeId="urn:microsoft.com/office/officeart/2005/8/layout/hList6" loCatId="list" qsTypeId="urn:microsoft.com/office/officeart/2005/8/quickstyle/simple1" qsCatId="simple" csTypeId="urn:microsoft.com/office/officeart/2005/8/colors/accent3_4" csCatId="accent3" phldr="1"/>
      <dgm:spPr/>
      <dgm:t>
        <a:bodyPr/>
        <a:lstStyle/>
        <a:p>
          <a:endParaRPr lang="en-US"/>
        </a:p>
      </dgm:t>
    </dgm:pt>
    <dgm:pt modelId="{F892897F-D4D0-4E88-981D-35DAE46AA793}">
      <dgm:prSet phldrT="[Text]" custT="1"/>
      <dgm:spPr/>
      <dgm:t>
        <a:bodyPr/>
        <a:lstStyle/>
        <a:p>
          <a:r>
            <a:rPr lang="en-ZA" sz="1400" dirty="0" smtClean="0">
              <a:solidFill>
                <a:schemeClr val="bg1"/>
              </a:solidFill>
              <a:latin typeface="Arial" panose="020B0604020202020204" pitchFamily="34" charset="0"/>
              <a:cs typeface="Arial" panose="020B0604020202020204" pitchFamily="34" charset="0"/>
            </a:rPr>
            <a:t>As a result of non-payment by Municipalities Water Boards owe a total of </a:t>
          </a:r>
          <a:r>
            <a:rPr lang="en-ZA" sz="1400" u="sng" dirty="0" smtClean="0">
              <a:solidFill>
                <a:schemeClr val="bg1"/>
              </a:solidFill>
              <a:latin typeface="Arial" panose="020B0604020202020204" pitchFamily="34" charset="0"/>
              <a:cs typeface="Arial" panose="020B0604020202020204" pitchFamily="34" charset="0"/>
            </a:rPr>
            <a:t>R5 billion</a:t>
          </a:r>
          <a:r>
            <a:rPr lang="en-ZA" sz="1400" b="1" u="sng" dirty="0" smtClean="0">
              <a:solidFill>
                <a:schemeClr val="bg1"/>
              </a:solidFill>
              <a:latin typeface="Arial" panose="020B0604020202020204" pitchFamily="34" charset="0"/>
              <a:ea typeface="Times New Roman"/>
              <a:cs typeface="Arial" panose="020B0604020202020204" pitchFamily="34" charset="0"/>
            </a:rPr>
            <a:t> </a:t>
          </a:r>
          <a:r>
            <a:rPr lang="en-ZA" sz="1400" u="sng" dirty="0" smtClean="0">
              <a:solidFill>
                <a:schemeClr val="bg1"/>
              </a:solidFill>
              <a:latin typeface="Arial" panose="020B0604020202020204" pitchFamily="34" charset="0"/>
              <a:cs typeface="Arial" panose="020B0604020202020204" pitchFamily="34" charset="0"/>
            </a:rPr>
            <a:t>to the Department  of Water And Sanitation </a:t>
          </a:r>
        </a:p>
        <a:p>
          <a:r>
            <a:rPr lang="en-ZA" sz="1400" dirty="0" smtClean="0">
              <a:solidFill>
                <a:schemeClr val="bg1"/>
              </a:solidFill>
              <a:latin typeface="Arial" panose="020B0604020202020204" pitchFamily="34" charset="0"/>
              <a:cs typeface="Arial" panose="020B0604020202020204" pitchFamily="34" charset="0"/>
            </a:rPr>
            <a:t>The department cannot maintain and rehabilitate and refurbish the infrastructure dams and deal with pollution etc due to non payment by Water Boards.</a:t>
          </a:r>
          <a:endParaRPr lang="en-US" sz="1400" dirty="0">
            <a:solidFill>
              <a:schemeClr val="bg1"/>
            </a:solidFill>
            <a:latin typeface="Arial" panose="020B0604020202020204" pitchFamily="34" charset="0"/>
            <a:cs typeface="Arial" panose="020B0604020202020204" pitchFamily="34" charset="0"/>
          </a:endParaRPr>
        </a:p>
      </dgm:t>
    </dgm:pt>
    <dgm:pt modelId="{77258AD3-22D1-464E-97AB-D5E9618728A4}" type="parTrans" cxnId="{F21692BC-730D-4716-B66B-BDA69E6429E9}">
      <dgm:prSet/>
      <dgm:spPr/>
      <dgm:t>
        <a:bodyPr/>
        <a:lstStyle/>
        <a:p>
          <a:endParaRPr lang="en-US" sz="1050">
            <a:latin typeface="Arial" panose="020B0604020202020204" pitchFamily="34" charset="0"/>
            <a:cs typeface="Arial" panose="020B0604020202020204" pitchFamily="34" charset="0"/>
          </a:endParaRPr>
        </a:p>
      </dgm:t>
    </dgm:pt>
    <dgm:pt modelId="{F3FC91C8-E4A7-4938-950C-719EFA3D252B}" type="sibTrans" cxnId="{F21692BC-730D-4716-B66B-BDA69E6429E9}">
      <dgm:prSet/>
      <dgm:spPr/>
      <dgm:t>
        <a:bodyPr/>
        <a:lstStyle/>
        <a:p>
          <a:endParaRPr lang="en-US" sz="1050">
            <a:latin typeface="Arial" panose="020B0604020202020204" pitchFamily="34" charset="0"/>
            <a:cs typeface="Arial" panose="020B0604020202020204" pitchFamily="34" charset="0"/>
          </a:endParaRPr>
        </a:p>
      </dgm:t>
    </dgm:pt>
    <dgm:pt modelId="{FE8A26C7-63EB-4DDE-8120-D331BA1DE164}">
      <dgm:prSet phldrT="[Text]" custT="1"/>
      <dgm:spPr>
        <a:solidFill>
          <a:schemeClr val="accent3">
            <a:lumMod val="60000"/>
            <a:lumOff val="40000"/>
          </a:schemeClr>
        </a:solidFill>
      </dgm:spPr>
      <dgm:t>
        <a:bodyPr/>
        <a:lstStyle/>
        <a:p>
          <a:r>
            <a:rPr lang="en-ZA" sz="1800" dirty="0" smtClean="0">
              <a:solidFill>
                <a:schemeClr val="tx1"/>
              </a:solidFill>
              <a:latin typeface="Arial" panose="020B0604020202020204" pitchFamily="34" charset="0"/>
              <a:cs typeface="Arial" panose="020B0604020202020204" pitchFamily="34" charset="0"/>
            </a:rPr>
            <a:t>The municipalities owe a total of </a:t>
          </a:r>
          <a:r>
            <a:rPr lang="en-ZA" sz="1800" b="1" strike="noStrike" dirty="0" smtClean="0">
              <a:solidFill>
                <a:schemeClr val="tx1"/>
              </a:solidFill>
              <a:latin typeface="Arial" panose="020B0604020202020204" pitchFamily="34" charset="0"/>
              <a:cs typeface="Arial" panose="020B0604020202020204" pitchFamily="34" charset="0"/>
            </a:rPr>
            <a:t>R9,4</a:t>
          </a:r>
          <a:r>
            <a:rPr lang="en-ZA" sz="1800" dirty="0" smtClean="0">
              <a:solidFill>
                <a:schemeClr val="tx1"/>
              </a:solidFill>
              <a:latin typeface="Arial" panose="020B0604020202020204" pitchFamily="34" charset="0"/>
              <a:cs typeface="Arial" panose="020B0604020202020204" pitchFamily="34" charset="0"/>
            </a:rPr>
            <a:t> billion to Water boards who cannot refurbish the water services infrastructure.</a:t>
          </a:r>
          <a:endParaRPr lang="en-US" sz="1800" dirty="0">
            <a:solidFill>
              <a:schemeClr val="tx1"/>
            </a:solidFill>
            <a:latin typeface="Arial" panose="020B0604020202020204" pitchFamily="34" charset="0"/>
            <a:cs typeface="Arial" panose="020B0604020202020204" pitchFamily="34" charset="0"/>
          </a:endParaRPr>
        </a:p>
      </dgm:t>
    </dgm:pt>
    <dgm:pt modelId="{27611992-5C58-47BF-A3C3-ECCCF8941D9D}" type="parTrans" cxnId="{DBC6FC4B-B77D-460C-B99F-1B2F32441462}">
      <dgm:prSet/>
      <dgm:spPr/>
      <dgm:t>
        <a:bodyPr/>
        <a:lstStyle/>
        <a:p>
          <a:endParaRPr lang="en-US" sz="1050">
            <a:latin typeface="Arial" panose="020B0604020202020204" pitchFamily="34" charset="0"/>
            <a:cs typeface="Arial" panose="020B0604020202020204" pitchFamily="34" charset="0"/>
          </a:endParaRPr>
        </a:p>
      </dgm:t>
    </dgm:pt>
    <dgm:pt modelId="{7E66D5F5-8A2E-456F-A2FC-B7B8287BB81C}" type="sibTrans" cxnId="{DBC6FC4B-B77D-460C-B99F-1B2F32441462}">
      <dgm:prSet/>
      <dgm:spPr/>
      <dgm:t>
        <a:bodyPr/>
        <a:lstStyle/>
        <a:p>
          <a:endParaRPr lang="en-US" sz="1050">
            <a:latin typeface="Arial" panose="020B0604020202020204" pitchFamily="34" charset="0"/>
            <a:cs typeface="Arial" panose="020B0604020202020204" pitchFamily="34" charset="0"/>
          </a:endParaRPr>
        </a:p>
      </dgm:t>
    </dgm:pt>
    <dgm:pt modelId="{27E84176-7CFF-411C-898C-FE4170A6EB14}" type="pres">
      <dgm:prSet presAssocID="{B9A40233-8395-42D8-9358-8FFB1EA4A03B}" presName="Name0" presStyleCnt="0">
        <dgm:presLayoutVars>
          <dgm:dir/>
          <dgm:resizeHandles val="exact"/>
        </dgm:presLayoutVars>
      </dgm:prSet>
      <dgm:spPr/>
      <dgm:t>
        <a:bodyPr/>
        <a:lstStyle/>
        <a:p>
          <a:endParaRPr lang="en-US"/>
        </a:p>
      </dgm:t>
    </dgm:pt>
    <dgm:pt modelId="{E7C3F574-DB49-46D3-98D3-5F1569CEDE04}" type="pres">
      <dgm:prSet presAssocID="{F892897F-D4D0-4E88-981D-35DAE46AA793}" presName="node" presStyleLbl="node1" presStyleIdx="0" presStyleCnt="2" custLinFactX="101169" custLinFactNeighborX="200000" custLinFactNeighborY="-44466">
        <dgm:presLayoutVars>
          <dgm:bulletEnabled val="1"/>
        </dgm:presLayoutVars>
      </dgm:prSet>
      <dgm:spPr/>
      <dgm:t>
        <a:bodyPr/>
        <a:lstStyle/>
        <a:p>
          <a:endParaRPr lang="en-US"/>
        </a:p>
      </dgm:t>
    </dgm:pt>
    <dgm:pt modelId="{377EEB33-A760-44BC-A726-A53A0A6CF938}" type="pres">
      <dgm:prSet presAssocID="{F3FC91C8-E4A7-4938-950C-719EFA3D252B}" presName="sibTrans" presStyleCnt="0"/>
      <dgm:spPr/>
    </dgm:pt>
    <dgm:pt modelId="{C477835E-7A73-476C-873B-FB146E374238}" type="pres">
      <dgm:prSet presAssocID="{FE8A26C7-63EB-4DDE-8120-D331BA1DE164}" presName="node" presStyleLbl="node1" presStyleIdx="1" presStyleCnt="2" custLinFactX="-94604" custLinFactNeighborX="-100000" custLinFactNeighborY="0">
        <dgm:presLayoutVars>
          <dgm:bulletEnabled val="1"/>
        </dgm:presLayoutVars>
      </dgm:prSet>
      <dgm:spPr/>
      <dgm:t>
        <a:bodyPr/>
        <a:lstStyle/>
        <a:p>
          <a:endParaRPr lang="en-US"/>
        </a:p>
      </dgm:t>
    </dgm:pt>
  </dgm:ptLst>
  <dgm:cxnLst>
    <dgm:cxn modelId="{50D229F3-39C7-44CE-9791-E61566A15E74}" type="presOf" srcId="{FE8A26C7-63EB-4DDE-8120-D331BA1DE164}" destId="{C477835E-7A73-476C-873B-FB146E374238}" srcOrd="0" destOrd="0" presId="urn:microsoft.com/office/officeart/2005/8/layout/hList6"/>
    <dgm:cxn modelId="{8DF36AAF-72D9-470B-B39A-1ED738720E36}" type="presOf" srcId="{B9A40233-8395-42D8-9358-8FFB1EA4A03B}" destId="{27E84176-7CFF-411C-898C-FE4170A6EB14}" srcOrd="0" destOrd="0" presId="urn:microsoft.com/office/officeart/2005/8/layout/hList6"/>
    <dgm:cxn modelId="{E51F7DAA-A36D-4632-8FEF-18E6C7CE087D}" type="presOf" srcId="{F892897F-D4D0-4E88-981D-35DAE46AA793}" destId="{E7C3F574-DB49-46D3-98D3-5F1569CEDE04}" srcOrd="0" destOrd="0" presId="urn:microsoft.com/office/officeart/2005/8/layout/hList6"/>
    <dgm:cxn modelId="{DBC6FC4B-B77D-460C-B99F-1B2F32441462}" srcId="{B9A40233-8395-42D8-9358-8FFB1EA4A03B}" destId="{FE8A26C7-63EB-4DDE-8120-D331BA1DE164}" srcOrd="1" destOrd="0" parTransId="{27611992-5C58-47BF-A3C3-ECCCF8941D9D}" sibTransId="{7E66D5F5-8A2E-456F-A2FC-B7B8287BB81C}"/>
    <dgm:cxn modelId="{F21692BC-730D-4716-B66B-BDA69E6429E9}" srcId="{B9A40233-8395-42D8-9358-8FFB1EA4A03B}" destId="{F892897F-D4D0-4E88-981D-35DAE46AA793}" srcOrd="0" destOrd="0" parTransId="{77258AD3-22D1-464E-97AB-D5E9618728A4}" sibTransId="{F3FC91C8-E4A7-4938-950C-719EFA3D252B}"/>
    <dgm:cxn modelId="{B062C009-60D8-4252-8C87-C892B02ACAE1}" type="presParOf" srcId="{27E84176-7CFF-411C-898C-FE4170A6EB14}" destId="{E7C3F574-DB49-46D3-98D3-5F1569CEDE04}" srcOrd="0" destOrd="0" presId="urn:microsoft.com/office/officeart/2005/8/layout/hList6"/>
    <dgm:cxn modelId="{72746EE4-B5DE-4CD5-8067-7A8709CAD25C}" type="presParOf" srcId="{27E84176-7CFF-411C-898C-FE4170A6EB14}" destId="{377EEB33-A760-44BC-A726-A53A0A6CF938}" srcOrd="1" destOrd="0" presId="urn:microsoft.com/office/officeart/2005/8/layout/hList6"/>
    <dgm:cxn modelId="{55EB6E5C-E113-42CE-904A-6044936C6953}" type="presParOf" srcId="{27E84176-7CFF-411C-898C-FE4170A6EB14}" destId="{C477835E-7A73-476C-873B-FB146E374238}" srcOrd="2"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ea typeface="+mn-ea"/>
                <a:cs typeface="+mn-cs"/>
              </a:defRPr>
            </a:lvl1pPr>
          </a:lstStyle>
          <a:p>
            <a:pPr>
              <a:defRPr/>
            </a:pPr>
            <a:endParaRPr lang="en-US" dirty="0"/>
          </a:p>
        </p:txBody>
      </p:sp>
      <p:sp>
        <p:nvSpPr>
          <p:cNvPr id="30723"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pitchFamily="34" charset="-128"/>
              </a:defRPr>
            </a:lvl1pPr>
          </a:lstStyle>
          <a:p>
            <a:pPr>
              <a:defRPr/>
            </a:pPr>
            <a:fld id="{82646ACD-AD40-44AF-95A1-960366F23CC1}" type="datetimeFigureOut">
              <a:rPr lang="en-US"/>
              <a:pPr>
                <a:defRPr/>
              </a:pPr>
              <a:t>10/30/2019</a:t>
            </a:fld>
            <a:endParaRPr lang="en-US" dirty="0"/>
          </a:p>
        </p:txBody>
      </p:sp>
      <p:sp>
        <p:nvSpPr>
          <p:cNvPr id="3584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ea typeface="+mn-ea"/>
                <a:cs typeface="+mn-cs"/>
              </a:defRPr>
            </a:lvl1pPr>
          </a:lstStyle>
          <a:p>
            <a:pPr>
              <a:defRPr/>
            </a:pPr>
            <a:endParaRPr lang="en-US" dirty="0"/>
          </a:p>
        </p:txBody>
      </p:sp>
      <p:sp>
        <p:nvSpPr>
          <p:cNvPr id="30727"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pitchFamily="34" charset="-128"/>
              </a:defRPr>
            </a:lvl1pPr>
          </a:lstStyle>
          <a:p>
            <a:pPr>
              <a:defRPr/>
            </a:pPr>
            <a:fld id="{85AE99B2-B25F-45CC-848A-C6679DF514A8}" type="slidenum">
              <a:rPr lang="en-US"/>
              <a:pPr>
                <a:defRPr/>
              </a:pPr>
              <a:t>‹#›</a:t>
            </a:fld>
            <a:endParaRPr lang="en-US" dirty="0"/>
          </a:p>
        </p:txBody>
      </p:sp>
    </p:spTree>
    <p:extLst>
      <p:ext uri="{BB962C8B-B14F-4D97-AF65-F5344CB8AC3E}">
        <p14:creationId xmlns:p14="http://schemas.microsoft.com/office/powerpoint/2010/main" xmlns="" val="20397342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5AE99B2-B25F-45CC-848A-C6679DF514A8}" type="slidenum">
              <a:rPr lang="en-US" smtClean="0"/>
              <a:pPr>
                <a:defRPr/>
              </a:pPr>
              <a:t>5</a:t>
            </a:fld>
            <a:endParaRPr lang="en-US" dirty="0"/>
          </a:p>
        </p:txBody>
      </p:sp>
    </p:spTree>
    <p:extLst>
      <p:ext uri="{BB962C8B-B14F-4D97-AF65-F5344CB8AC3E}">
        <p14:creationId xmlns:p14="http://schemas.microsoft.com/office/powerpoint/2010/main" xmlns="" val="811719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A0C784CB-7F9E-4032-B51A-0D48050D0B13}" type="slidenum">
              <a:rPr lang="en-US" smtClean="0">
                <a:solidFill>
                  <a:prstClr val="black"/>
                </a:solidFill>
                <a:latin typeface="Times"/>
              </a:rPr>
              <a:pPr/>
              <a:t>10</a:t>
            </a:fld>
            <a:endParaRPr lang="en-US" dirty="0" smtClean="0">
              <a:solidFill>
                <a:prstClr val="black"/>
              </a:solidFill>
              <a:latin typeface="Times"/>
            </a:endParaRPr>
          </a:p>
        </p:txBody>
      </p:sp>
      <p:sp>
        <p:nvSpPr>
          <p:cNvPr id="36866" name="Rectangle 1026"/>
          <p:cNvSpPr>
            <a:spLocks noGrp="1" noRot="1" noChangeAspect="1" noChangeArrowheads="1" noTextEdit="1"/>
          </p:cNvSpPr>
          <p:nvPr>
            <p:ph type="sldImg"/>
          </p:nvPr>
        </p:nvSpPr>
        <p:spPr>
          <a:ln/>
        </p:spPr>
      </p:sp>
      <p:sp>
        <p:nvSpPr>
          <p:cNvPr id="36867" name="Rectangle 1027"/>
          <p:cNvSpPr>
            <a:spLocks noGrp="1" noChangeArrowheads="1"/>
          </p:cNvSpPr>
          <p:nvPr>
            <p:ph type="body" idx="1"/>
          </p:nvPr>
        </p:nvSpPr>
        <p:spPr>
          <a:noFill/>
          <a:ln/>
        </p:spPr>
        <p:txBody>
          <a:bodyPr/>
          <a:lstStyle/>
          <a:p>
            <a:pPr eaLnBrk="1" hangingPunct="1"/>
            <a:r>
              <a:rPr lang="en-US" dirty="0" smtClean="0">
                <a:latin typeface="Times"/>
              </a:rPr>
              <a:t>In terms of the status quo, and the consultation process followed it is important to note that the initial drafting of the strategy commenced in late 2004.  In April 2005, the Directorate produced the first draft which we used as a basis to initiate the consultation process.</a:t>
            </a:r>
          </a:p>
          <a:p>
            <a:pPr eaLnBrk="1" hangingPunct="1"/>
            <a:r>
              <a:rPr lang="en-US" dirty="0" smtClean="0">
                <a:latin typeface="Times"/>
              </a:rPr>
              <a:t>A reference group was also established, to provide strategic guidance to this project.  The reference group was made up of key sector stakeholders including dplg, NT, SALGA, SAAWU, etc.  The reference group met periodically but due to the logistical difficulties in getting the group together, the Directorate had to arrange one-on-one bilaterals with key stakeholders.</a:t>
            </a:r>
          </a:p>
          <a:p>
            <a:pPr eaLnBrk="1" hangingPunct="1"/>
            <a:r>
              <a:rPr lang="en-US" dirty="0" smtClean="0">
                <a:latin typeface="Times"/>
              </a:rPr>
              <a:t>Between April last year and May this year there has been extensive consultation around the strategy.  The process was not only extensive but also highly intensive in terms of the discussions and inputs etc.</a:t>
            </a:r>
          </a:p>
          <a:p>
            <a:pPr eaLnBrk="1" hangingPunct="1"/>
            <a:r>
              <a:rPr lang="en-US" dirty="0" smtClean="0">
                <a:latin typeface="Times"/>
              </a:rPr>
              <a:t>This process took us from version 1 in April 2005 to version 4 in October and even within these versions we have had subversions for eg. 2.01, 2.02, etc.  So it is easy to imagine how many inputs we received.  Each time we consulted and received inputs on the strategy, they were debated and discussed and where possible they were incorporated into subsequent versions of the strategy.  We would like to thank all those who provided valuable input into the development of the strategy.</a:t>
            </a:r>
          </a:p>
          <a:p>
            <a:pPr eaLnBrk="1" hangingPunct="1"/>
            <a:r>
              <a:rPr lang="en-US" dirty="0" smtClean="0">
                <a:latin typeface="Times"/>
              </a:rPr>
              <a:t>We also subjected the strategy to an international review panel and it is pleasing to note that we received quite positive comments in this regard. </a:t>
            </a:r>
          </a:p>
        </p:txBody>
      </p:sp>
    </p:spTree>
    <p:extLst>
      <p:ext uri="{BB962C8B-B14F-4D97-AF65-F5344CB8AC3E}">
        <p14:creationId xmlns:p14="http://schemas.microsoft.com/office/powerpoint/2010/main" xmlns="" val="1708719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7B7D521C-C3E4-424D-994B-E8959D0EFEFB}" type="datetime1">
              <a:rPr lang="en-US" smtClean="0"/>
              <a:pPr>
                <a:defRPr/>
              </a:pPr>
              <a:t>10/30/2019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CEFED315-380E-4540-BBD9-1BBD463DB20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B93B4285-CAE6-4385-A336-2126C851DEDF}" type="datetime1">
              <a:rPr lang="en-US" smtClean="0"/>
              <a:pPr>
                <a:defRPr/>
              </a:pPr>
              <a:t>10/30/2019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84F2A153-F438-4B6C-B5D4-6777BEBE829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34CAD0CB-BAAE-40BC-A18E-C66C94A8663F}" type="datetime1">
              <a:rPr lang="en-US" smtClean="0"/>
              <a:pPr>
                <a:defRPr/>
              </a:pPr>
              <a:t>10/30/2019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A6E34D46-E96E-45FA-891A-D51D80E3581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pPr>
              <a:defRPr/>
            </a:pPr>
            <a:fld id="{5B290011-6DBE-46CD-90F5-9A94B741B39E}" type="datetime1">
              <a:rPr lang="en-US" smtClean="0">
                <a:solidFill>
                  <a:prstClr val="black">
                    <a:tint val="75000"/>
                  </a:prstClr>
                </a:solidFill>
              </a:rPr>
              <a:pPr>
                <a:defRPr/>
              </a:pPr>
              <a:t>10/30/2019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1B6D53-F1A5-45DF-A3EC-FEE3A107B2E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233553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a:defRPr/>
            </a:pPr>
            <a:fld id="{793520E6-890B-42F1-BE11-5B009421CE05}" type="datetime1">
              <a:rPr lang="en-US" smtClean="0">
                <a:solidFill>
                  <a:prstClr val="black">
                    <a:tint val="75000"/>
                  </a:prstClr>
                </a:solidFill>
              </a:rPr>
              <a:pPr>
                <a:defRPr/>
              </a:pPr>
              <a:t>10/30/2019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1B6D53-F1A5-45DF-A3EC-FEE3A107B2E8}" type="slidenum">
              <a:rPr lang="en-ZA" smtClean="0">
                <a:solidFill>
                  <a:prstClr val="black">
                    <a:tint val="75000"/>
                  </a:prstClr>
                </a:solidFill>
              </a:rPr>
              <a:pPr/>
              <a:t>‹#›</a:t>
            </a:fld>
            <a:endParaRPr lang="en-ZA">
              <a:solidFill>
                <a:prstClr val="black">
                  <a:tint val="75000"/>
                </a:prstClr>
              </a:solidFill>
            </a:endParaRPr>
          </a:p>
        </p:txBody>
      </p:sp>
      <p:sp>
        <p:nvSpPr>
          <p:cNvPr id="7" name="Slide Number Placeholder 5"/>
          <p:cNvSpPr txBox="1">
            <a:spLocks/>
          </p:cNvSpPr>
          <p:nvPr userDrawn="1"/>
        </p:nvSpPr>
        <p:spPr>
          <a:xfrm>
            <a:off x="8785411" y="6589059"/>
            <a:ext cx="372036" cy="232709"/>
          </a:xfrm>
          <a:prstGeom prst="rect">
            <a:avLst/>
          </a:prstGeom>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900" kern="1200">
                <a:solidFill>
                  <a:prstClr val="black"/>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endParaRPr lang="en-US" dirty="0"/>
          </a:p>
        </p:txBody>
      </p:sp>
    </p:spTree>
    <p:extLst>
      <p:ext uri="{BB962C8B-B14F-4D97-AF65-F5344CB8AC3E}">
        <p14:creationId xmlns:p14="http://schemas.microsoft.com/office/powerpoint/2010/main" xmlns="" val="373078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BF72BA2-6502-4E20-A105-F28FE42C63F8}" type="datetime1">
              <a:rPr lang="en-US" smtClean="0">
                <a:solidFill>
                  <a:prstClr val="black">
                    <a:tint val="75000"/>
                  </a:prstClr>
                </a:solidFill>
              </a:rPr>
              <a:pPr>
                <a:defRPr/>
              </a:pPr>
              <a:t>10/30/2019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1B6D53-F1A5-45DF-A3EC-FEE3A107B2E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334149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pPr>
              <a:defRPr/>
            </a:pPr>
            <a:fld id="{98C6F807-6339-4F1E-ACE1-3ADD30943BCE}" type="datetime1">
              <a:rPr lang="en-US" smtClean="0">
                <a:solidFill>
                  <a:prstClr val="black">
                    <a:tint val="75000"/>
                  </a:prstClr>
                </a:solidFill>
              </a:rPr>
              <a:pPr>
                <a:defRPr/>
              </a:pPr>
              <a:t>10/30/2019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1B6D53-F1A5-45DF-A3EC-FEE3A107B2E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916941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pPr>
              <a:defRPr/>
            </a:pPr>
            <a:fld id="{55648C05-06C5-454E-8463-226C90D5BD61}" type="datetime1">
              <a:rPr lang="en-US" smtClean="0">
                <a:solidFill>
                  <a:prstClr val="black">
                    <a:tint val="75000"/>
                  </a:prstClr>
                </a:solidFill>
              </a:rPr>
              <a:pPr>
                <a:defRPr/>
              </a:pPr>
              <a:t>10/30/2019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1B6D53-F1A5-45DF-A3EC-FEE3A107B2E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183715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pPr>
              <a:defRPr/>
            </a:pPr>
            <a:fld id="{FAEBDCE1-17D3-4AD0-8F74-A4C8026E1238}" type="datetime1">
              <a:rPr lang="en-US" smtClean="0">
                <a:solidFill>
                  <a:prstClr val="black">
                    <a:tint val="75000"/>
                  </a:prstClr>
                </a:solidFill>
              </a:rPr>
              <a:pPr>
                <a:defRPr/>
              </a:pPr>
              <a:t>10/30/2019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1B6D53-F1A5-45DF-A3EC-FEE3A107B2E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679121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5B9A5F3-8819-47C9-9514-75B329842754}" type="datetime1">
              <a:rPr lang="en-US" smtClean="0">
                <a:solidFill>
                  <a:prstClr val="black">
                    <a:tint val="75000"/>
                  </a:prstClr>
                </a:solidFill>
              </a:rPr>
              <a:pPr>
                <a:defRPr/>
              </a:pPr>
              <a:t>10/30/2019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1B6D53-F1A5-45DF-A3EC-FEE3A107B2E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775910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3CFE01A-D37C-4CA9-A012-8BD2D1519DD4}" type="datetime1">
              <a:rPr lang="en-US" smtClean="0">
                <a:solidFill>
                  <a:prstClr val="black">
                    <a:tint val="75000"/>
                  </a:prstClr>
                </a:solidFill>
              </a:rPr>
              <a:pPr>
                <a:defRPr/>
              </a:pPr>
              <a:t>10/30/2019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592459D-23F3-436B-AB74-F6629A7A2D3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865854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E3E2A3CC-E044-45BB-9E17-B9823A78E82B}" type="datetime1">
              <a:rPr lang="en-US" smtClean="0"/>
              <a:pPr>
                <a:defRPr/>
              </a:pPr>
              <a:t>10/30/2019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E056AF32-880D-4633-9C16-EF91AE5EFF0D}"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5F202C0-0297-41A3-8987-82CD0A50A984}" type="datetime1">
              <a:rPr lang="en-US" smtClean="0">
                <a:solidFill>
                  <a:prstClr val="black">
                    <a:tint val="75000"/>
                  </a:prstClr>
                </a:solidFill>
              </a:rPr>
              <a:pPr>
                <a:defRPr/>
              </a:pPr>
              <a:t>10/30/2019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7A8C74D-A45D-4FD1-B0F3-406DD5CECE2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348939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a:defRPr/>
            </a:pPr>
            <a:fld id="{BFBA1BA2-4A17-4EED-B20A-DFB964DA3A5A}" type="datetime1">
              <a:rPr lang="en-US" smtClean="0">
                <a:solidFill>
                  <a:prstClr val="black">
                    <a:tint val="75000"/>
                  </a:prstClr>
                </a:solidFill>
              </a:rPr>
              <a:pPr>
                <a:defRPr/>
              </a:pPr>
              <a:t>10/30/2019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A847DC2-A7C9-4D2B-AF76-ACFC93072AF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018737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a:defRPr/>
            </a:pPr>
            <a:fld id="{BF22C0C3-047E-4AF7-AA8E-4A346517E0B9}" type="datetime1">
              <a:rPr lang="en-US" smtClean="0">
                <a:solidFill>
                  <a:prstClr val="black">
                    <a:tint val="75000"/>
                  </a:prstClr>
                </a:solidFill>
              </a:rPr>
              <a:pPr>
                <a:defRPr/>
              </a:pPr>
              <a:t>10/30/2019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9AAA1D0-705D-4C02-8021-7BBAF02A457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451244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3094897A-AAF7-42C6-8FB3-1D79C52F791F}" type="datetimeFigureOut">
              <a:rPr lang="en-US">
                <a:solidFill>
                  <a:prstClr val="black"/>
                </a:solidFill>
                <a:ea typeface="ＭＳ Ｐゴシック" pitchFamily="34" charset="-128"/>
              </a:rPr>
              <a:pPr>
                <a:defRPr/>
              </a:pPr>
              <a:t>10/30/2019</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07658189-FA50-4BDE-B31D-8B115733E548}" type="slidenum">
              <a:rPr lang="en-US">
                <a:solidFill>
                  <a:prstClr val="black"/>
                </a:solidFill>
                <a:ea typeface="ＭＳ Ｐゴシック" pitchFamily="34" charset="-128"/>
              </a:rPr>
              <a:pPr>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xmlns="" val="4139475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087311B0-CDF1-453E-829C-2B249224AE31}" type="datetimeFigureOut">
              <a:rPr lang="en-US">
                <a:solidFill>
                  <a:prstClr val="black"/>
                </a:solidFill>
                <a:ea typeface="ＭＳ Ｐゴシック" pitchFamily="34" charset="-128"/>
              </a:rPr>
              <a:pPr>
                <a:defRPr/>
              </a:pPr>
              <a:t>10/30/2019</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EBAD31A1-840A-42BB-A6EC-48BF34143E51}" type="slidenum">
              <a:rPr lang="en-US">
                <a:solidFill>
                  <a:prstClr val="black"/>
                </a:solidFill>
                <a:ea typeface="ＭＳ Ｐゴシック" pitchFamily="34" charset="-128"/>
              </a:rPr>
              <a:pPr>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xmlns="" val="2310914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BD82816E-9B24-46C3-BEF5-EE99A5B4102E}" type="datetimeFigureOut">
              <a:rPr lang="en-US">
                <a:solidFill>
                  <a:prstClr val="black"/>
                </a:solidFill>
                <a:ea typeface="ＭＳ Ｐゴシック" pitchFamily="34" charset="-128"/>
              </a:rPr>
              <a:pPr>
                <a:defRPr/>
              </a:pPr>
              <a:t>10/30/2019</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EE867848-8AF5-41B1-829D-929A76542375}" type="slidenum">
              <a:rPr lang="en-US">
                <a:solidFill>
                  <a:prstClr val="black"/>
                </a:solidFill>
                <a:ea typeface="ＭＳ Ｐゴシック" pitchFamily="34" charset="-128"/>
              </a:rPr>
              <a:pPr>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xmlns="" val="1440608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E6246FC6-C469-452B-B4F1-5F41512C333E}" type="datetimeFigureOut">
              <a:rPr lang="en-US">
                <a:solidFill>
                  <a:prstClr val="black"/>
                </a:solidFill>
                <a:ea typeface="ＭＳ Ｐゴシック" pitchFamily="34" charset="-128"/>
              </a:rPr>
              <a:pPr>
                <a:defRPr/>
              </a:pPr>
              <a:t>10/30/2019</a:t>
            </a:fld>
            <a:endParaRPr lang="en-US">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D8F347E6-5BC7-4535-A99D-0383893F96FF}" type="slidenum">
              <a:rPr lang="en-US">
                <a:solidFill>
                  <a:prstClr val="black"/>
                </a:solidFill>
                <a:ea typeface="ＭＳ Ｐゴシック" pitchFamily="34" charset="-128"/>
              </a:rPr>
              <a:pPr>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xmlns="" val="1106135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8C2BA362-3ED7-4DCE-8A43-88734832ED13}" type="datetimeFigureOut">
              <a:rPr lang="en-US">
                <a:solidFill>
                  <a:prstClr val="black"/>
                </a:solidFill>
                <a:ea typeface="ＭＳ Ｐゴシック" pitchFamily="34" charset="-128"/>
              </a:rPr>
              <a:pPr>
                <a:defRPr/>
              </a:pPr>
              <a:t>10/30/2019</a:t>
            </a:fld>
            <a:endParaRPr lang="en-US">
              <a:solidFill>
                <a:prstClr val="black"/>
              </a:solidFill>
              <a:ea typeface="ＭＳ Ｐゴシック" pitchFamily="34" charset="-128"/>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6A66971C-C4E2-4E3A-95C2-ED56A5A67BB6}" type="slidenum">
              <a:rPr lang="en-US">
                <a:solidFill>
                  <a:prstClr val="black"/>
                </a:solidFill>
                <a:ea typeface="ＭＳ Ｐゴシック" pitchFamily="34" charset="-128"/>
              </a:rPr>
              <a:pPr>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xmlns="" val="15650088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3C5802E8-DAAB-4833-A16E-6F022C8ED6AA}" type="datetimeFigureOut">
              <a:rPr lang="en-US">
                <a:solidFill>
                  <a:prstClr val="black"/>
                </a:solidFill>
                <a:ea typeface="ＭＳ Ｐゴシック" pitchFamily="34" charset="-128"/>
              </a:rPr>
              <a:pPr>
                <a:defRPr/>
              </a:pPr>
              <a:t>10/30/2019</a:t>
            </a:fld>
            <a:endParaRPr lang="en-US">
              <a:solidFill>
                <a:prstClr val="black"/>
              </a:solidFill>
              <a:ea typeface="ＭＳ Ｐゴシック" pitchFamily="34" charset="-128"/>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2F7843AE-C8FA-4BA7-952D-0C1E9249827F}" type="slidenum">
              <a:rPr lang="en-US">
                <a:solidFill>
                  <a:prstClr val="black"/>
                </a:solidFill>
                <a:ea typeface="ＭＳ Ｐゴシック" pitchFamily="34" charset="-128"/>
              </a:rPr>
              <a:pPr>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xmlns="" val="3156483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6418D296-7604-468C-AB16-2C51F058580F}" type="datetimeFigureOut">
              <a:rPr lang="en-US">
                <a:solidFill>
                  <a:prstClr val="black"/>
                </a:solidFill>
                <a:ea typeface="ＭＳ Ｐゴシック" pitchFamily="34" charset="-128"/>
              </a:rPr>
              <a:pPr>
                <a:defRPr/>
              </a:pPr>
              <a:t>10/30/2019</a:t>
            </a:fld>
            <a:endParaRPr lang="en-US">
              <a:solidFill>
                <a:prstClr val="black"/>
              </a:solidFill>
              <a:ea typeface="ＭＳ Ｐゴシック" pitchFamily="34" charset="-128"/>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6CE8D9DB-B5DB-4B8C-8822-06924154FD47}" type="slidenum">
              <a:rPr lang="en-US">
                <a:solidFill>
                  <a:prstClr val="black"/>
                </a:solidFill>
                <a:ea typeface="ＭＳ Ｐゴシック" pitchFamily="34" charset="-128"/>
              </a:rPr>
              <a:pPr>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xmlns="" val="80413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44782496-5D0D-49F6-926A-932EAC632B6D}" type="datetime1">
              <a:rPr lang="en-US" smtClean="0"/>
              <a:pPr>
                <a:defRPr/>
              </a:pPr>
              <a:t>10/30/2019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05264BD4-6494-4A30-9E0E-D2396794132F}"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8A695FD9-BCDE-4072-A94A-429420F4D732}" type="datetimeFigureOut">
              <a:rPr lang="en-US">
                <a:solidFill>
                  <a:prstClr val="black"/>
                </a:solidFill>
                <a:ea typeface="ＭＳ Ｐゴシック" pitchFamily="34" charset="-128"/>
              </a:rPr>
              <a:pPr>
                <a:defRPr/>
              </a:pPr>
              <a:t>10/30/2019</a:t>
            </a:fld>
            <a:endParaRPr lang="en-US">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192A2065-3453-4082-BB2B-81D252EEEC73}" type="slidenum">
              <a:rPr lang="en-US">
                <a:solidFill>
                  <a:prstClr val="black"/>
                </a:solidFill>
                <a:ea typeface="ＭＳ Ｐゴシック" pitchFamily="34" charset="-128"/>
              </a:rPr>
              <a:pPr>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xmlns="" val="41229716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01ABD38E-7A0B-41D1-9EA8-C31FFDAF04CB}" type="datetimeFigureOut">
              <a:rPr lang="en-US">
                <a:solidFill>
                  <a:prstClr val="black"/>
                </a:solidFill>
                <a:ea typeface="ＭＳ Ｐゴシック" pitchFamily="34" charset="-128"/>
              </a:rPr>
              <a:pPr>
                <a:defRPr/>
              </a:pPr>
              <a:t>10/30/2019</a:t>
            </a:fld>
            <a:endParaRPr lang="en-US">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D08CC036-BCA8-4781-9789-DB15C2D4BF62}" type="slidenum">
              <a:rPr lang="en-US">
                <a:solidFill>
                  <a:prstClr val="black"/>
                </a:solidFill>
                <a:ea typeface="ＭＳ Ｐゴシック" pitchFamily="34" charset="-128"/>
              </a:rPr>
              <a:pPr>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xmlns="" val="2400875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D08D73AE-0056-474E-9BD5-5EFF47C727E5}" type="datetimeFigureOut">
              <a:rPr lang="en-US">
                <a:solidFill>
                  <a:prstClr val="black"/>
                </a:solidFill>
                <a:ea typeface="ＭＳ Ｐゴシック" pitchFamily="34" charset="-128"/>
              </a:rPr>
              <a:pPr>
                <a:defRPr/>
              </a:pPr>
              <a:t>10/30/2019</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DF6EB37F-BF7A-41EF-86D2-374CBAABF3D9}" type="slidenum">
              <a:rPr lang="en-US">
                <a:solidFill>
                  <a:prstClr val="black"/>
                </a:solidFill>
                <a:ea typeface="ＭＳ Ｐゴシック" pitchFamily="34" charset="-128"/>
              </a:rPr>
              <a:pPr>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xmlns="" val="4168377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2EE0B5A6-F680-4DF9-9847-DAF6A6566A55}" type="datetimeFigureOut">
              <a:rPr lang="en-US">
                <a:solidFill>
                  <a:prstClr val="black"/>
                </a:solidFill>
                <a:ea typeface="ＭＳ Ｐゴシック" pitchFamily="34" charset="-128"/>
              </a:rPr>
              <a:pPr>
                <a:defRPr/>
              </a:pPr>
              <a:t>10/30/2019</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2BAD4BFF-0050-4888-A5D7-BBDF11928763}" type="slidenum">
              <a:rPr lang="en-US">
                <a:solidFill>
                  <a:prstClr val="black"/>
                </a:solidFill>
                <a:ea typeface="ＭＳ Ｐゴシック" pitchFamily="34" charset="-128"/>
              </a:rPr>
              <a:pPr>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xmlns="" val="9057804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pPr>
              <a:defRPr/>
            </a:pPr>
            <a:fld id="{5B290011-6DBE-46CD-90F5-9A94B741B39E}" type="datetime1">
              <a:rPr lang="en-US" smtClean="0">
                <a:solidFill>
                  <a:prstClr val="black">
                    <a:tint val="75000"/>
                  </a:prstClr>
                </a:solidFill>
              </a:rPr>
              <a:pPr>
                <a:defRPr/>
              </a:pPr>
              <a:t>10/30/2019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1B6D53-F1A5-45DF-A3EC-FEE3A107B2E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0037903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a:defRPr/>
            </a:pPr>
            <a:fld id="{793520E6-890B-42F1-BE11-5B009421CE05}" type="datetime1">
              <a:rPr lang="en-US" smtClean="0">
                <a:solidFill>
                  <a:prstClr val="black">
                    <a:tint val="75000"/>
                  </a:prstClr>
                </a:solidFill>
              </a:rPr>
              <a:pPr>
                <a:defRPr/>
              </a:pPr>
              <a:t>10/30/2019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1B6D53-F1A5-45DF-A3EC-FEE3A107B2E8}" type="slidenum">
              <a:rPr lang="en-ZA" smtClean="0">
                <a:solidFill>
                  <a:prstClr val="black">
                    <a:tint val="75000"/>
                  </a:prstClr>
                </a:solidFill>
              </a:rPr>
              <a:pPr/>
              <a:t>‹#›</a:t>
            </a:fld>
            <a:endParaRPr lang="en-ZA">
              <a:solidFill>
                <a:prstClr val="black">
                  <a:tint val="75000"/>
                </a:prstClr>
              </a:solidFill>
            </a:endParaRPr>
          </a:p>
        </p:txBody>
      </p:sp>
      <p:sp>
        <p:nvSpPr>
          <p:cNvPr id="7" name="Slide Number Placeholder 5"/>
          <p:cNvSpPr txBox="1">
            <a:spLocks/>
          </p:cNvSpPr>
          <p:nvPr userDrawn="1"/>
        </p:nvSpPr>
        <p:spPr>
          <a:xfrm>
            <a:off x="8785411" y="6589059"/>
            <a:ext cx="372036" cy="232709"/>
          </a:xfrm>
          <a:prstGeom prst="rect">
            <a:avLst/>
          </a:prstGeom>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900" kern="1200">
                <a:solidFill>
                  <a:prstClr val="black"/>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endParaRPr lang="en-US" dirty="0"/>
          </a:p>
        </p:txBody>
      </p:sp>
    </p:spTree>
    <p:extLst>
      <p:ext uri="{BB962C8B-B14F-4D97-AF65-F5344CB8AC3E}">
        <p14:creationId xmlns:p14="http://schemas.microsoft.com/office/powerpoint/2010/main" xmlns="" val="9020224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BF72BA2-6502-4E20-A105-F28FE42C63F8}" type="datetime1">
              <a:rPr lang="en-US" smtClean="0">
                <a:solidFill>
                  <a:prstClr val="black">
                    <a:tint val="75000"/>
                  </a:prstClr>
                </a:solidFill>
              </a:rPr>
              <a:pPr>
                <a:defRPr/>
              </a:pPr>
              <a:t>10/30/2019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1B6D53-F1A5-45DF-A3EC-FEE3A107B2E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1781948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pPr>
              <a:defRPr/>
            </a:pPr>
            <a:fld id="{98C6F807-6339-4F1E-ACE1-3ADD30943BCE}" type="datetime1">
              <a:rPr lang="en-US" smtClean="0">
                <a:solidFill>
                  <a:prstClr val="black">
                    <a:tint val="75000"/>
                  </a:prstClr>
                </a:solidFill>
              </a:rPr>
              <a:pPr>
                <a:defRPr/>
              </a:pPr>
              <a:t>10/30/2019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1B6D53-F1A5-45DF-A3EC-FEE3A107B2E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937591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pPr>
              <a:defRPr/>
            </a:pPr>
            <a:fld id="{55648C05-06C5-454E-8463-226C90D5BD61}" type="datetime1">
              <a:rPr lang="en-US" smtClean="0">
                <a:solidFill>
                  <a:prstClr val="black">
                    <a:tint val="75000"/>
                  </a:prstClr>
                </a:solidFill>
              </a:rPr>
              <a:pPr>
                <a:defRPr/>
              </a:pPr>
              <a:t>10/30/2019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1B6D53-F1A5-45DF-A3EC-FEE3A107B2E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0431874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pPr>
              <a:defRPr/>
            </a:pPr>
            <a:fld id="{FAEBDCE1-17D3-4AD0-8F74-A4C8026E1238}" type="datetime1">
              <a:rPr lang="en-US" smtClean="0">
                <a:solidFill>
                  <a:prstClr val="black">
                    <a:tint val="75000"/>
                  </a:prstClr>
                </a:solidFill>
              </a:rPr>
              <a:pPr>
                <a:defRPr/>
              </a:pPr>
              <a:t>10/30/2019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1B6D53-F1A5-45DF-A3EC-FEE3A107B2E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220240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711DB90E-F76C-4F47-8A53-A4A787D02200}" type="datetime1">
              <a:rPr lang="en-US" smtClean="0"/>
              <a:pPr>
                <a:defRPr/>
              </a:pPr>
              <a:t>10/30/2019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A03EADF2-F164-4E23-83DF-1E2C35DEC1D7}"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5B9A5F3-8819-47C9-9514-75B329842754}" type="datetime1">
              <a:rPr lang="en-US" smtClean="0">
                <a:solidFill>
                  <a:prstClr val="black">
                    <a:tint val="75000"/>
                  </a:prstClr>
                </a:solidFill>
              </a:rPr>
              <a:pPr>
                <a:defRPr/>
              </a:pPr>
              <a:t>10/30/2019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1B6D53-F1A5-45DF-A3EC-FEE3A107B2E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1048912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3CFE01A-D37C-4CA9-A012-8BD2D1519DD4}" type="datetime1">
              <a:rPr lang="en-US" smtClean="0">
                <a:solidFill>
                  <a:prstClr val="black">
                    <a:tint val="75000"/>
                  </a:prstClr>
                </a:solidFill>
              </a:rPr>
              <a:pPr>
                <a:defRPr/>
              </a:pPr>
              <a:t>10/30/2019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592459D-23F3-436B-AB74-F6629A7A2D3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1032512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5F202C0-0297-41A3-8987-82CD0A50A984}" type="datetime1">
              <a:rPr lang="en-US" smtClean="0">
                <a:solidFill>
                  <a:prstClr val="black">
                    <a:tint val="75000"/>
                  </a:prstClr>
                </a:solidFill>
              </a:rPr>
              <a:pPr>
                <a:defRPr/>
              </a:pPr>
              <a:t>10/30/2019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7A8C74D-A45D-4FD1-B0F3-406DD5CECE2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8233408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a:defRPr/>
            </a:pPr>
            <a:fld id="{BFBA1BA2-4A17-4EED-B20A-DFB964DA3A5A}" type="datetime1">
              <a:rPr lang="en-US" smtClean="0">
                <a:solidFill>
                  <a:prstClr val="black">
                    <a:tint val="75000"/>
                  </a:prstClr>
                </a:solidFill>
              </a:rPr>
              <a:pPr>
                <a:defRPr/>
              </a:pPr>
              <a:t>10/30/2019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A847DC2-A7C9-4D2B-AF76-ACFC93072AF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3097109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a:defRPr/>
            </a:pPr>
            <a:fld id="{BF22C0C3-047E-4AF7-AA8E-4A346517E0B9}" type="datetime1">
              <a:rPr lang="en-US" smtClean="0">
                <a:solidFill>
                  <a:prstClr val="black">
                    <a:tint val="75000"/>
                  </a:prstClr>
                </a:solidFill>
              </a:rPr>
              <a:pPr>
                <a:defRPr/>
              </a:pPr>
              <a:t>10/30/2019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9AAA1D0-705D-4C02-8021-7BBAF02A457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3850251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39CA8D2E-82A8-476C-888F-55E828E8EF4A}" type="datetime1">
              <a:rPr lang="en-US">
                <a:solidFill>
                  <a:prstClr val="black"/>
                </a:solidFill>
                <a:ea typeface="ＭＳ Ｐゴシック" pitchFamily="34" charset="-128"/>
              </a:rPr>
              <a:pPr>
                <a:defRPr/>
              </a:pPr>
              <a:t>10/30/2019</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37339A29-AC72-47CD-A742-834928F2AAD3}" type="slidenum">
              <a:rPr lang="en-US">
                <a:solidFill>
                  <a:prstClr val="black"/>
                </a:solidFill>
                <a:ea typeface="ＭＳ Ｐゴシック" pitchFamily="34" charset="-128"/>
              </a:rPr>
              <a:pPr>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2064298424"/>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D94A6DC5-FEAA-4833-BBD9-89619757C08E}" type="datetime1">
              <a:rPr lang="en-US">
                <a:solidFill>
                  <a:prstClr val="black"/>
                </a:solidFill>
                <a:ea typeface="ＭＳ Ｐゴシック" pitchFamily="34" charset="-128"/>
              </a:rPr>
              <a:pPr>
                <a:defRPr/>
              </a:pPr>
              <a:t>10/30/2019</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6233D2A8-B5D1-4D12-9C08-6E1A38172D95}" type="slidenum">
              <a:rPr lang="en-US">
                <a:solidFill>
                  <a:prstClr val="black"/>
                </a:solidFill>
                <a:ea typeface="ＭＳ Ｐゴシック" pitchFamily="34" charset="-128"/>
              </a:rPr>
              <a:pPr>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1393478640"/>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C8A2AE43-2834-4190-AD74-2D4FE94EF97A}" type="datetime1">
              <a:rPr lang="en-US">
                <a:solidFill>
                  <a:prstClr val="black"/>
                </a:solidFill>
                <a:ea typeface="ＭＳ Ｐゴシック" pitchFamily="34" charset="-128"/>
              </a:rPr>
              <a:pPr>
                <a:defRPr/>
              </a:pPr>
              <a:t>10/30/2019</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83B28314-32B8-46A5-936C-BC3A6DBF629C}" type="slidenum">
              <a:rPr lang="en-US">
                <a:solidFill>
                  <a:prstClr val="black"/>
                </a:solidFill>
                <a:ea typeface="ＭＳ Ｐゴシック" pitchFamily="34" charset="-128"/>
              </a:rPr>
              <a:pPr>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3449834496"/>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6D6C22AC-588F-4301-98A7-6FCA9F4AC9A8}" type="datetime1">
              <a:rPr lang="en-US">
                <a:solidFill>
                  <a:prstClr val="black"/>
                </a:solidFill>
                <a:ea typeface="ＭＳ Ｐゴシック" pitchFamily="34" charset="-128"/>
              </a:rPr>
              <a:pPr>
                <a:defRPr/>
              </a:pPr>
              <a:t>10/30/2019</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F7C28665-2980-48ED-8565-4809772BDF81}" type="slidenum">
              <a:rPr lang="en-US">
                <a:solidFill>
                  <a:prstClr val="black"/>
                </a:solidFill>
                <a:ea typeface="ＭＳ Ｐゴシック" pitchFamily="34" charset="-128"/>
              </a:rPr>
              <a:pPr>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2483557247"/>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5BF8FFB1-A958-45AC-AEEB-5B6F9D5A5AB6}" type="datetime1">
              <a:rPr lang="en-US">
                <a:solidFill>
                  <a:prstClr val="black"/>
                </a:solidFill>
                <a:ea typeface="ＭＳ Ｐゴシック" pitchFamily="34" charset="-128"/>
              </a:rPr>
              <a:pPr>
                <a:defRPr/>
              </a:pPr>
              <a:t>10/30/2019</a:t>
            </a:fld>
            <a:endParaRPr lang="en-US" dirty="0">
              <a:solidFill>
                <a:prstClr val="black"/>
              </a:solidFill>
              <a:ea typeface="ＭＳ Ｐゴシック" pitchFamily="34" charset="-128"/>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1197C054-A94C-46FF-971E-883BA8B96388}" type="slidenum">
              <a:rPr lang="en-US">
                <a:solidFill>
                  <a:prstClr val="black"/>
                </a:solidFill>
                <a:ea typeface="ＭＳ Ｐゴシック" pitchFamily="34" charset="-128"/>
              </a:rPr>
              <a:pPr>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352367394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435FC9FF-AA4E-4B39-A410-3B756C3644E4}" type="datetime1">
              <a:rPr lang="en-US" smtClean="0"/>
              <a:pPr>
                <a:defRPr/>
              </a:pPr>
              <a:t>10/30/2019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D49E8A15-4509-4814-9339-97683EFC7D76}"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1B355136-78A8-4AE2-99C4-106D82FBC262}" type="datetime1">
              <a:rPr lang="en-US">
                <a:solidFill>
                  <a:prstClr val="black"/>
                </a:solidFill>
                <a:ea typeface="ＭＳ Ｐゴシック" pitchFamily="34" charset="-128"/>
              </a:rPr>
              <a:pPr>
                <a:defRPr/>
              </a:pPr>
              <a:t>10/30/2019</a:t>
            </a:fld>
            <a:endParaRPr lang="en-US" dirty="0">
              <a:solidFill>
                <a:prstClr val="black"/>
              </a:solidFill>
              <a:ea typeface="ＭＳ Ｐゴシック" pitchFamily="34" charset="-128"/>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6941289F-BB62-4306-81F8-0862CEDE115D}" type="slidenum">
              <a:rPr lang="en-US">
                <a:solidFill>
                  <a:prstClr val="black"/>
                </a:solidFill>
                <a:ea typeface="ＭＳ Ｐゴシック" pitchFamily="34" charset="-128"/>
              </a:rPr>
              <a:pPr>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2297705129"/>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FC8EADC8-4AAF-405B-BDAA-AC5D1FB58723}" type="datetime1">
              <a:rPr lang="en-US">
                <a:solidFill>
                  <a:prstClr val="black"/>
                </a:solidFill>
                <a:ea typeface="ＭＳ Ｐゴシック" pitchFamily="34" charset="-128"/>
              </a:rPr>
              <a:pPr>
                <a:defRPr/>
              </a:pPr>
              <a:t>10/30/2019</a:t>
            </a:fld>
            <a:endParaRPr lang="en-US" dirty="0">
              <a:solidFill>
                <a:prstClr val="black"/>
              </a:solidFill>
              <a:ea typeface="ＭＳ Ｐゴシック" pitchFamily="34" charset="-128"/>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694E1121-FF1D-4DFE-9924-BA280AD8DC09}" type="slidenum">
              <a:rPr lang="en-US">
                <a:solidFill>
                  <a:prstClr val="black"/>
                </a:solidFill>
                <a:ea typeface="ＭＳ Ｐゴシック" pitchFamily="34" charset="-128"/>
              </a:rPr>
              <a:pPr>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1768938041"/>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03F863E9-23D0-4014-A5A9-07ADE084AD11}" type="datetime1">
              <a:rPr lang="en-US">
                <a:solidFill>
                  <a:prstClr val="black"/>
                </a:solidFill>
                <a:ea typeface="ＭＳ Ｐゴシック" pitchFamily="34" charset="-128"/>
              </a:rPr>
              <a:pPr>
                <a:defRPr/>
              </a:pPr>
              <a:t>10/30/2019</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41F26530-B6FB-4E41-A8F9-CC985F60317F}" type="slidenum">
              <a:rPr lang="en-US">
                <a:solidFill>
                  <a:prstClr val="black"/>
                </a:solidFill>
                <a:ea typeface="ＭＳ Ｐゴシック" pitchFamily="34" charset="-128"/>
              </a:rPr>
              <a:pPr>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1967468122"/>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D3E5C0B8-6099-4B35-98F8-DDDA917ED8EC}" type="datetime1">
              <a:rPr lang="en-US">
                <a:solidFill>
                  <a:prstClr val="black"/>
                </a:solidFill>
                <a:ea typeface="ＭＳ Ｐゴシック" pitchFamily="34" charset="-128"/>
              </a:rPr>
              <a:pPr>
                <a:defRPr/>
              </a:pPr>
              <a:t>10/30/2019</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142BD49F-2433-489F-AF8B-F4333ED64EA4}" type="slidenum">
              <a:rPr lang="en-US">
                <a:solidFill>
                  <a:prstClr val="black"/>
                </a:solidFill>
                <a:ea typeface="ＭＳ Ｐゴシック" pitchFamily="34" charset="-128"/>
              </a:rPr>
              <a:pPr>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2883364452"/>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1E08AE02-7382-4D67-AC48-565AD0B8F7E9}" type="datetime1">
              <a:rPr lang="en-US">
                <a:solidFill>
                  <a:prstClr val="black"/>
                </a:solidFill>
                <a:ea typeface="ＭＳ Ｐゴシック" pitchFamily="34" charset="-128"/>
              </a:rPr>
              <a:pPr>
                <a:defRPr/>
              </a:pPr>
              <a:t>10/30/2019</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D5010130-4CFA-434C-819B-0648E6F59E90}" type="slidenum">
              <a:rPr lang="en-US">
                <a:solidFill>
                  <a:prstClr val="black"/>
                </a:solidFill>
                <a:ea typeface="ＭＳ Ｐゴシック" pitchFamily="34" charset="-128"/>
              </a:rPr>
              <a:pPr>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3199989252"/>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C56955B7-2B4E-4666-B627-D732B1883484}" type="datetime1">
              <a:rPr lang="en-US">
                <a:solidFill>
                  <a:prstClr val="black"/>
                </a:solidFill>
                <a:ea typeface="ＭＳ Ｐゴシック" pitchFamily="34" charset="-128"/>
              </a:rPr>
              <a:pPr>
                <a:defRPr/>
              </a:pPr>
              <a:t>10/30/2019</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BA46FFBC-788A-4753-B25F-6D2E45D4B65D}" type="slidenum">
              <a:rPr lang="en-US">
                <a:solidFill>
                  <a:prstClr val="black"/>
                </a:solidFill>
                <a:ea typeface="ＭＳ Ｐゴシック" pitchFamily="34" charset="-128"/>
              </a:rPr>
              <a:pPr>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691118738"/>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7FAF491D-9BB1-423A-8228-2E81E1D505C7}" type="datetime1">
              <a:rPr lang="en-US" smtClean="0"/>
              <a:pPr>
                <a:defRPr/>
              </a:pPr>
              <a:t>10/30/2019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9EAD4AAD-333F-41C6-B2C5-ADA9B7ED4F0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9C89CCB7-52EF-48F2-8C41-88F2DA0EE8D6}" type="datetime1">
              <a:rPr lang="en-US" smtClean="0"/>
              <a:pPr>
                <a:defRPr/>
              </a:pPr>
              <a:t>10/30/2019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95BE1D6E-F994-4C93-A03F-6C6DE3C5038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D7FC9F26-CC52-4D54-9775-6794ACBB9A21}" type="datetime1">
              <a:rPr lang="en-US" smtClean="0"/>
              <a:pPr>
                <a:defRPr/>
              </a:pPr>
              <a:t>10/30/2019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F72DB4A2-D4CA-4705-A9A7-F1256B6BFDF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3CBE0F1F-9E1D-423D-9870-5B8697804B69}" type="datetime1">
              <a:rPr lang="en-US" smtClean="0"/>
              <a:pPr>
                <a:defRPr/>
              </a:pPr>
              <a:t>10/30/2019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890937D6-F2CD-4E9F-A4D6-6C39E7DC20C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Pages1.jpg"/>
          <p:cNvPicPr>
            <a:picLocks noChangeAspect="1"/>
          </p:cNvPicPr>
          <p:nvPr userDrawn="1"/>
        </p:nvPicPr>
        <p:blipFill>
          <a:blip r:embed="rId13"/>
          <a:srcRect/>
          <a:stretch>
            <a:fillRect/>
          </a:stretch>
        </p:blipFill>
        <p:spPr bwMode="auto">
          <a:xfrm>
            <a:off x="0" y="0"/>
            <a:ext cx="9144000"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022FA-0B76-4FBB-8DED-F2CD53F82650}" type="datetimeFigureOut">
              <a:rPr lang="en-ZA" smtClean="0">
                <a:solidFill>
                  <a:prstClr val="black">
                    <a:tint val="75000"/>
                  </a:prstClr>
                </a:solidFill>
                <a:ea typeface="ＭＳ Ｐゴシック" pitchFamily="34" charset="-128"/>
              </a:rPr>
              <a:pPr/>
              <a:t>2019/10/30</a:t>
            </a:fld>
            <a:endParaRPr lang="en-ZA">
              <a:solidFill>
                <a:prstClr val="black">
                  <a:tint val="75000"/>
                </a:prstClr>
              </a:solidFill>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B6D53-F1A5-45DF-A3EC-FEE3A107B2E8}" type="slidenum">
              <a:rPr lang="en-ZA" smtClean="0">
                <a:solidFill>
                  <a:prstClr val="black">
                    <a:tint val="75000"/>
                  </a:prstClr>
                </a:solidFill>
                <a:ea typeface="ＭＳ Ｐゴシック" pitchFamily="34" charset="-128"/>
              </a:rPr>
              <a:pPr/>
              <a:t>‹#›</a:t>
            </a:fld>
            <a:endParaRPr lang="en-ZA">
              <a:solidFill>
                <a:prstClr val="black">
                  <a:tint val="75000"/>
                </a:prstClr>
              </a:solidFill>
              <a:ea typeface="ＭＳ Ｐゴシック" pitchFamily="34" charset="-128"/>
            </a:endParaRPr>
          </a:p>
        </p:txBody>
      </p:sp>
      <p:pic>
        <p:nvPicPr>
          <p:cNvPr id="7" name="Picture 1" descr="DWS Slide Pages1.jpg"/>
          <p:cNvPicPr>
            <a:picLocks noChangeAspect="1"/>
          </p:cNvPicPr>
          <p:nvPr userDrawn="1"/>
        </p:nvPicPr>
        <p:blipFill>
          <a:blip r:embed="rId13"/>
          <a:srcRect/>
          <a:stretch>
            <a:fillRect/>
          </a:stretch>
        </p:blipFill>
        <p:spPr bwMode="auto">
          <a:xfrm>
            <a:off x="0" y="0"/>
            <a:ext cx="9144000" cy="6859588"/>
          </a:xfrm>
          <a:prstGeom prst="rect">
            <a:avLst/>
          </a:prstGeom>
          <a:noFill/>
          <a:ln w="9525">
            <a:noFill/>
            <a:miter lim="800000"/>
            <a:headEnd/>
            <a:tailEnd/>
          </a:ln>
        </p:spPr>
      </p:pic>
      <p:sp>
        <p:nvSpPr>
          <p:cNvPr id="8" name="Rectangle 7"/>
          <p:cNvSpPr/>
          <p:nvPr userDrawn="1"/>
        </p:nvSpPr>
        <p:spPr>
          <a:xfrm>
            <a:off x="8818270" y="6519592"/>
            <a:ext cx="325730" cy="230832"/>
          </a:xfrm>
          <a:prstGeom prst="rect">
            <a:avLst/>
          </a:prstGeom>
        </p:spPr>
        <p:txBody>
          <a:bodyPr wrap="none">
            <a:spAutoFit/>
          </a:bodyPr>
          <a:lstStyle/>
          <a:p>
            <a:fld id="{F9251E93-568D-477E-97AB-C4F9E700E4C3}" type="slidenum">
              <a:rPr lang="en-US" sz="900" smtClean="0">
                <a:solidFill>
                  <a:prstClr val="black"/>
                </a:solidFill>
                <a:latin typeface="Calibri"/>
                <a:ea typeface="ＭＳ Ｐゴシック" pitchFamily="34" charset="-128"/>
              </a:rPr>
              <a:pPr/>
              <a:t>‹#›</a:t>
            </a:fld>
            <a:endParaRPr lang="en-ZA" sz="900" dirty="0">
              <a:solidFill>
                <a:prstClr val="black"/>
              </a:solidFill>
              <a:latin typeface="Calibri"/>
              <a:ea typeface="ＭＳ Ｐゴシック" pitchFamily="34" charset="-128"/>
            </a:endParaRPr>
          </a:p>
        </p:txBody>
      </p:sp>
    </p:spTree>
    <p:extLst>
      <p:ext uri="{BB962C8B-B14F-4D97-AF65-F5344CB8AC3E}">
        <p14:creationId xmlns:p14="http://schemas.microsoft.com/office/powerpoint/2010/main" xmlns="" val="294269270"/>
      </p:ext>
    </p:extLst>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53" r:id="rId4"/>
    <p:sldLayoutId id="2147484554" r:id="rId5"/>
    <p:sldLayoutId id="2147484555" r:id="rId6"/>
    <p:sldLayoutId id="2147484556" r:id="rId7"/>
    <p:sldLayoutId id="2147484557" r:id="rId8"/>
    <p:sldLayoutId id="2147484558" r:id="rId9"/>
    <p:sldLayoutId id="2147484559" r:id="rId10"/>
    <p:sldLayoutId id="214748456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Pages1.jpg"/>
          <p:cNvPicPr>
            <a:picLocks noChangeAspect="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96328640"/>
      </p:ext>
    </p:extLst>
  </p:cSld>
  <p:clrMap bg1="lt1" tx1="dk1" bg2="lt2" tx2="dk2" accent1="accent1" accent2="accent2" accent3="accent3" accent4="accent4" accent5="accent5" accent6="accent6" hlink="hlink" folHlink="folHlink"/>
  <p:sldLayoutIdLst>
    <p:sldLayoutId id="2147484574" r:id="rId1"/>
    <p:sldLayoutId id="2147484575" r:id="rId2"/>
    <p:sldLayoutId id="2147484576" r:id="rId3"/>
    <p:sldLayoutId id="2147484577" r:id="rId4"/>
    <p:sldLayoutId id="2147484578" r:id="rId5"/>
    <p:sldLayoutId id="2147484579" r:id="rId6"/>
    <p:sldLayoutId id="2147484580" r:id="rId7"/>
    <p:sldLayoutId id="2147484581" r:id="rId8"/>
    <p:sldLayoutId id="2147484582" r:id="rId9"/>
    <p:sldLayoutId id="2147484583" r:id="rId10"/>
    <p:sldLayoutId id="214748458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022FA-0B76-4FBB-8DED-F2CD53F82650}" type="datetimeFigureOut">
              <a:rPr lang="en-ZA" smtClean="0">
                <a:solidFill>
                  <a:prstClr val="black">
                    <a:tint val="75000"/>
                  </a:prstClr>
                </a:solidFill>
                <a:ea typeface="ＭＳ Ｐゴシック" pitchFamily="34" charset="-128"/>
              </a:rPr>
              <a:pPr/>
              <a:t>2019/10/30</a:t>
            </a:fld>
            <a:endParaRPr lang="en-ZA">
              <a:solidFill>
                <a:prstClr val="black">
                  <a:tint val="75000"/>
                </a:prstClr>
              </a:solidFill>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B6D53-F1A5-45DF-A3EC-FEE3A107B2E8}" type="slidenum">
              <a:rPr lang="en-ZA" smtClean="0">
                <a:solidFill>
                  <a:prstClr val="black">
                    <a:tint val="75000"/>
                  </a:prstClr>
                </a:solidFill>
                <a:ea typeface="ＭＳ Ｐゴシック" pitchFamily="34" charset="-128"/>
              </a:rPr>
              <a:pPr/>
              <a:t>‹#›</a:t>
            </a:fld>
            <a:endParaRPr lang="en-ZA">
              <a:solidFill>
                <a:prstClr val="black">
                  <a:tint val="75000"/>
                </a:prstClr>
              </a:solidFill>
              <a:ea typeface="ＭＳ Ｐゴシック" pitchFamily="34" charset="-128"/>
            </a:endParaRPr>
          </a:p>
        </p:txBody>
      </p:sp>
      <p:pic>
        <p:nvPicPr>
          <p:cNvPr id="7" name="Picture 1" descr="DWS Slide Pages1.jpg"/>
          <p:cNvPicPr>
            <a:picLocks noChangeAspect="1"/>
          </p:cNvPicPr>
          <p:nvPr userDrawn="1"/>
        </p:nvPicPr>
        <p:blipFill>
          <a:blip r:embed="rId13"/>
          <a:srcRect/>
          <a:stretch>
            <a:fillRect/>
          </a:stretch>
        </p:blipFill>
        <p:spPr bwMode="auto">
          <a:xfrm>
            <a:off x="0" y="0"/>
            <a:ext cx="9144000" cy="6859588"/>
          </a:xfrm>
          <a:prstGeom prst="rect">
            <a:avLst/>
          </a:prstGeom>
          <a:noFill/>
          <a:ln w="9525">
            <a:noFill/>
            <a:miter lim="800000"/>
            <a:headEnd/>
            <a:tailEnd/>
          </a:ln>
        </p:spPr>
      </p:pic>
      <p:sp>
        <p:nvSpPr>
          <p:cNvPr id="8" name="Rectangle 7"/>
          <p:cNvSpPr/>
          <p:nvPr userDrawn="1"/>
        </p:nvSpPr>
        <p:spPr>
          <a:xfrm>
            <a:off x="8818270" y="6519592"/>
            <a:ext cx="325730" cy="230832"/>
          </a:xfrm>
          <a:prstGeom prst="rect">
            <a:avLst/>
          </a:prstGeom>
        </p:spPr>
        <p:txBody>
          <a:bodyPr wrap="none">
            <a:spAutoFit/>
          </a:bodyPr>
          <a:lstStyle/>
          <a:p>
            <a:fld id="{F9251E93-568D-477E-97AB-C4F9E700E4C3}" type="slidenum">
              <a:rPr lang="en-US" sz="900" smtClean="0">
                <a:solidFill>
                  <a:prstClr val="black"/>
                </a:solidFill>
                <a:latin typeface="Calibri"/>
                <a:ea typeface="ＭＳ Ｐゴシック" pitchFamily="34" charset="-128"/>
              </a:rPr>
              <a:pPr/>
              <a:t>‹#›</a:t>
            </a:fld>
            <a:endParaRPr lang="en-ZA" sz="900" dirty="0">
              <a:solidFill>
                <a:prstClr val="black"/>
              </a:solidFill>
              <a:latin typeface="Calibri"/>
              <a:ea typeface="ＭＳ Ｐゴシック" pitchFamily="34" charset="-128"/>
            </a:endParaRPr>
          </a:p>
        </p:txBody>
      </p:sp>
    </p:spTree>
    <p:extLst>
      <p:ext uri="{BB962C8B-B14F-4D97-AF65-F5344CB8AC3E}">
        <p14:creationId xmlns:p14="http://schemas.microsoft.com/office/powerpoint/2010/main" xmlns="" val="4080749678"/>
      </p:ext>
    </p:extLst>
  </p:cSld>
  <p:clrMap bg1="lt1" tx1="dk1" bg2="lt2" tx2="dk2" accent1="accent1" accent2="accent2" accent3="accent3" accent4="accent4" accent5="accent5" accent6="accent6" hlink="hlink" folHlink="folHlink"/>
  <p:sldLayoutIdLst>
    <p:sldLayoutId id="2147484586" r:id="rId1"/>
    <p:sldLayoutId id="2147484587" r:id="rId2"/>
    <p:sldLayoutId id="2147484588" r:id="rId3"/>
    <p:sldLayoutId id="2147484589" r:id="rId4"/>
    <p:sldLayoutId id="2147484590" r:id="rId5"/>
    <p:sldLayoutId id="2147484591" r:id="rId6"/>
    <p:sldLayoutId id="2147484592" r:id="rId7"/>
    <p:sldLayoutId id="2147484593" r:id="rId8"/>
    <p:sldLayoutId id="2147484594" r:id="rId9"/>
    <p:sldLayoutId id="2147484595" r:id="rId10"/>
    <p:sldLayoutId id="214748459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Pages1.jpg"/>
          <p:cNvPicPr>
            <a:picLocks noChangeAspect="1"/>
          </p:cNvPicPr>
          <p:nvPr userDrawn="1"/>
        </p:nvPicPr>
        <p:blipFill>
          <a:blip r:embed="rId13"/>
          <a:srcRect/>
          <a:stretch>
            <a:fillRect/>
          </a:stretch>
        </p:blipFill>
        <p:spPr bwMode="auto">
          <a:xfrm>
            <a:off x="0" y="0"/>
            <a:ext cx="9144000" cy="6859588"/>
          </a:xfrm>
          <a:prstGeom prst="rect">
            <a:avLst/>
          </a:prstGeom>
          <a:noFill/>
          <a:ln w="9525">
            <a:noFill/>
            <a:miter lim="800000"/>
            <a:headEnd/>
            <a:tailEnd/>
          </a:ln>
        </p:spPr>
      </p:pic>
    </p:spTree>
    <p:extLst>
      <p:ext uri="{BB962C8B-B14F-4D97-AF65-F5344CB8AC3E}">
        <p14:creationId xmlns:p14="http://schemas.microsoft.com/office/powerpoint/2010/main" xmlns="" val="48044393"/>
      </p:ext>
    </p:extLst>
  </p:cSld>
  <p:clrMap bg1="lt1" tx1="dk1" bg2="lt2" tx2="dk2" accent1="accent1" accent2="accent2" accent3="accent3" accent4="accent4" accent5="accent5" accent6="accent6" hlink="hlink" folHlink="folHlink"/>
  <p:sldLayoutIdLst>
    <p:sldLayoutId id="2147484598"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 id="2147484608" r:id="rId11"/>
  </p:sldLayoutIdLst>
  <p:transition spd="slow"/>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449388" y="2251075"/>
            <a:ext cx="5089525" cy="2000250"/>
          </a:xfrm>
          <a:prstGeom prst="rect">
            <a:avLst/>
          </a:prstGeom>
          <a:noFill/>
          <a:ln w="9525">
            <a:noFill/>
            <a:miter lim="800000"/>
            <a:headEnd/>
            <a:tailEnd/>
          </a:ln>
        </p:spPr>
        <p:txBody>
          <a:bodyPr>
            <a:spAutoFit/>
          </a:bodyPr>
          <a:lstStyle/>
          <a:p>
            <a:r>
              <a:rPr lang="en-US" b="1" dirty="0">
                <a:solidFill>
                  <a:schemeClr val="bg1"/>
                </a:solidFill>
                <a:latin typeface="Gill Sans MT" pitchFamily="34" charset="0"/>
              </a:rPr>
              <a:t>PRESENTATION TITLE</a:t>
            </a:r>
          </a:p>
          <a:p>
            <a:endParaRPr lang="en-US" sz="1800" dirty="0">
              <a:solidFill>
                <a:schemeClr val="bg1"/>
              </a:solidFill>
              <a:latin typeface="Gill Sans"/>
            </a:endParaRPr>
          </a:p>
          <a:p>
            <a:r>
              <a:rPr lang="en-US" sz="1800" dirty="0">
                <a:solidFill>
                  <a:schemeClr val="bg1"/>
                </a:solidFill>
                <a:latin typeface="Gill Sans Light"/>
              </a:rPr>
              <a:t>Presented by:</a:t>
            </a:r>
          </a:p>
          <a:p>
            <a:r>
              <a:rPr lang="en-US" sz="1800" dirty="0">
                <a:solidFill>
                  <a:schemeClr val="bg1"/>
                </a:solidFill>
                <a:latin typeface="Gill Sans Light"/>
              </a:rPr>
              <a:t>Name Surname</a:t>
            </a:r>
          </a:p>
          <a:p>
            <a:r>
              <a:rPr lang="en-US" sz="1800" dirty="0">
                <a:solidFill>
                  <a:schemeClr val="bg1"/>
                </a:solidFill>
                <a:latin typeface="Gill Sans Light"/>
              </a:rPr>
              <a:t>Directorate</a:t>
            </a:r>
          </a:p>
          <a:p>
            <a:endParaRPr lang="en-US" sz="1400" dirty="0">
              <a:solidFill>
                <a:schemeClr val="bg1"/>
              </a:solidFill>
              <a:latin typeface="Gill Sans Light"/>
            </a:endParaRPr>
          </a:p>
          <a:p>
            <a:r>
              <a:rPr lang="en-US" sz="1400" dirty="0">
                <a:solidFill>
                  <a:schemeClr val="bg1"/>
                </a:solidFill>
                <a:latin typeface="Gill Sans Light"/>
              </a:rPr>
              <a:t>Date</a:t>
            </a:r>
          </a:p>
        </p:txBody>
      </p:sp>
      <p:pic>
        <p:nvPicPr>
          <p:cNvPr id="13315" name="Picture 1" descr="DWS Slide Cover3.pdf"/>
          <p:cNvPicPr>
            <a:picLocks noChangeAspect="1"/>
          </p:cNvPicPr>
          <p:nvPr/>
        </p:nvPicPr>
        <p:blipFill>
          <a:blip r:embed="rId3"/>
          <a:srcRect/>
          <a:stretch>
            <a:fillRect/>
          </a:stretch>
        </p:blipFill>
        <p:spPr bwMode="auto">
          <a:xfrm>
            <a:off x="0" y="0"/>
            <a:ext cx="9180513" cy="6884988"/>
          </a:xfrm>
          <a:prstGeom prst="rect">
            <a:avLst/>
          </a:prstGeom>
          <a:noFill/>
          <a:ln w="9525">
            <a:noFill/>
            <a:miter lim="800000"/>
            <a:headEnd/>
            <a:tailEnd/>
          </a:ln>
        </p:spPr>
      </p:pic>
      <p:pic>
        <p:nvPicPr>
          <p:cNvPr id="13316" name="Picture 1" descr="DWS Slide Cover pic4.jpg"/>
          <p:cNvPicPr>
            <a:picLocks noChangeAspect="1"/>
          </p:cNvPicPr>
          <p:nvPr/>
        </p:nvPicPr>
        <p:blipFill>
          <a:blip r:embed="rId4"/>
          <a:srcRect/>
          <a:stretch>
            <a:fillRect/>
          </a:stretch>
        </p:blipFill>
        <p:spPr bwMode="auto">
          <a:xfrm>
            <a:off x="0" y="1387760"/>
            <a:ext cx="9180513" cy="5032375"/>
          </a:xfrm>
          <a:prstGeom prst="rect">
            <a:avLst/>
          </a:prstGeom>
          <a:noFill/>
          <a:ln w="9525">
            <a:noFill/>
            <a:miter lim="800000"/>
            <a:headEnd/>
            <a:tailEnd/>
          </a:ln>
        </p:spPr>
      </p:pic>
      <p:sp>
        <p:nvSpPr>
          <p:cNvPr id="13317" name="TextBox 2"/>
          <p:cNvSpPr txBox="1">
            <a:spLocks noChangeArrowheads="1"/>
          </p:cNvSpPr>
          <p:nvPr/>
        </p:nvSpPr>
        <p:spPr bwMode="auto">
          <a:xfrm>
            <a:off x="231112" y="1291825"/>
            <a:ext cx="8681776" cy="6278642"/>
          </a:xfrm>
          <a:prstGeom prst="rect">
            <a:avLst/>
          </a:prstGeom>
          <a:noFill/>
          <a:ln w="9525">
            <a:noFill/>
            <a:miter lim="800000"/>
            <a:headEnd/>
            <a:tailEnd/>
          </a:ln>
        </p:spPr>
        <p:txBody>
          <a:bodyPr wrap="square">
            <a:spAutoFit/>
          </a:bodyPr>
          <a:lstStyle/>
          <a:p>
            <a:pPr lvl="0" algn="ctr" eaLnBrk="0" hangingPunct="0"/>
            <a:endParaRPr lang="en-ZA" sz="2800" b="1" dirty="0" smtClean="0">
              <a:solidFill>
                <a:prstClr val="black"/>
              </a:solidFill>
              <a:cs typeface="Arial" panose="020B0604020202020204" pitchFamily="34" charset="0"/>
            </a:endParaRPr>
          </a:p>
          <a:p>
            <a:pPr lvl="0" algn="ctr" eaLnBrk="0" hangingPunct="0"/>
            <a:endParaRPr lang="en-ZA" sz="2800" b="1" dirty="0" smtClean="0">
              <a:solidFill>
                <a:prstClr val="black"/>
              </a:solidFill>
              <a:cs typeface="Arial" panose="020B0604020202020204" pitchFamily="34" charset="0"/>
            </a:endParaRPr>
          </a:p>
          <a:p>
            <a:pPr lvl="0" algn="ctr" eaLnBrk="0" hangingPunct="0"/>
            <a:endParaRPr lang="en-ZA" sz="2800" b="1" dirty="0">
              <a:solidFill>
                <a:prstClr val="black"/>
              </a:solidFill>
              <a:cs typeface="Arial" panose="020B0604020202020204" pitchFamily="34" charset="0"/>
            </a:endParaRPr>
          </a:p>
          <a:p>
            <a:pPr algn="just"/>
            <a:r>
              <a:rPr lang="en-ZA" sz="2800" dirty="0"/>
              <a:t>Briefing by the Department of Water and Sanitation on outstanding debt owed to entities supporting the work of the Department; and monies owing to the water boards by municipalities – achievements, challenges and recommendations. 	</a:t>
            </a:r>
          </a:p>
          <a:p>
            <a:pPr lvl="0" algn="ctr" eaLnBrk="0" hangingPunct="0"/>
            <a:endParaRPr lang="en-ZA" sz="3200" b="1" dirty="0">
              <a:solidFill>
                <a:prstClr val="black"/>
              </a:solidFill>
              <a:latin typeface="Arial Narrow" pitchFamily="34" charset="0"/>
              <a:cs typeface="Arial" panose="020B0604020202020204" pitchFamily="34" charset="0"/>
            </a:endParaRPr>
          </a:p>
          <a:p>
            <a:pPr lvl="0">
              <a:defRPr/>
            </a:pPr>
            <a:endParaRPr lang="en-US" sz="1800" dirty="0" smtClean="0">
              <a:solidFill>
                <a:srgbClr val="EEECE1">
                  <a:lumMod val="25000"/>
                </a:srgbClr>
              </a:solidFill>
              <a:latin typeface="Arial Narrow" pitchFamily="34" charset="0"/>
              <a:ea typeface="ＭＳ Ｐゴシック" pitchFamily="34" charset="-128"/>
              <a:cs typeface="Gill Snas" charset="0"/>
            </a:endParaRPr>
          </a:p>
          <a:p>
            <a:pPr lvl="0">
              <a:defRPr/>
            </a:pPr>
            <a:endParaRPr lang="en-US" sz="1800" dirty="0" smtClean="0">
              <a:solidFill>
                <a:srgbClr val="EEECE1">
                  <a:lumMod val="25000"/>
                </a:srgbClr>
              </a:solidFill>
              <a:latin typeface="Arial Narrow" pitchFamily="34" charset="0"/>
              <a:ea typeface="ＭＳ Ｐゴシック" pitchFamily="34" charset="-128"/>
              <a:cs typeface="Gill Snas" charset="0"/>
            </a:endParaRPr>
          </a:p>
          <a:p>
            <a:pPr lvl="0" eaLnBrk="0" hangingPunct="0"/>
            <a:endParaRPr lang="en-ZA" b="1" dirty="0" smtClean="0">
              <a:latin typeface="Arial Narrow" pitchFamily="34" charset="0"/>
              <a:cs typeface="Arial" pitchFamily="34" charset="0"/>
            </a:endParaRPr>
          </a:p>
          <a:p>
            <a:pPr lvl="0" eaLnBrk="0" hangingPunct="0"/>
            <a:endParaRPr lang="en-US" b="1" dirty="0" smtClean="0">
              <a:cs typeface="Arial" panose="020B0604020202020204" pitchFamily="34" charset="0"/>
            </a:endParaRPr>
          </a:p>
          <a:p>
            <a:pPr algn="ctr" eaLnBrk="0" hangingPunct="0"/>
            <a:endParaRPr lang="en-ZA" b="1" dirty="0">
              <a:cs typeface="Arial" pitchFamily="34" charset="0"/>
            </a:endParaRPr>
          </a:p>
          <a:p>
            <a:pPr algn="ctr" eaLnBrk="0" hangingPunct="0"/>
            <a:endParaRPr lang="en-ZA" b="1" dirty="0">
              <a:cs typeface="Arial" pitchFamily="34" charset="0"/>
            </a:endParaRPr>
          </a:p>
          <a:p>
            <a:pPr algn="ctr" eaLnBrk="0" hangingPunct="0"/>
            <a:endParaRPr lang="en-ZA" sz="1400" b="1" dirty="0">
              <a:cs typeface="Arial" panose="020B0604020202020204" pitchFamily="34" charset="0"/>
            </a:endParaRPr>
          </a:p>
        </p:txBody>
      </p:sp>
      <p:pic>
        <p:nvPicPr>
          <p:cNvPr id="6" name="Picture 1" descr="NDP_LOGO-1_colour.jp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7773988" y="304800"/>
            <a:ext cx="954087" cy="85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08863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2"/>
          <p:cNvSpPr txBox="1">
            <a:spLocks noChangeArrowheads="1"/>
          </p:cNvSpPr>
          <p:nvPr/>
        </p:nvSpPr>
        <p:spPr bwMode="auto">
          <a:xfrm>
            <a:off x="1513113" y="172704"/>
            <a:ext cx="7630887" cy="400110"/>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ctr" eaLnBrk="0" hangingPunct="0">
              <a:spcBef>
                <a:spcPct val="50000"/>
              </a:spcBef>
            </a:pPr>
            <a:r>
              <a:rPr lang="en-US" sz="2000" dirty="0" smtClean="0">
                <a:solidFill>
                  <a:schemeClr val="tx1"/>
                </a:solidFill>
                <a:latin typeface="Arial Black" pitchFamily="34" charset="0"/>
              </a:rPr>
              <a:t> CONSEQUENCES OF NON PAYMENT</a:t>
            </a:r>
          </a:p>
        </p:txBody>
      </p:sp>
      <p:sp>
        <p:nvSpPr>
          <p:cNvPr id="35842" name="Rectangle 3"/>
          <p:cNvSpPr>
            <a:spLocks noChangeArrowheads="1"/>
          </p:cNvSpPr>
          <p:nvPr/>
        </p:nvSpPr>
        <p:spPr bwMode="auto">
          <a:xfrm>
            <a:off x="1513112" y="955343"/>
            <a:ext cx="7630887" cy="4990216"/>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a:lstStyle/>
          <a:p>
            <a:pPr algn="just" eaLnBrk="0" hangingPunct="0">
              <a:spcBef>
                <a:spcPct val="50000"/>
              </a:spcBef>
            </a:pPr>
            <a:r>
              <a:rPr lang="en-US" sz="1800" b="1" dirty="0" smtClean="0">
                <a:solidFill>
                  <a:schemeClr val="tx1"/>
                </a:solidFill>
                <a:latin typeface="Arial" charset="0"/>
              </a:rPr>
              <a:t>Potential collapse of Water Services:</a:t>
            </a:r>
            <a:endParaRPr lang="en-US" sz="1800" dirty="0" smtClean="0">
              <a:solidFill>
                <a:schemeClr val="tx1"/>
              </a:solidFill>
              <a:latin typeface="Arial" charset="0"/>
            </a:endParaRPr>
          </a:p>
          <a:p>
            <a:pPr marL="533400" indent="-533400" algn="just" eaLnBrk="0" hangingPunct="0">
              <a:spcBef>
                <a:spcPct val="50000"/>
              </a:spcBef>
              <a:buFont typeface="Wingdings" pitchFamily="2" charset="2"/>
              <a:buChar char="§"/>
            </a:pPr>
            <a:endParaRPr lang="en-US" sz="1800" dirty="0">
              <a:solidFill>
                <a:srgbClr val="000066"/>
              </a:solidFill>
              <a:latin typeface="Arial" charset="0"/>
            </a:endParaRPr>
          </a:p>
          <a:p>
            <a:pPr marL="533400" indent="-533400" algn="just" eaLnBrk="0" hangingPunct="0">
              <a:spcBef>
                <a:spcPct val="50000"/>
              </a:spcBef>
            </a:pPr>
            <a:r>
              <a:rPr lang="en-US" sz="1800" dirty="0">
                <a:solidFill>
                  <a:srgbClr val="000066"/>
                </a:solidFill>
                <a:latin typeface="Arial" charset="0"/>
              </a:rPr>
              <a:t> </a:t>
            </a:r>
          </a:p>
        </p:txBody>
      </p:sp>
      <p:graphicFrame>
        <p:nvGraphicFramePr>
          <p:cNvPr id="2" name="Diagram 1"/>
          <p:cNvGraphicFramePr/>
          <p:nvPr>
            <p:extLst>
              <p:ext uri="{D42A27DB-BD31-4B8C-83A1-F6EECF244321}">
                <p14:modId xmlns:p14="http://schemas.microsoft.com/office/powerpoint/2010/main" xmlns="" val="2451790016"/>
              </p:ext>
            </p:extLst>
          </p:nvPr>
        </p:nvGraphicFramePr>
        <p:xfrm>
          <a:off x="1433621" y="1632263"/>
          <a:ext cx="7233920" cy="2528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513112" y="4160520"/>
            <a:ext cx="7376055" cy="1615827"/>
          </a:xfrm>
          <a:prstGeom prst="rect">
            <a:avLst/>
          </a:prstGeom>
        </p:spPr>
        <p:txBody>
          <a:bodyPr wrap="square">
            <a:spAutoFit/>
          </a:bodyPr>
          <a:lstStyle/>
          <a:p>
            <a:pPr marL="355600" lvl="1" indent="-263525" algn="just" eaLnBrk="0" hangingPunct="0">
              <a:spcBef>
                <a:spcPct val="50000"/>
              </a:spcBef>
              <a:buFont typeface="Wingdings" pitchFamily="2" charset="2"/>
              <a:buChar char="§"/>
              <a:tabLst>
                <a:tab pos="447675" algn="l"/>
              </a:tabLst>
            </a:pPr>
            <a:r>
              <a:rPr lang="en-US" sz="1800" dirty="0">
                <a:latin typeface="Arial" charset="0"/>
                <a:ea typeface="ＭＳ Ｐゴシック" pitchFamily="34" charset="-128"/>
              </a:rPr>
              <a:t>Former Botshelo Water was disestablished due to </a:t>
            </a:r>
            <a:r>
              <a:rPr lang="en-US" sz="1800" dirty="0" smtClean="0">
                <a:latin typeface="Arial" charset="0"/>
                <a:ea typeface="ＭＳ Ｐゴシック" pitchFamily="34" charset="-128"/>
              </a:rPr>
              <a:t>amongst others  </a:t>
            </a:r>
            <a:r>
              <a:rPr lang="en-US" sz="1800" dirty="0">
                <a:latin typeface="Arial" charset="0"/>
                <a:ea typeface="ＭＳ Ｐゴシック" pitchFamily="34" charset="-128"/>
              </a:rPr>
              <a:t>non-payment by the Ngaka Modiri Molema </a:t>
            </a:r>
            <a:r>
              <a:rPr lang="en-US" sz="1800" dirty="0" smtClean="0">
                <a:latin typeface="Arial" charset="0"/>
                <a:ea typeface="ＭＳ Ｐゴシック" pitchFamily="34" charset="-128"/>
              </a:rPr>
              <a:t>District Municipality </a:t>
            </a:r>
            <a:r>
              <a:rPr lang="en-US" sz="1800" dirty="0">
                <a:latin typeface="Arial" charset="0"/>
                <a:ea typeface="ＭＳ Ｐゴシック" pitchFamily="34" charset="-128"/>
              </a:rPr>
              <a:t>and its local </a:t>
            </a:r>
            <a:r>
              <a:rPr lang="en-US" sz="1800" dirty="0" smtClean="0">
                <a:latin typeface="Arial" charset="0"/>
                <a:ea typeface="ＭＳ Ｐゴシック" pitchFamily="34" charset="-128"/>
              </a:rPr>
              <a:t>municipalities </a:t>
            </a:r>
            <a:r>
              <a:rPr lang="en-US" sz="1800" b="1" dirty="0" smtClean="0">
                <a:latin typeface="Arial" charset="0"/>
                <a:ea typeface="ＭＳ Ｐゴシック" pitchFamily="34" charset="-128"/>
              </a:rPr>
              <a:t>AND other local municipalities.</a:t>
            </a:r>
            <a:r>
              <a:rPr lang="en-US" sz="1800" dirty="0" smtClean="0">
                <a:latin typeface="Arial" charset="0"/>
                <a:ea typeface="ＭＳ Ｐゴシック" pitchFamily="34" charset="-128"/>
              </a:rPr>
              <a:t> </a:t>
            </a:r>
          </a:p>
          <a:p>
            <a:pPr marL="355600" lvl="1" indent="-263525" algn="just" eaLnBrk="0" hangingPunct="0">
              <a:spcBef>
                <a:spcPct val="50000"/>
              </a:spcBef>
              <a:buFont typeface="Wingdings" pitchFamily="2" charset="2"/>
              <a:buChar char="§"/>
              <a:tabLst>
                <a:tab pos="447675" algn="l"/>
              </a:tabLst>
            </a:pPr>
            <a:r>
              <a:rPr lang="en-US" sz="1800" dirty="0" smtClean="0">
                <a:latin typeface="Arial" charset="0"/>
                <a:ea typeface="ＭＳ Ｐゴシック" pitchFamily="34" charset="-128"/>
              </a:rPr>
              <a:t>This also contributed to the disestablishment of Bush Buck Ridge Water.</a:t>
            </a:r>
          </a:p>
        </p:txBody>
      </p:sp>
      <p:sp>
        <p:nvSpPr>
          <p:cNvPr id="6"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10</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43722340"/>
      </p:ext>
    </p:extLst>
  </p:cSld>
  <p:clrMapOvr>
    <a:masterClrMapping/>
  </p:clrMapOvr>
  <p:transition spd="med">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222" y="239443"/>
            <a:ext cx="6975630" cy="677883"/>
          </a:xfrm>
          <a:ln>
            <a:noFill/>
          </a:ln>
        </p:spPr>
        <p:style>
          <a:lnRef idx="2">
            <a:schemeClr val="accent3"/>
          </a:lnRef>
          <a:fillRef idx="1">
            <a:schemeClr val="lt1"/>
          </a:fillRef>
          <a:effectRef idx="0">
            <a:schemeClr val="accent3"/>
          </a:effectRef>
          <a:fontRef idx="minor">
            <a:schemeClr val="dk1"/>
          </a:fontRef>
        </p:style>
        <p:txBody>
          <a:bodyPr/>
          <a:lstStyle/>
          <a:p>
            <a:pPr algn="l"/>
            <a:r>
              <a:rPr lang="en-ZA" sz="2000" b="1" dirty="0" smtClean="0">
                <a:solidFill>
                  <a:schemeClr val="tx1"/>
                </a:solidFill>
                <a:latin typeface="Arial" panose="020B0604020202020204" pitchFamily="34" charset="0"/>
                <a:cs typeface="Arial" panose="020B0604020202020204" pitchFamily="34" charset="0"/>
              </a:rPr>
              <a:t>TCTA DEPENDENCY ON WTE PAYMENTS</a:t>
            </a:r>
            <a:endParaRPr lang="en-ZA" sz="20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54222" y="993526"/>
            <a:ext cx="6975630" cy="4618264"/>
          </a:xfrm>
          <a:ln>
            <a:noFill/>
          </a:ln>
        </p:spPr>
        <p:style>
          <a:lnRef idx="2">
            <a:schemeClr val="accent3"/>
          </a:lnRef>
          <a:fillRef idx="1">
            <a:schemeClr val="lt1"/>
          </a:fillRef>
          <a:effectRef idx="0">
            <a:schemeClr val="accent3"/>
          </a:effectRef>
          <a:fontRef idx="minor">
            <a:schemeClr val="dk1"/>
          </a:fontRef>
        </p:style>
        <p:txBody>
          <a:bodyPr/>
          <a:lstStyle/>
          <a:p>
            <a:pPr algn="just"/>
            <a:r>
              <a:rPr lang="en-ZA" sz="2400" dirty="0" smtClean="0">
                <a:solidFill>
                  <a:schemeClr val="tx1"/>
                </a:solidFill>
                <a:latin typeface="Arial" panose="020B0604020202020204" pitchFamily="34" charset="0"/>
                <a:cs typeface="Arial" panose="020B0604020202020204" pitchFamily="34" charset="0"/>
              </a:rPr>
              <a:t>The Trans-Caledon Tunnel Authority (TCTA) borrow money to fund critical water infrastructure.</a:t>
            </a:r>
          </a:p>
          <a:p>
            <a:pPr algn="just"/>
            <a:endParaRPr lang="en-ZA" sz="2400" dirty="0" smtClean="0">
              <a:solidFill>
                <a:schemeClr val="tx1"/>
              </a:solidFill>
              <a:latin typeface="Arial" panose="020B0604020202020204" pitchFamily="34" charset="0"/>
              <a:cs typeface="Arial" panose="020B0604020202020204" pitchFamily="34" charset="0"/>
            </a:endParaRPr>
          </a:p>
          <a:p>
            <a:pPr algn="just"/>
            <a:r>
              <a:rPr lang="en-ZA" sz="2400" dirty="0" smtClean="0">
                <a:solidFill>
                  <a:schemeClr val="tx1"/>
                </a:solidFill>
                <a:latin typeface="Arial" panose="020B0604020202020204" pitchFamily="34" charset="0"/>
                <a:cs typeface="Arial" panose="020B0604020202020204" pitchFamily="34" charset="0"/>
              </a:rPr>
              <a:t>The WTE pay TCTA on a monthly basis to enable TCTA to repay these loans.</a:t>
            </a:r>
          </a:p>
          <a:p>
            <a:pPr algn="just"/>
            <a:endParaRPr lang="en-ZA" sz="2400" dirty="0" smtClean="0">
              <a:solidFill>
                <a:schemeClr val="tx1"/>
              </a:solidFill>
              <a:latin typeface="Arial" panose="020B0604020202020204" pitchFamily="34" charset="0"/>
              <a:cs typeface="Arial" panose="020B0604020202020204" pitchFamily="34" charset="0"/>
            </a:endParaRPr>
          </a:p>
          <a:p>
            <a:pPr algn="just"/>
            <a:r>
              <a:rPr lang="en-ZA" sz="2400" dirty="0" smtClean="0">
                <a:solidFill>
                  <a:schemeClr val="tx1"/>
                </a:solidFill>
                <a:latin typeface="Arial" panose="020B0604020202020204" pitchFamily="34" charset="0"/>
                <a:cs typeface="Arial" panose="020B0604020202020204" pitchFamily="34" charset="0"/>
              </a:rPr>
              <a:t>The non payment of Municipal debt is negatively affecting the WTE’s ability to pay TCTA to enable TCTA to repay the loans.</a:t>
            </a:r>
            <a:endParaRPr lang="en-ZA" sz="2400" dirty="0">
              <a:solidFill>
                <a:schemeClr val="tx1"/>
              </a:solidFill>
              <a:latin typeface="Arial" panose="020B0604020202020204" pitchFamily="34" charset="0"/>
              <a:cs typeface="Arial" panose="020B0604020202020204" pitchFamily="34" charset="0"/>
            </a:endParaRPr>
          </a:p>
        </p:txBody>
      </p:sp>
      <p:sp>
        <p:nvSpPr>
          <p:cNvPr id="5"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11</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86474859"/>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140" y="137160"/>
            <a:ext cx="7581900" cy="1051560"/>
          </a:xfrm>
        </p:spPr>
        <p:txBody>
          <a:bodyPr/>
          <a:lstStyle/>
          <a:p>
            <a:r>
              <a:rPr lang="en-ZA" sz="3200" b="1" dirty="0" smtClean="0"/>
              <a:t>Summary of Debt Owed to WTE and Water Boards By Municipalities</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494468490"/>
              </p:ext>
            </p:extLst>
          </p:nvPr>
        </p:nvGraphicFramePr>
        <p:xfrm>
          <a:off x="1501139" y="1363983"/>
          <a:ext cx="7465439" cy="4752843"/>
        </p:xfrm>
        <a:graphic>
          <a:graphicData uri="http://schemas.openxmlformats.org/drawingml/2006/table">
            <a:tbl>
              <a:tblPr/>
              <a:tblGrid>
                <a:gridCol w="2339022">
                  <a:extLst>
                    <a:ext uri="{9D8B030D-6E8A-4147-A177-3AD203B41FA5}">
                      <a16:colId xmlns:a16="http://schemas.microsoft.com/office/drawing/2014/main" xmlns="" val="20000"/>
                    </a:ext>
                  </a:extLst>
                </a:gridCol>
                <a:gridCol w="941247">
                  <a:extLst>
                    <a:ext uri="{9D8B030D-6E8A-4147-A177-3AD203B41FA5}">
                      <a16:colId xmlns:a16="http://schemas.microsoft.com/office/drawing/2014/main" xmlns="" val="20001"/>
                    </a:ext>
                  </a:extLst>
                </a:gridCol>
                <a:gridCol w="1131127">
                  <a:extLst>
                    <a:ext uri="{9D8B030D-6E8A-4147-A177-3AD203B41FA5}">
                      <a16:colId xmlns:a16="http://schemas.microsoft.com/office/drawing/2014/main" xmlns="" val="20002"/>
                    </a:ext>
                  </a:extLst>
                </a:gridCol>
                <a:gridCol w="1357352">
                  <a:extLst>
                    <a:ext uri="{9D8B030D-6E8A-4147-A177-3AD203B41FA5}">
                      <a16:colId xmlns:a16="http://schemas.microsoft.com/office/drawing/2014/main" xmlns="" val="20003"/>
                    </a:ext>
                  </a:extLst>
                </a:gridCol>
                <a:gridCol w="1696691">
                  <a:extLst>
                    <a:ext uri="{9D8B030D-6E8A-4147-A177-3AD203B41FA5}">
                      <a16:colId xmlns:a16="http://schemas.microsoft.com/office/drawing/2014/main" xmlns="" val="20004"/>
                    </a:ext>
                  </a:extLst>
                </a:gridCol>
              </a:tblGrid>
              <a:tr h="382594">
                <a:tc>
                  <a:txBody>
                    <a:bodyPr/>
                    <a:lstStyle/>
                    <a:p>
                      <a:pPr algn="l" fontAlgn="t"/>
                      <a:r>
                        <a:rPr lang="en-ZA" sz="1400" b="1" i="0" u="none" strike="noStrike" dirty="0">
                          <a:solidFill>
                            <a:schemeClr val="bg1"/>
                          </a:solidFill>
                          <a:effectLst/>
                          <a:latin typeface="Arial"/>
                        </a:rPr>
                        <a:t>Entity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400" b="1" i="0" u="none" strike="noStrike" dirty="0">
                          <a:solidFill>
                            <a:schemeClr val="bg1"/>
                          </a:solidFill>
                          <a:effectLst/>
                          <a:latin typeface="Arial"/>
                        </a:rPr>
                        <a:t>2018/09/30  R'000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400" b="1" i="0" u="none" strike="noStrike" dirty="0">
                          <a:solidFill>
                            <a:schemeClr val="bg1"/>
                          </a:solidFill>
                          <a:effectLst/>
                          <a:latin typeface="Arial"/>
                        </a:rPr>
                        <a:t>2019/09/30        R'000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400" b="1" i="0" u="none" strike="noStrike" dirty="0">
                          <a:solidFill>
                            <a:schemeClr val="bg1"/>
                          </a:solidFill>
                          <a:effectLst/>
                          <a:latin typeface="Arial"/>
                        </a:rPr>
                        <a:t>% </a:t>
                      </a:r>
                      <a:r>
                        <a:rPr lang="en-ZA" sz="1400" b="1" i="0" u="none" strike="noStrike" dirty="0" smtClean="0">
                          <a:solidFill>
                            <a:schemeClr val="bg1"/>
                          </a:solidFill>
                          <a:effectLst/>
                          <a:latin typeface="Arial"/>
                        </a:rPr>
                        <a:t>Increase/ Decrease</a:t>
                      </a:r>
                      <a:endParaRPr lang="en-ZA" sz="1400" b="1" i="0" u="none" strike="noStrike" dirty="0">
                        <a:solidFill>
                          <a:schemeClr val="bg1"/>
                        </a:solidFill>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400" b="1" i="0" u="none" strike="noStrike" dirty="0">
                          <a:solidFill>
                            <a:schemeClr val="bg1"/>
                          </a:solidFill>
                          <a:effectLst/>
                          <a:latin typeface="Arial"/>
                        </a:rPr>
                        <a:t>Narrative</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0"/>
                  </a:ext>
                </a:extLst>
              </a:tr>
              <a:tr h="382594">
                <a:tc>
                  <a:txBody>
                    <a:bodyPr/>
                    <a:lstStyle/>
                    <a:p>
                      <a:pPr algn="l" fontAlgn="t"/>
                      <a:r>
                        <a:rPr lang="en-ZA" sz="1400" b="1" i="0" u="none" strike="noStrike" dirty="0" err="1">
                          <a:effectLst/>
                          <a:latin typeface="Arial"/>
                        </a:rPr>
                        <a:t>Amatola</a:t>
                      </a:r>
                      <a:r>
                        <a:rPr lang="en-ZA" sz="1400" b="1" i="0" u="none" strike="noStrike" dirty="0">
                          <a:effectLst/>
                          <a:latin typeface="Arial"/>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dirty="0">
                          <a:effectLst/>
                          <a:latin typeface="Arial"/>
                        </a:rPr>
                        <a:t>238 622</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249 946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1" i="0" u="none" strike="noStrike">
                          <a:effectLst/>
                          <a:latin typeface="Arial"/>
                        </a:rPr>
                        <a:t>-8</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a:effectLst/>
                          <a:latin typeface="Arial"/>
                        </a:rPr>
                        <a:t>Some Payments Made</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82594">
                <a:tc>
                  <a:txBody>
                    <a:bodyPr/>
                    <a:lstStyle/>
                    <a:p>
                      <a:pPr algn="l" fontAlgn="t"/>
                      <a:r>
                        <a:rPr lang="en-ZA" sz="1400" b="1" i="0" u="none" strike="noStrike">
                          <a:effectLst/>
                          <a:latin typeface="Arial"/>
                        </a:rPr>
                        <a:t>Bloem Water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a:effectLst/>
                          <a:latin typeface="Arial"/>
                        </a:rPr>
                        <a:t>931 295</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839 744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1" i="0" u="none" strike="noStrike" dirty="0">
                          <a:effectLst/>
                          <a:latin typeface="Arial"/>
                        </a:rPr>
                        <a:t>-10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a:effectLst/>
                          <a:latin typeface="Arial"/>
                        </a:rPr>
                        <a:t>Some Payments Made</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38890">
                <a:tc>
                  <a:txBody>
                    <a:bodyPr/>
                    <a:lstStyle/>
                    <a:p>
                      <a:pPr algn="l" fontAlgn="t"/>
                      <a:r>
                        <a:rPr lang="en-ZA" sz="1400" b="1" i="0" u="none" strike="noStrike">
                          <a:effectLst/>
                          <a:latin typeface="Arial"/>
                        </a:rPr>
                        <a:t>Lepelle Northern Water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a:effectLst/>
                          <a:latin typeface="Arial"/>
                        </a:rPr>
                        <a:t>417 351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581 949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1" i="0" u="none" strike="noStrike" dirty="0">
                          <a:effectLst/>
                          <a:latin typeface="Arial"/>
                        </a:rPr>
                        <a:t>39</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dirty="0">
                          <a:effectLst/>
                          <a:latin typeface="Arial"/>
                        </a:rPr>
                        <a:t>Slow Payments</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82594">
                <a:tc>
                  <a:txBody>
                    <a:bodyPr/>
                    <a:lstStyle/>
                    <a:p>
                      <a:pPr algn="l" fontAlgn="t"/>
                      <a:r>
                        <a:rPr lang="en-ZA" sz="1400" b="1" i="0" u="none" strike="noStrike">
                          <a:effectLst/>
                          <a:latin typeface="Arial"/>
                        </a:rPr>
                        <a:t>Magalies Water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a:effectLst/>
                          <a:latin typeface="Arial"/>
                        </a:rPr>
                        <a:t>123 958</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152 105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1" i="0" u="none" strike="noStrike">
                          <a:effectLst/>
                          <a:latin typeface="Arial"/>
                        </a:rPr>
                        <a:t>23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dirty="0">
                          <a:effectLst/>
                          <a:latin typeface="Arial"/>
                        </a:rPr>
                        <a:t>Slow/ Non Payments</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82594">
                <a:tc>
                  <a:txBody>
                    <a:bodyPr/>
                    <a:lstStyle/>
                    <a:p>
                      <a:pPr algn="l" fontAlgn="t"/>
                      <a:r>
                        <a:rPr lang="en-ZA" sz="1400" b="1" i="0" u="none" strike="noStrike">
                          <a:effectLst/>
                          <a:latin typeface="Arial"/>
                        </a:rPr>
                        <a:t>Mhlathuze Water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a:effectLst/>
                          <a:latin typeface="Arial"/>
                        </a:rPr>
                        <a:t>26 973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50 085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1" i="0" u="none" strike="noStrike">
                          <a:effectLst/>
                          <a:latin typeface="Arial"/>
                        </a:rPr>
                        <a:t>86</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dirty="0">
                          <a:effectLst/>
                          <a:latin typeface="Arial"/>
                        </a:rPr>
                        <a:t>Slow/ Non Payments</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75620">
                <a:tc>
                  <a:txBody>
                    <a:bodyPr/>
                    <a:lstStyle/>
                    <a:p>
                      <a:pPr algn="l" fontAlgn="t"/>
                      <a:r>
                        <a:rPr lang="en-ZA" sz="1400" b="1" i="0" u="none" strike="noStrike">
                          <a:effectLst/>
                          <a:latin typeface="Arial"/>
                        </a:rPr>
                        <a:t>Overberg Water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a:effectLst/>
                          <a:latin typeface="Arial"/>
                        </a:rPr>
                        <a:t>5 767</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3 067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1" i="0" u="none" strike="noStrike">
                          <a:effectLst/>
                          <a:latin typeface="Arial"/>
                        </a:rPr>
                        <a:t>-47</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dirty="0">
                          <a:effectLst/>
                          <a:latin typeface="Arial"/>
                        </a:rPr>
                        <a:t>Payments Made</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82594">
                <a:tc>
                  <a:txBody>
                    <a:bodyPr/>
                    <a:lstStyle/>
                    <a:p>
                      <a:pPr algn="l" fontAlgn="t"/>
                      <a:r>
                        <a:rPr lang="en-ZA" sz="1400" b="1" i="0" u="none" strike="noStrike">
                          <a:effectLst/>
                          <a:latin typeface="Arial"/>
                        </a:rPr>
                        <a:t>Sedibeng Water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a:effectLst/>
                          <a:latin typeface="Arial"/>
                        </a:rPr>
                        <a:t>3 337 277</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4 152 192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1" i="0" u="none" strike="noStrike">
                          <a:effectLst/>
                          <a:latin typeface="Arial"/>
                        </a:rPr>
                        <a:t>24</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dirty="0">
                          <a:effectLst/>
                          <a:latin typeface="Arial"/>
                        </a:rPr>
                        <a:t>Slow/ Non Payments</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82594">
                <a:tc>
                  <a:txBody>
                    <a:bodyPr/>
                    <a:lstStyle/>
                    <a:p>
                      <a:pPr algn="l" fontAlgn="t"/>
                      <a:r>
                        <a:rPr lang="en-ZA" sz="1400" b="1" i="0" u="none" strike="noStrike">
                          <a:effectLst/>
                          <a:latin typeface="Arial"/>
                        </a:rPr>
                        <a:t>Rand Water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a:effectLst/>
                          <a:latin typeface="Arial"/>
                        </a:rPr>
                        <a:t>3 041 471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2 663 534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1" i="0" u="none" strike="noStrike">
                          <a:effectLst/>
                          <a:latin typeface="Arial"/>
                        </a:rPr>
                        <a:t>-12</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dirty="0">
                          <a:effectLst/>
                          <a:latin typeface="Arial"/>
                        </a:rPr>
                        <a:t>Some Payments Made</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82594">
                <a:tc>
                  <a:txBody>
                    <a:bodyPr/>
                    <a:lstStyle/>
                    <a:p>
                      <a:pPr algn="l" fontAlgn="t"/>
                      <a:r>
                        <a:rPr lang="en-ZA" sz="1400" b="1" i="0" u="none" strike="noStrike">
                          <a:effectLst/>
                          <a:latin typeface="Arial"/>
                        </a:rPr>
                        <a:t>Umgeni Water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a:effectLst/>
                          <a:latin typeface="Arial"/>
                        </a:rPr>
                        <a:t>447 680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765 912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1" i="0" u="none" strike="noStrike">
                          <a:effectLst/>
                          <a:latin typeface="Arial"/>
                        </a:rPr>
                        <a:t>71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dirty="0">
                          <a:effectLst/>
                          <a:latin typeface="Arial"/>
                        </a:rPr>
                        <a:t>Slow/ Non Payments</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82594">
                <a:tc>
                  <a:txBody>
                    <a:bodyPr/>
                    <a:lstStyle/>
                    <a:p>
                      <a:pPr algn="l" fontAlgn="t"/>
                      <a:r>
                        <a:rPr lang="en-ZA" sz="1400" b="1" i="0" u="none" strike="noStrike" dirty="0" smtClean="0">
                          <a:effectLst/>
                          <a:latin typeface="Arial"/>
                        </a:rPr>
                        <a:t>Water Trading Entity</a:t>
                      </a:r>
                      <a:endParaRPr lang="en-ZA" sz="14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dirty="0">
                          <a:effectLst/>
                          <a:latin typeface="Arial"/>
                        </a:rPr>
                        <a:t>4 543 502</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5 495 367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1" i="0" u="none" strike="noStrike" dirty="0">
                          <a:effectLst/>
                          <a:latin typeface="Arial"/>
                        </a:rPr>
                        <a:t>21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dirty="0">
                          <a:effectLst/>
                          <a:latin typeface="Arial"/>
                        </a:rPr>
                        <a:t>Slow/ Non Payments</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69278">
                <a:tc>
                  <a:txBody>
                    <a:bodyPr/>
                    <a:lstStyle/>
                    <a:p>
                      <a:pPr algn="l" fontAlgn="b"/>
                      <a:r>
                        <a:rPr lang="en-ZA" sz="1400" b="1" i="0" u="none" strike="noStrike" dirty="0">
                          <a:solidFill>
                            <a:schemeClr val="bg1"/>
                          </a:solidFill>
                          <a:effectLst/>
                          <a:latin typeface="Arial"/>
                        </a:rPr>
                        <a:t>TOTAL</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400" b="1" i="0" u="none" strike="noStrike" dirty="0">
                          <a:solidFill>
                            <a:schemeClr val="bg1"/>
                          </a:solidFill>
                          <a:effectLst/>
                          <a:latin typeface="Arial"/>
                        </a:rPr>
                        <a:t>13 113 897</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400" b="1" i="0" u="none" strike="noStrike" dirty="0">
                          <a:solidFill>
                            <a:schemeClr val="bg1"/>
                          </a:solidFill>
                          <a:effectLst/>
                          <a:latin typeface="Arial"/>
                        </a:rPr>
                        <a:t>14 923 558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b"/>
                      <a:r>
                        <a:rPr lang="en-ZA" sz="1400" b="1" i="0" u="none" strike="noStrike" dirty="0">
                          <a:solidFill>
                            <a:schemeClr val="bg1"/>
                          </a:solidFill>
                          <a:effectLst/>
                          <a:latin typeface="Arial"/>
                        </a:rPr>
                        <a:t>14</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b"/>
                      <a:r>
                        <a:rPr lang="en-ZA" sz="1400" b="1" i="0" u="none" strike="noStrike" dirty="0">
                          <a:solidFill>
                            <a:schemeClr val="bg1"/>
                          </a:solidFill>
                          <a:effectLst/>
                          <a:latin typeface="Arial"/>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11"/>
                  </a:ext>
                </a:extLst>
              </a:tr>
            </a:tbl>
          </a:graphicData>
        </a:graphic>
      </p:graphicFrame>
      <p:sp>
        <p:nvSpPr>
          <p:cNvPr id="6"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12</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33413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74638"/>
            <a:ext cx="7715250" cy="1143000"/>
          </a:xfrm>
        </p:spPr>
        <p:txBody>
          <a:bodyPr/>
          <a:lstStyle/>
          <a:p>
            <a:r>
              <a:rPr lang="en-ZA" sz="3200" b="1" dirty="0" smtClean="0">
                <a:solidFill>
                  <a:prstClr val="black"/>
                </a:solidFill>
              </a:rPr>
              <a:t>Ageing </a:t>
            </a:r>
            <a:r>
              <a:rPr lang="en-ZA" sz="3200" b="1" dirty="0">
                <a:solidFill>
                  <a:prstClr val="black"/>
                </a:solidFill>
              </a:rPr>
              <a:t>of Debt Owed to WTE and Water Boards By Municipalities</a:t>
            </a:r>
            <a:endParaRPr lang="en-ZA"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919491215"/>
              </p:ext>
            </p:extLst>
          </p:nvPr>
        </p:nvGraphicFramePr>
        <p:xfrm>
          <a:off x="1512571" y="1642694"/>
          <a:ext cx="7522248" cy="4425222"/>
        </p:xfrm>
        <a:graphic>
          <a:graphicData uri="http://schemas.openxmlformats.org/drawingml/2006/table">
            <a:tbl>
              <a:tblPr/>
              <a:tblGrid>
                <a:gridCol w="1585471">
                  <a:extLst>
                    <a:ext uri="{9D8B030D-6E8A-4147-A177-3AD203B41FA5}">
                      <a16:colId xmlns:a16="http://schemas.microsoft.com/office/drawing/2014/main" xmlns="" val="20000"/>
                    </a:ext>
                  </a:extLst>
                </a:gridCol>
                <a:gridCol w="1393035">
                  <a:extLst>
                    <a:ext uri="{9D8B030D-6E8A-4147-A177-3AD203B41FA5}">
                      <a16:colId xmlns:a16="http://schemas.microsoft.com/office/drawing/2014/main" xmlns="" val="20001"/>
                    </a:ext>
                  </a:extLst>
                </a:gridCol>
                <a:gridCol w="926984">
                  <a:extLst>
                    <a:ext uri="{9D8B030D-6E8A-4147-A177-3AD203B41FA5}">
                      <a16:colId xmlns:a16="http://schemas.microsoft.com/office/drawing/2014/main" xmlns="" val="20002"/>
                    </a:ext>
                  </a:extLst>
                </a:gridCol>
                <a:gridCol w="926984">
                  <a:extLst>
                    <a:ext uri="{9D8B030D-6E8A-4147-A177-3AD203B41FA5}">
                      <a16:colId xmlns:a16="http://schemas.microsoft.com/office/drawing/2014/main" xmlns="" val="20003"/>
                    </a:ext>
                  </a:extLst>
                </a:gridCol>
                <a:gridCol w="881395">
                  <a:extLst>
                    <a:ext uri="{9D8B030D-6E8A-4147-A177-3AD203B41FA5}">
                      <a16:colId xmlns:a16="http://schemas.microsoft.com/office/drawing/2014/main" xmlns="" val="20004"/>
                    </a:ext>
                  </a:extLst>
                </a:gridCol>
                <a:gridCol w="896591">
                  <a:extLst>
                    <a:ext uri="{9D8B030D-6E8A-4147-A177-3AD203B41FA5}">
                      <a16:colId xmlns:a16="http://schemas.microsoft.com/office/drawing/2014/main" xmlns="" val="20005"/>
                    </a:ext>
                  </a:extLst>
                </a:gridCol>
                <a:gridCol w="911788">
                  <a:extLst>
                    <a:ext uri="{9D8B030D-6E8A-4147-A177-3AD203B41FA5}">
                      <a16:colId xmlns:a16="http://schemas.microsoft.com/office/drawing/2014/main" xmlns="" val="20006"/>
                    </a:ext>
                  </a:extLst>
                </a:gridCol>
              </a:tblGrid>
              <a:tr h="621126">
                <a:tc>
                  <a:txBody>
                    <a:bodyPr/>
                    <a:lstStyle/>
                    <a:p>
                      <a:pPr algn="l" fontAlgn="t"/>
                      <a:r>
                        <a:rPr lang="en-ZA" sz="1400" b="1" i="0" u="none" strike="noStrike" dirty="0">
                          <a:solidFill>
                            <a:schemeClr val="bg1"/>
                          </a:solidFill>
                          <a:effectLst/>
                          <a:latin typeface="Arial"/>
                        </a:rPr>
                        <a:t>Entity Name</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400" b="1" i="0" u="none" strike="noStrike" dirty="0">
                          <a:solidFill>
                            <a:schemeClr val="bg1"/>
                          </a:solidFill>
                          <a:effectLst/>
                          <a:latin typeface="Arial"/>
                        </a:rPr>
                        <a:t>OUTSTANDING BALANCE               R'000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400" b="1" i="0" u="none" strike="noStrike" dirty="0">
                          <a:solidFill>
                            <a:schemeClr val="bg1"/>
                          </a:solidFill>
                          <a:effectLst/>
                          <a:latin typeface="Arial"/>
                        </a:rPr>
                        <a:t>CURRENT              R'000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400" b="1" i="0" u="none" strike="noStrike" dirty="0">
                          <a:solidFill>
                            <a:schemeClr val="bg1"/>
                          </a:solidFill>
                          <a:effectLst/>
                          <a:latin typeface="Arial"/>
                        </a:rPr>
                        <a:t>DAYS 30                 R'000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400" b="1" i="0" u="none" strike="noStrike" dirty="0">
                          <a:solidFill>
                            <a:schemeClr val="bg1"/>
                          </a:solidFill>
                          <a:effectLst/>
                          <a:latin typeface="Arial"/>
                        </a:rPr>
                        <a:t>DAYS 60                R'000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400" b="1" i="0" u="none" strike="noStrike" dirty="0">
                          <a:solidFill>
                            <a:schemeClr val="bg1"/>
                          </a:solidFill>
                          <a:effectLst/>
                          <a:latin typeface="Arial"/>
                        </a:rPr>
                        <a:t>DAYS 90                     R'000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400" b="1" i="0" u="none" strike="noStrike" dirty="0">
                          <a:solidFill>
                            <a:schemeClr val="bg1"/>
                          </a:solidFill>
                          <a:effectLst/>
                          <a:latin typeface="Arial"/>
                        </a:rPr>
                        <a:t>DAYS 120+              R'000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0"/>
                  </a:ext>
                </a:extLst>
              </a:tr>
              <a:tr h="364118">
                <a:tc>
                  <a:txBody>
                    <a:bodyPr/>
                    <a:lstStyle/>
                    <a:p>
                      <a:pPr algn="l" fontAlgn="b"/>
                      <a:r>
                        <a:rPr lang="en-ZA" sz="1400" b="1" i="0" u="none" strike="noStrike" dirty="0" err="1">
                          <a:effectLst/>
                          <a:latin typeface="Arial"/>
                        </a:rPr>
                        <a:t>Amatola</a:t>
                      </a:r>
                      <a:r>
                        <a:rPr lang="en-ZA" sz="1400" b="1" i="0" u="none" strike="noStrike" dirty="0">
                          <a:effectLst/>
                          <a:latin typeface="Arial"/>
                        </a:rPr>
                        <a:t> Water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249 946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47 650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11 587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12 537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2 160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176 013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348285">
                <a:tc>
                  <a:txBody>
                    <a:bodyPr/>
                    <a:lstStyle/>
                    <a:p>
                      <a:pPr algn="l" fontAlgn="b"/>
                      <a:r>
                        <a:rPr lang="en-ZA" sz="1400" b="1" i="0" u="none" strike="noStrike" dirty="0" err="1">
                          <a:effectLst/>
                          <a:latin typeface="Arial"/>
                        </a:rPr>
                        <a:t>Bloem</a:t>
                      </a:r>
                      <a:r>
                        <a:rPr lang="en-ZA" sz="1400" b="1" i="0" u="none" strike="noStrike" dirty="0">
                          <a:effectLst/>
                          <a:latin typeface="Arial"/>
                        </a:rPr>
                        <a:t> Water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839 744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76 199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81 252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45 777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95 021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541 495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332454">
                <a:tc>
                  <a:txBody>
                    <a:bodyPr/>
                    <a:lstStyle/>
                    <a:p>
                      <a:pPr algn="l" fontAlgn="b"/>
                      <a:r>
                        <a:rPr lang="en-ZA" sz="1400" b="1" i="0" u="none" strike="noStrike" dirty="0" err="1">
                          <a:effectLst/>
                          <a:latin typeface="Arial"/>
                        </a:rPr>
                        <a:t>Lepelle</a:t>
                      </a:r>
                      <a:r>
                        <a:rPr lang="en-ZA" sz="1400" b="1" i="0" u="none" strike="noStrike" dirty="0">
                          <a:effectLst/>
                          <a:latin typeface="Arial"/>
                        </a:rPr>
                        <a:t> Northern Water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581 949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65 473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40 767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31 648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21 782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422 278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332456">
                <a:tc>
                  <a:txBody>
                    <a:bodyPr/>
                    <a:lstStyle/>
                    <a:p>
                      <a:pPr algn="l" fontAlgn="b"/>
                      <a:r>
                        <a:rPr lang="en-ZA" sz="1400" b="1" i="0" u="none" strike="noStrike" dirty="0" err="1">
                          <a:effectLst/>
                          <a:latin typeface="Arial"/>
                        </a:rPr>
                        <a:t>Magalies</a:t>
                      </a:r>
                      <a:r>
                        <a:rPr lang="en-ZA" sz="1400" b="1" i="0" u="none" strike="noStrike" dirty="0">
                          <a:effectLst/>
                          <a:latin typeface="Arial"/>
                        </a:rPr>
                        <a:t> Water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152 105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50 078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25 760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5 597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5 961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64 709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311346">
                <a:tc>
                  <a:txBody>
                    <a:bodyPr/>
                    <a:lstStyle/>
                    <a:p>
                      <a:pPr algn="l" fontAlgn="b"/>
                      <a:r>
                        <a:rPr lang="en-ZA" sz="1400" b="1" i="0" u="none" strike="noStrike" dirty="0" err="1">
                          <a:effectLst/>
                          <a:latin typeface="Arial"/>
                        </a:rPr>
                        <a:t>Mhlathuze</a:t>
                      </a:r>
                      <a:r>
                        <a:rPr lang="en-ZA" sz="1400" b="1" i="0" u="none" strike="noStrike" dirty="0">
                          <a:effectLst/>
                          <a:latin typeface="Arial"/>
                        </a:rPr>
                        <a:t> Water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50 085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24 543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7 550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5 990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11 382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620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337733">
                <a:tc>
                  <a:txBody>
                    <a:bodyPr/>
                    <a:lstStyle/>
                    <a:p>
                      <a:pPr algn="l" fontAlgn="b"/>
                      <a:r>
                        <a:rPr lang="en-ZA" sz="1400" b="1" i="0" u="none" strike="noStrike" dirty="0">
                          <a:effectLst/>
                          <a:latin typeface="Arial"/>
                        </a:rPr>
                        <a:t>Overberg Water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3 067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1 818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1 249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279684">
                <a:tc>
                  <a:txBody>
                    <a:bodyPr/>
                    <a:lstStyle/>
                    <a:p>
                      <a:pPr algn="l" fontAlgn="b"/>
                      <a:r>
                        <a:rPr lang="en-ZA" sz="1400" b="1" i="0" u="none" strike="noStrike" dirty="0">
                          <a:effectLst/>
                          <a:latin typeface="Arial"/>
                        </a:rPr>
                        <a:t>Sedibeng Water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4 152 192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89 118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96 220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84 250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77 322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3 805 283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306070">
                <a:tc>
                  <a:txBody>
                    <a:bodyPr/>
                    <a:lstStyle/>
                    <a:p>
                      <a:pPr algn="l" fontAlgn="b"/>
                      <a:r>
                        <a:rPr lang="en-ZA" sz="1400" b="1" i="0" u="none" strike="noStrike" dirty="0">
                          <a:effectLst/>
                          <a:latin typeface="Arial"/>
                        </a:rPr>
                        <a:t>Rand Water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2 663 534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1 489 191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244 241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162 920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127 796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639 387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379948">
                <a:tc>
                  <a:txBody>
                    <a:bodyPr/>
                    <a:lstStyle/>
                    <a:p>
                      <a:pPr algn="l" fontAlgn="b"/>
                      <a:r>
                        <a:rPr lang="en-ZA" sz="1400" b="1" i="0" u="none" strike="noStrike" dirty="0">
                          <a:effectLst/>
                          <a:latin typeface="Arial"/>
                        </a:rPr>
                        <a:t>Umgeni Water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a:effectLst/>
                          <a:latin typeface="Arial"/>
                        </a:rPr>
                        <a:t>765 912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479 292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59 584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a:effectLst/>
                          <a:latin typeface="Arial"/>
                        </a:rPr>
                        <a:t>32 467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38 119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400" b="0" i="0" u="none" strike="noStrike" dirty="0">
                          <a:effectLst/>
                          <a:latin typeface="Arial"/>
                        </a:rPr>
                        <a:t>156 451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310488">
                <a:tc>
                  <a:txBody>
                    <a:bodyPr/>
                    <a:lstStyle/>
                    <a:p>
                      <a:pPr algn="l" fontAlgn="b"/>
                      <a:r>
                        <a:rPr lang="en-ZA" sz="1400" b="1" i="0" u="none" strike="noStrike" dirty="0">
                          <a:effectLst/>
                          <a:latin typeface="Arial"/>
                        </a:rPr>
                        <a:t>Water Trading Entity</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5 495 367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0" i="0" u="none" strike="noStrike" dirty="0">
                          <a:effectLst/>
                          <a:latin typeface="Arial"/>
                        </a:rPr>
                        <a:t>72 139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0" i="0" u="none" strike="noStrike" dirty="0">
                          <a:effectLst/>
                          <a:latin typeface="Arial"/>
                        </a:rPr>
                        <a:t>159 248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0" i="0" u="none" strike="noStrike">
                          <a:effectLst/>
                          <a:latin typeface="Arial"/>
                        </a:rPr>
                        <a:t>74 463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0" i="0" u="none" strike="noStrike" dirty="0">
                          <a:effectLst/>
                          <a:latin typeface="Arial"/>
                        </a:rPr>
                        <a:t>66 515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0" i="0" u="none" strike="noStrike" dirty="0">
                          <a:effectLst/>
                          <a:latin typeface="Arial"/>
                        </a:rPr>
                        <a:t>5 123 001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r h="262537">
                <a:tc>
                  <a:txBody>
                    <a:bodyPr/>
                    <a:lstStyle/>
                    <a:p>
                      <a:pPr algn="l" fontAlgn="b"/>
                      <a:r>
                        <a:rPr lang="en-ZA" sz="1400" b="1" i="0" u="none" strike="noStrike" dirty="0">
                          <a:solidFill>
                            <a:schemeClr val="bg1"/>
                          </a:solidFill>
                          <a:effectLst/>
                          <a:latin typeface="Arial"/>
                        </a:rPr>
                        <a:t>TOTAL</a:t>
                      </a:r>
                    </a:p>
                  </a:txBody>
                  <a:tcPr marL="3175" marR="3175" marT="31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400" b="1" i="0" u="none" strike="noStrike" dirty="0">
                          <a:solidFill>
                            <a:schemeClr val="bg1"/>
                          </a:solidFill>
                          <a:effectLst/>
                          <a:latin typeface="Arial"/>
                        </a:rPr>
                        <a:t>14 923 558</a:t>
                      </a:r>
                    </a:p>
                  </a:txBody>
                  <a:tcPr marL="7620" marR="7620" marT="762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400" b="1" i="0" u="none" strike="noStrike" dirty="0">
                          <a:solidFill>
                            <a:schemeClr val="bg1"/>
                          </a:solidFill>
                          <a:effectLst/>
                          <a:latin typeface="Arial"/>
                        </a:rPr>
                        <a:t>2 386 174</a:t>
                      </a: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400" b="1" i="0" u="none" strike="noStrike" dirty="0">
                          <a:solidFill>
                            <a:schemeClr val="bg1"/>
                          </a:solidFill>
                          <a:effectLst/>
                          <a:latin typeface="Arial"/>
                        </a:rPr>
                        <a:t>727 126</a:t>
                      </a: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400" b="1" i="0" u="none" strike="noStrike" dirty="0">
                          <a:solidFill>
                            <a:schemeClr val="bg1"/>
                          </a:solidFill>
                          <a:effectLst/>
                          <a:latin typeface="Arial"/>
                        </a:rPr>
                        <a:t>454 150</a:t>
                      </a: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400" b="1" i="0" u="none" strike="noStrike" dirty="0">
                          <a:solidFill>
                            <a:schemeClr val="bg1"/>
                          </a:solidFill>
                          <a:effectLst/>
                          <a:latin typeface="Arial"/>
                        </a:rPr>
                        <a:t>453 981</a:t>
                      </a: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400" b="1" i="0" u="none" strike="noStrike" dirty="0">
                          <a:solidFill>
                            <a:schemeClr val="bg1"/>
                          </a:solidFill>
                          <a:effectLst/>
                          <a:latin typeface="Arial"/>
                        </a:rPr>
                        <a:t>10 902 127</a:t>
                      </a: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11"/>
                  </a:ext>
                </a:extLst>
              </a:tr>
            </a:tbl>
          </a:graphicData>
        </a:graphic>
      </p:graphicFrame>
      <p:sp>
        <p:nvSpPr>
          <p:cNvPr id="6"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13</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69149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140" y="144780"/>
            <a:ext cx="7642860" cy="655320"/>
          </a:xfrm>
        </p:spPr>
        <p:txBody>
          <a:bodyPr/>
          <a:lstStyle/>
          <a:p>
            <a:r>
              <a:rPr lang="en-ZA" sz="3200" b="1" dirty="0" smtClean="0"/>
              <a:t>Debt Owed To The WTE By Water Boards</a:t>
            </a:r>
            <a:endParaRPr lang="en-ZA" sz="3200" b="1" dirty="0"/>
          </a:p>
        </p:txBody>
      </p:sp>
      <p:graphicFrame>
        <p:nvGraphicFramePr>
          <p:cNvPr id="9" name="Table 8"/>
          <p:cNvGraphicFramePr>
            <a:graphicFrameLocks noGrp="1"/>
          </p:cNvGraphicFramePr>
          <p:nvPr>
            <p:extLst>
              <p:ext uri="{D42A27DB-BD31-4B8C-83A1-F6EECF244321}">
                <p14:modId xmlns:p14="http://schemas.microsoft.com/office/powerpoint/2010/main" xmlns="" val="1503211218"/>
              </p:ext>
            </p:extLst>
          </p:nvPr>
        </p:nvGraphicFramePr>
        <p:xfrm>
          <a:off x="1501141" y="977526"/>
          <a:ext cx="7547325" cy="5003194"/>
        </p:xfrm>
        <a:graphic>
          <a:graphicData uri="http://schemas.openxmlformats.org/drawingml/2006/table">
            <a:tbl>
              <a:tblPr/>
              <a:tblGrid>
                <a:gridCol w="1563462">
                  <a:extLst>
                    <a:ext uri="{9D8B030D-6E8A-4147-A177-3AD203B41FA5}">
                      <a16:colId xmlns:a16="http://schemas.microsoft.com/office/drawing/2014/main" xmlns="" val="20000"/>
                    </a:ext>
                  </a:extLst>
                </a:gridCol>
                <a:gridCol w="754722">
                  <a:extLst>
                    <a:ext uri="{9D8B030D-6E8A-4147-A177-3AD203B41FA5}">
                      <a16:colId xmlns:a16="http://schemas.microsoft.com/office/drawing/2014/main" xmlns="" val="20001"/>
                    </a:ext>
                  </a:extLst>
                </a:gridCol>
                <a:gridCol w="916447">
                  <a:extLst>
                    <a:ext uri="{9D8B030D-6E8A-4147-A177-3AD203B41FA5}">
                      <a16:colId xmlns:a16="http://schemas.microsoft.com/office/drawing/2014/main" xmlns="" val="20002"/>
                    </a:ext>
                  </a:extLst>
                </a:gridCol>
                <a:gridCol w="1010788">
                  <a:extLst>
                    <a:ext uri="{9D8B030D-6E8A-4147-A177-3AD203B41FA5}">
                      <a16:colId xmlns:a16="http://schemas.microsoft.com/office/drawing/2014/main" xmlns="" val="20003"/>
                    </a:ext>
                  </a:extLst>
                </a:gridCol>
                <a:gridCol w="916447">
                  <a:extLst>
                    <a:ext uri="{9D8B030D-6E8A-4147-A177-3AD203B41FA5}">
                      <a16:colId xmlns:a16="http://schemas.microsoft.com/office/drawing/2014/main" xmlns="" val="20004"/>
                    </a:ext>
                  </a:extLst>
                </a:gridCol>
                <a:gridCol w="1010787">
                  <a:extLst>
                    <a:ext uri="{9D8B030D-6E8A-4147-A177-3AD203B41FA5}">
                      <a16:colId xmlns:a16="http://schemas.microsoft.com/office/drawing/2014/main" xmlns="" val="20005"/>
                    </a:ext>
                  </a:extLst>
                </a:gridCol>
                <a:gridCol w="1374672">
                  <a:extLst>
                    <a:ext uri="{9D8B030D-6E8A-4147-A177-3AD203B41FA5}">
                      <a16:colId xmlns:a16="http://schemas.microsoft.com/office/drawing/2014/main" xmlns="" val="20006"/>
                    </a:ext>
                  </a:extLst>
                </a:gridCol>
              </a:tblGrid>
              <a:tr h="389573">
                <a:tc>
                  <a:txBody>
                    <a:bodyPr/>
                    <a:lstStyle/>
                    <a:p>
                      <a:pPr marL="0" algn="l" defTabSz="457200" rtl="0" eaLnBrk="1" fontAlgn="t" latinLnBrk="0" hangingPunct="1"/>
                      <a:r>
                        <a:rPr lang="en-ZA" sz="1200" b="1" i="0" u="none" strike="noStrike" kern="1200" dirty="0">
                          <a:solidFill>
                            <a:schemeClr val="bg1"/>
                          </a:solidFill>
                          <a:effectLst/>
                          <a:latin typeface="Arial"/>
                          <a:ea typeface="+mn-ea"/>
                          <a:cs typeface="+mn-cs"/>
                        </a:rPr>
                        <a:t>Customer Name</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marL="0" algn="ctr" defTabSz="457200" rtl="0" eaLnBrk="1" fontAlgn="t" latinLnBrk="0" hangingPunct="1"/>
                      <a:r>
                        <a:rPr lang="en-ZA" sz="1200" b="1" i="0" u="none" strike="noStrike" kern="1200" dirty="0">
                          <a:solidFill>
                            <a:schemeClr val="bg1"/>
                          </a:solidFill>
                          <a:effectLst/>
                          <a:latin typeface="Arial"/>
                          <a:ea typeface="+mn-ea"/>
                          <a:cs typeface="+mn-cs"/>
                        </a:rPr>
                        <a:t>Current </a:t>
                      </a:r>
                      <a:r>
                        <a:rPr lang="en-ZA" sz="1200" b="1" i="0" u="none" strike="noStrike" kern="1200" dirty="0" smtClean="0">
                          <a:solidFill>
                            <a:schemeClr val="bg1"/>
                          </a:solidFill>
                          <a:effectLst/>
                          <a:latin typeface="Arial"/>
                          <a:ea typeface="+mn-ea"/>
                          <a:cs typeface="+mn-cs"/>
                        </a:rPr>
                        <a:t>      R’000</a:t>
                      </a:r>
                      <a:endParaRPr lang="en-ZA" sz="1200" b="1" i="0" u="none" strike="noStrike" kern="1200" dirty="0">
                        <a:solidFill>
                          <a:schemeClr val="bg1"/>
                        </a:solidFill>
                        <a:effectLst/>
                        <a:latin typeface="Arial"/>
                        <a:ea typeface="+mn-ea"/>
                        <a:cs typeface="+mn-cs"/>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marL="0" algn="ctr" defTabSz="457200" rtl="0" eaLnBrk="1" fontAlgn="t" latinLnBrk="0" hangingPunct="1"/>
                      <a:r>
                        <a:rPr lang="en-ZA" sz="1200" b="1" i="0" u="none" strike="noStrike" kern="1200" dirty="0" smtClean="0">
                          <a:solidFill>
                            <a:schemeClr val="bg1"/>
                          </a:solidFill>
                          <a:effectLst/>
                          <a:latin typeface="Arial"/>
                          <a:ea typeface="+mn-ea"/>
                          <a:cs typeface="+mn-cs"/>
                        </a:rPr>
                        <a:t>30 + Days  R’000   </a:t>
                      </a:r>
                      <a:endParaRPr lang="en-ZA" sz="1200" b="1" i="0" u="none" strike="noStrike" kern="1200" dirty="0">
                        <a:solidFill>
                          <a:schemeClr val="bg1"/>
                        </a:solidFill>
                        <a:effectLst/>
                        <a:latin typeface="Arial"/>
                        <a:ea typeface="+mn-ea"/>
                        <a:cs typeface="+mn-cs"/>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marL="0" algn="ctr" defTabSz="457200" rtl="0" eaLnBrk="1" fontAlgn="t" latinLnBrk="0" hangingPunct="1"/>
                      <a:r>
                        <a:rPr lang="en-ZA" sz="1200" b="1" i="0" u="none" strike="noStrike" kern="1200" dirty="0" smtClean="0">
                          <a:solidFill>
                            <a:schemeClr val="bg1"/>
                          </a:solidFill>
                          <a:effectLst/>
                          <a:latin typeface="Arial"/>
                          <a:ea typeface="+mn-ea"/>
                          <a:cs typeface="+mn-cs"/>
                        </a:rPr>
                        <a:t>90+ Days   R’000</a:t>
                      </a:r>
                      <a:endParaRPr lang="en-ZA" sz="1200" b="1" i="0" u="none" strike="noStrike" kern="1200" dirty="0">
                        <a:solidFill>
                          <a:schemeClr val="bg1"/>
                        </a:solidFill>
                        <a:effectLst/>
                        <a:latin typeface="Arial"/>
                        <a:ea typeface="+mn-ea"/>
                        <a:cs typeface="+mn-cs"/>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marL="0" algn="ctr" defTabSz="457200" rtl="0" eaLnBrk="1" fontAlgn="t" latinLnBrk="0" hangingPunct="1"/>
                      <a:r>
                        <a:rPr lang="en-ZA" sz="1200" b="1" i="0" u="none" strike="noStrike" kern="1200" dirty="0" smtClean="0">
                          <a:solidFill>
                            <a:schemeClr val="bg1"/>
                          </a:solidFill>
                          <a:effectLst/>
                          <a:latin typeface="Arial"/>
                          <a:ea typeface="+mn-ea"/>
                          <a:cs typeface="+mn-cs"/>
                        </a:rPr>
                        <a:t>150+ Days       R’000</a:t>
                      </a:r>
                      <a:endParaRPr lang="en-ZA" sz="1200" b="1" i="0" u="none" strike="noStrike" kern="1200" dirty="0">
                        <a:solidFill>
                          <a:schemeClr val="bg1"/>
                        </a:solidFill>
                        <a:effectLst/>
                        <a:latin typeface="Arial"/>
                        <a:ea typeface="+mn-ea"/>
                        <a:cs typeface="+mn-cs"/>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marL="0" algn="ctr" defTabSz="457200" rtl="0" eaLnBrk="1" fontAlgn="t" latinLnBrk="0" hangingPunct="1"/>
                      <a:r>
                        <a:rPr lang="en-ZA" sz="1200" b="1" i="0" u="none" strike="noStrike" kern="1200" dirty="0">
                          <a:solidFill>
                            <a:schemeClr val="bg1"/>
                          </a:solidFill>
                          <a:effectLst/>
                          <a:latin typeface="Arial"/>
                          <a:ea typeface="+mn-ea"/>
                          <a:cs typeface="+mn-cs"/>
                        </a:rPr>
                        <a:t>Sum of </a:t>
                      </a:r>
                      <a:r>
                        <a:rPr lang="en-ZA" sz="1200" b="1" i="0" u="none" strike="noStrike" kern="1200" dirty="0" smtClean="0">
                          <a:solidFill>
                            <a:schemeClr val="bg1"/>
                          </a:solidFill>
                          <a:effectLst/>
                          <a:latin typeface="Arial"/>
                          <a:ea typeface="+mn-ea"/>
                          <a:cs typeface="+mn-cs"/>
                        </a:rPr>
                        <a:t>Total R’000</a:t>
                      </a:r>
                      <a:endParaRPr lang="en-ZA" sz="1200" b="1" i="0" u="none" strike="noStrike" kern="1200" dirty="0">
                        <a:solidFill>
                          <a:schemeClr val="bg1"/>
                        </a:solidFill>
                        <a:effectLst/>
                        <a:latin typeface="Arial"/>
                        <a:ea typeface="+mn-ea"/>
                        <a:cs typeface="+mn-cs"/>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ZA" sz="1200" b="1" i="0" u="none" strike="noStrike" dirty="0" smtClean="0">
                          <a:solidFill>
                            <a:schemeClr val="bg1"/>
                          </a:solidFill>
                          <a:effectLst/>
                          <a:latin typeface="Arial"/>
                        </a:rPr>
                        <a:t>Narrative</a:t>
                      </a:r>
                    </a:p>
                    <a:p>
                      <a:pPr marL="0" algn="ctr" defTabSz="457200" rtl="0" eaLnBrk="1" fontAlgn="t" latinLnBrk="0" hangingPunct="1"/>
                      <a:endParaRPr lang="en-ZA" sz="1200" b="1" i="0" u="none" strike="noStrike" kern="1200" dirty="0">
                        <a:solidFill>
                          <a:schemeClr val="bg1"/>
                        </a:solidFill>
                        <a:effectLst/>
                        <a:latin typeface="Arial"/>
                        <a:ea typeface="+mn-ea"/>
                        <a:cs typeface="+mn-cs"/>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0"/>
                  </a:ext>
                </a:extLst>
              </a:tr>
              <a:tr h="501273">
                <a:tc>
                  <a:txBody>
                    <a:bodyPr/>
                    <a:lstStyle/>
                    <a:p>
                      <a:pPr algn="l" fontAlgn="b"/>
                      <a:r>
                        <a:rPr lang="en-ZA" sz="1200" b="1" i="0" u="none" strike="noStrike" dirty="0">
                          <a:effectLst/>
                          <a:latin typeface="Arial"/>
                        </a:rPr>
                        <a:t>AMATOLA WATER BOARD</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8 019</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16 678</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effectLst/>
                          <a:latin typeface="Arial"/>
                        </a:rPr>
                        <a:t>16 781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96 664</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138 142</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smtClean="0">
                          <a:effectLst/>
                          <a:latin typeface="Arial"/>
                        </a:rPr>
                        <a:t>Paying, Repayment plan in place</a:t>
                      </a:r>
                      <a:endParaRPr lang="en-ZA" sz="12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35144">
                <a:tc>
                  <a:txBody>
                    <a:bodyPr/>
                    <a:lstStyle/>
                    <a:p>
                      <a:pPr algn="l" fontAlgn="b"/>
                      <a:r>
                        <a:rPr lang="en-ZA" sz="1200" b="1" i="0" u="none" strike="noStrike" dirty="0">
                          <a:effectLst/>
                          <a:latin typeface="Arial"/>
                        </a:rPr>
                        <a:t>BLOEM WATER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2 668</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3 739</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5 795</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19 984</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effectLst/>
                          <a:latin typeface="Arial"/>
                        </a:rPr>
                        <a:t>32 186</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smtClean="0">
                          <a:effectLst/>
                          <a:latin typeface="Arial"/>
                        </a:rPr>
                        <a:t>Paying, disputing old debt</a:t>
                      </a:r>
                      <a:endParaRPr lang="en-ZA" sz="12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01273">
                <a:tc>
                  <a:txBody>
                    <a:bodyPr/>
                    <a:lstStyle/>
                    <a:p>
                      <a:pPr algn="l" fontAlgn="b"/>
                      <a:r>
                        <a:rPr lang="en-ZA" sz="1200" b="1" i="0" u="none" strike="noStrike" dirty="0">
                          <a:effectLst/>
                          <a:latin typeface="Arial"/>
                        </a:rPr>
                        <a:t>LEPELLE NORTHERN WATER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5 642</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11 807</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12 024</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173 052</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202 526</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smtClean="0">
                          <a:effectLst/>
                          <a:latin typeface="Arial"/>
                        </a:rPr>
                        <a:t>Not Paying as the Department also owes them</a:t>
                      </a:r>
                      <a:endParaRPr lang="en-ZA" sz="12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01273">
                <a:tc>
                  <a:txBody>
                    <a:bodyPr/>
                    <a:lstStyle/>
                    <a:p>
                      <a:pPr algn="l" fontAlgn="b"/>
                      <a:r>
                        <a:rPr lang="en-ZA" sz="1200" b="1" i="0" u="none" strike="noStrike" dirty="0">
                          <a:effectLst/>
                          <a:latin typeface="Arial"/>
                        </a:rPr>
                        <a:t>MAGALIES WATER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effectLst/>
                          <a:latin typeface="Arial"/>
                        </a:rPr>
                        <a:t>8 299</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12 809</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15 853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97 153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134 113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smtClean="0">
                          <a:effectLst/>
                          <a:latin typeface="Arial"/>
                        </a:rPr>
                        <a:t>Paying, Repayment plan in place</a:t>
                      </a:r>
                      <a:endParaRPr lang="en-ZA" sz="12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76075">
                <a:tc>
                  <a:txBody>
                    <a:bodyPr/>
                    <a:lstStyle/>
                    <a:p>
                      <a:pPr algn="l" fontAlgn="b"/>
                      <a:r>
                        <a:rPr lang="en-ZA" sz="1200" b="1" i="0" u="none" strike="noStrike" dirty="0">
                          <a:effectLst/>
                          <a:latin typeface="Arial"/>
                        </a:rPr>
                        <a:t>MHLATHUZE WATER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10 124</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7 377</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13 979</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31 477</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smtClean="0">
                          <a:effectLst/>
                          <a:latin typeface="Arial"/>
                        </a:rPr>
                        <a:t>Paying</a:t>
                      </a:r>
                      <a:endParaRPr lang="en-ZA" sz="12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67447">
                <a:tc>
                  <a:txBody>
                    <a:bodyPr/>
                    <a:lstStyle/>
                    <a:p>
                      <a:pPr algn="l" fontAlgn="b"/>
                      <a:r>
                        <a:rPr lang="en-ZA" sz="1200" b="1" i="0" u="none" strike="noStrike" dirty="0">
                          <a:effectLst/>
                          <a:latin typeface="Arial"/>
                        </a:rPr>
                        <a:t>OVERBERG WATER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43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79</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81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107</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310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smtClean="0">
                          <a:effectLst/>
                          <a:latin typeface="Arial"/>
                        </a:rPr>
                        <a:t>Paying</a:t>
                      </a:r>
                      <a:endParaRPr lang="en-ZA" sz="12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01273">
                <a:tc>
                  <a:txBody>
                    <a:bodyPr/>
                    <a:lstStyle/>
                    <a:p>
                      <a:pPr algn="l" fontAlgn="b"/>
                      <a:r>
                        <a:rPr lang="en-ZA" sz="1200" b="1" i="0" u="none" strike="noStrike" dirty="0">
                          <a:effectLst/>
                          <a:latin typeface="Arial"/>
                        </a:rPr>
                        <a:t>RAND WATER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551 349</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619 351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80 809</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55 311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1 306 820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smtClean="0">
                          <a:effectLst/>
                          <a:latin typeface="Arial"/>
                        </a:rPr>
                        <a:t>Paying, on 60 days repayment terms</a:t>
                      </a:r>
                      <a:endParaRPr lang="en-ZA" sz="12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667403">
                <a:tc>
                  <a:txBody>
                    <a:bodyPr/>
                    <a:lstStyle/>
                    <a:p>
                      <a:pPr algn="l" fontAlgn="b"/>
                      <a:r>
                        <a:rPr lang="en-ZA" sz="1200" b="1" i="0" u="none" strike="noStrike" dirty="0">
                          <a:effectLst/>
                          <a:latin typeface="Arial"/>
                        </a:rPr>
                        <a:t>SEDIBENG WATER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effectLst/>
                          <a:latin typeface="Arial"/>
                        </a:rPr>
                        <a:t>29 229</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86 531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43 250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2 922 986</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3 081 996</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smtClean="0">
                          <a:effectLst/>
                          <a:latin typeface="Arial"/>
                        </a:rPr>
                        <a:t>Not Paying due to outstanding debt from Municipalities</a:t>
                      </a:r>
                      <a:endParaRPr lang="en-ZA" sz="12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27840">
                <a:tc>
                  <a:txBody>
                    <a:bodyPr/>
                    <a:lstStyle/>
                    <a:p>
                      <a:pPr algn="l" fontAlgn="b"/>
                      <a:r>
                        <a:rPr lang="en-ZA" sz="1200" b="1" i="0" u="none" strike="noStrike" dirty="0">
                          <a:effectLst/>
                          <a:latin typeface="Arial"/>
                        </a:rPr>
                        <a:t>UMGENI WATER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effectLst/>
                          <a:latin typeface="Arial"/>
                        </a:rPr>
                        <a:t>25 647</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87 368</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42 050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3 779</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158 843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smtClean="0">
                          <a:effectLst/>
                          <a:latin typeface="Arial"/>
                        </a:rPr>
                        <a:t>Paying</a:t>
                      </a:r>
                      <a:endParaRPr lang="en-ZA" sz="12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31369">
                <a:tc>
                  <a:txBody>
                    <a:bodyPr/>
                    <a:lstStyle/>
                    <a:p>
                      <a:pPr algn="l" fontAlgn="b"/>
                      <a:r>
                        <a:rPr lang="en-ZA" sz="1200" b="1" i="0" u="none" strike="noStrike" dirty="0">
                          <a:solidFill>
                            <a:schemeClr val="bg1"/>
                          </a:solidFill>
                          <a:effectLst/>
                          <a:latin typeface="Arial"/>
                        </a:rPr>
                        <a:t>Grand Total</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200" b="1" i="0" u="none" strike="noStrike" dirty="0">
                          <a:solidFill>
                            <a:schemeClr val="bg1"/>
                          </a:solidFill>
                          <a:effectLst/>
                          <a:latin typeface="Arial"/>
                        </a:rPr>
                        <a:t>641 021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200" b="1" i="0" u="none" strike="noStrike" dirty="0">
                          <a:solidFill>
                            <a:schemeClr val="bg1"/>
                          </a:solidFill>
                          <a:effectLst/>
                          <a:latin typeface="Arial"/>
                        </a:rPr>
                        <a:t>845 738</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200" b="1" i="0" u="none" strike="noStrike" dirty="0">
                          <a:solidFill>
                            <a:schemeClr val="bg1"/>
                          </a:solidFill>
                          <a:effectLst/>
                          <a:latin typeface="Arial"/>
                        </a:rPr>
                        <a:t>230 621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200" b="1" i="0" u="none" strike="noStrike" dirty="0">
                          <a:solidFill>
                            <a:schemeClr val="bg1"/>
                          </a:solidFill>
                          <a:effectLst/>
                          <a:latin typeface="Arial"/>
                        </a:rPr>
                        <a:t>3 369 033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200" b="1" i="0" u="none" strike="noStrike" dirty="0">
                          <a:solidFill>
                            <a:schemeClr val="bg1"/>
                          </a:solidFill>
                          <a:effectLst/>
                          <a:latin typeface="Arial"/>
                        </a:rPr>
                        <a:t>5 086 413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endParaRPr lang="en-ZA" sz="1200" b="1" i="0" u="none" strike="noStrike" dirty="0">
                        <a:solidFill>
                          <a:schemeClr val="bg1"/>
                        </a:solidFill>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10"/>
                  </a:ext>
                </a:extLst>
              </a:tr>
            </a:tbl>
          </a:graphicData>
        </a:graphic>
      </p:graphicFrame>
      <p:sp>
        <p:nvSpPr>
          <p:cNvPr id="5" name="Slide Number Placeholder 2"/>
          <p:cNvSpPr txBox="1">
            <a:spLocks/>
          </p:cNvSpPr>
          <p:nvPr/>
        </p:nvSpPr>
        <p:spPr>
          <a:xfrm>
            <a:off x="6553200" y="6097038"/>
            <a:ext cx="2133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1800"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a:lstStyle>
          <a:p>
            <a:pPr algn="r"/>
            <a:fld id="{131B6D53-F1A5-45DF-A3EC-FEE3A107B2E8}" type="slidenum">
              <a:rPr lang="en-ZA" sz="1400" smtClean="0">
                <a:latin typeface="Arial" panose="020B0604020202020204" pitchFamily="34" charset="0"/>
                <a:cs typeface="Arial" panose="020B0604020202020204" pitchFamily="34" charset="0"/>
              </a:rPr>
              <a:pPr algn="r"/>
              <a:t>14</a:t>
            </a:fld>
            <a:endParaRPr lang="en-Z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17133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0863"/>
            <a:ext cx="7597140" cy="883602"/>
          </a:xfrm>
        </p:spPr>
        <p:txBody>
          <a:bodyPr/>
          <a:lstStyle/>
          <a:p>
            <a:r>
              <a:rPr lang="en-ZA" sz="2800" b="1" dirty="0" smtClean="0"/>
              <a:t>DETAILS OF MUNICIPAL DEBT TO THE WATER TRADING ENTITY</a:t>
            </a:r>
            <a:endParaRPr lang="en-ZA" sz="2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612013007"/>
              </p:ext>
            </p:extLst>
          </p:nvPr>
        </p:nvGraphicFramePr>
        <p:xfrm>
          <a:off x="1554478" y="1020849"/>
          <a:ext cx="7528561" cy="5172640"/>
        </p:xfrm>
        <a:graphic>
          <a:graphicData uri="http://schemas.openxmlformats.org/drawingml/2006/table">
            <a:tbl>
              <a:tblPr/>
              <a:tblGrid>
                <a:gridCol w="1857462">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600502">
                  <a:extLst>
                    <a:ext uri="{9D8B030D-6E8A-4147-A177-3AD203B41FA5}">
                      <a16:colId xmlns:a16="http://schemas.microsoft.com/office/drawing/2014/main" xmlns="" val="20002"/>
                    </a:ext>
                  </a:extLst>
                </a:gridCol>
                <a:gridCol w="627797">
                  <a:extLst>
                    <a:ext uri="{9D8B030D-6E8A-4147-A177-3AD203B41FA5}">
                      <a16:colId xmlns:a16="http://schemas.microsoft.com/office/drawing/2014/main" xmlns="" val="20003"/>
                    </a:ext>
                  </a:extLst>
                </a:gridCol>
                <a:gridCol w="764274">
                  <a:extLst>
                    <a:ext uri="{9D8B030D-6E8A-4147-A177-3AD203B41FA5}">
                      <a16:colId xmlns:a16="http://schemas.microsoft.com/office/drawing/2014/main" xmlns="" val="20004"/>
                    </a:ext>
                  </a:extLst>
                </a:gridCol>
                <a:gridCol w="750627">
                  <a:extLst>
                    <a:ext uri="{9D8B030D-6E8A-4147-A177-3AD203B41FA5}">
                      <a16:colId xmlns:a16="http://schemas.microsoft.com/office/drawing/2014/main" xmlns="" val="20005"/>
                    </a:ext>
                  </a:extLst>
                </a:gridCol>
                <a:gridCol w="2013499">
                  <a:extLst>
                    <a:ext uri="{9D8B030D-6E8A-4147-A177-3AD203B41FA5}">
                      <a16:colId xmlns:a16="http://schemas.microsoft.com/office/drawing/2014/main" xmlns="" val="20006"/>
                    </a:ext>
                  </a:extLst>
                </a:gridCol>
              </a:tblGrid>
              <a:tr h="478259">
                <a:tc>
                  <a:txBody>
                    <a:bodyPr/>
                    <a:lstStyle/>
                    <a:p>
                      <a:pPr marL="0" algn="l" defTabSz="457200" rtl="0" eaLnBrk="1" fontAlgn="t" latinLnBrk="0" hangingPunct="1"/>
                      <a:r>
                        <a:rPr lang="en-ZA" sz="1200" b="1" i="0" u="none" strike="noStrike" kern="1200" dirty="0">
                          <a:solidFill>
                            <a:schemeClr val="bg1"/>
                          </a:solidFill>
                          <a:effectLst/>
                          <a:latin typeface="Arial"/>
                          <a:ea typeface="+mn-ea"/>
                          <a:cs typeface="+mn-cs"/>
                        </a:rPr>
                        <a:t>Customer Name</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457200" rtl="0" eaLnBrk="1" fontAlgn="t" latinLnBrk="0" hangingPunct="1"/>
                      <a:r>
                        <a:rPr lang="en-ZA" sz="1200" b="1" i="0" u="none" strike="noStrike" kern="1200" dirty="0">
                          <a:solidFill>
                            <a:schemeClr val="bg1"/>
                          </a:solidFill>
                          <a:effectLst/>
                          <a:latin typeface="Arial"/>
                          <a:ea typeface="+mn-ea"/>
                          <a:cs typeface="+mn-cs"/>
                        </a:rPr>
                        <a:t>Current </a:t>
                      </a:r>
                      <a:r>
                        <a:rPr lang="en-ZA" sz="1200" b="1" i="0" u="none" strike="noStrike" kern="1200" dirty="0" smtClean="0">
                          <a:solidFill>
                            <a:schemeClr val="bg1"/>
                          </a:solidFill>
                          <a:effectLst/>
                          <a:latin typeface="Arial"/>
                          <a:ea typeface="+mn-ea"/>
                          <a:cs typeface="+mn-cs"/>
                        </a:rPr>
                        <a:t>      R’000</a:t>
                      </a:r>
                      <a:endParaRPr lang="en-ZA" sz="1200" b="1" i="0" u="none" strike="noStrike" kern="1200" dirty="0">
                        <a:solidFill>
                          <a:schemeClr val="bg1"/>
                        </a:solidFill>
                        <a:effectLst/>
                        <a:latin typeface="Arial"/>
                        <a:ea typeface="+mn-ea"/>
                        <a:cs typeface="+mn-cs"/>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457200" rtl="0" eaLnBrk="1" fontAlgn="t" latinLnBrk="0" hangingPunct="1"/>
                      <a:r>
                        <a:rPr lang="en-ZA" sz="1200" b="1" i="0" u="none" strike="noStrike" kern="1200" dirty="0" smtClean="0">
                          <a:solidFill>
                            <a:schemeClr val="bg1"/>
                          </a:solidFill>
                          <a:effectLst/>
                          <a:latin typeface="Arial"/>
                          <a:ea typeface="+mn-ea"/>
                          <a:cs typeface="+mn-cs"/>
                        </a:rPr>
                        <a:t>30 + Days  R’000   </a:t>
                      </a:r>
                      <a:endParaRPr lang="en-ZA" sz="1200" b="1" i="0" u="none" strike="noStrike" kern="1200" dirty="0">
                        <a:solidFill>
                          <a:schemeClr val="bg1"/>
                        </a:solidFill>
                        <a:effectLst/>
                        <a:latin typeface="Arial"/>
                        <a:ea typeface="+mn-ea"/>
                        <a:cs typeface="+mn-cs"/>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457200" rtl="0" eaLnBrk="1" fontAlgn="t" latinLnBrk="0" hangingPunct="1"/>
                      <a:r>
                        <a:rPr lang="en-ZA" sz="1200" b="1" i="0" u="none" strike="noStrike" kern="1200" dirty="0" smtClean="0">
                          <a:solidFill>
                            <a:schemeClr val="bg1"/>
                          </a:solidFill>
                          <a:effectLst/>
                          <a:latin typeface="Arial"/>
                          <a:ea typeface="+mn-ea"/>
                          <a:cs typeface="+mn-cs"/>
                        </a:rPr>
                        <a:t>90+ Days   R’000</a:t>
                      </a:r>
                      <a:endParaRPr lang="en-ZA" sz="1200" b="1" i="0" u="none" strike="noStrike" kern="1200" dirty="0">
                        <a:solidFill>
                          <a:schemeClr val="bg1"/>
                        </a:solidFill>
                        <a:effectLst/>
                        <a:latin typeface="Arial"/>
                        <a:ea typeface="+mn-ea"/>
                        <a:cs typeface="+mn-cs"/>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457200" rtl="0" eaLnBrk="1" fontAlgn="t" latinLnBrk="0" hangingPunct="1"/>
                      <a:r>
                        <a:rPr lang="en-ZA" sz="1200" b="1" i="0" u="none" strike="noStrike" kern="1200" dirty="0" smtClean="0">
                          <a:solidFill>
                            <a:schemeClr val="bg1"/>
                          </a:solidFill>
                          <a:effectLst/>
                          <a:latin typeface="Arial"/>
                          <a:ea typeface="+mn-ea"/>
                          <a:cs typeface="+mn-cs"/>
                        </a:rPr>
                        <a:t>150+ Days       R’000</a:t>
                      </a:r>
                      <a:endParaRPr lang="en-ZA" sz="1200" b="1" i="0" u="none" strike="noStrike" kern="1200" dirty="0">
                        <a:solidFill>
                          <a:schemeClr val="bg1"/>
                        </a:solidFill>
                        <a:effectLst/>
                        <a:latin typeface="Arial"/>
                        <a:ea typeface="+mn-ea"/>
                        <a:cs typeface="+mn-cs"/>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457200" rtl="0" eaLnBrk="1" fontAlgn="t" latinLnBrk="0" hangingPunct="1"/>
                      <a:r>
                        <a:rPr lang="en-ZA" sz="1200" b="1" i="0" u="none" strike="noStrike" kern="1200" dirty="0">
                          <a:solidFill>
                            <a:schemeClr val="bg1"/>
                          </a:solidFill>
                          <a:effectLst/>
                          <a:latin typeface="Arial"/>
                          <a:ea typeface="+mn-ea"/>
                          <a:cs typeface="+mn-cs"/>
                        </a:rPr>
                        <a:t>Sum of </a:t>
                      </a:r>
                      <a:r>
                        <a:rPr lang="en-ZA" sz="1200" b="1" i="0" u="none" strike="noStrike" kern="1200" dirty="0" smtClean="0">
                          <a:solidFill>
                            <a:schemeClr val="bg1"/>
                          </a:solidFill>
                          <a:effectLst/>
                          <a:latin typeface="Arial"/>
                          <a:ea typeface="+mn-ea"/>
                          <a:cs typeface="+mn-cs"/>
                        </a:rPr>
                        <a:t>Total R’000</a:t>
                      </a:r>
                      <a:endParaRPr lang="en-ZA" sz="1200" b="1" i="0" u="none" strike="noStrike" kern="1200" dirty="0">
                        <a:solidFill>
                          <a:schemeClr val="bg1"/>
                        </a:solidFill>
                        <a:effectLst/>
                        <a:latin typeface="Arial"/>
                        <a:ea typeface="+mn-ea"/>
                        <a:cs typeface="+mn-cs"/>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457200" rtl="0" eaLnBrk="1" fontAlgn="t" latinLnBrk="0" hangingPunct="1"/>
                      <a:r>
                        <a:rPr lang="en-ZA" sz="1200" b="1" i="0" u="none" strike="noStrike" kern="1200" dirty="0" smtClean="0">
                          <a:solidFill>
                            <a:schemeClr val="bg1"/>
                          </a:solidFill>
                          <a:effectLst/>
                          <a:latin typeface="Arial"/>
                          <a:ea typeface="+mn-ea"/>
                          <a:cs typeface="+mn-cs"/>
                        </a:rPr>
                        <a:t>Actions taken</a:t>
                      </a:r>
                      <a:endParaRPr lang="en-ZA" sz="1200" b="1" i="0" u="none" strike="noStrike" kern="1200" dirty="0">
                        <a:solidFill>
                          <a:schemeClr val="bg1"/>
                        </a:solidFill>
                        <a:effectLst/>
                        <a:latin typeface="Arial"/>
                        <a:ea typeface="+mn-ea"/>
                        <a:cs typeface="+mn-cs"/>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953766">
                <a:tc>
                  <a:txBody>
                    <a:bodyPr/>
                    <a:lstStyle/>
                    <a:p>
                      <a:pPr algn="l" fontAlgn="t"/>
                      <a:r>
                        <a:rPr lang="en-ZA" sz="1200" b="1" i="0" u="none" strike="noStrike" dirty="0">
                          <a:effectLst/>
                          <a:latin typeface="Arial"/>
                        </a:rPr>
                        <a:t>LEKWA LOCAL COUNCIL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12 </a:t>
                      </a:r>
                      <a:r>
                        <a:rPr lang="en-ZA" sz="1200" b="1" i="0" u="none" strike="noStrike" dirty="0">
                          <a:effectLst/>
                          <a:latin typeface="Arial"/>
                        </a:rPr>
                        <a:t>887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21 </a:t>
                      </a:r>
                      <a:r>
                        <a:rPr lang="en-ZA" sz="1200" b="1" i="0" u="none" strike="noStrike" dirty="0">
                          <a:effectLst/>
                          <a:latin typeface="Arial"/>
                        </a:rPr>
                        <a:t>794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14 </a:t>
                      </a:r>
                      <a:r>
                        <a:rPr lang="en-ZA" sz="1200" b="1" i="0" u="none" strike="noStrike" dirty="0">
                          <a:effectLst/>
                          <a:latin typeface="Arial"/>
                        </a:rPr>
                        <a:t>686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911 </a:t>
                      </a:r>
                      <a:r>
                        <a:rPr lang="en-ZA" sz="1200" b="1" i="0" u="none" strike="noStrike" dirty="0">
                          <a:effectLst/>
                          <a:latin typeface="Arial"/>
                        </a:rPr>
                        <a:t>816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961 </a:t>
                      </a:r>
                      <a:r>
                        <a:rPr lang="en-ZA" sz="1200" b="1" i="0" u="none" strike="noStrike" dirty="0">
                          <a:effectLst/>
                          <a:latin typeface="Arial"/>
                        </a:rPr>
                        <a:t>183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1" i="0" u="none" strike="noStrike" dirty="0">
                          <a:effectLst/>
                          <a:latin typeface="Arial"/>
                        </a:rPr>
                        <a:t>Customer engagements concluded, queries resolved, was in the process of being litigated against, water restrictions proposed</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953766">
                <a:tc>
                  <a:txBody>
                    <a:bodyPr/>
                    <a:lstStyle/>
                    <a:p>
                      <a:pPr algn="l" fontAlgn="t"/>
                      <a:r>
                        <a:rPr lang="en-ZA" sz="1200" b="1" i="0" u="none" strike="noStrike">
                          <a:effectLst/>
                          <a:latin typeface="Arial"/>
                        </a:rPr>
                        <a:t>VHEMBE DISTRICT MUNICIPALITY</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8 </a:t>
                      </a:r>
                      <a:r>
                        <a:rPr lang="en-ZA" sz="1200" b="1" i="0" u="none" strike="noStrike" dirty="0">
                          <a:effectLst/>
                          <a:latin typeface="Arial"/>
                        </a:rPr>
                        <a:t>782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19 </a:t>
                      </a:r>
                      <a:r>
                        <a:rPr lang="en-ZA" sz="1200" b="1" i="0" u="none" strike="noStrike" dirty="0">
                          <a:effectLst/>
                          <a:latin typeface="Arial"/>
                        </a:rPr>
                        <a:t>231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15 </a:t>
                      </a:r>
                      <a:r>
                        <a:rPr lang="en-ZA" sz="1200" b="1" i="0" u="none" strike="noStrike" dirty="0">
                          <a:effectLst/>
                          <a:latin typeface="Arial"/>
                        </a:rPr>
                        <a:t>565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773 </a:t>
                      </a:r>
                      <a:r>
                        <a:rPr lang="en-ZA" sz="1200" b="1" i="0" u="none" strike="noStrike" dirty="0">
                          <a:effectLst/>
                          <a:latin typeface="Arial"/>
                        </a:rPr>
                        <a:t>729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817 </a:t>
                      </a:r>
                      <a:r>
                        <a:rPr lang="en-ZA" sz="1200" b="1" i="0" u="none" strike="noStrike" dirty="0">
                          <a:effectLst/>
                          <a:latin typeface="Arial"/>
                        </a:rPr>
                        <a:t>307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1" i="0" u="none" strike="noStrike" dirty="0">
                          <a:effectLst/>
                          <a:latin typeface="Arial"/>
                        </a:rPr>
                        <a:t>Customer engagements concluded, queries resolved, was in the process of being litigated against, water restrictions proposed</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84765">
                <a:tc>
                  <a:txBody>
                    <a:bodyPr/>
                    <a:lstStyle/>
                    <a:p>
                      <a:pPr algn="l" fontAlgn="t"/>
                      <a:r>
                        <a:rPr lang="en-ZA" sz="1200" b="1" i="0" u="none" strike="noStrike">
                          <a:effectLst/>
                          <a:latin typeface="Arial"/>
                        </a:rPr>
                        <a:t>MOPANI DISTRICT MUNICIPALITY</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7 </a:t>
                      </a:r>
                      <a:r>
                        <a:rPr lang="en-ZA" sz="1200" b="1" i="0" u="none" strike="noStrike" dirty="0">
                          <a:effectLst/>
                          <a:latin typeface="Arial"/>
                        </a:rPr>
                        <a:t>866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2 </a:t>
                      </a:r>
                      <a:r>
                        <a:rPr lang="en-ZA" sz="1200" b="1" i="0" u="none" strike="noStrike" dirty="0">
                          <a:effectLst/>
                          <a:latin typeface="Arial"/>
                        </a:rPr>
                        <a:t>344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6 </a:t>
                      </a:r>
                      <a:r>
                        <a:rPr lang="en-ZA" sz="1200" b="1" i="0" u="none" strike="noStrike" dirty="0">
                          <a:effectLst/>
                          <a:latin typeface="Arial"/>
                        </a:rPr>
                        <a:t>940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368 </a:t>
                      </a:r>
                      <a:r>
                        <a:rPr lang="en-ZA" sz="1200" b="1" i="0" u="none" strike="noStrike" dirty="0">
                          <a:effectLst/>
                          <a:latin typeface="Arial"/>
                        </a:rPr>
                        <a:t>325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385 </a:t>
                      </a:r>
                      <a:r>
                        <a:rPr lang="en-ZA" sz="1200" b="1" i="0" u="none" strike="noStrike" dirty="0">
                          <a:effectLst/>
                          <a:latin typeface="Arial"/>
                        </a:rPr>
                        <a:t>475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1" i="0" u="none" strike="noStrike" dirty="0">
                          <a:effectLst/>
                          <a:latin typeface="Arial"/>
                        </a:rPr>
                        <a:t>Customer engagements concluded, </a:t>
                      </a:r>
                      <a:r>
                        <a:rPr lang="en-GB" sz="1200" b="1" i="0" u="none" strike="noStrike" dirty="0" smtClean="0">
                          <a:effectLst/>
                          <a:latin typeface="Arial"/>
                        </a:rPr>
                        <a:t>Some payments being made</a:t>
                      </a:r>
                      <a:endParaRPr lang="en-GB" sz="1200" b="1" i="0" u="none" strike="noStrike" dirty="0">
                        <a:effectLst/>
                        <a:latin typeface="Arial"/>
                      </a:endParaRP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36761">
                <a:tc>
                  <a:txBody>
                    <a:bodyPr/>
                    <a:lstStyle/>
                    <a:p>
                      <a:pPr algn="l" fontAlgn="t"/>
                      <a:r>
                        <a:rPr lang="en-ZA" sz="1200" b="1" i="0" u="none" strike="noStrike">
                          <a:effectLst/>
                          <a:latin typeface="Arial"/>
                        </a:rPr>
                        <a:t>MSUKALIGWA MUNICIPALITY</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4 </a:t>
                      </a:r>
                      <a:r>
                        <a:rPr lang="en-ZA" sz="1200" b="1" i="0" u="none" strike="noStrike" dirty="0">
                          <a:effectLst/>
                          <a:latin typeface="Arial"/>
                        </a:rPr>
                        <a:t>055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54 </a:t>
                      </a:r>
                      <a:r>
                        <a:rPr lang="en-ZA" sz="1200" b="1" i="0" u="none" strike="noStrike" dirty="0">
                          <a:effectLst/>
                          <a:latin typeface="Arial"/>
                        </a:rPr>
                        <a:t>245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10 </a:t>
                      </a:r>
                      <a:r>
                        <a:rPr lang="en-ZA" sz="1200" b="1" i="0" u="none" strike="noStrike" dirty="0">
                          <a:effectLst/>
                          <a:latin typeface="Arial"/>
                        </a:rPr>
                        <a:t>401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310 </a:t>
                      </a:r>
                      <a:r>
                        <a:rPr lang="en-ZA" sz="1200" b="1" i="0" u="none" strike="noStrike" dirty="0">
                          <a:effectLst/>
                          <a:latin typeface="Arial"/>
                        </a:rPr>
                        <a:t>767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379 </a:t>
                      </a:r>
                      <a:r>
                        <a:rPr lang="en-ZA" sz="1200" b="1" i="0" u="none" strike="noStrike" dirty="0">
                          <a:effectLst/>
                          <a:latin typeface="Arial"/>
                        </a:rPr>
                        <a:t>468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1" i="0" u="none" strike="noStrike" dirty="0">
                          <a:effectLst/>
                          <a:latin typeface="Arial"/>
                        </a:rPr>
                        <a:t>Customer engagements concluded, queries resolved, </a:t>
                      </a:r>
                      <a:r>
                        <a:rPr lang="en-GB" sz="1200" b="1" i="0" u="none" strike="noStrike" dirty="0" smtClean="0">
                          <a:effectLst/>
                          <a:latin typeface="Arial"/>
                        </a:rPr>
                        <a:t>some</a:t>
                      </a:r>
                      <a:r>
                        <a:rPr lang="en-GB" sz="1200" b="1" i="0" u="none" strike="noStrike" baseline="0" dirty="0" smtClean="0">
                          <a:effectLst/>
                          <a:latin typeface="Arial"/>
                        </a:rPr>
                        <a:t> payments being made</a:t>
                      </a:r>
                      <a:endParaRPr lang="en-GB" sz="1200" b="1" i="0" u="none" strike="noStrike" dirty="0">
                        <a:effectLst/>
                        <a:latin typeface="Arial"/>
                      </a:endParaRP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953766">
                <a:tc>
                  <a:txBody>
                    <a:bodyPr/>
                    <a:lstStyle/>
                    <a:p>
                      <a:pPr algn="l" fontAlgn="t"/>
                      <a:r>
                        <a:rPr lang="en-GB" sz="1200" b="1" i="0" u="none" strike="noStrike">
                          <a:effectLst/>
                          <a:latin typeface="Arial"/>
                        </a:rPr>
                        <a:t>MALUTI A PHOFUNG TOWN COUNCIL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328 </a:t>
                      </a:r>
                      <a:endParaRPr lang="en-ZA" sz="1200" b="1" i="0" u="none" strike="noStrike" dirty="0">
                        <a:effectLst/>
                        <a:latin typeface="Arial"/>
                      </a:endParaRP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642 </a:t>
                      </a:r>
                      <a:endParaRPr lang="en-ZA" sz="1200" b="1" i="0" u="none" strike="noStrike" dirty="0">
                        <a:effectLst/>
                        <a:latin typeface="Arial"/>
                      </a:endParaRP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484 </a:t>
                      </a:r>
                      <a:endParaRPr lang="en-ZA" sz="1200" b="1" i="0" u="none" strike="noStrike" dirty="0">
                        <a:effectLst/>
                        <a:latin typeface="Arial"/>
                      </a:endParaRP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305 </a:t>
                      </a:r>
                      <a:r>
                        <a:rPr lang="en-ZA" sz="1200" b="1" i="0" u="none" strike="noStrike" dirty="0">
                          <a:effectLst/>
                          <a:latin typeface="Arial"/>
                        </a:rPr>
                        <a:t>697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a:rPr>
                        <a:t>307 </a:t>
                      </a:r>
                      <a:r>
                        <a:rPr lang="en-ZA" sz="1200" b="1" i="0" u="none" strike="noStrike" dirty="0">
                          <a:effectLst/>
                          <a:latin typeface="Arial"/>
                        </a:rPr>
                        <a:t>151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1" i="0" u="none" strike="noStrike" dirty="0">
                          <a:effectLst/>
                          <a:latin typeface="Arial"/>
                        </a:rPr>
                        <a:t>Customer engagements concluded, queries resolved, was in the process of being litigated against, water restrictions proposed</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6" name="Slide Number Placeholder 2"/>
          <p:cNvSpPr>
            <a:spLocks noGrp="1"/>
          </p:cNvSpPr>
          <p:nvPr>
            <p:ph type="sldNum" sz="quarter" idx="12"/>
          </p:nvPr>
        </p:nvSpPr>
        <p:spPr>
          <a:xfrm>
            <a:off x="6553200" y="623351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15</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63454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280" y="69918"/>
            <a:ext cx="7665719" cy="754062"/>
          </a:xfrm>
        </p:spPr>
        <p:txBody>
          <a:bodyPr/>
          <a:lstStyle/>
          <a:p>
            <a:r>
              <a:rPr lang="en-ZA" sz="2400" b="1" dirty="0">
                <a:solidFill>
                  <a:prstClr val="black"/>
                </a:solidFill>
              </a:rPr>
              <a:t>DETAILS OF MUNICIPAL DEBT TO THE WATER TRADING </a:t>
            </a:r>
            <a:r>
              <a:rPr lang="en-ZA" sz="2400" b="1" dirty="0" smtClean="0">
                <a:solidFill>
                  <a:prstClr val="black"/>
                </a:solidFill>
              </a:rPr>
              <a:t>ENTITY- CONTINUED</a:t>
            </a:r>
            <a:endParaRPr lang="en-ZA"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274990603"/>
              </p:ext>
            </p:extLst>
          </p:nvPr>
        </p:nvGraphicFramePr>
        <p:xfrm>
          <a:off x="1539242" y="884939"/>
          <a:ext cx="7604759" cy="5277455"/>
        </p:xfrm>
        <a:graphic>
          <a:graphicData uri="http://schemas.openxmlformats.org/drawingml/2006/table">
            <a:tbl>
              <a:tblPr/>
              <a:tblGrid>
                <a:gridCol w="1973083">
                  <a:extLst>
                    <a:ext uri="{9D8B030D-6E8A-4147-A177-3AD203B41FA5}">
                      <a16:colId xmlns:a16="http://schemas.microsoft.com/office/drawing/2014/main" xmlns="" val="20000"/>
                    </a:ext>
                  </a:extLst>
                </a:gridCol>
                <a:gridCol w="1000648">
                  <a:extLst>
                    <a:ext uri="{9D8B030D-6E8A-4147-A177-3AD203B41FA5}">
                      <a16:colId xmlns:a16="http://schemas.microsoft.com/office/drawing/2014/main" xmlns="" val="20001"/>
                    </a:ext>
                  </a:extLst>
                </a:gridCol>
                <a:gridCol w="634710">
                  <a:extLst>
                    <a:ext uri="{9D8B030D-6E8A-4147-A177-3AD203B41FA5}">
                      <a16:colId xmlns:a16="http://schemas.microsoft.com/office/drawing/2014/main" xmlns="" val="20002"/>
                    </a:ext>
                  </a:extLst>
                </a:gridCol>
                <a:gridCol w="634710">
                  <a:extLst>
                    <a:ext uri="{9D8B030D-6E8A-4147-A177-3AD203B41FA5}">
                      <a16:colId xmlns:a16="http://schemas.microsoft.com/office/drawing/2014/main" xmlns="" val="20003"/>
                    </a:ext>
                  </a:extLst>
                </a:gridCol>
                <a:gridCol w="799263">
                  <a:extLst>
                    <a:ext uri="{9D8B030D-6E8A-4147-A177-3AD203B41FA5}">
                      <a16:colId xmlns:a16="http://schemas.microsoft.com/office/drawing/2014/main" xmlns="" val="20004"/>
                    </a:ext>
                  </a:extLst>
                </a:gridCol>
                <a:gridCol w="799263">
                  <a:extLst>
                    <a:ext uri="{9D8B030D-6E8A-4147-A177-3AD203B41FA5}">
                      <a16:colId xmlns:a16="http://schemas.microsoft.com/office/drawing/2014/main" xmlns="" val="20005"/>
                    </a:ext>
                  </a:extLst>
                </a:gridCol>
                <a:gridCol w="1763082">
                  <a:extLst>
                    <a:ext uri="{9D8B030D-6E8A-4147-A177-3AD203B41FA5}">
                      <a16:colId xmlns:a16="http://schemas.microsoft.com/office/drawing/2014/main" xmlns="" val="20006"/>
                    </a:ext>
                  </a:extLst>
                </a:gridCol>
              </a:tblGrid>
              <a:tr h="355919">
                <a:tc>
                  <a:txBody>
                    <a:bodyPr/>
                    <a:lstStyle/>
                    <a:p>
                      <a:pPr algn="l" fontAlgn="t"/>
                      <a:r>
                        <a:rPr lang="en-ZA" sz="1000" b="1" i="0" u="none" strike="noStrike" dirty="0">
                          <a:solidFill>
                            <a:schemeClr val="bg1"/>
                          </a:solidFill>
                          <a:effectLst/>
                          <a:latin typeface="Arial"/>
                        </a:rPr>
                        <a:t>Customer Name</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ZA" sz="1000" b="1" i="0" u="none" strike="noStrike" dirty="0">
                          <a:solidFill>
                            <a:schemeClr val="bg1"/>
                          </a:solidFill>
                          <a:effectLst/>
                          <a:latin typeface="Arial"/>
                        </a:rPr>
                        <a:t>Current </a:t>
                      </a:r>
                      <a:r>
                        <a:rPr lang="en-ZA" sz="1000" b="1" i="0" u="none" strike="noStrike" dirty="0" smtClean="0">
                          <a:solidFill>
                            <a:schemeClr val="bg1"/>
                          </a:solidFill>
                          <a:effectLst/>
                          <a:latin typeface="Arial"/>
                        </a:rPr>
                        <a:t>      R’000</a:t>
                      </a:r>
                      <a:endParaRPr lang="en-ZA" sz="1000" b="1" i="0" u="none" strike="noStrike" dirty="0">
                        <a:solidFill>
                          <a:schemeClr val="bg1"/>
                        </a:solidFill>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ZA" sz="1000" b="1" i="0" u="none" strike="noStrike" dirty="0" smtClean="0">
                          <a:solidFill>
                            <a:schemeClr val="bg1"/>
                          </a:solidFill>
                          <a:effectLst/>
                          <a:latin typeface="Arial"/>
                        </a:rPr>
                        <a:t>30</a:t>
                      </a:r>
                      <a:r>
                        <a:rPr lang="en-ZA" sz="1000" b="1" i="0" u="none" strike="noStrike" baseline="0" dirty="0" smtClean="0">
                          <a:solidFill>
                            <a:schemeClr val="bg1"/>
                          </a:solidFill>
                          <a:effectLst/>
                          <a:latin typeface="Arial"/>
                        </a:rPr>
                        <a:t> + </a:t>
                      </a:r>
                      <a:r>
                        <a:rPr lang="en-ZA" sz="1000" b="1" i="0" u="none" strike="noStrike" dirty="0" smtClean="0">
                          <a:solidFill>
                            <a:schemeClr val="bg1"/>
                          </a:solidFill>
                          <a:effectLst/>
                          <a:latin typeface="Arial"/>
                        </a:rPr>
                        <a:t>Days</a:t>
                      </a:r>
                      <a:r>
                        <a:rPr lang="en-ZA" sz="1000" b="1" i="0" u="none" strike="noStrike" baseline="0" dirty="0" smtClean="0">
                          <a:solidFill>
                            <a:schemeClr val="bg1"/>
                          </a:solidFill>
                          <a:effectLst/>
                          <a:latin typeface="Arial"/>
                        </a:rPr>
                        <a:t>  R’000   </a:t>
                      </a:r>
                      <a:endParaRPr lang="en-ZA" sz="1000" b="1" i="0" u="none" strike="noStrike" dirty="0">
                        <a:solidFill>
                          <a:schemeClr val="bg1"/>
                        </a:solidFill>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ZA" sz="1000" b="1" i="0" u="none" strike="noStrike" dirty="0" smtClean="0">
                          <a:solidFill>
                            <a:schemeClr val="bg1"/>
                          </a:solidFill>
                          <a:effectLst/>
                          <a:latin typeface="Arial"/>
                        </a:rPr>
                        <a:t>90+ Days   R’000</a:t>
                      </a:r>
                      <a:endParaRPr lang="en-ZA" sz="1000" b="1" i="0" u="none" strike="noStrike" dirty="0">
                        <a:solidFill>
                          <a:schemeClr val="bg1"/>
                        </a:solidFill>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ZA" sz="1000" b="1" i="0" u="none" strike="noStrike" dirty="0" smtClean="0">
                          <a:solidFill>
                            <a:schemeClr val="bg1"/>
                          </a:solidFill>
                          <a:effectLst/>
                          <a:latin typeface="Arial"/>
                        </a:rPr>
                        <a:t>150+ Days       R’000</a:t>
                      </a:r>
                      <a:endParaRPr lang="en-ZA" sz="1000" b="1" i="0" u="none" strike="noStrike" dirty="0">
                        <a:solidFill>
                          <a:schemeClr val="bg1"/>
                        </a:solidFill>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ZA" sz="1000" b="1" i="0" u="none" strike="noStrike" dirty="0">
                          <a:solidFill>
                            <a:schemeClr val="bg1"/>
                          </a:solidFill>
                          <a:effectLst/>
                          <a:latin typeface="Arial"/>
                        </a:rPr>
                        <a:t>Sum of </a:t>
                      </a:r>
                      <a:r>
                        <a:rPr lang="en-ZA" sz="1000" b="1" i="0" u="none" strike="noStrike" dirty="0" smtClean="0">
                          <a:solidFill>
                            <a:schemeClr val="bg1"/>
                          </a:solidFill>
                          <a:effectLst/>
                          <a:latin typeface="Arial"/>
                        </a:rPr>
                        <a:t>Total R’000</a:t>
                      </a:r>
                      <a:endParaRPr lang="en-ZA" sz="1000" b="1" i="0" u="none" strike="noStrike" dirty="0">
                        <a:solidFill>
                          <a:schemeClr val="bg1"/>
                        </a:solidFill>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457200" rtl="0" eaLnBrk="1" fontAlgn="t" latinLnBrk="0" hangingPunct="1"/>
                      <a:r>
                        <a:rPr lang="en-ZA" sz="1000" b="1" i="0" u="none" strike="noStrike" kern="1200" dirty="0" smtClean="0">
                          <a:solidFill>
                            <a:schemeClr val="bg1"/>
                          </a:solidFill>
                          <a:effectLst/>
                          <a:latin typeface="Arial"/>
                          <a:ea typeface="+mn-ea"/>
                          <a:cs typeface="+mn-cs"/>
                        </a:rPr>
                        <a:t>Actions taken</a:t>
                      </a:r>
                      <a:endParaRPr lang="en-ZA" sz="1000" b="1" i="0" u="none" strike="noStrike" kern="1200" dirty="0">
                        <a:solidFill>
                          <a:schemeClr val="bg1"/>
                        </a:solidFill>
                        <a:effectLst/>
                        <a:latin typeface="Arial"/>
                        <a:ea typeface="+mn-ea"/>
                        <a:cs typeface="+mn-cs"/>
                      </a:endParaRP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887134">
                <a:tc>
                  <a:txBody>
                    <a:bodyPr/>
                    <a:lstStyle/>
                    <a:p>
                      <a:pPr algn="l" fontAlgn="t"/>
                      <a:r>
                        <a:rPr lang="en-ZA" sz="1000" b="1" i="0" u="none" strike="noStrike" dirty="0">
                          <a:effectLst/>
                          <a:latin typeface="Arial"/>
                        </a:rPr>
                        <a:t>MAFUBE MUNICIPALITY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           352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           720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             50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         245 746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a:effectLst/>
                          <a:latin typeface="Arial"/>
                        </a:rPr>
                        <a:t>         246 868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1" i="0" u="none" strike="noStrike" dirty="0">
                          <a:effectLst/>
                          <a:latin typeface="Arial"/>
                        </a:rPr>
                        <a:t>Customer engagements concluded, queries resolved, was in the process of being litigated against, water restrictions proposed</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887134">
                <a:tc>
                  <a:txBody>
                    <a:bodyPr/>
                    <a:lstStyle/>
                    <a:p>
                      <a:pPr algn="l" fontAlgn="t"/>
                      <a:r>
                        <a:rPr lang="en-ZA" sz="1000" b="1" i="0" u="none" strike="noStrike" dirty="0">
                          <a:effectLst/>
                          <a:latin typeface="Arial"/>
                        </a:rPr>
                        <a:t>ERMELO MUNICIPALITY</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             34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a:effectLst/>
                          <a:latin typeface="Arial"/>
                        </a:rPr>
                        <a:t>        1 923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a:effectLst/>
                          <a:latin typeface="Arial"/>
                        </a:rPr>
                        <a:t>        1 527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         207 876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         211 360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1" i="0" u="none" strike="noStrike">
                          <a:effectLst/>
                          <a:latin typeface="Arial"/>
                        </a:rPr>
                        <a:t>Customer engagements concluded, queries resolved, was in the process of being litigated against, water restrictions proposed</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08049">
                <a:tc>
                  <a:txBody>
                    <a:bodyPr/>
                    <a:lstStyle/>
                    <a:p>
                      <a:pPr algn="l" fontAlgn="t"/>
                      <a:r>
                        <a:rPr lang="en-ZA" sz="1000" b="1" i="0" u="none" strike="noStrike">
                          <a:effectLst/>
                          <a:latin typeface="Arial"/>
                        </a:rPr>
                        <a:t>EMALAHLENI MUNICIPALITY</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     21 694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a:effectLst/>
                          <a:latin typeface="Arial"/>
                        </a:rPr>
                        <a:t>        5 699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a:effectLst/>
                          <a:latin typeface="Arial"/>
                        </a:rPr>
                        <a:t>      32 795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a:effectLst/>
                          <a:latin typeface="Arial"/>
                        </a:rPr>
                        <a:t>         149 626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         166 426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1" i="0" u="none" strike="noStrike">
                          <a:effectLst/>
                          <a:latin typeface="Arial"/>
                        </a:rPr>
                        <a:t>Has been in litigation for the past 4 years, Water-restrictions to be implemented</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87134">
                <a:tc>
                  <a:txBody>
                    <a:bodyPr/>
                    <a:lstStyle/>
                    <a:p>
                      <a:pPr algn="l" fontAlgn="t"/>
                      <a:r>
                        <a:rPr lang="en-ZA" sz="1000" b="1" i="0" u="none" strike="noStrike">
                          <a:effectLst/>
                          <a:latin typeface="Arial"/>
                        </a:rPr>
                        <a:t>CITY OF MBOMBELA</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        1 568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        3 001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        1 846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a:effectLst/>
                          <a:latin typeface="Arial"/>
                        </a:rPr>
                        <a:t>         105 341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         111 757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1" i="0" u="none" strike="noStrike">
                          <a:effectLst/>
                          <a:latin typeface="Arial"/>
                        </a:rPr>
                        <a:t>Customer engagements concluded, queries resolved, was in the process of being litigated against, water restrictions proposed</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831391">
                <a:tc>
                  <a:txBody>
                    <a:bodyPr/>
                    <a:lstStyle/>
                    <a:p>
                      <a:pPr algn="l" fontAlgn="t"/>
                      <a:r>
                        <a:rPr lang="en-ZA" sz="1000" b="1" i="0" u="none" strike="noStrike">
                          <a:effectLst/>
                          <a:latin typeface="Arial"/>
                        </a:rPr>
                        <a:t>NGWATHE MUNICIPALITY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a:effectLst/>
                          <a:latin typeface="Arial"/>
                        </a:rPr>
                        <a:t>           579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a:effectLst/>
                          <a:latin typeface="Arial"/>
                        </a:rPr>
                        <a:t>        1 063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a:effectLst/>
                          <a:latin typeface="Arial"/>
                        </a:rPr>
                        <a:t>        1 089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         107 549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         110 280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1" i="0" u="none" strike="noStrike">
                          <a:effectLst/>
                          <a:latin typeface="Arial"/>
                        </a:rPr>
                        <a:t>Customer engagements concluded, queries resolved, was in the process of being litigated against, water restrictions proposed</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55798">
                <a:tc>
                  <a:txBody>
                    <a:bodyPr/>
                    <a:lstStyle/>
                    <a:p>
                      <a:pPr algn="l" fontAlgn="t"/>
                      <a:r>
                        <a:rPr lang="en-GB" sz="1000" b="1" i="1" u="none" strike="noStrike" dirty="0">
                          <a:solidFill>
                            <a:schemeClr val="bg1"/>
                          </a:solidFill>
                          <a:effectLst/>
                          <a:latin typeface="Arial"/>
                        </a:rPr>
                        <a:t>TOTAL OF THE TOP 10 MUNICIPALITIES</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t"/>
                      <a:r>
                        <a:rPr lang="en-ZA" sz="1000" b="1" i="1" u="none" strike="noStrike" dirty="0">
                          <a:solidFill>
                            <a:schemeClr val="bg1"/>
                          </a:solidFill>
                          <a:effectLst/>
                          <a:latin typeface="Arial"/>
                        </a:rPr>
                        <a:t>     14 758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t"/>
                      <a:r>
                        <a:rPr lang="en-ZA" sz="1000" b="1" i="1" u="none" strike="noStrike" dirty="0">
                          <a:solidFill>
                            <a:schemeClr val="bg1"/>
                          </a:solidFill>
                          <a:effectLst/>
                          <a:latin typeface="Arial"/>
                        </a:rPr>
                        <a:t>   110 662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t"/>
                      <a:r>
                        <a:rPr lang="en-ZA" sz="1000" b="1" i="1" u="none" strike="noStrike" dirty="0">
                          <a:solidFill>
                            <a:schemeClr val="bg1"/>
                          </a:solidFill>
                          <a:effectLst/>
                          <a:latin typeface="Arial"/>
                        </a:rPr>
                        <a:t>     85 382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t"/>
                      <a:r>
                        <a:rPr lang="en-ZA" sz="1000" b="1" i="1" u="none" strike="noStrike" dirty="0">
                          <a:solidFill>
                            <a:schemeClr val="bg1"/>
                          </a:solidFill>
                          <a:effectLst/>
                          <a:latin typeface="Arial"/>
                        </a:rPr>
                        <a:t>     3 486 472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t"/>
                      <a:r>
                        <a:rPr lang="en-ZA" sz="1000" b="1" i="1" u="none" strike="noStrike" dirty="0">
                          <a:solidFill>
                            <a:schemeClr val="bg1"/>
                          </a:solidFill>
                          <a:effectLst/>
                          <a:latin typeface="Arial"/>
                        </a:rPr>
                        <a:t>     3 697 274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ZA" sz="1000" b="1" i="1" u="none" strike="noStrike" dirty="0">
                          <a:solidFill>
                            <a:schemeClr val="bg1"/>
                          </a:solidFill>
                          <a:effectLst/>
                          <a:latin typeface="Arial"/>
                        </a:rPr>
                        <a:t>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6"/>
                  </a:ext>
                </a:extLst>
              </a:tr>
              <a:tr h="185222">
                <a:tc>
                  <a:txBody>
                    <a:bodyPr/>
                    <a:lstStyle/>
                    <a:p>
                      <a:pPr algn="l" fontAlgn="t"/>
                      <a:r>
                        <a:rPr lang="en-ZA" sz="1000" b="1" i="0" u="none" strike="noStrike">
                          <a:effectLst/>
                          <a:latin typeface="Arial"/>
                        </a:rPr>
                        <a:t>OTHER</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a:effectLst/>
                          <a:latin typeface="Arial"/>
                        </a:rPr>
                        <a:t>      57 382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a:effectLst/>
                          <a:latin typeface="Arial"/>
                        </a:rPr>
                        <a:t>    123 049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a:effectLst/>
                          <a:latin typeface="Arial"/>
                        </a:rPr>
                        <a:t>      64 665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a:effectLst/>
                          <a:latin typeface="Arial"/>
                        </a:rPr>
                        <a:t>      1 552 997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      1 798 093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1" i="0" u="none" strike="noStrike">
                          <a:effectLst/>
                          <a:latin typeface="Arial"/>
                        </a:rPr>
                        <a:t>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79674">
                <a:tc>
                  <a:txBody>
                    <a:bodyPr/>
                    <a:lstStyle/>
                    <a:p>
                      <a:pPr algn="l" fontAlgn="t"/>
                      <a:r>
                        <a:rPr lang="en-ZA" sz="1000" b="1" i="0" u="none" strike="noStrike" dirty="0">
                          <a:solidFill>
                            <a:schemeClr val="bg1"/>
                          </a:solidFill>
                          <a:effectLst/>
                          <a:latin typeface="Arial"/>
                        </a:rPr>
                        <a:t>Total</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t"/>
                      <a:r>
                        <a:rPr lang="en-ZA" sz="1000" b="1" i="0" u="none" strike="noStrike" dirty="0">
                          <a:solidFill>
                            <a:schemeClr val="bg1"/>
                          </a:solidFill>
                          <a:effectLst/>
                          <a:latin typeface="Arial"/>
                        </a:rPr>
                        <a:t>      72 139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t"/>
                      <a:r>
                        <a:rPr lang="en-ZA" sz="1000" b="1" i="0" u="none" strike="noStrike" dirty="0">
                          <a:solidFill>
                            <a:schemeClr val="bg1"/>
                          </a:solidFill>
                          <a:effectLst/>
                          <a:latin typeface="Arial"/>
                        </a:rPr>
                        <a:t>    233 712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t"/>
                      <a:r>
                        <a:rPr lang="en-ZA" sz="1000" b="1" i="0" u="none" strike="noStrike" dirty="0">
                          <a:solidFill>
                            <a:schemeClr val="bg1"/>
                          </a:solidFill>
                          <a:effectLst/>
                          <a:latin typeface="Arial"/>
                        </a:rPr>
                        <a:t>    150 047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t"/>
                      <a:r>
                        <a:rPr lang="en-ZA" sz="1000" b="1" i="0" u="none" strike="noStrike" dirty="0">
                          <a:solidFill>
                            <a:schemeClr val="bg1"/>
                          </a:solidFill>
                          <a:effectLst/>
                          <a:latin typeface="Arial"/>
                        </a:rPr>
                        <a:t>      5 039 469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t"/>
                      <a:r>
                        <a:rPr lang="en-ZA" sz="1000" b="1" i="0" u="none" strike="noStrike" dirty="0">
                          <a:solidFill>
                            <a:schemeClr val="bg1"/>
                          </a:solidFill>
                          <a:effectLst/>
                          <a:latin typeface="Arial"/>
                        </a:rPr>
                        <a:t>      5 495 367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ZA" sz="1000" b="1" i="0" u="none" strike="noStrike" dirty="0">
                          <a:solidFill>
                            <a:schemeClr val="bg1"/>
                          </a:solidFill>
                          <a:effectLst/>
                          <a:latin typeface="Arial"/>
                        </a:rPr>
                        <a:t> </a:t>
                      </a:r>
                    </a:p>
                  </a:txBody>
                  <a:tcPr marL="3071" marR="3071" marT="3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8"/>
                  </a:ext>
                </a:extLst>
              </a:tr>
            </a:tbl>
          </a:graphicData>
        </a:graphic>
      </p:graphicFrame>
      <p:sp>
        <p:nvSpPr>
          <p:cNvPr id="6" name="Slide Number Placeholder 2"/>
          <p:cNvSpPr txBox="1">
            <a:spLocks/>
          </p:cNvSpPr>
          <p:nvPr/>
        </p:nvSpPr>
        <p:spPr>
          <a:xfrm>
            <a:off x="6553200" y="6247166"/>
            <a:ext cx="2133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1800"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a:lstStyle>
          <a:p>
            <a:pPr algn="r"/>
            <a:fld id="{131B6D53-F1A5-45DF-A3EC-FEE3A107B2E8}" type="slidenum">
              <a:rPr lang="en-ZA" sz="1400" smtClean="0">
                <a:latin typeface="Arial" panose="020B0604020202020204" pitchFamily="34" charset="0"/>
                <a:cs typeface="Arial" panose="020B0604020202020204" pitchFamily="34" charset="0"/>
              </a:rPr>
              <a:pPr algn="r"/>
              <a:t>16</a:t>
            </a:fld>
            <a:endParaRPr lang="en-Z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87368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6380" y="121920"/>
            <a:ext cx="7574280" cy="1318260"/>
          </a:xfrm>
        </p:spPr>
        <p:txBody>
          <a:bodyPr>
            <a:normAutofit/>
          </a:bodyPr>
          <a:lstStyle/>
          <a:p>
            <a:r>
              <a:rPr lang="en-ZA" sz="3200" b="1" dirty="0" smtClean="0"/>
              <a:t>DETAILS OF DEBT OWED TO AMATOLA WATER BOARD AS AT 30 SEPTEMBER 2019</a:t>
            </a:r>
            <a:endParaRPr lang="en-ZA" sz="3200" b="1" dirty="0"/>
          </a:p>
        </p:txBody>
      </p:sp>
      <p:graphicFrame>
        <p:nvGraphicFramePr>
          <p:cNvPr id="4" name="Table 3"/>
          <p:cNvGraphicFramePr>
            <a:graphicFrameLocks noGrp="1"/>
          </p:cNvGraphicFramePr>
          <p:nvPr>
            <p:extLst>
              <p:ext uri="{D42A27DB-BD31-4B8C-83A1-F6EECF244321}">
                <p14:modId xmlns:p14="http://schemas.microsoft.com/office/powerpoint/2010/main" xmlns="" val="2174379179"/>
              </p:ext>
            </p:extLst>
          </p:nvPr>
        </p:nvGraphicFramePr>
        <p:xfrm>
          <a:off x="1516381" y="1440178"/>
          <a:ext cx="7574279" cy="4182112"/>
        </p:xfrm>
        <a:graphic>
          <a:graphicData uri="http://schemas.openxmlformats.org/drawingml/2006/table">
            <a:tbl>
              <a:tblPr>
                <a:tableStyleId>{5C22544A-7EE6-4342-B048-85BDC9FD1C3A}</a:tableStyleId>
              </a:tblPr>
              <a:tblGrid>
                <a:gridCol w="1615439">
                  <a:extLst>
                    <a:ext uri="{9D8B030D-6E8A-4147-A177-3AD203B41FA5}">
                      <a16:colId xmlns:a16="http://schemas.microsoft.com/office/drawing/2014/main" xmlns="" val="20000"/>
                    </a:ext>
                  </a:extLst>
                </a:gridCol>
                <a:gridCol w="952500">
                  <a:extLst>
                    <a:ext uri="{9D8B030D-6E8A-4147-A177-3AD203B41FA5}">
                      <a16:colId xmlns:a16="http://schemas.microsoft.com/office/drawing/2014/main" xmlns="" val="20001"/>
                    </a:ext>
                  </a:extLst>
                </a:gridCol>
                <a:gridCol w="838200">
                  <a:extLst>
                    <a:ext uri="{9D8B030D-6E8A-4147-A177-3AD203B41FA5}">
                      <a16:colId xmlns:a16="http://schemas.microsoft.com/office/drawing/2014/main" xmlns="" val="20002"/>
                    </a:ext>
                  </a:extLst>
                </a:gridCol>
                <a:gridCol w="708660">
                  <a:extLst>
                    <a:ext uri="{9D8B030D-6E8A-4147-A177-3AD203B41FA5}">
                      <a16:colId xmlns:a16="http://schemas.microsoft.com/office/drawing/2014/main" xmlns="" val="20003"/>
                    </a:ext>
                  </a:extLst>
                </a:gridCol>
                <a:gridCol w="685800">
                  <a:extLst>
                    <a:ext uri="{9D8B030D-6E8A-4147-A177-3AD203B41FA5}">
                      <a16:colId xmlns:a16="http://schemas.microsoft.com/office/drawing/2014/main" xmlns="" val="20004"/>
                    </a:ext>
                  </a:extLst>
                </a:gridCol>
                <a:gridCol w="678180">
                  <a:extLst>
                    <a:ext uri="{9D8B030D-6E8A-4147-A177-3AD203B41FA5}">
                      <a16:colId xmlns:a16="http://schemas.microsoft.com/office/drawing/2014/main" xmlns="" val="20005"/>
                    </a:ext>
                  </a:extLst>
                </a:gridCol>
                <a:gridCol w="891540">
                  <a:extLst>
                    <a:ext uri="{9D8B030D-6E8A-4147-A177-3AD203B41FA5}">
                      <a16:colId xmlns:a16="http://schemas.microsoft.com/office/drawing/2014/main" xmlns="" val="20006"/>
                    </a:ext>
                  </a:extLst>
                </a:gridCol>
                <a:gridCol w="1203960">
                  <a:extLst>
                    <a:ext uri="{9D8B030D-6E8A-4147-A177-3AD203B41FA5}">
                      <a16:colId xmlns:a16="http://schemas.microsoft.com/office/drawing/2014/main" xmlns="" val="20007"/>
                    </a:ext>
                  </a:extLst>
                </a:gridCol>
              </a:tblGrid>
              <a:tr h="295509">
                <a:tc rowSpan="2">
                  <a:txBody>
                    <a:bodyPr/>
                    <a:lstStyle/>
                    <a:p>
                      <a:pPr algn="ctr" fontAlgn="t"/>
                      <a:r>
                        <a:rPr lang="en-ZA" sz="1000" b="1" u="none" strike="noStrike" dirty="0">
                          <a:solidFill>
                            <a:schemeClr val="bg1"/>
                          </a:solidFill>
                          <a:effectLst/>
                        </a:rPr>
                        <a:t>Entity Name</a:t>
                      </a:r>
                      <a:endParaRPr lang="en-ZA" sz="1000" b="1" i="0" u="none" strike="noStrike" dirty="0">
                        <a:solidFill>
                          <a:schemeClr val="bg1"/>
                        </a:solidFill>
                        <a:effectLst/>
                        <a:latin typeface="Arial"/>
                      </a:endParaRPr>
                    </a:p>
                    <a:p>
                      <a:pPr algn="ctr" fontAlgn="t"/>
                      <a:r>
                        <a:rPr lang="en-ZA" sz="1000" b="1" u="none" strike="noStrike" dirty="0">
                          <a:solidFill>
                            <a:schemeClr val="bg1"/>
                          </a:solidFill>
                          <a:effectLst/>
                        </a:rPr>
                        <a:t> </a:t>
                      </a:r>
                      <a:endParaRPr lang="en-ZA" sz="1000" b="1" i="0" u="none" strike="noStrike" dirty="0">
                        <a:solidFill>
                          <a:schemeClr val="bg1"/>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rPr>
                        <a:t>TOTAL OUTSTANDING </a:t>
                      </a:r>
                      <a:endParaRPr lang="en-ZA" sz="1000" b="1" i="0" u="none" strike="noStrike" dirty="0">
                        <a:solidFill>
                          <a:schemeClr val="bg1"/>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rPr>
                        <a:t>CURRENT         </a:t>
                      </a:r>
                      <a:endParaRPr lang="en-ZA" sz="1000" b="1" i="0" u="none" strike="noStrike" dirty="0">
                        <a:solidFill>
                          <a:schemeClr val="bg1"/>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rPr>
                        <a:t>DAYS 30                </a:t>
                      </a:r>
                      <a:endParaRPr lang="en-ZA" sz="1000" b="1" i="0" u="none" strike="noStrike" dirty="0">
                        <a:solidFill>
                          <a:schemeClr val="bg1"/>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rPr>
                        <a:t>DAYS 60       </a:t>
                      </a:r>
                      <a:endParaRPr lang="en-ZA" sz="1000" b="1" i="0" u="none" strike="noStrike" dirty="0">
                        <a:solidFill>
                          <a:schemeClr val="bg1"/>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rPr>
                        <a:t>DAYS 90                    </a:t>
                      </a:r>
                      <a:endParaRPr lang="en-ZA" sz="1000" b="1" i="0" u="none" strike="noStrike" dirty="0">
                        <a:solidFill>
                          <a:schemeClr val="bg1"/>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rPr>
                        <a:t>DAYS 120+     </a:t>
                      </a:r>
                      <a:endParaRPr lang="en-ZA" sz="1000" b="1" i="0" u="none" strike="noStrike" dirty="0">
                        <a:solidFill>
                          <a:schemeClr val="bg1"/>
                        </a:solidFill>
                        <a:effectLst/>
                        <a:latin typeface="Arial"/>
                      </a:endParaRPr>
                    </a:p>
                  </a:txBody>
                  <a:tcPr marL="7620" marR="7620" marT="7620" marB="0" anchor="ctr">
                    <a:solidFill>
                      <a:schemeClr val="accent3"/>
                    </a:solidFill>
                  </a:tcPr>
                </a:tc>
                <a:tc>
                  <a:txBody>
                    <a:bodyPr/>
                    <a:lstStyle/>
                    <a:p>
                      <a:pPr algn="ctr" fontAlgn="t"/>
                      <a:r>
                        <a:rPr lang="en-ZA" sz="1000" b="1" i="0" u="none" strike="noStrike" dirty="0" smtClean="0">
                          <a:solidFill>
                            <a:schemeClr val="bg1"/>
                          </a:solidFill>
                          <a:effectLst/>
                          <a:latin typeface="Arial"/>
                        </a:rPr>
                        <a:t>Action</a:t>
                      </a:r>
                    </a:p>
                  </a:txBody>
                  <a:tcPr marL="7620" marR="7620" marT="7620" marB="0" anchor="ctr">
                    <a:solidFill>
                      <a:schemeClr val="accent3"/>
                    </a:solidFill>
                  </a:tcPr>
                </a:tc>
                <a:extLst>
                  <a:ext uri="{0D108BD9-81ED-4DB2-BD59-A6C34878D82A}">
                    <a16:rowId xmlns:a16="http://schemas.microsoft.com/office/drawing/2014/main" xmlns="" val="10000"/>
                  </a:ext>
                </a:extLst>
              </a:tr>
              <a:tr h="229394">
                <a:tc vMerge="1">
                  <a:txBody>
                    <a:bodyPr/>
                    <a:lstStyle/>
                    <a:p>
                      <a:pPr algn="ctr" fontAlgn="t"/>
                      <a:endParaRPr lang="en-ZA" sz="1000" b="1" i="0" u="none" strike="noStrike" dirty="0">
                        <a:solidFill>
                          <a:schemeClr val="bg1"/>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rPr>
                        <a:t>R'000</a:t>
                      </a:r>
                      <a:endParaRPr lang="en-ZA" sz="1000" b="1" i="0" u="none" strike="noStrike" dirty="0">
                        <a:solidFill>
                          <a:schemeClr val="bg1"/>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rPr>
                        <a:t>R'000</a:t>
                      </a:r>
                      <a:endParaRPr lang="en-ZA" sz="1000" b="1" i="0" u="none" strike="noStrike" dirty="0">
                        <a:solidFill>
                          <a:schemeClr val="bg1"/>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rPr>
                        <a:t>R'000</a:t>
                      </a:r>
                      <a:endParaRPr lang="en-ZA" sz="1000" b="1" i="0" u="none" strike="noStrike" dirty="0">
                        <a:solidFill>
                          <a:schemeClr val="bg1"/>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rPr>
                        <a:t>R'000</a:t>
                      </a:r>
                      <a:endParaRPr lang="en-ZA" sz="1000" b="1" i="0" u="none" strike="noStrike" dirty="0">
                        <a:solidFill>
                          <a:schemeClr val="bg1"/>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rPr>
                        <a:t>R'000</a:t>
                      </a:r>
                      <a:endParaRPr lang="en-ZA" sz="1000" b="1" i="0" u="none" strike="noStrike" dirty="0">
                        <a:solidFill>
                          <a:schemeClr val="bg1"/>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rPr>
                        <a:t>R'000</a:t>
                      </a:r>
                      <a:endParaRPr lang="en-ZA" sz="1000" b="1" i="0" u="none" strike="noStrike" dirty="0">
                        <a:solidFill>
                          <a:schemeClr val="bg1"/>
                        </a:solidFill>
                        <a:effectLst/>
                        <a:latin typeface="Arial"/>
                      </a:endParaRPr>
                    </a:p>
                  </a:txBody>
                  <a:tcPr marL="7620" marR="7620" marT="7620" marB="0" anchor="ctr">
                    <a:solidFill>
                      <a:schemeClr val="accent3"/>
                    </a:solidFill>
                  </a:tcPr>
                </a:tc>
                <a:tc>
                  <a:txBody>
                    <a:bodyPr/>
                    <a:lstStyle/>
                    <a:p>
                      <a:pPr algn="ctr" fontAlgn="t"/>
                      <a:r>
                        <a:rPr lang="en-ZA" sz="1000" b="1" i="0" u="none" strike="noStrike" dirty="0" smtClean="0">
                          <a:solidFill>
                            <a:schemeClr val="bg1"/>
                          </a:solidFill>
                          <a:effectLst/>
                          <a:latin typeface="Arial"/>
                        </a:rPr>
                        <a:t>taken</a:t>
                      </a:r>
                      <a:endParaRPr lang="en-ZA" sz="1000" b="1" i="0" u="none" strike="noStrike" dirty="0">
                        <a:solidFill>
                          <a:schemeClr val="bg1"/>
                        </a:solidFill>
                        <a:effectLst/>
                        <a:latin typeface="Arial"/>
                      </a:endParaRPr>
                    </a:p>
                  </a:txBody>
                  <a:tcPr marL="7620" marR="7620" marT="7620" marB="0" anchor="ctr">
                    <a:solidFill>
                      <a:schemeClr val="accent3"/>
                    </a:solidFill>
                  </a:tcPr>
                </a:tc>
                <a:extLst>
                  <a:ext uri="{0D108BD9-81ED-4DB2-BD59-A6C34878D82A}">
                    <a16:rowId xmlns:a16="http://schemas.microsoft.com/office/drawing/2014/main" xmlns="" val="10001"/>
                  </a:ext>
                </a:extLst>
              </a:tr>
              <a:tr h="229394">
                <a:tc>
                  <a:txBody>
                    <a:bodyPr/>
                    <a:lstStyle/>
                    <a:p>
                      <a:pPr algn="l" fontAlgn="b"/>
                      <a:r>
                        <a:rPr lang="en-ZA" sz="1100" u="none" strike="noStrike">
                          <a:effectLst/>
                        </a:rPr>
                        <a:t>Buffalo City Municipality</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24 211</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dirty="0">
                          <a:effectLst/>
                        </a:rPr>
                        <a:t>24 211</a:t>
                      </a:r>
                      <a:endParaRPr lang="en-ZA" sz="1100" b="0" i="0" u="none" strike="noStrike" dirty="0">
                        <a:solidFill>
                          <a:srgbClr val="000000"/>
                        </a:solidFill>
                        <a:effectLst/>
                        <a:latin typeface="Calibri"/>
                      </a:endParaRPr>
                    </a:p>
                  </a:txBody>
                  <a:tcPr marL="7620" marR="7620" marT="7620" marB="0" anchor="ctr"/>
                </a:tc>
                <a:tc>
                  <a:txBody>
                    <a:bodyPr/>
                    <a:lstStyle/>
                    <a:p>
                      <a:pPr algn="r" fontAlgn="b"/>
                      <a:r>
                        <a:rPr lang="en-ZA" sz="1100" u="none" strike="noStrike" dirty="0">
                          <a:effectLst/>
                        </a:rPr>
                        <a:t>0</a:t>
                      </a:r>
                      <a:endParaRPr lang="en-ZA" sz="1100" b="0" i="0" u="none" strike="noStrike" dirty="0">
                        <a:solidFill>
                          <a:srgbClr val="000000"/>
                        </a:solidFill>
                        <a:effectLst/>
                        <a:latin typeface="Calibri"/>
                      </a:endParaRPr>
                    </a:p>
                  </a:txBody>
                  <a:tcPr marL="7620" marR="7620" marT="7620" marB="0" anchor="ctr"/>
                </a:tc>
                <a:tc>
                  <a:txBody>
                    <a:bodyPr/>
                    <a:lstStyle/>
                    <a:p>
                      <a:pPr algn="r" fontAlgn="b"/>
                      <a:r>
                        <a:rPr lang="en-ZA" sz="1100" u="none" strike="noStrike">
                          <a:effectLst/>
                        </a:rPr>
                        <a:t>0</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0</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0</a:t>
                      </a:r>
                      <a:endParaRPr lang="en-ZA" sz="1100" b="0" i="0" u="none" strike="noStrike">
                        <a:solidFill>
                          <a:srgbClr val="000000"/>
                        </a:solidFill>
                        <a:effectLst/>
                        <a:latin typeface="Calibri"/>
                      </a:endParaRPr>
                    </a:p>
                  </a:txBody>
                  <a:tcPr marL="7620" marR="7620" marT="7620" marB="0" anchor="ctr"/>
                </a:tc>
                <a:tc>
                  <a:txBody>
                    <a:bodyPr/>
                    <a:lstStyle/>
                    <a:p>
                      <a:pPr algn="r" fontAlgn="b"/>
                      <a:endParaRPr lang="en-ZA" sz="11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xmlns="" val="10002"/>
                  </a:ext>
                </a:extLst>
              </a:tr>
              <a:tr h="388216">
                <a:tc>
                  <a:txBody>
                    <a:bodyPr/>
                    <a:lstStyle/>
                    <a:p>
                      <a:pPr algn="l" fontAlgn="b"/>
                      <a:r>
                        <a:rPr lang="en-ZA" sz="1100" u="none" strike="noStrike">
                          <a:effectLst/>
                        </a:rPr>
                        <a:t>Amathole DM</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172 829</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11 038</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dirty="0">
                          <a:effectLst/>
                        </a:rPr>
                        <a:t>10 083</a:t>
                      </a:r>
                      <a:endParaRPr lang="en-ZA" sz="1100" b="0" i="0" u="none" strike="noStrike" dirty="0">
                        <a:solidFill>
                          <a:srgbClr val="000000"/>
                        </a:solidFill>
                        <a:effectLst/>
                        <a:latin typeface="Calibri"/>
                      </a:endParaRPr>
                    </a:p>
                  </a:txBody>
                  <a:tcPr marL="7620" marR="7620" marT="7620" marB="0" anchor="ctr"/>
                </a:tc>
                <a:tc>
                  <a:txBody>
                    <a:bodyPr/>
                    <a:lstStyle/>
                    <a:p>
                      <a:pPr algn="r" fontAlgn="b"/>
                      <a:r>
                        <a:rPr lang="en-ZA" sz="1100" u="none" strike="noStrike" dirty="0">
                          <a:effectLst/>
                        </a:rPr>
                        <a:t>10 302</a:t>
                      </a:r>
                      <a:endParaRPr lang="en-ZA" sz="1100" b="0" i="0" u="none" strike="noStrike" dirty="0">
                        <a:solidFill>
                          <a:srgbClr val="000000"/>
                        </a:solidFill>
                        <a:effectLst/>
                        <a:latin typeface="Calibri"/>
                      </a:endParaRPr>
                    </a:p>
                  </a:txBody>
                  <a:tcPr marL="7620" marR="7620" marT="7620" marB="0" anchor="ctr"/>
                </a:tc>
                <a:tc>
                  <a:txBody>
                    <a:bodyPr/>
                    <a:lstStyle/>
                    <a:p>
                      <a:pPr algn="r" fontAlgn="b"/>
                      <a:r>
                        <a:rPr lang="en-ZA" sz="1100" u="none" strike="noStrike">
                          <a:effectLst/>
                        </a:rPr>
                        <a:t>1 046</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dirty="0">
                          <a:effectLst/>
                        </a:rPr>
                        <a:t>140 360</a:t>
                      </a:r>
                      <a:endParaRPr lang="en-ZA" sz="1100" b="0" i="0" u="none" strike="noStrike" dirty="0">
                        <a:solidFill>
                          <a:srgbClr val="000000"/>
                        </a:solidFill>
                        <a:effectLst/>
                        <a:latin typeface="Calibri"/>
                      </a:endParaRPr>
                    </a:p>
                  </a:txBody>
                  <a:tcPr marL="7620" marR="7620" marT="7620" marB="0" anchor="ctr"/>
                </a:tc>
                <a:tc>
                  <a:txBody>
                    <a:bodyPr/>
                    <a:lstStyle/>
                    <a:p>
                      <a:pPr algn="ctr" fontAlgn="b"/>
                      <a:r>
                        <a:rPr lang="en-ZA" sz="1100" b="0" i="0" u="none" strike="noStrike" dirty="0" smtClean="0">
                          <a:solidFill>
                            <a:srgbClr val="000000"/>
                          </a:solidFill>
                          <a:effectLst/>
                          <a:latin typeface="+mn-lt"/>
                        </a:rPr>
                        <a:t> IGFRA process is in progress between AW and ADM.</a:t>
                      </a:r>
                      <a:endParaRPr lang="en-ZA" sz="11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xmlns="" val="10003"/>
                  </a:ext>
                </a:extLst>
              </a:tr>
              <a:tr h="229394">
                <a:tc>
                  <a:txBody>
                    <a:bodyPr/>
                    <a:lstStyle/>
                    <a:p>
                      <a:pPr algn="l" fontAlgn="b"/>
                      <a:r>
                        <a:rPr lang="en-ZA" sz="1100" u="none" strike="noStrike">
                          <a:effectLst/>
                        </a:rPr>
                        <a:t>Ndlambe LM</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211</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2</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2</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dirty="0">
                          <a:effectLst/>
                        </a:rPr>
                        <a:t>1</a:t>
                      </a:r>
                      <a:endParaRPr lang="en-ZA" sz="1100" b="0" i="0" u="none" strike="noStrike" dirty="0">
                        <a:solidFill>
                          <a:srgbClr val="000000"/>
                        </a:solidFill>
                        <a:effectLst/>
                        <a:latin typeface="Calibri"/>
                      </a:endParaRPr>
                    </a:p>
                  </a:txBody>
                  <a:tcPr marL="7620" marR="7620" marT="7620" marB="0" anchor="ctr"/>
                </a:tc>
                <a:tc>
                  <a:txBody>
                    <a:bodyPr/>
                    <a:lstStyle/>
                    <a:p>
                      <a:pPr algn="r" fontAlgn="b"/>
                      <a:r>
                        <a:rPr lang="en-ZA" sz="1100" u="none" strike="noStrike">
                          <a:effectLst/>
                        </a:rPr>
                        <a:t>2</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dirty="0">
                          <a:effectLst/>
                        </a:rPr>
                        <a:t>205</a:t>
                      </a:r>
                      <a:endParaRPr lang="en-ZA" sz="1100" b="0" i="0" u="none" strike="noStrike" dirty="0">
                        <a:solidFill>
                          <a:srgbClr val="000000"/>
                        </a:solidFill>
                        <a:effectLst/>
                        <a:latin typeface="Calibri"/>
                      </a:endParaRPr>
                    </a:p>
                  </a:txBody>
                  <a:tcPr marL="7620" marR="7620" marT="7620" marB="0" anchor="ctr"/>
                </a:tc>
                <a:tc>
                  <a:txBody>
                    <a:bodyPr/>
                    <a:lstStyle/>
                    <a:p>
                      <a:pPr algn="ctr" fontAlgn="b"/>
                      <a:endParaRPr lang="en-ZA" sz="11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xmlns="" val="10004"/>
                  </a:ext>
                </a:extLst>
              </a:tr>
              <a:tr h="229394">
                <a:tc>
                  <a:txBody>
                    <a:bodyPr/>
                    <a:lstStyle/>
                    <a:p>
                      <a:pPr algn="l" fontAlgn="b"/>
                      <a:r>
                        <a:rPr lang="en-ZA" sz="1100" u="none" strike="noStrike">
                          <a:effectLst/>
                        </a:rPr>
                        <a:t>Joe Gqabi DM (DUKH01)</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395</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3</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3</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dirty="0">
                          <a:effectLst/>
                        </a:rPr>
                        <a:t>3</a:t>
                      </a:r>
                      <a:endParaRPr lang="en-ZA" sz="1100" b="0" i="0" u="none" strike="noStrike" dirty="0">
                        <a:solidFill>
                          <a:srgbClr val="000000"/>
                        </a:solidFill>
                        <a:effectLst/>
                        <a:latin typeface="Calibri"/>
                      </a:endParaRPr>
                    </a:p>
                  </a:txBody>
                  <a:tcPr marL="7620" marR="7620" marT="7620" marB="0" anchor="ctr"/>
                </a:tc>
                <a:tc>
                  <a:txBody>
                    <a:bodyPr/>
                    <a:lstStyle/>
                    <a:p>
                      <a:pPr algn="r" fontAlgn="b"/>
                      <a:r>
                        <a:rPr lang="en-ZA" sz="1100" u="none" strike="noStrike" dirty="0">
                          <a:effectLst/>
                        </a:rPr>
                        <a:t>3</a:t>
                      </a:r>
                      <a:endParaRPr lang="en-ZA" sz="1100" b="0" i="0" u="none" strike="noStrike" dirty="0">
                        <a:solidFill>
                          <a:srgbClr val="000000"/>
                        </a:solidFill>
                        <a:effectLst/>
                        <a:latin typeface="Calibri"/>
                      </a:endParaRPr>
                    </a:p>
                  </a:txBody>
                  <a:tcPr marL="7620" marR="7620" marT="7620" marB="0" anchor="ctr"/>
                </a:tc>
                <a:tc>
                  <a:txBody>
                    <a:bodyPr/>
                    <a:lstStyle/>
                    <a:p>
                      <a:pPr algn="r" fontAlgn="b"/>
                      <a:r>
                        <a:rPr lang="en-ZA" sz="1100" u="none" strike="noStrike" dirty="0">
                          <a:effectLst/>
                        </a:rPr>
                        <a:t>383</a:t>
                      </a:r>
                      <a:endParaRPr lang="en-ZA" sz="1100" b="0" i="0" u="none" strike="noStrike" dirty="0">
                        <a:solidFill>
                          <a:srgbClr val="000000"/>
                        </a:solidFill>
                        <a:effectLst/>
                        <a:latin typeface="Calibri"/>
                      </a:endParaRPr>
                    </a:p>
                  </a:txBody>
                  <a:tcPr marL="7620" marR="7620" marT="7620" marB="0" anchor="ctr"/>
                </a:tc>
                <a:tc>
                  <a:txBody>
                    <a:bodyPr/>
                    <a:lstStyle/>
                    <a:p>
                      <a:pPr algn="ctr" fontAlgn="b"/>
                      <a:endParaRPr lang="en-ZA" sz="11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xmlns="" val="10005"/>
                  </a:ext>
                </a:extLst>
              </a:tr>
              <a:tr h="229394">
                <a:tc>
                  <a:txBody>
                    <a:bodyPr/>
                    <a:lstStyle/>
                    <a:p>
                      <a:pPr algn="l" fontAlgn="b"/>
                      <a:r>
                        <a:rPr lang="en-ZA" sz="1100" u="none" strike="noStrike">
                          <a:effectLst/>
                        </a:rPr>
                        <a:t>Joe Gqabi DM (DUKH002)</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277</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2</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2</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2</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dirty="0">
                          <a:effectLst/>
                        </a:rPr>
                        <a:t>3</a:t>
                      </a:r>
                      <a:endParaRPr lang="en-ZA" sz="1100" b="0" i="0" u="none" strike="noStrike" dirty="0">
                        <a:solidFill>
                          <a:srgbClr val="000000"/>
                        </a:solidFill>
                        <a:effectLst/>
                        <a:latin typeface="Calibri"/>
                      </a:endParaRPr>
                    </a:p>
                  </a:txBody>
                  <a:tcPr marL="7620" marR="7620" marT="7620" marB="0" anchor="ctr"/>
                </a:tc>
                <a:tc>
                  <a:txBody>
                    <a:bodyPr/>
                    <a:lstStyle/>
                    <a:p>
                      <a:pPr algn="r" fontAlgn="b"/>
                      <a:r>
                        <a:rPr lang="en-ZA" sz="1100" u="none" strike="noStrike">
                          <a:effectLst/>
                        </a:rPr>
                        <a:t>268</a:t>
                      </a:r>
                      <a:endParaRPr lang="en-ZA" sz="1100" b="0" i="0" u="none" strike="noStrike">
                        <a:solidFill>
                          <a:srgbClr val="000000"/>
                        </a:solidFill>
                        <a:effectLst/>
                        <a:latin typeface="Calibri"/>
                      </a:endParaRPr>
                    </a:p>
                  </a:txBody>
                  <a:tcPr marL="7620" marR="7620" marT="7620" marB="0" anchor="ctr"/>
                </a:tc>
                <a:tc>
                  <a:txBody>
                    <a:bodyPr/>
                    <a:lstStyle/>
                    <a:p>
                      <a:pPr algn="ctr" fontAlgn="b"/>
                      <a:endParaRPr lang="en-ZA" sz="11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xmlns="" val="10006"/>
                  </a:ext>
                </a:extLst>
              </a:tr>
              <a:tr h="388216">
                <a:tc>
                  <a:txBody>
                    <a:bodyPr/>
                    <a:lstStyle/>
                    <a:p>
                      <a:pPr algn="l" fontAlgn="b"/>
                      <a:r>
                        <a:rPr lang="en-ZA" sz="1100" u="none" strike="noStrike">
                          <a:effectLst/>
                        </a:rPr>
                        <a:t>OR Tambo DM (DOET001)</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7 480</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5 752</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816</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706</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dirty="0">
                          <a:effectLst/>
                        </a:rPr>
                        <a:t>11</a:t>
                      </a:r>
                      <a:endParaRPr lang="en-ZA" sz="1100" b="0" i="0" u="none" strike="noStrike" dirty="0">
                        <a:solidFill>
                          <a:srgbClr val="000000"/>
                        </a:solidFill>
                        <a:effectLst/>
                        <a:latin typeface="Calibri"/>
                      </a:endParaRPr>
                    </a:p>
                  </a:txBody>
                  <a:tcPr marL="7620" marR="7620" marT="7620" marB="0" anchor="ctr"/>
                </a:tc>
                <a:tc>
                  <a:txBody>
                    <a:bodyPr/>
                    <a:lstStyle/>
                    <a:p>
                      <a:pPr algn="r" fontAlgn="b"/>
                      <a:r>
                        <a:rPr lang="en-ZA" sz="1100" u="none" strike="noStrike">
                          <a:effectLst/>
                        </a:rPr>
                        <a:t>195</a:t>
                      </a:r>
                      <a:endParaRPr lang="en-ZA" sz="1100" b="0" i="0" u="none" strike="noStrike">
                        <a:solidFill>
                          <a:srgbClr val="000000"/>
                        </a:solidFill>
                        <a:effectLst/>
                        <a:latin typeface="Calibri"/>
                      </a:endParaRPr>
                    </a:p>
                  </a:txBody>
                  <a:tcPr marL="7620" marR="7620" marT="7620" marB="0" anchor="ctr"/>
                </a:tc>
                <a:tc>
                  <a:txBody>
                    <a:bodyPr/>
                    <a:lstStyle/>
                    <a:p>
                      <a:pPr algn="ctr" fontAlgn="b"/>
                      <a:r>
                        <a:rPr lang="en-ZA" sz="1100" b="0" i="0" u="none" strike="noStrike" dirty="0" smtClean="0">
                          <a:solidFill>
                            <a:srgbClr val="000000"/>
                          </a:solidFill>
                          <a:effectLst/>
                          <a:latin typeface="+mn-lt"/>
                        </a:rPr>
                        <a:t>120 days Outstanding is interest.</a:t>
                      </a:r>
                      <a:endParaRPr lang="en-ZA" sz="11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xmlns="" val="10007"/>
                  </a:ext>
                </a:extLst>
              </a:tr>
              <a:tr h="229394">
                <a:tc>
                  <a:txBody>
                    <a:bodyPr/>
                    <a:lstStyle/>
                    <a:p>
                      <a:pPr algn="l" fontAlgn="b"/>
                      <a:r>
                        <a:rPr lang="en-ZA" sz="1100" u="none" strike="noStrike">
                          <a:effectLst/>
                        </a:rPr>
                        <a:t>OR Tambo DM (DORT003)</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8 711</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5 904</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437</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1 256</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dirty="0">
                          <a:effectLst/>
                        </a:rPr>
                        <a:t>820</a:t>
                      </a:r>
                      <a:endParaRPr lang="en-ZA" sz="1100" b="0" i="0" u="none" strike="noStrike" dirty="0">
                        <a:solidFill>
                          <a:srgbClr val="000000"/>
                        </a:solidFill>
                        <a:effectLst/>
                        <a:latin typeface="Calibri"/>
                      </a:endParaRPr>
                    </a:p>
                  </a:txBody>
                  <a:tcPr marL="7620" marR="7620" marT="7620" marB="0" anchor="ctr"/>
                </a:tc>
                <a:tc>
                  <a:txBody>
                    <a:bodyPr/>
                    <a:lstStyle/>
                    <a:p>
                      <a:pPr algn="r" fontAlgn="b"/>
                      <a:r>
                        <a:rPr lang="en-ZA" sz="1100" u="none" strike="noStrike">
                          <a:effectLst/>
                        </a:rPr>
                        <a:t>292</a:t>
                      </a:r>
                      <a:endParaRPr lang="en-ZA" sz="1100" b="0" i="0" u="none" strike="noStrike">
                        <a:solidFill>
                          <a:srgbClr val="000000"/>
                        </a:solidFill>
                        <a:effectLst/>
                        <a:latin typeface="Calibri"/>
                      </a:endParaRPr>
                    </a:p>
                  </a:txBody>
                  <a:tcPr marL="7620" marR="7620" marT="7620" marB="0" anchor="ctr"/>
                </a:tc>
                <a:tc>
                  <a:txBody>
                    <a:bodyPr/>
                    <a:lstStyle/>
                    <a:p>
                      <a:pPr algn="ctr" fontAlgn="b"/>
                      <a:endParaRPr lang="en-ZA" sz="11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xmlns="" val="10008"/>
                  </a:ext>
                </a:extLst>
              </a:tr>
              <a:tr h="770638">
                <a:tc>
                  <a:txBody>
                    <a:bodyPr/>
                    <a:lstStyle/>
                    <a:p>
                      <a:pPr algn="l" fontAlgn="b"/>
                      <a:r>
                        <a:rPr lang="en-ZA" sz="1100" u="none" strike="noStrike">
                          <a:effectLst/>
                        </a:rPr>
                        <a:t>Makana Municipality Crisis Intervention</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35 335</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733</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240</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262</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dirty="0">
                          <a:effectLst/>
                        </a:rPr>
                        <a:t>271</a:t>
                      </a:r>
                      <a:endParaRPr lang="en-ZA" sz="1100" b="0" i="0" u="none" strike="noStrike" dirty="0">
                        <a:solidFill>
                          <a:srgbClr val="000000"/>
                        </a:solidFill>
                        <a:effectLst/>
                        <a:latin typeface="Calibri"/>
                      </a:endParaRPr>
                    </a:p>
                  </a:txBody>
                  <a:tcPr marL="7620" marR="7620" marT="7620" marB="0" anchor="ctr"/>
                </a:tc>
                <a:tc>
                  <a:txBody>
                    <a:bodyPr/>
                    <a:lstStyle/>
                    <a:p>
                      <a:pPr algn="r" fontAlgn="b"/>
                      <a:r>
                        <a:rPr lang="en-ZA" sz="1100" u="none" strike="noStrike" dirty="0">
                          <a:effectLst/>
                        </a:rPr>
                        <a:t>33 828</a:t>
                      </a:r>
                      <a:endParaRPr lang="en-ZA" sz="1100" b="0" i="0" u="none" strike="noStrike" dirty="0">
                        <a:solidFill>
                          <a:srgbClr val="000000"/>
                        </a:solidFill>
                        <a:effectLst/>
                        <a:latin typeface="Calibri"/>
                      </a:endParaRPr>
                    </a:p>
                  </a:txBody>
                  <a:tcPr marL="7620" marR="7620" marT="7620" marB="0" anchor="ctr"/>
                </a:tc>
                <a:tc>
                  <a:txBody>
                    <a:bodyPr/>
                    <a:lstStyle/>
                    <a:p>
                      <a:pPr algn="ctr" fontAlgn="b"/>
                      <a:r>
                        <a:rPr lang="en-ZA" sz="1100" b="0" i="0" u="none" strike="noStrike" dirty="0" smtClean="0">
                          <a:solidFill>
                            <a:srgbClr val="000000"/>
                          </a:solidFill>
                          <a:effectLst/>
                          <a:latin typeface="+mn-lt"/>
                        </a:rPr>
                        <a:t>Payment arrangement in place. Next payment expected late October early November.</a:t>
                      </a:r>
                      <a:endParaRPr lang="en-ZA" sz="11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xmlns="" val="10009"/>
                  </a:ext>
                </a:extLst>
              </a:tr>
              <a:tr h="229394">
                <a:tc>
                  <a:txBody>
                    <a:bodyPr/>
                    <a:lstStyle/>
                    <a:p>
                      <a:pPr algn="l" fontAlgn="b"/>
                      <a:r>
                        <a:rPr lang="en-ZA" sz="1100" u="none" strike="noStrike">
                          <a:effectLst/>
                        </a:rPr>
                        <a:t>Blue Crane Route</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497</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4</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4</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3</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a:effectLst/>
                        </a:rPr>
                        <a:t>4</a:t>
                      </a:r>
                      <a:endParaRPr lang="en-ZA" sz="1100" b="0" i="0" u="none" strike="noStrike">
                        <a:solidFill>
                          <a:srgbClr val="000000"/>
                        </a:solidFill>
                        <a:effectLst/>
                        <a:latin typeface="Calibri"/>
                      </a:endParaRPr>
                    </a:p>
                  </a:txBody>
                  <a:tcPr marL="7620" marR="7620" marT="7620" marB="0" anchor="ctr"/>
                </a:tc>
                <a:tc>
                  <a:txBody>
                    <a:bodyPr/>
                    <a:lstStyle/>
                    <a:p>
                      <a:pPr algn="r" fontAlgn="b"/>
                      <a:r>
                        <a:rPr lang="en-ZA" sz="1100" u="none" strike="noStrike" dirty="0">
                          <a:effectLst/>
                        </a:rPr>
                        <a:t>483</a:t>
                      </a:r>
                      <a:endParaRPr lang="en-ZA" sz="1100" b="0" i="0" u="none" strike="noStrike" dirty="0">
                        <a:solidFill>
                          <a:srgbClr val="000000"/>
                        </a:solidFill>
                        <a:effectLst/>
                        <a:latin typeface="Calibri"/>
                      </a:endParaRPr>
                    </a:p>
                  </a:txBody>
                  <a:tcPr marL="7620" marR="7620" marT="7620" marB="0" anchor="ctr"/>
                </a:tc>
                <a:tc>
                  <a:txBody>
                    <a:bodyPr/>
                    <a:lstStyle/>
                    <a:p>
                      <a:pPr algn="ctr" fontAlgn="b"/>
                      <a:endParaRPr lang="en-ZA" sz="11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xmlns="" val="10010"/>
                  </a:ext>
                </a:extLst>
              </a:tr>
              <a:tr h="229394">
                <a:tc>
                  <a:txBody>
                    <a:bodyPr/>
                    <a:lstStyle/>
                    <a:p>
                      <a:pPr algn="l" fontAlgn="b"/>
                      <a:r>
                        <a:rPr lang="en-ZA" sz="1100" b="1" u="none" strike="noStrike" dirty="0">
                          <a:solidFill>
                            <a:schemeClr val="bg1"/>
                          </a:solidFill>
                          <a:effectLst/>
                        </a:rPr>
                        <a:t> </a:t>
                      </a:r>
                      <a:r>
                        <a:rPr lang="en-ZA" sz="1100" b="1" u="none" strike="noStrike" dirty="0" smtClean="0">
                          <a:solidFill>
                            <a:schemeClr val="bg1"/>
                          </a:solidFill>
                          <a:effectLst/>
                        </a:rPr>
                        <a:t>TOTAL</a:t>
                      </a:r>
                      <a:endParaRPr lang="en-ZA" sz="1100" b="1" i="0" u="none" strike="noStrike" dirty="0">
                        <a:solidFill>
                          <a:schemeClr val="bg1"/>
                        </a:solidFill>
                        <a:effectLst/>
                        <a:latin typeface="Calibri"/>
                      </a:endParaRPr>
                    </a:p>
                  </a:txBody>
                  <a:tcPr marL="7620" marR="7620" marT="7620" marB="0" anchor="ctr">
                    <a:solidFill>
                      <a:schemeClr val="accent3"/>
                    </a:solidFill>
                  </a:tcPr>
                </a:tc>
                <a:tc>
                  <a:txBody>
                    <a:bodyPr/>
                    <a:lstStyle/>
                    <a:p>
                      <a:pPr algn="r" fontAlgn="b"/>
                      <a:r>
                        <a:rPr lang="en-ZA" sz="1100" b="1" u="none" strike="noStrike" dirty="0">
                          <a:solidFill>
                            <a:schemeClr val="bg1"/>
                          </a:solidFill>
                          <a:effectLst/>
                        </a:rPr>
                        <a:t>249 946</a:t>
                      </a:r>
                      <a:endParaRPr lang="en-ZA" sz="1100" b="1" i="0" u="none" strike="noStrike" dirty="0">
                        <a:solidFill>
                          <a:schemeClr val="bg1"/>
                        </a:solidFill>
                        <a:effectLst/>
                        <a:latin typeface="Calibri"/>
                      </a:endParaRPr>
                    </a:p>
                  </a:txBody>
                  <a:tcPr marL="7620" marR="7620" marT="7620" marB="0" anchor="ctr">
                    <a:solidFill>
                      <a:schemeClr val="accent3"/>
                    </a:solidFill>
                  </a:tcPr>
                </a:tc>
                <a:tc>
                  <a:txBody>
                    <a:bodyPr/>
                    <a:lstStyle/>
                    <a:p>
                      <a:pPr algn="r" fontAlgn="b"/>
                      <a:r>
                        <a:rPr lang="en-ZA" sz="1100" b="1" u="none" strike="noStrike" dirty="0">
                          <a:solidFill>
                            <a:schemeClr val="bg1"/>
                          </a:solidFill>
                          <a:effectLst/>
                        </a:rPr>
                        <a:t>47 650</a:t>
                      </a:r>
                      <a:endParaRPr lang="en-ZA" sz="1100" b="1" i="0" u="none" strike="noStrike" dirty="0">
                        <a:solidFill>
                          <a:schemeClr val="bg1"/>
                        </a:solidFill>
                        <a:effectLst/>
                        <a:latin typeface="Calibri"/>
                      </a:endParaRPr>
                    </a:p>
                  </a:txBody>
                  <a:tcPr marL="7620" marR="7620" marT="7620" marB="0" anchor="ctr">
                    <a:solidFill>
                      <a:schemeClr val="accent3"/>
                    </a:solidFill>
                  </a:tcPr>
                </a:tc>
                <a:tc>
                  <a:txBody>
                    <a:bodyPr/>
                    <a:lstStyle/>
                    <a:p>
                      <a:pPr algn="r" fontAlgn="b"/>
                      <a:r>
                        <a:rPr lang="en-ZA" sz="1100" b="1" u="none" strike="noStrike" dirty="0">
                          <a:solidFill>
                            <a:schemeClr val="bg1"/>
                          </a:solidFill>
                          <a:effectLst/>
                        </a:rPr>
                        <a:t>11 587</a:t>
                      </a:r>
                      <a:endParaRPr lang="en-ZA" sz="1100" b="1" i="0" u="none" strike="noStrike" dirty="0">
                        <a:solidFill>
                          <a:schemeClr val="bg1"/>
                        </a:solidFill>
                        <a:effectLst/>
                        <a:latin typeface="Calibri"/>
                      </a:endParaRPr>
                    </a:p>
                  </a:txBody>
                  <a:tcPr marL="7620" marR="7620" marT="7620" marB="0" anchor="ctr">
                    <a:solidFill>
                      <a:schemeClr val="accent3"/>
                    </a:solidFill>
                  </a:tcPr>
                </a:tc>
                <a:tc>
                  <a:txBody>
                    <a:bodyPr/>
                    <a:lstStyle/>
                    <a:p>
                      <a:pPr algn="r" fontAlgn="b"/>
                      <a:r>
                        <a:rPr lang="en-ZA" sz="1100" b="1" u="none" strike="noStrike" dirty="0">
                          <a:solidFill>
                            <a:schemeClr val="bg1"/>
                          </a:solidFill>
                          <a:effectLst/>
                        </a:rPr>
                        <a:t>12 537</a:t>
                      </a:r>
                      <a:endParaRPr lang="en-ZA" sz="1100" b="1" i="0" u="none" strike="noStrike" dirty="0">
                        <a:solidFill>
                          <a:schemeClr val="bg1"/>
                        </a:solidFill>
                        <a:effectLst/>
                        <a:latin typeface="Calibri"/>
                      </a:endParaRPr>
                    </a:p>
                  </a:txBody>
                  <a:tcPr marL="7620" marR="7620" marT="7620" marB="0" anchor="ctr">
                    <a:solidFill>
                      <a:schemeClr val="accent3"/>
                    </a:solidFill>
                  </a:tcPr>
                </a:tc>
                <a:tc>
                  <a:txBody>
                    <a:bodyPr/>
                    <a:lstStyle/>
                    <a:p>
                      <a:pPr algn="r" fontAlgn="b"/>
                      <a:r>
                        <a:rPr lang="en-ZA" sz="1100" b="1" u="none" strike="noStrike" dirty="0">
                          <a:solidFill>
                            <a:schemeClr val="bg1"/>
                          </a:solidFill>
                          <a:effectLst/>
                        </a:rPr>
                        <a:t>2 160</a:t>
                      </a:r>
                      <a:endParaRPr lang="en-ZA" sz="1100" b="1" i="0" u="none" strike="noStrike" dirty="0">
                        <a:solidFill>
                          <a:schemeClr val="bg1"/>
                        </a:solidFill>
                        <a:effectLst/>
                        <a:latin typeface="Calibri"/>
                      </a:endParaRPr>
                    </a:p>
                  </a:txBody>
                  <a:tcPr marL="7620" marR="7620" marT="7620" marB="0" anchor="ctr">
                    <a:solidFill>
                      <a:schemeClr val="accent3"/>
                    </a:solidFill>
                  </a:tcPr>
                </a:tc>
                <a:tc>
                  <a:txBody>
                    <a:bodyPr/>
                    <a:lstStyle/>
                    <a:p>
                      <a:pPr algn="r" fontAlgn="b"/>
                      <a:r>
                        <a:rPr lang="en-ZA" sz="1100" b="1" u="none" strike="noStrike" dirty="0">
                          <a:solidFill>
                            <a:schemeClr val="bg1"/>
                          </a:solidFill>
                          <a:effectLst/>
                        </a:rPr>
                        <a:t>176 013</a:t>
                      </a:r>
                      <a:endParaRPr lang="en-ZA" sz="1100" b="1" i="0" u="none" strike="noStrike" dirty="0">
                        <a:solidFill>
                          <a:schemeClr val="bg1"/>
                        </a:solidFill>
                        <a:effectLst/>
                        <a:latin typeface="Calibri"/>
                      </a:endParaRPr>
                    </a:p>
                  </a:txBody>
                  <a:tcPr marL="7620" marR="7620" marT="7620" marB="0" anchor="ctr">
                    <a:solidFill>
                      <a:schemeClr val="accent3"/>
                    </a:solidFill>
                  </a:tcPr>
                </a:tc>
                <a:tc>
                  <a:txBody>
                    <a:bodyPr/>
                    <a:lstStyle/>
                    <a:p>
                      <a:pPr algn="ctr" fontAlgn="b"/>
                      <a:endParaRPr lang="en-ZA" sz="1100" b="1" i="0" u="none" strike="noStrike" dirty="0">
                        <a:solidFill>
                          <a:schemeClr val="bg1"/>
                        </a:solidFill>
                        <a:effectLst/>
                        <a:latin typeface="Calibri"/>
                      </a:endParaRPr>
                    </a:p>
                  </a:txBody>
                  <a:tcPr marL="7620" marR="7620" marT="7620" marB="0" anchor="ctr">
                    <a:solidFill>
                      <a:schemeClr val="accent3"/>
                    </a:solidFill>
                  </a:tcPr>
                </a:tc>
                <a:extLst>
                  <a:ext uri="{0D108BD9-81ED-4DB2-BD59-A6C34878D82A}">
                    <a16:rowId xmlns:a16="http://schemas.microsoft.com/office/drawing/2014/main" xmlns="" val="10011"/>
                  </a:ext>
                </a:extLst>
              </a:tr>
            </a:tbl>
          </a:graphicData>
        </a:graphic>
      </p:graphicFrame>
      <p:sp>
        <p:nvSpPr>
          <p:cNvPr id="5"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17</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73515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760" y="114300"/>
            <a:ext cx="7635240" cy="845820"/>
          </a:xfrm>
        </p:spPr>
        <p:txBody>
          <a:bodyPr>
            <a:noAutofit/>
          </a:bodyPr>
          <a:lstStyle/>
          <a:p>
            <a:r>
              <a:rPr lang="en-GB" sz="2400" b="1" dirty="0"/>
              <a:t>DETAILS OF DEBT OWED TO </a:t>
            </a:r>
            <a:r>
              <a:rPr lang="en-GB" sz="2400" b="1" dirty="0" smtClean="0"/>
              <a:t>BLOEM </a:t>
            </a:r>
            <a:r>
              <a:rPr lang="en-GB" sz="2400" b="1" dirty="0"/>
              <a:t>WATER </a:t>
            </a:r>
            <a:r>
              <a:rPr lang="en-GB" sz="2400" b="1" dirty="0" smtClean="0"/>
              <a:t>BOARD AS AT 30 SEPTEMBER 2019</a:t>
            </a:r>
            <a:endParaRPr lang="en-ZA" sz="2400" b="1" dirty="0"/>
          </a:p>
        </p:txBody>
      </p:sp>
      <p:graphicFrame>
        <p:nvGraphicFramePr>
          <p:cNvPr id="5" name="Table 4"/>
          <p:cNvGraphicFramePr>
            <a:graphicFrameLocks noGrp="1"/>
          </p:cNvGraphicFramePr>
          <p:nvPr>
            <p:extLst>
              <p:ext uri="{D42A27DB-BD31-4B8C-83A1-F6EECF244321}">
                <p14:modId xmlns:p14="http://schemas.microsoft.com/office/powerpoint/2010/main" xmlns="" val="217423655"/>
              </p:ext>
            </p:extLst>
          </p:nvPr>
        </p:nvGraphicFramePr>
        <p:xfrm>
          <a:off x="1508759" y="960120"/>
          <a:ext cx="7635241" cy="4914470"/>
        </p:xfrm>
        <a:graphic>
          <a:graphicData uri="http://schemas.openxmlformats.org/drawingml/2006/table">
            <a:tbl>
              <a:tblPr/>
              <a:tblGrid>
                <a:gridCol w="914401">
                  <a:extLst>
                    <a:ext uri="{9D8B030D-6E8A-4147-A177-3AD203B41FA5}">
                      <a16:colId xmlns:a16="http://schemas.microsoft.com/office/drawing/2014/main" xmlns="" val="20000"/>
                    </a:ext>
                  </a:extLst>
                </a:gridCol>
                <a:gridCol w="944880">
                  <a:extLst>
                    <a:ext uri="{9D8B030D-6E8A-4147-A177-3AD203B41FA5}">
                      <a16:colId xmlns:a16="http://schemas.microsoft.com/office/drawing/2014/main" xmlns="" val="20001"/>
                    </a:ext>
                  </a:extLst>
                </a:gridCol>
                <a:gridCol w="777240">
                  <a:extLst>
                    <a:ext uri="{9D8B030D-6E8A-4147-A177-3AD203B41FA5}">
                      <a16:colId xmlns:a16="http://schemas.microsoft.com/office/drawing/2014/main" xmlns="" val="20002"/>
                    </a:ext>
                  </a:extLst>
                </a:gridCol>
                <a:gridCol w="777240">
                  <a:extLst>
                    <a:ext uri="{9D8B030D-6E8A-4147-A177-3AD203B41FA5}">
                      <a16:colId xmlns:a16="http://schemas.microsoft.com/office/drawing/2014/main" xmlns="" val="20003"/>
                    </a:ext>
                  </a:extLst>
                </a:gridCol>
                <a:gridCol w="807720">
                  <a:extLst>
                    <a:ext uri="{9D8B030D-6E8A-4147-A177-3AD203B41FA5}">
                      <a16:colId xmlns:a16="http://schemas.microsoft.com/office/drawing/2014/main" xmlns="" val="20004"/>
                    </a:ext>
                  </a:extLst>
                </a:gridCol>
                <a:gridCol w="838200">
                  <a:extLst>
                    <a:ext uri="{9D8B030D-6E8A-4147-A177-3AD203B41FA5}">
                      <a16:colId xmlns:a16="http://schemas.microsoft.com/office/drawing/2014/main" xmlns="" val="20005"/>
                    </a:ext>
                  </a:extLst>
                </a:gridCol>
                <a:gridCol w="868680">
                  <a:extLst>
                    <a:ext uri="{9D8B030D-6E8A-4147-A177-3AD203B41FA5}">
                      <a16:colId xmlns:a16="http://schemas.microsoft.com/office/drawing/2014/main" xmlns="" val="20006"/>
                    </a:ext>
                  </a:extLst>
                </a:gridCol>
                <a:gridCol w="1706880">
                  <a:extLst>
                    <a:ext uri="{9D8B030D-6E8A-4147-A177-3AD203B41FA5}">
                      <a16:colId xmlns:a16="http://schemas.microsoft.com/office/drawing/2014/main" xmlns="" val="20007"/>
                    </a:ext>
                  </a:extLst>
                </a:gridCol>
              </a:tblGrid>
              <a:tr h="465688">
                <a:tc>
                  <a:txBody>
                    <a:bodyPr/>
                    <a:lstStyle/>
                    <a:p>
                      <a:pPr algn="l" fontAlgn="t"/>
                      <a:r>
                        <a:rPr lang="en-ZA" sz="900" b="1" i="0" u="none" strike="noStrike" dirty="0">
                          <a:effectLst/>
                          <a:latin typeface="Arial"/>
                        </a:rPr>
                        <a:t>Entity Name</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n-ZA" sz="900" b="1" i="0" u="none" strike="noStrike" dirty="0">
                          <a:effectLst/>
                          <a:latin typeface="Arial"/>
                        </a:rPr>
                        <a:t>TOTAL OUTSTANDING R'000</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n-ZA" sz="900" b="1" i="0" u="none" strike="noStrike" dirty="0">
                          <a:effectLst/>
                          <a:latin typeface="Arial"/>
                        </a:rPr>
                        <a:t>CURRENT         R'000</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n-ZA" sz="900" b="1" i="0" u="none" strike="noStrike" dirty="0">
                          <a:effectLst/>
                          <a:latin typeface="Arial"/>
                        </a:rPr>
                        <a:t>DAYS 30                R'000</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n-ZA" sz="900" b="1" i="0" u="none" strike="noStrike" dirty="0">
                          <a:effectLst/>
                          <a:latin typeface="Arial"/>
                        </a:rPr>
                        <a:t>DAYS 60        R'000</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n-ZA" sz="900" b="1" i="0" u="none" strike="noStrike" dirty="0">
                          <a:effectLst/>
                          <a:latin typeface="Arial"/>
                        </a:rPr>
                        <a:t>DAYS 90                     R'000</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n-ZA" sz="900" b="1" i="0" u="none" strike="noStrike" dirty="0">
                          <a:effectLst/>
                          <a:latin typeface="Arial"/>
                        </a:rPr>
                        <a:t>DAYS 120+      R'000</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n-ZA" sz="900" b="1" i="0" u="none" strike="noStrike" dirty="0">
                          <a:effectLst/>
                          <a:latin typeface="Arial"/>
                        </a:rPr>
                        <a:t>Action Taken</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0"/>
                  </a:ext>
                </a:extLst>
              </a:tr>
              <a:tr h="1256432">
                <a:tc>
                  <a:txBody>
                    <a:bodyPr/>
                    <a:lstStyle/>
                    <a:p>
                      <a:pPr algn="l" fontAlgn="t"/>
                      <a:r>
                        <a:rPr lang="en-ZA" sz="900" b="1" i="0" u="none" strike="noStrike" dirty="0" err="1">
                          <a:effectLst/>
                          <a:latin typeface="Arial"/>
                        </a:rPr>
                        <a:t>Mangaung</a:t>
                      </a:r>
                      <a:r>
                        <a:rPr lang="en-ZA" sz="900" b="1" i="0" u="none" strike="noStrike" dirty="0">
                          <a:effectLst/>
                          <a:latin typeface="Arial"/>
                        </a:rPr>
                        <a:t> LM</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1" i="0" u="none" strike="noStrike" dirty="0">
                          <a:effectLst/>
                          <a:latin typeface="Arial"/>
                        </a:rPr>
                        <a:t>510 176</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1" i="0" u="none" strike="noStrike" dirty="0">
                          <a:effectLst/>
                          <a:latin typeface="Arial"/>
                        </a:rPr>
                        <a:t>69 285</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1" i="0" u="none" strike="noStrike" dirty="0">
                          <a:effectLst/>
                          <a:latin typeface="Arial"/>
                        </a:rPr>
                        <a:t>74 518</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1" i="0" u="none" strike="noStrike" dirty="0">
                          <a:effectLst/>
                          <a:latin typeface="Arial"/>
                        </a:rPr>
                        <a:t>40 275</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1" i="0" u="none" strike="noStrike" dirty="0">
                          <a:effectLst/>
                          <a:latin typeface="Arial"/>
                        </a:rPr>
                        <a:t>87 607</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1" i="0" u="none" strike="noStrike" dirty="0">
                          <a:effectLst/>
                          <a:latin typeface="Arial"/>
                        </a:rPr>
                        <a:t>238 491</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a:effectLst/>
                          <a:latin typeface="Arial"/>
                        </a:rPr>
                        <a:t>Payment plan agreed to after the National Treasury mediation process and concession to write off interest not adherred to, Water restrictions implemented, National Treasury requested to intervene again</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501140">
                <a:tc>
                  <a:txBody>
                    <a:bodyPr/>
                    <a:lstStyle/>
                    <a:p>
                      <a:pPr algn="l" fontAlgn="t"/>
                      <a:r>
                        <a:rPr lang="en-ZA" sz="900" b="1" i="0" u="none" strike="noStrike" dirty="0" err="1">
                          <a:effectLst/>
                          <a:latin typeface="Arial"/>
                        </a:rPr>
                        <a:t>Kopanong</a:t>
                      </a:r>
                      <a:r>
                        <a:rPr lang="en-ZA" sz="900" b="1" i="0" u="none" strike="noStrike" dirty="0">
                          <a:effectLst/>
                          <a:latin typeface="Arial"/>
                        </a:rPr>
                        <a:t> LM</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1" i="0" u="none" strike="noStrike" dirty="0">
                          <a:effectLst/>
                          <a:latin typeface="Arial"/>
                        </a:rPr>
                        <a:t>327 505</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1" i="0" u="none" strike="noStrike" dirty="0">
                          <a:effectLst/>
                          <a:latin typeface="Arial"/>
                        </a:rPr>
                        <a:t>6 764</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1" i="0" u="none" strike="noStrike" dirty="0">
                          <a:effectLst/>
                          <a:latin typeface="Arial"/>
                        </a:rPr>
                        <a:t>6 628</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1" i="0" u="none" strike="noStrike">
                          <a:effectLst/>
                          <a:latin typeface="Arial"/>
                        </a:rPr>
                        <a:t>5 413</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1" i="0" u="none" strike="noStrike">
                          <a:effectLst/>
                          <a:latin typeface="Arial"/>
                        </a:rPr>
                        <a:t>7 210</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1" i="0" u="none" strike="noStrike">
                          <a:effectLst/>
                          <a:latin typeface="Arial"/>
                        </a:rPr>
                        <a:t>301 490</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dirty="0">
                          <a:effectLst/>
                          <a:latin typeface="Arial"/>
                        </a:rPr>
                        <a:t>Inter-Governmental Processes followed with the Office of the Premier, </a:t>
                      </a:r>
                      <a:r>
                        <a:rPr lang="en-GB" sz="900" b="1" i="0" u="none" strike="noStrike" dirty="0" smtClean="0">
                          <a:effectLst/>
                          <a:latin typeface="Arial"/>
                        </a:rPr>
                        <a:t>Provincial </a:t>
                      </a:r>
                      <a:r>
                        <a:rPr lang="en-GB" sz="900" b="1" i="0" u="none" strike="noStrike" dirty="0">
                          <a:effectLst/>
                          <a:latin typeface="Arial"/>
                        </a:rPr>
                        <a:t>and National Treasury, DWS and SALGA.     Water Restrictions Implemented, Proposed Payment Plan insufficient </a:t>
                      </a:r>
                      <a:r>
                        <a:rPr lang="en-GB" sz="900" b="1" i="0" u="none" strike="noStrike" dirty="0" smtClean="0">
                          <a:effectLst/>
                          <a:latin typeface="Arial"/>
                        </a:rPr>
                        <a:t>i.e. </a:t>
                      </a:r>
                      <a:r>
                        <a:rPr lang="en-GB" sz="900" b="1" i="0" u="none" strike="noStrike" dirty="0">
                          <a:effectLst/>
                          <a:latin typeface="Arial"/>
                        </a:rPr>
                        <a:t>Doesn’t cover current debt, No payment after all efforts</a:t>
                      </a:r>
                    </a:p>
                  </a:txBody>
                  <a:tcPr marL="2898" marR="2898" marT="2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280160">
                <a:tc>
                  <a:txBody>
                    <a:bodyPr/>
                    <a:lstStyle/>
                    <a:p>
                      <a:pPr algn="l" fontAlgn="t"/>
                      <a:r>
                        <a:rPr lang="en-ZA" sz="1000" b="1" i="0" u="none" strike="noStrike" dirty="0" err="1">
                          <a:effectLst/>
                          <a:latin typeface="Arial"/>
                        </a:rPr>
                        <a:t>Mantsopa</a:t>
                      </a:r>
                      <a:r>
                        <a:rPr lang="en-ZA" sz="1000" b="1" i="0" u="none" strike="noStrike" dirty="0">
                          <a:effectLst/>
                          <a:latin typeface="Arial"/>
                        </a:rPr>
                        <a:t> (Excelsior)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2 063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150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106</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89</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204</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1" i="0" u="none" strike="noStrike" dirty="0">
                          <a:effectLst/>
                          <a:latin typeface="Arial"/>
                        </a:rPr>
                        <a:t>1 514</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1" i="0" u="none" strike="noStrike" dirty="0">
                          <a:effectLst/>
                          <a:latin typeface="Arial"/>
                        </a:rPr>
                        <a:t>Requests for engagement with the Municipality largely ignored,  Water Restrictions implemented, still no payment or acceptable payment plan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11050">
                <a:tc>
                  <a:txBody>
                    <a:bodyPr/>
                    <a:lstStyle/>
                    <a:p>
                      <a:pPr algn="l" fontAlgn="t"/>
                      <a:r>
                        <a:rPr lang="en-ZA" sz="1000" b="1" i="0" u="none" strike="noStrike" dirty="0">
                          <a:effectLst/>
                          <a:latin typeface="Arial"/>
                        </a:rPr>
                        <a:t>TOTAL</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t"/>
                      <a:r>
                        <a:rPr lang="en-ZA" sz="1000" b="1" i="0" u="none" strike="noStrike" dirty="0">
                          <a:effectLst/>
                          <a:latin typeface="Arial"/>
                        </a:rPr>
                        <a:t>839 744</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t"/>
                      <a:r>
                        <a:rPr lang="en-ZA" sz="1000" b="1" i="0" u="none" strike="noStrike" dirty="0">
                          <a:effectLst/>
                          <a:latin typeface="Arial"/>
                        </a:rPr>
                        <a:t>76 199</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t"/>
                      <a:r>
                        <a:rPr lang="en-ZA" sz="1000" b="1" i="0" u="none" strike="noStrike" dirty="0">
                          <a:effectLst/>
                          <a:latin typeface="Arial"/>
                        </a:rPr>
                        <a:t>81 252</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t"/>
                      <a:r>
                        <a:rPr lang="en-ZA" sz="1000" b="1" i="0" u="none" strike="noStrike" dirty="0">
                          <a:effectLst/>
                          <a:latin typeface="Arial"/>
                        </a:rPr>
                        <a:t>45 777</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t"/>
                      <a:r>
                        <a:rPr lang="en-ZA" sz="1000" b="1" i="0" u="none" strike="noStrike" dirty="0">
                          <a:effectLst/>
                          <a:latin typeface="Arial"/>
                        </a:rPr>
                        <a:t>95 021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t"/>
                      <a:r>
                        <a:rPr lang="en-ZA" sz="1000" b="1" i="0" u="none" strike="noStrike" dirty="0">
                          <a:effectLst/>
                          <a:latin typeface="Arial"/>
                        </a:rPr>
                        <a:t>541 495</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fontAlgn="b"/>
                      <a:r>
                        <a:rPr lang="en-ZA" sz="1000" b="1" i="0" u="none" strike="noStrike" dirty="0">
                          <a:effectLst/>
                          <a:latin typeface="Arial"/>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4"/>
                  </a:ext>
                </a:extLst>
              </a:tr>
            </a:tbl>
          </a:graphicData>
        </a:graphic>
      </p:graphicFrame>
      <p:sp>
        <p:nvSpPr>
          <p:cNvPr id="6"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18</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70560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520" y="129540"/>
            <a:ext cx="7650480" cy="648382"/>
          </a:xfrm>
        </p:spPr>
        <p:txBody>
          <a:bodyPr>
            <a:normAutofit fontScale="90000"/>
          </a:bodyPr>
          <a:lstStyle/>
          <a:p>
            <a:r>
              <a:rPr lang="en-GB" sz="3200" b="1" dirty="0">
                <a:solidFill>
                  <a:prstClr val="black"/>
                </a:solidFill>
              </a:rPr>
              <a:t>DETAILS OF DEBT OWED TO </a:t>
            </a:r>
            <a:r>
              <a:rPr lang="en-GB" sz="3200" b="1" dirty="0" smtClean="0">
                <a:solidFill>
                  <a:prstClr val="black"/>
                </a:solidFill>
              </a:rPr>
              <a:t>LEPELLE NORTHERN </a:t>
            </a:r>
            <a:r>
              <a:rPr lang="en-GB" sz="3200" b="1" dirty="0">
                <a:solidFill>
                  <a:prstClr val="black"/>
                </a:solidFill>
              </a:rPr>
              <a:t>WATER </a:t>
            </a:r>
            <a:r>
              <a:rPr lang="en-GB" sz="3200" b="1" dirty="0" smtClean="0">
                <a:solidFill>
                  <a:prstClr val="black"/>
                </a:solidFill>
              </a:rPr>
              <a:t>BOARDAS AT 30 SEPTEMBER 2019</a:t>
            </a:r>
            <a:endParaRPr lang="en-ZA" sz="3200" dirty="0"/>
          </a:p>
        </p:txBody>
      </p:sp>
      <p:graphicFrame>
        <p:nvGraphicFramePr>
          <p:cNvPr id="5" name="Table 4"/>
          <p:cNvGraphicFramePr>
            <a:graphicFrameLocks noGrp="1"/>
          </p:cNvGraphicFramePr>
          <p:nvPr>
            <p:extLst>
              <p:ext uri="{D42A27DB-BD31-4B8C-83A1-F6EECF244321}">
                <p14:modId xmlns:p14="http://schemas.microsoft.com/office/powerpoint/2010/main" xmlns="" val="2777571046"/>
              </p:ext>
            </p:extLst>
          </p:nvPr>
        </p:nvGraphicFramePr>
        <p:xfrm>
          <a:off x="1493518" y="904961"/>
          <a:ext cx="7650481" cy="5429614"/>
        </p:xfrm>
        <a:graphic>
          <a:graphicData uri="http://schemas.openxmlformats.org/drawingml/2006/table">
            <a:tbl>
              <a:tblPr>
                <a:tableStyleId>{5C22544A-7EE6-4342-B048-85BDC9FD1C3A}</a:tableStyleId>
              </a:tblPr>
              <a:tblGrid>
                <a:gridCol w="1222386">
                  <a:extLst>
                    <a:ext uri="{9D8B030D-6E8A-4147-A177-3AD203B41FA5}">
                      <a16:colId xmlns:a16="http://schemas.microsoft.com/office/drawing/2014/main" xmlns="" val="20000"/>
                    </a:ext>
                  </a:extLst>
                </a:gridCol>
                <a:gridCol w="1102563">
                  <a:extLst>
                    <a:ext uri="{9D8B030D-6E8A-4147-A177-3AD203B41FA5}">
                      <a16:colId xmlns:a16="http://schemas.microsoft.com/office/drawing/2014/main" xmlns="" val="20001"/>
                    </a:ext>
                  </a:extLst>
                </a:gridCol>
                <a:gridCol w="889000">
                  <a:extLst>
                    <a:ext uri="{9D8B030D-6E8A-4147-A177-3AD203B41FA5}">
                      <a16:colId xmlns:a16="http://schemas.microsoft.com/office/drawing/2014/main" xmlns="" val="20002"/>
                    </a:ext>
                  </a:extLst>
                </a:gridCol>
                <a:gridCol w="728133">
                  <a:extLst>
                    <a:ext uri="{9D8B030D-6E8A-4147-A177-3AD203B41FA5}">
                      <a16:colId xmlns:a16="http://schemas.microsoft.com/office/drawing/2014/main" xmlns="" val="20003"/>
                    </a:ext>
                  </a:extLst>
                </a:gridCol>
                <a:gridCol w="685800">
                  <a:extLst>
                    <a:ext uri="{9D8B030D-6E8A-4147-A177-3AD203B41FA5}">
                      <a16:colId xmlns:a16="http://schemas.microsoft.com/office/drawing/2014/main" xmlns="" val="20004"/>
                    </a:ext>
                  </a:extLst>
                </a:gridCol>
                <a:gridCol w="753533">
                  <a:extLst>
                    <a:ext uri="{9D8B030D-6E8A-4147-A177-3AD203B41FA5}">
                      <a16:colId xmlns:a16="http://schemas.microsoft.com/office/drawing/2014/main" xmlns="" val="20005"/>
                    </a:ext>
                  </a:extLst>
                </a:gridCol>
                <a:gridCol w="685800">
                  <a:extLst>
                    <a:ext uri="{9D8B030D-6E8A-4147-A177-3AD203B41FA5}">
                      <a16:colId xmlns:a16="http://schemas.microsoft.com/office/drawing/2014/main" xmlns="" val="20006"/>
                    </a:ext>
                  </a:extLst>
                </a:gridCol>
                <a:gridCol w="1583266">
                  <a:extLst>
                    <a:ext uri="{9D8B030D-6E8A-4147-A177-3AD203B41FA5}">
                      <a16:colId xmlns:a16="http://schemas.microsoft.com/office/drawing/2014/main" xmlns="" val="20007"/>
                    </a:ext>
                  </a:extLst>
                </a:gridCol>
              </a:tblGrid>
              <a:tr h="415622">
                <a:tc rowSpan="2">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Entity Name</a:t>
                      </a:r>
                      <a:endParaRPr lang="en-ZA" sz="1000" b="1" i="0" u="none" strike="noStrike" dirty="0">
                        <a:solidFill>
                          <a:schemeClr val="bg1"/>
                        </a:solidFill>
                        <a:effectLst/>
                        <a:latin typeface="Arial" panose="020B0604020202020204" pitchFamily="34" charset="0"/>
                        <a:cs typeface="Arial" panose="020B0604020202020204" pitchFamily="34" charset="0"/>
                      </a:endParaRPr>
                    </a:p>
                    <a:p>
                      <a:pPr algn="ctr" fontAlgn="t"/>
                      <a:r>
                        <a:rPr lang="en-ZA" sz="1000" b="1" u="none" strike="noStrike" dirty="0">
                          <a:solidFill>
                            <a:schemeClr val="bg1"/>
                          </a:solidFill>
                          <a:effectLst/>
                          <a:latin typeface="Arial" panose="020B0604020202020204" pitchFamily="34" charset="0"/>
                          <a:cs typeface="Arial" panose="020B0604020202020204" pitchFamily="34" charset="0"/>
                        </a:rPr>
                        <a:t> </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TOTAL OUTSTANDING </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CURRENT         </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DAYS 30                </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DAYS 60       </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DAYS 90                    </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DAYS 120+     </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marL="0" algn="ctr" defTabSz="457200" rtl="0" eaLnBrk="1" fontAlgn="t" latinLnBrk="0" hangingPunct="1"/>
                      <a:r>
                        <a:rPr lang="en-ZA" sz="1000" b="1" i="0" u="none" strike="noStrike" kern="1200" dirty="0" smtClean="0">
                          <a:solidFill>
                            <a:schemeClr val="bg1"/>
                          </a:solidFill>
                          <a:effectLst/>
                          <a:latin typeface="Arial" panose="020B0604020202020204" pitchFamily="34" charset="0"/>
                          <a:ea typeface="+mn-ea"/>
                          <a:cs typeface="Arial" panose="020B0604020202020204" pitchFamily="34" charset="0"/>
                        </a:rPr>
                        <a:t>Actions</a:t>
                      </a:r>
                      <a:endParaRPr lang="en-ZA" sz="10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7620" marR="7620" marT="7620" marB="0" anchor="ctr">
                    <a:solidFill>
                      <a:schemeClr val="accent3"/>
                    </a:solidFill>
                  </a:tcPr>
                </a:tc>
                <a:extLst>
                  <a:ext uri="{0D108BD9-81ED-4DB2-BD59-A6C34878D82A}">
                    <a16:rowId xmlns:a16="http://schemas.microsoft.com/office/drawing/2014/main" xmlns="" val="10000"/>
                  </a:ext>
                </a:extLst>
              </a:tr>
              <a:tr h="226703">
                <a:tc vMerge="1">
                  <a:txBody>
                    <a:bodyPr/>
                    <a:lstStyle/>
                    <a:p>
                      <a:pPr algn="ctr" fontAlgn="t"/>
                      <a:endParaRPr lang="en-ZA" sz="1000" b="1" i="0" u="none" strike="noStrike" dirty="0">
                        <a:solidFill>
                          <a:srgbClr val="000000"/>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R'000</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R'000</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R'000</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R'000</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R'000</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R'000</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ctr" fontAlgn="t"/>
                      <a:r>
                        <a:rPr lang="en-ZA" sz="1000" b="1" i="0" u="none" strike="noStrike" dirty="0" smtClean="0">
                          <a:solidFill>
                            <a:schemeClr val="bg1"/>
                          </a:solidFill>
                          <a:effectLst/>
                          <a:latin typeface="Arial" panose="020B0604020202020204" pitchFamily="34" charset="0"/>
                          <a:cs typeface="Arial" panose="020B0604020202020204" pitchFamily="34" charset="0"/>
                        </a:rPr>
                        <a:t>taken</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extLst>
                  <a:ext uri="{0D108BD9-81ED-4DB2-BD59-A6C34878D82A}">
                    <a16:rowId xmlns:a16="http://schemas.microsoft.com/office/drawing/2014/main" xmlns="" val="10001"/>
                  </a:ext>
                </a:extLst>
              </a:tr>
              <a:tr h="304699">
                <a:tc>
                  <a:txBody>
                    <a:bodyPr/>
                    <a:lstStyle/>
                    <a:p>
                      <a:pPr algn="l" fontAlgn="ctr"/>
                      <a:r>
                        <a:rPr lang="en-ZA" sz="1100" u="none" strike="noStrike">
                          <a:effectLst/>
                          <a:latin typeface="Arial" panose="020B0604020202020204" pitchFamily="34" charset="0"/>
                          <a:cs typeface="Arial" panose="020B0604020202020204" pitchFamily="34" charset="0"/>
                        </a:rPr>
                        <a:t>Ba-Phalaborwa Mun</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79 315</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628</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dirty="0">
                          <a:effectLst/>
                          <a:latin typeface="Arial" panose="020B0604020202020204" pitchFamily="34" charset="0"/>
                          <a:cs typeface="Arial" panose="020B0604020202020204" pitchFamily="34" charset="0"/>
                        </a:rPr>
                        <a:t>639</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dirty="0">
                          <a:effectLst/>
                          <a:latin typeface="Arial" panose="020B0604020202020204" pitchFamily="34" charset="0"/>
                          <a:cs typeface="Arial" panose="020B0604020202020204" pitchFamily="34" charset="0"/>
                        </a:rPr>
                        <a:t>639</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dirty="0">
                          <a:effectLst/>
                          <a:latin typeface="Arial" panose="020B0604020202020204" pitchFamily="34" charset="0"/>
                          <a:cs typeface="Arial" panose="020B0604020202020204" pitchFamily="34" charset="0"/>
                        </a:rPr>
                        <a:t>639</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dirty="0">
                          <a:effectLst/>
                          <a:latin typeface="Arial" panose="020B0604020202020204" pitchFamily="34" charset="0"/>
                          <a:cs typeface="Arial" panose="020B0604020202020204" pitchFamily="34" charset="0"/>
                        </a:rPr>
                        <a:t>76 770</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t"/>
                      <a:r>
                        <a:rPr lang="en-ZA" sz="900" b="0" i="0" u="none" strike="noStrike" dirty="0" smtClean="0">
                          <a:effectLst/>
                          <a:latin typeface="Arial" panose="020B0604020202020204" pitchFamily="34" charset="0"/>
                          <a:cs typeface="Arial" panose="020B0604020202020204" pitchFamily="34" charset="0"/>
                        </a:rPr>
                        <a:t>Payment </a:t>
                      </a:r>
                      <a:r>
                        <a:rPr lang="en-ZA" sz="900" b="0" i="0" u="none" strike="noStrike" dirty="0">
                          <a:effectLst/>
                          <a:latin typeface="Arial" panose="020B0604020202020204" pitchFamily="34" charset="0"/>
                          <a:cs typeface="Arial" panose="020B0604020202020204" pitchFamily="34" charset="0"/>
                        </a:rPr>
                        <a:t>of R1.7 Million was made in line with the repayment agreement </a:t>
                      </a:r>
                    </a:p>
                  </a:txBody>
                  <a:tcPr marL="7620" marR="7620" marT="7620" marB="0"/>
                </a:tc>
                <a:extLst>
                  <a:ext uri="{0D108BD9-81ED-4DB2-BD59-A6C34878D82A}">
                    <a16:rowId xmlns:a16="http://schemas.microsoft.com/office/drawing/2014/main" xmlns="" val="10002"/>
                  </a:ext>
                </a:extLst>
              </a:tr>
              <a:tr h="226703">
                <a:tc>
                  <a:txBody>
                    <a:bodyPr/>
                    <a:lstStyle/>
                    <a:p>
                      <a:pPr algn="l" fontAlgn="ctr"/>
                      <a:r>
                        <a:rPr lang="en-ZA" sz="1100" u="none" strike="noStrike">
                          <a:effectLst/>
                          <a:latin typeface="Arial" panose="020B0604020202020204" pitchFamily="34" charset="0"/>
                          <a:cs typeface="Arial" panose="020B0604020202020204" pitchFamily="34" charset="0"/>
                        </a:rPr>
                        <a:t>Capricorn DM</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6 723</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6 723</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0</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0</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0</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dirty="0">
                          <a:effectLst/>
                          <a:latin typeface="Arial" panose="020B0604020202020204" pitchFamily="34" charset="0"/>
                          <a:cs typeface="Arial" panose="020B0604020202020204" pitchFamily="34" charset="0"/>
                        </a:rPr>
                        <a:t>0</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t"/>
                      <a:r>
                        <a:rPr lang="en-ZA" sz="900" b="0" i="0" u="none" strike="noStrike">
                          <a:effectLst/>
                          <a:latin typeface="Arial" panose="020B0604020202020204" pitchFamily="34" charset="0"/>
                          <a:cs typeface="Arial" panose="020B0604020202020204" pitchFamily="34" charset="0"/>
                        </a:rPr>
                        <a:t>Account is on current</a:t>
                      </a:r>
                    </a:p>
                  </a:txBody>
                  <a:tcPr marL="7620" marR="7620" marT="7620" marB="0"/>
                </a:tc>
                <a:extLst>
                  <a:ext uri="{0D108BD9-81ED-4DB2-BD59-A6C34878D82A}">
                    <a16:rowId xmlns:a16="http://schemas.microsoft.com/office/drawing/2014/main" xmlns="" val="10003"/>
                  </a:ext>
                </a:extLst>
              </a:tr>
              <a:tr h="404418">
                <a:tc>
                  <a:txBody>
                    <a:bodyPr/>
                    <a:lstStyle/>
                    <a:p>
                      <a:pPr algn="l" fontAlgn="ctr"/>
                      <a:r>
                        <a:rPr lang="en-ZA" sz="1100" u="none" strike="noStrike">
                          <a:effectLst/>
                          <a:latin typeface="Arial" panose="020B0604020202020204" pitchFamily="34" charset="0"/>
                          <a:cs typeface="Arial" panose="020B0604020202020204" pitchFamily="34" charset="0"/>
                        </a:rPr>
                        <a:t>Greater Letaba Mun</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3 249</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1 807</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1 473</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0</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9</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dirty="0">
                          <a:effectLst/>
                          <a:latin typeface="Arial" panose="020B0604020202020204" pitchFamily="34" charset="0"/>
                          <a:cs typeface="Arial" panose="020B0604020202020204" pitchFamily="34" charset="0"/>
                        </a:rPr>
                        <a:t>-41</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t"/>
                      <a:r>
                        <a:rPr lang="en-ZA" sz="900" b="0" i="0" u="none" strike="noStrike">
                          <a:effectLst/>
                          <a:latin typeface="Arial" panose="020B0604020202020204" pitchFamily="34" charset="0"/>
                          <a:cs typeface="Arial" panose="020B0604020202020204" pitchFamily="34" charset="0"/>
                        </a:rPr>
                        <a:t>Account above 30day, however a subsiquent payment of R4 Million was received </a:t>
                      </a:r>
                    </a:p>
                  </a:txBody>
                  <a:tcPr marL="7620" marR="7620" marT="7620" marB="0"/>
                </a:tc>
                <a:extLst>
                  <a:ext uri="{0D108BD9-81ED-4DB2-BD59-A6C34878D82A}">
                    <a16:rowId xmlns:a16="http://schemas.microsoft.com/office/drawing/2014/main" xmlns="" val="10004"/>
                  </a:ext>
                </a:extLst>
              </a:tr>
              <a:tr h="249299">
                <a:tc>
                  <a:txBody>
                    <a:bodyPr/>
                    <a:lstStyle/>
                    <a:p>
                      <a:pPr algn="l" fontAlgn="ctr"/>
                      <a:r>
                        <a:rPr lang="en-ZA" sz="1100" u="none" strike="noStrike" dirty="0">
                          <a:effectLst/>
                          <a:latin typeface="Arial" panose="020B0604020202020204" pitchFamily="34" charset="0"/>
                          <a:cs typeface="Arial" panose="020B0604020202020204" pitchFamily="34" charset="0"/>
                        </a:rPr>
                        <a:t>Greater Tzaneen </a:t>
                      </a:r>
                      <a:r>
                        <a:rPr lang="en-ZA" sz="1100" u="none" strike="noStrike" dirty="0" err="1">
                          <a:effectLst/>
                          <a:latin typeface="Arial" panose="020B0604020202020204" pitchFamily="34" charset="0"/>
                          <a:cs typeface="Arial" panose="020B0604020202020204" pitchFamily="34" charset="0"/>
                        </a:rPr>
                        <a:t>Mun</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161</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161</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0</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0</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0</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dirty="0">
                          <a:effectLst/>
                          <a:latin typeface="Arial" panose="020B0604020202020204" pitchFamily="34" charset="0"/>
                          <a:cs typeface="Arial" panose="020B0604020202020204" pitchFamily="34" charset="0"/>
                        </a:rPr>
                        <a:t>0</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t"/>
                      <a:r>
                        <a:rPr lang="en-ZA" sz="900" b="0" i="0" u="none" strike="noStrike">
                          <a:effectLst/>
                          <a:latin typeface="Arial" panose="020B0604020202020204" pitchFamily="34" charset="0"/>
                          <a:cs typeface="Arial" panose="020B0604020202020204" pitchFamily="34" charset="0"/>
                        </a:rPr>
                        <a:t>Account is on current</a:t>
                      </a:r>
                    </a:p>
                  </a:txBody>
                  <a:tcPr marL="7620" marR="7620" marT="7620" marB="0"/>
                </a:tc>
                <a:extLst>
                  <a:ext uri="{0D108BD9-81ED-4DB2-BD59-A6C34878D82A}">
                    <a16:rowId xmlns:a16="http://schemas.microsoft.com/office/drawing/2014/main" xmlns="" val="10005"/>
                  </a:ext>
                </a:extLst>
              </a:tr>
              <a:tr h="404418">
                <a:tc>
                  <a:txBody>
                    <a:bodyPr/>
                    <a:lstStyle/>
                    <a:p>
                      <a:pPr algn="l" fontAlgn="ctr"/>
                      <a:r>
                        <a:rPr lang="en-ZA" sz="1100" u="none" strike="noStrike">
                          <a:effectLst/>
                          <a:latin typeface="Arial" panose="020B0604020202020204" pitchFamily="34" charset="0"/>
                          <a:cs typeface="Arial" panose="020B0604020202020204" pitchFamily="34" charset="0"/>
                        </a:rPr>
                        <a:t>Fetakgomo LM</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6 406</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1 936</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39</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49</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1 329</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dirty="0">
                          <a:effectLst/>
                          <a:latin typeface="Arial" panose="020B0604020202020204" pitchFamily="34" charset="0"/>
                          <a:cs typeface="Arial" panose="020B0604020202020204" pitchFamily="34" charset="0"/>
                        </a:rPr>
                        <a:t>3 053</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t"/>
                      <a:r>
                        <a:rPr lang="en-ZA" sz="900" b="0" i="0" u="none" strike="noStrike">
                          <a:effectLst/>
                          <a:latin typeface="Arial" panose="020B0604020202020204" pitchFamily="34" charset="0"/>
                          <a:cs typeface="Arial" panose="020B0604020202020204" pitchFamily="34" charset="0"/>
                        </a:rPr>
                        <a:t>Sekhukhune District Municipality made a payment in line with the Repayment Agreement </a:t>
                      </a:r>
                    </a:p>
                  </a:txBody>
                  <a:tcPr marL="7620" marR="7620" marT="7620" marB="0"/>
                </a:tc>
                <a:extLst>
                  <a:ext uri="{0D108BD9-81ED-4DB2-BD59-A6C34878D82A}">
                    <a16:rowId xmlns:a16="http://schemas.microsoft.com/office/drawing/2014/main" xmlns="" val="10006"/>
                  </a:ext>
                </a:extLst>
              </a:tr>
              <a:tr h="304699">
                <a:tc>
                  <a:txBody>
                    <a:bodyPr/>
                    <a:lstStyle/>
                    <a:p>
                      <a:pPr algn="l" fontAlgn="ctr"/>
                      <a:r>
                        <a:rPr lang="en-ZA" sz="1100" u="none" strike="noStrike">
                          <a:effectLst/>
                          <a:latin typeface="Arial" panose="020B0604020202020204" pitchFamily="34" charset="0"/>
                          <a:cs typeface="Arial" panose="020B0604020202020204" pitchFamily="34" charset="0"/>
                        </a:rPr>
                        <a:t>Makhuduthamaga LM</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20 054</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3 632</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3 549</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678</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190</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dirty="0">
                          <a:effectLst/>
                          <a:latin typeface="Arial" panose="020B0604020202020204" pitchFamily="34" charset="0"/>
                          <a:cs typeface="Arial" panose="020B0604020202020204" pitchFamily="34" charset="0"/>
                        </a:rPr>
                        <a:t>12 005</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t"/>
                      <a:r>
                        <a:rPr lang="en-ZA" sz="900" b="0" i="0" u="none" strike="noStrike">
                          <a:effectLst/>
                          <a:latin typeface="Arial" panose="020B0604020202020204" pitchFamily="34" charset="0"/>
                          <a:cs typeface="Arial" panose="020B0604020202020204" pitchFamily="34" charset="0"/>
                        </a:rPr>
                        <a:t>Sekhukhune District Municipality made a Repayment arrangement </a:t>
                      </a:r>
                    </a:p>
                  </a:txBody>
                  <a:tcPr marL="7620" marR="7620" marT="7620" marB="0"/>
                </a:tc>
                <a:extLst>
                  <a:ext uri="{0D108BD9-81ED-4DB2-BD59-A6C34878D82A}">
                    <a16:rowId xmlns:a16="http://schemas.microsoft.com/office/drawing/2014/main" xmlns="" val="10007"/>
                  </a:ext>
                </a:extLst>
              </a:tr>
              <a:tr h="304699">
                <a:tc>
                  <a:txBody>
                    <a:bodyPr/>
                    <a:lstStyle/>
                    <a:p>
                      <a:pPr algn="l" fontAlgn="ctr"/>
                      <a:r>
                        <a:rPr lang="en-ZA" sz="1100" u="none" strike="noStrike">
                          <a:effectLst/>
                          <a:latin typeface="Arial" panose="020B0604020202020204" pitchFamily="34" charset="0"/>
                          <a:cs typeface="Arial" panose="020B0604020202020204" pitchFamily="34" charset="0"/>
                        </a:rPr>
                        <a:t>Marble Hall Mun</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3 885</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1 971</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0</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0</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693</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dirty="0">
                          <a:effectLst/>
                          <a:latin typeface="Arial" panose="020B0604020202020204" pitchFamily="34" charset="0"/>
                          <a:cs typeface="Arial" panose="020B0604020202020204" pitchFamily="34" charset="0"/>
                        </a:rPr>
                        <a:t>1 221</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t"/>
                      <a:r>
                        <a:rPr lang="en-ZA" sz="900" b="0" i="0" u="none" strike="noStrike">
                          <a:effectLst/>
                          <a:latin typeface="Arial" panose="020B0604020202020204" pitchFamily="34" charset="0"/>
                          <a:cs typeface="Arial" panose="020B0604020202020204" pitchFamily="34" charset="0"/>
                        </a:rPr>
                        <a:t>Sekhukhune District Municipality made a Repayment arrangement </a:t>
                      </a:r>
                    </a:p>
                  </a:txBody>
                  <a:tcPr marL="7620" marR="7620" marT="7620" marB="0"/>
                </a:tc>
                <a:extLst>
                  <a:ext uri="{0D108BD9-81ED-4DB2-BD59-A6C34878D82A}">
                    <a16:rowId xmlns:a16="http://schemas.microsoft.com/office/drawing/2014/main" xmlns="" val="10008"/>
                  </a:ext>
                </a:extLst>
              </a:tr>
              <a:tr h="226703">
                <a:tc>
                  <a:txBody>
                    <a:bodyPr/>
                    <a:lstStyle/>
                    <a:p>
                      <a:pPr algn="l" fontAlgn="ctr"/>
                      <a:r>
                        <a:rPr lang="en-ZA" sz="1100" u="none" strike="noStrike">
                          <a:effectLst/>
                          <a:latin typeface="Arial" panose="020B0604020202020204" pitchFamily="34" charset="0"/>
                          <a:cs typeface="Arial" panose="020B0604020202020204" pitchFamily="34" charset="0"/>
                        </a:rPr>
                        <a:t>Mogalakwena LM</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2 917</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2 921</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0</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0</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0</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dirty="0">
                          <a:effectLst/>
                          <a:latin typeface="Arial" panose="020B0604020202020204" pitchFamily="34" charset="0"/>
                          <a:cs typeface="Arial" panose="020B0604020202020204" pitchFamily="34" charset="0"/>
                        </a:rPr>
                        <a:t>-4</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t"/>
                      <a:r>
                        <a:rPr lang="en-ZA" sz="900" b="0" i="0" u="none" strike="noStrike">
                          <a:effectLst/>
                          <a:latin typeface="Arial" panose="020B0604020202020204" pitchFamily="34" charset="0"/>
                          <a:cs typeface="Arial" panose="020B0604020202020204" pitchFamily="34" charset="0"/>
                        </a:rPr>
                        <a:t>Account is on Current </a:t>
                      </a:r>
                    </a:p>
                  </a:txBody>
                  <a:tcPr marL="7620" marR="7620" marT="7620" marB="0"/>
                </a:tc>
                <a:extLst>
                  <a:ext uri="{0D108BD9-81ED-4DB2-BD59-A6C34878D82A}">
                    <a16:rowId xmlns:a16="http://schemas.microsoft.com/office/drawing/2014/main" xmlns="" val="10009"/>
                  </a:ext>
                </a:extLst>
              </a:tr>
              <a:tr h="304699">
                <a:tc>
                  <a:txBody>
                    <a:bodyPr/>
                    <a:lstStyle/>
                    <a:p>
                      <a:pPr algn="l" fontAlgn="ctr"/>
                      <a:r>
                        <a:rPr lang="en-ZA" sz="1100" u="none" strike="noStrike">
                          <a:effectLst/>
                          <a:latin typeface="Arial" panose="020B0604020202020204" pitchFamily="34" charset="0"/>
                          <a:cs typeface="Arial" panose="020B0604020202020204" pitchFamily="34" charset="0"/>
                        </a:rPr>
                        <a:t>Mopani DM</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383 772</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20 405</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14 503</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9 258</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15 081</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dirty="0">
                          <a:effectLst/>
                          <a:latin typeface="Arial" panose="020B0604020202020204" pitchFamily="34" charset="0"/>
                          <a:cs typeface="Arial" panose="020B0604020202020204" pitchFamily="34" charset="0"/>
                        </a:rPr>
                        <a:t>324 524</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t"/>
                      <a:r>
                        <a:rPr lang="en-ZA" sz="900" b="0" i="0" u="none" strike="noStrike">
                          <a:effectLst/>
                          <a:latin typeface="Arial" panose="020B0604020202020204" pitchFamily="34" charset="0"/>
                          <a:cs typeface="Arial" panose="020B0604020202020204" pitchFamily="34" charset="0"/>
                        </a:rPr>
                        <a:t>Mopani District Municipality failed to honour the repayment agreement</a:t>
                      </a:r>
                    </a:p>
                  </a:txBody>
                  <a:tcPr marL="7620" marR="7620" marT="7620" marB="0"/>
                </a:tc>
                <a:extLst>
                  <a:ext uri="{0D108BD9-81ED-4DB2-BD59-A6C34878D82A}">
                    <a16:rowId xmlns:a16="http://schemas.microsoft.com/office/drawing/2014/main" xmlns="" val="10010"/>
                  </a:ext>
                </a:extLst>
              </a:tr>
              <a:tr h="304699">
                <a:tc>
                  <a:txBody>
                    <a:bodyPr/>
                    <a:lstStyle/>
                    <a:p>
                      <a:pPr algn="l" fontAlgn="ctr"/>
                      <a:r>
                        <a:rPr lang="en-ZA" sz="1100" u="none" strike="noStrike">
                          <a:effectLst/>
                          <a:latin typeface="Arial" panose="020B0604020202020204" pitchFamily="34" charset="0"/>
                          <a:cs typeface="Arial" panose="020B0604020202020204" pitchFamily="34" charset="0"/>
                        </a:rPr>
                        <a:t>Polokwane Mun</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57 883</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20 144</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16 427</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21 024</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288</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dirty="0">
                          <a:effectLst/>
                          <a:latin typeface="Arial" panose="020B0604020202020204" pitchFamily="34" charset="0"/>
                          <a:cs typeface="Arial" panose="020B0604020202020204" pitchFamily="34" charset="0"/>
                        </a:rPr>
                        <a:t>0</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t"/>
                      <a:r>
                        <a:rPr lang="en-ZA" sz="900" b="0" i="0" u="none" strike="noStrike">
                          <a:effectLst/>
                          <a:latin typeface="Arial" panose="020B0604020202020204" pitchFamily="34" charset="0"/>
                          <a:cs typeface="Arial" panose="020B0604020202020204" pitchFamily="34" charset="0"/>
                        </a:rPr>
                        <a:t>Subsequent payment of R21 Million was received on the 4th of October 2019</a:t>
                      </a:r>
                    </a:p>
                  </a:txBody>
                  <a:tcPr marL="7620" marR="7620" marT="7620" marB="0"/>
                </a:tc>
                <a:extLst>
                  <a:ext uri="{0D108BD9-81ED-4DB2-BD59-A6C34878D82A}">
                    <a16:rowId xmlns:a16="http://schemas.microsoft.com/office/drawing/2014/main" xmlns="" val="10011"/>
                  </a:ext>
                </a:extLst>
              </a:tr>
              <a:tr h="404418">
                <a:tc>
                  <a:txBody>
                    <a:bodyPr/>
                    <a:lstStyle/>
                    <a:p>
                      <a:pPr algn="l" fontAlgn="ctr"/>
                      <a:r>
                        <a:rPr lang="en-ZA" sz="1100" u="none" strike="noStrike">
                          <a:effectLst/>
                          <a:latin typeface="Arial" panose="020B0604020202020204" pitchFamily="34" charset="0"/>
                          <a:cs typeface="Arial" panose="020B0604020202020204" pitchFamily="34" charset="0"/>
                        </a:rPr>
                        <a:t>Greater Tubatse LM</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17 585</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5 147</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4 137</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0</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a:effectLst/>
                          <a:latin typeface="Arial" panose="020B0604020202020204" pitchFamily="34" charset="0"/>
                          <a:cs typeface="Arial" panose="020B0604020202020204" pitchFamily="34" charset="0"/>
                        </a:rPr>
                        <a:t>3 553</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100" u="none" strike="noStrike" dirty="0">
                          <a:effectLst/>
                          <a:latin typeface="Arial" panose="020B0604020202020204" pitchFamily="34" charset="0"/>
                          <a:cs typeface="Arial" panose="020B0604020202020204" pitchFamily="34" charset="0"/>
                        </a:rPr>
                        <a:t>4 749</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t"/>
                      <a:r>
                        <a:rPr lang="en-ZA" sz="900" b="0" i="0" u="none" strike="noStrike" dirty="0">
                          <a:effectLst/>
                          <a:latin typeface="Arial" panose="020B0604020202020204" pitchFamily="34" charset="0"/>
                          <a:cs typeface="Arial" panose="020B0604020202020204" pitchFamily="34" charset="0"/>
                        </a:rPr>
                        <a:t>Sekhukhune District Municipality is paid the current account in line with the Repayment agreement </a:t>
                      </a:r>
                    </a:p>
                  </a:txBody>
                  <a:tcPr marL="7620" marR="7620" marT="7620" marB="0"/>
                </a:tc>
                <a:extLst>
                  <a:ext uri="{0D108BD9-81ED-4DB2-BD59-A6C34878D82A}">
                    <a16:rowId xmlns:a16="http://schemas.microsoft.com/office/drawing/2014/main" xmlns="" val="10012"/>
                  </a:ext>
                </a:extLst>
              </a:tr>
              <a:tr h="226703">
                <a:tc>
                  <a:txBody>
                    <a:bodyPr/>
                    <a:lstStyle/>
                    <a:p>
                      <a:pPr algn="l" fontAlgn="ctr"/>
                      <a:r>
                        <a:rPr lang="en-ZA" sz="1100" b="1" u="none" strike="noStrike" dirty="0">
                          <a:solidFill>
                            <a:schemeClr val="bg1"/>
                          </a:solidFill>
                          <a:effectLst/>
                          <a:latin typeface="Arial" panose="020B0604020202020204" pitchFamily="34" charset="0"/>
                          <a:cs typeface="Arial" panose="020B0604020202020204" pitchFamily="34" charset="0"/>
                        </a:rPr>
                        <a:t>TOTAL</a:t>
                      </a:r>
                      <a:endParaRPr lang="en-ZA" sz="11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r" fontAlgn="ctr"/>
                      <a:r>
                        <a:rPr lang="en-ZA" sz="1100" b="1" u="none" strike="noStrike" dirty="0">
                          <a:solidFill>
                            <a:schemeClr val="bg1"/>
                          </a:solidFill>
                          <a:effectLst/>
                          <a:latin typeface="Arial" panose="020B0604020202020204" pitchFamily="34" charset="0"/>
                          <a:cs typeface="Arial" panose="020B0604020202020204" pitchFamily="34" charset="0"/>
                        </a:rPr>
                        <a:t>581 949</a:t>
                      </a:r>
                      <a:endParaRPr lang="en-ZA" sz="11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r" fontAlgn="ctr"/>
                      <a:r>
                        <a:rPr lang="en-ZA" sz="1100" b="1" u="none" strike="noStrike" dirty="0">
                          <a:solidFill>
                            <a:schemeClr val="bg1"/>
                          </a:solidFill>
                          <a:effectLst/>
                          <a:latin typeface="Arial" panose="020B0604020202020204" pitchFamily="34" charset="0"/>
                          <a:cs typeface="Arial" panose="020B0604020202020204" pitchFamily="34" charset="0"/>
                        </a:rPr>
                        <a:t>65 473</a:t>
                      </a:r>
                      <a:endParaRPr lang="en-ZA" sz="11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r" fontAlgn="ctr"/>
                      <a:r>
                        <a:rPr lang="en-ZA" sz="1100" b="1" u="none" strike="noStrike" dirty="0">
                          <a:solidFill>
                            <a:schemeClr val="bg1"/>
                          </a:solidFill>
                          <a:effectLst/>
                          <a:latin typeface="Arial" panose="020B0604020202020204" pitchFamily="34" charset="0"/>
                          <a:cs typeface="Arial" panose="020B0604020202020204" pitchFamily="34" charset="0"/>
                        </a:rPr>
                        <a:t>40 767</a:t>
                      </a:r>
                      <a:endParaRPr lang="en-ZA" sz="11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r" fontAlgn="ctr"/>
                      <a:r>
                        <a:rPr lang="en-ZA" sz="1100" b="1" u="none" strike="noStrike" dirty="0">
                          <a:solidFill>
                            <a:schemeClr val="bg1"/>
                          </a:solidFill>
                          <a:effectLst/>
                          <a:latin typeface="Arial" panose="020B0604020202020204" pitchFamily="34" charset="0"/>
                          <a:cs typeface="Arial" panose="020B0604020202020204" pitchFamily="34" charset="0"/>
                        </a:rPr>
                        <a:t>31 648</a:t>
                      </a:r>
                      <a:endParaRPr lang="en-ZA" sz="11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r" fontAlgn="ctr"/>
                      <a:r>
                        <a:rPr lang="en-ZA" sz="1100" b="1" u="none" strike="noStrike" dirty="0">
                          <a:solidFill>
                            <a:schemeClr val="bg1"/>
                          </a:solidFill>
                          <a:effectLst/>
                          <a:latin typeface="Arial" panose="020B0604020202020204" pitchFamily="34" charset="0"/>
                          <a:cs typeface="Arial" panose="020B0604020202020204" pitchFamily="34" charset="0"/>
                        </a:rPr>
                        <a:t>21 782</a:t>
                      </a:r>
                      <a:endParaRPr lang="en-ZA" sz="11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r" fontAlgn="ctr"/>
                      <a:r>
                        <a:rPr lang="en-ZA" sz="1100" b="1" u="none" strike="noStrike" dirty="0">
                          <a:solidFill>
                            <a:schemeClr val="bg1"/>
                          </a:solidFill>
                          <a:effectLst/>
                          <a:latin typeface="Arial" panose="020B0604020202020204" pitchFamily="34" charset="0"/>
                          <a:cs typeface="Arial" panose="020B0604020202020204" pitchFamily="34" charset="0"/>
                        </a:rPr>
                        <a:t>422 278</a:t>
                      </a:r>
                      <a:endParaRPr lang="en-ZA" sz="11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tc>
                  <a:txBody>
                    <a:bodyPr/>
                    <a:lstStyle/>
                    <a:p>
                      <a:pPr algn="r" fontAlgn="ctr"/>
                      <a:endParaRPr lang="en-ZA" sz="11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3"/>
                    </a:solidFill>
                  </a:tcPr>
                </a:tc>
                <a:extLst>
                  <a:ext uri="{0D108BD9-81ED-4DB2-BD59-A6C34878D82A}">
                    <a16:rowId xmlns:a16="http://schemas.microsoft.com/office/drawing/2014/main" xmlns="" val="10013"/>
                  </a:ext>
                </a:extLst>
              </a:tr>
            </a:tbl>
          </a:graphicData>
        </a:graphic>
      </p:graphicFrame>
      <p:sp>
        <p:nvSpPr>
          <p:cNvPr id="6" name="Slide Number Placeholder 2"/>
          <p:cNvSpPr>
            <a:spLocks noGrp="1"/>
          </p:cNvSpPr>
          <p:nvPr>
            <p:ph type="sldNum" sz="quarter" idx="12"/>
          </p:nvPr>
        </p:nvSpPr>
        <p:spPr>
          <a:xfrm>
            <a:off x="6553200" y="6219870"/>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19</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72988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CONTENTS</a:t>
            </a:r>
            <a:endParaRPr lang="en-ZA" dirty="0"/>
          </a:p>
        </p:txBody>
      </p:sp>
      <p:sp>
        <p:nvSpPr>
          <p:cNvPr id="3" name="Content Placeholder 2"/>
          <p:cNvSpPr>
            <a:spLocks noGrp="1"/>
          </p:cNvSpPr>
          <p:nvPr>
            <p:ph idx="1"/>
          </p:nvPr>
        </p:nvSpPr>
        <p:spPr>
          <a:xfrm>
            <a:off x="1516380" y="1454059"/>
            <a:ext cx="7170420" cy="2940527"/>
          </a:xfrm>
        </p:spPr>
        <p:txBody>
          <a:bodyPr/>
          <a:lstStyle/>
          <a:p>
            <a:pPr marL="0" indent="0" algn="just">
              <a:buNone/>
            </a:pPr>
            <a:r>
              <a:rPr lang="en-ZA" sz="2800" dirty="0" smtClean="0">
                <a:latin typeface="Arial" panose="020B0604020202020204" pitchFamily="34" charset="0"/>
                <a:cs typeface="Arial" panose="020B0604020202020204" pitchFamily="34" charset="0"/>
              </a:rPr>
              <a:t>Part A</a:t>
            </a:r>
            <a:r>
              <a:rPr lang="en-ZA" sz="2800" dirty="0">
                <a:latin typeface="Arial" panose="020B0604020202020204" pitchFamily="34" charset="0"/>
                <a:cs typeface="Arial" panose="020B0604020202020204" pitchFamily="34" charset="0"/>
              </a:rPr>
              <a:t>: Debt owed to entities supporting the work of the Department </a:t>
            </a:r>
            <a:endParaRPr lang="en-ZA" sz="2800" dirty="0" smtClean="0">
              <a:latin typeface="Arial" panose="020B0604020202020204" pitchFamily="34" charset="0"/>
              <a:cs typeface="Arial" panose="020B0604020202020204" pitchFamily="34" charset="0"/>
            </a:endParaRPr>
          </a:p>
          <a:p>
            <a:pPr marL="0" indent="0" algn="just">
              <a:buNone/>
            </a:pPr>
            <a:endParaRPr lang="en-ZA" sz="2800" dirty="0" smtClean="0">
              <a:latin typeface="Arial" panose="020B0604020202020204" pitchFamily="34" charset="0"/>
              <a:cs typeface="Arial" panose="020B0604020202020204" pitchFamily="34" charset="0"/>
            </a:endParaRPr>
          </a:p>
          <a:p>
            <a:pPr marL="0" indent="0" algn="just">
              <a:buNone/>
            </a:pPr>
            <a:r>
              <a:rPr lang="en-ZA" sz="2800" dirty="0" smtClean="0">
                <a:latin typeface="Arial" panose="020B0604020202020204" pitchFamily="34" charset="0"/>
                <a:cs typeface="Arial" panose="020B0604020202020204" pitchFamily="34" charset="0"/>
              </a:rPr>
              <a:t>Part B: Monies </a:t>
            </a:r>
            <a:r>
              <a:rPr lang="en-ZA" sz="2800" dirty="0">
                <a:latin typeface="Arial" panose="020B0604020202020204" pitchFamily="34" charset="0"/>
                <a:cs typeface="Arial" panose="020B0604020202020204" pitchFamily="34" charset="0"/>
              </a:rPr>
              <a:t>owing to the water boards by municipalities </a:t>
            </a:r>
            <a:r>
              <a:rPr lang="en-ZA" sz="2800" dirty="0" smtClean="0">
                <a:latin typeface="Arial" panose="020B0604020202020204" pitchFamily="34" charset="0"/>
                <a:cs typeface="Arial" panose="020B0604020202020204" pitchFamily="34" charset="0"/>
              </a:rPr>
              <a:t>Background</a:t>
            </a:r>
          </a:p>
        </p:txBody>
      </p:sp>
      <p:sp>
        <p:nvSpPr>
          <p:cNvPr id="5" name="Slide Number Placeholder 2"/>
          <p:cNvSpPr txBox="1">
            <a:spLocks/>
          </p:cNvSpPr>
          <p:nvPr/>
        </p:nvSpPr>
        <p:spPr>
          <a:xfrm>
            <a:off x="6553200" y="6097038"/>
            <a:ext cx="2133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1800"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a:lstStyle>
          <a:p>
            <a:pPr algn="r"/>
            <a:fld id="{131B6D53-F1A5-45DF-A3EC-FEE3A107B2E8}" type="slidenum">
              <a:rPr lang="en-ZA" sz="1400" smtClean="0">
                <a:latin typeface="Arial" panose="020B0604020202020204" pitchFamily="34" charset="0"/>
                <a:cs typeface="Arial" panose="020B0604020202020204" pitchFamily="34" charset="0"/>
              </a:rPr>
              <a:pPr algn="r"/>
              <a:t>2</a:t>
            </a:fld>
            <a:endParaRPr lang="en-Z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64479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91758"/>
            <a:ext cx="7658100" cy="1143000"/>
          </a:xfrm>
        </p:spPr>
        <p:txBody>
          <a:bodyPr/>
          <a:lstStyle/>
          <a:p>
            <a:r>
              <a:rPr lang="en-GB" sz="3200" b="1" dirty="0">
                <a:solidFill>
                  <a:prstClr val="black"/>
                </a:solidFill>
              </a:rPr>
              <a:t>DETAILS OF DEBT OWED TO </a:t>
            </a:r>
            <a:r>
              <a:rPr lang="en-GB" sz="3200" b="1" dirty="0" smtClean="0">
                <a:solidFill>
                  <a:prstClr val="black"/>
                </a:solidFill>
              </a:rPr>
              <a:t>MAGALIES WATER BOARD AS </a:t>
            </a:r>
            <a:r>
              <a:rPr lang="en-GB" sz="3200" b="1" dirty="0">
                <a:solidFill>
                  <a:prstClr val="black"/>
                </a:solidFill>
              </a:rPr>
              <a:t>AT 30 SEPTEMBER 2019</a:t>
            </a: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2303210515"/>
              </p:ext>
            </p:extLst>
          </p:nvPr>
        </p:nvGraphicFramePr>
        <p:xfrm>
          <a:off x="1539240" y="1478280"/>
          <a:ext cx="7551419" cy="3595961"/>
        </p:xfrm>
        <a:graphic>
          <a:graphicData uri="http://schemas.openxmlformats.org/drawingml/2006/table">
            <a:tbl>
              <a:tblPr/>
              <a:tblGrid>
                <a:gridCol w="1825474">
                  <a:extLst>
                    <a:ext uri="{9D8B030D-6E8A-4147-A177-3AD203B41FA5}">
                      <a16:colId xmlns:a16="http://schemas.microsoft.com/office/drawing/2014/main" xmlns="" val="20000"/>
                    </a:ext>
                  </a:extLst>
                </a:gridCol>
                <a:gridCol w="1116297">
                  <a:extLst>
                    <a:ext uri="{9D8B030D-6E8A-4147-A177-3AD203B41FA5}">
                      <a16:colId xmlns:a16="http://schemas.microsoft.com/office/drawing/2014/main" xmlns="" val="20001"/>
                    </a:ext>
                  </a:extLst>
                </a:gridCol>
                <a:gridCol w="932436">
                  <a:extLst>
                    <a:ext uri="{9D8B030D-6E8A-4147-A177-3AD203B41FA5}">
                      <a16:colId xmlns:a16="http://schemas.microsoft.com/office/drawing/2014/main" xmlns="" val="20002"/>
                    </a:ext>
                  </a:extLst>
                </a:gridCol>
                <a:gridCol w="879904">
                  <a:extLst>
                    <a:ext uri="{9D8B030D-6E8A-4147-A177-3AD203B41FA5}">
                      <a16:colId xmlns:a16="http://schemas.microsoft.com/office/drawing/2014/main" xmlns="" val="20003"/>
                    </a:ext>
                  </a:extLst>
                </a:gridCol>
                <a:gridCol w="958702">
                  <a:extLst>
                    <a:ext uri="{9D8B030D-6E8A-4147-A177-3AD203B41FA5}">
                      <a16:colId xmlns:a16="http://schemas.microsoft.com/office/drawing/2014/main" xmlns="" val="20004"/>
                    </a:ext>
                  </a:extLst>
                </a:gridCol>
                <a:gridCol w="958702">
                  <a:extLst>
                    <a:ext uri="{9D8B030D-6E8A-4147-A177-3AD203B41FA5}">
                      <a16:colId xmlns:a16="http://schemas.microsoft.com/office/drawing/2014/main" xmlns="" val="20005"/>
                    </a:ext>
                  </a:extLst>
                </a:gridCol>
                <a:gridCol w="879904">
                  <a:extLst>
                    <a:ext uri="{9D8B030D-6E8A-4147-A177-3AD203B41FA5}">
                      <a16:colId xmlns:a16="http://schemas.microsoft.com/office/drawing/2014/main" xmlns="" val="20006"/>
                    </a:ext>
                  </a:extLst>
                </a:gridCol>
              </a:tblGrid>
              <a:tr h="746277">
                <a:tc>
                  <a:txBody>
                    <a:bodyPr/>
                    <a:lstStyle/>
                    <a:p>
                      <a:pPr algn="l" fontAlgn="t"/>
                      <a:r>
                        <a:rPr lang="en-ZA" sz="1200" b="1" i="0" u="none" strike="noStrike" dirty="0">
                          <a:solidFill>
                            <a:schemeClr val="bg1"/>
                          </a:solidFill>
                          <a:effectLst/>
                          <a:latin typeface="Arial"/>
                        </a:rPr>
                        <a:t>Entity Name</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ZA" sz="1200" b="1" i="0" u="none" strike="noStrike" dirty="0">
                          <a:solidFill>
                            <a:schemeClr val="bg1"/>
                          </a:solidFill>
                          <a:effectLst/>
                          <a:latin typeface="Arial"/>
                        </a:rPr>
                        <a:t>TOTAL OUTSTANDING R'000</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ZA" sz="1200" b="1" i="0" u="none" strike="noStrike" dirty="0">
                          <a:solidFill>
                            <a:schemeClr val="bg1"/>
                          </a:solidFill>
                          <a:effectLst/>
                          <a:latin typeface="Arial"/>
                        </a:rPr>
                        <a:t>CURRENT         R'000</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ZA" sz="1200" b="1" i="0" u="none" strike="noStrike" dirty="0">
                          <a:solidFill>
                            <a:schemeClr val="bg1"/>
                          </a:solidFill>
                          <a:effectLst/>
                          <a:latin typeface="Arial"/>
                        </a:rPr>
                        <a:t>DAYS 30                R'000</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ZA" sz="1200" b="1" i="0" u="none" strike="noStrike" dirty="0">
                          <a:solidFill>
                            <a:schemeClr val="bg1"/>
                          </a:solidFill>
                          <a:effectLst/>
                          <a:latin typeface="Arial"/>
                        </a:rPr>
                        <a:t>DAYS 60        R'000</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ZA" sz="1200" b="1" i="0" u="none" strike="noStrike" dirty="0">
                          <a:solidFill>
                            <a:schemeClr val="bg1"/>
                          </a:solidFill>
                          <a:effectLst/>
                          <a:latin typeface="Arial"/>
                        </a:rPr>
                        <a:t>DAYS 90                     R'000</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ZA" sz="1200" b="1" i="0" u="none" strike="noStrike" dirty="0">
                          <a:solidFill>
                            <a:schemeClr val="bg1"/>
                          </a:solidFill>
                          <a:effectLst/>
                          <a:latin typeface="Arial"/>
                        </a:rPr>
                        <a:t>DAYS 120+      R'000</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0"/>
                  </a:ext>
                </a:extLst>
              </a:tr>
              <a:tr h="370700">
                <a:tc>
                  <a:txBody>
                    <a:bodyPr/>
                    <a:lstStyle/>
                    <a:p>
                      <a:pPr algn="l" fontAlgn="b"/>
                      <a:r>
                        <a:rPr lang="en-ZA" sz="1200" b="1" i="0" u="none" strike="noStrike">
                          <a:effectLst/>
                          <a:latin typeface="Arial"/>
                        </a:rPr>
                        <a:t>Rustenburg City Cnl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5 591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5 590,55</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92659">
                <a:tc>
                  <a:txBody>
                    <a:bodyPr/>
                    <a:lstStyle/>
                    <a:p>
                      <a:pPr algn="l" fontAlgn="b"/>
                      <a:r>
                        <a:rPr lang="en-ZA" sz="1200" b="1" i="0" u="none" strike="noStrike">
                          <a:effectLst/>
                          <a:latin typeface="Arial"/>
                        </a:rPr>
                        <a:t>Thabazimbi TLC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64 014</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2 914,59</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2 092,11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2 006,54</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3 247,73</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53 753,23</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36557">
                <a:tc>
                  <a:txBody>
                    <a:bodyPr/>
                    <a:lstStyle/>
                    <a:p>
                      <a:pPr algn="l" fontAlgn="b"/>
                      <a:r>
                        <a:rPr lang="en-ZA" sz="1200" b="1" i="0" u="none" strike="noStrike">
                          <a:effectLst/>
                          <a:latin typeface="Arial"/>
                        </a:rPr>
                        <a:t>Moses Kotane LM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19 440</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11 238,88</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8 200,67</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41434">
                <a:tc>
                  <a:txBody>
                    <a:bodyPr/>
                    <a:lstStyle/>
                    <a:p>
                      <a:pPr algn="l" fontAlgn="b"/>
                      <a:r>
                        <a:rPr lang="en-ZA" sz="1200" b="1" i="0" u="none" strike="noStrike">
                          <a:effectLst/>
                          <a:latin typeface="Arial"/>
                        </a:rPr>
                        <a:t>Tshwane Metro (Zeekoeigat)</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10 314</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10 313,81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87782">
                <a:tc>
                  <a:txBody>
                    <a:bodyPr/>
                    <a:lstStyle/>
                    <a:p>
                      <a:pPr algn="l" fontAlgn="b"/>
                      <a:r>
                        <a:rPr lang="en-ZA" sz="1200" b="1" i="0" u="none" strike="noStrike">
                          <a:effectLst/>
                          <a:latin typeface="Arial"/>
                        </a:rPr>
                        <a:t>Modimolle Mun</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13 096</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1 598,57</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1 202,96</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930,88</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1 656,20</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7 707,47</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73148">
                <a:tc>
                  <a:txBody>
                    <a:bodyPr/>
                    <a:lstStyle/>
                    <a:p>
                      <a:pPr algn="l" fontAlgn="b"/>
                      <a:r>
                        <a:rPr lang="en-ZA" sz="1200" b="1" i="0" u="none" strike="noStrike">
                          <a:effectLst/>
                          <a:latin typeface="Arial"/>
                        </a:rPr>
                        <a:t>Bela-Bela Mun</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10 244</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2 712,84</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891,97</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2 334,08</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1 057,51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3 247,84</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65823">
                <a:tc>
                  <a:txBody>
                    <a:bodyPr/>
                    <a:lstStyle/>
                    <a:p>
                      <a:pPr algn="l" fontAlgn="b"/>
                      <a:r>
                        <a:rPr lang="en-ZA" sz="1200" b="1" i="0" u="none" strike="noStrike">
                          <a:effectLst/>
                          <a:latin typeface="Arial"/>
                        </a:rPr>
                        <a:t>Rand Water</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29 407</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15 708,52</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13 372,32</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325,77</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68516">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effectLst/>
                          <a:latin typeface="Arial"/>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68025">
                <a:tc>
                  <a:txBody>
                    <a:bodyPr/>
                    <a:lstStyle/>
                    <a:p>
                      <a:pPr algn="l" fontAlgn="b"/>
                      <a:r>
                        <a:rPr lang="en-ZA" sz="1200" b="1" i="0" u="none" strike="noStrike" dirty="0">
                          <a:solidFill>
                            <a:schemeClr val="bg1"/>
                          </a:solidFill>
                          <a:effectLst/>
                          <a:latin typeface="Arial"/>
                        </a:rPr>
                        <a:t>TOTAL</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200" b="1" i="0" u="none" strike="noStrike" dirty="0">
                          <a:solidFill>
                            <a:schemeClr val="bg1"/>
                          </a:solidFill>
                          <a:effectLst/>
                          <a:latin typeface="Arial"/>
                        </a:rPr>
                        <a:t>152 105</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200" b="1" i="0" u="none" strike="noStrike" dirty="0">
                          <a:solidFill>
                            <a:schemeClr val="bg1"/>
                          </a:solidFill>
                          <a:effectLst/>
                          <a:latin typeface="Arial"/>
                        </a:rPr>
                        <a:t>50 078</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200" b="1" i="0" u="none" strike="noStrike" dirty="0">
                          <a:solidFill>
                            <a:schemeClr val="bg1"/>
                          </a:solidFill>
                          <a:effectLst/>
                          <a:latin typeface="Arial"/>
                        </a:rPr>
                        <a:t>25 760</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200" b="1" i="0" u="none" strike="noStrike" dirty="0">
                          <a:solidFill>
                            <a:schemeClr val="bg1"/>
                          </a:solidFill>
                          <a:effectLst/>
                          <a:latin typeface="Arial"/>
                        </a:rPr>
                        <a:t>5 597</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200" b="1" i="0" u="none" strike="noStrike" dirty="0">
                          <a:solidFill>
                            <a:schemeClr val="bg1"/>
                          </a:solidFill>
                          <a:effectLst/>
                          <a:latin typeface="Arial"/>
                        </a:rPr>
                        <a:t>5 961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200" b="1" i="0" u="none" strike="noStrike" dirty="0">
                          <a:solidFill>
                            <a:schemeClr val="bg1"/>
                          </a:solidFill>
                          <a:effectLst/>
                          <a:latin typeface="Arial"/>
                        </a:rPr>
                        <a:t>64 709</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9"/>
                  </a:ext>
                </a:extLst>
              </a:tr>
            </a:tbl>
          </a:graphicData>
        </a:graphic>
      </p:graphicFrame>
      <p:sp>
        <p:nvSpPr>
          <p:cNvPr id="5"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20</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95240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137160"/>
            <a:ext cx="7505700" cy="1432560"/>
          </a:xfrm>
        </p:spPr>
        <p:txBody>
          <a:bodyPr/>
          <a:lstStyle/>
          <a:p>
            <a:r>
              <a:rPr lang="en-GB" sz="3200" b="1" dirty="0">
                <a:solidFill>
                  <a:prstClr val="black"/>
                </a:solidFill>
              </a:rPr>
              <a:t>DETAILS OF DEBT OWED TO </a:t>
            </a:r>
            <a:r>
              <a:rPr lang="en-GB" sz="3200" b="1" dirty="0" smtClean="0">
                <a:solidFill>
                  <a:prstClr val="black"/>
                </a:solidFill>
              </a:rPr>
              <a:t>MHLATHUZE </a:t>
            </a:r>
            <a:r>
              <a:rPr lang="en-GB" sz="3200" b="1" dirty="0">
                <a:solidFill>
                  <a:prstClr val="black"/>
                </a:solidFill>
              </a:rPr>
              <a:t>WATER BOARD AS AT 30 SEPTEMBER 2019</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1140654261"/>
              </p:ext>
            </p:extLst>
          </p:nvPr>
        </p:nvGraphicFramePr>
        <p:xfrm>
          <a:off x="1447800" y="1985030"/>
          <a:ext cx="7620001" cy="2271991"/>
        </p:xfrm>
        <a:graphic>
          <a:graphicData uri="http://schemas.openxmlformats.org/drawingml/2006/table">
            <a:tbl>
              <a:tblPr/>
              <a:tblGrid>
                <a:gridCol w="1316463">
                  <a:extLst>
                    <a:ext uri="{9D8B030D-6E8A-4147-A177-3AD203B41FA5}">
                      <a16:colId xmlns:a16="http://schemas.microsoft.com/office/drawing/2014/main" xmlns="" val="20000"/>
                    </a:ext>
                  </a:extLst>
                </a:gridCol>
                <a:gridCol w="1223537">
                  <a:extLst>
                    <a:ext uri="{9D8B030D-6E8A-4147-A177-3AD203B41FA5}">
                      <a16:colId xmlns:a16="http://schemas.microsoft.com/office/drawing/2014/main" xmlns="" val="20001"/>
                    </a:ext>
                  </a:extLst>
                </a:gridCol>
                <a:gridCol w="1037683">
                  <a:extLst>
                    <a:ext uri="{9D8B030D-6E8A-4147-A177-3AD203B41FA5}">
                      <a16:colId xmlns:a16="http://schemas.microsoft.com/office/drawing/2014/main" xmlns="" val="20002"/>
                    </a:ext>
                  </a:extLst>
                </a:gridCol>
                <a:gridCol w="1130610">
                  <a:extLst>
                    <a:ext uri="{9D8B030D-6E8A-4147-A177-3AD203B41FA5}">
                      <a16:colId xmlns:a16="http://schemas.microsoft.com/office/drawing/2014/main" xmlns="" val="20003"/>
                    </a:ext>
                  </a:extLst>
                </a:gridCol>
                <a:gridCol w="1130610">
                  <a:extLst>
                    <a:ext uri="{9D8B030D-6E8A-4147-A177-3AD203B41FA5}">
                      <a16:colId xmlns:a16="http://schemas.microsoft.com/office/drawing/2014/main" xmlns="" val="20004"/>
                    </a:ext>
                  </a:extLst>
                </a:gridCol>
                <a:gridCol w="1037683">
                  <a:extLst>
                    <a:ext uri="{9D8B030D-6E8A-4147-A177-3AD203B41FA5}">
                      <a16:colId xmlns:a16="http://schemas.microsoft.com/office/drawing/2014/main" xmlns="" val="20005"/>
                    </a:ext>
                  </a:extLst>
                </a:gridCol>
                <a:gridCol w="743415">
                  <a:extLst>
                    <a:ext uri="{9D8B030D-6E8A-4147-A177-3AD203B41FA5}">
                      <a16:colId xmlns:a16="http://schemas.microsoft.com/office/drawing/2014/main" xmlns="" val="20006"/>
                    </a:ext>
                  </a:extLst>
                </a:gridCol>
              </a:tblGrid>
              <a:tr h="551396">
                <a:tc>
                  <a:txBody>
                    <a:bodyPr/>
                    <a:lstStyle/>
                    <a:p>
                      <a:pPr algn="l" fontAlgn="t"/>
                      <a:r>
                        <a:rPr lang="en-ZA" sz="1000" b="1" i="0" u="none" strike="noStrike" dirty="0">
                          <a:effectLst/>
                          <a:latin typeface="Arial"/>
                        </a:rPr>
                        <a:t>Entity Name</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000" b="1" i="0" u="none" strike="noStrike" dirty="0">
                          <a:effectLst/>
                          <a:latin typeface="Arial"/>
                        </a:rPr>
                        <a:t>TOTAL OUTSTANDING R'000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000" b="1" i="0" u="none" strike="noStrike" dirty="0">
                          <a:effectLst/>
                          <a:latin typeface="Arial"/>
                        </a:rPr>
                        <a:t>CURRENT         R'000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000" b="1" i="0" u="none" strike="noStrike" dirty="0">
                          <a:effectLst/>
                          <a:latin typeface="Arial"/>
                        </a:rPr>
                        <a:t>DAYS 30                R'000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000" b="1" i="0" u="none" strike="noStrike" dirty="0">
                          <a:effectLst/>
                          <a:latin typeface="Arial"/>
                        </a:rPr>
                        <a:t>DAYS 60        R'000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000" b="1" i="0" u="none" strike="noStrike" dirty="0">
                          <a:effectLst/>
                          <a:latin typeface="Arial"/>
                        </a:rPr>
                        <a:t>DAYS 90                     R'000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000" b="1" i="0" u="none" strike="noStrike" dirty="0">
                          <a:effectLst/>
                          <a:latin typeface="Arial"/>
                        </a:rPr>
                        <a:t>DAYS 120+      R'000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0"/>
                  </a:ext>
                </a:extLst>
              </a:tr>
              <a:tr h="257319">
                <a:tc>
                  <a:txBody>
                    <a:bodyPr/>
                    <a:lstStyle/>
                    <a:p>
                      <a:pPr algn="l" fontAlgn="b"/>
                      <a:r>
                        <a:rPr lang="en-ZA" sz="1000" b="1" i="0" u="none" strike="noStrike" dirty="0" err="1">
                          <a:effectLst/>
                          <a:latin typeface="Arial"/>
                        </a:rPr>
                        <a:t>uMhlathuze</a:t>
                      </a:r>
                      <a:r>
                        <a:rPr lang="en-ZA" sz="1000" b="1" i="0" u="none" strike="noStrike" dirty="0">
                          <a:effectLst/>
                          <a:latin typeface="Arial"/>
                        </a:rPr>
                        <a:t> LM</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a:effectLst/>
                          <a:latin typeface="Arial"/>
                        </a:rPr>
                        <a:t>49 971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a:effectLst/>
                          <a:latin typeface="Arial"/>
                        </a:rPr>
                        <a:t>24 498</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a:effectLst/>
                          <a:latin typeface="Arial"/>
                        </a:rPr>
                        <a:t>7 </a:t>
                      </a:r>
                      <a:r>
                        <a:rPr lang="en-ZA" sz="1000" b="1" i="0" u="none" strike="noStrike" dirty="0" smtClean="0">
                          <a:effectLst/>
                          <a:latin typeface="Arial"/>
                        </a:rPr>
                        <a:t>549</a:t>
                      </a:r>
                      <a:endParaRPr lang="en-ZA" sz="10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a:effectLst/>
                          <a:latin typeface="Arial"/>
                        </a:rPr>
                        <a:t>5 </a:t>
                      </a:r>
                      <a:r>
                        <a:rPr lang="en-ZA" sz="1000" b="1" i="0" u="none" strike="noStrike" dirty="0" smtClean="0">
                          <a:effectLst/>
                          <a:latin typeface="Arial"/>
                        </a:rPr>
                        <a:t>925</a:t>
                      </a:r>
                      <a:endParaRPr lang="en-ZA" sz="10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a:effectLst/>
                          <a:latin typeface="Arial"/>
                        </a:rPr>
                        <a:t>11 </a:t>
                      </a:r>
                      <a:r>
                        <a:rPr lang="en-ZA" sz="1000" b="1" i="0" u="none" strike="noStrike" dirty="0" smtClean="0">
                          <a:effectLst/>
                          <a:latin typeface="Arial"/>
                        </a:rPr>
                        <a:t>382</a:t>
                      </a:r>
                      <a:endParaRPr lang="en-ZA" sz="10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smtClean="0">
                          <a:effectLst/>
                          <a:latin typeface="Arial"/>
                        </a:rPr>
                        <a:t>615</a:t>
                      </a:r>
                      <a:endParaRPr lang="en-ZA" sz="10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30838">
                <a:tc>
                  <a:txBody>
                    <a:bodyPr/>
                    <a:lstStyle/>
                    <a:p>
                      <a:pPr algn="l" fontAlgn="b"/>
                      <a:r>
                        <a:rPr lang="en-ZA" sz="1000" b="1" i="0" u="none" strike="noStrike" dirty="0" err="1">
                          <a:effectLst/>
                          <a:latin typeface="Arial"/>
                        </a:rPr>
                        <a:t>Gert</a:t>
                      </a:r>
                      <a:r>
                        <a:rPr lang="en-ZA" sz="1000" b="1" i="0" u="none" strike="noStrike" dirty="0">
                          <a:effectLst/>
                          <a:latin typeface="Arial"/>
                        </a:rPr>
                        <a:t> </a:t>
                      </a:r>
                      <a:r>
                        <a:rPr lang="en-ZA" sz="1000" b="1" i="0" u="none" strike="noStrike" dirty="0" err="1">
                          <a:effectLst/>
                          <a:latin typeface="Arial"/>
                        </a:rPr>
                        <a:t>Sibande</a:t>
                      </a:r>
                      <a:r>
                        <a:rPr lang="en-ZA" sz="1000" b="1" i="0" u="none" strike="noStrike" dirty="0">
                          <a:effectLst/>
                          <a:latin typeface="Arial"/>
                        </a:rPr>
                        <a:t> DM</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a:effectLst/>
                          <a:latin typeface="Arial"/>
                        </a:rPr>
                        <a:t>114</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smtClean="0">
                          <a:effectLst/>
                          <a:latin typeface="Arial"/>
                        </a:rPr>
                        <a:t>45</a:t>
                      </a:r>
                      <a:endParaRPr lang="en-ZA" sz="10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0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smtClean="0">
                          <a:effectLst/>
                          <a:latin typeface="Arial"/>
                        </a:rPr>
                        <a:t>65</a:t>
                      </a:r>
                      <a:endParaRPr lang="en-ZA" sz="10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a:effectLst/>
                          <a:latin typeface="Arial"/>
                        </a:rPr>
                        <a:t>0,01904</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smtClean="0">
                          <a:effectLst/>
                          <a:latin typeface="Arial"/>
                        </a:rPr>
                        <a:t>4</a:t>
                      </a:r>
                      <a:endParaRPr lang="en-ZA" sz="10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15727">
                <a:tc>
                  <a:txBody>
                    <a:bodyPr/>
                    <a:lstStyle/>
                    <a:p>
                      <a:pPr algn="l" fontAlgn="b"/>
                      <a:r>
                        <a:rPr lang="en-ZA" sz="1000" b="1" i="0" u="none" strike="noStrike" dirty="0">
                          <a:effectLst/>
                          <a:latin typeface="Arial"/>
                        </a:rPr>
                        <a:t>King </a:t>
                      </a:r>
                      <a:r>
                        <a:rPr lang="en-ZA" sz="1000" b="1" i="0" u="none" strike="noStrike" dirty="0" err="1">
                          <a:effectLst/>
                          <a:latin typeface="Arial"/>
                        </a:rPr>
                        <a:t>Cetshwayo</a:t>
                      </a:r>
                      <a:r>
                        <a:rPr lang="en-ZA" sz="1000" b="1" i="0" u="none" strike="noStrike" dirty="0">
                          <a:effectLst/>
                          <a:latin typeface="Arial"/>
                        </a:rPr>
                        <a:t> District Municipality</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0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0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0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dirty="0">
                          <a:effectLst/>
                          <a:latin typeface="Arial"/>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effectLst/>
                          <a:latin typeface="Arial"/>
                        </a:rPr>
                        <a:t>                                  -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000" b="1" i="0" u="none" strike="noStrike" dirty="0">
                        <a:effectLst/>
                        <a:latin typeface="Arial"/>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16711">
                <a:tc>
                  <a:txBody>
                    <a:bodyPr/>
                    <a:lstStyle/>
                    <a:p>
                      <a:pPr algn="l" fontAlgn="b"/>
                      <a:r>
                        <a:rPr lang="en-ZA" sz="1000" b="1" i="0" u="none" strike="noStrike" dirty="0">
                          <a:effectLst/>
                          <a:latin typeface="Arial"/>
                        </a:rPr>
                        <a:t>TOTAL</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000" b="1" i="0" u="none" strike="noStrike" dirty="0">
                          <a:effectLst/>
                          <a:latin typeface="Arial"/>
                        </a:rPr>
                        <a:t>50 085</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000" b="1" i="0" u="none" strike="noStrike" dirty="0">
                          <a:effectLst/>
                          <a:latin typeface="Arial"/>
                        </a:rPr>
                        <a:t>24 543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000" b="1" i="0" u="none" strike="noStrike" dirty="0">
                          <a:effectLst/>
                          <a:latin typeface="Arial"/>
                        </a:rPr>
                        <a:t>7 550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000" b="1" i="0" u="none" strike="noStrike" dirty="0">
                          <a:effectLst/>
                          <a:latin typeface="Arial"/>
                        </a:rPr>
                        <a:t>5 990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000" b="1" i="0" u="none" strike="noStrike" dirty="0">
                          <a:effectLst/>
                          <a:latin typeface="Arial"/>
                        </a:rPr>
                        <a:t>11 382</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000" b="1" i="0" u="none" strike="noStrike" dirty="0">
                          <a:effectLst/>
                          <a:latin typeface="Arial"/>
                        </a:rPr>
                        <a:t>620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4"/>
                  </a:ext>
                </a:extLst>
              </a:tr>
            </a:tbl>
          </a:graphicData>
        </a:graphic>
      </p:graphicFrame>
      <p:sp>
        <p:nvSpPr>
          <p:cNvPr id="5"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21</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56773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350" y="106680"/>
            <a:ext cx="7552690" cy="1310958"/>
          </a:xfrm>
        </p:spPr>
        <p:txBody>
          <a:bodyPr/>
          <a:lstStyle/>
          <a:p>
            <a:r>
              <a:rPr lang="en-GB" sz="3200" b="1" dirty="0">
                <a:solidFill>
                  <a:prstClr val="black"/>
                </a:solidFill>
              </a:rPr>
              <a:t>DETAILS OF DEBT OWED TO </a:t>
            </a:r>
            <a:r>
              <a:rPr lang="en-GB" sz="3200" b="1" dirty="0" smtClean="0">
                <a:solidFill>
                  <a:prstClr val="black"/>
                </a:solidFill>
              </a:rPr>
              <a:t>OVERBERG </a:t>
            </a:r>
            <a:r>
              <a:rPr lang="en-GB" sz="3200" b="1" dirty="0">
                <a:solidFill>
                  <a:prstClr val="black"/>
                </a:solidFill>
              </a:rPr>
              <a:t>WATER BOARD AS AT 30 SEPTEMBER 2019</a:t>
            </a: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1965971973"/>
              </p:ext>
            </p:extLst>
          </p:nvPr>
        </p:nvGraphicFramePr>
        <p:xfrm>
          <a:off x="1530350" y="1615441"/>
          <a:ext cx="7552690" cy="2832496"/>
        </p:xfrm>
        <a:graphic>
          <a:graphicData uri="http://schemas.openxmlformats.org/drawingml/2006/table">
            <a:tbl>
              <a:tblPr/>
              <a:tblGrid>
                <a:gridCol w="2658742">
                  <a:extLst>
                    <a:ext uri="{9D8B030D-6E8A-4147-A177-3AD203B41FA5}">
                      <a16:colId xmlns:a16="http://schemas.microsoft.com/office/drawing/2014/main" xmlns="" val="20000"/>
                    </a:ext>
                  </a:extLst>
                </a:gridCol>
                <a:gridCol w="861900">
                  <a:extLst>
                    <a:ext uri="{9D8B030D-6E8A-4147-A177-3AD203B41FA5}">
                      <a16:colId xmlns:a16="http://schemas.microsoft.com/office/drawing/2014/main" xmlns="" val="20001"/>
                    </a:ext>
                  </a:extLst>
                </a:gridCol>
                <a:gridCol w="1103894">
                  <a:extLst>
                    <a:ext uri="{9D8B030D-6E8A-4147-A177-3AD203B41FA5}">
                      <a16:colId xmlns:a16="http://schemas.microsoft.com/office/drawing/2014/main" xmlns="" val="20002"/>
                    </a:ext>
                  </a:extLst>
                </a:gridCol>
                <a:gridCol w="993669">
                  <a:extLst>
                    <a:ext uri="{9D8B030D-6E8A-4147-A177-3AD203B41FA5}">
                      <a16:colId xmlns:a16="http://schemas.microsoft.com/office/drawing/2014/main" xmlns="" val="20003"/>
                    </a:ext>
                  </a:extLst>
                </a:gridCol>
                <a:gridCol w="734681">
                  <a:extLst>
                    <a:ext uri="{9D8B030D-6E8A-4147-A177-3AD203B41FA5}">
                      <a16:colId xmlns:a16="http://schemas.microsoft.com/office/drawing/2014/main" xmlns="" val="20004"/>
                    </a:ext>
                  </a:extLst>
                </a:gridCol>
                <a:gridCol w="1199804">
                  <a:extLst>
                    <a:ext uri="{9D8B030D-6E8A-4147-A177-3AD203B41FA5}">
                      <a16:colId xmlns:a16="http://schemas.microsoft.com/office/drawing/2014/main" xmlns="" val="20005"/>
                    </a:ext>
                  </a:extLst>
                </a:gridCol>
              </a:tblGrid>
              <a:tr h="735510">
                <a:tc>
                  <a:txBody>
                    <a:bodyPr/>
                    <a:lstStyle/>
                    <a:p>
                      <a:pPr algn="ctr" fontAlgn="t"/>
                      <a:r>
                        <a:rPr lang="en-ZA" sz="1400" b="1" i="0" u="none" strike="noStrike" dirty="0">
                          <a:solidFill>
                            <a:schemeClr val="bg1"/>
                          </a:solidFill>
                          <a:effectLst/>
                          <a:latin typeface="Arial" panose="020B0604020202020204" pitchFamily="34" charset="0"/>
                          <a:cs typeface="Arial" panose="020B0604020202020204" pitchFamily="34" charset="0"/>
                        </a:rPr>
                        <a:t>Name</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400" b="1" i="0" u="none" strike="noStrike" dirty="0">
                          <a:solidFill>
                            <a:schemeClr val="bg1"/>
                          </a:solidFill>
                          <a:effectLst/>
                          <a:latin typeface="Arial" panose="020B0604020202020204" pitchFamily="34" charset="0"/>
                          <a:cs typeface="Arial" panose="020B0604020202020204" pitchFamily="34" charset="0"/>
                        </a:rPr>
                        <a:t>Current</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400" b="1" i="0" u="none" strike="noStrike" dirty="0">
                          <a:solidFill>
                            <a:schemeClr val="bg1"/>
                          </a:solidFill>
                          <a:effectLst/>
                          <a:latin typeface="Arial" panose="020B0604020202020204" pitchFamily="34" charset="0"/>
                          <a:cs typeface="Arial" panose="020B0604020202020204" pitchFamily="34" charset="0"/>
                        </a:rPr>
                        <a:t>30 + Days  R’000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400" b="1" i="0" u="none" strike="noStrike" dirty="0">
                          <a:solidFill>
                            <a:schemeClr val="bg1"/>
                          </a:solidFill>
                          <a:effectLst/>
                          <a:latin typeface="Arial" panose="020B0604020202020204" pitchFamily="34" charset="0"/>
                          <a:cs typeface="Arial" panose="020B0604020202020204" pitchFamily="34" charset="0"/>
                        </a:rPr>
                        <a:t>90+ Days   R’000</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400" b="1" i="0" u="none" strike="noStrike" dirty="0">
                          <a:solidFill>
                            <a:schemeClr val="bg1"/>
                          </a:solidFill>
                          <a:effectLst/>
                          <a:latin typeface="Arial" panose="020B0604020202020204" pitchFamily="34" charset="0"/>
                          <a:cs typeface="Arial" panose="020B0604020202020204" pitchFamily="34" charset="0"/>
                        </a:rPr>
                        <a:t>150+ Days       R’000</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400" b="1" i="0" u="none" strike="noStrike" dirty="0">
                          <a:solidFill>
                            <a:schemeClr val="bg1"/>
                          </a:solidFill>
                          <a:effectLst/>
                          <a:latin typeface="Arial" panose="020B0604020202020204" pitchFamily="34" charset="0"/>
                          <a:cs typeface="Arial" panose="020B0604020202020204" pitchFamily="34" charset="0"/>
                        </a:rPr>
                        <a:t>Sum of Total R’000</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0"/>
                  </a:ext>
                </a:extLst>
              </a:tr>
              <a:tr h="474690">
                <a:tc>
                  <a:txBody>
                    <a:bodyPr/>
                    <a:lstStyle/>
                    <a:p>
                      <a:pPr algn="l" fontAlgn="t"/>
                      <a:r>
                        <a:rPr lang="en-ZA" sz="1400" b="1" i="0" u="none" strike="noStrike" dirty="0">
                          <a:solidFill>
                            <a:srgbClr val="000000"/>
                          </a:solidFill>
                          <a:effectLst/>
                          <a:latin typeface="Arial" panose="020B0604020202020204" pitchFamily="34" charset="0"/>
                          <a:cs typeface="Arial" panose="020B0604020202020204" pitchFamily="34" charset="0"/>
                        </a:rPr>
                        <a:t> HESSEQUA MUNISIPALITEIT</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dirty="0">
                          <a:solidFill>
                            <a:srgbClr val="000000"/>
                          </a:solidFill>
                          <a:effectLst/>
                          <a:latin typeface="Arial" panose="020B0604020202020204" pitchFamily="34" charset="0"/>
                          <a:cs typeface="Arial" panose="020B0604020202020204" pitchFamily="34" charset="0"/>
                        </a:rPr>
                        <a:t>              594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dirty="0">
                          <a:solidFill>
                            <a:srgbClr val="000000"/>
                          </a:solidFill>
                          <a:effectLst/>
                          <a:latin typeface="Arial" panose="020B0604020202020204" pitchFamily="34" charset="0"/>
                          <a:cs typeface="Arial" panose="020B0604020202020204" pitchFamily="34" charset="0"/>
                        </a:rPr>
                        <a:t>                        -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a:solidFill>
                            <a:srgbClr val="000000"/>
                          </a:solidFill>
                          <a:effectLst/>
                          <a:latin typeface="Arial" panose="020B0604020202020204" pitchFamily="34" charset="0"/>
                          <a:cs typeface="Arial" panose="020B0604020202020204" pitchFamily="34" charset="0"/>
                        </a:rPr>
                        <a:t>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a:solidFill>
                            <a:srgbClr val="000000"/>
                          </a:solidFill>
                          <a:effectLst/>
                          <a:latin typeface="Arial" panose="020B0604020202020204" pitchFamily="34" charset="0"/>
                          <a:cs typeface="Arial" panose="020B0604020202020204" pitchFamily="34" charset="0"/>
                        </a:rPr>
                        <a:t>                 -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a:solidFill>
                            <a:srgbClr val="000000"/>
                          </a:solidFill>
                          <a:effectLst/>
                          <a:latin typeface="Arial" panose="020B0604020202020204" pitchFamily="34" charset="0"/>
                          <a:cs typeface="Arial" panose="020B0604020202020204" pitchFamily="34" charset="0"/>
                        </a:rPr>
                        <a:t>             594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99885">
                <a:tc>
                  <a:txBody>
                    <a:bodyPr/>
                    <a:lstStyle/>
                    <a:p>
                      <a:pPr algn="l" fontAlgn="t"/>
                      <a:r>
                        <a:rPr lang="en-ZA" sz="1400" b="1" i="0" u="none" strike="noStrike" dirty="0">
                          <a:solidFill>
                            <a:srgbClr val="000000"/>
                          </a:solidFill>
                          <a:effectLst/>
                          <a:latin typeface="Arial" panose="020B0604020202020204" pitchFamily="34" charset="0"/>
                          <a:cs typeface="Arial" panose="020B0604020202020204" pitchFamily="34" charset="0"/>
                        </a:rPr>
                        <a:t> MUNISIPALITEIT THEEWATERSKLOOF</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dirty="0" smtClean="0">
                          <a:solidFill>
                            <a:srgbClr val="000000"/>
                          </a:solidFill>
                          <a:effectLst/>
                          <a:latin typeface="Arial" panose="020B0604020202020204" pitchFamily="34" charset="0"/>
                          <a:cs typeface="Arial" panose="020B0604020202020204" pitchFamily="34" charset="0"/>
                        </a:rPr>
                        <a:t>1 </a:t>
                      </a:r>
                      <a:r>
                        <a:rPr lang="en-ZA" sz="1400" b="1" i="0" u="none" strike="noStrike" dirty="0">
                          <a:solidFill>
                            <a:srgbClr val="000000"/>
                          </a:solidFill>
                          <a:effectLst/>
                          <a:latin typeface="Arial" panose="020B0604020202020204" pitchFamily="34" charset="0"/>
                          <a:cs typeface="Arial" panose="020B0604020202020204" pitchFamily="34" charset="0"/>
                        </a:rPr>
                        <a:t>223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dirty="0" smtClean="0">
                          <a:solidFill>
                            <a:srgbClr val="000000"/>
                          </a:solidFill>
                          <a:effectLst/>
                          <a:latin typeface="Arial" panose="020B0604020202020204" pitchFamily="34" charset="0"/>
                          <a:cs typeface="Arial" panose="020B0604020202020204" pitchFamily="34" charset="0"/>
                        </a:rPr>
                        <a:t>1 </a:t>
                      </a:r>
                      <a:r>
                        <a:rPr lang="en-ZA" sz="1400" b="1" i="0" u="none" strike="noStrike" dirty="0">
                          <a:solidFill>
                            <a:srgbClr val="000000"/>
                          </a:solidFill>
                          <a:effectLst/>
                          <a:latin typeface="Arial" panose="020B0604020202020204" pitchFamily="34" charset="0"/>
                          <a:cs typeface="Arial" panose="020B0604020202020204" pitchFamily="34" charset="0"/>
                        </a:rPr>
                        <a:t>249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dirty="0">
                          <a:solidFill>
                            <a:srgbClr val="000000"/>
                          </a:solidFill>
                          <a:effectLst/>
                          <a:latin typeface="Arial" panose="020B0604020202020204" pitchFamily="34" charset="0"/>
                          <a:cs typeface="Arial" panose="020B0604020202020204" pitchFamily="34" charset="0"/>
                        </a:rPr>
                        <a:t>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dirty="0">
                          <a:solidFill>
                            <a:srgbClr val="000000"/>
                          </a:solidFill>
                          <a:effectLst/>
                          <a:latin typeface="Arial" panose="020B0604020202020204" pitchFamily="34" charset="0"/>
                          <a:cs typeface="Arial" panose="020B0604020202020204" pitchFamily="34" charset="0"/>
                        </a:rPr>
                        <a:t>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a:solidFill>
                            <a:srgbClr val="000000"/>
                          </a:solidFill>
                          <a:effectLst/>
                          <a:latin typeface="Arial" panose="020B0604020202020204" pitchFamily="34" charset="0"/>
                          <a:cs typeface="Arial" panose="020B0604020202020204" pitchFamily="34" charset="0"/>
                        </a:rPr>
                        <a:t>          2 473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17185">
                <a:tc>
                  <a:txBody>
                    <a:bodyPr/>
                    <a:lstStyle/>
                    <a:p>
                      <a:pPr algn="l" fontAlgn="t"/>
                      <a:r>
                        <a:rPr lang="en-ZA" sz="1400" b="1" i="0" u="none" strike="noStrike" dirty="0">
                          <a:solidFill>
                            <a:srgbClr val="000000"/>
                          </a:solidFill>
                          <a:effectLst/>
                          <a:latin typeface="Arial" panose="020B0604020202020204" pitchFamily="34" charset="0"/>
                          <a:cs typeface="Arial" panose="020B0604020202020204" pitchFamily="34" charset="0"/>
                        </a:rPr>
                        <a:t>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dirty="0">
                          <a:solidFill>
                            <a:srgbClr val="000000"/>
                          </a:solidFill>
                          <a:effectLst/>
                          <a:latin typeface="Arial" panose="020B0604020202020204" pitchFamily="34" charset="0"/>
                          <a:cs typeface="Arial" panose="020B0604020202020204" pitchFamily="34" charset="0"/>
                        </a:rPr>
                        <a:t>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a:solidFill>
                            <a:srgbClr val="000000"/>
                          </a:solidFill>
                          <a:effectLst/>
                          <a:latin typeface="Arial" panose="020B0604020202020204" pitchFamily="34" charset="0"/>
                          <a:cs typeface="Arial" panose="020B0604020202020204" pitchFamily="34" charset="0"/>
                        </a:rPr>
                        <a:t>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dirty="0">
                          <a:solidFill>
                            <a:srgbClr val="000000"/>
                          </a:solidFill>
                          <a:effectLst/>
                          <a:latin typeface="Arial" panose="020B0604020202020204" pitchFamily="34" charset="0"/>
                          <a:cs typeface="Arial" panose="020B0604020202020204" pitchFamily="34" charset="0"/>
                        </a:rPr>
                        <a:t>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dirty="0">
                          <a:solidFill>
                            <a:srgbClr val="000000"/>
                          </a:solidFill>
                          <a:effectLst/>
                          <a:latin typeface="Arial" panose="020B0604020202020204" pitchFamily="34" charset="0"/>
                          <a:cs typeface="Arial" panose="020B0604020202020204" pitchFamily="34" charset="0"/>
                        </a:rPr>
                        <a:t>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400" b="1" i="0" u="none" strike="noStrike">
                          <a:solidFill>
                            <a:srgbClr val="000000"/>
                          </a:solidFill>
                          <a:effectLst/>
                          <a:latin typeface="Arial" panose="020B0604020202020204" pitchFamily="34" charset="0"/>
                          <a:cs typeface="Arial" panose="020B0604020202020204" pitchFamily="34" charset="0"/>
                        </a:rPr>
                        <a:t>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05226">
                <a:tc>
                  <a:txBody>
                    <a:bodyPr/>
                    <a:lstStyle/>
                    <a:p>
                      <a:pPr algn="l" fontAlgn="t"/>
                      <a:r>
                        <a:rPr lang="en-ZA" sz="1400" b="1" i="0" u="none" strike="noStrike" dirty="0">
                          <a:solidFill>
                            <a:schemeClr val="bg1"/>
                          </a:solidFill>
                          <a:effectLst/>
                          <a:latin typeface="Arial" panose="020B0604020202020204" pitchFamily="34" charset="0"/>
                          <a:cs typeface="Arial" panose="020B0604020202020204" pitchFamily="34" charset="0"/>
                        </a:rPr>
                        <a:t>Grand Total</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400" b="1" i="0" u="none" strike="noStrike" dirty="0" smtClean="0">
                          <a:solidFill>
                            <a:schemeClr val="bg1"/>
                          </a:solidFill>
                          <a:effectLst/>
                          <a:latin typeface="Arial" panose="020B0604020202020204" pitchFamily="34" charset="0"/>
                          <a:cs typeface="Arial" panose="020B0604020202020204" pitchFamily="34" charset="0"/>
                        </a:rPr>
                        <a:t>1 </a:t>
                      </a:r>
                      <a:r>
                        <a:rPr lang="en-ZA" sz="1400" b="1" i="0" u="none" strike="noStrike" dirty="0">
                          <a:solidFill>
                            <a:schemeClr val="bg1"/>
                          </a:solidFill>
                          <a:effectLst/>
                          <a:latin typeface="Arial" panose="020B0604020202020204" pitchFamily="34" charset="0"/>
                          <a:cs typeface="Arial" panose="020B0604020202020204" pitchFamily="34" charset="0"/>
                        </a:rPr>
                        <a:t>818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400" b="1" i="0" u="none" strike="noStrike" dirty="0" smtClean="0">
                          <a:solidFill>
                            <a:schemeClr val="bg1"/>
                          </a:solidFill>
                          <a:effectLst/>
                          <a:latin typeface="Arial" panose="020B0604020202020204" pitchFamily="34" charset="0"/>
                          <a:cs typeface="Arial" panose="020B0604020202020204" pitchFamily="34" charset="0"/>
                        </a:rPr>
                        <a:t>1 </a:t>
                      </a:r>
                      <a:r>
                        <a:rPr lang="en-ZA" sz="1400" b="1" i="0" u="none" strike="noStrike" dirty="0">
                          <a:solidFill>
                            <a:schemeClr val="bg1"/>
                          </a:solidFill>
                          <a:effectLst/>
                          <a:latin typeface="Arial" panose="020B0604020202020204" pitchFamily="34" charset="0"/>
                          <a:cs typeface="Arial" panose="020B0604020202020204" pitchFamily="34" charset="0"/>
                        </a:rPr>
                        <a:t>249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400" b="1" i="0" u="none" strike="noStrike" dirty="0">
                          <a:solidFill>
                            <a:schemeClr val="bg1"/>
                          </a:solidFill>
                          <a:effectLst/>
                          <a:latin typeface="Arial" panose="020B0604020202020204" pitchFamily="34" charset="0"/>
                          <a:cs typeface="Arial" panose="020B0604020202020204" pitchFamily="34" charset="0"/>
                        </a:rPr>
                        <a:t>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400" b="1" i="0" u="none" strike="noStrike" dirty="0">
                          <a:solidFill>
                            <a:schemeClr val="bg1"/>
                          </a:solidFill>
                          <a:effectLst/>
                          <a:latin typeface="Arial" panose="020B0604020202020204" pitchFamily="34" charset="0"/>
                          <a:cs typeface="Arial" panose="020B0604020202020204" pitchFamily="34" charset="0"/>
                        </a:rPr>
                        <a:t>                 -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400" b="1" i="0" u="none" strike="noStrike" dirty="0">
                          <a:solidFill>
                            <a:schemeClr val="bg1"/>
                          </a:solidFill>
                          <a:effectLst/>
                          <a:latin typeface="Arial" panose="020B0604020202020204" pitchFamily="34" charset="0"/>
                          <a:cs typeface="Arial" panose="020B0604020202020204" pitchFamily="34" charset="0"/>
                        </a:rPr>
                        <a:t>          3 067 </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4"/>
                  </a:ext>
                </a:extLst>
              </a:tr>
            </a:tbl>
          </a:graphicData>
        </a:graphic>
      </p:graphicFrame>
      <p:sp>
        <p:nvSpPr>
          <p:cNvPr id="5"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22</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4352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399294345"/>
              </p:ext>
            </p:extLst>
          </p:nvPr>
        </p:nvGraphicFramePr>
        <p:xfrm>
          <a:off x="1523999" y="548642"/>
          <a:ext cx="7620000" cy="5217157"/>
        </p:xfrm>
        <a:graphic>
          <a:graphicData uri="http://schemas.openxmlformats.org/drawingml/2006/table">
            <a:tbl>
              <a:tblPr>
                <a:tableStyleId>{5C22544A-7EE6-4342-B048-85BDC9FD1C3A}</a:tableStyleId>
              </a:tblPr>
              <a:tblGrid>
                <a:gridCol w="2545082">
                  <a:extLst>
                    <a:ext uri="{9D8B030D-6E8A-4147-A177-3AD203B41FA5}">
                      <a16:colId xmlns:a16="http://schemas.microsoft.com/office/drawing/2014/main" xmlns="" val="20000"/>
                    </a:ext>
                  </a:extLst>
                </a:gridCol>
                <a:gridCol w="1089660">
                  <a:extLst>
                    <a:ext uri="{9D8B030D-6E8A-4147-A177-3AD203B41FA5}">
                      <a16:colId xmlns:a16="http://schemas.microsoft.com/office/drawing/2014/main" xmlns="" val="20001"/>
                    </a:ext>
                  </a:extLst>
                </a:gridCol>
                <a:gridCol w="815340">
                  <a:extLst>
                    <a:ext uri="{9D8B030D-6E8A-4147-A177-3AD203B41FA5}">
                      <a16:colId xmlns:a16="http://schemas.microsoft.com/office/drawing/2014/main" xmlns="" val="20002"/>
                    </a:ext>
                  </a:extLst>
                </a:gridCol>
                <a:gridCol w="883920">
                  <a:extLst>
                    <a:ext uri="{9D8B030D-6E8A-4147-A177-3AD203B41FA5}">
                      <a16:colId xmlns:a16="http://schemas.microsoft.com/office/drawing/2014/main" xmlns="" val="20003"/>
                    </a:ext>
                  </a:extLst>
                </a:gridCol>
                <a:gridCol w="708660">
                  <a:extLst>
                    <a:ext uri="{9D8B030D-6E8A-4147-A177-3AD203B41FA5}">
                      <a16:colId xmlns:a16="http://schemas.microsoft.com/office/drawing/2014/main" xmlns="" val="20004"/>
                    </a:ext>
                  </a:extLst>
                </a:gridCol>
                <a:gridCol w="807720">
                  <a:extLst>
                    <a:ext uri="{9D8B030D-6E8A-4147-A177-3AD203B41FA5}">
                      <a16:colId xmlns:a16="http://schemas.microsoft.com/office/drawing/2014/main" xmlns="" val="20005"/>
                    </a:ext>
                  </a:extLst>
                </a:gridCol>
                <a:gridCol w="769618">
                  <a:extLst>
                    <a:ext uri="{9D8B030D-6E8A-4147-A177-3AD203B41FA5}">
                      <a16:colId xmlns:a16="http://schemas.microsoft.com/office/drawing/2014/main" xmlns="" val="20006"/>
                    </a:ext>
                  </a:extLst>
                </a:gridCol>
              </a:tblGrid>
              <a:tr h="328351">
                <a:tc>
                  <a:txBody>
                    <a:bodyPr/>
                    <a:lstStyle/>
                    <a:p>
                      <a:pPr algn="ctr" fontAlgn="t"/>
                      <a:r>
                        <a:rPr lang="en-ZA" sz="1000" b="1" u="none" strike="noStrike" dirty="0">
                          <a:effectLst/>
                        </a:rPr>
                        <a:t>Entity Name</a:t>
                      </a:r>
                      <a:endParaRPr lang="en-ZA" sz="1000" b="1" i="0" u="none" strike="noStrike" dirty="0">
                        <a:solidFill>
                          <a:srgbClr val="000000"/>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effectLst/>
                        </a:rPr>
                        <a:t>TOTAL OUTSTANDING </a:t>
                      </a:r>
                      <a:endParaRPr lang="en-ZA" sz="1000" b="1" i="0" u="none" strike="noStrike" dirty="0">
                        <a:solidFill>
                          <a:srgbClr val="000000"/>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effectLst/>
                        </a:rPr>
                        <a:t>CURRENT         </a:t>
                      </a:r>
                      <a:endParaRPr lang="en-ZA" sz="1000" b="1" i="0" u="none" strike="noStrike" dirty="0">
                        <a:solidFill>
                          <a:srgbClr val="000000"/>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effectLst/>
                        </a:rPr>
                        <a:t>DAYS 30                </a:t>
                      </a:r>
                      <a:endParaRPr lang="en-ZA" sz="1000" b="1" i="0" u="none" strike="noStrike" dirty="0">
                        <a:solidFill>
                          <a:srgbClr val="000000"/>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effectLst/>
                        </a:rPr>
                        <a:t>DAYS 60       </a:t>
                      </a:r>
                      <a:endParaRPr lang="en-ZA" sz="1000" b="1" i="0" u="none" strike="noStrike" dirty="0">
                        <a:solidFill>
                          <a:srgbClr val="000000"/>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effectLst/>
                        </a:rPr>
                        <a:t>DAYS 90                    </a:t>
                      </a:r>
                      <a:endParaRPr lang="en-ZA" sz="1000" b="1" i="0" u="none" strike="noStrike" dirty="0">
                        <a:solidFill>
                          <a:srgbClr val="000000"/>
                        </a:solidFill>
                        <a:effectLst/>
                        <a:latin typeface="Arial"/>
                      </a:endParaRPr>
                    </a:p>
                  </a:txBody>
                  <a:tcPr marL="7620" marR="7620" marT="7620" marB="0" anchor="ctr">
                    <a:solidFill>
                      <a:schemeClr val="accent3"/>
                    </a:solidFill>
                  </a:tcPr>
                </a:tc>
                <a:tc>
                  <a:txBody>
                    <a:bodyPr/>
                    <a:lstStyle/>
                    <a:p>
                      <a:pPr algn="ctr" fontAlgn="t"/>
                      <a:r>
                        <a:rPr lang="en-ZA" sz="1000" b="1" u="none" strike="noStrike" dirty="0">
                          <a:effectLst/>
                        </a:rPr>
                        <a:t>DAYS 120+     </a:t>
                      </a:r>
                      <a:endParaRPr lang="en-ZA" sz="1000" b="1" i="0" u="none" strike="noStrike" dirty="0">
                        <a:solidFill>
                          <a:srgbClr val="000000"/>
                        </a:solidFill>
                        <a:effectLst/>
                        <a:latin typeface="Arial"/>
                      </a:endParaRPr>
                    </a:p>
                  </a:txBody>
                  <a:tcPr marL="7620" marR="7620" marT="7620" marB="0" anchor="ctr">
                    <a:solidFill>
                      <a:schemeClr val="accent3"/>
                    </a:solidFill>
                  </a:tcPr>
                </a:tc>
                <a:extLst>
                  <a:ext uri="{0D108BD9-81ED-4DB2-BD59-A6C34878D82A}">
                    <a16:rowId xmlns:a16="http://schemas.microsoft.com/office/drawing/2014/main" xmlns="" val="10000"/>
                  </a:ext>
                </a:extLst>
              </a:tr>
              <a:tr h="165696">
                <a:tc>
                  <a:txBody>
                    <a:bodyPr/>
                    <a:lstStyle/>
                    <a:p>
                      <a:pPr algn="ctr" fontAlgn="t"/>
                      <a:r>
                        <a:rPr lang="en-ZA" sz="1000" b="1" u="none" strike="noStrike" dirty="0">
                          <a:effectLst/>
                        </a:rPr>
                        <a:t> </a:t>
                      </a:r>
                      <a:endParaRPr lang="en-ZA" sz="1000" b="1" i="0" u="none" strike="noStrike" dirty="0">
                        <a:solidFill>
                          <a:srgbClr val="000000"/>
                        </a:solidFill>
                        <a:effectLst/>
                        <a:latin typeface="Arial"/>
                      </a:endParaRPr>
                    </a:p>
                  </a:txBody>
                  <a:tcPr marL="5257" marR="5257" marT="5257" marB="0">
                    <a:solidFill>
                      <a:schemeClr val="accent3"/>
                    </a:solidFill>
                  </a:tcPr>
                </a:tc>
                <a:tc>
                  <a:txBody>
                    <a:bodyPr/>
                    <a:lstStyle/>
                    <a:p>
                      <a:pPr algn="ctr" fontAlgn="t"/>
                      <a:r>
                        <a:rPr lang="en-ZA" sz="1000" b="1" u="none" strike="noStrike" dirty="0">
                          <a:effectLst/>
                        </a:rPr>
                        <a:t>R'000</a:t>
                      </a:r>
                      <a:endParaRPr lang="en-ZA" sz="1000" b="1" i="0" u="none" strike="noStrike" dirty="0">
                        <a:solidFill>
                          <a:srgbClr val="000000"/>
                        </a:solidFill>
                        <a:effectLst/>
                        <a:latin typeface="Arial"/>
                      </a:endParaRPr>
                    </a:p>
                  </a:txBody>
                  <a:tcPr marL="5257" marR="5257" marT="5257" marB="0">
                    <a:solidFill>
                      <a:schemeClr val="accent3"/>
                    </a:solidFill>
                  </a:tcPr>
                </a:tc>
                <a:tc>
                  <a:txBody>
                    <a:bodyPr/>
                    <a:lstStyle/>
                    <a:p>
                      <a:pPr algn="ctr" fontAlgn="t"/>
                      <a:r>
                        <a:rPr lang="en-ZA" sz="1000" b="1" u="none" strike="noStrike" dirty="0">
                          <a:effectLst/>
                        </a:rPr>
                        <a:t>R'000</a:t>
                      </a:r>
                      <a:endParaRPr lang="en-ZA" sz="1000" b="1" i="0" u="none" strike="noStrike" dirty="0">
                        <a:solidFill>
                          <a:srgbClr val="000000"/>
                        </a:solidFill>
                        <a:effectLst/>
                        <a:latin typeface="Arial"/>
                      </a:endParaRPr>
                    </a:p>
                  </a:txBody>
                  <a:tcPr marL="5257" marR="5257" marT="5257" marB="0">
                    <a:solidFill>
                      <a:schemeClr val="accent3"/>
                    </a:solidFill>
                  </a:tcPr>
                </a:tc>
                <a:tc>
                  <a:txBody>
                    <a:bodyPr/>
                    <a:lstStyle/>
                    <a:p>
                      <a:pPr algn="ctr" fontAlgn="t"/>
                      <a:r>
                        <a:rPr lang="en-ZA" sz="1000" b="1" u="none" strike="noStrike" dirty="0">
                          <a:effectLst/>
                        </a:rPr>
                        <a:t>R'000</a:t>
                      </a:r>
                      <a:endParaRPr lang="en-ZA" sz="1000" b="1" i="0" u="none" strike="noStrike" dirty="0">
                        <a:solidFill>
                          <a:srgbClr val="000000"/>
                        </a:solidFill>
                        <a:effectLst/>
                        <a:latin typeface="Arial"/>
                      </a:endParaRPr>
                    </a:p>
                  </a:txBody>
                  <a:tcPr marL="5257" marR="5257" marT="5257" marB="0">
                    <a:solidFill>
                      <a:schemeClr val="accent3"/>
                    </a:solidFill>
                  </a:tcPr>
                </a:tc>
                <a:tc>
                  <a:txBody>
                    <a:bodyPr/>
                    <a:lstStyle/>
                    <a:p>
                      <a:pPr algn="ctr" fontAlgn="t"/>
                      <a:r>
                        <a:rPr lang="en-ZA" sz="1000" b="1" u="none" strike="noStrike" dirty="0">
                          <a:effectLst/>
                        </a:rPr>
                        <a:t>R'000</a:t>
                      </a:r>
                      <a:endParaRPr lang="en-ZA" sz="1000" b="1" i="0" u="none" strike="noStrike" dirty="0">
                        <a:solidFill>
                          <a:srgbClr val="000000"/>
                        </a:solidFill>
                        <a:effectLst/>
                        <a:latin typeface="Arial"/>
                      </a:endParaRPr>
                    </a:p>
                  </a:txBody>
                  <a:tcPr marL="5257" marR="5257" marT="5257" marB="0">
                    <a:solidFill>
                      <a:schemeClr val="accent3"/>
                    </a:solidFill>
                  </a:tcPr>
                </a:tc>
                <a:tc>
                  <a:txBody>
                    <a:bodyPr/>
                    <a:lstStyle/>
                    <a:p>
                      <a:pPr algn="ctr" fontAlgn="t"/>
                      <a:r>
                        <a:rPr lang="en-ZA" sz="1000" b="1" u="none" strike="noStrike" dirty="0">
                          <a:effectLst/>
                        </a:rPr>
                        <a:t>R'000</a:t>
                      </a:r>
                      <a:endParaRPr lang="en-ZA" sz="1000" b="1" i="0" u="none" strike="noStrike" dirty="0">
                        <a:solidFill>
                          <a:srgbClr val="000000"/>
                        </a:solidFill>
                        <a:effectLst/>
                        <a:latin typeface="Arial"/>
                      </a:endParaRPr>
                    </a:p>
                  </a:txBody>
                  <a:tcPr marL="5257" marR="5257" marT="5257" marB="0">
                    <a:solidFill>
                      <a:schemeClr val="accent3"/>
                    </a:solidFill>
                  </a:tcPr>
                </a:tc>
                <a:tc>
                  <a:txBody>
                    <a:bodyPr/>
                    <a:lstStyle/>
                    <a:p>
                      <a:pPr algn="ctr" fontAlgn="t"/>
                      <a:r>
                        <a:rPr lang="en-ZA" sz="1000" b="1" u="none" strike="noStrike" dirty="0">
                          <a:effectLst/>
                        </a:rPr>
                        <a:t>R'000</a:t>
                      </a:r>
                      <a:endParaRPr lang="en-ZA" sz="1000" b="1" i="0" u="none" strike="noStrike" dirty="0">
                        <a:solidFill>
                          <a:srgbClr val="000000"/>
                        </a:solidFill>
                        <a:effectLst/>
                        <a:latin typeface="Arial"/>
                      </a:endParaRPr>
                    </a:p>
                  </a:txBody>
                  <a:tcPr marL="5257" marR="5257" marT="5257" marB="0">
                    <a:solidFill>
                      <a:schemeClr val="accent3"/>
                    </a:solidFill>
                  </a:tcPr>
                </a:tc>
                <a:extLst>
                  <a:ext uri="{0D108BD9-81ED-4DB2-BD59-A6C34878D82A}">
                    <a16:rowId xmlns:a16="http://schemas.microsoft.com/office/drawing/2014/main" xmlns="" val="10001"/>
                  </a:ext>
                </a:extLst>
              </a:tr>
              <a:tr h="168180">
                <a:tc>
                  <a:txBody>
                    <a:bodyPr/>
                    <a:lstStyle/>
                    <a:p>
                      <a:pPr algn="l" fontAlgn="ctr"/>
                      <a:r>
                        <a:rPr lang="en-ZA" sz="1000" b="0" i="0" u="none" strike="noStrike">
                          <a:solidFill>
                            <a:srgbClr val="000000"/>
                          </a:solidFill>
                          <a:effectLst/>
                          <a:latin typeface="Calibri"/>
                        </a:rPr>
                        <a:t> JOHANNESBURG WATER (SOC) PTY</a:t>
                      </a:r>
                    </a:p>
                  </a:txBody>
                  <a:tcPr marL="7620" marR="7620" marT="7620" marB="0" anchor="ctr"/>
                </a:tc>
                <a:tc>
                  <a:txBody>
                    <a:bodyPr/>
                    <a:lstStyle/>
                    <a:p>
                      <a:pPr algn="r" fontAlgn="ctr"/>
                      <a:r>
                        <a:rPr lang="en-ZA" sz="1000" b="0" i="0" u="none" strike="noStrike" dirty="0">
                          <a:solidFill>
                            <a:srgbClr val="000000"/>
                          </a:solidFill>
                          <a:effectLst/>
                          <a:latin typeface="Calibri"/>
                        </a:rPr>
                        <a:t>562 713</a:t>
                      </a:r>
                    </a:p>
                  </a:txBody>
                  <a:tcPr marL="7620" marR="7620" marT="7620" marB="0" anchor="ctr"/>
                </a:tc>
                <a:tc>
                  <a:txBody>
                    <a:bodyPr/>
                    <a:lstStyle/>
                    <a:p>
                      <a:pPr algn="r" fontAlgn="ctr"/>
                      <a:r>
                        <a:rPr lang="en-ZA" sz="1000" b="0" i="0" u="none" strike="noStrike" dirty="0">
                          <a:solidFill>
                            <a:srgbClr val="000000"/>
                          </a:solidFill>
                          <a:effectLst/>
                          <a:latin typeface="Calibri"/>
                        </a:rPr>
                        <a:t>562 713</a:t>
                      </a:r>
                    </a:p>
                  </a:txBody>
                  <a:tcPr marL="7620" marR="7620" marT="7620" marB="0" anchor="ctr"/>
                </a:tc>
                <a:tc>
                  <a:txBody>
                    <a:bodyPr/>
                    <a:lstStyle/>
                    <a:p>
                      <a:pPr algn="r" fontAlgn="ctr"/>
                      <a:r>
                        <a:rPr lang="en-ZA" sz="1000" b="0" i="0" u="none" strike="noStrike" dirty="0">
                          <a:solidFill>
                            <a:srgbClr val="000000"/>
                          </a:solidFill>
                          <a:effectLst/>
                          <a:latin typeface="Calibri"/>
                        </a:rPr>
                        <a:t>0</a:t>
                      </a:r>
                    </a:p>
                  </a:txBody>
                  <a:tcPr marL="7620" marR="7620" marT="7620" marB="0" anchor="ctr"/>
                </a:tc>
                <a:tc>
                  <a:txBody>
                    <a:bodyPr/>
                    <a:lstStyle/>
                    <a:p>
                      <a:pPr algn="r" fontAlgn="ctr"/>
                      <a:r>
                        <a:rPr lang="en-ZA" sz="1000" b="0" i="0" u="none" strike="noStrike" dirty="0">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extLst>
                  <a:ext uri="{0D108BD9-81ED-4DB2-BD59-A6C34878D82A}">
                    <a16:rowId xmlns:a16="http://schemas.microsoft.com/office/drawing/2014/main" xmlns="" val="10002"/>
                  </a:ext>
                </a:extLst>
              </a:tr>
              <a:tr h="328351">
                <a:tc>
                  <a:txBody>
                    <a:bodyPr/>
                    <a:lstStyle/>
                    <a:p>
                      <a:pPr algn="l" fontAlgn="ctr"/>
                      <a:r>
                        <a:rPr lang="en-ZA" sz="1000" b="0" i="0" u="none" strike="noStrike">
                          <a:solidFill>
                            <a:srgbClr val="000000"/>
                          </a:solidFill>
                          <a:effectLst/>
                          <a:latin typeface="Calibri"/>
                        </a:rPr>
                        <a:t> EKURHULENI METROPOLITAN MUNICIPALITY</a:t>
                      </a:r>
                    </a:p>
                  </a:txBody>
                  <a:tcPr marL="7620" marR="7620" marT="7620" marB="0" anchor="ctr"/>
                </a:tc>
                <a:tc>
                  <a:txBody>
                    <a:bodyPr/>
                    <a:lstStyle/>
                    <a:p>
                      <a:pPr algn="r" fontAlgn="ctr"/>
                      <a:r>
                        <a:rPr lang="en-ZA" sz="1000" b="0" i="0" u="none" strike="noStrike">
                          <a:solidFill>
                            <a:srgbClr val="000000"/>
                          </a:solidFill>
                          <a:effectLst/>
                          <a:latin typeface="Calibri"/>
                        </a:rPr>
                        <a:t>327 921</a:t>
                      </a:r>
                    </a:p>
                  </a:txBody>
                  <a:tcPr marL="7620" marR="7620" marT="7620" marB="0" anchor="ctr"/>
                </a:tc>
                <a:tc>
                  <a:txBody>
                    <a:bodyPr/>
                    <a:lstStyle/>
                    <a:p>
                      <a:pPr algn="r" fontAlgn="ctr"/>
                      <a:r>
                        <a:rPr lang="en-ZA" sz="1000" b="0" i="0" u="none" strike="noStrike">
                          <a:solidFill>
                            <a:srgbClr val="000000"/>
                          </a:solidFill>
                          <a:effectLst/>
                          <a:latin typeface="Calibri"/>
                        </a:rPr>
                        <a:t>327 910</a:t>
                      </a:r>
                    </a:p>
                  </a:txBody>
                  <a:tcPr marL="7620" marR="7620" marT="7620" marB="0" anchor="ctr"/>
                </a:tc>
                <a:tc>
                  <a:txBody>
                    <a:bodyPr/>
                    <a:lstStyle/>
                    <a:p>
                      <a:pPr algn="r" fontAlgn="ctr"/>
                      <a:r>
                        <a:rPr lang="en-ZA" sz="1000" b="0" i="0" u="none" strike="noStrike">
                          <a:solidFill>
                            <a:srgbClr val="000000"/>
                          </a:solidFill>
                          <a:effectLst/>
                          <a:latin typeface="Calibri"/>
                        </a:rPr>
                        <a:t>11</a:t>
                      </a:r>
                    </a:p>
                  </a:txBody>
                  <a:tcPr marL="7620" marR="7620" marT="7620" marB="0" anchor="ctr"/>
                </a:tc>
                <a:tc>
                  <a:txBody>
                    <a:bodyPr/>
                    <a:lstStyle/>
                    <a:p>
                      <a:pPr algn="r" fontAlgn="ctr"/>
                      <a:r>
                        <a:rPr lang="en-ZA" sz="1000" b="0" i="0" u="none" strike="noStrike" dirty="0">
                          <a:solidFill>
                            <a:srgbClr val="000000"/>
                          </a:solidFill>
                          <a:effectLst/>
                          <a:latin typeface="Calibri"/>
                        </a:rPr>
                        <a:t>0</a:t>
                      </a:r>
                    </a:p>
                  </a:txBody>
                  <a:tcPr marL="7620" marR="7620" marT="7620" marB="0" anchor="ctr"/>
                </a:tc>
                <a:tc>
                  <a:txBody>
                    <a:bodyPr/>
                    <a:lstStyle/>
                    <a:p>
                      <a:pPr algn="r" fontAlgn="ctr"/>
                      <a:r>
                        <a:rPr lang="en-ZA" sz="1000" b="0" i="0" u="none" strike="noStrike" dirty="0">
                          <a:solidFill>
                            <a:srgbClr val="000000"/>
                          </a:solidFill>
                          <a:effectLst/>
                          <a:latin typeface="Calibri"/>
                        </a:rPr>
                        <a:t>0</a:t>
                      </a:r>
                    </a:p>
                  </a:txBody>
                  <a:tcPr marL="7620" marR="7620" marT="7620" marB="0" anchor="ctr"/>
                </a:tc>
                <a:tc>
                  <a:txBody>
                    <a:bodyPr/>
                    <a:lstStyle/>
                    <a:p>
                      <a:pPr algn="r" fontAlgn="ctr"/>
                      <a:r>
                        <a:rPr lang="en-ZA" sz="1000" b="0" i="0" u="none" strike="noStrike" dirty="0">
                          <a:solidFill>
                            <a:srgbClr val="000000"/>
                          </a:solidFill>
                          <a:effectLst/>
                          <a:latin typeface="Calibri"/>
                        </a:rPr>
                        <a:t>0</a:t>
                      </a:r>
                    </a:p>
                  </a:txBody>
                  <a:tcPr marL="7620" marR="7620" marT="7620" marB="0" anchor="ctr"/>
                </a:tc>
                <a:extLst>
                  <a:ext uri="{0D108BD9-81ED-4DB2-BD59-A6C34878D82A}">
                    <a16:rowId xmlns:a16="http://schemas.microsoft.com/office/drawing/2014/main" xmlns="" val="10003"/>
                  </a:ext>
                </a:extLst>
              </a:tr>
              <a:tr h="324756">
                <a:tc>
                  <a:txBody>
                    <a:bodyPr/>
                    <a:lstStyle/>
                    <a:p>
                      <a:pPr algn="l" fontAlgn="ctr"/>
                      <a:r>
                        <a:rPr lang="en-ZA" sz="1000" b="0" i="0" u="none" strike="noStrike">
                          <a:solidFill>
                            <a:srgbClr val="000000"/>
                          </a:solidFill>
                          <a:effectLst/>
                          <a:latin typeface="Calibri"/>
                        </a:rPr>
                        <a:t> TSHWANE METROPOLITAN MUNICIPALITY</a:t>
                      </a:r>
                    </a:p>
                  </a:txBody>
                  <a:tcPr marL="7620" marR="7620" marT="7620" marB="0" anchor="ctr"/>
                </a:tc>
                <a:tc>
                  <a:txBody>
                    <a:bodyPr/>
                    <a:lstStyle/>
                    <a:p>
                      <a:pPr algn="r" fontAlgn="ctr"/>
                      <a:r>
                        <a:rPr lang="en-ZA" sz="1000" b="0" i="0" u="none" strike="noStrike">
                          <a:solidFill>
                            <a:srgbClr val="000000"/>
                          </a:solidFill>
                          <a:effectLst/>
                          <a:latin typeface="Calibri"/>
                        </a:rPr>
                        <a:t>283 026</a:t>
                      </a:r>
                    </a:p>
                  </a:txBody>
                  <a:tcPr marL="7620" marR="7620" marT="7620" marB="0" anchor="ctr"/>
                </a:tc>
                <a:tc>
                  <a:txBody>
                    <a:bodyPr/>
                    <a:lstStyle/>
                    <a:p>
                      <a:pPr algn="r" fontAlgn="ctr"/>
                      <a:r>
                        <a:rPr lang="en-ZA" sz="1000" b="0" i="0" u="none" strike="noStrike" dirty="0">
                          <a:solidFill>
                            <a:srgbClr val="000000"/>
                          </a:solidFill>
                          <a:effectLst/>
                          <a:latin typeface="Calibri"/>
                        </a:rPr>
                        <a:t>283 026</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dirty="0">
                          <a:solidFill>
                            <a:srgbClr val="000000"/>
                          </a:solidFill>
                          <a:effectLst/>
                          <a:latin typeface="Calibri"/>
                        </a:rPr>
                        <a:t>0</a:t>
                      </a:r>
                    </a:p>
                  </a:txBody>
                  <a:tcPr marL="7620" marR="7620" marT="7620" marB="0" anchor="ctr"/>
                </a:tc>
                <a:extLst>
                  <a:ext uri="{0D108BD9-81ED-4DB2-BD59-A6C34878D82A}">
                    <a16:rowId xmlns:a16="http://schemas.microsoft.com/office/drawing/2014/main" xmlns="" val="10004"/>
                  </a:ext>
                </a:extLst>
              </a:tr>
              <a:tr h="217892">
                <a:tc>
                  <a:txBody>
                    <a:bodyPr/>
                    <a:lstStyle/>
                    <a:p>
                      <a:pPr algn="l" fontAlgn="ctr"/>
                      <a:r>
                        <a:rPr lang="en-ZA" sz="1000" b="0" i="0" u="none" strike="noStrike">
                          <a:solidFill>
                            <a:srgbClr val="000000"/>
                          </a:solidFill>
                          <a:effectLst/>
                          <a:latin typeface="Calibri"/>
                        </a:rPr>
                        <a:t> EMFULENI LOCAL MUNICIPALITY</a:t>
                      </a:r>
                    </a:p>
                  </a:txBody>
                  <a:tcPr marL="7620" marR="7620" marT="7620" marB="0" anchor="ctr"/>
                </a:tc>
                <a:tc>
                  <a:txBody>
                    <a:bodyPr/>
                    <a:lstStyle/>
                    <a:p>
                      <a:pPr algn="r" fontAlgn="ctr"/>
                      <a:r>
                        <a:rPr lang="en-ZA" sz="1000" b="0" i="0" u="none" strike="noStrike">
                          <a:solidFill>
                            <a:srgbClr val="000000"/>
                          </a:solidFill>
                          <a:effectLst/>
                          <a:latin typeface="Calibri"/>
                        </a:rPr>
                        <a:t>593 594</a:t>
                      </a:r>
                    </a:p>
                  </a:txBody>
                  <a:tcPr marL="7620" marR="7620" marT="7620" marB="0" anchor="ctr"/>
                </a:tc>
                <a:tc>
                  <a:txBody>
                    <a:bodyPr/>
                    <a:lstStyle/>
                    <a:p>
                      <a:pPr algn="r" fontAlgn="ctr"/>
                      <a:r>
                        <a:rPr lang="en-ZA" sz="1000" b="0" i="0" u="none" strike="noStrike">
                          <a:solidFill>
                            <a:srgbClr val="000000"/>
                          </a:solidFill>
                          <a:effectLst/>
                          <a:latin typeface="Calibri"/>
                        </a:rPr>
                        <a:t>103 608</a:t>
                      </a:r>
                    </a:p>
                  </a:txBody>
                  <a:tcPr marL="7620" marR="7620" marT="7620" marB="0" anchor="ctr"/>
                </a:tc>
                <a:tc>
                  <a:txBody>
                    <a:bodyPr/>
                    <a:lstStyle/>
                    <a:p>
                      <a:pPr algn="r" fontAlgn="ctr"/>
                      <a:r>
                        <a:rPr lang="en-ZA" sz="1000" b="0" i="0" u="none" strike="noStrike">
                          <a:solidFill>
                            <a:srgbClr val="000000"/>
                          </a:solidFill>
                          <a:effectLst/>
                          <a:latin typeface="Calibri"/>
                        </a:rPr>
                        <a:t>107 348</a:t>
                      </a:r>
                    </a:p>
                  </a:txBody>
                  <a:tcPr marL="7620" marR="7620" marT="7620" marB="0" anchor="ctr"/>
                </a:tc>
                <a:tc>
                  <a:txBody>
                    <a:bodyPr/>
                    <a:lstStyle/>
                    <a:p>
                      <a:pPr algn="r" fontAlgn="ctr"/>
                      <a:r>
                        <a:rPr lang="en-ZA" sz="1000" b="0" i="0" u="none" strike="noStrike">
                          <a:solidFill>
                            <a:srgbClr val="000000"/>
                          </a:solidFill>
                          <a:effectLst/>
                          <a:latin typeface="Calibri"/>
                        </a:rPr>
                        <a:t>103 277</a:t>
                      </a:r>
                    </a:p>
                  </a:txBody>
                  <a:tcPr marL="7620" marR="7620" marT="7620" marB="0" anchor="ctr"/>
                </a:tc>
                <a:tc>
                  <a:txBody>
                    <a:bodyPr/>
                    <a:lstStyle/>
                    <a:p>
                      <a:pPr algn="r" fontAlgn="ctr"/>
                      <a:r>
                        <a:rPr lang="en-ZA" sz="1000" b="0" i="0" u="none" strike="noStrike">
                          <a:solidFill>
                            <a:srgbClr val="000000"/>
                          </a:solidFill>
                          <a:effectLst/>
                          <a:latin typeface="Calibri"/>
                        </a:rPr>
                        <a:t>93 753</a:t>
                      </a:r>
                    </a:p>
                  </a:txBody>
                  <a:tcPr marL="7620" marR="7620" marT="7620" marB="0" anchor="ctr"/>
                </a:tc>
                <a:tc>
                  <a:txBody>
                    <a:bodyPr/>
                    <a:lstStyle/>
                    <a:p>
                      <a:pPr algn="r" fontAlgn="ctr"/>
                      <a:r>
                        <a:rPr lang="en-ZA" sz="1000" b="0" i="0" u="none" strike="noStrike" dirty="0">
                          <a:solidFill>
                            <a:srgbClr val="000000"/>
                          </a:solidFill>
                          <a:effectLst/>
                          <a:latin typeface="Calibri"/>
                        </a:rPr>
                        <a:t>185 608</a:t>
                      </a:r>
                    </a:p>
                  </a:txBody>
                  <a:tcPr marL="7620" marR="7620" marT="7620" marB="0" anchor="ctr"/>
                </a:tc>
                <a:extLst>
                  <a:ext uri="{0D108BD9-81ED-4DB2-BD59-A6C34878D82A}">
                    <a16:rowId xmlns:a16="http://schemas.microsoft.com/office/drawing/2014/main" xmlns="" val="10005"/>
                  </a:ext>
                </a:extLst>
              </a:tr>
              <a:tr h="264282">
                <a:tc>
                  <a:txBody>
                    <a:bodyPr/>
                    <a:lstStyle/>
                    <a:p>
                      <a:pPr algn="l" fontAlgn="ctr"/>
                      <a:r>
                        <a:rPr lang="en-ZA" sz="1000" b="0" i="0" u="none" strike="noStrike">
                          <a:solidFill>
                            <a:srgbClr val="000000"/>
                          </a:solidFill>
                          <a:effectLst/>
                          <a:latin typeface="Calibri"/>
                        </a:rPr>
                        <a:t> MOGALE CITY LOCAL MUNICIPALITY</a:t>
                      </a:r>
                    </a:p>
                  </a:txBody>
                  <a:tcPr marL="7620" marR="7620" marT="7620" marB="0" anchor="ctr"/>
                </a:tc>
                <a:tc>
                  <a:txBody>
                    <a:bodyPr/>
                    <a:lstStyle/>
                    <a:p>
                      <a:pPr algn="r" fontAlgn="ctr"/>
                      <a:r>
                        <a:rPr lang="en-ZA" sz="1000" b="0" i="0" u="none" strike="noStrike">
                          <a:solidFill>
                            <a:srgbClr val="000000"/>
                          </a:solidFill>
                          <a:effectLst/>
                          <a:latin typeface="Calibri"/>
                        </a:rPr>
                        <a:t>62 400</a:t>
                      </a:r>
                    </a:p>
                  </a:txBody>
                  <a:tcPr marL="7620" marR="7620" marT="7620" marB="0" anchor="ctr"/>
                </a:tc>
                <a:tc>
                  <a:txBody>
                    <a:bodyPr/>
                    <a:lstStyle/>
                    <a:p>
                      <a:pPr algn="r" fontAlgn="ctr"/>
                      <a:r>
                        <a:rPr lang="en-ZA" sz="1000" b="0" i="0" u="none" strike="noStrike">
                          <a:solidFill>
                            <a:srgbClr val="000000"/>
                          </a:solidFill>
                          <a:effectLst/>
                          <a:latin typeface="Calibri"/>
                        </a:rPr>
                        <a:t>30 437</a:t>
                      </a:r>
                    </a:p>
                  </a:txBody>
                  <a:tcPr marL="7620" marR="7620" marT="7620" marB="0" anchor="ctr"/>
                </a:tc>
                <a:tc>
                  <a:txBody>
                    <a:bodyPr/>
                    <a:lstStyle/>
                    <a:p>
                      <a:pPr algn="r" fontAlgn="ctr"/>
                      <a:r>
                        <a:rPr lang="en-ZA" sz="1000" b="0" i="0" u="none" strike="noStrike">
                          <a:solidFill>
                            <a:srgbClr val="000000"/>
                          </a:solidFill>
                          <a:effectLst/>
                          <a:latin typeface="Calibri"/>
                        </a:rPr>
                        <a:t>31 963</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dirty="0">
                          <a:solidFill>
                            <a:srgbClr val="000000"/>
                          </a:solidFill>
                          <a:effectLst/>
                          <a:latin typeface="Calibri"/>
                        </a:rPr>
                        <a:t>0</a:t>
                      </a:r>
                    </a:p>
                  </a:txBody>
                  <a:tcPr marL="7620" marR="7620" marT="7620" marB="0" anchor="ctr"/>
                </a:tc>
                <a:extLst>
                  <a:ext uri="{0D108BD9-81ED-4DB2-BD59-A6C34878D82A}">
                    <a16:rowId xmlns:a16="http://schemas.microsoft.com/office/drawing/2014/main" xmlns="" val="10006"/>
                  </a:ext>
                </a:extLst>
              </a:tr>
              <a:tr h="240256">
                <a:tc>
                  <a:txBody>
                    <a:bodyPr/>
                    <a:lstStyle/>
                    <a:p>
                      <a:pPr algn="l" fontAlgn="ctr"/>
                      <a:r>
                        <a:rPr lang="en-ZA" sz="1000" b="0" i="0" u="none" strike="noStrike">
                          <a:solidFill>
                            <a:srgbClr val="000000"/>
                          </a:solidFill>
                          <a:effectLst/>
                          <a:latin typeface="Calibri"/>
                        </a:rPr>
                        <a:t> METSIMAHOLO LOCAL MUNICIPALITY</a:t>
                      </a:r>
                    </a:p>
                  </a:txBody>
                  <a:tcPr marL="7620" marR="7620" marT="7620" marB="0" anchor="ctr"/>
                </a:tc>
                <a:tc>
                  <a:txBody>
                    <a:bodyPr/>
                    <a:lstStyle/>
                    <a:p>
                      <a:pPr algn="r" fontAlgn="ctr"/>
                      <a:r>
                        <a:rPr lang="en-ZA" sz="1000" b="0" i="0" u="none" strike="noStrike">
                          <a:solidFill>
                            <a:srgbClr val="000000"/>
                          </a:solidFill>
                          <a:effectLst/>
                          <a:latin typeface="Calibri"/>
                        </a:rPr>
                        <a:t>16 276</a:t>
                      </a:r>
                    </a:p>
                  </a:txBody>
                  <a:tcPr marL="7620" marR="7620" marT="7620" marB="0" anchor="ctr"/>
                </a:tc>
                <a:tc>
                  <a:txBody>
                    <a:bodyPr/>
                    <a:lstStyle/>
                    <a:p>
                      <a:pPr algn="r" fontAlgn="ctr"/>
                      <a:r>
                        <a:rPr lang="en-ZA" sz="1000" b="0" i="0" u="none" strike="noStrike">
                          <a:solidFill>
                            <a:srgbClr val="000000"/>
                          </a:solidFill>
                          <a:effectLst/>
                          <a:latin typeface="Calibri"/>
                        </a:rPr>
                        <a:t>16 276</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dirty="0">
                          <a:solidFill>
                            <a:srgbClr val="000000"/>
                          </a:solidFill>
                          <a:effectLst/>
                          <a:latin typeface="Calibri"/>
                        </a:rPr>
                        <a:t>0</a:t>
                      </a:r>
                    </a:p>
                  </a:txBody>
                  <a:tcPr marL="7620" marR="7620" marT="7620" marB="0" anchor="ctr"/>
                </a:tc>
                <a:extLst>
                  <a:ext uri="{0D108BD9-81ED-4DB2-BD59-A6C34878D82A}">
                    <a16:rowId xmlns:a16="http://schemas.microsoft.com/office/drawing/2014/main" xmlns="" val="10007"/>
                  </a:ext>
                </a:extLst>
              </a:tr>
              <a:tr h="240256">
                <a:tc>
                  <a:txBody>
                    <a:bodyPr/>
                    <a:lstStyle/>
                    <a:p>
                      <a:pPr algn="l" fontAlgn="ctr"/>
                      <a:r>
                        <a:rPr lang="en-ZA" sz="1000" b="0" i="0" u="none" strike="noStrike">
                          <a:solidFill>
                            <a:srgbClr val="000000"/>
                          </a:solidFill>
                          <a:effectLst/>
                          <a:latin typeface="Calibri"/>
                        </a:rPr>
                        <a:t> RUSTENBURG LOCAL MUNICIPALITY</a:t>
                      </a:r>
                    </a:p>
                  </a:txBody>
                  <a:tcPr marL="7620" marR="7620" marT="7620" marB="0" anchor="ctr"/>
                </a:tc>
                <a:tc>
                  <a:txBody>
                    <a:bodyPr/>
                    <a:lstStyle/>
                    <a:p>
                      <a:pPr algn="r" fontAlgn="ctr"/>
                      <a:r>
                        <a:rPr lang="en-ZA" sz="1000" b="0" i="0" u="none" strike="noStrike">
                          <a:solidFill>
                            <a:srgbClr val="000000"/>
                          </a:solidFill>
                          <a:effectLst/>
                          <a:latin typeface="Calibri"/>
                        </a:rPr>
                        <a:t>31 296</a:t>
                      </a:r>
                    </a:p>
                  </a:txBody>
                  <a:tcPr marL="7620" marR="7620" marT="7620" marB="0" anchor="ctr"/>
                </a:tc>
                <a:tc>
                  <a:txBody>
                    <a:bodyPr/>
                    <a:lstStyle/>
                    <a:p>
                      <a:pPr algn="r" fontAlgn="ctr"/>
                      <a:r>
                        <a:rPr lang="en-ZA" sz="1000" b="0" i="0" u="none" strike="noStrike">
                          <a:solidFill>
                            <a:srgbClr val="000000"/>
                          </a:solidFill>
                          <a:effectLst/>
                          <a:latin typeface="Calibri"/>
                        </a:rPr>
                        <a:t>31 361</a:t>
                      </a:r>
                    </a:p>
                  </a:txBody>
                  <a:tcPr marL="7620" marR="7620" marT="7620" marB="0" anchor="ctr"/>
                </a:tc>
                <a:tc>
                  <a:txBody>
                    <a:bodyPr/>
                    <a:lstStyle/>
                    <a:p>
                      <a:pPr algn="r" fontAlgn="ctr"/>
                      <a:r>
                        <a:rPr lang="en-ZA" sz="1000" b="0" i="0" u="none" strike="noStrike">
                          <a:solidFill>
                            <a:srgbClr val="000000"/>
                          </a:solidFill>
                          <a:effectLst/>
                          <a:latin typeface="Calibri"/>
                        </a:rPr>
                        <a:t>-64</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dirty="0">
                          <a:solidFill>
                            <a:srgbClr val="000000"/>
                          </a:solidFill>
                          <a:effectLst/>
                          <a:latin typeface="Calibri"/>
                        </a:rPr>
                        <a:t>0</a:t>
                      </a:r>
                    </a:p>
                  </a:txBody>
                  <a:tcPr marL="7620" marR="7620" marT="7620" marB="0" anchor="ctr"/>
                </a:tc>
                <a:extLst>
                  <a:ext uri="{0D108BD9-81ED-4DB2-BD59-A6C34878D82A}">
                    <a16:rowId xmlns:a16="http://schemas.microsoft.com/office/drawing/2014/main" xmlns="" val="10008"/>
                  </a:ext>
                </a:extLst>
              </a:tr>
              <a:tr h="248265">
                <a:tc>
                  <a:txBody>
                    <a:bodyPr/>
                    <a:lstStyle/>
                    <a:p>
                      <a:pPr algn="l" fontAlgn="ctr"/>
                      <a:r>
                        <a:rPr lang="en-ZA" sz="1000" b="0" i="0" u="none" strike="noStrike">
                          <a:solidFill>
                            <a:srgbClr val="000000"/>
                          </a:solidFill>
                          <a:effectLst/>
                          <a:latin typeface="Calibri"/>
                        </a:rPr>
                        <a:t> GOVAN MBEKI MUNICIPLITY</a:t>
                      </a:r>
                    </a:p>
                  </a:txBody>
                  <a:tcPr marL="7620" marR="7620" marT="7620" marB="0" anchor="ctr"/>
                </a:tc>
                <a:tc>
                  <a:txBody>
                    <a:bodyPr/>
                    <a:lstStyle/>
                    <a:p>
                      <a:pPr algn="r" fontAlgn="ctr"/>
                      <a:r>
                        <a:rPr lang="en-ZA" sz="1000" b="0" i="0" u="none" strike="noStrike">
                          <a:solidFill>
                            <a:srgbClr val="000000"/>
                          </a:solidFill>
                          <a:effectLst/>
                          <a:latin typeface="Calibri"/>
                        </a:rPr>
                        <a:t>235 609</a:t>
                      </a:r>
                    </a:p>
                  </a:txBody>
                  <a:tcPr marL="7620" marR="7620" marT="7620" marB="0" anchor="ctr"/>
                </a:tc>
                <a:tc>
                  <a:txBody>
                    <a:bodyPr/>
                    <a:lstStyle/>
                    <a:p>
                      <a:pPr algn="r" fontAlgn="ctr"/>
                      <a:r>
                        <a:rPr lang="en-ZA" sz="1000" b="0" i="0" u="none" strike="noStrike">
                          <a:solidFill>
                            <a:srgbClr val="000000"/>
                          </a:solidFill>
                          <a:effectLst/>
                          <a:latin typeface="Calibri"/>
                        </a:rPr>
                        <a:t>33 017</a:t>
                      </a:r>
                    </a:p>
                  </a:txBody>
                  <a:tcPr marL="7620" marR="7620" marT="7620" marB="0" anchor="ctr"/>
                </a:tc>
                <a:tc>
                  <a:txBody>
                    <a:bodyPr/>
                    <a:lstStyle/>
                    <a:p>
                      <a:pPr algn="r" fontAlgn="ctr"/>
                      <a:r>
                        <a:rPr lang="en-ZA" sz="1000" b="0" i="0" u="none" strike="noStrike">
                          <a:solidFill>
                            <a:srgbClr val="000000"/>
                          </a:solidFill>
                          <a:effectLst/>
                          <a:latin typeface="Calibri"/>
                        </a:rPr>
                        <a:t>33 705</a:t>
                      </a:r>
                    </a:p>
                  </a:txBody>
                  <a:tcPr marL="7620" marR="7620" marT="7620" marB="0" anchor="ctr"/>
                </a:tc>
                <a:tc>
                  <a:txBody>
                    <a:bodyPr/>
                    <a:lstStyle/>
                    <a:p>
                      <a:pPr algn="r" fontAlgn="ctr"/>
                      <a:r>
                        <a:rPr lang="en-ZA" sz="1000" b="0" i="0" u="none" strike="noStrike">
                          <a:solidFill>
                            <a:srgbClr val="000000"/>
                          </a:solidFill>
                          <a:effectLst/>
                          <a:latin typeface="Calibri"/>
                        </a:rPr>
                        <a:t>28 906</a:t>
                      </a:r>
                    </a:p>
                  </a:txBody>
                  <a:tcPr marL="7620" marR="7620" marT="7620" marB="0" anchor="ctr"/>
                </a:tc>
                <a:tc>
                  <a:txBody>
                    <a:bodyPr/>
                    <a:lstStyle/>
                    <a:p>
                      <a:pPr algn="r" fontAlgn="ctr"/>
                      <a:r>
                        <a:rPr lang="en-ZA" sz="1000" b="0" i="0" u="none" strike="noStrike">
                          <a:solidFill>
                            <a:srgbClr val="000000"/>
                          </a:solidFill>
                          <a:effectLst/>
                          <a:latin typeface="Calibri"/>
                        </a:rPr>
                        <a:t>25 405</a:t>
                      </a:r>
                    </a:p>
                  </a:txBody>
                  <a:tcPr marL="7620" marR="7620" marT="7620" marB="0" anchor="ctr"/>
                </a:tc>
                <a:tc>
                  <a:txBody>
                    <a:bodyPr/>
                    <a:lstStyle/>
                    <a:p>
                      <a:pPr algn="r" fontAlgn="ctr"/>
                      <a:r>
                        <a:rPr lang="en-ZA" sz="1000" b="0" i="0" u="none" strike="noStrike" dirty="0">
                          <a:solidFill>
                            <a:srgbClr val="000000"/>
                          </a:solidFill>
                          <a:effectLst/>
                          <a:latin typeface="Calibri"/>
                        </a:rPr>
                        <a:t>114 576</a:t>
                      </a:r>
                    </a:p>
                  </a:txBody>
                  <a:tcPr marL="7620" marR="7620" marT="7620" marB="0" anchor="ctr"/>
                </a:tc>
                <a:extLst>
                  <a:ext uri="{0D108BD9-81ED-4DB2-BD59-A6C34878D82A}">
                    <a16:rowId xmlns:a16="http://schemas.microsoft.com/office/drawing/2014/main" xmlns="" val="10009"/>
                  </a:ext>
                </a:extLst>
              </a:tr>
              <a:tr h="240256">
                <a:tc>
                  <a:txBody>
                    <a:bodyPr/>
                    <a:lstStyle/>
                    <a:p>
                      <a:pPr algn="l" fontAlgn="ctr"/>
                      <a:r>
                        <a:rPr lang="en-ZA" sz="1000" b="0" i="0" u="none" strike="noStrike">
                          <a:solidFill>
                            <a:srgbClr val="000000"/>
                          </a:solidFill>
                          <a:effectLst/>
                          <a:latin typeface="Calibri"/>
                        </a:rPr>
                        <a:t> MIDVAAL LOCAL MUNICIPALITY</a:t>
                      </a:r>
                    </a:p>
                  </a:txBody>
                  <a:tcPr marL="7620" marR="7620" marT="7620" marB="0" anchor="ctr"/>
                </a:tc>
                <a:tc>
                  <a:txBody>
                    <a:bodyPr/>
                    <a:lstStyle/>
                    <a:p>
                      <a:pPr algn="r" fontAlgn="ctr"/>
                      <a:r>
                        <a:rPr lang="en-ZA" sz="1000" b="0" i="0" u="none" strike="noStrike">
                          <a:solidFill>
                            <a:srgbClr val="000000"/>
                          </a:solidFill>
                          <a:effectLst/>
                          <a:latin typeface="Calibri"/>
                        </a:rPr>
                        <a:t>11 636</a:t>
                      </a:r>
                    </a:p>
                  </a:txBody>
                  <a:tcPr marL="7620" marR="7620" marT="7620" marB="0" anchor="ctr"/>
                </a:tc>
                <a:tc>
                  <a:txBody>
                    <a:bodyPr/>
                    <a:lstStyle/>
                    <a:p>
                      <a:pPr algn="r" fontAlgn="ctr"/>
                      <a:r>
                        <a:rPr lang="en-ZA" sz="1000" b="0" i="0" u="none" strike="noStrike">
                          <a:solidFill>
                            <a:srgbClr val="000000"/>
                          </a:solidFill>
                          <a:effectLst/>
                          <a:latin typeface="Calibri"/>
                        </a:rPr>
                        <a:t>11 636</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dirty="0">
                          <a:solidFill>
                            <a:srgbClr val="000000"/>
                          </a:solidFill>
                          <a:effectLst/>
                          <a:latin typeface="Calibri"/>
                        </a:rPr>
                        <a:t>0</a:t>
                      </a:r>
                    </a:p>
                  </a:txBody>
                  <a:tcPr marL="7620" marR="7620" marT="7620" marB="0" anchor="ctr"/>
                </a:tc>
                <a:extLst>
                  <a:ext uri="{0D108BD9-81ED-4DB2-BD59-A6C34878D82A}">
                    <a16:rowId xmlns:a16="http://schemas.microsoft.com/office/drawing/2014/main" xmlns="" val="10010"/>
                  </a:ext>
                </a:extLst>
              </a:tr>
              <a:tr h="240256">
                <a:tc>
                  <a:txBody>
                    <a:bodyPr/>
                    <a:lstStyle/>
                    <a:p>
                      <a:pPr algn="l" fontAlgn="ctr"/>
                      <a:r>
                        <a:rPr lang="en-ZA" sz="1000" b="0" i="0" u="none" strike="noStrike">
                          <a:solidFill>
                            <a:srgbClr val="000000"/>
                          </a:solidFill>
                          <a:effectLst/>
                          <a:latin typeface="Calibri"/>
                        </a:rPr>
                        <a:t> MERAFONG CITY LOCAL MUNICIPALITY</a:t>
                      </a:r>
                    </a:p>
                  </a:txBody>
                  <a:tcPr marL="7620" marR="7620" marT="7620" marB="0" anchor="ctr"/>
                </a:tc>
                <a:tc>
                  <a:txBody>
                    <a:bodyPr/>
                    <a:lstStyle/>
                    <a:p>
                      <a:pPr algn="r" fontAlgn="ctr"/>
                      <a:r>
                        <a:rPr lang="en-ZA" sz="1000" b="0" i="0" u="none" strike="noStrike">
                          <a:solidFill>
                            <a:srgbClr val="000000"/>
                          </a:solidFill>
                          <a:effectLst/>
                          <a:latin typeface="Calibri"/>
                        </a:rPr>
                        <a:t>67 597</a:t>
                      </a:r>
                    </a:p>
                  </a:txBody>
                  <a:tcPr marL="7620" marR="7620" marT="7620" marB="0" anchor="ctr"/>
                </a:tc>
                <a:tc>
                  <a:txBody>
                    <a:bodyPr/>
                    <a:lstStyle/>
                    <a:p>
                      <a:pPr algn="r" fontAlgn="ctr"/>
                      <a:r>
                        <a:rPr lang="en-ZA" sz="1000" b="0" i="0" u="none" strike="noStrike">
                          <a:solidFill>
                            <a:srgbClr val="000000"/>
                          </a:solidFill>
                          <a:effectLst/>
                          <a:latin typeface="Calibri"/>
                        </a:rPr>
                        <a:t>21 070</a:t>
                      </a:r>
                    </a:p>
                  </a:txBody>
                  <a:tcPr marL="7620" marR="7620" marT="7620" marB="0" anchor="ctr"/>
                </a:tc>
                <a:tc>
                  <a:txBody>
                    <a:bodyPr/>
                    <a:lstStyle/>
                    <a:p>
                      <a:pPr algn="r" fontAlgn="ctr"/>
                      <a:r>
                        <a:rPr lang="en-ZA" sz="1000" b="0" i="0" u="none" strike="noStrike">
                          <a:solidFill>
                            <a:srgbClr val="000000"/>
                          </a:solidFill>
                          <a:effectLst/>
                          <a:latin typeface="Calibri"/>
                        </a:rPr>
                        <a:t>24 528</a:t>
                      </a:r>
                    </a:p>
                  </a:txBody>
                  <a:tcPr marL="7620" marR="7620" marT="7620" marB="0" anchor="ctr"/>
                </a:tc>
                <a:tc>
                  <a:txBody>
                    <a:bodyPr/>
                    <a:lstStyle/>
                    <a:p>
                      <a:pPr algn="r" fontAlgn="ctr"/>
                      <a:r>
                        <a:rPr lang="en-ZA" sz="1000" b="0" i="0" u="none" strike="noStrike">
                          <a:solidFill>
                            <a:srgbClr val="000000"/>
                          </a:solidFill>
                          <a:effectLst/>
                          <a:latin typeface="Calibri"/>
                        </a:rPr>
                        <a:t>22 000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extLst>
                  <a:ext uri="{0D108BD9-81ED-4DB2-BD59-A6C34878D82A}">
                    <a16:rowId xmlns:a16="http://schemas.microsoft.com/office/drawing/2014/main" xmlns="" val="10011"/>
                  </a:ext>
                </a:extLst>
              </a:tr>
              <a:tr h="256274">
                <a:tc>
                  <a:txBody>
                    <a:bodyPr/>
                    <a:lstStyle/>
                    <a:p>
                      <a:pPr algn="l" fontAlgn="ctr"/>
                      <a:r>
                        <a:rPr lang="en-ZA" sz="1000" b="0" i="0" u="none" strike="noStrike">
                          <a:solidFill>
                            <a:srgbClr val="000000"/>
                          </a:solidFill>
                          <a:effectLst/>
                          <a:latin typeface="Calibri"/>
                        </a:rPr>
                        <a:t> RANDWEST CITY LOCAL MUNICIPALITY</a:t>
                      </a:r>
                    </a:p>
                  </a:txBody>
                  <a:tcPr marL="7620" marR="7620" marT="7620" marB="0" anchor="ctr"/>
                </a:tc>
                <a:tc>
                  <a:txBody>
                    <a:bodyPr/>
                    <a:lstStyle/>
                    <a:p>
                      <a:pPr algn="r" fontAlgn="ctr"/>
                      <a:r>
                        <a:rPr lang="en-ZA" sz="1000" b="0" i="0" u="none" strike="noStrike">
                          <a:solidFill>
                            <a:srgbClr val="000000"/>
                          </a:solidFill>
                          <a:effectLst/>
                          <a:latin typeface="Calibri"/>
                        </a:rPr>
                        <a:t>54 429</a:t>
                      </a:r>
                    </a:p>
                  </a:txBody>
                  <a:tcPr marL="7620" marR="7620" marT="7620" marB="0" anchor="ctr"/>
                </a:tc>
                <a:tc>
                  <a:txBody>
                    <a:bodyPr/>
                    <a:lstStyle/>
                    <a:p>
                      <a:pPr algn="r" fontAlgn="ctr"/>
                      <a:r>
                        <a:rPr lang="en-ZA" sz="1000" b="0" i="0" u="none" strike="noStrike">
                          <a:solidFill>
                            <a:srgbClr val="000000"/>
                          </a:solidFill>
                          <a:effectLst/>
                          <a:latin typeface="Calibri"/>
                        </a:rPr>
                        <a:t>25 703</a:t>
                      </a:r>
                    </a:p>
                  </a:txBody>
                  <a:tcPr marL="7620" marR="7620" marT="7620" marB="0" anchor="ctr"/>
                </a:tc>
                <a:tc>
                  <a:txBody>
                    <a:bodyPr/>
                    <a:lstStyle/>
                    <a:p>
                      <a:pPr algn="r" fontAlgn="ctr"/>
                      <a:r>
                        <a:rPr lang="en-ZA" sz="1000" b="0" i="0" u="none" strike="noStrike">
                          <a:solidFill>
                            <a:srgbClr val="000000"/>
                          </a:solidFill>
                          <a:effectLst/>
                          <a:latin typeface="Calibri"/>
                        </a:rPr>
                        <a:t>28 726</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dirty="0">
                          <a:solidFill>
                            <a:srgbClr val="000000"/>
                          </a:solidFill>
                          <a:effectLst/>
                          <a:latin typeface="Calibri"/>
                        </a:rPr>
                        <a:t>0</a:t>
                      </a:r>
                    </a:p>
                  </a:txBody>
                  <a:tcPr marL="7620" marR="7620" marT="7620" marB="0" anchor="ctr"/>
                </a:tc>
                <a:extLst>
                  <a:ext uri="{0D108BD9-81ED-4DB2-BD59-A6C34878D82A}">
                    <a16:rowId xmlns:a16="http://schemas.microsoft.com/office/drawing/2014/main" xmlns="" val="10012"/>
                  </a:ext>
                </a:extLst>
              </a:tr>
              <a:tr h="240256">
                <a:tc>
                  <a:txBody>
                    <a:bodyPr/>
                    <a:lstStyle/>
                    <a:p>
                      <a:pPr algn="l" fontAlgn="ctr"/>
                      <a:r>
                        <a:rPr lang="en-ZA" sz="1000" b="0" i="0" u="none" strike="noStrike">
                          <a:solidFill>
                            <a:srgbClr val="000000"/>
                          </a:solidFill>
                          <a:effectLst/>
                          <a:latin typeface="Calibri"/>
                        </a:rPr>
                        <a:t> LESEDI LOCAL MUNICIPALITY</a:t>
                      </a:r>
                    </a:p>
                  </a:txBody>
                  <a:tcPr marL="7620" marR="7620" marT="7620" marB="0" anchor="ctr"/>
                </a:tc>
                <a:tc>
                  <a:txBody>
                    <a:bodyPr/>
                    <a:lstStyle/>
                    <a:p>
                      <a:pPr algn="r" fontAlgn="ctr"/>
                      <a:r>
                        <a:rPr lang="en-ZA" sz="1000" b="0" i="0" u="none" strike="noStrike">
                          <a:solidFill>
                            <a:srgbClr val="000000"/>
                          </a:solidFill>
                          <a:effectLst/>
                          <a:latin typeface="Calibri"/>
                        </a:rPr>
                        <a:t>7 493</a:t>
                      </a:r>
                    </a:p>
                  </a:txBody>
                  <a:tcPr marL="7620" marR="7620" marT="7620" marB="0" anchor="ctr"/>
                </a:tc>
                <a:tc>
                  <a:txBody>
                    <a:bodyPr/>
                    <a:lstStyle/>
                    <a:p>
                      <a:pPr algn="r" fontAlgn="ctr"/>
                      <a:r>
                        <a:rPr lang="en-ZA" sz="1000" b="0" i="0" u="none" strike="noStrike">
                          <a:solidFill>
                            <a:srgbClr val="000000"/>
                          </a:solidFill>
                          <a:effectLst/>
                          <a:latin typeface="Calibri"/>
                        </a:rPr>
                        <a:t>7 492</a:t>
                      </a:r>
                    </a:p>
                  </a:txBody>
                  <a:tcPr marL="7620" marR="7620" marT="7620" marB="0" anchor="ctr"/>
                </a:tc>
                <a:tc>
                  <a:txBody>
                    <a:bodyPr/>
                    <a:lstStyle/>
                    <a:p>
                      <a:pPr algn="r" fontAlgn="ctr"/>
                      <a:r>
                        <a:rPr lang="en-ZA" sz="1000" b="0" i="0" u="none" strike="noStrike">
                          <a:solidFill>
                            <a:srgbClr val="000000"/>
                          </a:solidFill>
                          <a:effectLst/>
                          <a:latin typeface="Calibri"/>
                        </a:rPr>
                        <a:t>1</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extLst>
                  <a:ext uri="{0D108BD9-81ED-4DB2-BD59-A6C34878D82A}">
                    <a16:rowId xmlns:a16="http://schemas.microsoft.com/office/drawing/2014/main" xmlns="" val="10013"/>
                  </a:ext>
                </a:extLst>
              </a:tr>
              <a:tr h="256274">
                <a:tc>
                  <a:txBody>
                    <a:bodyPr/>
                    <a:lstStyle/>
                    <a:p>
                      <a:pPr algn="l" fontAlgn="ctr"/>
                      <a:r>
                        <a:rPr lang="en-ZA" sz="1000" b="0" i="0" u="none" strike="noStrike">
                          <a:solidFill>
                            <a:srgbClr val="000000"/>
                          </a:solidFill>
                          <a:effectLst/>
                          <a:latin typeface="Calibri"/>
                        </a:rPr>
                        <a:t> NGWATHE LOCAL MUNICIPALITY</a:t>
                      </a:r>
                    </a:p>
                  </a:txBody>
                  <a:tcPr marL="7620" marR="7620" marT="7620" marB="0" anchor="ctr"/>
                </a:tc>
                <a:tc>
                  <a:txBody>
                    <a:bodyPr/>
                    <a:lstStyle/>
                    <a:p>
                      <a:pPr algn="r" fontAlgn="ctr"/>
                      <a:r>
                        <a:rPr lang="en-ZA" sz="1000" b="0" i="0" u="none" strike="noStrike">
                          <a:solidFill>
                            <a:srgbClr val="000000"/>
                          </a:solidFill>
                          <a:effectLst/>
                          <a:latin typeface="Calibri"/>
                        </a:rPr>
                        <a:t>5 416</a:t>
                      </a:r>
                    </a:p>
                  </a:txBody>
                  <a:tcPr marL="7620" marR="7620" marT="7620" marB="0" anchor="ctr"/>
                </a:tc>
                <a:tc>
                  <a:txBody>
                    <a:bodyPr/>
                    <a:lstStyle/>
                    <a:p>
                      <a:pPr algn="r" fontAlgn="ctr"/>
                      <a:r>
                        <a:rPr lang="en-ZA" sz="1000" b="0" i="0" u="none" strike="noStrike">
                          <a:solidFill>
                            <a:srgbClr val="000000"/>
                          </a:solidFill>
                          <a:effectLst/>
                          <a:latin typeface="Calibri"/>
                        </a:rPr>
                        <a:t>2 512</a:t>
                      </a:r>
                    </a:p>
                  </a:txBody>
                  <a:tcPr marL="7620" marR="7620" marT="7620" marB="0" anchor="ctr"/>
                </a:tc>
                <a:tc>
                  <a:txBody>
                    <a:bodyPr/>
                    <a:lstStyle/>
                    <a:p>
                      <a:pPr algn="r" fontAlgn="ctr"/>
                      <a:r>
                        <a:rPr lang="en-ZA" sz="1000" b="0" i="0" u="none" strike="noStrike">
                          <a:solidFill>
                            <a:srgbClr val="000000"/>
                          </a:solidFill>
                          <a:effectLst/>
                          <a:latin typeface="Calibri"/>
                        </a:rPr>
                        <a:t>2 904</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dirty="0">
                          <a:solidFill>
                            <a:srgbClr val="000000"/>
                          </a:solidFill>
                          <a:effectLst/>
                          <a:latin typeface="Calibri"/>
                        </a:rPr>
                        <a:t>0</a:t>
                      </a:r>
                    </a:p>
                  </a:txBody>
                  <a:tcPr marL="7620" marR="7620" marT="7620" marB="0" anchor="ctr"/>
                </a:tc>
                <a:extLst>
                  <a:ext uri="{0D108BD9-81ED-4DB2-BD59-A6C34878D82A}">
                    <a16:rowId xmlns:a16="http://schemas.microsoft.com/office/drawing/2014/main" xmlns="" val="10014"/>
                  </a:ext>
                </a:extLst>
              </a:tr>
              <a:tr h="240256">
                <a:tc>
                  <a:txBody>
                    <a:bodyPr/>
                    <a:lstStyle/>
                    <a:p>
                      <a:pPr algn="l" fontAlgn="ctr"/>
                      <a:r>
                        <a:rPr lang="en-ZA" sz="1000" b="0" i="0" u="none" strike="noStrike">
                          <a:solidFill>
                            <a:srgbClr val="000000"/>
                          </a:solidFill>
                          <a:effectLst/>
                          <a:latin typeface="Calibri"/>
                        </a:rPr>
                        <a:t> VICTOR KHANYE LOCAL MUNICIPALITY</a:t>
                      </a:r>
                    </a:p>
                  </a:txBody>
                  <a:tcPr marL="7620" marR="7620" marT="7620" marB="0" anchor="ctr"/>
                </a:tc>
                <a:tc>
                  <a:txBody>
                    <a:bodyPr/>
                    <a:lstStyle/>
                    <a:p>
                      <a:pPr algn="r" fontAlgn="ctr"/>
                      <a:r>
                        <a:rPr lang="en-ZA" sz="1000" b="0" i="0" u="none" strike="noStrike">
                          <a:solidFill>
                            <a:srgbClr val="000000"/>
                          </a:solidFill>
                          <a:effectLst/>
                          <a:latin typeface="Calibri"/>
                        </a:rPr>
                        <a:t>127 578</a:t>
                      </a:r>
                    </a:p>
                  </a:txBody>
                  <a:tcPr marL="7620" marR="7620" marT="7620" marB="0" anchor="ctr"/>
                </a:tc>
                <a:tc>
                  <a:txBody>
                    <a:bodyPr/>
                    <a:lstStyle/>
                    <a:p>
                      <a:pPr algn="r" fontAlgn="ctr"/>
                      <a:r>
                        <a:rPr lang="en-ZA" sz="1000" b="0" i="0" u="none" strike="noStrike">
                          <a:solidFill>
                            <a:srgbClr val="000000"/>
                          </a:solidFill>
                          <a:effectLst/>
                          <a:latin typeface="Calibri"/>
                        </a:rPr>
                        <a:t>7 912</a:t>
                      </a:r>
                    </a:p>
                  </a:txBody>
                  <a:tcPr marL="7620" marR="7620" marT="7620" marB="0" anchor="ctr"/>
                </a:tc>
                <a:tc>
                  <a:txBody>
                    <a:bodyPr/>
                    <a:lstStyle/>
                    <a:p>
                      <a:pPr algn="r" fontAlgn="ctr"/>
                      <a:r>
                        <a:rPr lang="en-ZA" sz="1000" b="0" i="0" u="none" strike="noStrike">
                          <a:solidFill>
                            <a:srgbClr val="000000"/>
                          </a:solidFill>
                          <a:effectLst/>
                          <a:latin typeface="Calibri"/>
                        </a:rPr>
                        <a:t>8 467</a:t>
                      </a:r>
                    </a:p>
                  </a:txBody>
                  <a:tcPr marL="7620" marR="7620" marT="7620" marB="0" anchor="ctr"/>
                </a:tc>
                <a:tc>
                  <a:txBody>
                    <a:bodyPr/>
                    <a:lstStyle/>
                    <a:p>
                      <a:pPr algn="r" fontAlgn="ctr"/>
                      <a:r>
                        <a:rPr lang="en-ZA" sz="1000" b="0" i="0" u="none" strike="noStrike">
                          <a:solidFill>
                            <a:srgbClr val="000000"/>
                          </a:solidFill>
                          <a:effectLst/>
                          <a:latin typeface="Calibri"/>
                        </a:rPr>
                        <a:t>8 331</a:t>
                      </a:r>
                    </a:p>
                  </a:txBody>
                  <a:tcPr marL="7620" marR="7620" marT="7620" marB="0" anchor="ctr"/>
                </a:tc>
                <a:tc>
                  <a:txBody>
                    <a:bodyPr/>
                    <a:lstStyle/>
                    <a:p>
                      <a:pPr algn="r" fontAlgn="ctr"/>
                      <a:r>
                        <a:rPr lang="en-ZA" sz="1000" b="0" i="0" u="none" strike="noStrike">
                          <a:solidFill>
                            <a:srgbClr val="000000"/>
                          </a:solidFill>
                          <a:effectLst/>
                          <a:latin typeface="Calibri"/>
                        </a:rPr>
                        <a:t>7 267</a:t>
                      </a:r>
                    </a:p>
                  </a:txBody>
                  <a:tcPr marL="7620" marR="7620" marT="7620" marB="0" anchor="ctr"/>
                </a:tc>
                <a:tc>
                  <a:txBody>
                    <a:bodyPr/>
                    <a:lstStyle/>
                    <a:p>
                      <a:pPr algn="r" fontAlgn="ctr"/>
                      <a:r>
                        <a:rPr lang="en-ZA" sz="1000" b="0" i="0" u="none" strike="noStrike" dirty="0">
                          <a:solidFill>
                            <a:srgbClr val="000000"/>
                          </a:solidFill>
                          <a:effectLst/>
                          <a:latin typeface="Calibri"/>
                        </a:rPr>
                        <a:t>95 601</a:t>
                      </a:r>
                    </a:p>
                  </a:txBody>
                  <a:tcPr marL="7620" marR="7620" marT="7620" marB="0" anchor="ctr"/>
                </a:tc>
                <a:extLst>
                  <a:ext uri="{0D108BD9-81ED-4DB2-BD59-A6C34878D82A}">
                    <a16:rowId xmlns:a16="http://schemas.microsoft.com/office/drawing/2014/main" xmlns="" val="10015"/>
                  </a:ext>
                </a:extLst>
              </a:tr>
              <a:tr h="248265">
                <a:tc>
                  <a:txBody>
                    <a:bodyPr/>
                    <a:lstStyle/>
                    <a:p>
                      <a:pPr algn="l" fontAlgn="ctr"/>
                      <a:r>
                        <a:rPr lang="en-ZA" sz="1000" b="0" i="0" u="none" strike="noStrike">
                          <a:solidFill>
                            <a:srgbClr val="000000"/>
                          </a:solidFill>
                          <a:effectLst/>
                          <a:latin typeface="Calibri"/>
                        </a:rPr>
                        <a:t> ROYAL BAFOKENG NATION</a:t>
                      </a:r>
                    </a:p>
                  </a:txBody>
                  <a:tcPr marL="7620" marR="7620" marT="7620" marB="0" anchor="ctr"/>
                </a:tc>
                <a:tc>
                  <a:txBody>
                    <a:bodyPr/>
                    <a:lstStyle/>
                    <a:p>
                      <a:pPr algn="r" fontAlgn="ctr"/>
                      <a:r>
                        <a:rPr lang="en-ZA" sz="1000" b="0" i="0" u="none" strike="noStrike">
                          <a:solidFill>
                            <a:srgbClr val="000000"/>
                          </a:solidFill>
                          <a:effectLst/>
                          <a:latin typeface="Calibri"/>
                        </a:rPr>
                        <a:t>6 424</a:t>
                      </a:r>
                    </a:p>
                  </a:txBody>
                  <a:tcPr marL="7620" marR="7620" marT="7620" marB="0" anchor="ctr"/>
                </a:tc>
                <a:tc>
                  <a:txBody>
                    <a:bodyPr/>
                    <a:lstStyle/>
                    <a:p>
                      <a:pPr algn="r" fontAlgn="ctr"/>
                      <a:r>
                        <a:rPr lang="en-ZA" sz="1000" b="0" i="0" u="none" strike="noStrike">
                          <a:solidFill>
                            <a:srgbClr val="000000"/>
                          </a:solidFill>
                          <a:effectLst/>
                          <a:latin typeface="Calibri"/>
                        </a:rPr>
                        <a:t>6 424</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dirty="0">
                          <a:solidFill>
                            <a:srgbClr val="000000"/>
                          </a:solidFill>
                          <a:effectLst/>
                          <a:latin typeface="Calibri"/>
                        </a:rPr>
                        <a:t>0</a:t>
                      </a:r>
                    </a:p>
                  </a:txBody>
                  <a:tcPr marL="7620" marR="7620" marT="7620" marB="0" anchor="ctr"/>
                </a:tc>
                <a:extLst>
                  <a:ext uri="{0D108BD9-81ED-4DB2-BD59-A6C34878D82A}">
                    <a16:rowId xmlns:a16="http://schemas.microsoft.com/office/drawing/2014/main" xmlns="" val="10016"/>
                  </a:ext>
                </a:extLst>
              </a:tr>
              <a:tr h="224239">
                <a:tc>
                  <a:txBody>
                    <a:bodyPr/>
                    <a:lstStyle/>
                    <a:p>
                      <a:pPr algn="l" fontAlgn="ctr"/>
                      <a:r>
                        <a:rPr lang="en-ZA" sz="1000" b="0" i="0" u="none" strike="noStrike">
                          <a:solidFill>
                            <a:srgbClr val="000000"/>
                          </a:solidFill>
                          <a:effectLst/>
                          <a:latin typeface="Calibri"/>
                        </a:rPr>
                        <a:t> MADIBENG LOCAL MUNICIPALITY</a:t>
                      </a:r>
                    </a:p>
                  </a:txBody>
                  <a:tcPr marL="7620" marR="7620" marT="7620" marB="0" anchor="ctr"/>
                </a:tc>
                <a:tc>
                  <a:txBody>
                    <a:bodyPr/>
                    <a:lstStyle/>
                    <a:p>
                      <a:pPr algn="r" fontAlgn="ctr"/>
                      <a:r>
                        <a:rPr lang="en-ZA" sz="1000" b="0" i="0" u="none" strike="noStrike">
                          <a:solidFill>
                            <a:srgbClr val="000000"/>
                          </a:solidFill>
                          <a:effectLst/>
                          <a:latin typeface="Calibri"/>
                        </a:rPr>
                        <a:t>12 086</a:t>
                      </a:r>
                    </a:p>
                  </a:txBody>
                  <a:tcPr marL="7620" marR="7620" marT="7620" marB="0" anchor="ctr"/>
                </a:tc>
                <a:tc>
                  <a:txBody>
                    <a:bodyPr/>
                    <a:lstStyle/>
                    <a:p>
                      <a:pPr algn="r" fontAlgn="ctr"/>
                      <a:r>
                        <a:rPr lang="en-ZA" sz="1000" b="0" i="0" u="none" strike="noStrike">
                          <a:solidFill>
                            <a:srgbClr val="000000"/>
                          </a:solidFill>
                          <a:effectLst/>
                          <a:latin typeface="Calibri"/>
                        </a:rPr>
                        <a:t>6 107</a:t>
                      </a:r>
                    </a:p>
                  </a:txBody>
                  <a:tcPr marL="7620" marR="7620" marT="7620" marB="0" anchor="ctr"/>
                </a:tc>
                <a:tc>
                  <a:txBody>
                    <a:bodyPr/>
                    <a:lstStyle/>
                    <a:p>
                      <a:pPr algn="r" fontAlgn="ctr"/>
                      <a:r>
                        <a:rPr lang="en-ZA" sz="1000" b="0" i="0" u="none" strike="noStrike">
                          <a:solidFill>
                            <a:srgbClr val="000000"/>
                          </a:solidFill>
                          <a:effectLst/>
                          <a:latin typeface="Calibri"/>
                        </a:rPr>
                        <a:t>5 579</a:t>
                      </a:r>
                    </a:p>
                  </a:txBody>
                  <a:tcPr marL="7620" marR="7620" marT="7620" marB="0" anchor="ctr"/>
                </a:tc>
                <a:tc>
                  <a:txBody>
                    <a:bodyPr/>
                    <a:lstStyle/>
                    <a:p>
                      <a:pPr algn="r" fontAlgn="ctr"/>
                      <a:r>
                        <a:rPr lang="en-ZA" sz="1000" b="0" i="0" u="none" strike="noStrike">
                          <a:solidFill>
                            <a:srgbClr val="000000"/>
                          </a:solidFill>
                          <a:effectLst/>
                          <a:latin typeface="Calibri"/>
                        </a:rPr>
                        <a:t>400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dirty="0">
                          <a:solidFill>
                            <a:srgbClr val="000000"/>
                          </a:solidFill>
                          <a:effectLst/>
                          <a:latin typeface="Calibri"/>
                        </a:rPr>
                        <a:t>0</a:t>
                      </a:r>
                    </a:p>
                  </a:txBody>
                  <a:tcPr marL="7620" marR="7620" marT="7620" marB="0" anchor="ctr"/>
                </a:tc>
                <a:extLst>
                  <a:ext uri="{0D108BD9-81ED-4DB2-BD59-A6C34878D82A}">
                    <a16:rowId xmlns:a16="http://schemas.microsoft.com/office/drawing/2014/main" xmlns="" val="10017"/>
                  </a:ext>
                </a:extLst>
              </a:tr>
              <a:tr h="288308">
                <a:tc>
                  <a:txBody>
                    <a:bodyPr/>
                    <a:lstStyle/>
                    <a:p>
                      <a:pPr algn="l" fontAlgn="ctr"/>
                      <a:r>
                        <a:rPr lang="en-ZA" sz="1000" b="0" i="0" u="none" strike="noStrike">
                          <a:solidFill>
                            <a:srgbClr val="000000"/>
                          </a:solidFill>
                          <a:effectLst/>
                          <a:latin typeface="Calibri"/>
                        </a:rPr>
                        <a:t> THEMBISILE LOCAL MUNICIPALITY</a:t>
                      </a:r>
                    </a:p>
                  </a:txBody>
                  <a:tcPr marL="7620" marR="7620" marT="7620" marB="0" anchor="ctr"/>
                </a:tc>
                <a:tc>
                  <a:txBody>
                    <a:bodyPr/>
                    <a:lstStyle/>
                    <a:p>
                      <a:pPr algn="r" fontAlgn="ctr"/>
                      <a:r>
                        <a:rPr lang="en-ZA" sz="1000" b="0" i="0" u="none" strike="noStrike">
                          <a:solidFill>
                            <a:srgbClr val="000000"/>
                          </a:solidFill>
                          <a:effectLst/>
                          <a:latin typeface="Calibri"/>
                        </a:rPr>
                        <a:t>10 770</a:t>
                      </a:r>
                    </a:p>
                  </a:txBody>
                  <a:tcPr marL="7620" marR="7620" marT="7620" marB="0" anchor="ctr"/>
                </a:tc>
                <a:tc>
                  <a:txBody>
                    <a:bodyPr/>
                    <a:lstStyle/>
                    <a:p>
                      <a:pPr algn="r" fontAlgn="ctr"/>
                      <a:r>
                        <a:rPr lang="en-ZA" sz="1000" b="0" i="0" u="none" strike="noStrike">
                          <a:solidFill>
                            <a:srgbClr val="000000"/>
                          </a:solidFill>
                          <a:effectLst/>
                          <a:latin typeface="Calibri"/>
                        </a:rPr>
                        <a:t>10 770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a:solidFill>
                            <a:srgbClr val="000000"/>
                          </a:solidFill>
                          <a:effectLst/>
                          <a:latin typeface="Calibri"/>
                        </a:rPr>
                        <a:t>0</a:t>
                      </a:r>
                    </a:p>
                  </a:txBody>
                  <a:tcPr marL="7620" marR="7620" marT="7620" marB="0" anchor="ctr"/>
                </a:tc>
                <a:tc>
                  <a:txBody>
                    <a:bodyPr/>
                    <a:lstStyle/>
                    <a:p>
                      <a:pPr algn="r" fontAlgn="ctr"/>
                      <a:r>
                        <a:rPr lang="en-ZA" sz="1000" b="0" i="0" u="none" strike="noStrike" dirty="0">
                          <a:solidFill>
                            <a:srgbClr val="000000"/>
                          </a:solidFill>
                          <a:effectLst/>
                          <a:latin typeface="Calibri"/>
                        </a:rPr>
                        <a:t>0</a:t>
                      </a:r>
                    </a:p>
                  </a:txBody>
                  <a:tcPr marL="7620" marR="7620" marT="7620" marB="0" anchor="ctr"/>
                </a:tc>
                <a:extLst>
                  <a:ext uri="{0D108BD9-81ED-4DB2-BD59-A6C34878D82A}">
                    <a16:rowId xmlns:a16="http://schemas.microsoft.com/office/drawing/2014/main" xmlns="" val="10018"/>
                  </a:ext>
                </a:extLst>
              </a:tr>
              <a:tr h="288308">
                <a:tc>
                  <a:txBody>
                    <a:bodyPr/>
                    <a:lstStyle/>
                    <a:p>
                      <a:pPr algn="l" fontAlgn="ctr"/>
                      <a:r>
                        <a:rPr lang="en-ZA" sz="1000" b="0" i="0" u="none" strike="noStrike" dirty="0">
                          <a:solidFill>
                            <a:srgbClr val="000000"/>
                          </a:solidFill>
                          <a:effectLst/>
                          <a:latin typeface="Calibri"/>
                        </a:rPr>
                        <a:t>BUSHBUCKRIDGE LOCAL MUNICIPALITY</a:t>
                      </a:r>
                    </a:p>
                  </a:txBody>
                  <a:tcPr marL="7620" marR="7620" marT="7620" marB="0" anchor="ctr"/>
                </a:tc>
                <a:tc>
                  <a:txBody>
                    <a:bodyPr/>
                    <a:lstStyle/>
                    <a:p>
                      <a:pPr algn="r" fontAlgn="ctr"/>
                      <a:r>
                        <a:rPr lang="en-ZA" sz="1000" b="0" i="0" u="none" strike="noStrike">
                          <a:solidFill>
                            <a:srgbClr val="000000"/>
                          </a:solidFill>
                          <a:effectLst/>
                          <a:latin typeface="Calibri"/>
                        </a:rPr>
                        <a:t>247 271</a:t>
                      </a:r>
                    </a:p>
                  </a:txBody>
                  <a:tcPr marL="7620" marR="7620" marT="7620" marB="0" anchor="ctr"/>
                </a:tc>
                <a:tc>
                  <a:txBody>
                    <a:bodyPr/>
                    <a:lstStyle/>
                    <a:p>
                      <a:pPr algn="r" fontAlgn="ctr"/>
                      <a:r>
                        <a:rPr lang="en-ZA" sz="1000" b="0" i="0" u="none" strike="noStrike">
                          <a:solidFill>
                            <a:srgbClr val="000000"/>
                          </a:solidFill>
                          <a:effectLst/>
                          <a:latin typeface="Calibri"/>
                        </a:rPr>
                        <a:t>1 217</a:t>
                      </a:r>
                    </a:p>
                  </a:txBody>
                  <a:tcPr marL="7620" marR="7620" marT="7620" marB="0" anchor="ctr"/>
                </a:tc>
                <a:tc>
                  <a:txBody>
                    <a:bodyPr/>
                    <a:lstStyle/>
                    <a:p>
                      <a:pPr algn="r" fontAlgn="ctr"/>
                      <a:r>
                        <a:rPr lang="en-ZA" sz="1000" b="0" i="0" u="none" strike="noStrike">
                          <a:solidFill>
                            <a:srgbClr val="000000"/>
                          </a:solidFill>
                          <a:effectLst/>
                          <a:latin typeface="Calibri"/>
                        </a:rPr>
                        <a:t>1 074</a:t>
                      </a:r>
                    </a:p>
                  </a:txBody>
                  <a:tcPr marL="7620" marR="7620" marT="7620" marB="0" anchor="ctr"/>
                </a:tc>
                <a:tc>
                  <a:txBody>
                    <a:bodyPr/>
                    <a:lstStyle/>
                    <a:p>
                      <a:pPr algn="r" fontAlgn="ctr"/>
                      <a:r>
                        <a:rPr lang="en-ZA" sz="1000" b="0" i="0" u="none" strike="noStrike">
                          <a:solidFill>
                            <a:srgbClr val="000000"/>
                          </a:solidFill>
                          <a:effectLst/>
                          <a:latin typeface="Calibri"/>
                        </a:rPr>
                        <a:t>6</a:t>
                      </a:r>
                    </a:p>
                  </a:txBody>
                  <a:tcPr marL="7620" marR="7620" marT="7620" marB="0" anchor="ctr"/>
                </a:tc>
                <a:tc>
                  <a:txBody>
                    <a:bodyPr/>
                    <a:lstStyle/>
                    <a:p>
                      <a:pPr algn="r" fontAlgn="ctr"/>
                      <a:r>
                        <a:rPr lang="en-ZA" sz="1000" b="0" i="0" u="none" strike="noStrike">
                          <a:solidFill>
                            <a:srgbClr val="000000"/>
                          </a:solidFill>
                          <a:effectLst/>
                          <a:latin typeface="Calibri"/>
                        </a:rPr>
                        <a:t>1 371</a:t>
                      </a:r>
                    </a:p>
                  </a:txBody>
                  <a:tcPr marL="7620" marR="7620" marT="7620" marB="0" anchor="ctr"/>
                </a:tc>
                <a:tc>
                  <a:txBody>
                    <a:bodyPr/>
                    <a:lstStyle/>
                    <a:p>
                      <a:pPr algn="r" fontAlgn="ctr"/>
                      <a:r>
                        <a:rPr lang="en-ZA" sz="1000" b="0" i="0" u="none" strike="noStrike" dirty="0">
                          <a:solidFill>
                            <a:srgbClr val="000000"/>
                          </a:solidFill>
                          <a:effectLst/>
                          <a:latin typeface="Calibri"/>
                        </a:rPr>
                        <a:t>243 603</a:t>
                      </a:r>
                    </a:p>
                  </a:txBody>
                  <a:tcPr marL="7620" marR="7620" marT="7620" marB="0" anchor="ctr"/>
                </a:tc>
                <a:extLst>
                  <a:ext uri="{0D108BD9-81ED-4DB2-BD59-A6C34878D82A}">
                    <a16:rowId xmlns:a16="http://schemas.microsoft.com/office/drawing/2014/main" xmlns="" val="10019"/>
                  </a:ext>
                </a:extLst>
              </a:tr>
              <a:tr h="168180">
                <a:tc>
                  <a:txBody>
                    <a:bodyPr/>
                    <a:lstStyle/>
                    <a:p>
                      <a:pPr algn="l" fontAlgn="ctr"/>
                      <a:r>
                        <a:rPr lang="en-ZA" sz="1000" b="1" i="0" u="none" strike="noStrike" dirty="0">
                          <a:solidFill>
                            <a:srgbClr val="000000"/>
                          </a:solidFill>
                          <a:effectLst/>
                          <a:latin typeface="Calibri"/>
                        </a:rPr>
                        <a:t>TOTAL</a:t>
                      </a:r>
                    </a:p>
                  </a:txBody>
                  <a:tcPr marL="7620" marR="7620" marT="7620" marB="0" anchor="ctr">
                    <a:solidFill>
                      <a:schemeClr val="accent3"/>
                    </a:solidFill>
                  </a:tcPr>
                </a:tc>
                <a:tc>
                  <a:txBody>
                    <a:bodyPr/>
                    <a:lstStyle/>
                    <a:p>
                      <a:pPr algn="r" fontAlgn="ctr"/>
                      <a:r>
                        <a:rPr lang="en-ZA" sz="1000" b="1" i="0" u="none" strike="noStrike" dirty="0">
                          <a:solidFill>
                            <a:srgbClr val="000000"/>
                          </a:solidFill>
                          <a:effectLst/>
                          <a:latin typeface="Calibri"/>
                        </a:rPr>
                        <a:t>2 663 534</a:t>
                      </a:r>
                    </a:p>
                  </a:txBody>
                  <a:tcPr marL="7620" marR="7620" marT="7620" marB="0" anchor="ctr">
                    <a:solidFill>
                      <a:schemeClr val="accent3"/>
                    </a:solidFill>
                  </a:tcPr>
                </a:tc>
                <a:tc>
                  <a:txBody>
                    <a:bodyPr/>
                    <a:lstStyle/>
                    <a:p>
                      <a:pPr algn="r" fontAlgn="ctr"/>
                      <a:r>
                        <a:rPr lang="en-ZA" sz="1000" b="1" i="0" u="none" strike="noStrike" dirty="0">
                          <a:solidFill>
                            <a:srgbClr val="000000"/>
                          </a:solidFill>
                          <a:effectLst/>
                          <a:latin typeface="Calibri"/>
                        </a:rPr>
                        <a:t>1 489 191</a:t>
                      </a:r>
                    </a:p>
                  </a:txBody>
                  <a:tcPr marL="7620" marR="7620" marT="7620" marB="0" anchor="ctr">
                    <a:solidFill>
                      <a:schemeClr val="accent3"/>
                    </a:solidFill>
                  </a:tcPr>
                </a:tc>
                <a:tc>
                  <a:txBody>
                    <a:bodyPr/>
                    <a:lstStyle/>
                    <a:p>
                      <a:pPr algn="r" fontAlgn="ctr"/>
                      <a:r>
                        <a:rPr lang="en-ZA" sz="1000" b="1" i="0" u="none" strike="noStrike" dirty="0">
                          <a:solidFill>
                            <a:srgbClr val="000000"/>
                          </a:solidFill>
                          <a:effectLst/>
                          <a:latin typeface="Calibri"/>
                        </a:rPr>
                        <a:t>244 241</a:t>
                      </a:r>
                    </a:p>
                  </a:txBody>
                  <a:tcPr marL="7620" marR="7620" marT="7620" marB="0" anchor="ctr">
                    <a:solidFill>
                      <a:schemeClr val="accent3"/>
                    </a:solidFill>
                  </a:tcPr>
                </a:tc>
                <a:tc>
                  <a:txBody>
                    <a:bodyPr/>
                    <a:lstStyle/>
                    <a:p>
                      <a:pPr algn="r" fontAlgn="ctr"/>
                      <a:r>
                        <a:rPr lang="en-ZA" sz="1000" b="1" i="0" u="none" strike="noStrike" dirty="0">
                          <a:solidFill>
                            <a:srgbClr val="000000"/>
                          </a:solidFill>
                          <a:effectLst/>
                          <a:latin typeface="Calibri"/>
                        </a:rPr>
                        <a:t>162 920</a:t>
                      </a:r>
                    </a:p>
                  </a:txBody>
                  <a:tcPr marL="7620" marR="7620" marT="7620" marB="0" anchor="ctr">
                    <a:solidFill>
                      <a:schemeClr val="accent3"/>
                    </a:solidFill>
                  </a:tcPr>
                </a:tc>
                <a:tc>
                  <a:txBody>
                    <a:bodyPr/>
                    <a:lstStyle/>
                    <a:p>
                      <a:pPr algn="r" fontAlgn="ctr"/>
                      <a:r>
                        <a:rPr lang="en-ZA" sz="1000" b="1" i="0" u="none" strike="noStrike" dirty="0">
                          <a:solidFill>
                            <a:srgbClr val="000000"/>
                          </a:solidFill>
                          <a:effectLst/>
                          <a:latin typeface="Calibri"/>
                        </a:rPr>
                        <a:t>127 796</a:t>
                      </a:r>
                    </a:p>
                  </a:txBody>
                  <a:tcPr marL="7620" marR="7620" marT="7620" marB="0" anchor="ctr">
                    <a:solidFill>
                      <a:schemeClr val="accent3"/>
                    </a:solidFill>
                  </a:tcPr>
                </a:tc>
                <a:tc>
                  <a:txBody>
                    <a:bodyPr/>
                    <a:lstStyle/>
                    <a:p>
                      <a:pPr algn="r" fontAlgn="ctr"/>
                      <a:r>
                        <a:rPr lang="en-ZA" sz="1000" b="1" i="0" u="none" strike="noStrike" dirty="0">
                          <a:solidFill>
                            <a:srgbClr val="000000"/>
                          </a:solidFill>
                          <a:effectLst/>
                          <a:latin typeface="Calibri"/>
                        </a:rPr>
                        <a:t>639 387</a:t>
                      </a:r>
                    </a:p>
                  </a:txBody>
                  <a:tcPr marL="7620" marR="7620" marT="7620" marB="0" anchor="ctr">
                    <a:solidFill>
                      <a:schemeClr val="accent3"/>
                    </a:solidFill>
                  </a:tcPr>
                </a:tc>
                <a:extLst>
                  <a:ext uri="{0D108BD9-81ED-4DB2-BD59-A6C34878D82A}">
                    <a16:rowId xmlns:a16="http://schemas.microsoft.com/office/drawing/2014/main" xmlns="" val="10020"/>
                  </a:ext>
                </a:extLst>
              </a:tr>
            </a:tbl>
          </a:graphicData>
        </a:graphic>
      </p:graphicFrame>
      <p:sp>
        <p:nvSpPr>
          <p:cNvPr id="5" name="Title 1"/>
          <p:cNvSpPr>
            <a:spLocks noGrp="1"/>
          </p:cNvSpPr>
          <p:nvPr>
            <p:ph type="title"/>
          </p:nvPr>
        </p:nvSpPr>
        <p:spPr>
          <a:xfrm>
            <a:off x="1463040" y="106680"/>
            <a:ext cx="7680960" cy="350520"/>
          </a:xfrm>
        </p:spPr>
        <p:txBody>
          <a:bodyPr>
            <a:normAutofit fontScale="90000"/>
          </a:bodyPr>
          <a:lstStyle/>
          <a:p>
            <a:r>
              <a:rPr lang="en-GB" sz="2000" b="1" dirty="0">
                <a:solidFill>
                  <a:prstClr val="black"/>
                </a:solidFill>
              </a:rPr>
              <a:t>DETAILS OF DEBT OWED TO </a:t>
            </a:r>
            <a:r>
              <a:rPr lang="en-GB" sz="2000" b="1" dirty="0" smtClean="0">
                <a:solidFill>
                  <a:prstClr val="black"/>
                </a:solidFill>
              </a:rPr>
              <a:t>RAND </a:t>
            </a:r>
            <a:r>
              <a:rPr lang="en-GB" sz="2000" b="1" dirty="0">
                <a:solidFill>
                  <a:prstClr val="black"/>
                </a:solidFill>
              </a:rPr>
              <a:t>WATER </a:t>
            </a:r>
            <a:r>
              <a:rPr lang="en-GB" sz="2000" b="1" dirty="0" smtClean="0">
                <a:solidFill>
                  <a:prstClr val="black"/>
                </a:solidFill>
              </a:rPr>
              <a:t>AT </a:t>
            </a:r>
            <a:r>
              <a:rPr lang="en-GB" sz="2000" b="1" dirty="0">
                <a:solidFill>
                  <a:prstClr val="black"/>
                </a:solidFill>
              </a:rPr>
              <a:t>30 SEPTEMBER 2019</a:t>
            </a:r>
            <a:endParaRPr lang="en-ZA" sz="2000" dirty="0"/>
          </a:p>
        </p:txBody>
      </p:sp>
      <p:sp>
        <p:nvSpPr>
          <p:cNvPr id="6"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23</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29450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6380" y="274638"/>
            <a:ext cx="7170420" cy="670242"/>
          </a:xfrm>
        </p:spPr>
        <p:txBody>
          <a:bodyPr>
            <a:normAutofit fontScale="90000"/>
          </a:bodyPr>
          <a:lstStyle/>
          <a:p>
            <a:r>
              <a:rPr lang="en-GB" sz="2000" b="1" dirty="0">
                <a:solidFill>
                  <a:prstClr val="black"/>
                </a:solidFill>
              </a:rPr>
              <a:t>DETAILS OF DEBT OWED TO </a:t>
            </a:r>
            <a:r>
              <a:rPr lang="en-GB" sz="2000" b="1" dirty="0" smtClean="0">
                <a:solidFill>
                  <a:prstClr val="black"/>
                </a:solidFill>
              </a:rPr>
              <a:t>SEDIBENG </a:t>
            </a:r>
            <a:r>
              <a:rPr lang="en-GB" sz="2000" b="1" dirty="0">
                <a:solidFill>
                  <a:prstClr val="black"/>
                </a:solidFill>
              </a:rPr>
              <a:t>WATER BOARD AS AT 30 SEPTEMBER 2019</a:t>
            </a:r>
            <a:endParaRPr lang="en-ZA" sz="2000" dirty="0"/>
          </a:p>
        </p:txBody>
      </p:sp>
      <p:graphicFrame>
        <p:nvGraphicFramePr>
          <p:cNvPr id="4" name="Table 3"/>
          <p:cNvGraphicFramePr>
            <a:graphicFrameLocks noGrp="1"/>
          </p:cNvGraphicFramePr>
          <p:nvPr>
            <p:extLst>
              <p:ext uri="{D42A27DB-BD31-4B8C-83A1-F6EECF244321}">
                <p14:modId xmlns:p14="http://schemas.microsoft.com/office/powerpoint/2010/main" xmlns="" val="3820462699"/>
              </p:ext>
            </p:extLst>
          </p:nvPr>
        </p:nvGraphicFramePr>
        <p:xfrm>
          <a:off x="1516380" y="1409701"/>
          <a:ext cx="7627621" cy="3688723"/>
        </p:xfrm>
        <a:graphic>
          <a:graphicData uri="http://schemas.openxmlformats.org/drawingml/2006/table">
            <a:tbl>
              <a:tblPr/>
              <a:tblGrid>
                <a:gridCol w="1315108">
                  <a:extLst>
                    <a:ext uri="{9D8B030D-6E8A-4147-A177-3AD203B41FA5}">
                      <a16:colId xmlns:a16="http://schemas.microsoft.com/office/drawing/2014/main" xmlns="" val="20000"/>
                    </a:ext>
                  </a:extLst>
                </a:gridCol>
                <a:gridCol w="960600">
                  <a:extLst>
                    <a:ext uri="{9D8B030D-6E8A-4147-A177-3AD203B41FA5}">
                      <a16:colId xmlns:a16="http://schemas.microsoft.com/office/drawing/2014/main" xmlns="" val="20001"/>
                    </a:ext>
                  </a:extLst>
                </a:gridCol>
                <a:gridCol w="949164">
                  <a:extLst>
                    <a:ext uri="{9D8B030D-6E8A-4147-A177-3AD203B41FA5}">
                      <a16:colId xmlns:a16="http://schemas.microsoft.com/office/drawing/2014/main" xmlns="" val="20002"/>
                    </a:ext>
                  </a:extLst>
                </a:gridCol>
                <a:gridCol w="869115">
                  <a:extLst>
                    <a:ext uri="{9D8B030D-6E8A-4147-A177-3AD203B41FA5}">
                      <a16:colId xmlns:a16="http://schemas.microsoft.com/office/drawing/2014/main" xmlns="" val="20003"/>
                    </a:ext>
                  </a:extLst>
                </a:gridCol>
                <a:gridCol w="1063521">
                  <a:extLst>
                    <a:ext uri="{9D8B030D-6E8A-4147-A177-3AD203B41FA5}">
                      <a16:colId xmlns:a16="http://schemas.microsoft.com/office/drawing/2014/main" xmlns="" val="20004"/>
                    </a:ext>
                  </a:extLst>
                </a:gridCol>
                <a:gridCol w="1063521">
                  <a:extLst>
                    <a:ext uri="{9D8B030D-6E8A-4147-A177-3AD203B41FA5}">
                      <a16:colId xmlns:a16="http://schemas.microsoft.com/office/drawing/2014/main" xmlns="" val="20005"/>
                    </a:ext>
                  </a:extLst>
                </a:gridCol>
                <a:gridCol w="1406592">
                  <a:extLst>
                    <a:ext uri="{9D8B030D-6E8A-4147-A177-3AD203B41FA5}">
                      <a16:colId xmlns:a16="http://schemas.microsoft.com/office/drawing/2014/main" xmlns="" val="20006"/>
                    </a:ext>
                  </a:extLst>
                </a:gridCol>
              </a:tblGrid>
              <a:tr h="413660">
                <a:tc gridSpan="7">
                  <a:txBody>
                    <a:bodyPr/>
                    <a:lstStyle/>
                    <a:p>
                      <a:pPr algn="ctr" fontAlgn="t"/>
                      <a:r>
                        <a:rPr lang="en-ZA" sz="1100" b="1" i="0" u="none" strike="noStrike" dirty="0">
                          <a:solidFill>
                            <a:schemeClr val="bg1"/>
                          </a:solidFill>
                          <a:effectLst/>
                          <a:latin typeface="Arial" panose="020B0604020202020204" pitchFamily="34" charset="0"/>
                          <a:cs typeface="Arial" panose="020B0604020202020204" pitchFamily="34" charset="0"/>
                        </a:rPr>
                        <a:t>FREE STATE MUNICIPALITIES</a:t>
                      </a:r>
                    </a:p>
                  </a:txBody>
                  <a:tcPr marL="3085" marR="3085" marT="30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77685">
                <a:tc>
                  <a:txBody>
                    <a:bodyPr/>
                    <a:lstStyle/>
                    <a:p>
                      <a:pPr algn="l" rtl="0" fontAlgn="t"/>
                      <a:r>
                        <a:rPr lang="en-ZA" sz="1200" b="1" i="0" u="none" strike="noStrike" dirty="0">
                          <a:solidFill>
                            <a:schemeClr val="bg1"/>
                          </a:solidFill>
                          <a:effectLst/>
                          <a:latin typeface="Arial" panose="020B0604020202020204" pitchFamily="34" charset="0"/>
                          <a:cs typeface="Arial" panose="020B0604020202020204" pitchFamily="34" charset="0"/>
                        </a:rPr>
                        <a:t>Customer Name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rtl="0" fontAlgn="t"/>
                      <a:r>
                        <a:rPr lang="en-ZA" sz="1000" b="1" i="0" u="none" strike="noStrike" dirty="0">
                          <a:solidFill>
                            <a:schemeClr val="bg1"/>
                          </a:solidFill>
                          <a:effectLst/>
                          <a:latin typeface="Arial" panose="020B0604020202020204" pitchFamily="34" charset="0"/>
                          <a:cs typeface="Arial" panose="020B0604020202020204" pitchFamily="34" charset="0"/>
                        </a:rPr>
                        <a:t>Current</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rtl="0" fontAlgn="t"/>
                      <a:r>
                        <a:rPr lang="en-ZA" sz="1000" b="1" i="0" u="none" strike="noStrike" dirty="0">
                          <a:solidFill>
                            <a:schemeClr val="bg1"/>
                          </a:solidFill>
                          <a:effectLst/>
                          <a:latin typeface="Arial" panose="020B0604020202020204" pitchFamily="34" charset="0"/>
                          <a:cs typeface="Arial" panose="020B0604020202020204" pitchFamily="34" charset="0"/>
                        </a:rPr>
                        <a:t>30 + Days  R’000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rtl="0" fontAlgn="t"/>
                      <a:r>
                        <a:rPr lang="en-ZA" sz="1000" b="1" i="0" u="none" strike="noStrike" dirty="0">
                          <a:solidFill>
                            <a:schemeClr val="bg1"/>
                          </a:solidFill>
                          <a:effectLst/>
                          <a:latin typeface="Arial" panose="020B0604020202020204" pitchFamily="34" charset="0"/>
                          <a:cs typeface="Arial" panose="020B0604020202020204" pitchFamily="34" charset="0"/>
                        </a:rPr>
                        <a:t>90+ Days   R’000</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rtl="0" fontAlgn="t"/>
                      <a:r>
                        <a:rPr lang="en-ZA" sz="1000" b="1" i="0" u="none" strike="noStrike" dirty="0">
                          <a:solidFill>
                            <a:schemeClr val="bg1"/>
                          </a:solidFill>
                          <a:effectLst/>
                          <a:latin typeface="Arial" panose="020B0604020202020204" pitchFamily="34" charset="0"/>
                          <a:cs typeface="Arial" panose="020B0604020202020204" pitchFamily="34" charset="0"/>
                        </a:rPr>
                        <a:t>150+ Days       R’000</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rtl="0" fontAlgn="t"/>
                      <a:r>
                        <a:rPr lang="en-ZA" sz="1000" b="1" i="0" u="none" strike="noStrike" dirty="0">
                          <a:solidFill>
                            <a:schemeClr val="bg1"/>
                          </a:solidFill>
                          <a:effectLst/>
                          <a:latin typeface="Arial" panose="020B0604020202020204" pitchFamily="34" charset="0"/>
                          <a:cs typeface="Arial" panose="020B0604020202020204" pitchFamily="34" charset="0"/>
                        </a:rPr>
                        <a:t>Sum of Total R’000</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rtl="0" fontAlgn="t"/>
                      <a:r>
                        <a:rPr lang="en-ZA" sz="1200" b="1" i="0" u="none" strike="noStrike" dirty="0">
                          <a:solidFill>
                            <a:schemeClr val="bg1"/>
                          </a:solidFill>
                          <a:effectLst/>
                          <a:latin typeface="Arial" panose="020B0604020202020204" pitchFamily="34" charset="0"/>
                          <a:cs typeface="Arial" panose="020B0604020202020204" pitchFamily="34" charset="0"/>
                        </a:rPr>
                        <a:t>Action Taken</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1"/>
                  </a:ext>
                </a:extLst>
              </a:tr>
              <a:tr h="819968">
                <a:tc>
                  <a:txBody>
                    <a:bodyPr/>
                    <a:lstStyle/>
                    <a:p>
                      <a:pPr algn="l" fontAlgn="t"/>
                      <a:r>
                        <a:rPr lang="en-ZA" sz="1200" b="1" i="0" u="none" strike="noStrike">
                          <a:effectLst/>
                          <a:latin typeface="Arial" panose="020B0604020202020204" pitchFamily="34" charset="0"/>
                          <a:cs typeface="Arial" panose="020B0604020202020204" pitchFamily="34" charset="0"/>
                        </a:rPr>
                        <a:t>Matjhabeng LM</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61 </a:t>
                      </a:r>
                      <a:r>
                        <a:rPr lang="en-ZA" sz="1200" b="1" i="0" u="none" strike="noStrike" dirty="0">
                          <a:effectLst/>
                          <a:latin typeface="Arial" panose="020B0604020202020204" pitchFamily="34" charset="0"/>
                          <a:cs typeface="Arial" panose="020B0604020202020204" pitchFamily="34" charset="0"/>
                        </a:rPr>
                        <a:t>384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125 </a:t>
                      </a:r>
                      <a:r>
                        <a:rPr lang="en-ZA" sz="1200" b="1" i="0" u="none" strike="noStrike" dirty="0">
                          <a:effectLst/>
                          <a:latin typeface="Arial" panose="020B0604020202020204" pitchFamily="34" charset="0"/>
                          <a:cs typeface="Arial" panose="020B0604020202020204" pitchFamily="34" charset="0"/>
                        </a:rPr>
                        <a:t>746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54 </a:t>
                      </a:r>
                      <a:r>
                        <a:rPr lang="en-ZA" sz="1200" b="1" i="0" u="none" strike="noStrike" dirty="0">
                          <a:effectLst/>
                          <a:latin typeface="Arial" panose="020B0604020202020204" pitchFamily="34" charset="0"/>
                          <a:cs typeface="Arial" panose="020B0604020202020204" pitchFamily="34" charset="0"/>
                        </a:rPr>
                        <a:t>520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a:t>
                      </a:r>
                      <a:r>
                        <a:rPr lang="en-ZA" sz="1200" b="1" i="0" u="none" strike="noStrike" dirty="0" smtClean="0">
                          <a:effectLst/>
                          <a:latin typeface="Arial" panose="020B0604020202020204" pitchFamily="34" charset="0"/>
                          <a:cs typeface="Arial" panose="020B0604020202020204" pitchFamily="34" charset="0"/>
                        </a:rPr>
                        <a:t>  </a:t>
                      </a:r>
                      <a:r>
                        <a:rPr lang="en-ZA" sz="1200" b="1" i="0" u="none" strike="noStrike" dirty="0">
                          <a:effectLst/>
                          <a:latin typeface="Arial" panose="020B0604020202020204" pitchFamily="34" charset="0"/>
                          <a:cs typeface="Arial" panose="020B0604020202020204" pitchFamily="34" charset="0"/>
                        </a:rPr>
                        <a:t>2 860 203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a:t>
                      </a:r>
                      <a:r>
                        <a:rPr lang="en-ZA" sz="1200" b="1" i="0" u="none" strike="noStrike" dirty="0" smtClean="0">
                          <a:effectLst/>
                          <a:latin typeface="Arial" panose="020B0604020202020204" pitchFamily="34" charset="0"/>
                          <a:cs typeface="Arial" panose="020B0604020202020204" pitchFamily="34" charset="0"/>
                        </a:rPr>
                        <a:t> </a:t>
                      </a:r>
                      <a:r>
                        <a:rPr lang="en-ZA" sz="1200" b="1" i="0" u="none" strike="noStrike" dirty="0">
                          <a:effectLst/>
                          <a:latin typeface="Arial" panose="020B0604020202020204" pitchFamily="34" charset="0"/>
                          <a:cs typeface="Arial" panose="020B0604020202020204" pitchFamily="34" charset="0"/>
                        </a:rPr>
                        <a:t>3 101 853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t"/>
                      <a:r>
                        <a:rPr lang="en-GB" sz="1100" b="1" i="0" u="none" strike="noStrike" dirty="0">
                          <a:solidFill>
                            <a:srgbClr val="000000"/>
                          </a:solidFill>
                          <a:effectLst/>
                          <a:latin typeface="Arial" panose="020B0604020202020204" pitchFamily="34" charset="0"/>
                          <a:cs typeface="Arial" panose="020B0604020202020204" pitchFamily="34" charset="0"/>
                        </a:rPr>
                        <a:t>Water Restrictions (End up in court with Municipalities                       Debt collectors – not effective – the municipalities pay only upon receipt of Equitable Share even so insufficient sums are received.          Inter Ministerial Task Team (IMTT)    Various IGRs have been held</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150403">
                <a:tc>
                  <a:txBody>
                    <a:bodyPr/>
                    <a:lstStyle/>
                    <a:p>
                      <a:pPr algn="l" fontAlgn="t"/>
                      <a:r>
                        <a:rPr lang="en-ZA" sz="1200" b="1" i="0" u="none" strike="noStrike">
                          <a:effectLst/>
                          <a:latin typeface="Arial" panose="020B0604020202020204" pitchFamily="34" charset="0"/>
                          <a:cs typeface="Arial" panose="020B0604020202020204" pitchFamily="34" charset="0"/>
                        </a:rPr>
                        <a:t>Maquassi Hills LM</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5 </a:t>
                      </a:r>
                      <a:r>
                        <a:rPr lang="en-ZA" sz="1200" b="1" i="0" u="none" strike="noStrike" dirty="0">
                          <a:effectLst/>
                          <a:latin typeface="Arial" panose="020B0604020202020204" pitchFamily="34" charset="0"/>
                          <a:cs typeface="Arial" panose="020B0604020202020204" pitchFamily="34" charset="0"/>
                        </a:rPr>
                        <a:t>350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11 </a:t>
                      </a:r>
                      <a:r>
                        <a:rPr lang="en-ZA" sz="1200" b="1" i="0" u="none" strike="noStrike" dirty="0">
                          <a:effectLst/>
                          <a:latin typeface="Arial" panose="020B0604020202020204" pitchFamily="34" charset="0"/>
                          <a:cs typeface="Arial" panose="020B0604020202020204" pitchFamily="34" charset="0"/>
                        </a:rPr>
                        <a:t>662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5 </a:t>
                      </a:r>
                      <a:r>
                        <a:rPr lang="en-ZA" sz="1200" b="1" i="0" u="none" strike="noStrike" dirty="0">
                          <a:effectLst/>
                          <a:latin typeface="Arial" panose="020B0604020202020204" pitchFamily="34" charset="0"/>
                          <a:cs typeface="Arial" panose="020B0604020202020204" pitchFamily="34" charset="0"/>
                        </a:rPr>
                        <a:t>247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166 </a:t>
                      </a:r>
                      <a:r>
                        <a:rPr lang="en-ZA" sz="1200" b="1" i="0" u="none" strike="noStrike" dirty="0">
                          <a:effectLst/>
                          <a:latin typeface="Arial" panose="020B0604020202020204" pitchFamily="34" charset="0"/>
                          <a:cs typeface="Arial" panose="020B0604020202020204" pitchFamily="34" charset="0"/>
                        </a:rPr>
                        <a:t>105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188 </a:t>
                      </a:r>
                      <a:r>
                        <a:rPr lang="en-ZA" sz="1200" b="1" i="0" u="none" strike="noStrike" dirty="0">
                          <a:effectLst/>
                          <a:latin typeface="Arial" panose="020B0604020202020204" pitchFamily="34" charset="0"/>
                          <a:cs typeface="Arial" panose="020B0604020202020204" pitchFamily="34" charset="0"/>
                        </a:rPr>
                        <a:t>363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3"/>
                  </a:ext>
                </a:extLst>
              </a:tr>
              <a:tr h="810842">
                <a:tc>
                  <a:txBody>
                    <a:bodyPr/>
                    <a:lstStyle/>
                    <a:p>
                      <a:pPr algn="l" fontAlgn="t"/>
                      <a:r>
                        <a:rPr lang="en-ZA" sz="1200" b="1" i="0" u="none" strike="noStrike">
                          <a:effectLst/>
                          <a:latin typeface="Arial" panose="020B0604020202020204" pitchFamily="34" charset="0"/>
                          <a:cs typeface="Arial" panose="020B0604020202020204" pitchFamily="34" charset="0"/>
                        </a:rPr>
                        <a:t>Nala LM</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4 </a:t>
                      </a:r>
                      <a:r>
                        <a:rPr lang="en-ZA" sz="1200" b="1" i="0" u="none" strike="noStrike" dirty="0">
                          <a:effectLst/>
                          <a:latin typeface="Arial" panose="020B0604020202020204" pitchFamily="34" charset="0"/>
                          <a:cs typeface="Arial" panose="020B0604020202020204" pitchFamily="34" charset="0"/>
                        </a:rPr>
                        <a:t>873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9 </a:t>
                      </a:r>
                      <a:r>
                        <a:rPr lang="en-ZA" sz="1200" b="1" i="0" u="none" strike="noStrike" dirty="0">
                          <a:effectLst/>
                          <a:latin typeface="Arial" panose="020B0604020202020204" pitchFamily="34" charset="0"/>
                          <a:cs typeface="Arial" panose="020B0604020202020204" pitchFamily="34" charset="0"/>
                        </a:rPr>
                        <a:t>989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4 </a:t>
                      </a:r>
                      <a:r>
                        <a:rPr lang="en-ZA" sz="1200" b="1" i="0" u="none" strike="noStrike" dirty="0">
                          <a:effectLst/>
                          <a:latin typeface="Arial" panose="020B0604020202020204" pitchFamily="34" charset="0"/>
                          <a:cs typeface="Arial" panose="020B0604020202020204" pitchFamily="34" charset="0"/>
                        </a:rPr>
                        <a:t>319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177 </a:t>
                      </a:r>
                      <a:r>
                        <a:rPr lang="en-ZA" sz="1200" b="1" i="0" u="none" strike="noStrike" dirty="0">
                          <a:effectLst/>
                          <a:latin typeface="Arial" panose="020B0604020202020204" pitchFamily="34" charset="0"/>
                          <a:cs typeface="Arial" panose="020B0604020202020204" pitchFamily="34" charset="0"/>
                        </a:rPr>
                        <a:t>292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196 </a:t>
                      </a:r>
                      <a:r>
                        <a:rPr lang="en-ZA" sz="1200" b="1" i="0" u="none" strike="noStrike" dirty="0">
                          <a:effectLst/>
                          <a:latin typeface="Arial" panose="020B0604020202020204" pitchFamily="34" charset="0"/>
                          <a:cs typeface="Arial" panose="020B0604020202020204" pitchFamily="34" charset="0"/>
                        </a:rPr>
                        <a:t>473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4"/>
                  </a:ext>
                </a:extLst>
              </a:tr>
              <a:tr h="167414">
                <a:tc>
                  <a:txBody>
                    <a:bodyPr/>
                    <a:lstStyle/>
                    <a:p>
                      <a:pPr algn="l" fontAlgn="t"/>
                      <a:r>
                        <a:rPr lang="en-ZA" sz="1200" b="1" i="0" u="none" strike="noStrike" dirty="0">
                          <a:solidFill>
                            <a:schemeClr val="bg1"/>
                          </a:solidFill>
                          <a:effectLst/>
                          <a:latin typeface="Arial" panose="020B0604020202020204" pitchFamily="34" charset="0"/>
                          <a:cs typeface="Arial" panose="020B0604020202020204" pitchFamily="34" charset="0"/>
                        </a:rPr>
                        <a:t>TOTAL</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smtClean="0">
                          <a:solidFill>
                            <a:schemeClr val="bg1"/>
                          </a:solidFill>
                          <a:effectLst/>
                          <a:latin typeface="Arial" panose="020B0604020202020204" pitchFamily="34" charset="0"/>
                          <a:cs typeface="Arial" panose="020B0604020202020204" pitchFamily="34" charset="0"/>
                        </a:rPr>
                        <a:t>71 </a:t>
                      </a:r>
                      <a:r>
                        <a:rPr lang="en-ZA" sz="1200" b="1" i="0" u="none" strike="noStrike" dirty="0">
                          <a:solidFill>
                            <a:schemeClr val="bg1"/>
                          </a:solidFill>
                          <a:effectLst/>
                          <a:latin typeface="Arial" panose="020B0604020202020204" pitchFamily="34" charset="0"/>
                          <a:cs typeface="Arial" panose="020B0604020202020204" pitchFamily="34" charset="0"/>
                        </a:rPr>
                        <a:t>607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smtClean="0">
                          <a:solidFill>
                            <a:schemeClr val="bg1"/>
                          </a:solidFill>
                          <a:effectLst/>
                          <a:latin typeface="Arial" panose="020B0604020202020204" pitchFamily="34" charset="0"/>
                          <a:cs typeface="Arial" panose="020B0604020202020204" pitchFamily="34" charset="0"/>
                        </a:rPr>
                        <a:t>147 </a:t>
                      </a:r>
                      <a:r>
                        <a:rPr lang="en-ZA" sz="1200" b="1" i="0" u="none" strike="noStrike" dirty="0">
                          <a:solidFill>
                            <a:schemeClr val="bg1"/>
                          </a:solidFill>
                          <a:effectLst/>
                          <a:latin typeface="Arial" panose="020B0604020202020204" pitchFamily="34" charset="0"/>
                          <a:cs typeface="Arial" panose="020B0604020202020204" pitchFamily="34" charset="0"/>
                        </a:rPr>
                        <a:t>397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smtClean="0">
                          <a:solidFill>
                            <a:schemeClr val="bg1"/>
                          </a:solidFill>
                          <a:effectLst/>
                          <a:latin typeface="Arial" panose="020B0604020202020204" pitchFamily="34" charset="0"/>
                          <a:cs typeface="Arial" panose="020B0604020202020204" pitchFamily="34" charset="0"/>
                        </a:rPr>
                        <a:t>64 </a:t>
                      </a:r>
                      <a:r>
                        <a:rPr lang="en-ZA" sz="1200" b="1" i="0" u="none" strike="noStrike" dirty="0">
                          <a:solidFill>
                            <a:schemeClr val="bg1"/>
                          </a:solidFill>
                          <a:effectLst/>
                          <a:latin typeface="Arial" panose="020B0604020202020204" pitchFamily="34" charset="0"/>
                          <a:cs typeface="Arial" panose="020B0604020202020204" pitchFamily="34" charset="0"/>
                        </a:rPr>
                        <a:t>087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smtClean="0">
                          <a:solidFill>
                            <a:schemeClr val="bg1"/>
                          </a:solidFill>
                          <a:effectLst/>
                          <a:latin typeface="Arial" panose="020B0604020202020204" pitchFamily="34" charset="0"/>
                          <a:cs typeface="Arial" panose="020B0604020202020204" pitchFamily="34" charset="0"/>
                        </a:rPr>
                        <a:t>3 </a:t>
                      </a:r>
                      <a:r>
                        <a:rPr lang="en-ZA" sz="1200" b="1" i="0" u="none" strike="noStrike" dirty="0">
                          <a:solidFill>
                            <a:schemeClr val="bg1"/>
                          </a:solidFill>
                          <a:effectLst/>
                          <a:latin typeface="Arial" panose="020B0604020202020204" pitchFamily="34" charset="0"/>
                          <a:cs typeface="Arial" panose="020B0604020202020204" pitchFamily="34" charset="0"/>
                        </a:rPr>
                        <a:t>203 599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smtClean="0">
                          <a:solidFill>
                            <a:schemeClr val="bg1"/>
                          </a:solidFill>
                          <a:effectLst/>
                          <a:latin typeface="Arial" panose="020B0604020202020204" pitchFamily="34" charset="0"/>
                          <a:cs typeface="Arial" panose="020B0604020202020204" pitchFamily="34" charset="0"/>
                        </a:rPr>
                        <a:t>3 </a:t>
                      </a:r>
                      <a:r>
                        <a:rPr lang="en-ZA" sz="1200" b="1" i="0" u="none" strike="noStrike" dirty="0">
                          <a:solidFill>
                            <a:schemeClr val="bg1"/>
                          </a:solidFill>
                          <a:effectLst/>
                          <a:latin typeface="Arial" panose="020B0604020202020204" pitchFamily="34" charset="0"/>
                          <a:cs typeface="Arial" panose="020B0604020202020204" pitchFamily="34" charset="0"/>
                        </a:rPr>
                        <a:t>486 690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b"/>
                      <a:r>
                        <a:rPr lang="en-ZA" sz="1100" b="1" i="0" u="none" strike="noStrike" dirty="0">
                          <a:solidFill>
                            <a:schemeClr val="bg1"/>
                          </a:solidFill>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5"/>
                  </a:ext>
                </a:extLst>
              </a:tr>
            </a:tbl>
          </a:graphicData>
        </a:graphic>
      </p:graphicFrame>
      <p:sp>
        <p:nvSpPr>
          <p:cNvPr id="5"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24</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19432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280" y="274638"/>
            <a:ext cx="7665720" cy="754062"/>
          </a:xfrm>
        </p:spPr>
        <p:txBody>
          <a:bodyPr>
            <a:normAutofit/>
          </a:bodyPr>
          <a:lstStyle/>
          <a:p>
            <a:r>
              <a:rPr lang="en-GB" sz="2000" b="1" dirty="0">
                <a:solidFill>
                  <a:prstClr val="black"/>
                </a:solidFill>
              </a:rPr>
              <a:t>DETAILS OF DEBT OWED TO </a:t>
            </a:r>
            <a:r>
              <a:rPr lang="en-GB" sz="2000" b="1" dirty="0" smtClean="0">
                <a:solidFill>
                  <a:prstClr val="black"/>
                </a:solidFill>
              </a:rPr>
              <a:t>SEDIBENG </a:t>
            </a:r>
            <a:r>
              <a:rPr lang="en-GB" sz="2000" b="1" dirty="0">
                <a:solidFill>
                  <a:prstClr val="black"/>
                </a:solidFill>
              </a:rPr>
              <a:t>WATER BOARD AS AT 30 SEPTEMBER 2019</a:t>
            </a:r>
            <a:endParaRPr lang="en-ZA" sz="2000" dirty="0"/>
          </a:p>
        </p:txBody>
      </p:sp>
      <p:graphicFrame>
        <p:nvGraphicFramePr>
          <p:cNvPr id="5" name="Table 4"/>
          <p:cNvGraphicFramePr>
            <a:graphicFrameLocks noGrp="1"/>
          </p:cNvGraphicFramePr>
          <p:nvPr>
            <p:extLst>
              <p:ext uri="{D42A27DB-BD31-4B8C-83A1-F6EECF244321}">
                <p14:modId xmlns:p14="http://schemas.microsoft.com/office/powerpoint/2010/main" xmlns="" val="2508716800"/>
              </p:ext>
            </p:extLst>
          </p:nvPr>
        </p:nvGraphicFramePr>
        <p:xfrm>
          <a:off x="1478280" y="1270858"/>
          <a:ext cx="7665722" cy="3816754"/>
        </p:xfrm>
        <a:graphic>
          <a:graphicData uri="http://schemas.openxmlformats.org/drawingml/2006/table">
            <a:tbl>
              <a:tblPr/>
              <a:tblGrid>
                <a:gridCol w="1321677">
                  <a:extLst>
                    <a:ext uri="{9D8B030D-6E8A-4147-A177-3AD203B41FA5}">
                      <a16:colId xmlns:a16="http://schemas.microsoft.com/office/drawing/2014/main" xmlns="" val="20000"/>
                    </a:ext>
                  </a:extLst>
                </a:gridCol>
                <a:gridCol w="965398">
                  <a:extLst>
                    <a:ext uri="{9D8B030D-6E8A-4147-A177-3AD203B41FA5}">
                      <a16:colId xmlns:a16="http://schemas.microsoft.com/office/drawing/2014/main" xmlns="" val="20001"/>
                    </a:ext>
                  </a:extLst>
                </a:gridCol>
                <a:gridCol w="953905">
                  <a:extLst>
                    <a:ext uri="{9D8B030D-6E8A-4147-A177-3AD203B41FA5}">
                      <a16:colId xmlns:a16="http://schemas.microsoft.com/office/drawing/2014/main" xmlns="" val="20002"/>
                    </a:ext>
                  </a:extLst>
                </a:gridCol>
                <a:gridCol w="873456">
                  <a:extLst>
                    <a:ext uri="{9D8B030D-6E8A-4147-A177-3AD203B41FA5}">
                      <a16:colId xmlns:a16="http://schemas.microsoft.com/office/drawing/2014/main" xmlns="" val="20003"/>
                    </a:ext>
                  </a:extLst>
                </a:gridCol>
                <a:gridCol w="1068834">
                  <a:extLst>
                    <a:ext uri="{9D8B030D-6E8A-4147-A177-3AD203B41FA5}">
                      <a16:colId xmlns:a16="http://schemas.microsoft.com/office/drawing/2014/main" xmlns="" val="20004"/>
                    </a:ext>
                  </a:extLst>
                </a:gridCol>
                <a:gridCol w="1068834">
                  <a:extLst>
                    <a:ext uri="{9D8B030D-6E8A-4147-A177-3AD203B41FA5}">
                      <a16:colId xmlns:a16="http://schemas.microsoft.com/office/drawing/2014/main" xmlns="" val="20005"/>
                    </a:ext>
                  </a:extLst>
                </a:gridCol>
                <a:gridCol w="1413618">
                  <a:extLst>
                    <a:ext uri="{9D8B030D-6E8A-4147-A177-3AD203B41FA5}">
                      <a16:colId xmlns:a16="http://schemas.microsoft.com/office/drawing/2014/main" xmlns="" val="20006"/>
                    </a:ext>
                  </a:extLst>
                </a:gridCol>
              </a:tblGrid>
              <a:tr h="476861">
                <a:tc gridSpan="7">
                  <a:txBody>
                    <a:bodyPr/>
                    <a:lstStyle/>
                    <a:p>
                      <a:pPr algn="ctr" fontAlgn="t"/>
                      <a:r>
                        <a:rPr lang="en-ZA" sz="1100" b="1" i="0" u="none" strike="noStrike" dirty="0">
                          <a:solidFill>
                            <a:schemeClr val="bg1"/>
                          </a:solidFill>
                          <a:effectLst/>
                          <a:latin typeface="Arial" panose="020B0604020202020204" pitchFamily="34" charset="0"/>
                          <a:cs typeface="Arial" panose="020B0604020202020204" pitchFamily="34" charset="0"/>
                        </a:rPr>
                        <a:t>NORTHERN CAPE MUNICIPALITIES</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17262">
                <a:tc>
                  <a:txBody>
                    <a:bodyPr/>
                    <a:lstStyle/>
                    <a:p>
                      <a:pPr algn="l" fontAlgn="t"/>
                      <a:r>
                        <a:rPr lang="en-ZA" sz="1200" b="1" i="0" u="none" strike="noStrike" dirty="0">
                          <a:solidFill>
                            <a:schemeClr val="bg1"/>
                          </a:solidFill>
                          <a:effectLst/>
                          <a:latin typeface="Arial" panose="020B0604020202020204" pitchFamily="34" charset="0"/>
                          <a:cs typeface="Arial" panose="020B0604020202020204" pitchFamily="34" charset="0"/>
                        </a:rPr>
                        <a:t>Customer Name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smtClean="0">
                          <a:solidFill>
                            <a:schemeClr val="bg1"/>
                          </a:solidFill>
                          <a:effectLst/>
                          <a:latin typeface="Arial" panose="020B0604020202020204" pitchFamily="34" charset="0"/>
                          <a:cs typeface="Arial" panose="020B0604020202020204" pitchFamily="34" charset="0"/>
                        </a:rPr>
                        <a:t>Current R’000</a:t>
                      </a:r>
                      <a:endParaRPr lang="en-ZA" sz="1200" b="1" i="0" u="none" strike="noStrike" dirty="0">
                        <a:solidFill>
                          <a:schemeClr val="bg1"/>
                        </a:solidFill>
                        <a:effectLst/>
                        <a:latin typeface="Arial" panose="020B0604020202020204" pitchFamily="34" charset="0"/>
                        <a:cs typeface="Arial" panose="020B0604020202020204" pitchFamily="34" charset="0"/>
                      </a:endParaRP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a:solidFill>
                            <a:schemeClr val="bg1"/>
                          </a:solidFill>
                          <a:effectLst/>
                          <a:latin typeface="Arial" panose="020B0604020202020204" pitchFamily="34" charset="0"/>
                          <a:cs typeface="Arial" panose="020B0604020202020204" pitchFamily="34" charset="0"/>
                        </a:rPr>
                        <a:t>30 + Days  R’000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a:solidFill>
                            <a:schemeClr val="bg1"/>
                          </a:solidFill>
                          <a:effectLst/>
                          <a:latin typeface="Arial" panose="020B0604020202020204" pitchFamily="34" charset="0"/>
                          <a:cs typeface="Arial" panose="020B0604020202020204" pitchFamily="34" charset="0"/>
                        </a:rPr>
                        <a:t>90+ Days   R’000</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a:solidFill>
                            <a:schemeClr val="bg1"/>
                          </a:solidFill>
                          <a:effectLst/>
                          <a:latin typeface="Arial" panose="020B0604020202020204" pitchFamily="34" charset="0"/>
                          <a:cs typeface="Arial" panose="020B0604020202020204" pitchFamily="34" charset="0"/>
                        </a:rPr>
                        <a:t>150+ Days       R’000</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a:solidFill>
                            <a:schemeClr val="bg1"/>
                          </a:solidFill>
                          <a:effectLst/>
                          <a:latin typeface="Arial" panose="020B0604020202020204" pitchFamily="34" charset="0"/>
                          <a:cs typeface="Arial" panose="020B0604020202020204" pitchFamily="34" charset="0"/>
                        </a:rPr>
                        <a:t> Sum of Total R’000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a:solidFill>
                            <a:schemeClr val="bg1"/>
                          </a:solidFill>
                          <a:effectLst/>
                          <a:latin typeface="Arial" panose="020B0604020202020204" pitchFamily="34" charset="0"/>
                          <a:cs typeface="Arial" panose="020B0604020202020204" pitchFamily="34" charset="0"/>
                        </a:rPr>
                        <a:t> Action Taken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1"/>
                  </a:ext>
                </a:extLst>
              </a:tr>
              <a:tr h="645099">
                <a:tc>
                  <a:txBody>
                    <a:bodyPr/>
                    <a:lstStyle/>
                    <a:p>
                      <a:pPr algn="l" fontAlgn="t"/>
                      <a:r>
                        <a:rPr lang="en-ZA" sz="1200" b="1" i="0" u="none" strike="noStrike" dirty="0">
                          <a:effectLst/>
                          <a:latin typeface="Arial" panose="020B0604020202020204" pitchFamily="34" charset="0"/>
                          <a:cs typeface="Arial" panose="020B0604020202020204" pitchFamily="34" charset="0"/>
                        </a:rPr>
                        <a:t>Joe </a:t>
                      </a:r>
                      <a:r>
                        <a:rPr lang="en-ZA" sz="1200" b="1" i="0" u="none" strike="noStrike" dirty="0" err="1">
                          <a:effectLst/>
                          <a:latin typeface="Arial" panose="020B0604020202020204" pitchFamily="34" charset="0"/>
                          <a:cs typeface="Arial" panose="020B0604020202020204" pitchFamily="34" charset="0"/>
                        </a:rPr>
                        <a:t>Morolong</a:t>
                      </a:r>
                      <a:r>
                        <a:rPr lang="en-ZA" sz="1200" b="1" i="0" u="none" strike="noStrike" dirty="0">
                          <a:effectLst/>
                          <a:latin typeface="Arial" panose="020B0604020202020204" pitchFamily="34" charset="0"/>
                          <a:cs typeface="Arial" panose="020B0604020202020204" pitchFamily="34" charset="0"/>
                        </a:rPr>
                        <a:t> LM</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279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710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989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en-GB" sz="1100" b="1" i="0" u="none" strike="noStrike">
                          <a:solidFill>
                            <a:srgbClr val="000000"/>
                          </a:solidFill>
                          <a:effectLst/>
                          <a:latin typeface="Arial" panose="020B0604020202020204" pitchFamily="34" charset="0"/>
                          <a:cs typeface="Arial" panose="020B0604020202020204" pitchFamily="34" charset="0"/>
                        </a:rPr>
                        <a:t>Water Restrictions (End up in court with Municipalities                       Debt collectors – not effective – the municipalities pay only upon receipt of Equitable Share even so insufficient sums are received.          Inter Ministerial Task Team (IMTT)    Various IGRs have been held</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44633">
                <a:tc>
                  <a:txBody>
                    <a:bodyPr/>
                    <a:lstStyle/>
                    <a:p>
                      <a:pPr algn="l" fontAlgn="t"/>
                      <a:r>
                        <a:rPr lang="en-ZA" sz="1200" b="1" i="0" u="none" strike="noStrike" dirty="0" err="1">
                          <a:effectLst/>
                          <a:latin typeface="Arial" panose="020B0604020202020204" pitchFamily="34" charset="0"/>
                          <a:cs typeface="Arial" panose="020B0604020202020204" pitchFamily="34" charset="0"/>
                        </a:rPr>
                        <a:t>Dikgatlong</a:t>
                      </a:r>
                      <a:r>
                        <a:rPr lang="en-ZA" sz="1200" b="1" i="0" u="none" strike="noStrike" dirty="0">
                          <a:effectLst/>
                          <a:latin typeface="Arial" panose="020B0604020202020204" pitchFamily="34" charset="0"/>
                          <a:cs typeface="Arial" panose="020B0604020202020204" pitchFamily="34" charset="0"/>
                        </a:rPr>
                        <a:t> LM</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797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1 </a:t>
                      </a:r>
                      <a:r>
                        <a:rPr lang="en-ZA" sz="1200" b="1" i="0" u="none" strike="noStrike" dirty="0">
                          <a:effectLst/>
                          <a:latin typeface="Arial" panose="020B0604020202020204" pitchFamily="34" charset="0"/>
                          <a:cs typeface="Arial" panose="020B0604020202020204" pitchFamily="34" charset="0"/>
                        </a:rPr>
                        <a:t>557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11 316</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13 </a:t>
                      </a:r>
                      <a:r>
                        <a:rPr lang="en-ZA" sz="1200" b="1" i="0" u="none" strike="noStrike" dirty="0">
                          <a:effectLst/>
                          <a:latin typeface="Arial" panose="020B0604020202020204" pitchFamily="34" charset="0"/>
                          <a:cs typeface="Arial" panose="020B0604020202020204" pitchFamily="34" charset="0"/>
                        </a:rPr>
                        <a:t>670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3"/>
                  </a:ext>
                </a:extLst>
              </a:tr>
              <a:tr h="668894">
                <a:tc>
                  <a:txBody>
                    <a:bodyPr/>
                    <a:lstStyle/>
                    <a:p>
                      <a:pPr algn="l" fontAlgn="t"/>
                      <a:r>
                        <a:rPr lang="en-ZA" sz="1200" b="1" i="0" u="none" strike="noStrike" dirty="0" err="1">
                          <a:effectLst/>
                          <a:latin typeface="Arial" panose="020B0604020202020204" pitchFamily="34" charset="0"/>
                          <a:cs typeface="Arial" panose="020B0604020202020204" pitchFamily="34" charset="0"/>
                        </a:rPr>
                        <a:t>Gamagara-Khathu</a:t>
                      </a:r>
                      <a:r>
                        <a:rPr lang="en-ZA" sz="1200" b="1" i="0" u="none" strike="noStrike" dirty="0">
                          <a:effectLst/>
                          <a:latin typeface="Arial" panose="020B0604020202020204" pitchFamily="34" charset="0"/>
                          <a:cs typeface="Arial" panose="020B0604020202020204" pitchFamily="34" charset="0"/>
                        </a:rPr>
                        <a:t> LM</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613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a:effectLst/>
                          <a:latin typeface="Arial" panose="020B0604020202020204" pitchFamily="34" charset="0"/>
                          <a:cs typeface="Arial" panose="020B0604020202020204" pitchFamily="34" charset="0"/>
                        </a:rPr>
                        <a:t>                1 185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a:effectLst/>
                          <a:latin typeface="Arial" panose="020B0604020202020204" pitchFamily="34" charset="0"/>
                          <a:cs typeface="Arial" panose="020B0604020202020204" pitchFamily="34" charset="0"/>
                        </a:rPr>
                        <a:t>                     -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9 </a:t>
                      </a:r>
                      <a:r>
                        <a:rPr lang="en-ZA" sz="1200" b="1" i="0" u="none" strike="noStrike" dirty="0">
                          <a:effectLst/>
                          <a:latin typeface="Arial" panose="020B0604020202020204" pitchFamily="34" charset="0"/>
                          <a:cs typeface="Arial" panose="020B0604020202020204" pitchFamily="34" charset="0"/>
                        </a:rPr>
                        <a:t>005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10 </a:t>
                      </a:r>
                      <a:r>
                        <a:rPr lang="en-ZA" sz="1200" b="1" i="0" u="none" strike="noStrike" dirty="0">
                          <a:effectLst/>
                          <a:latin typeface="Arial" panose="020B0604020202020204" pitchFamily="34" charset="0"/>
                          <a:cs typeface="Arial" panose="020B0604020202020204" pitchFamily="34" charset="0"/>
                        </a:rPr>
                        <a:t>804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4"/>
                  </a:ext>
                </a:extLst>
              </a:tr>
              <a:tr h="541989">
                <a:tc>
                  <a:txBody>
                    <a:bodyPr/>
                    <a:lstStyle/>
                    <a:p>
                      <a:pPr algn="l" fontAlgn="t"/>
                      <a:r>
                        <a:rPr lang="en-ZA" sz="1200" b="1" i="0" u="none" strike="noStrike" dirty="0" err="1">
                          <a:effectLst/>
                          <a:latin typeface="Arial" panose="020B0604020202020204" pitchFamily="34" charset="0"/>
                          <a:cs typeface="Arial" panose="020B0604020202020204" pitchFamily="34" charset="0"/>
                        </a:rPr>
                        <a:t>Tsantsabane</a:t>
                      </a:r>
                      <a:r>
                        <a:rPr lang="en-ZA" sz="1200" b="1" i="0" u="none" strike="noStrike" dirty="0">
                          <a:effectLst/>
                          <a:latin typeface="Arial" panose="020B0604020202020204" pitchFamily="34" charset="0"/>
                          <a:cs typeface="Arial" panose="020B0604020202020204" pitchFamily="34" charset="0"/>
                        </a:rPr>
                        <a:t> LM</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1 </a:t>
                      </a:r>
                      <a:r>
                        <a:rPr lang="en-ZA" sz="1200" b="1" i="0" u="none" strike="noStrike" dirty="0">
                          <a:effectLst/>
                          <a:latin typeface="Arial" panose="020B0604020202020204" pitchFamily="34" charset="0"/>
                          <a:cs typeface="Arial" panose="020B0604020202020204" pitchFamily="34" charset="0"/>
                        </a:rPr>
                        <a:t>809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4 </a:t>
                      </a:r>
                      <a:r>
                        <a:rPr lang="en-ZA" sz="1200" b="1" i="0" u="none" strike="noStrike" dirty="0">
                          <a:effectLst/>
                          <a:latin typeface="Arial" panose="020B0604020202020204" pitchFamily="34" charset="0"/>
                          <a:cs typeface="Arial" panose="020B0604020202020204" pitchFamily="34" charset="0"/>
                        </a:rPr>
                        <a:t>182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1 </a:t>
                      </a:r>
                      <a:r>
                        <a:rPr lang="en-ZA" sz="1200" b="1" i="0" u="none" strike="noStrike" dirty="0">
                          <a:effectLst/>
                          <a:latin typeface="Arial" panose="020B0604020202020204" pitchFamily="34" charset="0"/>
                          <a:cs typeface="Arial" panose="020B0604020202020204" pitchFamily="34" charset="0"/>
                        </a:rPr>
                        <a:t>873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36 </a:t>
                      </a:r>
                      <a:r>
                        <a:rPr lang="en-ZA" sz="1200" b="1" i="0" u="none" strike="noStrike" dirty="0">
                          <a:effectLst/>
                          <a:latin typeface="Arial" panose="020B0604020202020204" pitchFamily="34" charset="0"/>
                          <a:cs typeface="Arial" panose="020B0604020202020204" pitchFamily="34" charset="0"/>
                        </a:rPr>
                        <a:t>976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44 </a:t>
                      </a:r>
                      <a:r>
                        <a:rPr lang="en-ZA" sz="1200" b="1" i="0" u="none" strike="noStrike" dirty="0">
                          <a:effectLst/>
                          <a:latin typeface="Arial" panose="020B0604020202020204" pitchFamily="34" charset="0"/>
                          <a:cs typeface="Arial" panose="020B0604020202020204" pitchFamily="34" charset="0"/>
                        </a:rPr>
                        <a:t>840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5"/>
                  </a:ext>
                </a:extLst>
              </a:tr>
              <a:tr h="208864">
                <a:tc>
                  <a:txBody>
                    <a:bodyPr/>
                    <a:lstStyle/>
                    <a:p>
                      <a:pPr algn="l" fontAlgn="t"/>
                      <a:r>
                        <a:rPr lang="en-ZA" sz="1200" b="1" i="0" u="none" strike="noStrike">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100" b="1" i="0" u="none" strike="noStrike">
                          <a:solidFill>
                            <a:srgbClr val="000000"/>
                          </a:solidFill>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61569">
                <a:tc>
                  <a:txBody>
                    <a:bodyPr/>
                    <a:lstStyle/>
                    <a:p>
                      <a:pPr algn="l" fontAlgn="t"/>
                      <a:r>
                        <a:rPr lang="en-ZA" sz="1200" b="1" i="0" u="none" strike="noStrike" dirty="0">
                          <a:solidFill>
                            <a:schemeClr val="bg1"/>
                          </a:solidFill>
                          <a:effectLst/>
                          <a:latin typeface="Arial" panose="020B0604020202020204" pitchFamily="34" charset="0"/>
                          <a:cs typeface="Arial" panose="020B0604020202020204" pitchFamily="34" charset="0"/>
                        </a:rPr>
                        <a:t>TOTAL</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smtClean="0">
                          <a:solidFill>
                            <a:schemeClr val="bg1"/>
                          </a:solidFill>
                          <a:effectLst/>
                          <a:latin typeface="Arial" panose="020B0604020202020204" pitchFamily="34" charset="0"/>
                          <a:cs typeface="Arial" panose="020B0604020202020204" pitchFamily="34" charset="0"/>
                        </a:rPr>
                        <a:t>3 </a:t>
                      </a:r>
                      <a:r>
                        <a:rPr lang="en-ZA" sz="1200" b="1" i="0" u="none" strike="noStrike" dirty="0">
                          <a:solidFill>
                            <a:schemeClr val="bg1"/>
                          </a:solidFill>
                          <a:effectLst/>
                          <a:latin typeface="Arial" panose="020B0604020202020204" pitchFamily="34" charset="0"/>
                          <a:cs typeface="Arial" panose="020B0604020202020204" pitchFamily="34" charset="0"/>
                        </a:rPr>
                        <a:t>498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smtClean="0">
                          <a:solidFill>
                            <a:schemeClr val="bg1"/>
                          </a:solidFill>
                          <a:effectLst/>
                          <a:latin typeface="Arial" panose="020B0604020202020204" pitchFamily="34" charset="0"/>
                          <a:cs typeface="Arial" panose="020B0604020202020204" pitchFamily="34" charset="0"/>
                        </a:rPr>
                        <a:t>7 </a:t>
                      </a:r>
                      <a:r>
                        <a:rPr lang="en-ZA" sz="1200" b="1" i="0" u="none" strike="noStrike" dirty="0">
                          <a:solidFill>
                            <a:schemeClr val="bg1"/>
                          </a:solidFill>
                          <a:effectLst/>
                          <a:latin typeface="Arial" panose="020B0604020202020204" pitchFamily="34" charset="0"/>
                          <a:cs typeface="Arial" panose="020B0604020202020204" pitchFamily="34" charset="0"/>
                        </a:rPr>
                        <a:t>634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smtClean="0">
                          <a:solidFill>
                            <a:schemeClr val="bg1"/>
                          </a:solidFill>
                          <a:effectLst/>
                          <a:latin typeface="Arial" panose="020B0604020202020204" pitchFamily="34" charset="0"/>
                          <a:cs typeface="Arial" panose="020B0604020202020204" pitchFamily="34" charset="0"/>
                        </a:rPr>
                        <a:t>1 </a:t>
                      </a:r>
                      <a:r>
                        <a:rPr lang="en-ZA" sz="1200" b="1" i="0" u="none" strike="noStrike" dirty="0">
                          <a:solidFill>
                            <a:schemeClr val="bg1"/>
                          </a:solidFill>
                          <a:effectLst/>
                          <a:latin typeface="Arial" panose="020B0604020202020204" pitchFamily="34" charset="0"/>
                          <a:cs typeface="Arial" panose="020B0604020202020204" pitchFamily="34" charset="0"/>
                        </a:rPr>
                        <a:t>873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smtClean="0">
                          <a:solidFill>
                            <a:schemeClr val="bg1"/>
                          </a:solidFill>
                          <a:effectLst/>
                          <a:latin typeface="Arial" panose="020B0604020202020204" pitchFamily="34" charset="0"/>
                          <a:cs typeface="Arial" panose="020B0604020202020204" pitchFamily="34" charset="0"/>
                        </a:rPr>
                        <a:t>57 </a:t>
                      </a:r>
                      <a:r>
                        <a:rPr lang="en-ZA" sz="1200" b="1" i="0" u="none" strike="noStrike" dirty="0">
                          <a:solidFill>
                            <a:schemeClr val="bg1"/>
                          </a:solidFill>
                          <a:effectLst/>
                          <a:latin typeface="Arial" panose="020B0604020202020204" pitchFamily="34" charset="0"/>
                          <a:cs typeface="Arial" panose="020B0604020202020204" pitchFamily="34" charset="0"/>
                        </a:rPr>
                        <a:t>298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smtClean="0">
                          <a:solidFill>
                            <a:schemeClr val="bg1"/>
                          </a:solidFill>
                          <a:effectLst/>
                          <a:latin typeface="Arial" panose="020B0604020202020204" pitchFamily="34" charset="0"/>
                          <a:cs typeface="Arial" panose="020B0604020202020204" pitchFamily="34" charset="0"/>
                        </a:rPr>
                        <a:t>70 </a:t>
                      </a:r>
                      <a:r>
                        <a:rPr lang="en-ZA" sz="1200" b="1" i="0" u="none" strike="noStrike" dirty="0">
                          <a:solidFill>
                            <a:schemeClr val="bg1"/>
                          </a:solidFill>
                          <a:effectLst/>
                          <a:latin typeface="Arial" panose="020B0604020202020204" pitchFamily="34" charset="0"/>
                          <a:cs typeface="Arial" panose="020B0604020202020204" pitchFamily="34" charset="0"/>
                        </a:rPr>
                        <a:t>303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b"/>
                      <a:r>
                        <a:rPr lang="en-ZA" sz="1100" b="1" i="0" u="none" strike="noStrike" dirty="0">
                          <a:solidFill>
                            <a:schemeClr val="bg1"/>
                          </a:solidFill>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7"/>
                  </a:ext>
                </a:extLst>
              </a:tr>
            </a:tbl>
          </a:graphicData>
        </a:graphic>
      </p:graphicFrame>
      <p:sp>
        <p:nvSpPr>
          <p:cNvPr id="6" name="Slide Number Placeholder 2"/>
          <p:cNvSpPr txBox="1">
            <a:spLocks/>
          </p:cNvSpPr>
          <p:nvPr/>
        </p:nvSpPr>
        <p:spPr>
          <a:xfrm>
            <a:off x="6553200" y="6097038"/>
            <a:ext cx="2133600"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tx1">
                    <a:tint val="75000"/>
                  </a:schemeClr>
                </a:solidFill>
                <a:latin typeface="Arial"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a:lstStyle>
          <a:p>
            <a:fld id="{131B6D53-F1A5-45DF-A3EC-FEE3A107B2E8}" type="slidenum">
              <a:rPr lang="en-ZA" sz="1400" smtClean="0">
                <a:solidFill>
                  <a:schemeClr val="tx1"/>
                </a:solidFill>
                <a:cs typeface="Arial" panose="020B0604020202020204" pitchFamily="34" charset="0"/>
              </a:rPr>
              <a:pPr/>
              <a:t>25</a:t>
            </a:fld>
            <a:endParaRPr lang="en-ZA" sz="1400" dirty="0">
              <a:solidFill>
                <a:schemeClr val="tx1"/>
              </a:solidFill>
              <a:cs typeface="Arial" panose="020B0604020202020204" pitchFamily="34" charset="0"/>
            </a:endParaRPr>
          </a:p>
        </p:txBody>
      </p:sp>
    </p:spTree>
    <p:extLst>
      <p:ext uri="{BB962C8B-B14F-4D97-AF65-F5344CB8AC3E}">
        <p14:creationId xmlns:p14="http://schemas.microsoft.com/office/powerpoint/2010/main" xmlns="" val="924879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620" y="97214"/>
            <a:ext cx="7612380" cy="769302"/>
          </a:xfrm>
        </p:spPr>
        <p:txBody>
          <a:bodyPr>
            <a:normAutofit/>
          </a:bodyPr>
          <a:lstStyle/>
          <a:p>
            <a:r>
              <a:rPr lang="en-GB" sz="2000" b="1" dirty="0">
                <a:solidFill>
                  <a:prstClr val="black"/>
                </a:solidFill>
              </a:rPr>
              <a:t>DETAILS OF DEBT OWED TO </a:t>
            </a:r>
            <a:r>
              <a:rPr lang="en-GB" sz="2000" b="1" dirty="0" smtClean="0">
                <a:solidFill>
                  <a:prstClr val="black"/>
                </a:solidFill>
              </a:rPr>
              <a:t>SEDIBENG </a:t>
            </a:r>
            <a:r>
              <a:rPr lang="en-GB" sz="2000" b="1" dirty="0">
                <a:solidFill>
                  <a:prstClr val="black"/>
                </a:solidFill>
              </a:rPr>
              <a:t>WATER BOARD AS AT 30 SEPTEMBER 2019</a:t>
            </a:r>
            <a:endParaRPr lang="en-ZA" sz="2000" dirty="0"/>
          </a:p>
        </p:txBody>
      </p:sp>
      <p:graphicFrame>
        <p:nvGraphicFramePr>
          <p:cNvPr id="4" name="Table 3"/>
          <p:cNvGraphicFramePr>
            <a:graphicFrameLocks noGrp="1"/>
          </p:cNvGraphicFramePr>
          <p:nvPr>
            <p:extLst>
              <p:ext uri="{D42A27DB-BD31-4B8C-83A1-F6EECF244321}">
                <p14:modId xmlns:p14="http://schemas.microsoft.com/office/powerpoint/2010/main" xmlns="" val="2407015202"/>
              </p:ext>
            </p:extLst>
          </p:nvPr>
        </p:nvGraphicFramePr>
        <p:xfrm>
          <a:off x="1531619" y="961140"/>
          <a:ext cx="7612378" cy="4497964"/>
        </p:xfrm>
        <a:graphic>
          <a:graphicData uri="http://schemas.openxmlformats.org/drawingml/2006/table">
            <a:tbl>
              <a:tblPr/>
              <a:tblGrid>
                <a:gridCol w="1312479">
                  <a:extLst>
                    <a:ext uri="{9D8B030D-6E8A-4147-A177-3AD203B41FA5}">
                      <a16:colId xmlns:a16="http://schemas.microsoft.com/office/drawing/2014/main" xmlns="" val="20000"/>
                    </a:ext>
                  </a:extLst>
                </a:gridCol>
                <a:gridCol w="958681">
                  <a:extLst>
                    <a:ext uri="{9D8B030D-6E8A-4147-A177-3AD203B41FA5}">
                      <a16:colId xmlns:a16="http://schemas.microsoft.com/office/drawing/2014/main" xmlns="" val="20001"/>
                    </a:ext>
                  </a:extLst>
                </a:gridCol>
                <a:gridCol w="947267">
                  <a:extLst>
                    <a:ext uri="{9D8B030D-6E8A-4147-A177-3AD203B41FA5}">
                      <a16:colId xmlns:a16="http://schemas.microsoft.com/office/drawing/2014/main" xmlns="" val="20002"/>
                    </a:ext>
                  </a:extLst>
                </a:gridCol>
                <a:gridCol w="867378">
                  <a:extLst>
                    <a:ext uri="{9D8B030D-6E8A-4147-A177-3AD203B41FA5}">
                      <a16:colId xmlns:a16="http://schemas.microsoft.com/office/drawing/2014/main" xmlns="" val="20003"/>
                    </a:ext>
                  </a:extLst>
                </a:gridCol>
                <a:gridCol w="1061396">
                  <a:extLst>
                    <a:ext uri="{9D8B030D-6E8A-4147-A177-3AD203B41FA5}">
                      <a16:colId xmlns:a16="http://schemas.microsoft.com/office/drawing/2014/main" xmlns="" val="20004"/>
                    </a:ext>
                  </a:extLst>
                </a:gridCol>
                <a:gridCol w="1061396">
                  <a:extLst>
                    <a:ext uri="{9D8B030D-6E8A-4147-A177-3AD203B41FA5}">
                      <a16:colId xmlns:a16="http://schemas.microsoft.com/office/drawing/2014/main" xmlns="" val="20005"/>
                    </a:ext>
                  </a:extLst>
                </a:gridCol>
                <a:gridCol w="1403781">
                  <a:extLst>
                    <a:ext uri="{9D8B030D-6E8A-4147-A177-3AD203B41FA5}">
                      <a16:colId xmlns:a16="http://schemas.microsoft.com/office/drawing/2014/main" xmlns="" val="20006"/>
                    </a:ext>
                  </a:extLst>
                </a:gridCol>
              </a:tblGrid>
              <a:tr h="219714">
                <a:tc gridSpan="7">
                  <a:txBody>
                    <a:bodyPr/>
                    <a:lstStyle/>
                    <a:p>
                      <a:pPr algn="ctr" fontAlgn="t"/>
                      <a:r>
                        <a:rPr lang="en-ZA" sz="1100" b="1" i="0" u="none" strike="noStrike" dirty="0">
                          <a:solidFill>
                            <a:schemeClr val="bg1"/>
                          </a:solidFill>
                          <a:effectLst/>
                          <a:latin typeface="Arial" panose="020B0604020202020204" pitchFamily="34" charset="0"/>
                          <a:cs typeface="Arial" panose="020B0604020202020204" pitchFamily="34" charset="0"/>
                        </a:rPr>
                        <a:t>MAFIKENG MUNICIPALITIES</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62555">
                <a:tc>
                  <a:txBody>
                    <a:bodyPr/>
                    <a:lstStyle/>
                    <a:p>
                      <a:pPr algn="l" fontAlgn="t"/>
                      <a:r>
                        <a:rPr lang="en-ZA" sz="1200" b="1" i="0" u="none" strike="noStrike" dirty="0">
                          <a:solidFill>
                            <a:schemeClr val="bg1"/>
                          </a:solidFill>
                          <a:effectLst/>
                          <a:latin typeface="Arial" panose="020B0604020202020204" pitchFamily="34" charset="0"/>
                          <a:cs typeface="Arial" panose="020B0604020202020204" pitchFamily="34" charset="0"/>
                        </a:rPr>
                        <a:t>Customer Name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smtClean="0">
                          <a:solidFill>
                            <a:schemeClr val="bg1"/>
                          </a:solidFill>
                          <a:effectLst/>
                          <a:latin typeface="Arial" panose="020B0604020202020204" pitchFamily="34" charset="0"/>
                          <a:cs typeface="Arial" panose="020B0604020202020204" pitchFamily="34" charset="0"/>
                        </a:rPr>
                        <a:t>Current R’000</a:t>
                      </a:r>
                      <a:endParaRPr lang="en-ZA" sz="1200" b="1" i="0" u="none" strike="noStrike" dirty="0">
                        <a:solidFill>
                          <a:schemeClr val="bg1"/>
                        </a:solidFill>
                        <a:effectLst/>
                        <a:latin typeface="Arial" panose="020B0604020202020204" pitchFamily="34" charset="0"/>
                        <a:cs typeface="Arial" panose="020B0604020202020204" pitchFamily="34" charset="0"/>
                      </a:endParaRP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a:solidFill>
                            <a:schemeClr val="bg1"/>
                          </a:solidFill>
                          <a:effectLst/>
                          <a:latin typeface="Arial" panose="020B0604020202020204" pitchFamily="34" charset="0"/>
                          <a:cs typeface="Arial" panose="020B0604020202020204" pitchFamily="34" charset="0"/>
                        </a:rPr>
                        <a:t>30 + Days  R’000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a:solidFill>
                            <a:schemeClr val="bg1"/>
                          </a:solidFill>
                          <a:effectLst/>
                          <a:latin typeface="Arial" panose="020B0604020202020204" pitchFamily="34" charset="0"/>
                          <a:cs typeface="Arial" panose="020B0604020202020204" pitchFamily="34" charset="0"/>
                        </a:rPr>
                        <a:t>90+ Days   R’000</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a:solidFill>
                            <a:schemeClr val="bg1"/>
                          </a:solidFill>
                          <a:effectLst/>
                          <a:latin typeface="Arial" panose="020B0604020202020204" pitchFamily="34" charset="0"/>
                          <a:cs typeface="Arial" panose="020B0604020202020204" pitchFamily="34" charset="0"/>
                        </a:rPr>
                        <a:t>150+ Days       R’000</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a:solidFill>
                            <a:schemeClr val="bg1"/>
                          </a:solidFill>
                          <a:effectLst/>
                          <a:latin typeface="Arial" panose="020B0604020202020204" pitchFamily="34" charset="0"/>
                          <a:cs typeface="Arial" panose="020B0604020202020204" pitchFamily="34" charset="0"/>
                        </a:rPr>
                        <a:t> Sum of Total R’000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a:solidFill>
                            <a:schemeClr val="bg1"/>
                          </a:solidFill>
                          <a:effectLst/>
                          <a:latin typeface="Arial" panose="020B0604020202020204" pitchFamily="34" charset="0"/>
                          <a:cs typeface="Arial" panose="020B0604020202020204" pitchFamily="34" charset="0"/>
                        </a:rPr>
                        <a:t> Action Taken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1"/>
                  </a:ext>
                </a:extLst>
              </a:tr>
              <a:tr h="1202645">
                <a:tc>
                  <a:txBody>
                    <a:bodyPr/>
                    <a:lstStyle/>
                    <a:p>
                      <a:pPr algn="l" fontAlgn="t"/>
                      <a:r>
                        <a:rPr lang="en-ZA" sz="1200" b="1" i="0" u="none" strike="noStrike" dirty="0" err="1">
                          <a:effectLst/>
                          <a:latin typeface="Arial" panose="020B0604020202020204" pitchFamily="34" charset="0"/>
                          <a:cs typeface="Arial" panose="020B0604020202020204" pitchFamily="34" charset="0"/>
                        </a:rPr>
                        <a:t>Ditsobotla</a:t>
                      </a:r>
                      <a:r>
                        <a:rPr lang="en-ZA" sz="1200" b="1" i="0" u="none" strike="noStrike" dirty="0">
                          <a:effectLst/>
                          <a:latin typeface="Arial" panose="020B0604020202020204" pitchFamily="34" charset="0"/>
                          <a:cs typeface="Arial" panose="020B0604020202020204" pitchFamily="34" charset="0"/>
                        </a:rPr>
                        <a:t> LM</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451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899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413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54 </a:t>
                      </a:r>
                      <a:r>
                        <a:rPr lang="en-ZA" sz="1200" b="1" i="0" u="none" strike="noStrike" dirty="0">
                          <a:effectLst/>
                          <a:latin typeface="Arial" panose="020B0604020202020204" pitchFamily="34" charset="0"/>
                          <a:cs typeface="Arial" panose="020B0604020202020204" pitchFamily="34" charset="0"/>
                        </a:rPr>
                        <a:t>374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56 </a:t>
                      </a:r>
                      <a:r>
                        <a:rPr lang="en-ZA" sz="1200" b="1" i="0" u="none" strike="noStrike" dirty="0">
                          <a:effectLst/>
                          <a:latin typeface="Arial" panose="020B0604020202020204" pitchFamily="34" charset="0"/>
                          <a:cs typeface="Arial" panose="020B0604020202020204" pitchFamily="34" charset="0"/>
                        </a:rPr>
                        <a:t>137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t"/>
                      <a:r>
                        <a:rPr lang="en-GB" sz="1100" b="1" i="0" u="none" strike="noStrike" dirty="0">
                          <a:solidFill>
                            <a:srgbClr val="000000"/>
                          </a:solidFill>
                          <a:effectLst/>
                          <a:latin typeface="Arial" panose="020B0604020202020204" pitchFamily="34" charset="0"/>
                          <a:cs typeface="Arial" panose="020B0604020202020204" pitchFamily="34" charset="0"/>
                        </a:rPr>
                        <a:t>Water Restrictions (End up in court with Municipalities                       Debt collectors – not effective – the municipalities pay only upon receipt of Equitable Share even so insufficient sums are received.          Inter Ministerial Task Team (</a:t>
                      </a:r>
                      <a:r>
                        <a:rPr lang="en-GB" sz="1100" b="1" i="0" u="none" strike="noStrike" dirty="0" err="1">
                          <a:solidFill>
                            <a:srgbClr val="000000"/>
                          </a:solidFill>
                          <a:effectLst/>
                          <a:latin typeface="Arial" panose="020B0604020202020204" pitchFamily="34" charset="0"/>
                          <a:cs typeface="Arial" panose="020B0604020202020204" pitchFamily="34" charset="0"/>
                        </a:rPr>
                        <a:t>IMTT</a:t>
                      </a:r>
                      <a:r>
                        <a:rPr lang="en-GB" sz="1100" b="1" i="0" u="none" strike="noStrike" dirty="0">
                          <a:solidFill>
                            <a:srgbClr val="000000"/>
                          </a:solidFill>
                          <a:effectLst/>
                          <a:latin typeface="Arial" panose="020B0604020202020204" pitchFamily="34" charset="0"/>
                          <a:cs typeface="Arial" panose="020B0604020202020204" pitchFamily="34" charset="0"/>
                        </a:rPr>
                        <a:t>)    Various IGRs have been held</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156388">
                <a:tc>
                  <a:txBody>
                    <a:bodyPr/>
                    <a:lstStyle/>
                    <a:p>
                      <a:pPr algn="l" fontAlgn="t"/>
                      <a:r>
                        <a:rPr lang="en-ZA" sz="1200" b="1" i="0" u="none" strike="noStrike">
                          <a:effectLst/>
                          <a:latin typeface="Arial" panose="020B0604020202020204" pitchFamily="34" charset="0"/>
                          <a:cs typeface="Arial" panose="020B0604020202020204" pitchFamily="34" charset="0"/>
                        </a:rPr>
                        <a:t>Mahikeng LM</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8 </a:t>
                      </a:r>
                      <a:r>
                        <a:rPr lang="en-ZA" sz="1200" b="1" i="0" u="none" strike="noStrike" dirty="0" smtClean="0">
                          <a:effectLst/>
                          <a:latin typeface="Arial" panose="020B0604020202020204" pitchFamily="34" charset="0"/>
                          <a:cs typeface="Arial" panose="020B0604020202020204" pitchFamily="34" charset="0"/>
                        </a:rPr>
                        <a:t>014</a:t>
                      </a:r>
                      <a:endParaRPr lang="en-ZA" sz="1200" b="1" i="0" u="none" strike="noStrike" dirty="0">
                        <a:effectLst/>
                        <a:latin typeface="Arial" panose="020B0604020202020204" pitchFamily="34" charset="0"/>
                        <a:cs typeface="Arial" panose="020B0604020202020204" pitchFamily="34" charset="0"/>
                      </a:endParaRP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15 </a:t>
                      </a:r>
                      <a:r>
                        <a:rPr lang="en-ZA" sz="1200" b="1" i="0" u="none" strike="noStrike" dirty="0" smtClean="0">
                          <a:effectLst/>
                          <a:latin typeface="Arial" panose="020B0604020202020204" pitchFamily="34" charset="0"/>
                          <a:cs typeface="Arial" panose="020B0604020202020204" pitchFamily="34" charset="0"/>
                        </a:rPr>
                        <a:t>397</a:t>
                      </a:r>
                      <a:endParaRPr lang="en-ZA" sz="1200" b="1" i="0" u="none" strike="noStrike" dirty="0">
                        <a:effectLst/>
                        <a:latin typeface="Arial" panose="020B0604020202020204" pitchFamily="34" charset="0"/>
                        <a:cs typeface="Arial" panose="020B0604020202020204" pitchFamily="34" charset="0"/>
                      </a:endParaRP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7 </a:t>
                      </a:r>
                      <a:r>
                        <a:rPr lang="en-ZA" sz="1200" b="1" i="0" u="none" strike="noStrike" dirty="0">
                          <a:effectLst/>
                          <a:latin typeface="Arial" panose="020B0604020202020204" pitchFamily="34" charset="0"/>
                          <a:cs typeface="Arial" panose="020B0604020202020204" pitchFamily="34" charset="0"/>
                        </a:rPr>
                        <a:t>228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280 </a:t>
                      </a:r>
                      <a:r>
                        <a:rPr lang="en-ZA" sz="1200" b="1" i="0" u="none" strike="noStrike" dirty="0">
                          <a:effectLst/>
                          <a:latin typeface="Arial" panose="020B0604020202020204" pitchFamily="34" charset="0"/>
                          <a:cs typeface="Arial" panose="020B0604020202020204" pitchFamily="34" charset="0"/>
                        </a:rPr>
                        <a:t>374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311 </a:t>
                      </a:r>
                      <a:r>
                        <a:rPr lang="en-ZA" sz="1200" b="1" i="0" u="none" strike="noStrike" dirty="0">
                          <a:effectLst/>
                          <a:latin typeface="Arial" panose="020B0604020202020204" pitchFamily="34" charset="0"/>
                          <a:cs typeface="Arial" panose="020B0604020202020204" pitchFamily="34" charset="0"/>
                        </a:rPr>
                        <a:t>014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3"/>
                  </a:ext>
                </a:extLst>
              </a:tr>
              <a:tr h="732380">
                <a:tc>
                  <a:txBody>
                    <a:bodyPr/>
                    <a:lstStyle/>
                    <a:p>
                      <a:pPr algn="l" fontAlgn="t"/>
                      <a:r>
                        <a:rPr lang="en-ZA" sz="1200" b="1" i="0" u="none" strike="noStrike">
                          <a:effectLst/>
                          <a:latin typeface="Arial" panose="020B0604020202020204" pitchFamily="34" charset="0"/>
                          <a:cs typeface="Arial" panose="020B0604020202020204" pitchFamily="34" charset="0"/>
                        </a:rPr>
                        <a:t>Ngaka Modiri Molema LM</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1 </a:t>
                      </a:r>
                      <a:r>
                        <a:rPr lang="en-ZA" sz="1200" b="1" i="0" u="none" strike="noStrike" dirty="0">
                          <a:effectLst/>
                          <a:latin typeface="Arial" panose="020B0604020202020204" pitchFamily="34" charset="0"/>
                          <a:cs typeface="Arial" panose="020B0604020202020204" pitchFamily="34" charset="0"/>
                        </a:rPr>
                        <a:t>622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1 </a:t>
                      </a:r>
                      <a:r>
                        <a:rPr lang="en-ZA" sz="1200" b="1" i="0" u="none" strike="noStrike" dirty="0">
                          <a:effectLst/>
                          <a:latin typeface="Arial" panose="020B0604020202020204" pitchFamily="34" charset="0"/>
                          <a:cs typeface="Arial" panose="020B0604020202020204" pitchFamily="34" charset="0"/>
                        </a:rPr>
                        <a:t>648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0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63 </a:t>
                      </a:r>
                      <a:r>
                        <a:rPr lang="en-ZA" sz="1200" b="1" i="0" u="none" strike="noStrike" dirty="0">
                          <a:effectLst/>
                          <a:latin typeface="Arial" panose="020B0604020202020204" pitchFamily="34" charset="0"/>
                          <a:cs typeface="Arial" panose="020B0604020202020204" pitchFamily="34" charset="0"/>
                        </a:rPr>
                        <a:t>381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66 </a:t>
                      </a:r>
                      <a:r>
                        <a:rPr lang="en-ZA" sz="1200" b="1" i="0" u="none" strike="noStrike" dirty="0">
                          <a:effectLst/>
                          <a:latin typeface="Arial" panose="020B0604020202020204" pitchFamily="34" charset="0"/>
                          <a:cs typeface="Arial" panose="020B0604020202020204" pitchFamily="34" charset="0"/>
                        </a:rPr>
                        <a:t>651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4"/>
                  </a:ext>
                </a:extLst>
              </a:tr>
              <a:tr h="232392">
                <a:tc>
                  <a:txBody>
                    <a:bodyPr/>
                    <a:lstStyle/>
                    <a:p>
                      <a:pPr algn="l" fontAlgn="t"/>
                      <a:r>
                        <a:rPr lang="en-ZA" sz="1200" b="1" i="0" u="none" strike="noStrike">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100" b="1" i="0" u="none" strike="noStrike" dirty="0">
                          <a:solidFill>
                            <a:srgbClr val="000000"/>
                          </a:solidFill>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91890">
                <a:tc>
                  <a:txBody>
                    <a:bodyPr/>
                    <a:lstStyle/>
                    <a:p>
                      <a:pPr algn="l" fontAlgn="t"/>
                      <a:r>
                        <a:rPr lang="en-ZA" sz="1200" b="1" i="0" u="none" strike="noStrike" dirty="0">
                          <a:solidFill>
                            <a:schemeClr val="bg1"/>
                          </a:solidFill>
                          <a:effectLst/>
                          <a:latin typeface="Arial" panose="020B0604020202020204" pitchFamily="34" charset="0"/>
                          <a:cs typeface="Arial" panose="020B0604020202020204" pitchFamily="34" charset="0"/>
                        </a:rPr>
                        <a:t>TOTAL</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smtClean="0">
                          <a:solidFill>
                            <a:schemeClr val="bg1"/>
                          </a:solidFill>
                          <a:effectLst/>
                          <a:latin typeface="Arial" panose="020B0604020202020204" pitchFamily="34" charset="0"/>
                          <a:cs typeface="Arial" panose="020B0604020202020204" pitchFamily="34" charset="0"/>
                        </a:rPr>
                        <a:t>10 </a:t>
                      </a:r>
                      <a:r>
                        <a:rPr lang="en-ZA" sz="1200" b="1" i="0" u="none" strike="noStrike" dirty="0">
                          <a:solidFill>
                            <a:schemeClr val="bg1"/>
                          </a:solidFill>
                          <a:effectLst/>
                          <a:latin typeface="Arial" panose="020B0604020202020204" pitchFamily="34" charset="0"/>
                          <a:cs typeface="Arial" panose="020B0604020202020204" pitchFamily="34" charset="0"/>
                        </a:rPr>
                        <a:t>088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smtClean="0">
                          <a:solidFill>
                            <a:schemeClr val="bg1"/>
                          </a:solidFill>
                          <a:effectLst/>
                          <a:latin typeface="Arial" panose="020B0604020202020204" pitchFamily="34" charset="0"/>
                          <a:cs typeface="Arial" panose="020B0604020202020204" pitchFamily="34" charset="0"/>
                        </a:rPr>
                        <a:t>17 </a:t>
                      </a:r>
                      <a:r>
                        <a:rPr lang="en-ZA" sz="1200" b="1" i="0" u="none" strike="noStrike" dirty="0">
                          <a:solidFill>
                            <a:schemeClr val="bg1"/>
                          </a:solidFill>
                          <a:effectLst/>
                          <a:latin typeface="Arial" panose="020B0604020202020204" pitchFamily="34" charset="0"/>
                          <a:cs typeface="Arial" panose="020B0604020202020204" pitchFamily="34" charset="0"/>
                        </a:rPr>
                        <a:t>944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smtClean="0">
                          <a:solidFill>
                            <a:schemeClr val="bg1"/>
                          </a:solidFill>
                          <a:effectLst/>
                          <a:latin typeface="Arial" panose="020B0604020202020204" pitchFamily="34" charset="0"/>
                          <a:cs typeface="Arial" panose="020B0604020202020204" pitchFamily="34" charset="0"/>
                        </a:rPr>
                        <a:t>7 </a:t>
                      </a:r>
                      <a:r>
                        <a:rPr lang="en-ZA" sz="1200" b="1" i="0" u="none" strike="noStrike" dirty="0">
                          <a:solidFill>
                            <a:schemeClr val="bg1"/>
                          </a:solidFill>
                          <a:effectLst/>
                          <a:latin typeface="Arial" panose="020B0604020202020204" pitchFamily="34" charset="0"/>
                          <a:cs typeface="Arial" panose="020B0604020202020204" pitchFamily="34" charset="0"/>
                        </a:rPr>
                        <a:t>641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smtClean="0">
                          <a:solidFill>
                            <a:schemeClr val="bg1"/>
                          </a:solidFill>
                          <a:effectLst/>
                          <a:latin typeface="Arial" panose="020B0604020202020204" pitchFamily="34" charset="0"/>
                          <a:cs typeface="Arial" panose="020B0604020202020204" pitchFamily="34" charset="0"/>
                        </a:rPr>
                        <a:t>398 </a:t>
                      </a:r>
                      <a:r>
                        <a:rPr lang="en-ZA" sz="1200" b="1" i="0" u="none" strike="noStrike" dirty="0">
                          <a:solidFill>
                            <a:schemeClr val="bg1"/>
                          </a:solidFill>
                          <a:effectLst/>
                          <a:latin typeface="Arial" panose="020B0604020202020204" pitchFamily="34" charset="0"/>
                          <a:cs typeface="Arial" panose="020B0604020202020204" pitchFamily="34" charset="0"/>
                        </a:rPr>
                        <a:t>128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smtClean="0">
                          <a:solidFill>
                            <a:schemeClr val="bg1"/>
                          </a:solidFill>
                          <a:effectLst/>
                          <a:latin typeface="Arial" panose="020B0604020202020204" pitchFamily="34" charset="0"/>
                          <a:cs typeface="Arial" panose="020B0604020202020204" pitchFamily="34" charset="0"/>
                        </a:rPr>
                        <a:t>433 </a:t>
                      </a:r>
                      <a:r>
                        <a:rPr lang="en-ZA" sz="1200" b="1" i="0" u="none" strike="noStrike" dirty="0">
                          <a:solidFill>
                            <a:schemeClr val="bg1"/>
                          </a:solidFill>
                          <a:effectLst/>
                          <a:latin typeface="Arial" panose="020B0604020202020204" pitchFamily="34" charset="0"/>
                          <a:cs typeface="Arial" panose="020B0604020202020204" pitchFamily="34" charset="0"/>
                        </a:rPr>
                        <a:t>802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b"/>
                      <a:r>
                        <a:rPr lang="en-ZA" sz="1100" b="1" i="0" u="none" strike="noStrike" dirty="0">
                          <a:solidFill>
                            <a:schemeClr val="bg1"/>
                          </a:solidFill>
                          <a:effectLst/>
                          <a:latin typeface="Arial" panose="020B0604020202020204" pitchFamily="34" charset="0"/>
                          <a:cs typeface="Arial" panose="020B0604020202020204" pitchFamily="34" charset="0"/>
                        </a:rPr>
                        <a:t>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6"/>
                  </a:ext>
                </a:extLst>
              </a:tr>
            </a:tbl>
          </a:graphicData>
        </a:graphic>
      </p:graphicFrame>
      <p:sp>
        <p:nvSpPr>
          <p:cNvPr id="5" name="Slide Number Placeholder 2"/>
          <p:cNvSpPr txBox="1">
            <a:spLocks/>
          </p:cNvSpPr>
          <p:nvPr/>
        </p:nvSpPr>
        <p:spPr>
          <a:xfrm>
            <a:off x="6553200" y="6097038"/>
            <a:ext cx="2133600"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tx1">
                    <a:tint val="75000"/>
                  </a:schemeClr>
                </a:solidFill>
                <a:latin typeface="Arial"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a:lstStyle>
          <a:p>
            <a:fld id="{131B6D53-F1A5-45DF-A3EC-FEE3A107B2E8}" type="slidenum">
              <a:rPr lang="en-ZA" sz="1400" smtClean="0">
                <a:solidFill>
                  <a:schemeClr val="tx1"/>
                </a:solidFill>
                <a:cs typeface="Arial" panose="020B0604020202020204" pitchFamily="34" charset="0"/>
              </a:rPr>
              <a:pPr/>
              <a:t>26</a:t>
            </a:fld>
            <a:endParaRPr lang="en-ZA" sz="1400" dirty="0">
              <a:solidFill>
                <a:schemeClr val="tx1"/>
              </a:solidFill>
              <a:cs typeface="Arial" panose="020B0604020202020204" pitchFamily="34" charset="0"/>
            </a:endParaRPr>
          </a:p>
        </p:txBody>
      </p:sp>
    </p:spTree>
    <p:extLst>
      <p:ext uri="{BB962C8B-B14F-4D97-AF65-F5344CB8AC3E}">
        <p14:creationId xmlns:p14="http://schemas.microsoft.com/office/powerpoint/2010/main" xmlns="" val="971956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420" y="190818"/>
            <a:ext cx="7688580" cy="799782"/>
          </a:xfrm>
        </p:spPr>
        <p:txBody>
          <a:bodyPr>
            <a:normAutofit/>
          </a:bodyPr>
          <a:lstStyle/>
          <a:p>
            <a:r>
              <a:rPr lang="en-GB" sz="2000" b="1" dirty="0">
                <a:solidFill>
                  <a:prstClr val="black"/>
                </a:solidFill>
              </a:rPr>
              <a:t>DETAILS OF DEBT OWED TO </a:t>
            </a:r>
            <a:r>
              <a:rPr lang="en-GB" sz="2000" b="1" dirty="0" smtClean="0">
                <a:solidFill>
                  <a:prstClr val="black"/>
                </a:solidFill>
              </a:rPr>
              <a:t>SEDIBENG </a:t>
            </a:r>
            <a:r>
              <a:rPr lang="en-GB" sz="2000" b="1" dirty="0">
                <a:solidFill>
                  <a:prstClr val="black"/>
                </a:solidFill>
              </a:rPr>
              <a:t>WATER BOARD AS AT 30 SEPTEMBER 2019</a:t>
            </a:r>
            <a:endParaRPr lang="en-ZA" sz="2000" dirty="0"/>
          </a:p>
        </p:txBody>
      </p:sp>
      <p:graphicFrame>
        <p:nvGraphicFramePr>
          <p:cNvPr id="6" name="Table 5"/>
          <p:cNvGraphicFramePr>
            <a:graphicFrameLocks noGrp="1"/>
          </p:cNvGraphicFramePr>
          <p:nvPr>
            <p:extLst>
              <p:ext uri="{D42A27DB-BD31-4B8C-83A1-F6EECF244321}">
                <p14:modId xmlns:p14="http://schemas.microsoft.com/office/powerpoint/2010/main" xmlns="" val="12805913"/>
              </p:ext>
            </p:extLst>
          </p:nvPr>
        </p:nvGraphicFramePr>
        <p:xfrm>
          <a:off x="1508759" y="1120141"/>
          <a:ext cx="7635241" cy="4896104"/>
        </p:xfrm>
        <a:graphic>
          <a:graphicData uri="http://schemas.openxmlformats.org/drawingml/2006/table">
            <a:tbl>
              <a:tblPr/>
              <a:tblGrid>
                <a:gridCol w="1316421">
                  <a:extLst>
                    <a:ext uri="{9D8B030D-6E8A-4147-A177-3AD203B41FA5}">
                      <a16:colId xmlns:a16="http://schemas.microsoft.com/office/drawing/2014/main" xmlns="" val="20000"/>
                    </a:ext>
                  </a:extLst>
                </a:gridCol>
                <a:gridCol w="961560">
                  <a:extLst>
                    <a:ext uri="{9D8B030D-6E8A-4147-A177-3AD203B41FA5}">
                      <a16:colId xmlns:a16="http://schemas.microsoft.com/office/drawing/2014/main" xmlns="" val="20001"/>
                    </a:ext>
                  </a:extLst>
                </a:gridCol>
                <a:gridCol w="950112">
                  <a:extLst>
                    <a:ext uri="{9D8B030D-6E8A-4147-A177-3AD203B41FA5}">
                      <a16:colId xmlns:a16="http://schemas.microsoft.com/office/drawing/2014/main" xmlns="" val="20002"/>
                    </a:ext>
                  </a:extLst>
                </a:gridCol>
                <a:gridCol w="869983">
                  <a:extLst>
                    <a:ext uri="{9D8B030D-6E8A-4147-A177-3AD203B41FA5}">
                      <a16:colId xmlns:a16="http://schemas.microsoft.com/office/drawing/2014/main" xmlns="" val="20003"/>
                    </a:ext>
                  </a:extLst>
                </a:gridCol>
                <a:gridCol w="1064584">
                  <a:extLst>
                    <a:ext uri="{9D8B030D-6E8A-4147-A177-3AD203B41FA5}">
                      <a16:colId xmlns:a16="http://schemas.microsoft.com/office/drawing/2014/main" xmlns="" val="20004"/>
                    </a:ext>
                  </a:extLst>
                </a:gridCol>
                <a:gridCol w="1064584">
                  <a:extLst>
                    <a:ext uri="{9D8B030D-6E8A-4147-A177-3AD203B41FA5}">
                      <a16:colId xmlns:a16="http://schemas.microsoft.com/office/drawing/2014/main" xmlns="" val="20005"/>
                    </a:ext>
                  </a:extLst>
                </a:gridCol>
                <a:gridCol w="1407997">
                  <a:extLst>
                    <a:ext uri="{9D8B030D-6E8A-4147-A177-3AD203B41FA5}">
                      <a16:colId xmlns:a16="http://schemas.microsoft.com/office/drawing/2014/main" xmlns="" val="20006"/>
                    </a:ext>
                  </a:extLst>
                </a:gridCol>
              </a:tblGrid>
              <a:tr h="277045">
                <a:tc gridSpan="7">
                  <a:txBody>
                    <a:bodyPr/>
                    <a:lstStyle/>
                    <a:p>
                      <a:pPr algn="ctr" fontAlgn="t"/>
                      <a:r>
                        <a:rPr lang="en-ZA" sz="1200" b="1" i="0" u="none" strike="noStrike" dirty="0">
                          <a:solidFill>
                            <a:schemeClr val="bg1"/>
                          </a:solidFill>
                          <a:effectLst/>
                          <a:latin typeface="Arial" panose="020B0604020202020204" pitchFamily="34" charset="0"/>
                          <a:cs typeface="Arial" panose="020B0604020202020204" pitchFamily="34" charset="0"/>
                        </a:rPr>
                        <a:t> NAMAKWA REGION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51434">
                <a:tc>
                  <a:txBody>
                    <a:bodyPr/>
                    <a:lstStyle/>
                    <a:p>
                      <a:pPr algn="l" fontAlgn="t"/>
                      <a:r>
                        <a:rPr lang="en-ZA" sz="1200" b="1" i="0" u="none" strike="noStrike" dirty="0">
                          <a:solidFill>
                            <a:schemeClr val="bg1"/>
                          </a:solidFill>
                          <a:effectLst/>
                          <a:latin typeface="Arial" panose="020B0604020202020204" pitchFamily="34" charset="0"/>
                          <a:cs typeface="Arial" panose="020B0604020202020204" pitchFamily="34" charset="0"/>
                        </a:rPr>
                        <a:t>Customer Name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smtClean="0">
                          <a:solidFill>
                            <a:schemeClr val="bg1"/>
                          </a:solidFill>
                          <a:effectLst/>
                          <a:latin typeface="Arial" panose="020B0604020202020204" pitchFamily="34" charset="0"/>
                          <a:cs typeface="Arial" panose="020B0604020202020204" pitchFamily="34" charset="0"/>
                        </a:rPr>
                        <a:t>Current R’000</a:t>
                      </a:r>
                      <a:endParaRPr lang="en-ZA" sz="1200" b="1" i="0" u="none" strike="noStrike" dirty="0">
                        <a:solidFill>
                          <a:schemeClr val="bg1"/>
                        </a:solidFill>
                        <a:effectLst/>
                        <a:latin typeface="Arial" panose="020B0604020202020204" pitchFamily="34" charset="0"/>
                        <a:cs typeface="Arial" panose="020B0604020202020204" pitchFamily="34" charset="0"/>
                      </a:endParaRP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a:solidFill>
                            <a:schemeClr val="bg1"/>
                          </a:solidFill>
                          <a:effectLst/>
                          <a:latin typeface="Arial" panose="020B0604020202020204" pitchFamily="34" charset="0"/>
                          <a:cs typeface="Arial" panose="020B0604020202020204" pitchFamily="34" charset="0"/>
                        </a:rPr>
                        <a:t>30 + Days  R’000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a:solidFill>
                            <a:schemeClr val="bg1"/>
                          </a:solidFill>
                          <a:effectLst/>
                          <a:latin typeface="Arial" panose="020B0604020202020204" pitchFamily="34" charset="0"/>
                          <a:cs typeface="Arial" panose="020B0604020202020204" pitchFamily="34" charset="0"/>
                        </a:rPr>
                        <a:t>90+ Days   R’000</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a:solidFill>
                            <a:schemeClr val="bg1"/>
                          </a:solidFill>
                          <a:effectLst/>
                          <a:latin typeface="Arial" panose="020B0604020202020204" pitchFamily="34" charset="0"/>
                          <a:cs typeface="Arial" panose="020B0604020202020204" pitchFamily="34" charset="0"/>
                        </a:rPr>
                        <a:t>150+ Days       R’000</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a:solidFill>
                            <a:schemeClr val="bg1"/>
                          </a:solidFill>
                          <a:effectLst/>
                          <a:latin typeface="Arial" panose="020B0604020202020204" pitchFamily="34" charset="0"/>
                          <a:cs typeface="Arial" panose="020B0604020202020204" pitchFamily="34" charset="0"/>
                        </a:rPr>
                        <a:t> Sum of Total R’000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t"/>
                      <a:r>
                        <a:rPr lang="en-ZA" sz="1200" b="1" i="0" u="none" strike="noStrike" dirty="0">
                          <a:solidFill>
                            <a:schemeClr val="bg1"/>
                          </a:solidFill>
                          <a:effectLst/>
                          <a:latin typeface="Arial" panose="020B0604020202020204" pitchFamily="34" charset="0"/>
                          <a:cs typeface="Arial" panose="020B0604020202020204" pitchFamily="34" charset="0"/>
                        </a:rPr>
                        <a:t> Action Taken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1"/>
                  </a:ext>
                </a:extLst>
              </a:tr>
              <a:tr h="1336447">
                <a:tc>
                  <a:txBody>
                    <a:bodyPr/>
                    <a:lstStyle/>
                    <a:p>
                      <a:pPr algn="l" fontAlgn="t"/>
                      <a:r>
                        <a:rPr lang="en-ZA" sz="1200" b="1" i="0" u="none" strike="noStrike" dirty="0" err="1">
                          <a:effectLst/>
                          <a:latin typeface="Arial" panose="020B0604020202020204" pitchFamily="34" charset="0"/>
                          <a:cs typeface="Arial" panose="020B0604020202020204" pitchFamily="34" charset="0"/>
                        </a:rPr>
                        <a:t>Khai</a:t>
                      </a:r>
                      <a:r>
                        <a:rPr lang="en-ZA" sz="1200" b="1" i="0" u="none" strike="noStrike" dirty="0">
                          <a:effectLst/>
                          <a:latin typeface="Arial" panose="020B0604020202020204" pitchFamily="34" charset="0"/>
                          <a:cs typeface="Arial" panose="020B0604020202020204" pitchFamily="34" charset="0"/>
                        </a:rPr>
                        <a:t>- Ma LM</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a:effectLst/>
                          <a:latin typeface="Arial" panose="020B0604020202020204" pitchFamily="34" charset="0"/>
                          <a:cs typeface="Arial" panose="020B0604020202020204" pitchFamily="34" charset="0"/>
                        </a:rPr>
                        <a:t>359</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695</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321</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a:effectLst/>
                          <a:latin typeface="Arial" panose="020B0604020202020204" pitchFamily="34" charset="0"/>
                          <a:cs typeface="Arial" panose="020B0604020202020204" pitchFamily="34" charset="0"/>
                        </a:rPr>
                        <a:t>3 589</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4 </a:t>
                      </a:r>
                      <a:r>
                        <a:rPr lang="en-ZA" sz="1200" b="1" i="0" u="none" strike="noStrike" dirty="0">
                          <a:effectLst/>
                          <a:latin typeface="Arial" panose="020B0604020202020204" pitchFamily="34" charset="0"/>
                          <a:cs typeface="Arial" panose="020B0604020202020204" pitchFamily="34" charset="0"/>
                        </a:rPr>
                        <a:t>964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en-GB" sz="1100" b="1" i="0" u="none" strike="noStrike">
                          <a:solidFill>
                            <a:srgbClr val="000000"/>
                          </a:solidFill>
                          <a:effectLst/>
                          <a:latin typeface="Arial" panose="020B0604020202020204" pitchFamily="34" charset="0"/>
                          <a:cs typeface="Arial" panose="020B0604020202020204" pitchFamily="34" charset="0"/>
                        </a:rPr>
                        <a:t>Water Restrictions (End up in court with Municipalities                       Debt collectors – not effective – the municipalities pay only upon receipt of Equitable Share even so insufficient sums are received.          Inter Ministerial Task Team (IMTT)    Various IGRs have been held</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244600">
                <a:tc>
                  <a:txBody>
                    <a:bodyPr/>
                    <a:lstStyle/>
                    <a:p>
                      <a:pPr algn="l" fontAlgn="t"/>
                      <a:r>
                        <a:rPr lang="en-ZA" sz="1200" b="1" i="0" u="none" strike="noStrike" dirty="0" err="1">
                          <a:effectLst/>
                          <a:latin typeface="Arial" panose="020B0604020202020204" pitchFamily="34" charset="0"/>
                          <a:cs typeface="Arial" panose="020B0604020202020204" pitchFamily="34" charset="0"/>
                        </a:rPr>
                        <a:t>Nama-Khoi</a:t>
                      </a:r>
                      <a:r>
                        <a:rPr lang="en-ZA" sz="1200" b="1" i="0" u="none" strike="noStrike" dirty="0">
                          <a:effectLst/>
                          <a:latin typeface="Arial" panose="020B0604020202020204" pitchFamily="34" charset="0"/>
                          <a:cs typeface="Arial" panose="020B0604020202020204" pitchFamily="34" charset="0"/>
                        </a:rPr>
                        <a:t> LM</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3 566</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a:effectLst/>
                          <a:latin typeface="Arial" panose="020B0604020202020204" pitchFamily="34" charset="0"/>
                          <a:cs typeface="Arial" panose="020B0604020202020204" pitchFamily="34" charset="0"/>
                        </a:rPr>
                        <a:t>6 800</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a:effectLst/>
                          <a:latin typeface="Arial" panose="020B0604020202020204" pitchFamily="34" charset="0"/>
                          <a:cs typeface="Arial" panose="020B0604020202020204" pitchFamily="34" charset="0"/>
                        </a:rPr>
                        <a:t>3 399</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a:effectLst/>
                          <a:latin typeface="Arial" panose="020B0604020202020204" pitchFamily="34" charset="0"/>
                          <a:cs typeface="Arial" panose="020B0604020202020204" pitchFamily="34" charset="0"/>
                        </a:rPr>
                        <a:t>142 669</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200" b="1" i="0" u="none" strike="noStrike" dirty="0" smtClean="0">
                          <a:effectLst/>
                          <a:latin typeface="Arial" panose="020B0604020202020204" pitchFamily="34" charset="0"/>
                          <a:cs typeface="Arial" panose="020B0604020202020204" pitchFamily="34" charset="0"/>
                        </a:rPr>
                        <a:t>156 </a:t>
                      </a:r>
                      <a:r>
                        <a:rPr lang="en-ZA" sz="1200" b="1" i="0" u="none" strike="noStrike" dirty="0">
                          <a:effectLst/>
                          <a:latin typeface="Arial" panose="020B0604020202020204" pitchFamily="34" charset="0"/>
                          <a:cs typeface="Arial" panose="020B0604020202020204" pitchFamily="34" charset="0"/>
                        </a:rPr>
                        <a:t>434 </a:t>
                      </a:r>
                    </a:p>
                  </a:txBody>
                  <a:tcPr marL="3085" marR="3085" marT="3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3"/>
                  </a:ext>
                </a:extLst>
              </a:tr>
              <a:tr h="487512">
                <a:tc>
                  <a:txBody>
                    <a:bodyPr/>
                    <a:lstStyle/>
                    <a:p>
                      <a:pPr algn="l" fontAlgn="b"/>
                      <a:r>
                        <a:rPr lang="en-ZA" sz="1200" b="1" i="0" u="none" strike="noStrike" dirty="0">
                          <a:solidFill>
                            <a:schemeClr val="bg1"/>
                          </a:solidFill>
                          <a:effectLst/>
                          <a:latin typeface="Arial" panose="020B0604020202020204" pitchFamily="34" charset="0"/>
                          <a:cs typeface="Arial" panose="020B0604020202020204" pitchFamily="34" charset="0"/>
                        </a:rPr>
                        <a:t>TOTAL</a:t>
                      </a:r>
                    </a:p>
                  </a:txBody>
                  <a:tcPr marL="3085" marR="3085" marT="30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200" b="1" i="0" u="none" strike="noStrike" dirty="0" smtClean="0">
                          <a:solidFill>
                            <a:schemeClr val="bg1"/>
                          </a:solidFill>
                          <a:effectLst/>
                          <a:latin typeface="Arial" panose="020B0604020202020204" pitchFamily="34" charset="0"/>
                          <a:cs typeface="Arial" panose="020B0604020202020204" pitchFamily="34" charset="0"/>
                        </a:rPr>
                        <a:t>3 </a:t>
                      </a:r>
                      <a:r>
                        <a:rPr lang="en-ZA" sz="1200" b="1" i="0" u="none" strike="noStrike" dirty="0">
                          <a:solidFill>
                            <a:schemeClr val="bg1"/>
                          </a:solidFill>
                          <a:effectLst/>
                          <a:latin typeface="Arial" panose="020B0604020202020204" pitchFamily="34" charset="0"/>
                          <a:cs typeface="Arial" panose="020B0604020202020204" pitchFamily="34" charset="0"/>
                        </a:rPr>
                        <a:t>925 </a:t>
                      </a:r>
                    </a:p>
                  </a:txBody>
                  <a:tcPr marL="3085" marR="3085" marT="30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200" b="1" i="0" u="none" strike="noStrike" dirty="0" smtClean="0">
                          <a:solidFill>
                            <a:schemeClr val="bg1"/>
                          </a:solidFill>
                          <a:effectLst/>
                          <a:latin typeface="Arial" panose="020B0604020202020204" pitchFamily="34" charset="0"/>
                          <a:cs typeface="Arial" panose="020B0604020202020204" pitchFamily="34" charset="0"/>
                        </a:rPr>
                        <a:t>7 </a:t>
                      </a:r>
                      <a:r>
                        <a:rPr lang="en-ZA" sz="1200" b="1" i="0" u="none" strike="noStrike" dirty="0">
                          <a:solidFill>
                            <a:schemeClr val="bg1"/>
                          </a:solidFill>
                          <a:effectLst/>
                          <a:latin typeface="Arial" panose="020B0604020202020204" pitchFamily="34" charset="0"/>
                          <a:cs typeface="Arial" panose="020B0604020202020204" pitchFamily="34" charset="0"/>
                        </a:rPr>
                        <a:t>495 </a:t>
                      </a:r>
                    </a:p>
                  </a:txBody>
                  <a:tcPr marL="3085" marR="3085" marT="30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200" b="1" i="0" u="none" strike="noStrike" dirty="0" smtClean="0">
                          <a:solidFill>
                            <a:schemeClr val="bg1"/>
                          </a:solidFill>
                          <a:effectLst/>
                          <a:latin typeface="Arial" panose="020B0604020202020204" pitchFamily="34" charset="0"/>
                          <a:cs typeface="Arial" panose="020B0604020202020204" pitchFamily="34" charset="0"/>
                        </a:rPr>
                        <a:t>3 </a:t>
                      </a:r>
                      <a:r>
                        <a:rPr lang="en-ZA" sz="1200" b="1" i="0" u="none" strike="noStrike" dirty="0">
                          <a:solidFill>
                            <a:schemeClr val="bg1"/>
                          </a:solidFill>
                          <a:effectLst/>
                          <a:latin typeface="Arial" panose="020B0604020202020204" pitchFamily="34" charset="0"/>
                          <a:cs typeface="Arial" panose="020B0604020202020204" pitchFamily="34" charset="0"/>
                        </a:rPr>
                        <a:t>720 </a:t>
                      </a:r>
                    </a:p>
                  </a:txBody>
                  <a:tcPr marL="3085" marR="3085" marT="30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200" b="1" i="0" u="none" strike="noStrike" dirty="0" smtClean="0">
                          <a:solidFill>
                            <a:schemeClr val="bg1"/>
                          </a:solidFill>
                          <a:effectLst/>
                          <a:latin typeface="Arial" panose="020B0604020202020204" pitchFamily="34" charset="0"/>
                          <a:cs typeface="Arial" panose="020B0604020202020204" pitchFamily="34" charset="0"/>
                        </a:rPr>
                        <a:t>146 </a:t>
                      </a:r>
                      <a:r>
                        <a:rPr lang="en-ZA" sz="1200" b="1" i="0" u="none" strike="noStrike" dirty="0">
                          <a:solidFill>
                            <a:schemeClr val="bg1"/>
                          </a:solidFill>
                          <a:effectLst/>
                          <a:latin typeface="Arial" panose="020B0604020202020204" pitchFamily="34" charset="0"/>
                          <a:cs typeface="Arial" panose="020B0604020202020204" pitchFamily="34" charset="0"/>
                        </a:rPr>
                        <a:t>258 </a:t>
                      </a:r>
                    </a:p>
                  </a:txBody>
                  <a:tcPr marL="3085" marR="3085" marT="30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ZA" sz="1200" b="1" i="0" u="none" strike="noStrike" dirty="0" smtClean="0">
                          <a:solidFill>
                            <a:schemeClr val="bg1"/>
                          </a:solidFill>
                          <a:effectLst/>
                          <a:latin typeface="Arial" panose="020B0604020202020204" pitchFamily="34" charset="0"/>
                          <a:cs typeface="Arial" panose="020B0604020202020204" pitchFamily="34" charset="0"/>
                        </a:rPr>
                        <a:t>161 </a:t>
                      </a:r>
                      <a:r>
                        <a:rPr lang="en-ZA" sz="1200" b="1" i="0" u="none" strike="noStrike" dirty="0">
                          <a:solidFill>
                            <a:schemeClr val="bg1"/>
                          </a:solidFill>
                          <a:effectLst/>
                          <a:latin typeface="Arial" panose="020B0604020202020204" pitchFamily="34" charset="0"/>
                          <a:cs typeface="Arial" panose="020B0604020202020204" pitchFamily="34" charset="0"/>
                        </a:rPr>
                        <a:t>398 </a:t>
                      </a:r>
                    </a:p>
                  </a:txBody>
                  <a:tcPr marL="3085" marR="3085" marT="30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b"/>
                      <a:r>
                        <a:rPr lang="en-ZA" sz="1100" b="1" i="0" u="none" strike="noStrike" dirty="0">
                          <a:solidFill>
                            <a:schemeClr val="bg1"/>
                          </a:solidFill>
                          <a:effectLst/>
                          <a:latin typeface="Arial" panose="020B0604020202020204" pitchFamily="34" charset="0"/>
                          <a:cs typeface="Arial" panose="020B0604020202020204" pitchFamily="34" charset="0"/>
                        </a:rPr>
                        <a:t> </a:t>
                      </a:r>
                    </a:p>
                  </a:txBody>
                  <a:tcPr marL="3085" marR="3085" marT="30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xmlns="" val="10004"/>
                  </a:ext>
                </a:extLst>
              </a:tr>
              <a:tr h="511554">
                <a:tc>
                  <a:txBody>
                    <a:bodyPr/>
                    <a:lstStyle/>
                    <a:p>
                      <a:pPr algn="l" fontAlgn="b"/>
                      <a:endParaRPr lang="en-ZA" sz="1200" b="1" i="0" u="none" strike="noStrike" dirty="0">
                        <a:effectLst/>
                        <a:latin typeface="Arial" panose="020B0604020202020204" pitchFamily="34" charset="0"/>
                        <a:cs typeface="Arial" panose="020B0604020202020204" pitchFamily="34" charset="0"/>
                      </a:endParaRPr>
                    </a:p>
                  </a:txBody>
                  <a:tcPr marL="3085" marR="3085" marT="30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ZA" sz="1200" b="1" i="0" u="none" strike="noStrike" dirty="0">
                        <a:effectLst/>
                        <a:latin typeface="Arial" panose="020B0604020202020204" pitchFamily="34" charset="0"/>
                        <a:cs typeface="Arial" panose="020B0604020202020204" pitchFamily="34" charset="0"/>
                      </a:endParaRPr>
                    </a:p>
                  </a:txBody>
                  <a:tcPr marL="3085" marR="3085" marT="30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ZA" sz="1200" b="1" i="0" u="none" strike="noStrike" dirty="0">
                        <a:effectLst/>
                        <a:latin typeface="Arial" panose="020B0604020202020204" pitchFamily="34" charset="0"/>
                        <a:cs typeface="Arial" panose="020B0604020202020204" pitchFamily="34" charset="0"/>
                      </a:endParaRPr>
                    </a:p>
                  </a:txBody>
                  <a:tcPr marL="3085" marR="3085" marT="30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ZA" sz="1200" b="1" i="0" u="none" strike="noStrike" dirty="0">
                        <a:effectLst/>
                        <a:latin typeface="Arial" panose="020B0604020202020204" pitchFamily="34" charset="0"/>
                        <a:cs typeface="Arial" panose="020B0604020202020204" pitchFamily="34" charset="0"/>
                      </a:endParaRPr>
                    </a:p>
                  </a:txBody>
                  <a:tcPr marL="3085" marR="3085" marT="30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ZA" sz="1200" b="1" i="0" u="none" strike="noStrike" dirty="0">
                        <a:effectLst/>
                        <a:latin typeface="Arial" panose="020B0604020202020204" pitchFamily="34" charset="0"/>
                        <a:cs typeface="Arial" panose="020B0604020202020204" pitchFamily="34" charset="0"/>
                      </a:endParaRPr>
                    </a:p>
                  </a:txBody>
                  <a:tcPr marL="3085" marR="3085" marT="30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ZA" sz="1200" b="1" i="0" u="none" strike="noStrike" dirty="0">
                        <a:effectLst/>
                        <a:latin typeface="Arial" panose="020B0604020202020204" pitchFamily="34" charset="0"/>
                        <a:cs typeface="Arial" panose="020B0604020202020204" pitchFamily="34" charset="0"/>
                      </a:endParaRPr>
                    </a:p>
                  </a:txBody>
                  <a:tcPr marL="3085" marR="3085" marT="30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3085" marR="3085" marT="30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5"/>
                  </a:ext>
                </a:extLst>
              </a:tr>
              <a:tr h="487512">
                <a:tc>
                  <a:txBody>
                    <a:bodyPr/>
                    <a:lstStyle/>
                    <a:p>
                      <a:pPr algn="l" fontAlgn="b"/>
                      <a:r>
                        <a:rPr lang="en-ZA" sz="1200" b="1" i="0" u="none" strike="noStrike" dirty="0" smtClean="0">
                          <a:solidFill>
                            <a:schemeClr val="bg1"/>
                          </a:solidFill>
                          <a:effectLst/>
                          <a:latin typeface="Arial" panose="020B0604020202020204" pitchFamily="34" charset="0"/>
                          <a:cs typeface="Arial" panose="020B0604020202020204" pitchFamily="34" charset="0"/>
                        </a:rPr>
                        <a:t>GRAND TOTAL</a:t>
                      </a:r>
                      <a:endParaRPr lang="en-ZA" sz="1200" b="1" i="0" u="none" strike="noStrike" dirty="0">
                        <a:solidFill>
                          <a:schemeClr val="bg1"/>
                        </a:solidFill>
                        <a:effectLst/>
                        <a:latin typeface="Arial" panose="020B0604020202020204" pitchFamily="34" charset="0"/>
                        <a:cs typeface="Arial" panose="020B0604020202020204" pitchFamily="34" charset="0"/>
                      </a:endParaRPr>
                    </a:p>
                  </a:txBody>
                  <a:tcPr marL="3085" marR="3085" marT="3085" marB="0" anchor="ctr">
                    <a:lnL>
                      <a:noFill/>
                    </a:lnL>
                    <a:lnR>
                      <a:noFill/>
                    </a:lnR>
                    <a:lnT w="6350" cap="flat" cmpd="sng" algn="ctr">
                      <a:solidFill>
                        <a:srgbClr val="000000"/>
                      </a:solidFill>
                      <a:prstDash val="solid"/>
                      <a:round/>
                      <a:headEnd type="none" w="med" len="med"/>
                      <a:tailEnd type="none" w="med" len="med"/>
                    </a:lnT>
                    <a:lnB>
                      <a:noFill/>
                    </a:lnB>
                    <a:solidFill>
                      <a:srgbClr val="76933C"/>
                    </a:solidFill>
                  </a:tcPr>
                </a:tc>
                <a:tc>
                  <a:txBody>
                    <a:bodyPr/>
                    <a:lstStyle/>
                    <a:p>
                      <a:pPr algn="r" fontAlgn="t"/>
                      <a:r>
                        <a:rPr lang="en-ZA" sz="1200" b="1" i="0" u="none" strike="noStrike" dirty="0">
                          <a:solidFill>
                            <a:schemeClr val="bg1"/>
                          </a:solidFill>
                          <a:effectLst/>
                          <a:latin typeface="Arial" panose="020B0604020202020204" pitchFamily="34" charset="0"/>
                          <a:cs typeface="Arial" panose="020B0604020202020204" pitchFamily="34" charset="0"/>
                        </a:rPr>
                        <a:t>89 118</a:t>
                      </a: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a:solidFill>
                            <a:schemeClr val="bg1"/>
                          </a:solidFill>
                          <a:effectLst/>
                          <a:latin typeface="Arial" panose="020B0604020202020204" pitchFamily="34" charset="0"/>
                          <a:cs typeface="Arial" panose="020B0604020202020204" pitchFamily="34" charset="0"/>
                        </a:rPr>
                        <a:t>96 220</a:t>
                      </a: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a:solidFill>
                            <a:schemeClr val="bg1"/>
                          </a:solidFill>
                          <a:effectLst/>
                          <a:latin typeface="Arial" panose="020B0604020202020204" pitchFamily="34" charset="0"/>
                          <a:cs typeface="Arial" panose="020B0604020202020204" pitchFamily="34" charset="0"/>
                        </a:rPr>
                        <a:t>84 250</a:t>
                      </a: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r" fontAlgn="t"/>
                      <a:r>
                        <a:rPr lang="en-ZA" sz="1200" b="1" i="0" u="none" strike="noStrike" dirty="0">
                          <a:solidFill>
                            <a:schemeClr val="bg1"/>
                          </a:solidFill>
                          <a:effectLst/>
                          <a:latin typeface="Arial" panose="020B0604020202020204" pitchFamily="34" charset="0"/>
                          <a:cs typeface="Arial" panose="020B0604020202020204" pitchFamily="34" charset="0"/>
                        </a:rPr>
                        <a:t>77 322</a:t>
                      </a: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ZA" sz="1100" b="1" i="0" u="none" strike="noStrike" dirty="0" smtClean="0">
                          <a:solidFill>
                            <a:schemeClr val="bg1"/>
                          </a:solidFill>
                          <a:effectLst/>
                          <a:latin typeface="Arial" panose="020B0604020202020204" pitchFamily="34" charset="0"/>
                          <a:cs typeface="Arial" panose="020B0604020202020204" pitchFamily="34" charset="0"/>
                        </a:rPr>
                        <a:t>4 152 192</a:t>
                      </a:r>
                    </a:p>
                  </a:txBody>
                  <a:tcPr marL="3085" marR="3085" marT="308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ZA" sz="1100" b="1" i="0" u="none" strike="noStrike" dirty="0" smtClean="0">
                        <a:solidFill>
                          <a:schemeClr val="bg1"/>
                        </a:solidFill>
                        <a:effectLst/>
                        <a:latin typeface="Arial" panose="020B0604020202020204" pitchFamily="34" charset="0"/>
                        <a:cs typeface="Arial" panose="020B0604020202020204" pitchFamily="34" charset="0"/>
                      </a:endParaRPr>
                    </a:p>
                  </a:txBody>
                  <a:tcPr marL="3085" marR="3085" marT="3085" marB="0" anchor="ctr">
                    <a:lnL>
                      <a:noFill/>
                    </a:lnL>
                    <a:lnR>
                      <a:noFill/>
                    </a:lnR>
                    <a:lnT w="6350" cap="flat" cmpd="sng" algn="ctr">
                      <a:solidFill>
                        <a:srgbClr val="000000"/>
                      </a:solidFill>
                      <a:prstDash val="solid"/>
                      <a:round/>
                      <a:headEnd type="none" w="med" len="med"/>
                      <a:tailEnd type="none" w="med" len="med"/>
                    </a:lnT>
                    <a:lnB>
                      <a:noFill/>
                    </a:lnB>
                    <a:solidFill>
                      <a:srgbClr val="76933C"/>
                    </a:solidFill>
                  </a:tcPr>
                </a:tc>
                <a:extLst>
                  <a:ext uri="{0D108BD9-81ED-4DB2-BD59-A6C34878D82A}">
                    <a16:rowId xmlns:a16="http://schemas.microsoft.com/office/drawing/2014/main" xmlns="" val="10006"/>
                  </a:ext>
                </a:extLst>
              </a:tr>
            </a:tbl>
          </a:graphicData>
        </a:graphic>
      </p:graphicFrame>
      <p:sp>
        <p:nvSpPr>
          <p:cNvPr id="5"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27</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71747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70660" y="122238"/>
            <a:ext cx="7673340" cy="418782"/>
          </a:xfrm>
        </p:spPr>
        <p:txBody>
          <a:bodyPr>
            <a:normAutofit fontScale="90000"/>
          </a:bodyPr>
          <a:lstStyle/>
          <a:p>
            <a:r>
              <a:rPr lang="en-GB" sz="2000" b="1" dirty="0">
                <a:solidFill>
                  <a:prstClr val="black"/>
                </a:solidFill>
              </a:rPr>
              <a:t>DETAILS OF DEBT OWED TO </a:t>
            </a:r>
            <a:r>
              <a:rPr lang="en-GB" sz="2000" b="1" dirty="0" smtClean="0">
                <a:solidFill>
                  <a:prstClr val="black"/>
                </a:solidFill>
              </a:rPr>
              <a:t>UMGENI </a:t>
            </a:r>
            <a:r>
              <a:rPr lang="en-GB" sz="2000" b="1" dirty="0">
                <a:solidFill>
                  <a:prstClr val="black"/>
                </a:solidFill>
              </a:rPr>
              <a:t>WATER BOARD </a:t>
            </a:r>
            <a:r>
              <a:rPr lang="en-GB" sz="2000" b="1" dirty="0" smtClean="0">
                <a:solidFill>
                  <a:prstClr val="black"/>
                </a:solidFill>
              </a:rPr>
              <a:t>AT </a:t>
            </a:r>
            <a:r>
              <a:rPr lang="en-GB" sz="2000" b="1" dirty="0">
                <a:solidFill>
                  <a:prstClr val="black"/>
                </a:solidFill>
              </a:rPr>
              <a:t>30 SEPTEMBER 2019</a:t>
            </a:r>
            <a:endParaRPr lang="en-ZA" sz="2000" dirty="0"/>
          </a:p>
        </p:txBody>
      </p:sp>
      <p:sp>
        <p:nvSpPr>
          <p:cNvPr id="3" name="Slide Number Placeholder 2"/>
          <p:cNvSpPr>
            <a:spLocks noGrp="1"/>
          </p:cNvSpPr>
          <p:nvPr>
            <p:ph type="sldNum" sz="quarter" idx="12"/>
          </p:nvPr>
        </p:nvSpPr>
        <p:spPr>
          <a:xfrm>
            <a:off x="6553200" y="6506478"/>
            <a:ext cx="2133600" cy="365125"/>
          </a:xfrm>
        </p:spPr>
        <p:txBody>
          <a:bodyPr/>
          <a:lstStyle/>
          <a:p>
            <a:fld id="{131B6D53-F1A5-45DF-A3EC-FEE3A107B2E8}" type="slidenum">
              <a:rPr lang="en-ZA" smtClean="0">
                <a:solidFill>
                  <a:schemeClr val="tx1"/>
                </a:solidFill>
              </a:rPr>
              <a:pPr/>
              <a:t>28</a:t>
            </a:fld>
            <a:endParaRPr lang="en-ZA"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237667862"/>
              </p:ext>
            </p:extLst>
          </p:nvPr>
        </p:nvGraphicFramePr>
        <p:xfrm>
          <a:off x="105883" y="667371"/>
          <a:ext cx="8928932" cy="5831983"/>
        </p:xfrm>
        <a:graphic>
          <a:graphicData uri="http://schemas.openxmlformats.org/drawingml/2006/table">
            <a:tbl>
              <a:tblPr>
                <a:tableStyleId>{5C22544A-7EE6-4342-B048-85BDC9FD1C3A}</a:tableStyleId>
              </a:tblPr>
              <a:tblGrid>
                <a:gridCol w="3141662">
                  <a:extLst>
                    <a:ext uri="{9D8B030D-6E8A-4147-A177-3AD203B41FA5}">
                      <a16:colId xmlns:a16="http://schemas.microsoft.com/office/drawing/2014/main" xmlns="" val="20000"/>
                    </a:ext>
                  </a:extLst>
                </a:gridCol>
                <a:gridCol w="1144735">
                  <a:extLst>
                    <a:ext uri="{9D8B030D-6E8A-4147-A177-3AD203B41FA5}">
                      <a16:colId xmlns:a16="http://schemas.microsoft.com/office/drawing/2014/main" xmlns="" val="20001"/>
                    </a:ext>
                  </a:extLst>
                </a:gridCol>
                <a:gridCol w="928507">
                  <a:extLst>
                    <a:ext uri="{9D8B030D-6E8A-4147-A177-3AD203B41FA5}">
                      <a16:colId xmlns:a16="http://schemas.microsoft.com/office/drawing/2014/main" xmlns="" val="20002"/>
                    </a:ext>
                  </a:extLst>
                </a:gridCol>
                <a:gridCol w="928507">
                  <a:extLst>
                    <a:ext uri="{9D8B030D-6E8A-4147-A177-3AD203B41FA5}">
                      <a16:colId xmlns:a16="http://schemas.microsoft.com/office/drawing/2014/main" xmlns="" val="20003"/>
                    </a:ext>
                  </a:extLst>
                </a:gridCol>
                <a:gridCol w="928507">
                  <a:extLst>
                    <a:ext uri="{9D8B030D-6E8A-4147-A177-3AD203B41FA5}">
                      <a16:colId xmlns:a16="http://schemas.microsoft.com/office/drawing/2014/main" xmlns="" val="20004"/>
                    </a:ext>
                  </a:extLst>
                </a:gridCol>
                <a:gridCol w="928507">
                  <a:extLst>
                    <a:ext uri="{9D8B030D-6E8A-4147-A177-3AD203B41FA5}">
                      <a16:colId xmlns:a16="http://schemas.microsoft.com/office/drawing/2014/main" xmlns="" val="20005"/>
                    </a:ext>
                  </a:extLst>
                </a:gridCol>
                <a:gridCol w="928507">
                  <a:extLst>
                    <a:ext uri="{9D8B030D-6E8A-4147-A177-3AD203B41FA5}">
                      <a16:colId xmlns:a16="http://schemas.microsoft.com/office/drawing/2014/main" xmlns="" val="20006"/>
                    </a:ext>
                  </a:extLst>
                </a:gridCol>
              </a:tblGrid>
              <a:tr h="360465">
                <a:tc>
                  <a:txBody>
                    <a:bodyPr/>
                    <a:lstStyle/>
                    <a:p>
                      <a:pPr algn="l" fontAlgn="ctr"/>
                      <a:r>
                        <a:rPr lang="en-ZA" sz="1000" b="1" u="none" strike="noStrike" dirty="0">
                          <a:solidFill>
                            <a:schemeClr val="bg1"/>
                          </a:solidFill>
                          <a:effectLst/>
                          <a:latin typeface="Arial" panose="020B0604020202020204" pitchFamily="34" charset="0"/>
                          <a:cs typeface="Arial" panose="020B0604020202020204" pitchFamily="34" charset="0"/>
                        </a:rPr>
                        <a:t>Entity Name</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4996" marR="4996" marT="4996" marB="0" anchor="ctr">
                    <a:solidFill>
                      <a:schemeClr val="accent3">
                        <a:lumMod val="75000"/>
                      </a:schemeClr>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TOTAL OUTSTANDING R'000</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4996" marR="4996" marT="4996" marB="0">
                    <a:solidFill>
                      <a:schemeClr val="accent3">
                        <a:lumMod val="75000"/>
                      </a:schemeClr>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CURRENT         R'000</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4996" marR="4996" marT="4996" marB="0">
                    <a:solidFill>
                      <a:schemeClr val="accent3">
                        <a:lumMod val="75000"/>
                      </a:schemeClr>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DAYS 30                R'000</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4996" marR="4996" marT="4996" marB="0">
                    <a:solidFill>
                      <a:schemeClr val="accent3">
                        <a:lumMod val="75000"/>
                      </a:schemeClr>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DAYS 60        R'000</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4996" marR="4996" marT="4996" marB="0">
                    <a:solidFill>
                      <a:schemeClr val="accent3">
                        <a:lumMod val="75000"/>
                      </a:schemeClr>
                    </a:solidFill>
                  </a:tcPr>
                </a:tc>
                <a:tc>
                  <a:txBody>
                    <a:bodyPr/>
                    <a:lstStyle/>
                    <a:p>
                      <a:pPr algn="ctr" fontAlgn="t"/>
                      <a:r>
                        <a:rPr lang="en-ZA" sz="1000" b="1" u="none" strike="noStrike" dirty="0">
                          <a:solidFill>
                            <a:schemeClr val="bg1"/>
                          </a:solidFill>
                          <a:effectLst/>
                          <a:latin typeface="Arial" panose="020B0604020202020204" pitchFamily="34" charset="0"/>
                          <a:cs typeface="Arial" panose="020B0604020202020204" pitchFamily="34" charset="0"/>
                        </a:rPr>
                        <a:t>DAYS 90                     R'000</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4996" marR="4996" marT="4996" marB="0">
                    <a:solidFill>
                      <a:schemeClr val="accent3">
                        <a:lumMod val="75000"/>
                      </a:schemeClr>
                    </a:solidFill>
                  </a:tcPr>
                </a:tc>
                <a:tc>
                  <a:txBody>
                    <a:bodyPr/>
                    <a:lstStyle/>
                    <a:p>
                      <a:pPr algn="ctr" fontAlgn="t"/>
                      <a:r>
                        <a:rPr lang="en-ZA" sz="1000" u="none" strike="noStrike" dirty="0">
                          <a:solidFill>
                            <a:schemeClr val="bg1"/>
                          </a:solidFill>
                          <a:effectLst/>
                          <a:latin typeface="Arial" panose="020B0604020202020204" pitchFamily="34" charset="0"/>
                          <a:cs typeface="Arial" panose="020B0604020202020204" pitchFamily="34" charset="0"/>
                        </a:rPr>
                        <a:t>DAYS 120+      R'000</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4996" marR="4996" marT="4996" marB="0">
                    <a:solidFill>
                      <a:schemeClr val="accent3">
                        <a:lumMod val="75000"/>
                      </a:schemeClr>
                    </a:solidFill>
                  </a:tcPr>
                </a:tc>
                <a:extLst>
                  <a:ext uri="{0D108BD9-81ED-4DB2-BD59-A6C34878D82A}">
                    <a16:rowId xmlns:a16="http://schemas.microsoft.com/office/drawing/2014/main" xmlns="" val="10000"/>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Ethekwini</a:t>
                      </a:r>
                      <a:r>
                        <a:rPr lang="en-ZA" sz="1000" u="none" strike="noStrike" dirty="0">
                          <a:effectLst/>
                          <a:latin typeface="Arial" panose="020B0604020202020204" pitchFamily="34" charset="0"/>
                          <a:cs typeface="Arial" panose="020B0604020202020204" pitchFamily="34" charset="0"/>
                        </a:rPr>
                        <a:t> Municipality - Water Sales</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255 154</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255 154</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01"/>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Msunduzi</a:t>
                      </a:r>
                      <a:r>
                        <a:rPr lang="en-ZA" sz="1000" u="none" strike="noStrike" dirty="0">
                          <a:effectLst/>
                          <a:latin typeface="Arial" panose="020B0604020202020204" pitchFamily="34" charset="0"/>
                          <a:cs typeface="Arial" panose="020B0604020202020204" pitchFamily="34" charset="0"/>
                        </a:rPr>
                        <a:t> Municipality - Water Sales</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64 162</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64 162</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02"/>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Umgungundlovu</a:t>
                      </a:r>
                      <a:r>
                        <a:rPr lang="en-ZA" sz="1000" u="none" strike="noStrike" dirty="0">
                          <a:effectLst/>
                          <a:latin typeface="Arial" panose="020B0604020202020204" pitchFamily="34" charset="0"/>
                          <a:cs typeface="Arial" panose="020B0604020202020204" pitchFamily="34" charset="0"/>
                        </a:rPr>
                        <a:t> Municipality - Water Sales</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33 979</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16 713</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17 147</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6</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109</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4</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03"/>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Ugu</a:t>
                      </a:r>
                      <a:r>
                        <a:rPr lang="en-ZA" sz="1000" u="none" strike="noStrike" dirty="0">
                          <a:effectLst/>
                          <a:latin typeface="Arial" panose="020B0604020202020204" pitchFamily="34" charset="0"/>
                          <a:cs typeface="Arial" panose="020B0604020202020204" pitchFamily="34" charset="0"/>
                        </a:rPr>
                        <a:t> District Municipality - Water Sales</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92 763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10 746</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10 659</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8 774</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11 696</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50 887</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04"/>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Ilembe</a:t>
                      </a:r>
                      <a:r>
                        <a:rPr lang="en-ZA" sz="1000" u="none" strike="noStrike" dirty="0">
                          <a:effectLst/>
                          <a:latin typeface="Arial" panose="020B0604020202020204" pitchFamily="34" charset="0"/>
                          <a:cs typeface="Arial" panose="020B0604020202020204" pitchFamily="34" charset="0"/>
                        </a:rPr>
                        <a:t> District Municipality - Water Sales</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14 845</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14 845</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05"/>
                  </a:ext>
                </a:extLst>
              </a:tr>
              <a:tr h="122753">
                <a:tc>
                  <a:txBody>
                    <a:bodyPr/>
                    <a:lstStyle/>
                    <a:p>
                      <a:pPr algn="l" fontAlgn="ctr"/>
                      <a:r>
                        <a:rPr lang="en-ZA" sz="1000" u="none" strike="noStrike" dirty="0">
                          <a:effectLst/>
                          <a:latin typeface="Arial" panose="020B0604020202020204" pitchFamily="34" charset="0"/>
                          <a:cs typeface="Arial" panose="020B0604020202020204" pitchFamily="34" charset="0"/>
                        </a:rPr>
                        <a:t>Harry </a:t>
                      </a:r>
                      <a:r>
                        <a:rPr lang="en-ZA" sz="1000" u="none" strike="noStrike" dirty="0" err="1">
                          <a:effectLst/>
                          <a:latin typeface="Arial" panose="020B0604020202020204" pitchFamily="34" charset="0"/>
                          <a:cs typeface="Arial" panose="020B0604020202020204" pitchFamily="34" charset="0"/>
                        </a:rPr>
                        <a:t>Gwala</a:t>
                      </a:r>
                      <a:r>
                        <a:rPr lang="en-ZA" sz="1000" u="none" strike="noStrike" dirty="0">
                          <a:effectLst/>
                          <a:latin typeface="Arial" panose="020B0604020202020204" pitchFamily="34" charset="0"/>
                          <a:cs typeface="Arial" panose="020B0604020202020204" pitchFamily="34" charset="0"/>
                        </a:rPr>
                        <a:t> District Municipality - Water Sales</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927</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927</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06"/>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Siza</a:t>
                      </a:r>
                      <a:r>
                        <a:rPr lang="en-ZA" sz="1000" u="none" strike="noStrike" dirty="0">
                          <a:effectLst/>
                          <a:latin typeface="Arial" panose="020B0604020202020204" pitchFamily="34" charset="0"/>
                          <a:cs typeface="Arial" panose="020B0604020202020204" pitchFamily="34" charset="0"/>
                        </a:rPr>
                        <a:t> Water - Water Sales</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38 683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3 359</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4 004</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749</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956</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29 615</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07"/>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Uthukela</a:t>
                      </a:r>
                      <a:r>
                        <a:rPr lang="en-ZA" sz="1000" u="none" strike="noStrike" dirty="0">
                          <a:effectLst/>
                          <a:latin typeface="Arial" panose="020B0604020202020204" pitchFamily="34" charset="0"/>
                          <a:cs typeface="Arial" panose="020B0604020202020204" pitchFamily="34" charset="0"/>
                        </a:rPr>
                        <a:t> District Municipality - Water Sales</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68 706</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12 914</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12 011</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10 540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13 620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19 621</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08"/>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Ethekwini</a:t>
                      </a:r>
                      <a:r>
                        <a:rPr lang="en-ZA" sz="1000" u="none" strike="noStrike" dirty="0">
                          <a:effectLst/>
                          <a:latin typeface="Arial" panose="020B0604020202020204" pitchFamily="34" charset="0"/>
                          <a:cs typeface="Arial" panose="020B0604020202020204" pitchFamily="34" charset="0"/>
                        </a:rPr>
                        <a:t> Municipality - CUC                </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50 075</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50 075</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09"/>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Msunduzi</a:t>
                      </a:r>
                      <a:r>
                        <a:rPr lang="en-ZA" sz="1000" u="none" strike="noStrike" dirty="0">
                          <a:effectLst/>
                          <a:latin typeface="Arial" panose="020B0604020202020204" pitchFamily="34" charset="0"/>
                          <a:cs typeface="Arial" panose="020B0604020202020204" pitchFamily="34" charset="0"/>
                        </a:rPr>
                        <a:t> Municipality </a:t>
                      </a:r>
                      <a:r>
                        <a:rPr lang="en-ZA" sz="1000" u="none" strike="noStrike" dirty="0" smtClean="0">
                          <a:effectLst/>
                          <a:latin typeface="Arial" panose="020B0604020202020204" pitchFamily="34" charset="0"/>
                          <a:cs typeface="Arial" panose="020B0604020202020204" pitchFamily="34" charset="0"/>
                        </a:rPr>
                        <a:t>– </a:t>
                      </a:r>
                      <a:r>
                        <a:rPr lang="en-ZA" sz="1000" u="none" strike="noStrike" dirty="0">
                          <a:effectLst/>
                          <a:latin typeface="Arial" panose="020B0604020202020204" pitchFamily="34" charset="0"/>
                          <a:cs typeface="Arial" panose="020B0604020202020204" pitchFamily="34" charset="0"/>
                        </a:rPr>
                        <a:t>CUC</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12 338</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12 338</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10"/>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Umgungundlovu</a:t>
                      </a:r>
                      <a:r>
                        <a:rPr lang="en-ZA" sz="1000" u="none" strike="noStrike" dirty="0">
                          <a:effectLst/>
                          <a:latin typeface="Arial" panose="020B0604020202020204" pitchFamily="34" charset="0"/>
                          <a:cs typeface="Arial" panose="020B0604020202020204" pitchFamily="34" charset="0"/>
                        </a:rPr>
                        <a:t> Municipality </a:t>
                      </a:r>
                      <a:r>
                        <a:rPr lang="en-ZA" sz="1000" u="none" strike="noStrike" dirty="0" smtClean="0">
                          <a:effectLst/>
                          <a:latin typeface="Arial" panose="020B0604020202020204" pitchFamily="34" charset="0"/>
                          <a:cs typeface="Arial" panose="020B0604020202020204" pitchFamily="34" charset="0"/>
                        </a:rPr>
                        <a:t>– </a:t>
                      </a:r>
                      <a:r>
                        <a:rPr lang="en-ZA" sz="1000" u="none" strike="noStrike" dirty="0">
                          <a:effectLst/>
                          <a:latin typeface="Arial" panose="020B0604020202020204" pitchFamily="34" charset="0"/>
                          <a:cs typeface="Arial" panose="020B0604020202020204" pitchFamily="34" charset="0"/>
                        </a:rPr>
                        <a:t>CUC</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6 507</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3 214</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3 293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11"/>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Ugu</a:t>
                      </a:r>
                      <a:r>
                        <a:rPr lang="en-ZA" sz="1000" u="none" strike="noStrike" dirty="0">
                          <a:effectLst/>
                          <a:latin typeface="Arial" panose="020B0604020202020204" pitchFamily="34" charset="0"/>
                          <a:cs typeface="Arial" panose="020B0604020202020204" pitchFamily="34" charset="0"/>
                        </a:rPr>
                        <a:t> District Municipality </a:t>
                      </a:r>
                      <a:r>
                        <a:rPr lang="en-ZA" sz="1000" u="none" strike="noStrike" dirty="0" smtClean="0">
                          <a:effectLst/>
                          <a:latin typeface="Arial" panose="020B0604020202020204" pitchFamily="34" charset="0"/>
                          <a:cs typeface="Arial" panose="020B0604020202020204" pitchFamily="34" charset="0"/>
                        </a:rPr>
                        <a:t>– </a:t>
                      </a:r>
                      <a:r>
                        <a:rPr lang="en-ZA" sz="1000" u="none" strike="noStrike" dirty="0">
                          <a:effectLst/>
                          <a:latin typeface="Arial" panose="020B0604020202020204" pitchFamily="34" charset="0"/>
                          <a:cs typeface="Arial" panose="020B0604020202020204" pitchFamily="34" charset="0"/>
                        </a:rPr>
                        <a:t>CUC</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10 202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1 959</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1 953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1 608</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866</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3 816</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12"/>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Ilembe</a:t>
                      </a:r>
                      <a:r>
                        <a:rPr lang="en-ZA" sz="1000" u="none" strike="noStrike" dirty="0">
                          <a:effectLst/>
                          <a:latin typeface="Arial" panose="020B0604020202020204" pitchFamily="34" charset="0"/>
                          <a:cs typeface="Arial" panose="020B0604020202020204" pitchFamily="34" charset="0"/>
                        </a:rPr>
                        <a:t> District Municipality </a:t>
                      </a:r>
                      <a:r>
                        <a:rPr lang="en-ZA" sz="1000" u="none" strike="noStrike" dirty="0" smtClean="0">
                          <a:effectLst/>
                          <a:latin typeface="Arial" panose="020B0604020202020204" pitchFamily="34" charset="0"/>
                          <a:cs typeface="Arial" panose="020B0604020202020204" pitchFamily="34" charset="0"/>
                        </a:rPr>
                        <a:t>– </a:t>
                      </a:r>
                      <a:r>
                        <a:rPr lang="en-ZA" sz="1000" u="none" strike="noStrike" dirty="0">
                          <a:effectLst/>
                          <a:latin typeface="Arial" panose="020B0604020202020204" pitchFamily="34" charset="0"/>
                          <a:cs typeface="Arial" panose="020B0604020202020204" pitchFamily="34" charset="0"/>
                        </a:rPr>
                        <a:t>CUC</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50 540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2 854</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2 823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2 258</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1 205</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41 401</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13"/>
                  </a:ext>
                </a:extLst>
              </a:tr>
              <a:tr h="122753">
                <a:tc>
                  <a:txBody>
                    <a:bodyPr/>
                    <a:lstStyle/>
                    <a:p>
                      <a:pPr algn="l" fontAlgn="ctr"/>
                      <a:r>
                        <a:rPr lang="en-ZA" sz="1000" u="none" strike="noStrike" dirty="0">
                          <a:effectLst/>
                          <a:latin typeface="Arial" panose="020B0604020202020204" pitchFamily="34" charset="0"/>
                          <a:cs typeface="Arial" panose="020B0604020202020204" pitchFamily="34" charset="0"/>
                        </a:rPr>
                        <a:t>Harry </a:t>
                      </a:r>
                      <a:r>
                        <a:rPr lang="en-ZA" sz="1000" u="none" strike="noStrike" dirty="0" err="1">
                          <a:effectLst/>
                          <a:latin typeface="Arial" panose="020B0604020202020204" pitchFamily="34" charset="0"/>
                          <a:cs typeface="Arial" panose="020B0604020202020204" pitchFamily="34" charset="0"/>
                        </a:rPr>
                        <a:t>Gwala</a:t>
                      </a:r>
                      <a:r>
                        <a:rPr lang="en-ZA" sz="1000" u="none" strike="noStrike" dirty="0">
                          <a:effectLst/>
                          <a:latin typeface="Arial" panose="020B0604020202020204" pitchFamily="34" charset="0"/>
                          <a:cs typeface="Arial" panose="020B0604020202020204" pitchFamily="34" charset="0"/>
                        </a:rPr>
                        <a:t> District Municipality </a:t>
                      </a:r>
                      <a:r>
                        <a:rPr lang="en-ZA" sz="1000" u="none" strike="noStrike" dirty="0" smtClean="0">
                          <a:effectLst/>
                          <a:latin typeface="Arial" panose="020B0604020202020204" pitchFamily="34" charset="0"/>
                          <a:cs typeface="Arial" panose="020B0604020202020204" pitchFamily="34" charset="0"/>
                        </a:rPr>
                        <a:t>– </a:t>
                      </a:r>
                      <a:r>
                        <a:rPr lang="en-ZA" sz="1000" u="none" strike="noStrike" dirty="0">
                          <a:effectLst/>
                          <a:latin typeface="Arial" panose="020B0604020202020204" pitchFamily="34" charset="0"/>
                          <a:cs typeface="Arial" panose="020B0604020202020204" pitchFamily="34" charset="0"/>
                        </a:rPr>
                        <a:t>CUC</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178</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178</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14"/>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Siza</a:t>
                      </a:r>
                      <a:r>
                        <a:rPr lang="en-ZA" sz="1000" u="none" strike="noStrike" dirty="0">
                          <a:effectLst/>
                          <a:latin typeface="Arial" panose="020B0604020202020204" pitchFamily="34" charset="0"/>
                          <a:cs typeface="Arial" panose="020B0604020202020204" pitchFamily="34" charset="0"/>
                        </a:rPr>
                        <a:t> Water </a:t>
                      </a:r>
                      <a:r>
                        <a:rPr lang="en-ZA" sz="1000" u="none" strike="noStrike" dirty="0" smtClean="0">
                          <a:effectLst/>
                          <a:latin typeface="Arial" panose="020B0604020202020204" pitchFamily="34" charset="0"/>
                          <a:cs typeface="Arial" panose="020B0604020202020204" pitchFamily="34" charset="0"/>
                        </a:rPr>
                        <a:t>– </a:t>
                      </a:r>
                      <a:r>
                        <a:rPr lang="en-ZA" sz="1000" u="none" strike="noStrike" dirty="0">
                          <a:effectLst/>
                          <a:latin typeface="Arial" panose="020B0604020202020204" pitchFamily="34" charset="0"/>
                          <a:cs typeface="Arial" panose="020B0604020202020204" pitchFamily="34" charset="0"/>
                        </a:rPr>
                        <a:t>CUC</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7 380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492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586</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458</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227</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5 617</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15"/>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Ethekwini</a:t>
                      </a:r>
                      <a:r>
                        <a:rPr lang="en-ZA" sz="1000" u="none" strike="noStrike" dirty="0">
                          <a:effectLst/>
                          <a:latin typeface="Arial" panose="020B0604020202020204" pitchFamily="34" charset="0"/>
                          <a:cs typeface="Arial" panose="020B0604020202020204" pitchFamily="34" charset="0"/>
                        </a:rPr>
                        <a:t> Municipality </a:t>
                      </a:r>
                      <a:r>
                        <a:rPr lang="en-ZA" sz="1000" u="none" strike="noStrike" dirty="0" smtClean="0">
                          <a:effectLst/>
                          <a:latin typeface="Arial" panose="020B0604020202020204" pitchFamily="34" charset="0"/>
                          <a:cs typeface="Arial" panose="020B0604020202020204" pitchFamily="34" charset="0"/>
                        </a:rPr>
                        <a:t>– </a:t>
                      </a:r>
                      <a:r>
                        <a:rPr lang="en-ZA" sz="1000" u="none" strike="noStrike" dirty="0" err="1">
                          <a:effectLst/>
                          <a:latin typeface="Arial" panose="020B0604020202020204" pitchFamily="34" charset="0"/>
                          <a:cs typeface="Arial" panose="020B0604020202020204" pitchFamily="34" charset="0"/>
                        </a:rPr>
                        <a:t>MBWS</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5 077</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5 077</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16"/>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Msunduzi</a:t>
                      </a:r>
                      <a:r>
                        <a:rPr lang="en-ZA" sz="1000" u="none" strike="noStrike" dirty="0">
                          <a:effectLst/>
                          <a:latin typeface="Arial" panose="020B0604020202020204" pitchFamily="34" charset="0"/>
                          <a:cs typeface="Arial" panose="020B0604020202020204" pitchFamily="34" charset="0"/>
                        </a:rPr>
                        <a:t> Municipality </a:t>
                      </a:r>
                      <a:r>
                        <a:rPr lang="en-ZA" sz="1000" u="none" strike="noStrike" dirty="0" smtClean="0">
                          <a:effectLst/>
                          <a:latin typeface="Arial" panose="020B0604020202020204" pitchFamily="34" charset="0"/>
                          <a:cs typeface="Arial" panose="020B0604020202020204" pitchFamily="34" charset="0"/>
                        </a:rPr>
                        <a:t>– </a:t>
                      </a:r>
                      <a:r>
                        <a:rPr lang="en-ZA" sz="1000" u="none" strike="noStrike" dirty="0" err="1">
                          <a:effectLst/>
                          <a:latin typeface="Arial" panose="020B0604020202020204" pitchFamily="34" charset="0"/>
                          <a:cs typeface="Arial" panose="020B0604020202020204" pitchFamily="34" charset="0"/>
                        </a:rPr>
                        <a:t>MBWS</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1 277</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1 277</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17"/>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Umgungundlovu</a:t>
                      </a:r>
                      <a:r>
                        <a:rPr lang="en-ZA" sz="1000" u="none" strike="noStrike" dirty="0">
                          <a:effectLst/>
                          <a:latin typeface="Arial" panose="020B0604020202020204" pitchFamily="34" charset="0"/>
                          <a:cs typeface="Arial" panose="020B0604020202020204" pitchFamily="34" charset="0"/>
                        </a:rPr>
                        <a:t> Municipality </a:t>
                      </a:r>
                      <a:r>
                        <a:rPr lang="en-ZA" sz="1000" u="none" strike="noStrike" dirty="0" smtClean="0">
                          <a:effectLst/>
                          <a:latin typeface="Arial" panose="020B0604020202020204" pitchFamily="34" charset="0"/>
                          <a:cs typeface="Arial" panose="020B0604020202020204" pitchFamily="34" charset="0"/>
                        </a:rPr>
                        <a:t>– </a:t>
                      </a:r>
                      <a:r>
                        <a:rPr lang="en-ZA" sz="1000" u="none" strike="noStrike" dirty="0" err="1">
                          <a:effectLst/>
                          <a:latin typeface="Arial" panose="020B0604020202020204" pitchFamily="34" charset="0"/>
                          <a:cs typeface="Arial" panose="020B0604020202020204" pitchFamily="34" charset="0"/>
                        </a:rPr>
                        <a:t>MBWS</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673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333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341</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18"/>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Ugu</a:t>
                      </a:r>
                      <a:r>
                        <a:rPr lang="en-ZA" sz="1000" u="none" strike="noStrike" dirty="0">
                          <a:effectLst/>
                          <a:latin typeface="Arial" panose="020B0604020202020204" pitchFamily="34" charset="0"/>
                          <a:cs typeface="Arial" panose="020B0604020202020204" pitchFamily="34" charset="0"/>
                        </a:rPr>
                        <a:t> District Municipality </a:t>
                      </a:r>
                      <a:r>
                        <a:rPr lang="en-ZA" sz="1000" u="none" strike="noStrike" dirty="0" smtClean="0">
                          <a:effectLst/>
                          <a:latin typeface="Arial" panose="020B0604020202020204" pitchFamily="34" charset="0"/>
                          <a:cs typeface="Arial" panose="020B0604020202020204" pitchFamily="34" charset="0"/>
                        </a:rPr>
                        <a:t>– </a:t>
                      </a:r>
                      <a:r>
                        <a:rPr lang="en-ZA" sz="1000" u="none" strike="noStrike" dirty="0" err="1">
                          <a:effectLst/>
                          <a:latin typeface="Arial" panose="020B0604020202020204" pitchFamily="34" charset="0"/>
                          <a:cs typeface="Arial" panose="020B0604020202020204" pitchFamily="34" charset="0"/>
                        </a:rPr>
                        <a:t>MBWS</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1 769</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203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202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166</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222</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976</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19"/>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Ilembe</a:t>
                      </a:r>
                      <a:r>
                        <a:rPr lang="en-ZA" sz="1000" u="none" strike="noStrike" dirty="0">
                          <a:effectLst/>
                          <a:latin typeface="Arial" panose="020B0604020202020204" pitchFamily="34" charset="0"/>
                          <a:cs typeface="Arial" panose="020B0604020202020204" pitchFamily="34" charset="0"/>
                        </a:rPr>
                        <a:t> District Municipality </a:t>
                      </a:r>
                      <a:r>
                        <a:rPr lang="en-ZA" sz="1000" u="none" strike="noStrike" dirty="0" smtClean="0">
                          <a:effectLst/>
                          <a:latin typeface="Arial" panose="020B0604020202020204" pitchFamily="34" charset="0"/>
                          <a:cs typeface="Arial" panose="020B0604020202020204" pitchFamily="34" charset="0"/>
                        </a:rPr>
                        <a:t>– </a:t>
                      </a:r>
                      <a:r>
                        <a:rPr lang="en-ZA" sz="1000" u="none" strike="noStrike" dirty="0" err="1">
                          <a:effectLst/>
                          <a:latin typeface="Arial" panose="020B0604020202020204" pitchFamily="34" charset="0"/>
                          <a:cs typeface="Arial" panose="020B0604020202020204" pitchFamily="34" charset="0"/>
                        </a:rPr>
                        <a:t>MBWS</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295</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295</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20"/>
                  </a:ext>
                </a:extLst>
              </a:tr>
              <a:tr h="122753">
                <a:tc>
                  <a:txBody>
                    <a:bodyPr/>
                    <a:lstStyle/>
                    <a:p>
                      <a:pPr algn="l" fontAlgn="ctr"/>
                      <a:r>
                        <a:rPr lang="en-ZA" sz="1000" u="none" strike="noStrike" dirty="0">
                          <a:effectLst/>
                          <a:latin typeface="Arial" panose="020B0604020202020204" pitchFamily="34" charset="0"/>
                          <a:cs typeface="Arial" panose="020B0604020202020204" pitchFamily="34" charset="0"/>
                        </a:rPr>
                        <a:t>Harry </a:t>
                      </a:r>
                      <a:r>
                        <a:rPr lang="en-ZA" sz="1000" u="none" strike="noStrike" dirty="0" err="1">
                          <a:effectLst/>
                          <a:latin typeface="Arial" panose="020B0604020202020204" pitchFamily="34" charset="0"/>
                          <a:cs typeface="Arial" panose="020B0604020202020204" pitchFamily="34" charset="0"/>
                        </a:rPr>
                        <a:t>Gwala</a:t>
                      </a:r>
                      <a:r>
                        <a:rPr lang="en-ZA" sz="1000" u="none" strike="noStrike" dirty="0">
                          <a:effectLst/>
                          <a:latin typeface="Arial" panose="020B0604020202020204" pitchFamily="34" charset="0"/>
                          <a:cs typeface="Arial" panose="020B0604020202020204" pitchFamily="34" charset="0"/>
                        </a:rPr>
                        <a:t> District Municipality </a:t>
                      </a:r>
                      <a:r>
                        <a:rPr lang="en-ZA" sz="1000" u="none" strike="noStrike" dirty="0" smtClean="0">
                          <a:effectLst/>
                          <a:latin typeface="Arial" panose="020B0604020202020204" pitchFamily="34" charset="0"/>
                          <a:cs typeface="Arial" panose="020B0604020202020204" pitchFamily="34" charset="0"/>
                        </a:rPr>
                        <a:t>– </a:t>
                      </a:r>
                      <a:r>
                        <a:rPr lang="en-ZA" sz="1000" u="none" strike="noStrike" dirty="0" err="1">
                          <a:effectLst/>
                          <a:latin typeface="Arial" panose="020B0604020202020204" pitchFamily="34" charset="0"/>
                          <a:cs typeface="Arial" panose="020B0604020202020204" pitchFamily="34" charset="0"/>
                        </a:rPr>
                        <a:t>MBWS</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18</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18</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21"/>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Siza</a:t>
                      </a:r>
                      <a:r>
                        <a:rPr lang="en-ZA" sz="1000" u="none" strike="noStrike" dirty="0">
                          <a:effectLst/>
                          <a:latin typeface="Arial" panose="020B0604020202020204" pitchFamily="34" charset="0"/>
                          <a:cs typeface="Arial" panose="020B0604020202020204" pitchFamily="34" charset="0"/>
                        </a:rPr>
                        <a:t> Water </a:t>
                      </a:r>
                      <a:r>
                        <a:rPr lang="en-ZA" sz="1000" u="none" strike="noStrike" dirty="0" smtClean="0">
                          <a:effectLst/>
                          <a:latin typeface="Arial" panose="020B0604020202020204" pitchFamily="34" charset="0"/>
                          <a:cs typeface="Arial" panose="020B0604020202020204" pitchFamily="34" charset="0"/>
                        </a:rPr>
                        <a:t>– </a:t>
                      </a:r>
                      <a:r>
                        <a:rPr lang="en-ZA" sz="1000" u="none" strike="noStrike" dirty="0" err="1">
                          <a:effectLst/>
                          <a:latin typeface="Arial" panose="020B0604020202020204" pitchFamily="34" charset="0"/>
                          <a:cs typeface="Arial" panose="020B0604020202020204" pitchFamily="34" charset="0"/>
                        </a:rPr>
                        <a:t>MBWS</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2 152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67</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80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62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77</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1 866</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22"/>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Msunduzi</a:t>
                      </a:r>
                      <a:r>
                        <a:rPr lang="en-ZA" sz="1000" u="none" strike="noStrike" dirty="0">
                          <a:effectLst/>
                          <a:latin typeface="Arial" panose="020B0604020202020204" pitchFamily="34" charset="0"/>
                          <a:cs typeface="Arial" panose="020B0604020202020204" pitchFamily="34" charset="0"/>
                        </a:rPr>
                        <a:t> Municipality </a:t>
                      </a:r>
                      <a:r>
                        <a:rPr lang="en-ZA" sz="1000" u="none" strike="noStrike" dirty="0" err="1">
                          <a:effectLst/>
                          <a:latin typeface="Arial" panose="020B0604020202020204" pitchFamily="34" charset="0"/>
                          <a:cs typeface="Arial" panose="020B0604020202020204" pitchFamily="34" charset="0"/>
                        </a:rPr>
                        <a:t>Darvill</a:t>
                      </a:r>
                      <a:r>
                        <a:rPr lang="en-ZA" sz="1000" u="none" strike="noStrike" dirty="0">
                          <a:effectLst/>
                          <a:latin typeface="Arial" panose="020B0604020202020204" pitchFamily="34" charset="0"/>
                          <a:cs typeface="Arial" panose="020B0604020202020204" pitchFamily="34" charset="0"/>
                        </a:rPr>
                        <a:t> Management Fee</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14 222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14 222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23"/>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Msunduzi</a:t>
                      </a:r>
                      <a:r>
                        <a:rPr lang="en-ZA" sz="1000" u="none" strike="noStrike" dirty="0">
                          <a:effectLst/>
                          <a:latin typeface="Arial" panose="020B0604020202020204" pitchFamily="34" charset="0"/>
                          <a:cs typeface="Arial" panose="020B0604020202020204" pitchFamily="34" charset="0"/>
                        </a:rPr>
                        <a:t> Municipality - Lynnfield </a:t>
                      </a:r>
                      <a:r>
                        <a:rPr lang="en-ZA" sz="1000" u="none" strike="noStrike" dirty="0" err="1">
                          <a:effectLst/>
                          <a:latin typeface="Arial" panose="020B0604020202020204" pitchFamily="34" charset="0"/>
                          <a:cs typeface="Arial" panose="020B0604020202020204" pitchFamily="34" charset="0"/>
                        </a:rPr>
                        <a:t>WWTW</a:t>
                      </a:r>
                      <a:r>
                        <a:rPr lang="en-ZA" sz="1000" u="none" strike="noStrike" dirty="0">
                          <a:effectLst/>
                          <a:latin typeface="Arial" panose="020B0604020202020204" pitchFamily="34" charset="0"/>
                          <a:cs typeface="Arial" panose="020B0604020202020204" pitchFamily="34" charset="0"/>
                        </a:rPr>
                        <a:t> </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202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202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24"/>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Msunduzi</a:t>
                      </a:r>
                      <a:r>
                        <a:rPr lang="en-ZA" sz="1000" u="none" strike="noStrike" dirty="0">
                          <a:effectLst/>
                          <a:latin typeface="Arial" panose="020B0604020202020204" pitchFamily="34" charset="0"/>
                          <a:cs typeface="Arial" panose="020B0604020202020204" pitchFamily="34" charset="0"/>
                        </a:rPr>
                        <a:t> Municipality - </a:t>
                      </a:r>
                      <a:r>
                        <a:rPr lang="en-ZA" sz="1000" u="none" strike="noStrike" dirty="0" err="1">
                          <a:effectLst/>
                          <a:latin typeface="Arial" panose="020B0604020202020204" pitchFamily="34" charset="0"/>
                          <a:cs typeface="Arial" panose="020B0604020202020204" pitchFamily="34" charset="0"/>
                        </a:rPr>
                        <a:t>Darvill</a:t>
                      </a:r>
                      <a:r>
                        <a:rPr lang="en-ZA" sz="1000" u="none" strike="noStrike" dirty="0">
                          <a:effectLst/>
                          <a:latin typeface="Arial" panose="020B0604020202020204" pitchFamily="34" charset="0"/>
                          <a:cs typeface="Arial" panose="020B0604020202020204" pitchFamily="34" charset="0"/>
                        </a:rPr>
                        <a:t> Fixed Charged</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290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290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25"/>
                  </a:ext>
                </a:extLst>
              </a:tr>
              <a:tr h="122753">
                <a:tc>
                  <a:txBody>
                    <a:bodyPr/>
                    <a:lstStyle/>
                    <a:p>
                      <a:pPr algn="l" fontAlgn="ctr"/>
                      <a:r>
                        <a:rPr lang="en-ZA" sz="1000" u="none" strike="noStrike" dirty="0">
                          <a:effectLst/>
                          <a:latin typeface="Arial" panose="020B0604020202020204" pitchFamily="34" charset="0"/>
                          <a:cs typeface="Arial" panose="020B0604020202020204" pitchFamily="34" charset="0"/>
                        </a:rPr>
                        <a:t>Harry </a:t>
                      </a:r>
                      <a:r>
                        <a:rPr lang="en-ZA" sz="1000" u="none" strike="noStrike" dirty="0" err="1">
                          <a:effectLst/>
                          <a:latin typeface="Arial" panose="020B0604020202020204" pitchFamily="34" charset="0"/>
                          <a:cs typeface="Arial" panose="020B0604020202020204" pitchFamily="34" charset="0"/>
                        </a:rPr>
                        <a:t>Gwala</a:t>
                      </a:r>
                      <a:r>
                        <a:rPr lang="en-ZA" sz="1000" u="none" strike="noStrike" dirty="0">
                          <a:effectLst/>
                          <a:latin typeface="Arial" panose="020B0604020202020204" pitchFamily="34" charset="0"/>
                          <a:cs typeface="Arial" panose="020B0604020202020204" pitchFamily="34" charset="0"/>
                        </a:rPr>
                        <a:t> Municipality - Management Fee</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671</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671</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26"/>
                  </a:ext>
                </a:extLst>
              </a:tr>
              <a:tr h="122753">
                <a:tc>
                  <a:txBody>
                    <a:bodyPr/>
                    <a:lstStyle/>
                    <a:p>
                      <a:pPr algn="l" fontAlgn="ctr"/>
                      <a:r>
                        <a:rPr lang="en-ZA" sz="1000" u="none" strike="noStrike" dirty="0">
                          <a:effectLst/>
                          <a:latin typeface="Arial" panose="020B0604020202020204" pitchFamily="34" charset="0"/>
                          <a:cs typeface="Arial" panose="020B0604020202020204" pitchFamily="34" charset="0"/>
                        </a:rPr>
                        <a:t>Harry </a:t>
                      </a:r>
                      <a:r>
                        <a:rPr lang="en-ZA" sz="1000" u="none" strike="noStrike" dirty="0" err="1">
                          <a:effectLst/>
                          <a:latin typeface="Arial" panose="020B0604020202020204" pitchFamily="34" charset="0"/>
                          <a:cs typeface="Arial" panose="020B0604020202020204" pitchFamily="34" charset="0"/>
                        </a:rPr>
                        <a:t>Gwala</a:t>
                      </a:r>
                      <a:r>
                        <a:rPr lang="en-ZA" sz="1000" u="none" strike="noStrike" dirty="0">
                          <a:effectLst/>
                          <a:latin typeface="Arial" panose="020B0604020202020204" pitchFamily="34" charset="0"/>
                          <a:cs typeface="Arial" panose="020B0604020202020204" pitchFamily="34" charset="0"/>
                        </a:rPr>
                        <a:t> Municipality</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1 685</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11</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12</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7</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1 655</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27"/>
                  </a:ext>
                </a:extLst>
              </a:tr>
              <a:tr h="122753">
                <a:tc>
                  <a:txBody>
                    <a:bodyPr/>
                    <a:lstStyle/>
                    <a:p>
                      <a:pPr algn="l" fontAlgn="ctr"/>
                      <a:r>
                        <a:rPr lang="en-ZA" sz="1000" u="none" strike="noStrike" dirty="0">
                          <a:effectLst/>
                          <a:latin typeface="Arial" panose="020B0604020202020204" pitchFamily="34" charset="0"/>
                          <a:cs typeface="Arial" panose="020B0604020202020204" pitchFamily="34" charset="0"/>
                        </a:rPr>
                        <a:t>Harry </a:t>
                      </a:r>
                      <a:r>
                        <a:rPr lang="en-ZA" sz="1000" u="none" strike="noStrike" dirty="0" err="1">
                          <a:effectLst/>
                          <a:latin typeface="Arial" panose="020B0604020202020204" pitchFamily="34" charset="0"/>
                          <a:cs typeface="Arial" panose="020B0604020202020204" pitchFamily="34" charset="0"/>
                        </a:rPr>
                        <a:t>Gwala</a:t>
                      </a:r>
                      <a:r>
                        <a:rPr lang="en-ZA" sz="1000" u="none" strike="noStrike" dirty="0">
                          <a:effectLst/>
                          <a:latin typeface="Arial" panose="020B0604020202020204" pitchFamily="34" charset="0"/>
                          <a:cs typeface="Arial" panose="020B0604020202020204" pitchFamily="34" charset="0"/>
                        </a:rPr>
                        <a:t> Municipality - Water Quality</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268</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268</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28"/>
                  </a:ext>
                </a:extLst>
              </a:tr>
              <a:tr h="175719">
                <a:tc>
                  <a:txBody>
                    <a:bodyPr/>
                    <a:lstStyle/>
                    <a:p>
                      <a:pPr algn="l" fontAlgn="ctr"/>
                      <a:r>
                        <a:rPr lang="en-ZA" sz="1000" u="none" strike="noStrike" dirty="0" err="1">
                          <a:effectLst/>
                          <a:latin typeface="Arial" panose="020B0604020202020204" pitchFamily="34" charset="0"/>
                          <a:cs typeface="Arial" panose="020B0604020202020204" pitchFamily="34" charset="0"/>
                        </a:rPr>
                        <a:t>Umgungundlovu</a:t>
                      </a:r>
                      <a:r>
                        <a:rPr lang="en-ZA" sz="1000" u="none" strike="noStrike" dirty="0">
                          <a:effectLst/>
                          <a:latin typeface="Arial" panose="020B0604020202020204" pitchFamily="34" charset="0"/>
                          <a:cs typeface="Arial" panose="020B0604020202020204" pitchFamily="34" charset="0"/>
                        </a:rPr>
                        <a:t> Municipality - Management Fee</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24 679</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5 881</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5 744</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7 379</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5 675</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29"/>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Umgungundlovu</a:t>
                      </a:r>
                      <a:r>
                        <a:rPr lang="en-ZA" sz="1000" u="none" strike="noStrike" dirty="0">
                          <a:effectLst/>
                          <a:latin typeface="Arial" panose="020B0604020202020204" pitchFamily="34" charset="0"/>
                          <a:cs typeface="Arial" panose="020B0604020202020204" pitchFamily="34" charset="0"/>
                        </a:rPr>
                        <a:t> - Early Warning Flood System</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1 383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9</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1 363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30"/>
                  </a:ext>
                </a:extLst>
              </a:tr>
              <a:tr h="122753">
                <a:tc>
                  <a:txBody>
                    <a:bodyPr/>
                    <a:lstStyle/>
                    <a:p>
                      <a:pPr algn="l" fontAlgn="ctr"/>
                      <a:r>
                        <a:rPr lang="en-ZA" sz="1000" u="none" strike="noStrike" dirty="0" err="1">
                          <a:effectLst/>
                          <a:latin typeface="Arial" panose="020B0604020202020204" pitchFamily="34" charset="0"/>
                          <a:cs typeface="Arial" panose="020B0604020202020204" pitchFamily="34" charset="0"/>
                        </a:rPr>
                        <a:t>Ethekwini</a:t>
                      </a:r>
                      <a:r>
                        <a:rPr lang="en-ZA" sz="1000" u="none" strike="noStrike" dirty="0">
                          <a:effectLst/>
                          <a:latin typeface="Arial" panose="020B0604020202020204" pitchFamily="34" charset="0"/>
                          <a:cs typeface="Arial" panose="020B0604020202020204" pitchFamily="34" charset="0"/>
                        </a:rPr>
                        <a:t> Municipality - Water Quality</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50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50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31"/>
                  </a:ext>
                </a:extLst>
              </a:tr>
              <a:tr h="122753">
                <a:tc>
                  <a:txBody>
                    <a:bodyPr/>
                    <a:lstStyle/>
                    <a:p>
                      <a:pPr algn="l" fontAlgn="ctr"/>
                      <a:r>
                        <a:rPr lang="en-ZA" sz="1000" u="none" strike="noStrike" dirty="0">
                          <a:effectLst/>
                          <a:latin typeface="Arial" panose="020B0604020202020204" pitchFamily="34" charset="0"/>
                          <a:cs typeface="Arial" panose="020B0604020202020204" pitchFamily="34" charset="0"/>
                        </a:rPr>
                        <a:t>UGU - Water Quality</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4 747</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473</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719</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458</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449</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2 648</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32"/>
                  </a:ext>
                </a:extLst>
              </a:tr>
              <a:tr h="122753">
                <a:tc>
                  <a:txBody>
                    <a:bodyPr/>
                    <a:lstStyle/>
                    <a:p>
                      <a:pPr algn="l" fontAlgn="ctr"/>
                      <a:r>
                        <a:rPr lang="en-ZA" sz="1000" u="none" strike="noStrike" dirty="0">
                          <a:effectLst/>
                          <a:latin typeface="Arial" panose="020B0604020202020204" pitchFamily="34" charset="0"/>
                          <a:cs typeface="Arial" panose="020B0604020202020204" pitchFamily="34" charset="0"/>
                        </a:rPr>
                        <a:t>Alfred Nzo District Municipality </a:t>
                      </a:r>
                      <a:r>
                        <a:rPr lang="en-ZA" sz="1000" u="none" strike="noStrike" dirty="0" smtClean="0">
                          <a:effectLst/>
                          <a:latin typeface="Arial" panose="020B0604020202020204" pitchFamily="34" charset="0"/>
                          <a:cs typeface="Arial" panose="020B0604020202020204" pitchFamily="34" charset="0"/>
                        </a:rPr>
                        <a:t>– </a:t>
                      </a:r>
                      <a:r>
                        <a:rPr lang="en-ZA" sz="1000" u="none" strike="noStrike" dirty="0">
                          <a:effectLst/>
                          <a:latin typeface="Arial" panose="020B0604020202020204" pitchFamily="34" charset="0"/>
                          <a:cs typeface="Arial" panose="020B0604020202020204" pitchFamily="34" charset="0"/>
                        </a:rPr>
                        <a:t>Analysis</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16</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16</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a:effectLst/>
                          <a:latin typeface="Arial" panose="020B0604020202020204" pitchFamily="34" charset="0"/>
                          <a:cs typeface="Arial" panose="020B0604020202020204" pitchFamily="34" charset="0"/>
                        </a:rPr>
                        <a:t>0</a:t>
                      </a:r>
                      <a:endParaRPr lang="en-ZA" sz="1000" b="0" i="0" u="none" strike="noStrike">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tc>
                  <a:txBody>
                    <a:bodyPr/>
                    <a:lstStyle/>
                    <a:p>
                      <a:pPr algn="r" fontAlgn="ctr"/>
                      <a:r>
                        <a:rPr lang="en-ZA" sz="1000" u="none" strike="noStrike" dirty="0">
                          <a:effectLst/>
                          <a:latin typeface="Arial" panose="020B0604020202020204" pitchFamily="34" charset="0"/>
                          <a:cs typeface="Arial" panose="020B0604020202020204" pitchFamily="34" charset="0"/>
                        </a:rPr>
                        <a:t>0</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4996" marR="4996" marT="4996" marB="0" anchor="ctr">
                    <a:noFill/>
                  </a:tcPr>
                </a:tc>
                <a:extLst>
                  <a:ext uri="{0D108BD9-81ED-4DB2-BD59-A6C34878D82A}">
                    <a16:rowId xmlns:a16="http://schemas.microsoft.com/office/drawing/2014/main" xmlns="" val="10033"/>
                  </a:ext>
                </a:extLst>
              </a:tr>
              <a:tr h="122753">
                <a:tc>
                  <a:txBody>
                    <a:bodyPr/>
                    <a:lstStyle/>
                    <a:p>
                      <a:pPr algn="l" fontAlgn="b"/>
                      <a:r>
                        <a:rPr lang="en-ZA" sz="1000" b="1" u="none" strike="noStrike" dirty="0">
                          <a:solidFill>
                            <a:schemeClr val="bg1"/>
                          </a:solidFill>
                          <a:effectLst/>
                          <a:latin typeface="Arial" panose="020B0604020202020204" pitchFamily="34" charset="0"/>
                          <a:cs typeface="Arial" panose="020B0604020202020204" pitchFamily="34" charset="0"/>
                        </a:rPr>
                        <a:t>TOTAL</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4996" marR="4996" marT="4996" marB="0" anchor="b">
                    <a:solidFill>
                      <a:schemeClr val="accent3">
                        <a:lumMod val="75000"/>
                      </a:schemeClr>
                    </a:solidFill>
                  </a:tcPr>
                </a:tc>
                <a:tc>
                  <a:txBody>
                    <a:bodyPr/>
                    <a:lstStyle/>
                    <a:p>
                      <a:pPr algn="r" fontAlgn="b"/>
                      <a:r>
                        <a:rPr lang="en-ZA" sz="1000" b="1" u="none" strike="noStrike" dirty="0">
                          <a:solidFill>
                            <a:schemeClr val="bg1"/>
                          </a:solidFill>
                          <a:effectLst/>
                          <a:latin typeface="Arial" panose="020B0604020202020204" pitchFamily="34" charset="0"/>
                          <a:cs typeface="Arial" panose="020B0604020202020204" pitchFamily="34" charset="0"/>
                        </a:rPr>
                        <a:t>765 912</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4996" marR="4996" marT="4996" marB="0" anchor="b">
                    <a:solidFill>
                      <a:schemeClr val="accent3">
                        <a:lumMod val="75000"/>
                      </a:schemeClr>
                    </a:solidFill>
                  </a:tcPr>
                </a:tc>
                <a:tc>
                  <a:txBody>
                    <a:bodyPr/>
                    <a:lstStyle/>
                    <a:p>
                      <a:pPr algn="r" fontAlgn="b"/>
                      <a:r>
                        <a:rPr lang="en-ZA" sz="1000" b="1" u="none" strike="noStrike" dirty="0">
                          <a:solidFill>
                            <a:schemeClr val="bg1"/>
                          </a:solidFill>
                          <a:effectLst/>
                          <a:latin typeface="Arial" panose="020B0604020202020204" pitchFamily="34" charset="0"/>
                          <a:cs typeface="Arial" panose="020B0604020202020204" pitchFamily="34" charset="0"/>
                        </a:rPr>
                        <a:t>479 292</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4996" marR="4996" marT="4996" marB="0" anchor="b">
                    <a:solidFill>
                      <a:schemeClr val="accent3">
                        <a:lumMod val="75000"/>
                      </a:schemeClr>
                    </a:solidFill>
                  </a:tcPr>
                </a:tc>
                <a:tc>
                  <a:txBody>
                    <a:bodyPr/>
                    <a:lstStyle/>
                    <a:p>
                      <a:pPr algn="r" fontAlgn="b"/>
                      <a:r>
                        <a:rPr lang="en-ZA" sz="1000" b="1" u="none" strike="noStrike" dirty="0">
                          <a:solidFill>
                            <a:schemeClr val="bg1"/>
                          </a:solidFill>
                          <a:effectLst/>
                          <a:latin typeface="Arial" panose="020B0604020202020204" pitchFamily="34" charset="0"/>
                          <a:cs typeface="Arial" panose="020B0604020202020204" pitchFamily="34" charset="0"/>
                        </a:rPr>
                        <a:t>59 584</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4996" marR="4996" marT="4996" marB="0" anchor="b">
                    <a:solidFill>
                      <a:schemeClr val="accent3">
                        <a:lumMod val="75000"/>
                      </a:schemeClr>
                    </a:solidFill>
                  </a:tcPr>
                </a:tc>
                <a:tc>
                  <a:txBody>
                    <a:bodyPr/>
                    <a:lstStyle/>
                    <a:p>
                      <a:pPr algn="r" fontAlgn="b"/>
                      <a:r>
                        <a:rPr lang="en-ZA" sz="1000" b="1" u="none" strike="noStrike" dirty="0">
                          <a:solidFill>
                            <a:schemeClr val="bg1"/>
                          </a:solidFill>
                          <a:effectLst/>
                          <a:latin typeface="Arial" panose="020B0604020202020204" pitchFamily="34" charset="0"/>
                          <a:cs typeface="Arial" panose="020B0604020202020204" pitchFamily="34" charset="0"/>
                        </a:rPr>
                        <a:t>32 467</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4996" marR="4996" marT="4996" marB="0" anchor="b">
                    <a:solidFill>
                      <a:schemeClr val="accent3">
                        <a:lumMod val="75000"/>
                      </a:schemeClr>
                    </a:solidFill>
                  </a:tcPr>
                </a:tc>
                <a:tc>
                  <a:txBody>
                    <a:bodyPr/>
                    <a:lstStyle/>
                    <a:p>
                      <a:pPr algn="r" fontAlgn="b"/>
                      <a:r>
                        <a:rPr lang="en-ZA" sz="1000" b="1" u="none" strike="noStrike" dirty="0">
                          <a:solidFill>
                            <a:schemeClr val="bg1"/>
                          </a:solidFill>
                          <a:effectLst/>
                          <a:latin typeface="Arial" panose="020B0604020202020204" pitchFamily="34" charset="0"/>
                          <a:cs typeface="Arial" panose="020B0604020202020204" pitchFamily="34" charset="0"/>
                        </a:rPr>
                        <a:t>38 119</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4996" marR="4996" marT="4996" marB="0" anchor="b">
                    <a:solidFill>
                      <a:schemeClr val="accent3">
                        <a:lumMod val="75000"/>
                      </a:schemeClr>
                    </a:solidFill>
                  </a:tcPr>
                </a:tc>
                <a:tc>
                  <a:txBody>
                    <a:bodyPr/>
                    <a:lstStyle/>
                    <a:p>
                      <a:pPr algn="r" fontAlgn="b"/>
                      <a:r>
                        <a:rPr lang="en-ZA" sz="1000" b="1" u="none" strike="noStrike" dirty="0">
                          <a:solidFill>
                            <a:schemeClr val="bg1"/>
                          </a:solidFill>
                          <a:effectLst/>
                          <a:latin typeface="Arial" panose="020B0604020202020204" pitchFamily="34" charset="0"/>
                          <a:cs typeface="Arial" panose="020B0604020202020204" pitchFamily="34" charset="0"/>
                        </a:rPr>
                        <a:t>156 452</a:t>
                      </a:r>
                      <a:endParaRPr lang="en-ZA" sz="1000" b="1" i="0" u="none" strike="noStrike" dirty="0">
                        <a:solidFill>
                          <a:schemeClr val="bg1"/>
                        </a:solidFill>
                        <a:effectLst/>
                        <a:latin typeface="Arial" panose="020B0604020202020204" pitchFamily="34" charset="0"/>
                        <a:cs typeface="Arial" panose="020B0604020202020204" pitchFamily="34" charset="0"/>
                      </a:endParaRPr>
                    </a:p>
                  </a:txBody>
                  <a:tcPr marL="4996" marR="4996" marT="4996" marB="0" anchor="b">
                    <a:solidFill>
                      <a:schemeClr val="accent3">
                        <a:lumMod val="75000"/>
                      </a:schemeClr>
                    </a:solidFill>
                  </a:tcPr>
                </a:tc>
                <a:extLst>
                  <a:ext uri="{0D108BD9-81ED-4DB2-BD59-A6C34878D82A}">
                    <a16:rowId xmlns:a16="http://schemas.microsoft.com/office/drawing/2014/main" xmlns="" val="10034"/>
                  </a:ext>
                </a:extLst>
              </a:tr>
            </a:tbl>
          </a:graphicData>
        </a:graphic>
      </p:graphicFrame>
    </p:spTree>
    <p:extLst>
      <p:ext uri="{BB962C8B-B14F-4D97-AF65-F5344CB8AC3E}">
        <p14:creationId xmlns:p14="http://schemas.microsoft.com/office/powerpoint/2010/main" xmlns="" val="340007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79906"/>
            <a:ext cx="7597140" cy="639762"/>
          </a:xfrm>
        </p:spPr>
        <p:txBody>
          <a:bodyPr/>
          <a:lstStyle/>
          <a:p>
            <a:pPr>
              <a:defRPr/>
            </a:pPr>
            <a:r>
              <a:rPr lang="en-ZA" sz="3600" b="1" cap="small" dirty="0" smtClean="0"/>
              <a:t>Challenges</a:t>
            </a:r>
            <a:endParaRPr lang="en-ZA" sz="3600" b="1" cap="small" dirty="0"/>
          </a:p>
        </p:txBody>
      </p:sp>
      <p:sp>
        <p:nvSpPr>
          <p:cNvPr id="3" name="Content Placeholder 2"/>
          <p:cNvSpPr>
            <a:spLocks noGrp="1"/>
          </p:cNvSpPr>
          <p:nvPr>
            <p:ph idx="1"/>
          </p:nvPr>
        </p:nvSpPr>
        <p:spPr>
          <a:xfrm>
            <a:off x="1485900" y="737811"/>
            <a:ext cx="7658099" cy="5705322"/>
          </a:xfrm>
        </p:spPr>
        <p:txBody>
          <a:bodyPr/>
          <a:lstStyle/>
          <a:p>
            <a:pPr marL="285750" indent="-285750" algn="just">
              <a:lnSpc>
                <a:spcPct val="115000"/>
              </a:lnSpc>
              <a:spcAft>
                <a:spcPts val="0"/>
              </a:spcAft>
              <a:buFont typeface="Arial" pitchFamily="34" charset="0"/>
              <a:buChar char="•"/>
              <a:defRPr/>
            </a:pPr>
            <a:r>
              <a:rPr lang="en-ZA" sz="2000" dirty="0" smtClean="0">
                <a:solidFill>
                  <a:prstClr val="black"/>
                </a:solidFill>
                <a:latin typeface="Arial" panose="020B0604020202020204" pitchFamily="34" charset="0"/>
                <a:ea typeface="Times New Roman"/>
                <a:cs typeface="Arial" panose="020B0604020202020204" pitchFamily="34" charset="0"/>
              </a:rPr>
              <a:t>Culture of non-payment within Municipalities</a:t>
            </a:r>
          </a:p>
          <a:p>
            <a:pPr marL="285750" indent="-285750" algn="just">
              <a:lnSpc>
                <a:spcPct val="115000"/>
              </a:lnSpc>
              <a:spcAft>
                <a:spcPts val="0"/>
              </a:spcAft>
              <a:buFont typeface="Arial" pitchFamily="34" charset="0"/>
              <a:buChar char="•"/>
              <a:defRPr/>
            </a:pPr>
            <a:r>
              <a:rPr lang="en-ZA" sz="2000" dirty="0" smtClean="0">
                <a:solidFill>
                  <a:prstClr val="black"/>
                </a:solidFill>
                <a:latin typeface="Arial" panose="020B0604020202020204" pitchFamily="34" charset="0"/>
                <a:ea typeface="Times New Roman"/>
                <a:cs typeface="Arial" panose="020B0604020202020204" pitchFamily="34" charset="0"/>
              </a:rPr>
              <a:t>Current laws do not make provision for channelling the equitable share for the purpose of debt reduction</a:t>
            </a:r>
          </a:p>
          <a:p>
            <a:pPr marL="285750" indent="-285750" algn="just">
              <a:lnSpc>
                <a:spcPct val="115000"/>
              </a:lnSpc>
              <a:spcAft>
                <a:spcPts val="0"/>
              </a:spcAft>
              <a:buFont typeface="Arial" pitchFamily="34" charset="0"/>
              <a:buChar char="•"/>
              <a:defRPr/>
            </a:pPr>
            <a:r>
              <a:rPr lang="en-ZA" sz="2000" dirty="0">
                <a:solidFill>
                  <a:prstClr val="black"/>
                </a:solidFill>
                <a:latin typeface="Arial" panose="020B0604020202020204" pitchFamily="34" charset="0"/>
                <a:ea typeface="Times New Roman"/>
                <a:cs typeface="Arial" panose="020B0604020202020204" pitchFamily="34" charset="0"/>
              </a:rPr>
              <a:t>Current laws do not make provision for top slicing Grants for the </a:t>
            </a:r>
            <a:r>
              <a:rPr lang="en-ZA" sz="2000" dirty="0" smtClean="0">
                <a:solidFill>
                  <a:prstClr val="black"/>
                </a:solidFill>
                <a:latin typeface="Arial" panose="020B0604020202020204" pitchFamily="34" charset="0"/>
                <a:ea typeface="Times New Roman"/>
                <a:cs typeface="Arial" panose="020B0604020202020204" pitchFamily="34" charset="0"/>
              </a:rPr>
              <a:t>purpose </a:t>
            </a:r>
            <a:r>
              <a:rPr lang="en-ZA" sz="2000" dirty="0">
                <a:solidFill>
                  <a:prstClr val="black"/>
                </a:solidFill>
                <a:latin typeface="Arial" panose="020B0604020202020204" pitchFamily="34" charset="0"/>
                <a:ea typeface="Times New Roman"/>
                <a:cs typeface="Arial" panose="020B0604020202020204" pitchFamily="34" charset="0"/>
              </a:rPr>
              <a:t>of debt reduction</a:t>
            </a:r>
          </a:p>
          <a:p>
            <a:pPr marL="285750" indent="-285750" algn="just">
              <a:lnSpc>
                <a:spcPct val="115000"/>
              </a:lnSpc>
              <a:spcAft>
                <a:spcPts val="0"/>
              </a:spcAft>
              <a:buFont typeface="Arial" pitchFamily="34" charset="0"/>
              <a:buChar char="•"/>
              <a:defRPr/>
            </a:pPr>
            <a:r>
              <a:rPr lang="en-ZA" sz="2000" dirty="0" smtClean="0">
                <a:solidFill>
                  <a:prstClr val="black"/>
                </a:solidFill>
                <a:latin typeface="Arial" panose="020B0604020202020204" pitchFamily="34" charset="0"/>
                <a:ea typeface="Times New Roman"/>
                <a:cs typeface="Arial" panose="020B0604020202020204" pitchFamily="34" charset="0"/>
              </a:rPr>
              <a:t>Resistance to legal steps against delinquent Municipalities</a:t>
            </a:r>
          </a:p>
          <a:p>
            <a:pPr marL="285750" indent="-285750" algn="just">
              <a:lnSpc>
                <a:spcPct val="115000"/>
              </a:lnSpc>
              <a:spcAft>
                <a:spcPts val="0"/>
              </a:spcAft>
              <a:buFont typeface="Arial" pitchFamily="34" charset="0"/>
              <a:buChar char="•"/>
              <a:defRPr/>
            </a:pPr>
            <a:r>
              <a:rPr lang="en-ZA" sz="2000" dirty="0" smtClean="0">
                <a:solidFill>
                  <a:prstClr val="black"/>
                </a:solidFill>
                <a:latin typeface="Arial" panose="020B0604020202020204" pitchFamily="34" charset="0"/>
                <a:ea typeface="Times New Roman"/>
                <a:cs typeface="Arial" panose="020B0604020202020204" pitchFamily="34" charset="0"/>
              </a:rPr>
              <a:t>Possible going concern qualifications for Water Boards (WB’s) and the Water Trading Entity (WTE)</a:t>
            </a:r>
          </a:p>
          <a:p>
            <a:pPr marL="285750" indent="-285750" algn="just">
              <a:lnSpc>
                <a:spcPct val="115000"/>
              </a:lnSpc>
              <a:spcAft>
                <a:spcPts val="0"/>
              </a:spcAft>
              <a:buFont typeface="Arial" pitchFamily="34" charset="0"/>
              <a:buChar char="•"/>
              <a:defRPr/>
            </a:pPr>
            <a:r>
              <a:rPr lang="en-ZA" sz="2000" dirty="0" smtClean="0">
                <a:solidFill>
                  <a:prstClr val="black"/>
                </a:solidFill>
                <a:latin typeface="Arial" panose="020B0604020202020204" pitchFamily="34" charset="0"/>
                <a:ea typeface="Times New Roman"/>
                <a:cs typeface="Arial" panose="020B0604020202020204" pitchFamily="34" charset="0"/>
              </a:rPr>
              <a:t>Huge impairments of debt which reduces the reserves of WB’s and the WTE</a:t>
            </a:r>
          </a:p>
          <a:p>
            <a:pPr marL="285750" indent="-285750" algn="just">
              <a:lnSpc>
                <a:spcPct val="115000"/>
              </a:lnSpc>
              <a:spcAft>
                <a:spcPts val="0"/>
              </a:spcAft>
              <a:buFont typeface="Arial" pitchFamily="34" charset="0"/>
              <a:buChar char="•"/>
              <a:defRPr/>
            </a:pPr>
            <a:r>
              <a:rPr lang="en-ZA" sz="2000" dirty="0" smtClean="0">
                <a:solidFill>
                  <a:prstClr val="black"/>
                </a:solidFill>
                <a:latin typeface="Arial" panose="020B0604020202020204" pitchFamily="34" charset="0"/>
                <a:ea typeface="Times New Roman"/>
                <a:cs typeface="Arial" panose="020B0604020202020204" pitchFamily="34" charset="0"/>
              </a:rPr>
              <a:t>To date the IMTT interventions have not been able to stop the escalating debt and total Water debt has increased by R1,7 billion from March 2018 to Sep 2018 and a further R1,8 billion from Sep 2018 to Sep 2019</a:t>
            </a:r>
          </a:p>
          <a:p>
            <a:pPr marL="285750" indent="-285750" algn="just">
              <a:lnSpc>
                <a:spcPct val="115000"/>
              </a:lnSpc>
              <a:spcAft>
                <a:spcPts val="0"/>
              </a:spcAft>
              <a:buFont typeface="Arial" pitchFamily="34" charset="0"/>
              <a:buChar char="•"/>
              <a:defRPr/>
            </a:pPr>
            <a:endParaRPr lang="en-ZA" sz="2400" dirty="0" smtClean="0">
              <a:solidFill>
                <a:prstClr val="black"/>
              </a:solidFill>
              <a:latin typeface="Arial" panose="020B0604020202020204" pitchFamily="34" charset="0"/>
              <a:ea typeface="Times New Roman"/>
              <a:cs typeface="Arial" panose="020B0604020202020204" pitchFamily="34" charset="0"/>
            </a:endParaRPr>
          </a:p>
          <a:p>
            <a:pPr marL="285750" indent="-285750" algn="just">
              <a:lnSpc>
                <a:spcPct val="115000"/>
              </a:lnSpc>
              <a:spcAft>
                <a:spcPts val="0"/>
              </a:spcAft>
              <a:buFont typeface="Arial" pitchFamily="34" charset="0"/>
              <a:buChar char="•"/>
              <a:defRPr/>
            </a:pPr>
            <a:endParaRPr lang="en-ZA" sz="2400" dirty="0" smtClean="0">
              <a:solidFill>
                <a:prstClr val="black"/>
              </a:solidFill>
              <a:latin typeface="Arial" panose="020B0604020202020204" pitchFamily="34" charset="0"/>
              <a:ea typeface="Times New Roman"/>
              <a:cs typeface="Arial" panose="020B0604020202020204" pitchFamily="34" charset="0"/>
            </a:endParaRPr>
          </a:p>
          <a:p>
            <a:pPr marL="285750" indent="-285750" algn="just">
              <a:lnSpc>
                <a:spcPct val="115000"/>
              </a:lnSpc>
              <a:spcAft>
                <a:spcPts val="0"/>
              </a:spcAft>
              <a:buFont typeface="Arial" pitchFamily="34" charset="0"/>
              <a:buChar char="•"/>
              <a:defRPr/>
            </a:pPr>
            <a:endParaRPr lang="en-ZA" sz="2400" dirty="0" smtClean="0">
              <a:solidFill>
                <a:prstClr val="black"/>
              </a:solidFill>
              <a:latin typeface="Arial" panose="020B0604020202020204" pitchFamily="34" charset="0"/>
              <a:ea typeface="Times New Roman"/>
              <a:cs typeface="Arial" panose="020B0604020202020204" pitchFamily="34" charset="0"/>
            </a:endParaRPr>
          </a:p>
          <a:p>
            <a:pPr marL="285750" indent="-285750" algn="just">
              <a:lnSpc>
                <a:spcPct val="115000"/>
              </a:lnSpc>
              <a:spcAft>
                <a:spcPts val="0"/>
              </a:spcAft>
              <a:buFont typeface="Arial" pitchFamily="34" charset="0"/>
              <a:buChar char="•"/>
              <a:defRPr/>
            </a:pPr>
            <a:endParaRPr lang="en-ZA" sz="2400" dirty="0" smtClean="0">
              <a:solidFill>
                <a:prstClr val="black"/>
              </a:solidFill>
              <a:latin typeface="Arial" panose="020B0604020202020204" pitchFamily="34" charset="0"/>
              <a:ea typeface="Times New Roman"/>
              <a:cs typeface="Arial" panose="020B0604020202020204" pitchFamily="34" charset="0"/>
            </a:endParaRPr>
          </a:p>
        </p:txBody>
      </p:sp>
      <p:sp>
        <p:nvSpPr>
          <p:cNvPr id="4"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29</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5338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605" y="3588020"/>
            <a:ext cx="7007107" cy="1362075"/>
          </a:xfrm>
        </p:spPr>
        <p:txBody>
          <a:bodyPr/>
          <a:lstStyle/>
          <a:p>
            <a:pPr marL="0" indent="0"/>
            <a:r>
              <a:rPr lang="en-ZA" sz="2800" b="1" dirty="0">
                <a:latin typeface="Arial" panose="020B0604020202020204" pitchFamily="34" charset="0"/>
                <a:cs typeface="Arial" panose="020B0604020202020204" pitchFamily="34" charset="0"/>
              </a:rPr>
              <a:t>Part </a:t>
            </a:r>
            <a:r>
              <a:rPr lang="en-ZA" sz="2800" b="1" dirty="0" smtClean="0">
                <a:latin typeface="Arial" panose="020B0604020202020204" pitchFamily="34" charset="0"/>
                <a:cs typeface="Arial" panose="020B0604020202020204" pitchFamily="34" charset="0"/>
              </a:rPr>
              <a:t>A: Outstanding </a:t>
            </a:r>
            <a:r>
              <a:rPr lang="en-ZA" sz="2800" b="1" dirty="0">
                <a:latin typeface="Arial" panose="020B0604020202020204" pitchFamily="34" charset="0"/>
                <a:cs typeface="Arial" panose="020B0604020202020204" pitchFamily="34" charset="0"/>
              </a:rPr>
              <a:t>debt owed to entities supporting the work of the Department</a:t>
            </a:r>
          </a:p>
        </p:txBody>
      </p:sp>
      <p:sp>
        <p:nvSpPr>
          <p:cNvPr id="6" name="Content Placeholder 2"/>
          <p:cNvSpPr>
            <a:spLocks noGrp="1"/>
          </p:cNvSpPr>
          <p:nvPr>
            <p:ph type="body" idx="1"/>
          </p:nvPr>
        </p:nvSpPr>
        <p:spPr>
          <a:xfrm>
            <a:off x="1514901" y="5047236"/>
            <a:ext cx="7007107" cy="1039669"/>
          </a:xfrm>
        </p:spPr>
        <p:txBody>
          <a:bodyPr/>
          <a:lstStyle/>
          <a:p>
            <a:pPr marL="457200" indent="-457200" algn="just">
              <a:buFont typeface="Arial" panose="020B0604020202020204" pitchFamily="34" charset="0"/>
              <a:buChar char="•"/>
            </a:pPr>
            <a:r>
              <a:rPr lang="en-ZA" sz="1800" dirty="0" smtClean="0">
                <a:solidFill>
                  <a:schemeClr val="tx1"/>
                </a:solidFill>
                <a:latin typeface="Arial" panose="020B0604020202020204" pitchFamily="34" charset="0"/>
                <a:cs typeface="Arial" panose="020B0604020202020204" pitchFamily="34" charset="0"/>
              </a:rPr>
              <a:t>Overview </a:t>
            </a:r>
          </a:p>
          <a:p>
            <a:pPr marL="457200" indent="-457200" algn="just">
              <a:buFont typeface="Arial" panose="020B0604020202020204" pitchFamily="34" charset="0"/>
              <a:buChar char="•"/>
            </a:pPr>
            <a:r>
              <a:rPr lang="en-ZA" sz="1800" dirty="0" smtClean="0">
                <a:solidFill>
                  <a:schemeClr val="tx1"/>
                </a:solidFill>
                <a:latin typeface="Arial" panose="020B0604020202020204" pitchFamily="34" charset="0"/>
                <a:cs typeface="Arial" panose="020B0604020202020204" pitchFamily="34" charset="0"/>
              </a:rPr>
              <a:t>Debt owed to Entities</a:t>
            </a:r>
          </a:p>
          <a:p>
            <a:pPr marL="457200" indent="-457200" algn="just">
              <a:buFont typeface="Arial" panose="020B0604020202020204" pitchFamily="34" charset="0"/>
              <a:buChar char="•"/>
            </a:pPr>
            <a:r>
              <a:rPr lang="en-ZA" sz="1800" dirty="0" smtClean="0">
                <a:solidFill>
                  <a:schemeClr val="tx1"/>
                </a:solidFill>
                <a:latin typeface="Arial" panose="020B0604020202020204" pitchFamily="34" charset="0"/>
                <a:cs typeface="Arial" panose="020B0604020202020204" pitchFamily="34" charset="0"/>
              </a:rPr>
              <a:t>Summary of work supporting the Department</a:t>
            </a:r>
          </a:p>
        </p:txBody>
      </p:sp>
    </p:spTree>
    <p:extLst>
      <p:ext uri="{BB962C8B-B14F-4D97-AF65-F5344CB8AC3E}">
        <p14:creationId xmlns:p14="http://schemas.microsoft.com/office/powerpoint/2010/main" xmlns="" val="25072349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bwMode="auto">
          <a:xfrm>
            <a:off x="1467293" y="110425"/>
            <a:ext cx="7676707" cy="727775"/>
          </a:xfrm>
          <a:noFill/>
          <a:ln>
            <a:miter lim="800000"/>
            <a:headEnd/>
            <a:tailEnd/>
          </a:ln>
        </p:spPr>
        <p:txBody>
          <a:bodyPr vert="horz" wrap="square" lIns="91440" tIns="45720" rIns="91440" bIns="45720" numCol="1" anchor="t" anchorCtr="0" compatLnSpc="1">
            <a:prstTxWarp prst="textNoShape">
              <a:avLst/>
            </a:prstTxWarp>
            <a:normAutofit/>
          </a:bodyPr>
          <a:lstStyle/>
          <a:p>
            <a:r>
              <a:rPr lang="en-ZA" altLang="en-US" sz="3600" b="1" cap="small" dirty="0" smtClean="0"/>
              <a:t>Proposed Solution</a:t>
            </a:r>
            <a:endParaRPr lang="en-ZA" sz="3600" cap="small" dirty="0"/>
          </a:p>
        </p:txBody>
      </p:sp>
      <p:sp>
        <p:nvSpPr>
          <p:cNvPr id="102403" name="Content Placeholder 2"/>
          <p:cNvSpPr>
            <a:spLocks noGrp="1"/>
          </p:cNvSpPr>
          <p:nvPr>
            <p:ph idx="1"/>
          </p:nvPr>
        </p:nvSpPr>
        <p:spPr bwMode="auto">
          <a:xfrm>
            <a:off x="1467292" y="1148300"/>
            <a:ext cx="7185389" cy="4365401"/>
          </a:xfrm>
          <a:noFill/>
          <a:ln>
            <a:miter lim="800000"/>
            <a:headEnd/>
            <a:tailEnd/>
          </a:ln>
        </p:spPr>
        <p:txBody>
          <a:bodyPr vert="horz" wrap="square" lIns="91440" tIns="45720" rIns="91440" bIns="45720" numCol="1" anchor="t" anchorCtr="0" compatLnSpc="1">
            <a:prstTxWarp prst="textNoShape">
              <a:avLst/>
            </a:prstTxWarp>
            <a:normAutofit/>
          </a:bodyPr>
          <a:lstStyle/>
          <a:p>
            <a:pPr lvl="0" algn="just"/>
            <a:r>
              <a:rPr lang="en-US" sz="2800" dirty="0" smtClean="0">
                <a:solidFill>
                  <a:prstClr val="black"/>
                </a:solidFill>
                <a:latin typeface="Arial" panose="020B0604020202020204" pitchFamily="34" charset="0"/>
                <a:cs typeface="Arial" panose="020B0604020202020204" pitchFamily="34" charset="0"/>
              </a:rPr>
              <a:t>Continuous stakeholder engagement </a:t>
            </a:r>
            <a:endParaRPr lang="en-US" sz="2800" dirty="0">
              <a:solidFill>
                <a:prstClr val="black"/>
              </a:solidFill>
              <a:latin typeface="Arial" panose="020B0604020202020204" pitchFamily="34" charset="0"/>
              <a:cs typeface="Arial" panose="020B0604020202020204" pitchFamily="34" charset="0"/>
            </a:endParaRPr>
          </a:p>
          <a:p>
            <a:pPr lvl="0" algn="just"/>
            <a:r>
              <a:rPr lang="en-ZA" sz="2800" dirty="0" smtClean="0">
                <a:solidFill>
                  <a:prstClr val="black"/>
                </a:solidFill>
                <a:latin typeface="Arial" panose="020B0604020202020204" pitchFamily="34" charset="0"/>
                <a:cs typeface="Arial" panose="020B0604020202020204" pitchFamily="34" charset="0"/>
              </a:rPr>
              <a:t>Top-Slicing of Municipal Grants</a:t>
            </a:r>
          </a:p>
          <a:p>
            <a:pPr lvl="0" algn="just"/>
            <a:r>
              <a:rPr lang="en-ZA" sz="2800" dirty="0" smtClean="0">
                <a:solidFill>
                  <a:prstClr val="black"/>
                </a:solidFill>
                <a:latin typeface="Arial" panose="020B0604020202020204" pitchFamily="34" charset="0"/>
                <a:cs typeface="Arial" panose="020B0604020202020204" pitchFamily="34" charset="0"/>
              </a:rPr>
              <a:t>Continuous participation in the IMTT</a:t>
            </a:r>
          </a:p>
          <a:p>
            <a:pPr algn="just"/>
            <a:r>
              <a:rPr lang="en-ZA" sz="2800" dirty="0" smtClean="0">
                <a:latin typeface="Arial" panose="020B0604020202020204" pitchFamily="34" charset="0"/>
                <a:cs typeface="Arial" panose="020B0604020202020204" pitchFamily="34" charset="0"/>
              </a:rPr>
              <a:t>Continuous participation in the Provincial joint tactical committee</a:t>
            </a:r>
            <a:endParaRPr lang="en-ZA" sz="2800" dirty="0">
              <a:latin typeface="Arial" panose="020B0604020202020204" pitchFamily="34" charset="0"/>
              <a:cs typeface="Arial" panose="020B0604020202020204" pitchFamily="34" charset="0"/>
            </a:endParaRPr>
          </a:p>
          <a:p>
            <a:pPr algn="just"/>
            <a:r>
              <a:rPr lang="en-ZA" sz="2800" dirty="0">
                <a:solidFill>
                  <a:prstClr val="black"/>
                </a:solidFill>
                <a:latin typeface="Arial" panose="020B0604020202020204" pitchFamily="34" charset="0"/>
                <a:cs typeface="Arial" panose="020B0604020202020204" pitchFamily="34" charset="0"/>
              </a:rPr>
              <a:t>Hand-over delinquent Municipalities as per PFMA and directive from Minister of Finance</a:t>
            </a:r>
          </a:p>
          <a:p>
            <a:pPr marL="0" lvl="0" indent="0" algn="just">
              <a:buNone/>
            </a:pPr>
            <a:endParaRPr lang="en-ZA" sz="2800" dirty="0">
              <a:solidFill>
                <a:prstClr val="black"/>
              </a:solidFill>
              <a:latin typeface="Arial" panose="020B0604020202020204" pitchFamily="34" charset="0"/>
              <a:cs typeface="Arial" panose="020B0604020202020204" pitchFamily="34" charset="0"/>
            </a:endParaRPr>
          </a:p>
          <a:p>
            <a:pPr lvl="0"/>
            <a:endParaRPr lang="en-ZA" sz="2800" dirty="0">
              <a:solidFill>
                <a:prstClr val="black"/>
              </a:solidFill>
              <a:latin typeface="Arial" panose="020B0604020202020204" pitchFamily="34" charset="0"/>
              <a:cs typeface="Arial" panose="020B0604020202020204" pitchFamily="34" charset="0"/>
            </a:endParaRPr>
          </a:p>
          <a:p>
            <a:pPr>
              <a:buNone/>
            </a:pPr>
            <a:endParaRPr lang="en-ZA" sz="2800" dirty="0">
              <a:latin typeface="Arial" panose="020B0604020202020204" pitchFamily="34" charset="0"/>
              <a:cs typeface="Arial" panose="020B0604020202020204" pitchFamily="34" charset="0"/>
            </a:endParaRPr>
          </a:p>
        </p:txBody>
      </p:sp>
      <p:sp>
        <p:nvSpPr>
          <p:cNvPr id="4" name="Slide Number Placeholder 2"/>
          <p:cNvSpPr>
            <a:spLocks noGrp="1"/>
          </p:cNvSpPr>
          <p:nvPr>
            <p:ph type="sldNum" sz="quarter" idx="12"/>
          </p:nvPr>
        </p:nvSpPr>
        <p:spPr>
          <a:xfrm>
            <a:off x="6553200" y="6097038"/>
            <a:ext cx="2133600" cy="365125"/>
          </a:xfrm>
        </p:spPr>
        <p:txBody>
          <a:bodyPr/>
          <a:lstStyle/>
          <a:p>
            <a:fld id="{131B6D53-F1A5-45DF-A3EC-FEE3A107B2E8}" type="slidenum">
              <a:rPr lang="en-ZA" smtClean="0">
                <a:solidFill>
                  <a:schemeClr val="tx1"/>
                </a:solidFill>
              </a:rPr>
              <a:pPr/>
              <a:t>30</a:t>
            </a:fld>
            <a:endParaRPr lang="en-ZA" dirty="0">
              <a:solidFill>
                <a:schemeClr val="tx1"/>
              </a:solidFill>
            </a:endParaRPr>
          </a:p>
        </p:txBody>
      </p:sp>
    </p:spTree>
    <p:extLst>
      <p:ext uri="{BB962C8B-B14F-4D97-AF65-F5344CB8AC3E}">
        <p14:creationId xmlns:p14="http://schemas.microsoft.com/office/powerpoint/2010/main" xmlns="" val="29235030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cap="small" dirty="0" smtClean="0">
                <a:latin typeface="Arial" pitchFamily="34" charset="0"/>
                <a:cs typeface="Arial" pitchFamily="34" charset="0"/>
              </a:rPr>
              <a:t>Thank You </a:t>
            </a:r>
            <a:r>
              <a:rPr lang="en-GB" sz="3200" b="1" dirty="0" smtClean="0">
                <a:latin typeface="Arial" pitchFamily="34" charset="0"/>
                <a:cs typeface="Arial" pitchFamily="34" charset="0"/>
              </a:rPr>
              <a:t>…</a:t>
            </a:r>
            <a:endParaRPr lang="en-GB" sz="3200" b="1" dirty="0">
              <a:latin typeface="Arial" pitchFamily="34" charset="0"/>
              <a:cs typeface="Arial" pitchFamily="34" charset="0"/>
            </a:endParaRPr>
          </a:p>
        </p:txBody>
      </p:sp>
      <p:pic>
        <p:nvPicPr>
          <p:cNvPr id="3" name="Picture 2" descr="C:\Users\jnaidoo012\Pictures\Water\Water.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69571" y="1132115"/>
            <a:ext cx="7674429" cy="5333999"/>
          </a:xfrm>
          <a:prstGeom prst="rect">
            <a:avLst/>
          </a:prstGeom>
          <a:noFill/>
          <a:ln>
            <a:noFill/>
          </a:ln>
        </p:spPr>
      </p:pic>
      <p:sp>
        <p:nvSpPr>
          <p:cNvPr id="4" name="Slide Number Placeholder 3"/>
          <p:cNvSpPr>
            <a:spLocks noGrp="1"/>
          </p:cNvSpPr>
          <p:nvPr>
            <p:ph type="sldNum" sz="quarter" idx="12"/>
          </p:nvPr>
        </p:nvSpPr>
        <p:spPr/>
        <p:txBody>
          <a:bodyPr/>
          <a:lstStyle/>
          <a:p>
            <a:pPr>
              <a:defRPr/>
            </a:pPr>
            <a:fld id="{EEC6507D-7A9B-4CBD-AECD-8A240EE11E8A}"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xmlns="" val="890795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933" y="160868"/>
            <a:ext cx="6907032" cy="635000"/>
          </a:xfrm>
        </p:spPr>
        <p:txBody>
          <a:bodyPr/>
          <a:lstStyle/>
          <a:p>
            <a:pPr marL="0" indent="0"/>
            <a:r>
              <a:rPr lang="en-ZA" sz="3200" b="1" dirty="0" smtClean="0">
                <a:latin typeface="Arial" panose="020B0604020202020204" pitchFamily="34" charset="0"/>
                <a:cs typeface="Arial" panose="020B0604020202020204" pitchFamily="34" charset="0"/>
              </a:rPr>
              <a:t>Overview</a:t>
            </a:r>
            <a:endParaRPr lang="en-ZA"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40933" y="938475"/>
            <a:ext cx="7029861" cy="4998301"/>
          </a:xfrm>
        </p:spPr>
        <p:txBody>
          <a:bodyPr/>
          <a:lstStyle/>
          <a:p>
            <a:pPr algn="just"/>
            <a:r>
              <a:rPr lang="en-ZA" sz="2400" dirty="0" smtClean="0">
                <a:latin typeface="Arial" panose="020B0604020202020204" pitchFamily="34" charset="0"/>
                <a:cs typeface="Arial" panose="020B0604020202020204" pitchFamily="34" charset="0"/>
              </a:rPr>
              <a:t>The Department appoints Implementing Agents for projects funded through the Regional Bulk Infrastructure Grant and Water Services Infrastructure Grant.</a:t>
            </a:r>
          </a:p>
          <a:p>
            <a:pPr algn="just"/>
            <a:r>
              <a:rPr lang="en-ZA" sz="2400" dirty="0" smtClean="0">
                <a:latin typeface="Arial" panose="020B0604020202020204" pitchFamily="34" charset="0"/>
                <a:cs typeface="Arial" panose="020B0604020202020204" pitchFamily="34" charset="0"/>
              </a:rPr>
              <a:t>In addition to the normal infrastructure projects there are also intervention projects where Municipalities are experiencing challenges.</a:t>
            </a:r>
          </a:p>
          <a:p>
            <a:pPr algn="just"/>
            <a:r>
              <a:rPr lang="en-ZA" sz="2400" dirty="0" smtClean="0">
                <a:latin typeface="Arial" panose="020B0604020202020204" pitchFamily="34" charset="0"/>
                <a:cs typeface="Arial" panose="020B0604020202020204" pitchFamily="34" charset="0"/>
              </a:rPr>
              <a:t>Some of the interventions led budget pressures on the Department’s allocation, this is being attended to through budget reprioritisations.</a:t>
            </a:r>
          </a:p>
          <a:p>
            <a:pPr algn="just"/>
            <a:r>
              <a:rPr lang="en-ZA" sz="2400" dirty="0" smtClean="0">
                <a:latin typeface="Arial" panose="020B0604020202020204" pitchFamily="34" charset="0"/>
                <a:cs typeface="Arial" panose="020B0604020202020204" pitchFamily="34" charset="0"/>
              </a:rPr>
              <a:t>There is on-going engagement between the Department, COGTA and affected Municipalities.</a:t>
            </a:r>
          </a:p>
          <a:p>
            <a:pPr algn="just"/>
            <a:endParaRPr lang="en-ZA" sz="2400" dirty="0">
              <a:latin typeface="Arial" panose="020B0604020202020204" pitchFamily="34" charset="0"/>
              <a:cs typeface="Arial" panose="020B0604020202020204" pitchFamily="34" charset="0"/>
            </a:endParaRPr>
          </a:p>
        </p:txBody>
      </p:sp>
      <p:sp>
        <p:nvSpPr>
          <p:cNvPr id="5"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4</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67124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140" y="145099"/>
            <a:ext cx="7635240" cy="426402"/>
          </a:xfrm>
        </p:spPr>
        <p:txBody>
          <a:bodyPr>
            <a:normAutofit fontScale="90000"/>
          </a:bodyPr>
          <a:lstStyle/>
          <a:p>
            <a:r>
              <a:rPr lang="en-ZA" sz="3200" b="1" dirty="0" smtClean="0"/>
              <a:t>Debt owed to Entity as at 18Oct  </a:t>
            </a:r>
            <a:r>
              <a:rPr lang="en-ZA" sz="3200" b="1" dirty="0"/>
              <a:t>2019</a:t>
            </a:r>
            <a:endParaRPr lang="en-ZA"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258048453"/>
              </p:ext>
            </p:extLst>
          </p:nvPr>
        </p:nvGraphicFramePr>
        <p:xfrm>
          <a:off x="1501140" y="861061"/>
          <a:ext cx="7260724" cy="5075770"/>
        </p:xfrm>
        <a:graphic>
          <a:graphicData uri="http://schemas.openxmlformats.org/drawingml/2006/table">
            <a:tbl>
              <a:tblPr/>
              <a:tblGrid>
                <a:gridCol w="3889726">
                  <a:extLst>
                    <a:ext uri="{9D8B030D-6E8A-4147-A177-3AD203B41FA5}">
                      <a16:colId xmlns:a16="http://schemas.microsoft.com/office/drawing/2014/main" xmlns="" val="20000"/>
                    </a:ext>
                  </a:extLst>
                </a:gridCol>
                <a:gridCol w="1123666">
                  <a:extLst>
                    <a:ext uri="{9D8B030D-6E8A-4147-A177-3AD203B41FA5}">
                      <a16:colId xmlns:a16="http://schemas.microsoft.com/office/drawing/2014/main" xmlns="" val="20001"/>
                    </a:ext>
                  </a:extLst>
                </a:gridCol>
                <a:gridCol w="1123666">
                  <a:extLst>
                    <a:ext uri="{9D8B030D-6E8A-4147-A177-3AD203B41FA5}">
                      <a16:colId xmlns:a16="http://schemas.microsoft.com/office/drawing/2014/main" xmlns="" val="20002"/>
                    </a:ext>
                  </a:extLst>
                </a:gridCol>
                <a:gridCol w="1123666">
                  <a:extLst>
                    <a:ext uri="{9D8B030D-6E8A-4147-A177-3AD203B41FA5}">
                      <a16:colId xmlns:a16="http://schemas.microsoft.com/office/drawing/2014/main" xmlns="" val="20003"/>
                    </a:ext>
                  </a:extLst>
                </a:gridCol>
              </a:tblGrid>
              <a:tr h="134926">
                <a:tc gridSpan="3">
                  <a:txBody>
                    <a:bodyPr/>
                    <a:lstStyle/>
                    <a:p>
                      <a:pPr algn="ctr" fontAlgn="b"/>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l" fontAlgn="b"/>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8165" marR="8165" marT="816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85322">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Entity Name </a:t>
                      </a:r>
                    </a:p>
                  </a:txBody>
                  <a:tcPr marL="8165" marR="8165" marT="81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Payables </a:t>
                      </a:r>
                      <a:endParaRPr lang="en-ZA" sz="1600" b="1" i="0" u="none" strike="noStrike" dirty="0" smtClean="0">
                        <a:solidFill>
                          <a:srgbClr val="000000"/>
                        </a:solidFill>
                        <a:effectLst/>
                        <a:latin typeface="Arial" panose="020B0604020202020204" pitchFamily="34" charset="0"/>
                        <a:cs typeface="Arial" panose="020B0604020202020204" pitchFamily="34" charset="0"/>
                      </a:endParaRPr>
                    </a:p>
                    <a:p>
                      <a:pPr algn="ctr" fontAlgn="b"/>
                      <a:r>
                        <a:rPr lang="en-ZA" sz="1600" b="1" i="0" u="none" strike="noStrike" dirty="0" smtClean="0">
                          <a:solidFill>
                            <a:srgbClr val="000000"/>
                          </a:solidFill>
                          <a:effectLst/>
                          <a:latin typeface="Arial" panose="020B0604020202020204" pitchFamily="34" charset="0"/>
                          <a:cs typeface="Arial" panose="020B0604020202020204" pitchFamily="34" charset="0"/>
                        </a:rPr>
                        <a:t>R'000</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Accruals  R'000</a:t>
                      </a:r>
                    </a:p>
                  </a:txBody>
                  <a:tcPr marL="8165" marR="8165" marT="81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Total </a:t>
                      </a:r>
                      <a:endParaRPr lang="en-ZA" sz="1600" b="1" i="0" u="none" strike="noStrike" dirty="0" smtClean="0">
                        <a:solidFill>
                          <a:srgbClr val="000000"/>
                        </a:solidFill>
                        <a:effectLst/>
                        <a:latin typeface="Arial" panose="020B0604020202020204" pitchFamily="34" charset="0"/>
                        <a:cs typeface="Arial" panose="020B0604020202020204" pitchFamily="34" charset="0"/>
                      </a:endParaRPr>
                    </a:p>
                    <a:p>
                      <a:pPr algn="ctr" fontAlgn="b"/>
                      <a:r>
                        <a:rPr lang="en-ZA" sz="1600" b="1" i="0" u="none" strike="noStrike" dirty="0" smtClean="0">
                          <a:solidFill>
                            <a:srgbClr val="000000"/>
                          </a:solidFill>
                          <a:effectLst/>
                          <a:latin typeface="Arial" panose="020B0604020202020204" pitchFamily="34" charset="0"/>
                          <a:cs typeface="Arial" panose="020B0604020202020204" pitchFamily="34" charset="0"/>
                        </a:rPr>
                        <a:t>R'000</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70495">
                <a:tc>
                  <a:txBody>
                    <a:bodyPr/>
                    <a:lstStyle/>
                    <a:p>
                      <a:pPr algn="l" fontAlgn="b"/>
                      <a:r>
                        <a:rPr lang="en-ZA" sz="1600" b="0" i="0" u="none" strike="noStrike" dirty="0" err="1">
                          <a:solidFill>
                            <a:srgbClr val="000000"/>
                          </a:solidFill>
                          <a:effectLst/>
                          <a:latin typeface="Arial" panose="020B0604020202020204" pitchFamily="34" charset="0"/>
                          <a:cs typeface="Arial" panose="020B0604020202020204" pitchFamily="34" charset="0"/>
                        </a:rPr>
                        <a:t>Amatola</a:t>
                      </a:r>
                      <a:r>
                        <a:rPr lang="en-ZA" sz="1600" b="0" i="0" u="none" strike="noStrike" dirty="0">
                          <a:solidFill>
                            <a:srgbClr val="000000"/>
                          </a:solidFill>
                          <a:effectLst/>
                          <a:latin typeface="Arial" panose="020B0604020202020204" pitchFamily="34" charset="0"/>
                          <a:cs typeface="Arial" panose="020B0604020202020204" pitchFamily="34" charset="0"/>
                        </a:rPr>
                        <a:t> Water </a:t>
                      </a:r>
                    </a:p>
                  </a:txBody>
                  <a:tcPr marL="8165" marR="8165" marT="8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a:t>
                      </a:r>
                      <a:r>
                        <a:rPr lang="en-ZA" sz="1600" b="0" i="0" u="none" strike="noStrike" dirty="0" smtClean="0">
                          <a:solidFill>
                            <a:srgbClr val="000000"/>
                          </a:solidFill>
                          <a:effectLst/>
                          <a:latin typeface="Arial" panose="020B0604020202020204" pitchFamily="34" charset="0"/>
                          <a:cs typeface="Arial" panose="020B0604020202020204" pitchFamily="34" charset="0"/>
                        </a:rPr>
                        <a:t>914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914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70495">
                <a:tc>
                  <a:txBody>
                    <a:bodyPr/>
                    <a:lstStyle/>
                    <a:p>
                      <a:pPr algn="l" fontAlgn="b"/>
                      <a:r>
                        <a:rPr lang="en-ZA" sz="1600" b="0" i="0" u="none" strike="noStrike" dirty="0" err="1">
                          <a:solidFill>
                            <a:srgbClr val="000000"/>
                          </a:solidFill>
                          <a:effectLst/>
                          <a:latin typeface="Arial" panose="020B0604020202020204" pitchFamily="34" charset="0"/>
                          <a:cs typeface="Arial" panose="020B0604020202020204" pitchFamily="34" charset="0"/>
                        </a:rPr>
                        <a:t>Bloem</a:t>
                      </a:r>
                      <a:r>
                        <a:rPr lang="en-ZA" sz="1600" b="0" i="0" u="none" strike="noStrike" dirty="0">
                          <a:solidFill>
                            <a:srgbClr val="000000"/>
                          </a:solidFill>
                          <a:effectLst/>
                          <a:latin typeface="Arial" panose="020B0604020202020204" pitchFamily="34" charset="0"/>
                          <a:cs typeface="Arial" panose="020B0604020202020204" pitchFamily="34" charset="0"/>
                        </a:rPr>
                        <a:t> Water</a:t>
                      </a:r>
                    </a:p>
                  </a:txBody>
                  <a:tcPr marL="8165" marR="8165" marT="8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a:t>
                      </a:r>
                      <a:r>
                        <a:rPr lang="en-ZA" sz="1600" b="0" i="0" u="none" strike="noStrike" dirty="0" smtClean="0">
                          <a:solidFill>
                            <a:srgbClr val="000000"/>
                          </a:solidFill>
                          <a:effectLst/>
                          <a:latin typeface="Arial" panose="020B0604020202020204" pitchFamily="34" charset="0"/>
                          <a:cs typeface="Arial" panose="020B0604020202020204" pitchFamily="34" charset="0"/>
                        </a:rPr>
                        <a:t> </a:t>
                      </a:r>
                      <a:r>
                        <a:rPr lang="en-ZA" sz="1600" b="0" i="0" u="none" strike="noStrike" dirty="0">
                          <a:solidFill>
                            <a:srgbClr val="000000"/>
                          </a:solidFill>
                          <a:effectLst/>
                          <a:latin typeface="Arial" panose="020B0604020202020204" pitchFamily="34" charset="0"/>
                          <a:cs typeface="Arial" panose="020B0604020202020204" pitchFamily="34" charset="0"/>
                        </a:rPr>
                        <a:t>2 349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a:t>
                      </a:r>
                      <a:r>
                        <a:rPr lang="en-ZA" sz="1600" b="0" i="0" u="none" strike="noStrike" dirty="0" smtClean="0">
                          <a:solidFill>
                            <a:srgbClr val="000000"/>
                          </a:solidFill>
                          <a:effectLst/>
                          <a:latin typeface="Arial" panose="020B0604020202020204" pitchFamily="34" charset="0"/>
                          <a:cs typeface="Arial" panose="020B0604020202020204" pitchFamily="34" charset="0"/>
                        </a:rPr>
                        <a:t>   </a:t>
                      </a:r>
                      <a:r>
                        <a:rPr lang="en-ZA" sz="1600" b="0" i="0" u="none" strike="noStrike" dirty="0">
                          <a:solidFill>
                            <a:srgbClr val="000000"/>
                          </a:solidFill>
                          <a:effectLst/>
                          <a:latin typeface="Arial" panose="020B0604020202020204" pitchFamily="34" charset="0"/>
                          <a:cs typeface="Arial" panose="020B0604020202020204" pitchFamily="34" charset="0"/>
                        </a:rPr>
                        <a:t>2 349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70495">
                <a:tc>
                  <a:txBody>
                    <a:bodyPr/>
                    <a:lstStyle/>
                    <a:p>
                      <a:pPr algn="l" fontAlgn="b"/>
                      <a:r>
                        <a:rPr lang="en-ZA" sz="1600" b="0" i="0" u="none" strike="noStrike" dirty="0" err="1">
                          <a:solidFill>
                            <a:srgbClr val="000000"/>
                          </a:solidFill>
                          <a:effectLst/>
                          <a:latin typeface="Arial" panose="020B0604020202020204" pitchFamily="34" charset="0"/>
                          <a:cs typeface="Arial" panose="020B0604020202020204" pitchFamily="34" charset="0"/>
                        </a:rPr>
                        <a:t>Ernegy</a:t>
                      </a:r>
                      <a:r>
                        <a:rPr lang="en-ZA" sz="1600" b="0" i="0" u="none" strike="noStrike" dirty="0">
                          <a:solidFill>
                            <a:srgbClr val="000000"/>
                          </a:solidFill>
                          <a:effectLst/>
                          <a:latin typeface="Arial" panose="020B0604020202020204" pitchFamily="34" charset="0"/>
                          <a:cs typeface="Arial" panose="020B0604020202020204" pitchFamily="34" charset="0"/>
                        </a:rPr>
                        <a:t> and Water SETA</a:t>
                      </a:r>
                    </a:p>
                  </a:txBody>
                  <a:tcPr marL="8165" marR="8165" marT="8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262 </a:t>
                      </a:r>
                      <a:r>
                        <a:rPr lang="en-ZA" sz="1600" b="0" i="0" u="none" strike="noStrike" dirty="0">
                          <a:solidFill>
                            <a:srgbClr val="000000"/>
                          </a:solidFill>
                          <a:effectLst/>
                          <a:latin typeface="Arial" panose="020B0604020202020204" pitchFamily="34" charset="0"/>
                          <a:cs typeface="Arial" panose="020B0604020202020204" pitchFamily="34" charset="0"/>
                        </a:rPr>
                        <a:t>858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      </a:t>
                      </a:r>
                      <a:r>
                        <a:rPr lang="en-ZA" sz="1600" b="0" i="0" u="none" strike="noStrike" dirty="0">
                          <a:solidFill>
                            <a:srgbClr val="000000"/>
                          </a:solidFill>
                          <a:effectLst/>
                          <a:latin typeface="Arial" panose="020B0604020202020204" pitchFamily="34" charset="0"/>
                          <a:cs typeface="Arial" panose="020B0604020202020204" pitchFamily="34" charset="0"/>
                        </a:rPr>
                        <a:t>262 858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70495">
                <a:tc>
                  <a:txBody>
                    <a:bodyPr/>
                    <a:lstStyle/>
                    <a:p>
                      <a:pPr algn="l" fontAlgn="b"/>
                      <a:r>
                        <a:rPr lang="en-ZA" sz="1600" b="0" i="0" u="none" strike="noStrike" dirty="0" err="1">
                          <a:solidFill>
                            <a:srgbClr val="000000"/>
                          </a:solidFill>
                          <a:effectLst/>
                          <a:latin typeface="Arial" panose="020B0604020202020204" pitchFamily="34" charset="0"/>
                          <a:cs typeface="Arial" panose="020B0604020202020204" pitchFamily="34" charset="0"/>
                        </a:rPr>
                        <a:t>Kopanong</a:t>
                      </a:r>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8165" marR="8165" marT="8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595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595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70495">
                <a:tc>
                  <a:txBody>
                    <a:bodyPr/>
                    <a:lstStyle/>
                    <a:p>
                      <a:pPr algn="l" fontAlgn="b"/>
                      <a:r>
                        <a:rPr lang="en-ZA" sz="1600" b="0" i="0" u="none" strike="noStrike" dirty="0" err="1">
                          <a:solidFill>
                            <a:srgbClr val="000000"/>
                          </a:solidFill>
                          <a:effectLst/>
                          <a:latin typeface="Arial" panose="020B0604020202020204" pitchFamily="34" charset="0"/>
                          <a:cs typeface="Arial" panose="020B0604020202020204" pitchFamily="34" charset="0"/>
                        </a:rPr>
                        <a:t>Lepelle</a:t>
                      </a:r>
                      <a:r>
                        <a:rPr lang="en-ZA" sz="1600" b="0" i="0" u="none" strike="noStrike" dirty="0">
                          <a:solidFill>
                            <a:srgbClr val="000000"/>
                          </a:solidFill>
                          <a:effectLst/>
                          <a:latin typeface="Arial" panose="020B0604020202020204" pitchFamily="34" charset="0"/>
                          <a:cs typeface="Arial" panose="020B0604020202020204" pitchFamily="34" charset="0"/>
                        </a:rPr>
                        <a:t> Northern Water </a:t>
                      </a:r>
                    </a:p>
                  </a:txBody>
                  <a:tcPr marL="8165" marR="8165" marT="8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181 </a:t>
                      </a:r>
                      <a:r>
                        <a:rPr lang="en-ZA" sz="1600" b="0" i="0" u="none" strike="noStrike" dirty="0">
                          <a:solidFill>
                            <a:srgbClr val="000000"/>
                          </a:solidFill>
                          <a:effectLst/>
                          <a:latin typeface="Arial" panose="020B0604020202020204" pitchFamily="34" charset="0"/>
                          <a:cs typeface="Arial" panose="020B0604020202020204" pitchFamily="34" charset="0"/>
                        </a:rPr>
                        <a:t>732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6 </a:t>
                      </a:r>
                      <a:r>
                        <a:rPr lang="en-ZA" sz="1600" b="0" i="0" u="none" strike="noStrike" dirty="0">
                          <a:solidFill>
                            <a:srgbClr val="000000"/>
                          </a:solidFill>
                          <a:effectLst/>
                          <a:latin typeface="Arial" panose="020B0604020202020204" pitchFamily="34" charset="0"/>
                          <a:cs typeface="Arial" panose="020B0604020202020204" pitchFamily="34" charset="0"/>
                        </a:rPr>
                        <a:t>400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188 </a:t>
                      </a:r>
                      <a:r>
                        <a:rPr lang="en-ZA" sz="1600" b="0" i="0" u="none" strike="noStrike" dirty="0">
                          <a:solidFill>
                            <a:srgbClr val="000000"/>
                          </a:solidFill>
                          <a:effectLst/>
                          <a:latin typeface="Arial" panose="020B0604020202020204" pitchFamily="34" charset="0"/>
                          <a:cs typeface="Arial" panose="020B0604020202020204" pitchFamily="34" charset="0"/>
                        </a:rPr>
                        <a:t>132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70495">
                <a:tc>
                  <a:txBody>
                    <a:bodyPr/>
                    <a:lstStyle/>
                    <a:p>
                      <a:pPr algn="l" fontAlgn="b"/>
                      <a:r>
                        <a:rPr lang="en-ZA" sz="1600" b="0" i="0" u="none" strike="noStrike" dirty="0" err="1">
                          <a:solidFill>
                            <a:srgbClr val="000000"/>
                          </a:solidFill>
                          <a:effectLst/>
                          <a:latin typeface="Arial" panose="020B0604020202020204" pitchFamily="34" charset="0"/>
                          <a:cs typeface="Arial" panose="020B0604020202020204" pitchFamily="34" charset="0"/>
                        </a:rPr>
                        <a:t>Magalies</a:t>
                      </a:r>
                      <a:r>
                        <a:rPr lang="en-ZA" sz="1600" b="0" i="0" u="none" strike="noStrike" dirty="0">
                          <a:solidFill>
                            <a:srgbClr val="000000"/>
                          </a:solidFill>
                          <a:effectLst/>
                          <a:latin typeface="Arial" panose="020B0604020202020204" pitchFamily="34" charset="0"/>
                          <a:cs typeface="Arial" panose="020B0604020202020204" pitchFamily="34" charset="0"/>
                        </a:rPr>
                        <a:t> Water</a:t>
                      </a:r>
                    </a:p>
                  </a:txBody>
                  <a:tcPr marL="8165" marR="8165" marT="8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7 </a:t>
                      </a:r>
                      <a:r>
                        <a:rPr lang="en-ZA" sz="1600" b="0" i="0" u="none" strike="noStrike" dirty="0">
                          <a:solidFill>
                            <a:srgbClr val="000000"/>
                          </a:solidFill>
                          <a:effectLst/>
                          <a:latin typeface="Arial" panose="020B0604020202020204" pitchFamily="34" charset="0"/>
                          <a:cs typeface="Arial" panose="020B0604020202020204" pitchFamily="34" charset="0"/>
                        </a:rPr>
                        <a:t>556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7 </a:t>
                      </a:r>
                      <a:r>
                        <a:rPr lang="en-ZA" sz="1600" b="0" i="0" u="none" strike="noStrike" dirty="0">
                          <a:solidFill>
                            <a:srgbClr val="000000"/>
                          </a:solidFill>
                          <a:effectLst/>
                          <a:latin typeface="Arial" panose="020B0604020202020204" pitchFamily="34" charset="0"/>
                          <a:cs typeface="Arial" panose="020B0604020202020204" pitchFamily="34" charset="0"/>
                        </a:rPr>
                        <a:t>556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70495">
                <a:tc>
                  <a:txBody>
                    <a:bodyPr/>
                    <a:lstStyle/>
                    <a:p>
                      <a:pPr algn="l" fontAlgn="b"/>
                      <a:r>
                        <a:rPr lang="en-ZA" sz="1600" b="0" i="0" u="none" strike="noStrike" dirty="0" err="1">
                          <a:solidFill>
                            <a:srgbClr val="000000"/>
                          </a:solidFill>
                          <a:effectLst/>
                          <a:latin typeface="Arial" panose="020B0604020202020204" pitchFamily="34" charset="0"/>
                          <a:cs typeface="Arial" panose="020B0604020202020204" pitchFamily="34" charset="0"/>
                        </a:rPr>
                        <a:t>Masilonyana</a:t>
                      </a:r>
                      <a:r>
                        <a:rPr lang="en-ZA" sz="1600" b="0" i="0" u="none" strike="noStrike" dirty="0">
                          <a:solidFill>
                            <a:srgbClr val="000000"/>
                          </a:solidFill>
                          <a:effectLst/>
                          <a:latin typeface="Arial" panose="020B0604020202020204" pitchFamily="34" charset="0"/>
                          <a:cs typeface="Arial" panose="020B0604020202020204" pitchFamily="34" charset="0"/>
                        </a:rPr>
                        <a:t> Local Municipality </a:t>
                      </a:r>
                    </a:p>
                  </a:txBody>
                  <a:tcPr marL="8165" marR="8165" marT="8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874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874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70495">
                <a:tc>
                  <a:txBody>
                    <a:bodyPr/>
                    <a:lstStyle/>
                    <a:p>
                      <a:pPr algn="l" fontAlgn="b"/>
                      <a:r>
                        <a:rPr lang="en-ZA" sz="1600" b="0" i="0" u="none" strike="noStrike" dirty="0" err="1">
                          <a:solidFill>
                            <a:srgbClr val="000000"/>
                          </a:solidFill>
                          <a:effectLst/>
                          <a:latin typeface="Arial" panose="020B0604020202020204" pitchFamily="34" charset="0"/>
                          <a:cs typeface="Arial" panose="020B0604020202020204" pitchFamily="34" charset="0"/>
                        </a:rPr>
                        <a:t>Mhlathuze</a:t>
                      </a:r>
                      <a:r>
                        <a:rPr lang="en-ZA" sz="1600" b="0" i="0" u="none" strike="noStrike" dirty="0">
                          <a:solidFill>
                            <a:srgbClr val="000000"/>
                          </a:solidFill>
                          <a:effectLst/>
                          <a:latin typeface="Arial" panose="020B0604020202020204" pitchFamily="34" charset="0"/>
                          <a:cs typeface="Arial" panose="020B0604020202020204" pitchFamily="34" charset="0"/>
                        </a:rPr>
                        <a:t> Water</a:t>
                      </a:r>
                    </a:p>
                  </a:txBody>
                  <a:tcPr marL="8165" marR="8165" marT="8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11 </a:t>
                      </a:r>
                      <a:r>
                        <a:rPr lang="en-ZA" sz="1600" b="0" i="0" u="none" strike="noStrike" dirty="0">
                          <a:solidFill>
                            <a:srgbClr val="000000"/>
                          </a:solidFill>
                          <a:effectLst/>
                          <a:latin typeface="Arial" panose="020B0604020202020204" pitchFamily="34" charset="0"/>
                          <a:cs typeface="Arial" panose="020B0604020202020204" pitchFamily="34" charset="0"/>
                        </a:rPr>
                        <a:t>709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16 </a:t>
                      </a:r>
                      <a:r>
                        <a:rPr lang="en-ZA" sz="1600" b="0" i="0" u="none" strike="noStrike" dirty="0">
                          <a:solidFill>
                            <a:srgbClr val="000000"/>
                          </a:solidFill>
                          <a:effectLst/>
                          <a:latin typeface="Arial" panose="020B0604020202020204" pitchFamily="34" charset="0"/>
                          <a:cs typeface="Arial" panose="020B0604020202020204" pitchFamily="34" charset="0"/>
                        </a:rPr>
                        <a:t>335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28 </a:t>
                      </a:r>
                      <a:r>
                        <a:rPr lang="en-ZA" sz="1600" b="0" i="0" u="none" strike="noStrike" dirty="0">
                          <a:solidFill>
                            <a:srgbClr val="000000"/>
                          </a:solidFill>
                          <a:effectLst/>
                          <a:latin typeface="Arial" panose="020B0604020202020204" pitchFamily="34" charset="0"/>
                          <a:cs typeface="Arial" panose="020B0604020202020204" pitchFamily="34" charset="0"/>
                        </a:rPr>
                        <a:t>044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70495">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Mopani District Municipality</a:t>
                      </a:r>
                    </a:p>
                  </a:txBody>
                  <a:tcPr marL="8165" marR="8165" marT="8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4 </a:t>
                      </a:r>
                      <a:r>
                        <a:rPr lang="en-ZA" sz="1600" b="0" i="0" u="none" strike="noStrike" dirty="0">
                          <a:solidFill>
                            <a:srgbClr val="000000"/>
                          </a:solidFill>
                          <a:effectLst/>
                          <a:latin typeface="Arial" panose="020B0604020202020204" pitchFamily="34" charset="0"/>
                          <a:cs typeface="Arial" panose="020B0604020202020204" pitchFamily="34" charset="0"/>
                        </a:rPr>
                        <a:t>947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4 </a:t>
                      </a:r>
                      <a:r>
                        <a:rPr lang="en-ZA" sz="1600" b="0" i="0" u="none" strike="noStrike" dirty="0">
                          <a:solidFill>
                            <a:srgbClr val="000000"/>
                          </a:solidFill>
                          <a:effectLst/>
                          <a:latin typeface="Arial" panose="020B0604020202020204" pitchFamily="34" charset="0"/>
                          <a:cs typeface="Arial" panose="020B0604020202020204" pitchFamily="34" charset="0"/>
                        </a:rPr>
                        <a:t>947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70495">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Rand Water </a:t>
                      </a:r>
                    </a:p>
                  </a:txBody>
                  <a:tcPr marL="8165" marR="8165" marT="8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227 </a:t>
                      </a:r>
                      <a:r>
                        <a:rPr lang="en-ZA" sz="1600" b="0" i="0" u="none" strike="noStrike" dirty="0">
                          <a:solidFill>
                            <a:srgbClr val="000000"/>
                          </a:solidFill>
                          <a:effectLst/>
                          <a:latin typeface="Arial" panose="020B0604020202020204" pitchFamily="34" charset="0"/>
                          <a:cs typeface="Arial" panose="020B0604020202020204" pitchFamily="34" charset="0"/>
                        </a:rPr>
                        <a:t>858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18 </a:t>
                      </a:r>
                      <a:r>
                        <a:rPr lang="en-ZA" sz="1600" b="0" i="0" u="none" strike="noStrike" dirty="0">
                          <a:solidFill>
                            <a:srgbClr val="000000"/>
                          </a:solidFill>
                          <a:effectLst/>
                          <a:latin typeface="Arial" panose="020B0604020202020204" pitchFamily="34" charset="0"/>
                          <a:cs typeface="Arial" panose="020B0604020202020204" pitchFamily="34" charset="0"/>
                        </a:rPr>
                        <a:t>795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246 </a:t>
                      </a:r>
                      <a:r>
                        <a:rPr lang="en-ZA" sz="1600" b="0" i="0" u="none" strike="noStrike" dirty="0">
                          <a:solidFill>
                            <a:srgbClr val="000000"/>
                          </a:solidFill>
                          <a:effectLst/>
                          <a:latin typeface="Arial" panose="020B0604020202020204" pitchFamily="34" charset="0"/>
                          <a:cs typeface="Arial" panose="020B0604020202020204" pitchFamily="34" charset="0"/>
                        </a:rPr>
                        <a:t>653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70495">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Sedibeng Water </a:t>
                      </a:r>
                    </a:p>
                  </a:txBody>
                  <a:tcPr marL="8165" marR="8165" marT="8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31 </a:t>
                      </a:r>
                      <a:r>
                        <a:rPr lang="en-ZA" sz="1600" b="0" i="0" u="none" strike="noStrike" dirty="0">
                          <a:solidFill>
                            <a:srgbClr val="000000"/>
                          </a:solidFill>
                          <a:effectLst/>
                          <a:latin typeface="Arial" panose="020B0604020202020204" pitchFamily="34" charset="0"/>
                          <a:cs typeface="Arial" panose="020B0604020202020204" pitchFamily="34" charset="0"/>
                        </a:rPr>
                        <a:t>833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10 </a:t>
                      </a:r>
                      <a:r>
                        <a:rPr lang="en-ZA" sz="1600" b="0" i="0" u="none" strike="noStrike" dirty="0">
                          <a:solidFill>
                            <a:srgbClr val="000000"/>
                          </a:solidFill>
                          <a:effectLst/>
                          <a:latin typeface="Arial" panose="020B0604020202020204" pitchFamily="34" charset="0"/>
                          <a:cs typeface="Arial" panose="020B0604020202020204" pitchFamily="34" charset="0"/>
                        </a:rPr>
                        <a:t>909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42 </a:t>
                      </a:r>
                      <a:r>
                        <a:rPr lang="en-ZA" sz="1600" b="0" i="0" u="none" strike="noStrike" dirty="0">
                          <a:solidFill>
                            <a:srgbClr val="000000"/>
                          </a:solidFill>
                          <a:effectLst/>
                          <a:latin typeface="Arial" panose="020B0604020202020204" pitchFamily="34" charset="0"/>
                          <a:cs typeface="Arial" panose="020B0604020202020204" pitchFamily="34" charset="0"/>
                        </a:rPr>
                        <a:t>742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70495">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Sekhukhune District Municipality</a:t>
                      </a:r>
                    </a:p>
                  </a:txBody>
                  <a:tcPr marL="8165" marR="8165" marT="8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2 </a:t>
                      </a:r>
                      <a:r>
                        <a:rPr lang="en-ZA" sz="1600" b="0" i="0" u="none" strike="noStrike" dirty="0">
                          <a:solidFill>
                            <a:srgbClr val="000000"/>
                          </a:solidFill>
                          <a:effectLst/>
                          <a:latin typeface="Arial" panose="020B0604020202020204" pitchFamily="34" charset="0"/>
                          <a:cs typeface="Arial" panose="020B0604020202020204" pitchFamily="34" charset="0"/>
                        </a:rPr>
                        <a:t>510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2 </a:t>
                      </a:r>
                      <a:r>
                        <a:rPr lang="en-ZA" sz="1600" b="0" i="0" u="none" strike="noStrike" dirty="0">
                          <a:solidFill>
                            <a:srgbClr val="000000"/>
                          </a:solidFill>
                          <a:effectLst/>
                          <a:latin typeface="Arial" panose="020B0604020202020204" pitchFamily="34" charset="0"/>
                          <a:cs typeface="Arial" panose="020B0604020202020204" pitchFamily="34" charset="0"/>
                        </a:rPr>
                        <a:t>510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70495">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Tolokogo Local Municipality</a:t>
                      </a:r>
                    </a:p>
                  </a:txBody>
                  <a:tcPr marL="8165" marR="8165" marT="8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5 </a:t>
                      </a:r>
                      <a:r>
                        <a:rPr lang="en-ZA" sz="1600" b="0" i="0" u="none" strike="noStrike" dirty="0">
                          <a:solidFill>
                            <a:srgbClr val="000000"/>
                          </a:solidFill>
                          <a:effectLst/>
                          <a:latin typeface="Arial" panose="020B0604020202020204" pitchFamily="34" charset="0"/>
                          <a:cs typeface="Arial" panose="020B0604020202020204" pitchFamily="34" charset="0"/>
                        </a:rPr>
                        <a:t>352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5 </a:t>
                      </a:r>
                      <a:r>
                        <a:rPr lang="en-ZA" sz="1600" b="0" i="0" u="none" strike="noStrike" dirty="0">
                          <a:solidFill>
                            <a:srgbClr val="000000"/>
                          </a:solidFill>
                          <a:effectLst/>
                          <a:latin typeface="Arial" panose="020B0604020202020204" pitchFamily="34" charset="0"/>
                          <a:cs typeface="Arial" panose="020B0604020202020204" pitchFamily="34" charset="0"/>
                        </a:rPr>
                        <a:t>352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70495">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Tswelopelo Local Municipality </a:t>
                      </a:r>
                    </a:p>
                  </a:txBody>
                  <a:tcPr marL="8165" marR="8165" marT="8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1 </a:t>
                      </a:r>
                      <a:r>
                        <a:rPr lang="en-ZA" sz="1600" b="0" i="0" u="none" strike="noStrike" dirty="0">
                          <a:solidFill>
                            <a:srgbClr val="000000"/>
                          </a:solidFill>
                          <a:effectLst/>
                          <a:latin typeface="Arial" panose="020B0604020202020204" pitchFamily="34" charset="0"/>
                          <a:cs typeface="Arial" panose="020B0604020202020204" pitchFamily="34" charset="0"/>
                        </a:rPr>
                        <a:t>722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1 </a:t>
                      </a:r>
                      <a:r>
                        <a:rPr lang="en-ZA" sz="1600" b="0" i="0" u="none" strike="noStrike" dirty="0">
                          <a:solidFill>
                            <a:srgbClr val="000000"/>
                          </a:solidFill>
                          <a:effectLst/>
                          <a:latin typeface="Arial" panose="020B0604020202020204" pitchFamily="34" charset="0"/>
                          <a:cs typeface="Arial" panose="020B0604020202020204" pitchFamily="34" charset="0"/>
                        </a:rPr>
                        <a:t>722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70495">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Water Trading Entity (DWS Construction)</a:t>
                      </a:r>
                    </a:p>
                  </a:txBody>
                  <a:tcPr marL="8165" marR="8165" marT="8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8 </a:t>
                      </a:r>
                      <a:r>
                        <a:rPr lang="en-ZA" sz="1600" b="0" i="0" u="none" strike="noStrike" dirty="0">
                          <a:solidFill>
                            <a:srgbClr val="000000"/>
                          </a:solidFill>
                          <a:effectLst/>
                          <a:latin typeface="Arial" panose="020B0604020202020204" pitchFamily="34" charset="0"/>
                          <a:cs typeface="Arial" panose="020B0604020202020204" pitchFamily="34" charset="0"/>
                        </a:rPr>
                        <a:t>015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cs typeface="Arial" panose="020B0604020202020204" pitchFamily="34" charset="0"/>
                        </a:rPr>
                        <a:t>8 </a:t>
                      </a:r>
                      <a:r>
                        <a:rPr lang="en-ZA" sz="1600" b="0" i="0" u="none" strike="noStrike" dirty="0">
                          <a:solidFill>
                            <a:srgbClr val="000000"/>
                          </a:solidFill>
                          <a:effectLst/>
                          <a:latin typeface="Arial" panose="020B0604020202020204" pitchFamily="34" charset="0"/>
                          <a:cs typeface="Arial" panose="020B0604020202020204" pitchFamily="34" charset="0"/>
                        </a:rPr>
                        <a:t>015 </a:t>
                      </a:r>
                    </a:p>
                  </a:txBody>
                  <a:tcPr marL="8165" marR="8165" marT="81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70495">
                <a:tc>
                  <a:txBody>
                    <a:bodyPr/>
                    <a:lstStyle/>
                    <a:p>
                      <a:pPr algn="l" fontAlgn="b"/>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8165" marR="8165" marT="816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600" b="1" i="0" u="none" strike="noStrike" dirty="0" smtClean="0">
                          <a:solidFill>
                            <a:srgbClr val="000000"/>
                          </a:solidFill>
                          <a:effectLst/>
                          <a:latin typeface="Arial" panose="020B0604020202020204" pitchFamily="34" charset="0"/>
                          <a:cs typeface="Arial" panose="020B0604020202020204" pitchFamily="34" charset="0"/>
                        </a:rPr>
                        <a:t>725 </a:t>
                      </a:r>
                      <a:r>
                        <a:rPr lang="en-ZA" sz="1600" b="1" i="0" u="none" strike="noStrike" dirty="0">
                          <a:solidFill>
                            <a:srgbClr val="000000"/>
                          </a:solidFill>
                          <a:effectLst/>
                          <a:latin typeface="Arial" panose="020B0604020202020204" pitchFamily="34" charset="0"/>
                          <a:cs typeface="Arial" panose="020B0604020202020204" pitchFamily="34" charset="0"/>
                        </a:rPr>
                        <a:t>268 </a:t>
                      </a:r>
                    </a:p>
                  </a:txBody>
                  <a:tcPr marL="8165" marR="8165" marT="8165"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600" b="1" i="0" u="none" strike="noStrike" dirty="0" smtClean="0">
                          <a:solidFill>
                            <a:srgbClr val="000000"/>
                          </a:solidFill>
                          <a:effectLst/>
                          <a:latin typeface="Arial" panose="020B0604020202020204" pitchFamily="34" charset="0"/>
                          <a:cs typeface="Arial" panose="020B0604020202020204" pitchFamily="34" charset="0"/>
                        </a:rPr>
                        <a:t>77 </a:t>
                      </a:r>
                      <a:r>
                        <a:rPr lang="en-ZA" sz="1600" b="1" i="0" u="none" strike="noStrike" dirty="0">
                          <a:solidFill>
                            <a:srgbClr val="000000"/>
                          </a:solidFill>
                          <a:effectLst/>
                          <a:latin typeface="Arial" panose="020B0604020202020204" pitchFamily="34" charset="0"/>
                          <a:cs typeface="Arial" panose="020B0604020202020204" pitchFamily="34" charset="0"/>
                        </a:rPr>
                        <a:t>995 </a:t>
                      </a:r>
                    </a:p>
                  </a:txBody>
                  <a:tcPr marL="8165" marR="8165" marT="8165"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600" b="1" i="0" u="none" strike="noStrike" dirty="0" smtClean="0">
                          <a:solidFill>
                            <a:srgbClr val="000000"/>
                          </a:solidFill>
                          <a:effectLst/>
                          <a:latin typeface="Arial" panose="020B0604020202020204" pitchFamily="34" charset="0"/>
                          <a:cs typeface="Arial" panose="020B0604020202020204" pitchFamily="34" charset="0"/>
                        </a:rPr>
                        <a:t>803 </a:t>
                      </a:r>
                      <a:r>
                        <a:rPr lang="en-ZA" sz="1600" b="1" i="0" u="none" strike="noStrike" dirty="0">
                          <a:solidFill>
                            <a:srgbClr val="000000"/>
                          </a:solidFill>
                          <a:effectLst/>
                          <a:latin typeface="Arial" panose="020B0604020202020204" pitchFamily="34" charset="0"/>
                          <a:cs typeface="Arial" panose="020B0604020202020204" pitchFamily="34" charset="0"/>
                        </a:rPr>
                        <a:t>263 </a:t>
                      </a:r>
                    </a:p>
                  </a:txBody>
                  <a:tcPr marL="8165" marR="8165" marT="8165"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bl>
          </a:graphicData>
        </a:graphic>
      </p:graphicFrame>
      <p:sp>
        <p:nvSpPr>
          <p:cNvPr id="4"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5</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73450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788" y="151806"/>
            <a:ext cx="7627620" cy="557880"/>
          </a:xfrm>
        </p:spPr>
        <p:txBody>
          <a:bodyPr>
            <a:normAutofit fontScale="90000"/>
          </a:bodyPr>
          <a:lstStyle/>
          <a:p>
            <a:r>
              <a:rPr lang="en-ZA" sz="3200" dirty="0">
                <a:latin typeface="Arial" panose="020B0604020202020204" pitchFamily="34" charset="0"/>
                <a:cs typeface="Arial" panose="020B0604020202020204" pitchFamily="34" charset="0"/>
              </a:rPr>
              <a:t>Summary of work supporting the Department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32518147"/>
              </p:ext>
            </p:extLst>
          </p:nvPr>
        </p:nvGraphicFramePr>
        <p:xfrm>
          <a:off x="1584960" y="999329"/>
          <a:ext cx="7299734" cy="4941760"/>
        </p:xfrm>
        <a:graphic>
          <a:graphicData uri="http://schemas.openxmlformats.org/drawingml/2006/table">
            <a:tbl>
              <a:tblPr/>
              <a:tblGrid>
                <a:gridCol w="2741380">
                  <a:extLst>
                    <a:ext uri="{9D8B030D-6E8A-4147-A177-3AD203B41FA5}">
                      <a16:colId xmlns:a16="http://schemas.microsoft.com/office/drawing/2014/main" xmlns="" val="20000"/>
                    </a:ext>
                  </a:extLst>
                </a:gridCol>
                <a:gridCol w="4558354">
                  <a:extLst>
                    <a:ext uri="{9D8B030D-6E8A-4147-A177-3AD203B41FA5}">
                      <a16:colId xmlns:a16="http://schemas.microsoft.com/office/drawing/2014/main" xmlns="" val="20001"/>
                    </a:ext>
                  </a:extLst>
                </a:gridCol>
              </a:tblGrid>
              <a:tr h="294894">
                <a:tc>
                  <a:txBody>
                    <a:bodyPr/>
                    <a:lstStyle/>
                    <a:p>
                      <a:pPr algn="l" fontAlgn="b"/>
                      <a:r>
                        <a:rPr lang="en-ZA" sz="2000" b="1" i="0" u="none" strike="noStrike" dirty="0">
                          <a:solidFill>
                            <a:srgbClr val="000000"/>
                          </a:solidFill>
                          <a:effectLst/>
                          <a:latin typeface="Arial" panose="020B0604020202020204" pitchFamily="34" charset="0"/>
                          <a:cs typeface="Arial" panose="020B0604020202020204" pitchFamily="34" charset="0"/>
                        </a:rPr>
                        <a:t>Entity Name </a:t>
                      </a:r>
                    </a:p>
                  </a:txBody>
                  <a:tcPr marL="8314" marR="8314" marT="83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000" b="1" i="0" u="none" strike="noStrike" dirty="0" smtClean="0">
                          <a:solidFill>
                            <a:srgbClr val="000000"/>
                          </a:solidFill>
                          <a:effectLst/>
                          <a:latin typeface="Arial" panose="020B0604020202020204" pitchFamily="34" charset="0"/>
                          <a:cs typeface="Arial" panose="020B0604020202020204" pitchFamily="34" charset="0"/>
                        </a:rPr>
                        <a:t>Summary of work</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8314" marR="8314" marT="83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08775">
                <a:tc>
                  <a:txBody>
                    <a:bodyPr/>
                    <a:lstStyle/>
                    <a:p>
                      <a:pPr algn="l" fontAlgn="b"/>
                      <a:r>
                        <a:rPr lang="en-ZA" sz="1400" b="0" i="0" u="none" strike="noStrike" dirty="0" err="1">
                          <a:solidFill>
                            <a:srgbClr val="000000"/>
                          </a:solidFill>
                          <a:effectLst/>
                          <a:latin typeface="Arial" panose="020B0604020202020204" pitchFamily="34" charset="0"/>
                          <a:cs typeface="Arial" panose="020B0604020202020204" pitchFamily="34" charset="0"/>
                        </a:rPr>
                        <a:t>Amatola</a:t>
                      </a:r>
                      <a:r>
                        <a:rPr lang="en-ZA" sz="1400" b="0" i="0" u="none" strike="noStrike" dirty="0">
                          <a:solidFill>
                            <a:srgbClr val="000000"/>
                          </a:solidFill>
                          <a:effectLst/>
                          <a:latin typeface="Arial" panose="020B0604020202020204" pitchFamily="34" charset="0"/>
                          <a:cs typeface="Arial" panose="020B0604020202020204" pitchFamily="34" charset="0"/>
                        </a:rPr>
                        <a:t> Water </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smtClean="0">
                          <a:solidFill>
                            <a:srgbClr val="000000"/>
                          </a:solidFill>
                          <a:effectLst/>
                          <a:latin typeface="Arial" panose="020B0604020202020204" pitchFamily="34" charset="0"/>
                          <a:cs typeface="Arial" panose="020B0604020202020204" pitchFamily="34" charset="0"/>
                        </a:rPr>
                        <a:t>Implementing the Regional Bulk Infrastructure projects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08775">
                <a:tc>
                  <a:txBody>
                    <a:bodyPr/>
                    <a:lstStyle/>
                    <a:p>
                      <a:pPr algn="l" fontAlgn="b"/>
                      <a:r>
                        <a:rPr lang="en-ZA" sz="1400" b="0" i="0" u="none" strike="noStrike" dirty="0" err="1">
                          <a:solidFill>
                            <a:srgbClr val="000000"/>
                          </a:solidFill>
                          <a:effectLst/>
                          <a:latin typeface="Arial" panose="020B0604020202020204" pitchFamily="34" charset="0"/>
                          <a:cs typeface="Arial" panose="020B0604020202020204" pitchFamily="34" charset="0"/>
                        </a:rPr>
                        <a:t>Bloem</a:t>
                      </a:r>
                      <a:r>
                        <a:rPr lang="en-ZA" sz="1400" b="0" i="0" u="none" strike="noStrike" dirty="0">
                          <a:solidFill>
                            <a:srgbClr val="000000"/>
                          </a:solidFill>
                          <a:effectLst/>
                          <a:latin typeface="Arial" panose="020B0604020202020204" pitchFamily="34" charset="0"/>
                          <a:cs typeface="Arial" panose="020B0604020202020204" pitchFamily="34" charset="0"/>
                        </a:rPr>
                        <a:t> Water</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400" b="0" i="0" u="none" strike="noStrike" dirty="0" smtClean="0">
                          <a:solidFill>
                            <a:srgbClr val="000000"/>
                          </a:solidFill>
                          <a:effectLst/>
                          <a:latin typeface="Arial" panose="020B0604020202020204" pitchFamily="34" charset="0"/>
                          <a:cs typeface="Arial" panose="020B0604020202020204" pitchFamily="34" charset="0"/>
                        </a:rPr>
                        <a:t>Implementing the Regional Bulk Infrastructure projects </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08775">
                <a:tc>
                  <a:txBody>
                    <a:bodyPr/>
                    <a:lstStyle/>
                    <a:p>
                      <a:pPr algn="l" fontAlgn="b"/>
                      <a:r>
                        <a:rPr lang="en-ZA" sz="1400" b="0" i="0" u="none" strike="noStrike" dirty="0" smtClean="0">
                          <a:solidFill>
                            <a:srgbClr val="000000"/>
                          </a:solidFill>
                          <a:effectLst/>
                          <a:latin typeface="Arial" panose="020B0604020202020204" pitchFamily="34" charset="0"/>
                          <a:cs typeface="Arial" panose="020B0604020202020204" pitchFamily="34" charset="0"/>
                        </a:rPr>
                        <a:t>Energy </a:t>
                      </a:r>
                      <a:r>
                        <a:rPr lang="en-ZA" sz="1400" b="0" i="0" u="none" strike="noStrike" dirty="0">
                          <a:solidFill>
                            <a:srgbClr val="000000"/>
                          </a:solidFill>
                          <a:effectLst/>
                          <a:latin typeface="Arial" panose="020B0604020202020204" pitchFamily="34" charset="0"/>
                          <a:cs typeface="Arial" panose="020B0604020202020204" pitchFamily="34" charset="0"/>
                        </a:rPr>
                        <a:t>and Water SETA</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smtClean="0">
                          <a:solidFill>
                            <a:srgbClr val="000000"/>
                          </a:solidFill>
                          <a:effectLst/>
                          <a:latin typeface="Arial" panose="020B0604020202020204" pitchFamily="34" charset="0"/>
                          <a:cs typeface="Arial" panose="020B0604020202020204" pitchFamily="34" charset="0"/>
                        </a:rPr>
                        <a:t>Implementing the War on Leaks projects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08775">
                <a:tc>
                  <a:txBody>
                    <a:bodyPr/>
                    <a:lstStyle/>
                    <a:p>
                      <a:pPr algn="l" fontAlgn="b"/>
                      <a:r>
                        <a:rPr lang="en-ZA" sz="1400" b="0" i="0" u="none" strike="noStrike" dirty="0" err="1">
                          <a:solidFill>
                            <a:srgbClr val="000000"/>
                          </a:solidFill>
                          <a:effectLst/>
                          <a:latin typeface="Arial" panose="020B0604020202020204" pitchFamily="34" charset="0"/>
                          <a:cs typeface="Arial" panose="020B0604020202020204" pitchFamily="34" charset="0"/>
                        </a:rPr>
                        <a:t>Kopanong</a:t>
                      </a:r>
                      <a:r>
                        <a:rPr lang="en-ZA" sz="1400" b="0" i="0" u="none" strike="noStrike" dirty="0">
                          <a:solidFill>
                            <a:srgbClr val="000000"/>
                          </a:solidFill>
                          <a:effectLst/>
                          <a:latin typeface="Arial" panose="020B0604020202020204" pitchFamily="34" charset="0"/>
                          <a:cs typeface="Arial" panose="020B0604020202020204" pitchFamily="34" charset="0"/>
                        </a:rPr>
                        <a:t> </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400" b="0" i="0" u="none" strike="noStrike" dirty="0" smtClean="0">
                          <a:solidFill>
                            <a:srgbClr val="000000"/>
                          </a:solidFill>
                          <a:effectLst/>
                          <a:latin typeface="Arial" panose="020B0604020202020204" pitchFamily="34" charset="0"/>
                          <a:cs typeface="Arial" panose="020B0604020202020204" pitchFamily="34" charset="0"/>
                        </a:rPr>
                        <a:t>Implementing the Regional Bulk Infrastructure projects </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09719">
                <a:tc>
                  <a:txBody>
                    <a:bodyPr/>
                    <a:lstStyle/>
                    <a:p>
                      <a:pPr algn="l" fontAlgn="b"/>
                      <a:r>
                        <a:rPr lang="en-ZA" sz="1400" b="0" i="0" u="none" strike="noStrike">
                          <a:solidFill>
                            <a:srgbClr val="000000"/>
                          </a:solidFill>
                          <a:effectLst/>
                          <a:latin typeface="Arial" panose="020B0604020202020204" pitchFamily="34" charset="0"/>
                          <a:cs typeface="Arial" panose="020B0604020202020204" pitchFamily="34" charset="0"/>
                        </a:rPr>
                        <a:t>Lepelle Northern Water </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400" b="0" i="0" u="none" strike="noStrike" dirty="0" smtClean="0">
                          <a:solidFill>
                            <a:srgbClr val="000000"/>
                          </a:solidFill>
                          <a:effectLst/>
                          <a:latin typeface="Arial" panose="020B0604020202020204" pitchFamily="34" charset="0"/>
                          <a:cs typeface="Arial" panose="020B0604020202020204" pitchFamily="34" charset="0"/>
                        </a:rPr>
                        <a:t>Implementing the Regional Bulk Infrastructure projects Operation and Maintenance</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08775">
                <a:tc>
                  <a:txBody>
                    <a:bodyPr/>
                    <a:lstStyle/>
                    <a:p>
                      <a:pPr algn="l" fontAlgn="b"/>
                      <a:r>
                        <a:rPr lang="en-ZA" sz="1400" b="0" i="0" u="none" strike="noStrike" dirty="0" err="1">
                          <a:solidFill>
                            <a:srgbClr val="000000"/>
                          </a:solidFill>
                          <a:effectLst/>
                          <a:latin typeface="Arial" panose="020B0604020202020204" pitchFamily="34" charset="0"/>
                          <a:cs typeface="Arial" panose="020B0604020202020204" pitchFamily="34" charset="0"/>
                        </a:rPr>
                        <a:t>Magalies</a:t>
                      </a:r>
                      <a:r>
                        <a:rPr lang="en-ZA" sz="1400" b="0" i="0" u="none" strike="noStrike" dirty="0">
                          <a:solidFill>
                            <a:srgbClr val="000000"/>
                          </a:solidFill>
                          <a:effectLst/>
                          <a:latin typeface="Arial" panose="020B0604020202020204" pitchFamily="34" charset="0"/>
                          <a:cs typeface="Arial" panose="020B0604020202020204" pitchFamily="34" charset="0"/>
                        </a:rPr>
                        <a:t> Water</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400" b="0" i="0" u="none" strike="noStrike" dirty="0" smtClean="0">
                          <a:solidFill>
                            <a:srgbClr val="000000"/>
                          </a:solidFill>
                          <a:effectLst/>
                          <a:latin typeface="Arial" panose="020B0604020202020204" pitchFamily="34" charset="0"/>
                          <a:cs typeface="Arial" panose="020B0604020202020204" pitchFamily="34" charset="0"/>
                        </a:rPr>
                        <a:t>Implementing the Regional Bulk Infrastructure projects </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71706">
                <a:tc>
                  <a:txBody>
                    <a:bodyPr/>
                    <a:lstStyle/>
                    <a:p>
                      <a:pPr algn="l" fontAlgn="b"/>
                      <a:r>
                        <a:rPr lang="en-ZA" sz="1400" b="0" i="0" u="none" strike="noStrike">
                          <a:solidFill>
                            <a:srgbClr val="000000"/>
                          </a:solidFill>
                          <a:effectLst/>
                          <a:latin typeface="Arial" panose="020B0604020202020204" pitchFamily="34" charset="0"/>
                          <a:cs typeface="Arial" panose="020B0604020202020204" pitchFamily="34" charset="0"/>
                        </a:rPr>
                        <a:t>Masilonyana Local Municipality </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smtClean="0">
                          <a:solidFill>
                            <a:srgbClr val="000000"/>
                          </a:solidFill>
                          <a:effectLst/>
                          <a:latin typeface="Arial" panose="020B0604020202020204" pitchFamily="34" charset="0"/>
                          <a:cs typeface="Arial" panose="020B0604020202020204" pitchFamily="34" charset="0"/>
                        </a:rPr>
                        <a:t>Implementing the Regional Bulk Infrastructure projects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09719">
                <a:tc>
                  <a:txBody>
                    <a:bodyPr/>
                    <a:lstStyle/>
                    <a:p>
                      <a:pPr algn="l" fontAlgn="b"/>
                      <a:r>
                        <a:rPr lang="en-ZA" sz="1400" b="0" i="0" u="none" strike="noStrike" dirty="0" err="1">
                          <a:solidFill>
                            <a:srgbClr val="000000"/>
                          </a:solidFill>
                          <a:effectLst/>
                          <a:latin typeface="Arial" panose="020B0604020202020204" pitchFamily="34" charset="0"/>
                          <a:cs typeface="Arial" panose="020B0604020202020204" pitchFamily="34" charset="0"/>
                        </a:rPr>
                        <a:t>Mhlathuze</a:t>
                      </a:r>
                      <a:r>
                        <a:rPr lang="en-ZA" sz="1400" b="0" i="0" u="none" strike="noStrike" dirty="0">
                          <a:solidFill>
                            <a:srgbClr val="000000"/>
                          </a:solidFill>
                          <a:effectLst/>
                          <a:latin typeface="Arial" panose="020B0604020202020204" pitchFamily="34" charset="0"/>
                          <a:cs typeface="Arial" panose="020B0604020202020204" pitchFamily="34" charset="0"/>
                        </a:rPr>
                        <a:t> Water</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400" b="0" i="0" u="none" strike="noStrike" dirty="0" smtClean="0">
                          <a:solidFill>
                            <a:srgbClr val="000000"/>
                          </a:solidFill>
                          <a:effectLst/>
                          <a:latin typeface="Arial" panose="020B0604020202020204" pitchFamily="34" charset="0"/>
                          <a:cs typeface="Arial" panose="020B0604020202020204" pitchFamily="34" charset="0"/>
                        </a:rPr>
                        <a:t>Implementing the Regional Bulk Infrastructure projects  and Operation and Maintenance </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08775">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Mopani District Municipality</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smtClean="0">
                          <a:solidFill>
                            <a:srgbClr val="000000"/>
                          </a:solidFill>
                          <a:effectLst/>
                          <a:latin typeface="Arial" panose="020B0604020202020204" pitchFamily="34" charset="0"/>
                          <a:cs typeface="Arial" panose="020B0604020202020204" pitchFamily="34" charset="0"/>
                        </a:rPr>
                        <a:t>Implementing the Regional Bulk Infrastructure projects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09719">
                <a:tc>
                  <a:txBody>
                    <a:bodyPr/>
                    <a:lstStyle/>
                    <a:p>
                      <a:pPr algn="l" fontAlgn="b"/>
                      <a:r>
                        <a:rPr lang="en-ZA" sz="1400" b="0" i="0" u="none" strike="noStrike">
                          <a:solidFill>
                            <a:srgbClr val="000000"/>
                          </a:solidFill>
                          <a:effectLst/>
                          <a:latin typeface="Arial" panose="020B0604020202020204" pitchFamily="34" charset="0"/>
                          <a:cs typeface="Arial" panose="020B0604020202020204" pitchFamily="34" charset="0"/>
                        </a:rPr>
                        <a:t>Rand Water </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400" b="0" i="0" u="none" strike="noStrike" dirty="0" smtClean="0">
                          <a:solidFill>
                            <a:srgbClr val="000000"/>
                          </a:solidFill>
                          <a:effectLst/>
                          <a:latin typeface="Arial" panose="020B0604020202020204" pitchFamily="34" charset="0"/>
                          <a:cs typeface="Arial" panose="020B0604020202020204" pitchFamily="34" charset="0"/>
                        </a:rPr>
                        <a:t>Implementing the Regional Bulk Infrastructure projects  and War on Leaks</a:t>
                      </a:r>
                      <a:r>
                        <a:rPr lang="en-ZA" sz="1400" b="0" i="0" u="none" strike="noStrike" baseline="0" dirty="0" smtClean="0">
                          <a:solidFill>
                            <a:srgbClr val="000000"/>
                          </a:solidFill>
                          <a:effectLst/>
                          <a:latin typeface="Arial" panose="020B0604020202020204" pitchFamily="34" charset="0"/>
                          <a:cs typeface="Arial" panose="020B0604020202020204" pitchFamily="34" charset="0"/>
                        </a:rPr>
                        <a:t> </a:t>
                      </a:r>
                      <a:endParaRPr lang="en-ZA" sz="1400" b="0" i="0" u="none" strike="noStrike" dirty="0" smtClean="0">
                        <a:solidFill>
                          <a:srgbClr val="000000"/>
                        </a:solidFill>
                        <a:effectLst/>
                        <a:latin typeface="Arial" panose="020B0604020202020204" pitchFamily="34" charset="0"/>
                        <a:cs typeface="Arial" panose="020B0604020202020204" pitchFamily="34" charset="0"/>
                      </a:endParaRP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08775">
                <a:tc>
                  <a:txBody>
                    <a:bodyPr/>
                    <a:lstStyle/>
                    <a:p>
                      <a:pPr algn="l" fontAlgn="b"/>
                      <a:r>
                        <a:rPr lang="en-ZA" sz="1400" b="0" i="0" u="none" strike="noStrike">
                          <a:solidFill>
                            <a:srgbClr val="000000"/>
                          </a:solidFill>
                          <a:effectLst/>
                          <a:latin typeface="Arial" panose="020B0604020202020204" pitchFamily="34" charset="0"/>
                          <a:cs typeface="Arial" panose="020B0604020202020204" pitchFamily="34" charset="0"/>
                        </a:rPr>
                        <a:t>Sedibeng Water </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smtClean="0">
                          <a:solidFill>
                            <a:srgbClr val="000000"/>
                          </a:solidFill>
                          <a:effectLst/>
                          <a:latin typeface="Arial" panose="020B0604020202020204" pitchFamily="34" charset="0"/>
                          <a:cs typeface="Arial" panose="020B0604020202020204" pitchFamily="34" charset="0"/>
                        </a:rPr>
                        <a:t>Implementing the Regional Bulk Infrastructure projects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71706">
                <a:tc>
                  <a:txBody>
                    <a:bodyPr/>
                    <a:lstStyle/>
                    <a:p>
                      <a:pPr algn="l" fontAlgn="b"/>
                      <a:r>
                        <a:rPr lang="en-ZA" sz="1400" b="0" i="0" u="none" strike="noStrike">
                          <a:solidFill>
                            <a:srgbClr val="000000"/>
                          </a:solidFill>
                          <a:effectLst/>
                          <a:latin typeface="Arial" panose="020B0604020202020204" pitchFamily="34" charset="0"/>
                          <a:cs typeface="Arial" panose="020B0604020202020204" pitchFamily="34" charset="0"/>
                        </a:rPr>
                        <a:t>Sekhukhune District Municipality</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400" b="0" i="0" u="none" strike="noStrike" dirty="0" smtClean="0">
                          <a:solidFill>
                            <a:srgbClr val="000000"/>
                          </a:solidFill>
                          <a:effectLst/>
                          <a:latin typeface="Arial" panose="020B0604020202020204" pitchFamily="34" charset="0"/>
                          <a:cs typeface="Arial" panose="020B0604020202020204" pitchFamily="34" charset="0"/>
                        </a:rPr>
                        <a:t>Implementing the Regional Bulk Infrastructure projects </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08775">
                <a:tc>
                  <a:txBody>
                    <a:bodyPr/>
                    <a:lstStyle/>
                    <a:p>
                      <a:pPr algn="l" fontAlgn="b"/>
                      <a:r>
                        <a:rPr lang="en-ZA" sz="1400" b="0" i="0" u="none" strike="noStrike">
                          <a:solidFill>
                            <a:srgbClr val="000000"/>
                          </a:solidFill>
                          <a:effectLst/>
                          <a:latin typeface="Arial" panose="020B0604020202020204" pitchFamily="34" charset="0"/>
                          <a:cs typeface="Arial" panose="020B0604020202020204" pitchFamily="34" charset="0"/>
                        </a:rPr>
                        <a:t>Tolokogo Local Municipality</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smtClean="0">
                          <a:solidFill>
                            <a:srgbClr val="000000"/>
                          </a:solidFill>
                          <a:effectLst/>
                          <a:latin typeface="Arial" panose="020B0604020202020204" pitchFamily="34" charset="0"/>
                          <a:cs typeface="Arial" panose="020B0604020202020204" pitchFamily="34" charset="0"/>
                        </a:rPr>
                        <a:t>Implementing the Regional Bulk Infrastructure projects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371706">
                <a:tc>
                  <a:txBody>
                    <a:bodyPr/>
                    <a:lstStyle/>
                    <a:p>
                      <a:pPr algn="l" fontAlgn="b"/>
                      <a:r>
                        <a:rPr lang="en-ZA" sz="1400" b="0" i="0" u="none" strike="noStrike">
                          <a:solidFill>
                            <a:srgbClr val="000000"/>
                          </a:solidFill>
                          <a:effectLst/>
                          <a:latin typeface="Arial" panose="020B0604020202020204" pitchFamily="34" charset="0"/>
                          <a:cs typeface="Arial" panose="020B0604020202020204" pitchFamily="34" charset="0"/>
                        </a:rPr>
                        <a:t>Tswelopelo Local Municipality </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400" b="0" i="0" u="none" strike="noStrike" dirty="0" smtClean="0">
                          <a:solidFill>
                            <a:srgbClr val="000000"/>
                          </a:solidFill>
                          <a:effectLst/>
                          <a:latin typeface="Arial" panose="020B0604020202020204" pitchFamily="34" charset="0"/>
                          <a:cs typeface="Arial" panose="020B0604020202020204" pitchFamily="34" charset="0"/>
                        </a:rPr>
                        <a:t>Implementing the Regional Bulk Infrastructure projects </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409719">
                <a:tc>
                  <a:txBody>
                    <a:bodyPr/>
                    <a:lstStyle/>
                    <a:p>
                      <a:pPr algn="l" fontAlgn="b"/>
                      <a:r>
                        <a:rPr lang="en-ZA" sz="1400" b="0" i="0" u="none" strike="noStrike">
                          <a:solidFill>
                            <a:srgbClr val="000000"/>
                          </a:solidFill>
                          <a:effectLst/>
                          <a:latin typeface="Arial" panose="020B0604020202020204" pitchFamily="34" charset="0"/>
                          <a:cs typeface="Arial" panose="020B0604020202020204" pitchFamily="34" charset="0"/>
                        </a:rPr>
                        <a:t>Water Trading Entity (DWS Construction)</a:t>
                      </a: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smtClean="0">
                          <a:solidFill>
                            <a:srgbClr val="000000"/>
                          </a:solidFill>
                          <a:effectLst/>
                          <a:latin typeface="Arial" panose="020B0604020202020204" pitchFamily="34" charset="0"/>
                          <a:cs typeface="Arial" panose="020B0604020202020204" pitchFamily="34" charset="0"/>
                        </a:rPr>
                        <a:t>Implementing the Regional Bulk Infrastructure projects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8314" marR="8314" marT="83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sp>
        <p:nvSpPr>
          <p:cNvPr id="5"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6</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64693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605" y="2714562"/>
            <a:ext cx="7007107" cy="1362075"/>
          </a:xfrm>
        </p:spPr>
        <p:txBody>
          <a:bodyPr/>
          <a:lstStyle/>
          <a:p>
            <a:pPr marL="0" indent="0"/>
            <a:r>
              <a:rPr lang="en-ZA" sz="2800" dirty="0">
                <a:latin typeface="Arial" panose="020B0604020202020204" pitchFamily="34" charset="0"/>
                <a:cs typeface="Arial" panose="020B0604020202020204" pitchFamily="34" charset="0"/>
              </a:rPr>
              <a:t>Part B: Monies owing to the water boards by municipalities Background</a:t>
            </a:r>
          </a:p>
        </p:txBody>
      </p:sp>
      <p:sp>
        <p:nvSpPr>
          <p:cNvPr id="5" name="Content Placeholder 2"/>
          <p:cNvSpPr txBox="1">
            <a:spLocks/>
          </p:cNvSpPr>
          <p:nvPr/>
        </p:nvSpPr>
        <p:spPr>
          <a:xfrm>
            <a:off x="1501254" y="4333155"/>
            <a:ext cx="6564574" cy="2033517"/>
          </a:xfrm>
          <a:prstGeom prst="rect">
            <a:avLst/>
          </a:prstGeom>
        </p:spPr>
        <p:txBody>
          <a:bodyPr anchor="b"/>
          <a:lstStyle>
            <a:lvl1pPr marL="0" indent="0" algn="l"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S PGothic" pitchFamily="34" charset="-128"/>
                <a:cs typeface="ＭＳ Ｐゴシック" charset="0"/>
              </a:defRPr>
            </a:lvl1pPr>
            <a:lvl2pPr marL="457200" indent="0" algn="l" defTabSz="457200"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S PGothic" pitchFamily="34" charset="-128"/>
                <a:cs typeface="+mn-cs"/>
              </a:defRPr>
            </a:lvl2pPr>
            <a:lvl3pPr marL="914400" indent="0" algn="l" defTabSz="457200"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S PGothic" pitchFamily="34" charset="-128"/>
                <a:cs typeface="+mn-cs"/>
              </a:defRPr>
            </a:lvl3pPr>
            <a:lvl4pPr marL="13716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S PGothic" pitchFamily="34" charset="-128"/>
                <a:cs typeface="+mn-cs"/>
              </a:defRPr>
            </a:lvl4pPr>
            <a:lvl5pPr marL="18288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S PGothic" pitchFamily="34" charset="-128"/>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171450" indent="-171450">
              <a:buFont typeface="Arial" panose="020B0604020202020204" pitchFamily="34" charset="0"/>
              <a:buChar char="•"/>
            </a:pPr>
            <a:r>
              <a:rPr lang="en-ZA" sz="1200" dirty="0" smtClean="0">
                <a:solidFill>
                  <a:schemeClr val="tx1"/>
                </a:solidFill>
                <a:latin typeface="Arial" panose="020B0604020202020204" pitchFamily="34" charset="0"/>
                <a:cs typeface="Arial" panose="020B0604020202020204" pitchFamily="34" charset="0"/>
              </a:rPr>
              <a:t>Background and content</a:t>
            </a:r>
          </a:p>
          <a:p>
            <a:pPr marL="171450" indent="-171450">
              <a:buFont typeface="Arial" panose="020B0604020202020204" pitchFamily="34" charset="0"/>
              <a:buChar char="•"/>
            </a:pPr>
            <a:r>
              <a:rPr lang="en-ZA" sz="1200" dirty="0" smtClean="0">
                <a:solidFill>
                  <a:schemeClr val="tx1"/>
                </a:solidFill>
                <a:latin typeface="Arial" panose="020B0604020202020204" pitchFamily="34" charset="0"/>
                <a:cs typeface="Arial" panose="020B0604020202020204" pitchFamily="34" charset="0"/>
              </a:rPr>
              <a:t>Consequences of Non-Payment</a:t>
            </a:r>
          </a:p>
          <a:p>
            <a:pPr marL="171450" indent="-171450">
              <a:buFont typeface="Arial" panose="020B0604020202020204" pitchFamily="34" charset="0"/>
              <a:buChar char="•"/>
            </a:pPr>
            <a:r>
              <a:rPr lang="en-ZA" sz="1200" dirty="0" smtClean="0">
                <a:solidFill>
                  <a:schemeClr val="tx1"/>
                </a:solidFill>
                <a:latin typeface="Arial" panose="020B0604020202020204" pitchFamily="34" charset="0"/>
                <a:cs typeface="Arial" panose="020B0604020202020204" pitchFamily="34" charset="0"/>
              </a:rPr>
              <a:t>Summary of Debt Owed to WTE and Water Boards by Municipalities</a:t>
            </a:r>
          </a:p>
          <a:p>
            <a:pPr marL="171450" indent="-171450">
              <a:buFont typeface="Arial" panose="020B0604020202020204" pitchFamily="34" charset="0"/>
              <a:buChar char="•"/>
            </a:pPr>
            <a:r>
              <a:rPr lang="en-ZA" sz="1200" dirty="0" smtClean="0">
                <a:solidFill>
                  <a:schemeClr val="tx1"/>
                </a:solidFill>
                <a:latin typeface="Arial" panose="020B0604020202020204" pitchFamily="34" charset="0"/>
                <a:cs typeface="Arial" panose="020B0604020202020204" pitchFamily="34" charset="0"/>
              </a:rPr>
              <a:t>Debt owed by Water Boards to the WTE</a:t>
            </a:r>
          </a:p>
          <a:p>
            <a:pPr marL="171450" indent="-171450">
              <a:buFont typeface="Arial" panose="020B0604020202020204" pitchFamily="34" charset="0"/>
              <a:buChar char="•"/>
            </a:pPr>
            <a:r>
              <a:rPr lang="en-ZA" sz="1200" dirty="0" smtClean="0">
                <a:solidFill>
                  <a:schemeClr val="tx1"/>
                </a:solidFill>
                <a:latin typeface="Arial" panose="020B0604020202020204" pitchFamily="34" charset="0"/>
                <a:cs typeface="Arial" panose="020B0604020202020204" pitchFamily="34" charset="0"/>
              </a:rPr>
              <a:t>Details of Municipal Debt to the WTE</a:t>
            </a:r>
          </a:p>
          <a:p>
            <a:pPr marL="171450" indent="-171450">
              <a:buFont typeface="Arial" panose="020B0604020202020204" pitchFamily="34" charset="0"/>
              <a:buChar char="•"/>
            </a:pPr>
            <a:r>
              <a:rPr lang="en-ZA" sz="1200" dirty="0" smtClean="0">
                <a:solidFill>
                  <a:schemeClr val="tx1"/>
                </a:solidFill>
                <a:latin typeface="Arial" panose="020B0604020202020204" pitchFamily="34" charset="0"/>
                <a:cs typeface="Arial" panose="020B0604020202020204" pitchFamily="34" charset="0"/>
              </a:rPr>
              <a:t>Summary of Municipal Debt to Water Boards</a:t>
            </a:r>
          </a:p>
          <a:p>
            <a:pPr marL="171450" indent="-171450">
              <a:buFont typeface="Arial" panose="020B0604020202020204" pitchFamily="34" charset="0"/>
              <a:buChar char="•"/>
            </a:pPr>
            <a:r>
              <a:rPr lang="en-ZA" sz="1200" dirty="0" smtClean="0">
                <a:solidFill>
                  <a:schemeClr val="tx1"/>
                </a:solidFill>
                <a:latin typeface="Arial" panose="020B0604020202020204" pitchFamily="34" charset="0"/>
                <a:cs typeface="Arial" panose="020B0604020202020204" pitchFamily="34" charset="0"/>
              </a:rPr>
              <a:t>Details of Debt owed to individual water boards</a:t>
            </a:r>
          </a:p>
          <a:p>
            <a:pPr marL="171450" indent="-171450">
              <a:buFont typeface="Arial" panose="020B0604020202020204" pitchFamily="34" charset="0"/>
              <a:buChar char="•"/>
            </a:pPr>
            <a:r>
              <a:rPr lang="en-ZA" sz="1200" dirty="0" smtClean="0">
                <a:solidFill>
                  <a:schemeClr val="tx1"/>
                </a:solidFill>
                <a:latin typeface="Arial" panose="020B0604020202020204" pitchFamily="34" charset="0"/>
                <a:cs typeface="Arial" panose="020B0604020202020204" pitchFamily="34" charset="0"/>
              </a:rPr>
              <a:t>Challenges</a:t>
            </a:r>
          </a:p>
          <a:p>
            <a:pPr marL="171450" indent="-171450">
              <a:buFont typeface="Arial" panose="020B0604020202020204" pitchFamily="34" charset="0"/>
              <a:buChar char="•"/>
            </a:pPr>
            <a:r>
              <a:rPr lang="en-ZA" sz="1200" dirty="0" smtClean="0">
                <a:solidFill>
                  <a:schemeClr val="tx1"/>
                </a:solidFill>
                <a:latin typeface="Arial" panose="020B0604020202020204" pitchFamily="34" charset="0"/>
                <a:cs typeface="Arial" panose="020B0604020202020204" pitchFamily="34" charset="0"/>
              </a:rPr>
              <a:t>Proposed Solutions</a:t>
            </a:r>
            <a:endParaRPr lang="en-ZA"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38928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37160"/>
            <a:ext cx="7566660" cy="693420"/>
          </a:xfrm>
        </p:spPr>
        <p:txBody>
          <a:bodyPr/>
          <a:lstStyle/>
          <a:p>
            <a:r>
              <a:rPr lang="en-ZA" sz="3600" dirty="0" smtClean="0">
                <a:latin typeface="Arial" panose="020B0604020202020204" pitchFamily="34" charset="0"/>
                <a:cs typeface="Arial" panose="020B0604020202020204" pitchFamily="34" charset="0"/>
              </a:rPr>
              <a:t>Background and Content</a:t>
            </a:r>
            <a:endParaRPr lang="en-ZA"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0" y="946305"/>
            <a:ext cx="6992203" cy="5004119"/>
          </a:xfrm>
        </p:spPr>
        <p:txBody>
          <a:bodyPr/>
          <a:lstStyle/>
          <a:p>
            <a:pPr algn="just"/>
            <a:r>
              <a:rPr lang="en-ZA" sz="1800" dirty="0" smtClean="0">
                <a:latin typeface="Arial" panose="020B0604020202020204" pitchFamily="34" charset="0"/>
                <a:cs typeface="Arial" panose="020B0604020202020204" pitchFamily="34" charset="0"/>
              </a:rPr>
              <a:t>The Water Trading Entity (WTE) and all the Entities Supporting the Department have been battling the escalating water-use debts by Municipalities over the years</a:t>
            </a:r>
          </a:p>
          <a:p>
            <a:pPr algn="just"/>
            <a:r>
              <a:rPr lang="en-ZA" sz="1800" dirty="0" smtClean="0">
                <a:latin typeface="Arial" panose="020B0604020202020204" pitchFamily="34" charset="0"/>
                <a:cs typeface="Arial" panose="020B0604020202020204" pitchFamily="34" charset="0"/>
              </a:rPr>
              <a:t>The WTE invoices the Water Boards (WBs) and the WTE and WBs invoice the Municipalities. Municipalities then invoice domestic users and businesses </a:t>
            </a:r>
          </a:p>
          <a:p>
            <a:pPr algn="just"/>
            <a:r>
              <a:rPr lang="en-ZA" sz="1800" dirty="0" smtClean="0">
                <a:latin typeface="Arial" panose="020B0604020202020204" pitchFamily="34" charset="0"/>
                <a:cs typeface="Arial" panose="020B0604020202020204" pitchFamily="34" charset="0"/>
              </a:rPr>
              <a:t>The Municipalities water-use debt to the WTE and Water Boards escalated by 14%</a:t>
            </a:r>
            <a:r>
              <a:rPr lang="en-ZA" sz="1800" dirty="0" smtClean="0">
                <a:solidFill>
                  <a:srgbClr val="FF0000"/>
                </a:solidFill>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from R13.1 billion in September 2018  to R14.9 billion in September 2019</a:t>
            </a:r>
          </a:p>
          <a:p>
            <a:pPr algn="just"/>
            <a:r>
              <a:rPr lang="en-ZA" sz="1800" dirty="0" smtClean="0">
                <a:latin typeface="Arial" panose="020B0604020202020204" pitchFamily="34" charset="0"/>
                <a:cs typeface="Arial" panose="020B0604020202020204" pitchFamily="34" charset="0"/>
              </a:rPr>
              <a:t>This is after all the debt recovery processes i.e.  Customer Meetings, Inter-Governmental Relations, Water Restrictions Implemented, Debt Collectors engaged, and the Inter-Ministerial Committee with COGTA, SALGA, Eskom, DWS (IMTT) have been implemented in most cases</a:t>
            </a:r>
          </a:p>
          <a:p>
            <a:pPr algn="just"/>
            <a:r>
              <a:rPr lang="en-ZA" sz="1800" dirty="0" smtClean="0">
                <a:latin typeface="Arial" panose="020B0604020202020204" pitchFamily="34" charset="0"/>
                <a:cs typeface="Arial" panose="020B0604020202020204" pitchFamily="34" charset="0"/>
              </a:rPr>
              <a:t>Common reasons cited for non-payment is the billing accuracy queries i.e. Inaccurate Meter-Readings and non-receipt of invoices and statements, which have mostly been resolved.</a:t>
            </a:r>
          </a:p>
          <a:p>
            <a:endParaRPr lang="en-ZA" sz="1800" dirty="0">
              <a:latin typeface="Arial" panose="020B0604020202020204" pitchFamily="34" charset="0"/>
              <a:cs typeface="Arial" panose="020B0604020202020204" pitchFamily="34" charset="0"/>
            </a:endParaRPr>
          </a:p>
        </p:txBody>
      </p:sp>
      <p:sp>
        <p:nvSpPr>
          <p:cNvPr id="5" name="Slide Number Placeholder 2"/>
          <p:cNvSpPr>
            <a:spLocks noGrp="1"/>
          </p:cNvSpPr>
          <p:nvPr>
            <p:ph type="sldNum" sz="quarter" idx="12"/>
          </p:nvPr>
        </p:nvSpPr>
        <p:spPr>
          <a:xfrm>
            <a:off x="6553200" y="6097038"/>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8</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75341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07066" y="274638"/>
            <a:ext cx="7560733" cy="868362"/>
          </a:xfrm>
        </p:spPr>
        <p:txBody>
          <a:bodyPr/>
          <a:lstStyle/>
          <a:p>
            <a:r>
              <a:rPr lang="en-ZA" sz="3200" b="1" dirty="0" smtClean="0"/>
              <a:t>DWS Billing &amp; Revenue Hierarchy </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801553522"/>
              </p:ext>
            </p:extLst>
          </p:nvPr>
        </p:nvGraphicFramePr>
        <p:xfrm>
          <a:off x="0" y="965200"/>
          <a:ext cx="9067799" cy="5420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5153025" y="5970476"/>
            <a:ext cx="3390900" cy="415498"/>
          </a:xfrm>
          <a:prstGeom prst="rect">
            <a:avLst/>
          </a:prstGeom>
          <a:noFill/>
        </p:spPr>
        <p:txBody>
          <a:bodyPr wrap="square" rtlCol="0">
            <a:spAutoFit/>
          </a:bodyPr>
          <a:lstStyle/>
          <a:p>
            <a:r>
              <a:rPr lang="en-ZA" sz="1050" dirty="0" smtClean="0"/>
              <a:t>WRM:	Water Resources Management charges</a:t>
            </a:r>
          </a:p>
          <a:p>
            <a:r>
              <a:rPr lang="en-ZA" sz="1050" dirty="0" smtClean="0"/>
              <a:t>WSA: 	Water Services Authority</a:t>
            </a:r>
            <a:endParaRPr lang="en-ZA" sz="1050" dirty="0"/>
          </a:p>
        </p:txBody>
      </p:sp>
      <p:sp>
        <p:nvSpPr>
          <p:cNvPr id="6" name="Slide Number Placeholder 2"/>
          <p:cNvSpPr>
            <a:spLocks noGrp="1"/>
          </p:cNvSpPr>
          <p:nvPr>
            <p:ph type="sldNum" sz="quarter" idx="12"/>
          </p:nvPr>
        </p:nvSpPr>
        <p:spPr>
          <a:xfrm>
            <a:off x="6553200" y="6451886"/>
            <a:ext cx="2133600" cy="365125"/>
          </a:xfrm>
        </p:spPr>
        <p:txBody>
          <a:bodyPr/>
          <a:lstStyle/>
          <a:p>
            <a:pPr algn="r"/>
            <a:fld id="{131B6D53-F1A5-45DF-A3EC-FEE3A107B2E8}" type="slidenum">
              <a:rPr lang="en-ZA" sz="1400" smtClean="0">
                <a:solidFill>
                  <a:schemeClr val="tx1"/>
                </a:solidFill>
                <a:latin typeface="Arial" panose="020B0604020202020204" pitchFamily="34" charset="0"/>
                <a:cs typeface="Arial" panose="020B0604020202020204" pitchFamily="34" charset="0"/>
              </a:rPr>
              <a:pPr algn="r"/>
              <a:t>9</a:t>
            </a:fld>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87645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6797</TotalTime>
  <Words>4526</Words>
  <Application>Microsoft Office PowerPoint</Application>
  <PresentationFormat>On-screen Show (4:3)</PresentationFormat>
  <Paragraphs>1495</Paragraphs>
  <Slides>31</Slides>
  <Notes>3</Notes>
  <HiddenSlides>0</HiddenSlides>
  <MMClips>0</MMClips>
  <ScaleCrop>false</ScaleCrop>
  <HeadingPairs>
    <vt:vector size="4" baseType="variant">
      <vt:variant>
        <vt:lpstr>Theme</vt:lpstr>
      </vt:variant>
      <vt:variant>
        <vt:i4>5</vt:i4>
      </vt:variant>
      <vt:variant>
        <vt:lpstr>Slide Titles</vt:lpstr>
      </vt:variant>
      <vt:variant>
        <vt:i4>31</vt:i4>
      </vt:variant>
    </vt:vector>
  </HeadingPairs>
  <TitlesOfParts>
    <vt:vector size="36" baseType="lpstr">
      <vt:lpstr>Office Theme</vt:lpstr>
      <vt:lpstr>2_Office Theme</vt:lpstr>
      <vt:lpstr>3_Office Theme</vt:lpstr>
      <vt:lpstr>4_Office Theme</vt:lpstr>
      <vt:lpstr>1_Office Theme</vt:lpstr>
      <vt:lpstr>Slide 1</vt:lpstr>
      <vt:lpstr>CONTENTS</vt:lpstr>
      <vt:lpstr>Part A: Outstanding debt owed to entities supporting the work of the Department</vt:lpstr>
      <vt:lpstr>Overview</vt:lpstr>
      <vt:lpstr>Debt owed to Entity as at 18Oct  2019</vt:lpstr>
      <vt:lpstr>Summary of work supporting the Department</vt:lpstr>
      <vt:lpstr>Part B: Monies owing to the water boards by municipalities Background</vt:lpstr>
      <vt:lpstr>Background and Content</vt:lpstr>
      <vt:lpstr>DWS Billing &amp; Revenue Hierarchy </vt:lpstr>
      <vt:lpstr>Slide 10</vt:lpstr>
      <vt:lpstr>TCTA DEPENDENCY ON WTE PAYMENTS</vt:lpstr>
      <vt:lpstr>Summary of Debt Owed to WTE and Water Boards By Municipalities</vt:lpstr>
      <vt:lpstr>Ageing of Debt Owed to WTE and Water Boards By Municipalities</vt:lpstr>
      <vt:lpstr>Debt Owed To The WTE By Water Boards</vt:lpstr>
      <vt:lpstr>DETAILS OF MUNICIPAL DEBT TO THE WATER TRADING ENTITY</vt:lpstr>
      <vt:lpstr>DETAILS OF MUNICIPAL DEBT TO THE WATER TRADING ENTITY- CONTINUED</vt:lpstr>
      <vt:lpstr>DETAILS OF DEBT OWED TO AMATOLA WATER BOARD AS AT 30 SEPTEMBER 2019</vt:lpstr>
      <vt:lpstr>DETAILS OF DEBT OWED TO BLOEM WATER BOARD AS AT 30 SEPTEMBER 2019</vt:lpstr>
      <vt:lpstr>DETAILS OF DEBT OWED TO LEPELLE NORTHERN WATER BOARDAS AT 30 SEPTEMBER 2019</vt:lpstr>
      <vt:lpstr>DETAILS OF DEBT OWED TO MAGALIES WATER BOARD AS AT 30 SEPTEMBER 2019</vt:lpstr>
      <vt:lpstr>DETAILS OF DEBT OWED TO MHLATHUZE WATER BOARD AS AT 30 SEPTEMBER 2019</vt:lpstr>
      <vt:lpstr>DETAILS OF DEBT OWED TO OVERBERG WATER BOARD AS AT 30 SEPTEMBER 2019</vt:lpstr>
      <vt:lpstr>DETAILS OF DEBT OWED TO RAND WATER AT 30 SEPTEMBER 2019</vt:lpstr>
      <vt:lpstr>DETAILS OF DEBT OWED TO SEDIBENG WATER BOARD AS AT 30 SEPTEMBER 2019</vt:lpstr>
      <vt:lpstr>DETAILS OF DEBT OWED TO SEDIBENG WATER BOARD AS AT 30 SEPTEMBER 2019</vt:lpstr>
      <vt:lpstr>DETAILS OF DEBT OWED TO SEDIBENG WATER BOARD AS AT 30 SEPTEMBER 2019</vt:lpstr>
      <vt:lpstr>DETAILS OF DEBT OWED TO SEDIBENG WATER BOARD AS AT 30 SEPTEMBER 2019</vt:lpstr>
      <vt:lpstr>DETAILS OF DEBT OWED TO UMGENI WATER BOARD AT 30 SEPTEMBER 2019</vt:lpstr>
      <vt:lpstr>Challenges</vt:lpstr>
      <vt:lpstr>Proposed Solution</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 Maree</dc:creator>
  <cp:lastModifiedBy>PUMZA</cp:lastModifiedBy>
  <cp:revision>855</cp:revision>
  <cp:lastPrinted>2019-10-18T05:22:11Z</cp:lastPrinted>
  <dcterms:created xsi:type="dcterms:W3CDTF">2012-08-01T10:33:21Z</dcterms:created>
  <dcterms:modified xsi:type="dcterms:W3CDTF">2019-10-30T09:06:52Z</dcterms:modified>
</cp:coreProperties>
</file>