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995" r:id="rId2"/>
    <p:sldId id="1003" r:id="rId3"/>
    <p:sldId id="1016" r:id="rId4"/>
    <p:sldId id="1018" r:id="rId5"/>
    <p:sldId id="1015" r:id="rId6"/>
    <p:sldId id="1006" r:id="rId7"/>
    <p:sldId id="1005" r:id="rId8"/>
    <p:sldId id="1008" r:id="rId9"/>
    <p:sldId id="1012" r:id="rId10"/>
    <p:sldId id="1017"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8F45C"/>
    <a:srgbClr val="14F814"/>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631" autoAdjust="0"/>
    <p:restoredTop sz="86323" autoAdjust="0"/>
  </p:normalViewPr>
  <p:slideViewPr>
    <p:cSldViewPr>
      <p:cViewPr varScale="1">
        <p:scale>
          <a:sx n="116" d="100"/>
          <a:sy n="116" d="100"/>
        </p:scale>
        <p:origin x="-1494" y="-11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snapToObjects="1">
      <p:cViewPr varScale="1">
        <p:scale>
          <a:sx n="90" d="100"/>
          <a:sy n="90" d="100"/>
        </p:scale>
        <p:origin x="-4624" y="-11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10/31/2019</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10/31/2019</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10/31/2019</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2321321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852936"/>
            <a:ext cx="8418398" cy="1152128"/>
          </a:xfrm>
        </p:spPr>
        <p:txBody>
          <a:bodyPr>
            <a:noAutofit/>
          </a:bodyPr>
          <a:lstStyle/>
          <a:p>
            <a:pPr algn="ctr"/>
            <a:r>
              <a:rPr lang="en-ZA" sz="2800" dirty="0" smtClean="0">
                <a:solidFill>
                  <a:schemeClr val="tx1"/>
                </a:solidFill>
              </a:rPr>
              <a:t>ALLEDGED MISSING R100 MILLION IN MGE</a:t>
            </a:r>
            <a:endParaRPr lang="en-ZA" sz="4400" dirty="0">
              <a:solidFill>
                <a:schemeClr val="tx1"/>
              </a:solidFill>
            </a:endParaRPr>
          </a:p>
        </p:txBody>
      </p:sp>
      <p:sp>
        <p:nvSpPr>
          <p:cNvPr id="4" name="Rectangle 3"/>
          <p:cNvSpPr/>
          <p:nvPr/>
        </p:nvSpPr>
        <p:spPr>
          <a:xfrm>
            <a:off x="2843808" y="4725144"/>
            <a:ext cx="6192688" cy="1224136"/>
          </a:xfrm>
          <a:prstGeom prst="rect">
            <a:avLst/>
          </a:prstGeom>
        </p:spPr>
        <p:txBody>
          <a:bodyPr wrap="square">
            <a:noAutofit/>
          </a:bodyPr>
          <a:lstStyle/>
          <a:p>
            <a:pPr algn="r">
              <a:spcAft>
                <a:spcPts val="600"/>
              </a:spcAft>
            </a:pPr>
            <a:r>
              <a:rPr lang="en-ZA" b="1" dirty="0" smtClean="0">
                <a:solidFill>
                  <a:schemeClr val="accent2">
                    <a:lumMod val="50000"/>
                  </a:schemeClr>
                </a:solidFill>
                <a:latin typeface="Arial"/>
                <a:cs typeface="Arial"/>
              </a:rPr>
              <a:t>Director General: Arts and Culture </a:t>
            </a:r>
            <a:endParaRPr lang="en-ZA" b="1" dirty="0">
              <a:solidFill>
                <a:schemeClr val="accent2">
                  <a:lumMod val="50000"/>
                </a:schemeClr>
              </a:solidFill>
              <a:latin typeface="Arial"/>
              <a:cs typeface="Arial"/>
            </a:endParaRPr>
          </a:p>
          <a:p>
            <a:pPr>
              <a:spcAft>
                <a:spcPts val="600"/>
              </a:spcAft>
            </a:pPr>
            <a:r>
              <a:rPr lang="en-ZA" b="1" dirty="0" smtClean="0">
                <a:solidFill>
                  <a:schemeClr val="accent2">
                    <a:lumMod val="50000"/>
                  </a:schemeClr>
                </a:solidFill>
                <a:latin typeface="Arial"/>
                <a:cs typeface="Arial"/>
              </a:rPr>
              <a:t>                                    Date: 29 October 2019</a:t>
            </a:r>
          </a:p>
        </p:txBody>
      </p:sp>
    </p:spTree>
    <p:extLst>
      <p:ext uri="{BB962C8B-B14F-4D97-AF65-F5344CB8AC3E}">
        <p14:creationId xmlns:p14="http://schemas.microsoft.com/office/powerpoint/2010/main" xmlns="" val="1485401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852936"/>
            <a:ext cx="8229600" cy="710952"/>
          </a:xfrm>
        </p:spPr>
        <p:txBody>
          <a:bodyPr>
            <a:normAutofit fontScale="90000"/>
          </a:bodyPr>
          <a:lstStyle/>
          <a:p>
            <a:pPr algn="ctr"/>
            <a:r>
              <a:rPr lang="en-US" sz="4400" dirty="0"/>
              <a:t>THANK YOU</a:t>
            </a:r>
            <a:r>
              <a:rPr lang="en-US" dirty="0"/>
              <a:t/>
            </a:r>
            <a:br>
              <a:rPr lang="en-US" dirty="0"/>
            </a:br>
            <a:endParaRPr lang="en-US" dirty="0"/>
          </a:p>
        </p:txBody>
      </p:sp>
    </p:spTree>
    <p:extLst>
      <p:ext uri="{BB962C8B-B14F-4D97-AF65-F5344CB8AC3E}">
        <p14:creationId xmlns:p14="http://schemas.microsoft.com/office/powerpoint/2010/main" xmlns="" val="1144183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10952"/>
          </a:xfrm>
        </p:spPr>
        <p:txBody>
          <a:bodyPr>
            <a:normAutofit/>
          </a:bodyPr>
          <a:lstStyle/>
          <a:p>
            <a:r>
              <a:rPr lang="en-US" dirty="0" smtClean="0"/>
              <a:t>TABLE OF CONTENT</a:t>
            </a:r>
            <a:endParaRPr lang="en-US" dirty="0"/>
          </a:p>
        </p:txBody>
      </p:sp>
      <p:sp>
        <p:nvSpPr>
          <p:cNvPr id="3" name="Content Placeholder 2"/>
          <p:cNvSpPr>
            <a:spLocks noGrp="1"/>
          </p:cNvSpPr>
          <p:nvPr>
            <p:ph idx="1"/>
          </p:nvPr>
        </p:nvSpPr>
        <p:spPr>
          <a:xfrm>
            <a:off x="443560" y="980728"/>
            <a:ext cx="8640960" cy="5250905"/>
          </a:xfrm>
        </p:spPr>
        <p:txBody>
          <a:bodyPr>
            <a:normAutofit/>
          </a:bodyPr>
          <a:lstStyle/>
          <a:p>
            <a:pPr marL="0" indent="0">
              <a:buNone/>
            </a:pPr>
            <a:endParaRPr lang="en-US" sz="1200" dirty="0" smtClean="0">
              <a:solidFill>
                <a:schemeClr val="tx1"/>
              </a:solidFill>
            </a:endParaRPr>
          </a:p>
          <a:p>
            <a:pPr marL="228600" indent="-228600">
              <a:buAutoNum type="arabicPeriod"/>
            </a:pPr>
            <a:r>
              <a:rPr lang="en-US" sz="1800" dirty="0" smtClean="0">
                <a:solidFill>
                  <a:schemeClr val="tx1"/>
                </a:solidFill>
              </a:rPr>
              <a:t>Background</a:t>
            </a:r>
          </a:p>
          <a:p>
            <a:pPr marL="228600" indent="-228600">
              <a:buAutoNum type="arabicPeriod"/>
            </a:pPr>
            <a:endParaRPr lang="en-US" sz="1800" dirty="0" smtClean="0">
              <a:solidFill>
                <a:schemeClr val="tx1"/>
              </a:solidFill>
            </a:endParaRPr>
          </a:p>
          <a:p>
            <a:pPr marL="228600" indent="-228600">
              <a:buAutoNum type="arabicPeriod"/>
            </a:pPr>
            <a:r>
              <a:rPr lang="en-US" sz="1800" dirty="0" smtClean="0">
                <a:solidFill>
                  <a:schemeClr val="tx1"/>
                </a:solidFill>
              </a:rPr>
              <a:t>Ladysmith Black Mambazo</a:t>
            </a:r>
          </a:p>
          <a:p>
            <a:pPr marL="0" indent="0">
              <a:buNone/>
            </a:pPr>
            <a:r>
              <a:rPr lang="en-US" sz="1800" dirty="0" smtClean="0">
                <a:solidFill>
                  <a:schemeClr val="tx1"/>
                </a:solidFill>
              </a:rPr>
              <a:t>	</a:t>
            </a:r>
            <a:endParaRPr lang="en-ZA"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228600" indent="-228600">
              <a:buAutoNum type="arabicPeriod" startAt="3"/>
            </a:pPr>
            <a:r>
              <a:rPr lang="en-ZA"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National Empowerment Fund</a:t>
            </a:r>
          </a:p>
          <a:p>
            <a:pPr marL="228600" indent="-228600">
              <a:buAutoNum type="arabicPeriod" startAt="3"/>
            </a:pPr>
            <a:endParaRPr lang="en-ZA"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228600" indent="-228600">
              <a:buAutoNum type="arabicPeriod" startAt="3"/>
            </a:pPr>
            <a:r>
              <a:rPr lang="en-US"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Indoni Youth Empowerment</a:t>
            </a:r>
          </a:p>
          <a:p>
            <a:pPr marL="228600" indent="-228600">
              <a:buAutoNum type="arabicPeriod" startAt="3"/>
            </a:pPr>
            <a:endParaRPr lang="en-US"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228600" indent="-228600">
              <a:buAutoNum type="arabicPeriod" startAt="3"/>
            </a:pPr>
            <a:r>
              <a:rPr lang="en-US"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USIBA Awards</a:t>
            </a:r>
          </a:p>
          <a:p>
            <a:pPr marL="228600" indent="-228600">
              <a:buAutoNum type="arabicPeriod" startAt="3"/>
            </a:pPr>
            <a:endParaRPr lang="en-US"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228600" indent="-228600">
              <a:buAutoNum type="arabicPeriod" startAt="3"/>
            </a:pPr>
            <a:r>
              <a:rPr lang="en-US"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Living Legends Trust</a:t>
            </a:r>
          </a:p>
          <a:p>
            <a:pPr marL="228600" indent="-228600">
              <a:buAutoNum type="arabicPeriod" startAt="3"/>
            </a:pPr>
            <a:endParaRPr lang="en-US"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228600" indent="-228600">
              <a:buAutoNum type="arabicPeriod" startAt="3"/>
            </a:pPr>
            <a:r>
              <a:rPr lang="en-US"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Current Status</a:t>
            </a:r>
          </a:p>
          <a:p>
            <a:pPr marL="228600" indent="-228600">
              <a:buAutoNum type="arabicPeriod" startAt="3"/>
            </a:pPr>
            <a:endParaRPr lang="en-US" sz="18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ZA" sz="1800" dirty="0" smtClean="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ZA" sz="1200" dirty="0" smtClean="0">
              <a:latin typeface="Arial" panose="020B0604020202020204" pitchFamily="34" charset="0"/>
              <a:ea typeface="Calibri" panose="020F0502020204030204" pitchFamily="34" charset="0"/>
              <a:cs typeface="Times New Roman" panose="02020603050405020304" pitchFamily="18" charset="0"/>
            </a:endParaRPr>
          </a:p>
          <a:p>
            <a:endParaRPr lang="en-ZA" sz="1200" dirty="0" smtClean="0">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TextBox 3"/>
          <p:cNvSpPr txBox="1"/>
          <p:nvPr/>
        </p:nvSpPr>
        <p:spPr>
          <a:xfrm>
            <a:off x="8460432" y="6165914"/>
            <a:ext cx="301686" cy="369332"/>
          </a:xfrm>
          <a:prstGeom prst="rect">
            <a:avLst/>
          </a:prstGeom>
          <a:noFill/>
        </p:spPr>
        <p:txBody>
          <a:bodyPr wrap="none" rtlCol="0">
            <a:spAutoFit/>
          </a:bodyPr>
          <a:lstStyle/>
          <a:p>
            <a:r>
              <a:rPr lang="en-ZA" dirty="0" smtClean="0"/>
              <a:t>2</a:t>
            </a:r>
            <a:endParaRPr lang="en-ZA" dirty="0"/>
          </a:p>
        </p:txBody>
      </p:sp>
    </p:spTree>
    <p:extLst>
      <p:ext uri="{BB962C8B-B14F-4D97-AF65-F5344CB8AC3E}">
        <p14:creationId xmlns:p14="http://schemas.microsoft.com/office/powerpoint/2010/main" xmlns="" val="371729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975042"/>
          </a:xfrm>
        </p:spPr>
        <p:txBody>
          <a:bodyPr>
            <a:normAutofit/>
          </a:bodyPr>
          <a:lstStyle/>
          <a:p>
            <a:pPr algn="ctr"/>
            <a:r>
              <a:rPr lang="en-US" dirty="0" smtClean="0"/>
              <a:t>BACKGROUND</a:t>
            </a:r>
            <a:endParaRPr lang="en-US" dirty="0"/>
          </a:p>
        </p:txBody>
      </p:sp>
      <p:sp>
        <p:nvSpPr>
          <p:cNvPr id="3" name="Content Placeholder 2"/>
          <p:cNvSpPr>
            <a:spLocks noGrp="1"/>
          </p:cNvSpPr>
          <p:nvPr>
            <p:ph idx="1"/>
          </p:nvPr>
        </p:nvSpPr>
        <p:spPr>
          <a:xfrm>
            <a:off x="360326" y="835476"/>
            <a:ext cx="8424936" cy="5479379"/>
          </a:xfrm>
        </p:spPr>
        <p:txBody>
          <a:bodyPr>
            <a:normAutofit fontScale="92500"/>
          </a:bodyPr>
          <a:lstStyle/>
          <a:p>
            <a:pPr algn="just"/>
            <a:endParaRPr lang="en-US" sz="2000" dirty="0" smtClean="0">
              <a:solidFill>
                <a:schemeClr val="tx1"/>
              </a:solidFill>
            </a:endParaRPr>
          </a:p>
          <a:p>
            <a:pPr algn="just"/>
            <a:r>
              <a:rPr lang="en-US" sz="2600" b="0" dirty="0" smtClean="0">
                <a:solidFill>
                  <a:schemeClr val="tx1"/>
                </a:solidFill>
              </a:rPr>
              <a:t>The Department rejects the malicious allegation that there is R100 million of  MGE funds missing</a:t>
            </a:r>
          </a:p>
          <a:p>
            <a:pPr marL="0" indent="0" algn="just">
              <a:buNone/>
            </a:pPr>
            <a:endParaRPr lang="en-US" sz="2600" b="0" dirty="0" smtClean="0">
              <a:solidFill>
                <a:schemeClr val="tx1"/>
              </a:solidFill>
            </a:endParaRPr>
          </a:p>
          <a:p>
            <a:pPr algn="just"/>
            <a:r>
              <a:rPr lang="en-US" sz="2600" b="0" dirty="0" smtClean="0">
                <a:solidFill>
                  <a:schemeClr val="tx1"/>
                </a:solidFill>
              </a:rPr>
              <a:t>On the Sunday 15</a:t>
            </a:r>
            <a:r>
              <a:rPr lang="en-US" sz="2600" b="0" baseline="30000" dirty="0" smtClean="0">
                <a:solidFill>
                  <a:schemeClr val="tx1"/>
                </a:solidFill>
              </a:rPr>
              <a:t>th</a:t>
            </a:r>
            <a:r>
              <a:rPr lang="en-US" sz="2600" b="0" dirty="0" smtClean="0">
                <a:solidFill>
                  <a:schemeClr val="tx1"/>
                </a:solidFill>
              </a:rPr>
              <a:t> July 2019, City Press alleged that a whistle – blower(s) claim that Mzansi Golden Economy funds are allocated to artists without checks and balances,</a:t>
            </a:r>
          </a:p>
          <a:p>
            <a:pPr marL="0" indent="0" algn="just">
              <a:buNone/>
            </a:pPr>
            <a:endParaRPr lang="en-US" sz="2600" b="0" dirty="0" smtClean="0">
              <a:solidFill>
                <a:schemeClr val="tx1"/>
              </a:solidFill>
            </a:endParaRPr>
          </a:p>
          <a:p>
            <a:pPr algn="just"/>
            <a:r>
              <a:rPr lang="en-US" sz="2600" b="0" dirty="0" smtClean="0">
                <a:solidFill>
                  <a:schemeClr val="tx1"/>
                </a:solidFill>
              </a:rPr>
              <a:t>The newspaper reported questionable funding deals amounting to more than R100 million at the Department,</a:t>
            </a:r>
          </a:p>
          <a:p>
            <a:pPr marL="0" indent="0" algn="just">
              <a:buNone/>
            </a:pPr>
            <a:endParaRPr lang="en-US" sz="2600" b="0" dirty="0" smtClean="0">
              <a:solidFill>
                <a:schemeClr val="tx1"/>
              </a:solidFill>
            </a:endParaRPr>
          </a:p>
          <a:p>
            <a:pPr algn="just"/>
            <a:r>
              <a:rPr lang="en-US" sz="2600" b="0" dirty="0" smtClean="0">
                <a:solidFill>
                  <a:schemeClr val="tx1"/>
                </a:solidFill>
              </a:rPr>
              <a:t>On Tuesday 16</a:t>
            </a:r>
            <a:r>
              <a:rPr lang="en-US" sz="2600" b="0" baseline="30000" dirty="0" smtClean="0">
                <a:solidFill>
                  <a:schemeClr val="tx1"/>
                </a:solidFill>
              </a:rPr>
              <a:t>th</a:t>
            </a:r>
            <a:r>
              <a:rPr lang="en-US" sz="2600" b="0" dirty="0" smtClean="0">
                <a:solidFill>
                  <a:schemeClr val="tx1"/>
                </a:solidFill>
              </a:rPr>
              <a:t> July 2019, the Department responded to the articled and all allegations were denied</a:t>
            </a:r>
            <a:r>
              <a:rPr lang="en-US" sz="2600" b="0" dirty="0">
                <a:solidFill>
                  <a:schemeClr val="tx1"/>
                </a:solidFill>
              </a:rPr>
              <a:t>.</a:t>
            </a:r>
          </a:p>
        </p:txBody>
      </p:sp>
      <p:sp>
        <p:nvSpPr>
          <p:cNvPr id="4" name="TextBox 3"/>
          <p:cNvSpPr txBox="1"/>
          <p:nvPr/>
        </p:nvSpPr>
        <p:spPr>
          <a:xfrm>
            <a:off x="8460432" y="6165914"/>
            <a:ext cx="301686" cy="369332"/>
          </a:xfrm>
          <a:prstGeom prst="rect">
            <a:avLst/>
          </a:prstGeom>
          <a:noFill/>
        </p:spPr>
        <p:txBody>
          <a:bodyPr wrap="none" rtlCol="0">
            <a:spAutoFit/>
          </a:bodyPr>
          <a:lstStyle/>
          <a:p>
            <a:r>
              <a:rPr lang="en-ZA" dirty="0" smtClean="0"/>
              <a:t>3</a:t>
            </a:r>
            <a:endParaRPr lang="en-ZA" dirty="0"/>
          </a:p>
        </p:txBody>
      </p:sp>
    </p:spTree>
    <p:extLst>
      <p:ext uri="{BB962C8B-B14F-4D97-AF65-F5344CB8AC3E}">
        <p14:creationId xmlns:p14="http://schemas.microsoft.com/office/powerpoint/2010/main" xmlns="" val="694939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975042"/>
          </a:xfrm>
        </p:spPr>
        <p:txBody>
          <a:bodyPr>
            <a:noAutofit/>
          </a:bodyPr>
          <a:lstStyle/>
          <a:p>
            <a:pPr marL="630555" algn="ctr">
              <a:lnSpc>
                <a:spcPct val="115000"/>
              </a:lnSpc>
              <a:spcAft>
                <a:spcPts val="1000"/>
              </a:spcAft>
            </a:pPr>
            <a:r>
              <a:rPr lang="en-ZA" dirty="0" smtClean="0">
                <a:latin typeface="Arial" panose="020B0604020202020204" pitchFamily="34" charset="0"/>
                <a:ea typeface="Calibri" panose="020F0502020204030204" pitchFamily="34" charset="0"/>
                <a:cs typeface="Arial" panose="020B0604020202020204" pitchFamily="34" charset="0"/>
              </a:rPr>
              <a:t>Ladysmith Black Mambazo</a:t>
            </a:r>
            <a:r>
              <a:rPr lang="en-ZA" dirty="0" smtClean="0">
                <a:latin typeface="Arial" panose="020B0604020202020204" pitchFamily="34" charset="0"/>
                <a:ea typeface="Calibri" panose="020F0502020204030204" pitchFamily="34" charset="0"/>
                <a:cs typeface="Times New Roman" panose="02020603050405020304" pitchFamily="18" charset="0"/>
              </a:rPr>
              <a:t/>
            </a:r>
            <a:br>
              <a:rPr lang="en-ZA" dirty="0" smtClean="0">
                <a:latin typeface="Arial" panose="020B060402020202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360326" y="980728"/>
            <a:ext cx="8424936" cy="5138603"/>
          </a:xfrm>
        </p:spPr>
        <p:txBody>
          <a:bodyPr>
            <a:normAutofit fontScale="92500"/>
          </a:bodyPr>
          <a:lstStyle/>
          <a:p>
            <a:pPr marL="0" indent="0" algn="just">
              <a:lnSpc>
                <a:spcPct val="170000"/>
              </a:lnSpc>
              <a:spcAft>
                <a:spcPts val="1000"/>
              </a:spcAft>
              <a:buNone/>
            </a:pPr>
            <a:r>
              <a:rPr lang="en-US"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Legendary award winning group, Ladysmith Black Mambazo, launched a Mobile Academy aimed at exposing aspiring artists  to a series of educational music workshops and imparting talent to the younger generations. </a:t>
            </a:r>
            <a:endParaRPr lang="en-ZA" sz="105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Font typeface="Symbol" panose="05050102010706020507" pitchFamily="18" charset="2"/>
              <a:buChar char=""/>
            </a:pPr>
            <a:r>
              <a:rPr lang="en-ZA"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Ladysmith Black Mambazo submitted a three year proposal of R36 million beginning of 2018.</a:t>
            </a:r>
          </a:p>
          <a:p>
            <a:pPr lvl="0" algn="just">
              <a:lnSpc>
                <a:spcPct val="115000"/>
              </a:lnSpc>
              <a:spcAft>
                <a:spcPts val="1000"/>
              </a:spcAft>
              <a:buFont typeface="Symbol" panose="05050102010706020507" pitchFamily="18" charset="2"/>
              <a:buChar char=""/>
            </a:pPr>
            <a:r>
              <a:rPr lang="en-ZA"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Department then committed R12 million in the 2018/19 financial year subject to satisfactory narrative and financial reporting which was done . </a:t>
            </a:r>
          </a:p>
          <a:p>
            <a:pPr lvl="0" algn="just">
              <a:lnSpc>
                <a:spcPct val="115000"/>
              </a:lnSpc>
              <a:spcAft>
                <a:spcPts val="1000"/>
              </a:spcAft>
              <a:buFont typeface="Symbol" panose="05050102010706020507" pitchFamily="18" charset="2"/>
              <a:buChar char=""/>
            </a:pPr>
            <a:r>
              <a:rPr lang="en-ZA"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group has since reported and resubmitted a new funding proposal for the next two years. </a:t>
            </a:r>
          </a:p>
          <a:p>
            <a:pPr lvl="0" algn="just">
              <a:lnSpc>
                <a:spcPct val="115000"/>
              </a:lnSpc>
              <a:spcAft>
                <a:spcPts val="1000"/>
              </a:spcAft>
              <a:buFont typeface="Symbol" panose="05050102010706020507" pitchFamily="18" charset="2"/>
              <a:buChar char=""/>
            </a:pPr>
            <a:r>
              <a:rPr lang="en-ZA"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new Memorandum of  Agreement has since been concluded on the  04</a:t>
            </a:r>
            <a:r>
              <a:rPr lang="en-ZA" b="0" baseline="30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a:t>
            </a:r>
            <a:r>
              <a:rPr lang="en-ZA"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October 2019  for the 2019/20 and 2020/21 financial years for an amount of R24 million.</a:t>
            </a:r>
          </a:p>
          <a:p>
            <a:pPr lvl="0" algn="just">
              <a:lnSpc>
                <a:spcPct val="115000"/>
              </a:lnSpc>
              <a:spcAft>
                <a:spcPts val="1000"/>
              </a:spcAft>
              <a:buFont typeface="Symbol" panose="05050102010706020507" pitchFamily="18" charset="2"/>
              <a:buChar char=""/>
            </a:pPr>
            <a:r>
              <a:rPr lang="en-ZA"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first tranche was processed on the 4</a:t>
            </a:r>
            <a:r>
              <a:rPr lang="en-ZA" b="0" baseline="30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a:t>
            </a:r>
            <a:r>
              <a:rPr lang="en-ZA"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October 2019.</a:t>
            </a:r>
          </a:p>
          <a:p>
            <a:pPr lvl="0" algn="just">
              <a:lnSpc>
                <a:spcPct val="115000"/>
              </a:lnSpc>
              <a:spcAft>
                <a:spcPts val="1000"/>
              </a:spcAft>
              <a:buFont typeface="Symbol" panose="05050102010706020507" pitchFamily="18" charset="2"/>
              <a:buChar char=""/>
            </a:pPr>
            <a:r>
              <a:rPr lang="en-ZA"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group’s proposal had nothing to do with the allegations made by City Press that it was  for an album recording with former President Jacob Zuma</a:t>
            </a:r>
            <a:endParaRPr lang="en-ZA" sz="105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Font typeface="Symbol" panose="05050102010706020507" pitchFamily="18" charset="2"/>
              <a:buChar char=""/>
            </a:pPr>
            <a:endParaRPr lang="en-ZA" sz="105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lvl="1" algn="just"/>
            <a:endParaRPr lang="en-US" sz="1900" b="0" dirty="0" smtClean="0">
              <a:solidFill>
                <a:schemeClr val="tx1"/>
              </a:solidFill>
            </a:endParaRPr>
          </a:p>
        </p:txBody>
      </p:sp>
      <p:sp>
        <p:nvSpPr>
          <p:cNvPr id="4" name="TextBox 3"/>
          <p:cNvSpPr txBox="1"/>
          <p:nvPr/>
        </p:nvSpPr>
        <p:spPr>
          <a:xfrm>
            <a:off x="8460432" y="6165914"/>
            <a:ext cx="301686" cy="369332"/>
          </a:xfrm>
          <a:prstGeom prst="rect">
            <a:avLst/>
          </a:prstGeom>
          <a:noFill/>
        </p:spPr>
        <p:txBody>
          <a:bodyPr wrap="none" rtlCol="0">
            <a:spAutoFit/>
          </a:bodyPr>
          <a:lstStyle/>
          <a:p>
            <a:r>
              <a:rPr lang="en-ZA" dirty="0" smtClean="0"/>
              <a:t>4</a:t>
            </a:r>
            <a:endParaRPr lang="en-ZA" dirty="0"/>
          </a:p>
        </p:txBody>
      </p:sp>
    </p:spTree>
    <p:extLst>
      <p:ext uri="{BB962C8B-B14F-4D97-AF65-F5344CB8AC3E}">
        <p14:creationId xmlns:p14="http://schemas.microsoft.com/office/powerpoint/2010/main" xmlns="" val="1000694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518" y="11219"/>
            <a:ext cx="8229600" cy="710952"/>
          </a:xfrm>
        </p:spPr>
        <p:txBody>
          <a:bodyPr>
            <a:noAutofit/>
          </a:bodyPr>
          <a:lstStyle/>
          <a:p>
            <a:pPr marL="342900" lvl="0" indent="-342900" algn="ctr">
              <a:lnSpc>
                <a:spcPct val="115000"/>
              </a:lnSpc>
              <a:spcAft>
                <a:spcPts val="1000"/>
              </a:spcAft>
            </a:pPr>
            <a:r>
              <a:rPr lang="en-ZA" dirty="0" smtClean="0">
                <a:latin typeface="Arial" panose="020B0604020202020204" pitchFamily="34" charset="0"/>
                <a:ea typeface="Calibri" panose="020F0502020204030204" pitchFamily="34" charset="0"/>
                <a:cs typeface="Times New Roman" panose="02020603050405020304" pitchFamily="18" charset="0"/>
              </a:rPr>
              <a:t>National Empowerment </a:t>
            </a:r>
            <a:r>
              <a:rPr lang="en-ZA" dirty="0">
                <a:latin typeface="Arial" panose="020B0604020202020204" pitchFamily="34" charset="0"/>
                <a:ea typeface="Calibri" panose="020F0502020204030204" pitchFamily="34" charset="0"/>
                <a:cs typeface="Times New Roman" panose="02020603050405020304" pitchFamily="18" charset="0"/>
              </a:rPr>
              <a:t>Fund (NEF</a:t>
            </a:r>
            <a:r>
              <a:rPr lang="en-ZA" dirty="0" smtClean="0">
                <a:latin typeface="Arial" panose="020B0604020202020204" pitchFamily="34" charset="0"/>
                <a:ea typeface="Calibri" panose="020F0502020204030204" pitchFamily="34" charset="0"/>
                <a:cs typeface="Times New Roman" panose="02020603050405020304" pitchFamily="18" charset="0"/>
              </a:rPr>
              <a:t>)</a:t>
            </a:r>
            <a:r>
              <a:rPr lang="en-ZA" dirty="0">
                <a:latin typeface="Arial" panose="020B0604020202020204" pitchFamily="34" charset="0"/>
                <a:ea typeface="Calibri" panose="020F0502020204030204" pitchFamily="34" charset="0"/>
                <a:cs typeface="Times New Roman" panose="02020603050405020304" pitchFamily="18" charset="0"/>
              </a:rPr>
              <a:t/>
            </a:r>
            <a:br>
              <a:rPr lang="en-ZA" dirty="0">
                <a:latin typeface="Arial" panose="020B060402020202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251520" y="764704"/>
            <a:ext cx="8510598" cy="5250905"/>
          </a:xfrm>
        </p:spPr>
        <p:txBody>
          <a:bodyPr>
            <a:noAutofit/>
          </a:bodyPr>
          <a:lstStyle/>
          <a:p>
            <a:pPr marL="457200" algn="just">
              <a:lnSpc>
                <a:spcPct val="115000"/>
              </a:lnSpc>
              <a:spcAft>
                <a:spcPts val="1000"/>
              </a:spcAft>
            </a:pPr>
            <a:r>
              <a:rPr lang="en-US"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Department in consultation with National Treasury established the Venture Capital Fund  (VCF) to offer loans at lower interest rates compared to commercial banks to the creative industry to focus on the commercial side of their business.</a:t>
            </a:r>
          </a:p>
          <a:p>
            <a:pPr marL="457200" algn="just">
              <a:lnSpc>
                <a:spcPct val="115000"/>
              </a:lnSpc>
              <a:spcAft>
                <a:spcPts val="1000"/>
              </a:spcAft>
            </a:pPr>
            <a:r>
              <a:rPr lang="en-US"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R100 million was ring-fenced for the VCF over a three year period.</a:t>
            </a:r>
          </a:p>
          <a:p>
            <a:pPr marL="457200" algn="just">
              <a:lnSpc>
                <a:spcPct val="115000"/>
              </a:lnSpc>
              <a:spcAft>
                <a:spcPts val="1000"/>
              </a:spcAft>
            </a:pPr>
            <a:r>
              <a:rPr lang="en-US"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appointment of NEF was done through a public tender and competitive bidding process.</a:t>
            </a:r>
          </a:p>
          <a:p>
            <a:pPr marL="457200" algn="just">
              <a:lnSpc>
                <a:spcPct val="115000"/>
              </a:lnSpc>
              <a:spcAft>
                <a:spcPts val="1000"/>
              </a:spcAft>
            </a:pPr>
            <a:r>
              <a:rPr lang="en-US"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Bid </a:t>
            </a:r>
            <a:r>
              <a:rPr lang="en-ZA"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was advertised in the following </a:t>
            </a:r>
            <a:r>
              <a:rPr lang="en-ZA" sz="1700" b="0" dirty="0">
                <a:solidFill>
                  <a:schemeClr val="tx1"/>
                </a:solidFill>
                <a:latin typeface="Arial" panose="020B0604020202020204" pitchFamily="34" charset="0"/>
                <a:ea typeface="Calibri" panose="020F0502020204030204" pitchFamily="34" charset="0"/>
                <a:cs typeface="Times New Roman" panose="02020603050405020304" pitchFamily="18" charset="0"/>
              </a:rPr>
              <a:t>newspapers: The Sowetan, New Age, (The Star) and the Government </a:t>
            </a:r>
            <a:r>
              <a:rPr lang="en-ZA"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Gazette.</a:t>
            </a:r>
          </a:p>
          <a:p>
            <a:pPr marL="457200" algn="just">
              <a:lnSpc>
                <a:spcPct val="115000"/>
              </a:lnSpc>
              <a:spcAft>
                <a:spcPts val="1000"/>
              </a:spcAft>
            </a:pPr>
            <a:r>
              <a:rPr lang="en-US"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Department received 26 proposals that were reviewed by the Special Bid Adjudication Committee (BAC) of the Department.</a:t>
            </a:r>
          </a:p>
          <a:p>
            <a:pPr marL="457200" algn="just">
              <a:lnSpc>
                <a:spcPct val="115000"/>
              </a:lnSpc>
              <a:spcAft>
                <a:spcPts val="1000"/>
              </a:spcAft>
            </a:pPr>
            <a:r>
              <a:rPr lang="en-US"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BAC panel members were appointed based on the expertise required for the establishment of the Venture Capital Fund.</a:t>
            </a:r>
          </a:p>
          <a:p>
            <a:pPr marL="457200" algn="just">
              <a:lnSpc>
                <a:spcPct val="115000"/>
              </a:lnSpc>
              <a:spcAft>
                <a:spcPts val="1000"/>
              </a:spcAft>
            </a:pPr>
            <a:r>
              <a:rPr lang="en-US"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Department has been dispatching funds based on the reports from the NEF.</a:t>
            </a:r>
            <a:r>
              <a:rPr lang="en-ZA" sz="170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ZA"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To date the Department has disbursed R75 million.</a:t>
            </a:r>
            <a:endParaRPr lang="en-US"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8460432" y="6165914"/>
            <a:ext cx="301686" cy="369332"/>
          </a:xfrm>
          <a:prstGeom prst="rect">
            <a:avLst/>
          </a:prstGeom>
          <a:noFill/>
        </p:spPr>
        <p:txBody>
          <a:bodyPr wrap="none" rtlCol="0">
            <a:spAutoFit/>
          </a:bodyPr>
          <a:lstStyle/>
          <a:p>
            <a:r>
              <a:rPr lang="en-ZA" dirty="0" smtClean="0"/>
              <a:t>5</a:t>
            </a:r>
            <a:endParaRPr lang="en-ZA" dirty="0"/>
          </a:p>
        </p:txBody>
      </p:sp>
    </p:spTree>
    <p:extLst>
      <p:ext uri="{BB962C8B-B14F-4D97-AF65-F5344CB8AC3E}">
        <p14:creationId xmlns:p14="http://schemas.microsoft.com/office/powerpoint/2010/main" xmlns="" val="184826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4624"/>
            <a:ext cx="8229600" cy="710952"/>
          </a:xfrm>
        </p:spPr>
        <p:txBody>
          <a:bodyPr>
            <a:noAutofit/>
          </a:bodyPr>
          <a:lstStyle/>
          <a:p>
            <a:pPr marL="342900" lvl="0" indent="-342900" algn="ctr">
              <a:lnSpc>
                <a:spcPct val="115000"/>
              </a:lnSpc>
              <a:spcAft>
                <a:spcPts val="1000"/>
              </a:spcAft>
            </a:pPr>
            <a:r>
              <a:rPr lang="en-ZA" dirty="0" smtClean="0">
                <a:latin typeface="Arial" panose="020B0604020202020204" pitchFamily="34" charset="0"/>
                <a:ea typeface="Calibri" panose="020F0502020204030204" pitchFamily="34" charset="0"/>
                <a:cs typeface="Times New Roman" panose="02020603050405020304" pitchFamily="18" charset="0"/>
              </a:rPr>
              <a:t>Indoni Youth Empowerment</a:t>
            </a:r>
            <a:endParaRPr lang="en-US" dirty="0"/>
          </a:p>
        </p:txBody>
      </p:sp>
      <p:sp>
        <p:nvSpPr>
          <p:cNvPr id="3" name="Content Placeholder 2"/>
          <p:cNvSpPr>
            <a:spLocks noGrp="1"/>
          </p:cNvSpPr>
          <p:nvPr>
            <p:ph idx="1"/>
          </p:nvPr>
        </p:nvSpPr>
        <p:spPr>
          <a:xfrm>
            <a:off x="323528" y="915009"/>
            <a:ext cx="8463421" cy="5250905"/>
          </a:xfrm>
        </p:spPr>
        <p:txBody>
          <a:bodyPr>
            <a:normAutofit fontScale="92500"/>
          </a:bodyPr>
          <a:lstStyle/>
          <a:p>
            <a:pPr marL="457200" algn="just">
              <a:lnSpc>
                <a:spcPct val="115000"/>
              </a:lnSpc>
              <a:spcAft>
                <a:spcPts val="1000"/>
              </a:spcAft>
            </a:pPr>
            <a:r>
              <a:rPr lang="en-US" sz="18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Indoni runs a skills development program for young people to bring about behavioral change. The programme was formulated as a direct response to various social ills faced by young people  culminating in celebration of culture and heritage  while showcasing the rich tapestry  of our cultures and traditions through the arts</a:t>
            </a:r>
            <a:r>
              <a:rPr lang="en-US" sz="18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The programme includes the </a:t>
            </a:r>
            <a:r>
              <a:rPr lang="en-ZA" sz="1700" b="0" dirty="0">
                <a:solidFill>
                  <a:schemeClr val="tx1"/>
                </a:solidFill>
                <a:latin typeface="Arial" panose="020B0604020202020204" pitchFamily="34" charset="0"/>
                <a:ea typeface="Calibri" panose="020F0502020204030204" pitchFamily="34" charset="0"/>
                <a:cs typeface="Times New Roman" panose="02020603050405020304" pitchFamily="18" charset="0"/>
              </a:rPr>
              <a:t>Miss Cultural SA </a:t>
            </a:r>
            <a:r>
              <a:rPr lang="en-ZA" sz="17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Festival.</a:t>
            </a:r>
            <a:endParaRPr lang="en-ZA" sz="18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en-ZA" sz="18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Department has </a:t>
            </a:r>
            <a:r>
              <a:rPr lang="en-ZA" sz="1800" b="0" dirty="0">
                <a:solidFill>
                  <a:schemeClr val="tx1"/>
                </a:solidFill>
                <a:latin typeface="Arial" panose="020B0604020202020204" pitchFamily="34" charset="0"/>
                <a:ea typeface="Calibri" panose="020F0502020204030204" pitchFamily="34" charset="0"/>
                <a:cs typeface="Times New Roman" panose="02020603050405020304" pitchFamily="18" charset="0"/>
              </a:rPr>
              <a:t>over the last two financial years (2017/18 and 2018/19) paid Indoni Youth Empowerment an amount of R8 million and R10 million respectively, </a:t>
            </a:r>
            <a:r>
              <a:rPr lang="en-ZA" sz="18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totalling </a:t>
            </a:r>
            <a:r>
              <a:rPr lang="en-ZA" sz="1800" b="0" dirty="0">
                <a:solidFill>
                  <a:schemeClr val="tx1"/>
                </a:solidFill>
                <a:latin typeface="Arial" panose="020B0604020202020204" pitchFamily="34" charset="0"/>
                <a:ea typeface="Calibri" panose="020F0502020204030204" pitchFamily="34" charset="0"/>
                <a:cs typeface="Times New Roman" panose="02020603050405020304" pitchFamily="18" charset="0"/>
              </a:rPr>
              <a:t>to R18 </a:t>
            </a:r>
            <a:r>
              <a:rPr lang="en-ZA" sz="18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million for implementation of the national programme.</a:t>
            </a:r>
          </a:p>
          <a:p>
            <a:pPr marL="457200" algn="just">
              <a:lnSpc>
                <a:spcPct val="115000"/>
              </a:lnSpc>
              <a:spcAft>
                <a:spcPts val="1000"/>
              </a:spcAft>
            </a:pPr>
            <a:r>
              <a:rPr lang="en-US" sz="18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Indoni satisfactorily reported on the funds received.</a:t>
            </a:r>
          </a:p>
          <a:p>
            <a:pPr marL="457200" algn="just">
              <a:lnSpc>
                <a:spcPct val="115000"/>
              </a:lnSpc>
              <a:spcAft>
                <a:spcPts val="1000"/>
              </a:spcAft>
            </a:pPr>
            <a:r>
              <a:rPr lang="en-US" sz="18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South African Cultural Observatory has evaluated the work of Indoni  and its impact. </a:t>
            </a:r>
            <a:endParaRPr lang="en-ZA" sz="18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en-ZA" sz="18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A proposal for Indoni has been received and approved for support for the next two financial years, 2019/20 and 2020/21, to the tune of R10 million  annually </a:t>
            </a:r>
            <a:r>
              <a:rPr lang="en-ZA" sz="8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a:r>
            <a:br>
              <a:rPr lang="en-ZA" sz="800" b="0" dirty="0">
                <a:solidFill>
                  <a:schemeClr val="tx1"/>
                </a:solidFill>
                <a:latin typeface="Arial" panose="020B0604020202020204" pitchFamily="34" charset="0"/>
                <a:ea typeface="Calibri" panose="020F0502020204030204" pitchFamily="34" charset="0"/>
                <a:cs typeface="Times New Roman" panose="02020603050405020304" pitchFamily="18" charset="0"/>
              </a:rPr>
            </a:br>
            <a:endParaRPr lang="en-ZA" sz="11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n-US" sz="1800" dirty="0">
              <a:solidFill>
                <a:schemeClr val="tx1"/>
              </a:solidFill>
            </a:endParaRPr>
          </a:p>
          <a:p>
            <a:pPr algn="just"/>
            <a:endParaRPr lang="en-US" dirty="0">
              <a:solidFill>
                <a:schemeClr val="tx1"/>
              </a:solidFill>
            </a:endParaRPr>
          </a:p>
        </p:txBody>
      </p:sp>
      <p:sp>
        <p:nvSpPr>
          <p:cNvPr id="4" name="TextBox 3"/>
          <p:cNvSpPr txBox="1"/>
          <p:nvPr/>
        </p:nvSpPr>
        <p:spPr>
          <a:xfrm>
            <a:off x="8460432" y="6165914"/>
            <a:ext cx="301686" cy="369332"/>
          </a:xfrm>
          <a:prstGeom prst="rect">
            <a:avLst/>
          </a:prstGeom>
          <a:noFill/>
        </p:spPr>
        <p:txBody>
          <a:bodyPr wrap="none" rtlCol="0">
            <a:spAutoFit/>
          </a:bodyPr>
          <a:lstStyle/>
          <a:p>
            <a:r>
              <a:rPr lang="en-ZA" dirty="0" smtClean="0"/>
              <a:t>6</a:t>
            </a:r>
            <a:endParaRPr lang="en-ZA" dirty="0"/>
          </a:p>
        </p:txBody>
      </p:sp>
    </p:spTree>
    <p:extLst>
      <p:ext uri="{BB962C8B-B14F-4D97-AF65-F5344CB8AC3E}">
        <p14:creationId xmlns:p14="http://schemas.microsoft.com/office/powerpoint/2010/main" xmlns="" val="3118944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10952"/>
          </a:xfrm>
        </p:spPr>
        <p:txBody>
          <a:bodyPr>
            <a:noAutofit/>
          </a:bodyPr>
          <a:lstStyle/>
          <a:p>
            <a:pPr marL="342900" lvl="0" indent="-342900" algn="ctr">
              <a:lnSpc>
                <a:spcPct val="115000"/>
              </a:lnSpc>
              <a:spcAft>
                <a:spcPts val="1000"/>
              </a:spcAft>
            </a:pPr>
            <a:r>
              <a:rPr lang="en-ZA" dirty="0" smtClean="0">
                <a:latin typeface="Arial" panose="020B0604020202020204" pitchFamily="34" charset="0"/>
                <a:ea typeface="Calibri" panose="020F0502020204030204" pitchFamily="34" charset="0"/>
                <a:cs typeface="Times New Roman" panose="02020603050405020304" pitchFamily="18" charset="0"/>
              </a:rPr>
              <a:t>USIBA Awards </a:t>
            </a:r>
            <a:r>
              <a:rPr lang="en-ZA" dirty="0">
                <a:latin typeface="Arial" panose="020B0604020202020204" pitchFamily="34" charset="0"/>
                <a:ea typeface="Calibri" panose="020F0502020204030204" pitchFamily="34" charset="0"/>
                <a:cs typeface="Times New Roman" panose="02020603050405020304" pitchFamily="18" charset="0"/>
              </a:rPr>
              <a:t/>
            </a:r>
            <a:br>
              <a:rPr lang="en-ZA" dirty="0">
                <a:latin typeface="Arial" panose="020B0604020202020204" pitchFamily="34" charset="0"/>
                <a:ea typeface="Calibri" panose="020F0502020204030204" pitchFamily="34" charset="0"/>
                <a:cs typeface="Times New Roman" panose="02020603050405020304" pitchFamily="18" charset="0"/>
              </a:rPr>
            </a:br>
            <a:r>
              <a:rPr lang="en-ZA" dirty="0" smtClean="0">
                <a:latin typeface="Arial" panose="020B0604020202020204" pitchFamily="34" charset="0"/>
                <a:ea typeface="Calibri" panose="020F0502020204030204" pitchFamily="34" charset="0"/>
                <a:cs typeface="Times New Roman" panose="02020603050405020304" pitchFamily="18" charset="0"/>
              </a:rPr>
              <a:t/>
            </a:r>
            <a:br>
              <a:rPr lang="en-ZA" dirty="0" smtClean="0">
                <a:latin typeface="Arial" panose="020B060402020202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323528" y="1268760"/>
            <a:ext cx="8287747" cy="4464495"/>
          </a:xfrm>
        </p:spPr>
        <p:txBody>
          <a:bodyPr>
            <a:noAutofit/>
          </a:bodyPr>
          <a:lstStyle/>
          <a:p>
            <a:pPr marL="457200" algn="just">
              <a:lnSpc>
                <a:spcPct val="115000"/>
              </a:lnSpc>
              <a:spcAft>
                <a:spcPts val="1000"/>
              </a:spcAft>
            </a:pPr>
            <a:r>
              <a:rPr lang="en-ZA"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The USIBA Awards are an initiative of the </a:t>
            </a: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Department</a:t>
            </a:r>
            <a:r>
              <a:rPr lang="en-ZA"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launched in partnership with the Creative and Cultural Industries Federation of South AFRICA (CCIFSA) to  salute those arts practitioners  who have made outstanding contributions to the Arts Sector.</a:t>
            </a:r>
          </a:p>
          <a:p>
            <a:pPr marL="457200" algn="just">
              <a:lnSpc>
                <a:spcPct val="115000"/>
              </a:lnSpc>
              <a:spcAft>
                <a:spcPts val="1000"/>
              </a:spcAft>
            </a:pP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In the 2018/19  financial </a:t>
            </a:r>
            <a:r>
              <a:rPr lang="en-ZA"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year, the Department allocated R12 </a:t>
            </a: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million </a:t>
            </a:r>
            <a:r>
              <a:rPr lang="en-ZA"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towards the </a:t>
            </a: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awards ceremony.</a:t>
            </a:r>
          </a:p>
          <a:p>
            <a:pPr marL="457200" algn="just">
              <a:lnSpc>
                <a:spcPct val="115000"/>
              </a:lnSpc>
              <a:spcAft>
                <a:spcPts val="1000"/>
              </a:spcAft>
            </a:pP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inaugural Awards were hosted successfully on the 31</a:t>
            </a:r>
            <a:r>
              <a:rPr lang="en-ZA" sz="2000" b="0" baseline="30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st</a:t>
            </a: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May 2018  and about R11 500 000.00 has been disbursed.</a:t>
            </a:r>
          </a:p>
          <a:p>
            <a:pPr marL="457200" algn="just">
              <a:lnSpc>
                <a:spcPct val="115000"/>
              </a:lnSpc>
              <a:spcAft>
                <a:spcPts val="1000"/>
              </a:spcAft>
            </a:pP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 1</a:t>
            </a:r>
            <a:r>
              <a:rPr lang="en-ZA" sz="2000" b="0" baseline="30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st</a:t>
            </a: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and 2</a:t>
            </a:r>
            <a:r>
              <a:rPr lang="en-ZA" sz="2000" b="0" baseline="3000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nd</a:t>
            </a:r>
            <a:r>
              <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 narrative and financial  reports have been received by the Department</a:t>
            </a:r>
            <a:r>
              <a:rPr lang="en-ZA" sz="2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a:t>
            </a:r>
            <a:endParaRPr lang="en-ZA" sz="20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ZA" sz="2000" dirty="0">
                <a:solidFill>
                  <a:schemeClr val="tx1"/>
                </a:solidFill>
                <a:latin typeface="Arial" panose="020B0604020202020204" pitchFamily="34" charset="0"/>
                <a:ea typeface="Calibri" panose="020F0502020204030204" pitchFamily="34" charset="0"/>
                <a:cs typeface="Times New Roman" panose="02020603050405020304" pitchFamily="18" charset="0"/>
              </a:rPr>
              <a:t/>
            </a:r>
            <a:br>
              <a:rPr lang="en-ZA" sz="2000" dirty="0">
                <a:solidFill>
                  <a:schemeClr val="tx1"/>
                </a:solidFill>
                <a:latin typeface="Arial" panose="020B0604020202020204" pitchFamily="34" charset="0"/>
                <a:ea typeface="Calibri" panose="020F0502020204030204" pitchFamily="34" charset="0"/>
                <a:cs typeface="Times New Roman" panose="02020603050405020304" pitchFamily="18" charset="0"/>
              </a:rPr>
            </a:br>
            <a:endParaRPr lang="en-ZA" sz="200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algn="just"/>
            <a:endParaRPr lang="en-US" sz="2000" dirty="0">
              <a:solidFill>
                <a:schemeClr val="tx1"/>
              </a:solidFill>
            </a:endParaRPr>
          </a:p>
        </p:txBody>
      </p:sp>
      <p:sp>
        <p:nvSpPr>
          <p:cNvPr id="4" name="TextBox 3"/>
          <p:cNvSpPr txBox="1"/>
          <p:nvPr/>
        </p:nvSpPr>
        <p:spPr>
          <a:xfrm>
            <a:off x="8460432" y="6165914"/>
            <a:ext cx="301686" cy="369332"/>
          </a:xfrm>
          <a:prstGeom prst="rect">
            <a:avLst/>
          </a:prstGeom>
          <a:noFill/>
        </p:spPr>
        <p:txBody>
          <a:bodyPr wrap="none" rtlCol="0">
            <a:spAutoFit/>
          </a:bodyPr>
          <a:lstStyle/>
          <a:p>
            <a:r>
              <a:rPr lang="en-ZA" dirty="0" smtClean="0"/>
              <a:t>7</a:t>
            </a:r>
            <a:endParaRPr lang="en-ZA" dirty="0"/>
          </a:p>
        </p:txBody>
      </p:sp>
    </p:spTree>
    <p:extLst>
      <p:ext uri="{BB962C8B-B14F-4D97-AF65-F5344CB8AC3E}">
        <p14:creationId xmlns:p14="http://schemas.microsoft.com/office/powerpoint/2010/main" xmlns="" val="1102688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400" y="0"/>
            <a:ext cx="8229600" cy="710952"/>
          </a:xfrm>
        </p:spPr>
        <p:txBody>
          <a:bodyPr/>
          <a:lstStyle/>
          <a:p>
            <a:pPr algn="ctr"/>
            <a:r>
              <a:rPr lang="en-US" dirty="0" smtClean="0"/>
              <a:t>Living Legends Trust</a:t>
            </a:r>
            <a:endParaRPr lang="en-US" dirty="0"/>
          </a:p>
        </p:txBody>
      </p:sp>
      <p:sp>
        <p:nvSpPr>
          <p:cNvPr id="3" name="Content Placeholder 2"/>
          <p:cNvSpPr>
            <a:spLocks noGrp="1"/>
          </p:cNvSpPr>
          <p:nvPr>
            <p:ph idx="1"/>
          </p:nvPr>
        </p:nvSpPr>
        <p:spPr>
          <a:xfrm>
            <a:off x="251520" y="687658"/>
            <a:ext cx="8640960" cy="5477646"/>
          </a:xfrm>
        </p:spPr>
        <p:txBody>
          <a:bodyPr>
            <a:noAutofit/>
          </a:bodyPr>
          <a:lstStyle/>
          <a:p>
            <a:pPr algn="just">
              <a:lnSpc>
                <a:spcPct val="150000"/>
              </a:lnSpc>
              <a:spcAft>
                <a:spcPts val="800"/>
              </a:spcAft>
            </a:pPr>
            <a:r>
              <a:rPr lang="en-ZA" sz="1500" b="0" dirty="0" smtClean="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ZA" sz="1500" b="0" dirty="0">
                <a:solidFill>
                  <a:schemeClr val="tx1"/>
                </a:solidFill>
                <a:latin typeface="Arial" panose="020B0604020202020204" pitchFamily="34" charset="0"/>
                <a:ea typeface="Calibri" panose="020F0502020204030204" pitchFamily="34" charset="0"/>
                <a:cs typeface="Arial" panose="020B0604020202020204" pitchFamily="34" charset="0"/>
              </a:rPr>
              <a:t>Department resolved in 2015 to support The Living Legends Legacy Project </a:t>
            </a:r>
            <a:r>
              <a:rPr lang="en-ZA" sz="1500" b="0" dirty="0" smtClean="0">
                <a:solidFill>
                  <a:schemeClr val="tx1"/>
                </a:solidFill>
                <a:latin typeface="Arial" panose="020B0604020202020204" pitchFamily="34" charset="0"/>
                <a:ea typeface="Calibri" panose="020F0502020204030204" pitchFamily="34" charset="0"/>
                <a:cs typeface="Arial" panose="020B0604020202020204" pitchFamily="34" charset="0"/>
              </a:rPr>
              <a:t>(LLLP) with </a:t>
            </a:r>
            <a:r>
              <a:rPr lang="en-ZA" sz="1500" b="0" dirty="0">
                <a:solidFill>
                  <a:schemeClr val="tx1"/>
                </a:solidFill>
                <a:latin typeface="Arial" panose="020B0604020202020204" pitchFamily="34" charset="0"/>
                <a:ea typeface="Calibri" panose="020F0502020204030204" pitchFamily="34" charset="0"/>
                <a:cs typeface="Arial" panose="020B0604020202020204" pitchFamily="34" charset="0"/>
              </a:rPr>
              <a:t>the sum of R20 million. </a:t>
            </a:r>
            <a:r>
              <a:rPr lang="en-US" sz="1500" b="0" dirty="0">
                <a:solidFill>
                  <a:schemeClr val="tx1"/>
                </a:solidFill>
                <a:latin typeface="Arial" panose="020B0604020202020204" pitchFamily="34" charset="0"/>
                <a:ea typeface="Calibri" panose="020F0502020204030204" pitchFamily="34" charset="0"/>
                <a:cs typeface="Times New Roman" panose="02020603050405020304" pitchFamily="18" charset="0"/>
              </a:rPr>
              <a:t>The purpose of the LLLP is to recognize the Living Human Treasures of the Republic of South Africa by providing them with opportunities to share various aspects of </a:t>
            </a:r>
            <a:r>
              <a:rPr lang="en-US" sz="15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their </a:t>
            </a:r>
            <a:r>
              <a:rPr lang="en-US" sz="1500" b="0" dirty="0">
                <a:solidFill>
                  <a:schemeClr val="tx1"/>
                </a:solidFill>
                <a:latin typeface="Arial" panose="020B0604020202020204" pitchFamily="34" charset="0"/>
                <a:ea typeface="Calibri" panose="020F0502020204030204" pitchFamily="34" charset="0"/>
                <a:cs typeface="Times New Roman" panose="02020603050405020304" pitchFamily="18" charset="0"/>
              </a:rPr>
              <a:t>creative and cultural expertise with youth and young people i</a:t>
            </a:r>
            <a:r>
              <a:rPr lang="en-US" sz="15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n </a:t>
            </a:r>
            <a:r>
              <a:rPr lang="en-US" sz="1500" b="0" dirty="0">
                <a:solidFill>
                  <a:schemeClr val="tx1"/>
                </a:solidFill>
                <a:latin typeface="Arial" panose="020B0604020202020204" pitchFamily="34" charset="0"/>
                <a:ea typeface="Calibri" panose="020F0502020204030204" pitchFamily="34" charset="0"/>
                <a:cs typeface="Times New Roman" panose="02020603050405020304" pitchFamily="18" charset="0"/>
              </a:rPr>
              <a:t>the sector in an inter-generational manner. </a:t>
            </a:r>
            <a:endParaRPr lang="en-US" sz="15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1500" b="0" dirty="0">
                <a:solidFill>
                  <a:schemeClr val="tx1"/>
                </a:solidFill>
                <a:latin typeface="Arial" panose="020B0604020202020204" pitchFamily="34" charset="0"/>
                <a:ea typeface="Calibri" panose="020F0502020204030204" pitchFamily="34" charset="0"/>
              </a:rPr>
              <a:t>The Department transferred a sum of </a:t>
            </a:r>
            <a:r>
              <a:rPr lang="en-US" sz="1500" b="0" dirty="0" smtClean="0">
                <a:solidFill>
                  <a:schemeClr val="tx1"/>
                </a:solidFill>
                <a:latin typeface="Arial" panose="020B0604020202020204" pitchFamily="34" charset="0"/>
                <a:ea typeface="Calibri" panose="020F0502020204030204" pitchFamily="34" charset="0"/>
              </a:rPr>
              <a:t>R8 000 000-00 </a:t>
            </a:r>
            <a:r>
              <a:rPr lang="en-US" sz="1500" b="0" dirty="0">
                <a:solidFill>
                  <a:schemeClr val="tx1"/>
                </a:solidFill>
                <a:latin typeface="Arial" panose="020B0604020202020204" pitchFamily="34" charset="0"/>
                <a:ea typeface="Calibri" panose="020F0502020204030204" pitchFamily="34" charset="0"/>
              </a:rPr>
              <a:t>as a first tranche payment was made to the LLLT FNB account on 17 September 2018. Regrettably and according to the records of the bank, during the period on 18 September 2018 to 5 October </a:t>
            </a:r>
            <a:r>
              <a:rPr lang="en-US" sz="1500" b="0" dirty="0" smtClean="0">
                <a:solidFill>
                  <a:schemeClr val="tx1"/>
                </a:solidFill>
                <a:latin typeface="Arial" panose="020B0604020202020204" pitchFamily="34" charset="0"/>
                <a:ea typeface="Calibri" panose="020F0502020204030204" pitchFamily="34" charset="0"/>
              </a:rPr>
              <a:t>2018, a series </a:t>
            </a:r>
            <a:r>
              <a:rPr lang="en-US" sz="1500" b="0" dirty="0">
                <a:solidFill>
                  <a:schemeClr val="tx1"/>
                </a:solidFill>
                <a:latin typeface="Arial" panose="020B0604020202020204" pitchFamily="34" charset="0"/>
                <a:ea typeface="Calibri" panose="020F0502020204030204" pitchFamily="34" charset="0"/>
              </a:rPr>
              <a:t>of payments were made from the LLLT account and the statement reflected Mr Welcome Msomi. </a:t>
            </a:r>
            <a:endParaRPr lang="en-US" sz="1500" b="0" dirty="0" smtClean="0">
              <a:solidFill>
                <a:schemeClr val="tx1"/>
              </a:solidFill>
              <a:latin typeface="Arial" panose="020B0604020202020204" pitchFamily="34" charset="0"/>
              <a:ea typeface="Calibri" panose="020F0502020204030204" pitchFamily="34" charset="0"/>
            </a:endParaRPr>
          </a:p>
          <a:p>
            <a:pPr algn="just">
              <a:lnSpc>
                <a:spcPct val="150000"/>
              </a:lnSpc>
              <a:spcAft>
                <a:spcPts val="800"/>
              </a:spcAft>
            </a:pPr>
            <a:r>
              <a:rPr lang="en-US" sz="1500" b="0" dirty="0">
                <a:solidFill>
                  <a:schemeClr val="tx1"/>
                </a:solidFill>
                <a:latin typeface="Arial" panose="020B0604020202020204" pitchFamily="34" charset="0"/>
                <a:ea typeface="Calibri" panose="020F0502020204030204" pitchFamily="34" charset="0"/>
                <a:cs typeface="Times New Roman" panose="02020603050405020304" pitchFamily="18" charset="0"/>
              </a:rPr>
              <a:t>A criminal case against Mr Msomi </a:t>
            </a:r>
            <a:r>
              <a:rPr lang="en-US" sz="15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was opened and the court hearing took </a:t>
            </a:r>
            <a:r>
              <a:rPr lang="en-US" sz="1500" b="0" dirty="0">
                <a:solidFill>
                  <a:schemeClr val="tx1"/>
                </a:solidFill>
                <a:latin typeface="Arial" panose="020B0604020202020204" pitchFamily="34" charset="0"/>
                <a:ea typeface="Calibri" panose="020F0502020204030204" pitchFamily="34" charset="0"/>
                <a:cs typeface="Times New Roman" panose="02020603050405020304" pitchFamily="18" charset="0"/>
              </a:rPr>
              <a:t>place on 15 October 2019 at the Palm Ridge Magistrate Courts in </a:t>
            </a:r>
            <a:r>
              <a:rPr lang="en-US" sz="15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Johannesburg where he </a:t>
            </a:r>
            <a:r>
              <a:rPr lang="en-US" sz="1500" b="0" dirty="0">
                <a:solidFill>
                  <a:schemeClr val="tx1"/>
                </a:solidFill>
                <a:latin typeface="Arial" panose="020B0604020202020204" pitchFamily="34" charset="0"/>
                <a:ea typeface="Calibri" panose="020F0502020204030204" pitchFamily="34" charset="0"/>
                <a:cs typeface="Times New Roman" panose="02020603050405020304" pitchFamily="18" charset="0"/>
              </a:rPr>
              <a:t>was convicted on all 61 charges that were brought against him by the NPA. Sentencing against him will take place at the same court on 28 November </a:t>
            </a:r>
            <a:r>
              <a:rPr lang="en-US" sz="1500" b="0" dirty="0" smtClean="0">
                <a:solidFill>
                  <a:schemeClr val="tx1"/>
                </a:solidFill>
                <a:latin typeface="Arial" panose="020B0604020202020204" pitchFamily="34" charset="0"/>
                <a:ea typeface="Calibri" panose="020F0502020204030204" pitchFamily="34" charset="0"/>
                <a:cs typeface="Times New Roman" panose="02020603050405020304" pitchFamily="18" charset="0"/>
              </a:rPr>
              <a:t>2019</a:t>
            </a:r>
            <a:endParaRPr lang="en-ZA" sz="1500" b="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lvl="0" indent="-228600" algn="just">
              <a:lnSpc>
                <a:spcPct val="115000"/>
              </a:lnSpc>
              <a:spcAft>
                <a:spcPts val="1000"/>
              </a:spcAft>
            </a:pPr>
            <a:r>
              <a:rPr lang="en-ZA" sz="1500" b="0" dirty="0" smtClean="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ZA" sz="1500" b="0" dirty="0">
                <a:solidFill>
                  <a:schemeClr val="tx1"/>
                </a:solidFill>
                <a:latin typeface="Arial" panose="020B0604020202020204" pitchFamily="34" charset="0"/>
                <a:ea typeface="Calibri" panose="020F0502020204030204" pitchFamily="34" charset="0"/>
                <a:cs typeface="Arial" panose="020B0604020202020204" pitchFamily="34" charset="0"/>
              </a:rPr>
              <a:t>allegation </a:t>
            </a:r>
            <a:r>
              <a:rPr lang="en-ZA" sz="1500" b="0" dirty="0" smtClean="0">
                <a:solidFill>
                  <a:schemeClr val="tx1"/>
                </a:solidFill>
                <a:latin typeface="Arial" panose="020B0604020202020204" pitchFamily="34" charset="0"/>
                <a:ea typeface="Calibri" panose="020F0502020204030204" pitchFamily="34" charset="0"/>
                <a:cs typeface="Arial" panose="020B0604020202020204" pitchFamily="34" charset="0"/>
              </a:rPr>
              <a:t>that the Department paid R10 </a:t>
            </a:r>
            <a:r>
              <a:rPr lang="en-ZA" sz="1500" b="0" dirty="0">
                <a:solidFill>
                  <a:schemeClr val="tx1"/>
                </a:solidFill>
                <a:latin typeface="Arial" panose="020B0604020202020204" pitchFamily="34" charset="0"/>
                <a:ea typeface="Calibri" panose="020F0502020204030204" pitchFamily="34" charset="0"/>
                <a:cs typeface="Arial" panose="020B0604020202020204" pitchFamily="34" charset="0"/>
              </a:rPr>
              <a:t>million </a:t>
            </a:r>
            <a:r>
              <a:rPr lang="en-ZA" sz="1500" b="0" dirty="0" smtClean="0">
                <a:solidFill>
                  <a:schemeClr val="tx1"/>
                </a:solidFill>
                <a:latin typeface="Arial" panose="020B0604020202020204" pitchFamily="34" charset="0"/>
                <a:ea typeface="Calibri" panose="020F0502020204030204" pitchFamily="34" charset="0"/>
                <a:cs typeface="Arial" panose="020B0604020202020204" pitchFamily="34" charset="0"/>
              </a:rPr>
              <a:t>to </a:t>
            </a:r>
            <a:r>
              <a:rPr lang="en-ZA" sz="1500" b="0" dirty="0">
                <a:solidFill>
                  <a:schemeClr val="tx1"/>
                </a:solidFill>
                <a:latin typeface="Arial" panose="020B0604020202020204" pitchFamily="34" charset="0"/>
                <a:ea typeface="Calibri" panose="020F0502020204030204" pitchFamily="34" charset="0"/>
                <a:cs typeface="Arial" panose="020B0604020202020204" pitchFamily="34" charset="0"/>
              </a:rPr>
              <a:t>the Living Legend </a:t>
            </a:r>
            <a:r>
              <a:rPr lang="en-ZA" sz="1500" b="0" dirty="0" smtClean="0">
                <a:solidFill>
                  <a:schemeClr val="tx1"/>
                </a:solidFill>
                <a:latin typeface="Arial" panose="020B0604020202020204" pitchFamily="34" charset="0"/>
                <a:ea typeface="Calibri" panose="020F0502020204030204" pitchFamily="34" charset="0"/>
                <a:cs typeface="Arial" panose="020B0604020202020204" pitchFamily="34" charset="0"/>
              </a:rPr>
              <a:t>Legacy Trust is     incorrect</a:t>
            </a:r>
            <a:endParaRPr lang="en-ZA" sz="15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8322665" y="6287532"/>
            <a:ext cx="511691" cy="369332"/>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xmlns="" val="1550930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10952"/>
          </a:xfrm>
        </p:spPr>
        <p:txBody>
          <a:bodyPr/>
          <a:lstStyle/>
          <a:p>
            <a:pPr algn="ctr"/>
            <a:r>
              <a:rPr lang="en-US" dirty="0"/>
              <a:t>Living Legends Trust</a:t>
            </a:r>
          </a:p>
        </p:txBody>
      </p:sp>
      <p:sp>
        <p:nvSpPr>
          <p:cNvPr id="3" name="Content Placeholder 2"/>
          <p:cNvSpPr>
            <a:spLocks noGrp="1"/>
          </p:cNvSpPr>
          <p:nvPr>
            <p:ph idx="1"/>
          </p:nvPr>
        </p:nvSpPr>
        <p:spPr>
          <a:xfrm>
            <a:off x="427370" y="1196752"/>
            <a:ext cx="8177077" cy="4721448"/>
          </a:xfrm>
        </p:spPr>
        <p:txBody>
          <a:bodyPr>
            <a:noAutofit/>
          </a:bodyPr>
          <a:lstStyle/>
          <a:p>
            <a:pPr algn="just">
              <a:lnSpc>
                <a:spcPct val="150000"/>
              </a:lnSpc>
              <a:spcAft>
                <a:spcPts val="800"/>
              </a:spcAft>
            </a:pPr>
            <a:r>
              <a:rPr lang="en-US" sz="2000" b="0" dirty="0" smtClean="0">
                <a:solidFill>
                  <a:schemeClr val="tx1"/>
                </a:solidFill>
                <a:latin typeface="Arial" panose="020B0604020202020204" pitchFamily="34" charset="0"/>
                <a:ea typeface="Calibri" panose="020F0502020204030204" pitchFamily="34" charset="0"/>
                <a:cs typeface="Arial" panose="020B0604020202020204" pitchFamily="34" charset="0"/>
              </a:rPr>
              <a:t>The bank, without accepting liability, agreed to reimburse a </a:t>
            </a:r>
            <a:r>
              <a:rPr lang="en-US" sz="2000" b="0" smtClean="0">
                <a:solidFill>
                  <a:schemeClr val="tx1"/>
                </a:solidFill>
                <a:latin typeface="Arial" panose="020B0604020202020204" pitchFamily="34" charset="0"/>
                <a:ea typeface="Calibri" panose="020F0502020204030204" pitchFamily="34" charset="0"/>
                <a:cs typeface="Arial" panose="020B0604020202020204" pitchFamily="34" charset="0"/>
              </a:rPr>
              <a:t>sizeable amount of </a:t>
            </a:r>
            <a:r>
              <a:rPr lang="en-US" sz="2000" b="0" dirty="0" smtClean="0">
                <a:solidFill>
                  <a:schemeClr val="tx1"/>
                </a:solidFill>
                <a:latin typeface="Arial" panose="020B0604020202020204" pitchFamily="34" charset="0"/>
                <a:ea typeface="Calibri" panose="020F0502020204030204" pitchFamily="34" charset="0"/>
                <a:cs typeface="Arial" panose="020B0604020202020204" pitchFamily="34" charset="0"/>
              </a:rPr>
              <a:t>the money to the Living Legends Legacy Trust. </a:t>
            </a:r>
          </a:p>
          <a:p>
            <a:pPr algn="just">
              <a:lnSpc>
                <a:spcPct val="150000"/>
              </a:lnSpc>
              <a:spcAft>
                <a:spcPts val="800"/>
              </a:spcAft>
            </a:pPr>
            <a:r>
              <a:rPr lang="en-US" sz="2000" b="0" dirty="0" smtClean="0">
                <a:solidFill>
                  <a:schemeClr val="tx1"/>
                </a:solidFill>
                <a:latin typeface="Arial" panose="020B0604020202020204" pitchFamily="34" charset="0"/>
                <a:ea typeface="Calibri" panose="020F0502020204030204" pitchFamily="34" charset="0"/>
                <a:cs typeface="Arial" panose="020B0604020202020204" pitchFamily="34" charset="0"/>
              </a:rPr>
              <a:t>The agreement has been signed with the bank and the money will be paid according to the agreement. </a:t>
            </a:r>
            <a:endParaRPr lang="en-ZA" sz="2000" b="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28600" lvl="0" algn="just">
              <a:lnSpc>
                <a:spcPct val="115000"/>
              </a:lnSpc>
              <a:spcAft>
                <a:spcPts val="1000"/>
              </a:spcAft>
            </a:pPr>
            <a:endParaRPr lang="en-ZA" sz="200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algn="just"/>
            <a:endParaRPr lang="en-US" sz="2000" dirty="0">
              <a:solidFill>
                <a:schemeClr val="tx1"/>
              </a:solidFill>
            </a:endParaRPr>
          </a:p>
        </p:txBody>
      </p:sp>
      <p:sp>
        <p:nvSpPr>
          <p:cNvPr id="4" name="TextBox 3"/>
          <p:cNvSpPr txBox="1"/>
          <p:nvPr/>
        </p:nvSpPr>
        <p:spPr>
          <a:xfrm>
            <a:off x="8245475" y="5918200"/>
            <a:ext cx="511691"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xmlns="" val="601757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31891</TotalTime>
  <Words>943</Words>
  <Application>Microsoft Office PowerPoint</Application>
  <PresentationFormat>On-screen Show (4:3)</PresentationFormat>
  <Paragraphs>78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ALLEDGED MISSING R100 MILLION IN MGE</vt:lpstr>
      <vt:lpstr>TABLE OF CONTENT</vt:lpstr>
      <vt:lpstr>BACKGROUND</vt:lpstr>
      <vt:lpstr>Ladysmith Black Mambazo </vt:lpstr>
      <vt:lpstr>National Empowerment Fund (NEF) </vt:lpstr>
      <vt:lpstr>Indoni Youth Empowerment</vt:lpstr>
      <vt:lpstr>USIBA Awards   </vt:lpstr>
      <vt:lpstr>Living Legends Trust</vt:lpstr>
      <vt:lpstr>Living Legends Trust</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1536</cp:revision>
  <cp:lastPrinted>2017-10-04T15:06:17Z</cp:lastPrinted>
  <dcterms:created xsi:type="dcterms:W3CDTF">2013-11-12T11:39:42Z</dcterms:created>
  <dcterms:modified xsi:type="dcterms:W3CDTF">2019-10-31T07:45:12Z</dcterms:modified>
</cp:coreProperties>
</file>