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9" r:id="rId1"/>
  </p:sldMasterIdLst>
  <p:notesMasterIdLst>
    <p:notesMasterId r:id="rId21"/>
  </p:notesMasterIdLst>
  <p:sldIdLst>
    <p:sldId id="256" r:id="rId2"/>
    <p:sldId id="271" r:id="rId3"/>
    <p:sldId id="288" r:id="rId4"/>
    <p:sldId id="276" r:id="rId5"/>
    <p:sldId id="289" r:id="rId6"/>
    <p:sldId id="275" r:id="rId7"/>
    <p:sldId id="272" r:id="rId8"/>
    <p:sldId id="277" r:id="rId9"/>
    <p:sldId id="292" r:id="rId10"/>
    <p:sldId id="293" r:id="rId11"/>
    <p:sldId id="287" r:id="rId12"/>
    <p:sldId id="290" r:id="rId13"/>
    <p:sldId id="291" r:id="rId14"/>
    <p:sldId id="286" r:id="rId15"/>
    <p:sldId id="258" r:id="rId16"/>
    <p:sldId id="266" r:id="rId17"/>
    <p:sldId id="257" r:id="rId18"/>
    <p:sldId id="285" r:id="rId19"/>
    <p:sldId id="274"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bombo maleka"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3600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512"/>
    </p:cViewPr>
  </p:sorterViewPr>
  <p:notesViewPr>
    <p:cSldViewPr snapToGrid="0" snapToObjects="1">
      <p:cViewPr varScale="1">
        <p:scale>
          <a:sx n="86" d="100"/>
          <a:sy n="86" d="100"/>
        </p:scale>
        <p:origin x="-3840" y="-104"/>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9BA5FF2-D0FC-124A-9F4E-C637B071A03D}" type="datetimeFigureOut">
              <a:rPr lang="en-US" smtClean="0"/>
              <a:pPr/>
              <a:t>10/24/2019</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B62B5FCE-BC70-A649-AC3A-707FA76E41F0}" type="slidenum">
              <a:rPr lang="en-US" smtClean="0"/>
              <a:pPr/>
              <a:t>‹#›</a:t>
            </a:fld>
            <a:endParaRPr lang="en-US"/>
          </a:p>
        </p:txBody>
      </p:sp>
    </p:spTree>
    <p:extLst>
      <p:ext uri="{BB962C8B-B14F-4D97-AF65-F5344CB8AC3E}">
        <p14:creationId xmlns:p14="http://schemas.microsoft.com/office/powerpoint/2010/main" xmlns="" val="30968469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a:t>
            </a:fld>
            <a:endParaRPr lang="en-US"/>
          </a:p>
        </p:txBody>
      </p:sp>
    </p:spTree>
    <p:extLst>
      <p:ext uri="{BB962C8B-B14F-4D97-AF65-F5344CB8AC3E}">
        <p14:creationId xmlns:p14="http://schemas.microsoft.com/office/powerpoint/2010/main" xmlns="" val="2417856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10</a:t>
            </a:fld>
            <a:endParaRPr lang="en-US"/>
          </a:p>
        </p:txBody>
      </p:sp>
    </p:spTree>
    <p:extLst>
      <p:ext uri="{BB962C8B-B14F-4D97-AF65-F5344CB8AC3E}">
        <p14:creationId xmlns:p14="http://schemas.microsoft.com/office/powerpoint/2010/main" xmlns="" val="1839115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11</a:t>
            </a:fld>
            <a:endParaRPr lang="en-US"/>
          </a:p>
        </p:txBody>
      </p:sp>
    </p:spTree>
    <p:extLst>
      <p:ext uri="{BB962C8B-B14F-4D97-AF65-F5344CB8AC3E}">
        <p14:creationId xmlns:p14="http://schemas.microsoft.com/office/powerpoint/2010/main" xmlns="" val="1177789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12</a:t>
            </a:fld>
            <a:endParaRPr lang="en-US"/>
          </a:p>
        </p:txBody>
      </p:sp>
    </p:spTree>
    <p:extLst>
      <p:ext uri="{BB962C8B-B14F-4D97-AF65-F5344CB8AC3E}">
        <p14:creationId xmlns:p14="http://schemas.microsoft.com/office/powerpoint/2010/main" xmlns="" val="943425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13</a:t>
            </a:fld>
            <a:endParaRPr lang="en-US"/>
          </a:p>
        </p:txBody>
      </p:sp>
    </p:spTree>
    <p:extLst>
      <p:ext uri="{BB962C8B-B14F-4D97-AF65-F5344CB8AC3E}">
        <p14:creationId xmlns:p14="http://schemas.microsoft.com/office/powerpoint/2010/main" xmlns="" val="1049415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14</a:t>
            </a:fld>
            <a:endParaRPr lang="en-US"/>
          </a:p>
        </p:txBody>
      </p:sp>
    </p:spTree>
    <p:extLst>
      <p:ext uri="{BB962C8B-B14F-4D97-AF65-F5344CB8AC3E}">
        <p14:creationId xmlns:p14="http://schemas.microsoft.com/office/powerpoint/2010/main" xmlns="" val="164107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15</a:t>
            </a:fld>
            <a:endParaRPr lang="en-US"/>
          </a:p>
        </p:txBody>
      </p:sp>
    </p:spTree>
    <p:extLst>
      <p:ext uri="{BB962C8B-B14F-4D97-AF65-F5344CB8AC3E}">
        <p14:creationId xmlns:p14="http://schemas.microsoft.com/office/powerpoint/2010/main" xmlns="" val="30736935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16</a:t>
            </a:fld>
            <a:endParaRPr lang="en-US"/>
          </a:p>
        </p:txBody>
      </p:sp>
    </p:spTree>
    <p:extLst>
      <p:ext uri="{BB962C8B-B14F-4D97-AF65-F5344CB8AC3E}">
        <p14:creationId xmlns:p14="http://schemas.microsoft.com/office/powerpoint/2010/main" xmlns="" val="990322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17</a:t>
            </a:fld>
            <a:endParaRPr lang="en-US"/>
          </a:p>
        </p:txBody>
      </p:sp>
    </p:spTree>
    <p:extLst>
      <p:ext uri="{BB962C8B-B14F-4D97-AF65-F5344CB8AC3E}">
        <p14:creationId xmlns:p14="http://schemas.microsoft.com/office/powerpoint/2010/main" xmlns="" val="7266922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18</a:t>
            </a:fld>
            <a:endParaRPr lang="en-US"/>
          </a:p>
        </p:txBody>
      </p:sp>
    </p:spTree>
    <p:extLst>
      <p:ext uri="{BB962C8B-B14F-4D97-AF65-F5344CB8AC3E}">
        <p14:creationId xmlns:p14="http://schemas.microsoft.com/office/powerpoint/2010/main" xmlns="" val="7266922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19</a:t>
            </a:fld>
            <a:endParaRPr lang="en-US"/>
          </a:p>
        </p:txBody>
      </p:sp>
    </p:spTree>
    <p:extLst>
      <p:ext uri="{BB962C8B-B14F-4D97-AF65-F5344CB8AC3E}">
        <p14:creationId xmlns:p14="http://schemas.microsoft.com/office/powerpoint/2010/main" xmlns="" val="1859578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2</a:t>
            </a:fld>
            <a:endParaRPr lang="en-US"/>
          </a:p>
        </p:txBody>
      </p:sp>
    </p:spTree>
    <p:extLst>
      <p:ext uri="{BB962C8B-B14F-4D97-AF65-F5344CB8AC3E}">
        <p14:creationId xmlns:p14="http://schemas.microsoft.com/office/powerpoint/2010/main" xmlns="" val="1029553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3</a:t>
            </a:fld>
            <a:endParaRPr lang="en-US"/>
          </a:p>
        </p:txBody>
      </p:sp>
    </p:spTree>
    <p:extLst>
      <p:ext uri="{BB962C8B-B14F-4D97-AF65-F5344CB8AC3E}">
        <p14:creationId xmlns:p14="http://schemas.microsoft.com/office/powerpoint/2010/main" xmlns="" val="2499770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4</a:t>
            </a:fld>
            <a:endParaRPr lang="en-US"/>
          </a:p>
        </p:txBody>
      </p:sp>
    </p:spTree>
    <p:extLst>
      <p:ext uri="{BB962C8B-B14F-4D97-AF65-F5344CB8AC3E}">
        <p14:creationId xmlns:p14="http://schemas.microsoft.com/office/powerpoint/2010/main" xmlns="" val="1029553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5</a:t>
            </a:fld>
            <a:endParaRPr lang="en-US"/>
          </a:p>
        </p:txBody>
      </p:sp>
    </p:spTree>
    <p:extLst>
      <p:ext uri="{BB962C8B-B14F-4D97-AF65-F5344CB8AC3E}">
        <p14:creationId xmlns:p14="http://schemas.microsoft.com/office/powerpoint/2010/main" xmlns="" val="1537874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6</a:t>
            </a:fld>
            <a:endParaRPr lang="en-US"/>
          </a:p>
        </p:txBody>
      </p:sp>
    </p:spTree>
    <p:extLst>
      <p:ext uri="{BB962C8B-B14F-4D97-AF65-F5344CB8AC3E}">
        <p14:creationId xmlns:p14="http://schemas.microsoft.com/office/powerpoint/2010/main" xmlns="" val="1029553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7</a:t>
            </a:fld>
            <a:endParaRPr lang="en-US"/>
          </a:p>
        </p:txBody>
      </p:sp>
    </p:spTree>
    <p:extLst>
      <p:ext uri="{BB962C8B-B14F-4D97-AF65-F5344CB8AC3E}">
        <p14:creationId xmlns:p14="http://schemas.microsoft.com/office/powerpoint/2010/main" xmlns="" val="2293040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8</a:t>
            </a:fld>
            <a:endParaRPr lang="en-US"/>
          </a:p>
        </p:txBody>
      </p:sp>
    </p:spTree>
    <p:extLst>
      <p:ext uri="{BB962C8B-B14F-4D97-AF65-F5344CB8AC3E}">
        <p14:creationId xmlns:p14="http://schemas.microsoft.com/office/powerpoint/2010/main" xmlns="" val="2293040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9</a:t>
            </a:fld>
            <a:endParaRPr lang="en-US"/>
          </a:p>
        </p:txBody>
      </p:sp>
    </p:spTree>
    <p:extLst>
      <p:ext uri="{BB962C8B-B14F-4D97-AF65-F5344CB8AC3E}">
        <p14:creationId xmlns:p14="http://schemas.microsoft.com/office/powerpoint/2010/main" xmlns="" val="1618230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Same Side Corner Rectangle 6"/>
          <p:cNvSpPr/>
          <p:nvPr/>
        </p:nvSpPr>
        <p:spPr>
          <a:xfrm rot="16200000">
            <a:off x="1945343" y="725244"/>
            <a:ext cx="1717636" cy="3474720"/>
          </a:xfrm>
          <a:prstGeom prst="round2SameRect">
            <a:avLst>
              <a:gd name="adj1" fmla="val 3122"/>
              <a:gd name="adj2" fmla="val 0"/>
            </a:avLst>
          </a:prstGeom>
          <a:solidFill>
            <a:srgbClr val="7498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p:txBody>
          <a:bodyPr/>
          <a:lstStyle/>
          <a:p>
            <a:fld id="{5C1A8C04-D9B5-4C0E-9533-072530C12DA3}" type="datetime1">
              <a:rPr lang="en-US" smtClean="0"/>
              <a:pPr/>
              <a:t>10/24/2019</a:t>
            </a:fld>
            <a:endParaRPr lang="en-US" dirty="0"/>
          </a:p>
        </p:txBody>
      </p:sp>
      <p:sp>
        <p:nvSpPr>
          <p:cNvPr id="5" name="Footer Placeholder 4"/>
          <p:cNvSpPr>
            <a:spLocks noGrp="1"/>
          </p:cNvSpPr>
          <p:nvPr>
            <p:ph type="ftr" sz="quarter" idx="11"/>
          </p:nvPr>
        </p:nvSpPr>
        <p:spPr>
          <a:xfrm>
            <a:off x="457200" y="6356350"/>
            <a:ext cx="2895600" cy="365125"/>
          </a:xfrm>
        </p:spPr>
        <p:txBody>
          <a:bodyPr/>
          <a:lstStyle/>
          <a:p>
            <a:r>
              <a:rPr lang="en-US" smtClean="0"/>
              <a:t>‹#›</a:t>
            </a:r>
            <a:endParaRPr lang="en-US"/>
          </a:p>
        </p:txBody>
      </p:sp>
      <p:sp>
        <p:nvSpPr>
          <p:cNvPr id="13" name="Round Same Side Corner Rectangle 12"/>
          <p:cNvSpPr/>
          <p:nvPr/>
        </p:nvSpPr>
        <p:spPr>
          <a:xfrm rot="5400000" flipH="1">
            <a:off x="4572000" y="1603786"/>
            <a:ext cx="3474720" cy="3474720"/>
          </a:xfrm>
          <a:prstGeom prst="round2SameRect">
            <a:avLst>
              <a:gd name="adj1" fmla="val 3122"/>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4651248" y="1680881"/>
            <a:ext cx="3273552" cy="1640541"/>
          </a:xfrm>
        </p:spPr>
        <p:txBody>
          <a:bodyPr vert="horz" lIns="91440" tIns="0" rIns="91440" bIns="0" rtlCol="0" anchor="b" anchorCtr="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651248" y="3384176"/>
            <a:ext cx="3273552" cy="530352"/>
          </a:xfrm>
        </p:spPr>
        <p:txBody>
          <a:bodyPr vert="horz" lIns="91440" tIns="0" rIns="91440" bIns="0" rtlCol="0">
            <a:normAutofit/>
          </a:bodyPr>
          <a:lstStyle>
            <a:lvl1pPr marL="0" indent="0" algn="ct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429001" y="450850"/>
            <a:ext cx="4922184" cy="4611688"/>
          </a:xfrm>
          <a:prstGeom prst="roundRect">
            <a:avLst>
              <a:gd name="adj" fmla="val 3826"/>
            </a:avLst>
          </a:prstGeom>
          <a:no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3426758" y="5069541"/>
            <a:ext cx="4924425" cy="662519"/>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3426759" y="5732060"/>
            <a:ext cx="4924425"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ABB0AD-9990-4F85-AFA0-B262DE97976D}" type="datetime1">
              <a:rPr lang="en-US" smtClean="0"/>
              <a:pPr/>
              <a:t>10/24/2019</a:t>
            </a:fld>
            <a:endParaRPr lang="en-US"/>
          </a:p>
        </p:txBody>
      </p:sp>
      <p:sp>
        <p:nvSpPr>
          <p:cNvPr id="6" name="Footer Placeholder 5"/>
          <p:cNvSpPr>
            <a:spLocks noGrp="1"/>
          </p:cNvSpPr>
          <p:nvPr>
            <p:ph type="ftr" sz="quarter" idx="11"/>
          </p:nvPr>
        </p:nvSpPr>
        <p:spPr/>
        <p:txBody>
          <a:bodyPr/>
          <a:lstStyle/>
          <a:p>
            <a:r>
              <a:rPr lang="en-US" smtClean="0"/>
              <a:t>‹#›</a:t>
            </a:r>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1609725"/>
            <a:ext cx="5343525" cy="2281238"/>
          </a:xfrm>
          <a:prstGeom prst="roundRect">
            <a:avLst>
              <a:gd name="adj" fmla="val 3826"/>
            </a:avLst>
          </a:prstGeom>
          <a:no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2948318" y="3904812"/>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4586704"/>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74B8C-3C23-4912-ABBD-12777660B935}" type="datetime1">
              <a:rPr lang="en-US" smtClean="0"/>
              <a:pPr/>
              <a:t>10/24/2019</a:t>
            </a:fld>
            <a:endParaRPr lang="en-US" dirty="0"/>
          </a:p>
        </p:txBody>
      </p:sp>
      <p:sp>
        <p:nvSpPr>
          <p:cNvPr id="6" name="Footer Placeholder 5"/>
          <p:cNvSpPr>
            <a:spLocks noGrp="1"/>
          </p:cNvSpPr>
          <p:nvPr>
            <p:ph type="ftr" sz="quarter" idx="11"/>
          </p:nvPr>
        </p:nvSpPr>
        <p:spPr/>
        <p:txBody>
          <a:bodyPr/>
          <a:lstStyle/>
          <a:p>
            <a:r>
              <a:rPr lang="en-US" smtClean="0"/>
              <a:t>‹#›</a:t>
            </a:r>
            <a:endParaRPr lang="en-US" dirty="0"/>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443552"/>
            <a:ext cx="5343525" cy="2281238"/>
          </a:xfrm>
          <a:prstGeom prst="round2SameRect">
            <a:avLst>
              <a:gd name="adj1" fmla="val 5300"/>
              <a:gd name="adj2" fmla="val 0"/>
            </a:avLst>
          </a:prstGeom>
          <a:noFill/>
        </p:spPr>
        <p:txBody>
          <a:bodyPr/>
          <a:lstStyle>
            <a:lvl1pPr marL="0" indent="0">
              <a:buNone/>
              <a:defRPr/>
            </a:lvl1pPr>
          </a:lstStyle>
          <a:p>
            <a:r>
              <a:rPr lang="en-US" smtClean="0"/>
              <a:t>Drag picture to placeholder or click icon to add</a:t>
            </a:r>
            <a:endParaRPr/>
          </a:p>
        </p:txBody>
      </p:sp>
      <p:sp>
        <p:nvSpPr>
          <p:cNvPr id="2" name="Title 1"/>
          <p:cNvSpPr>
            <a:spLocks noGrp="1"/>
          </p:cNvSpPr>
          <p:nvPr>
            <p:ph type="title"/>
          </p:nvPr>
        </p:nvSpPr>
        <p:spPr>
          <a:xfrm>
            <a:off x="2948318" y="5055855"/>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A435E5-A656-4488-BC77-B6068C392D40}" type="datetime1">
              <a:rPr lang="en-US" smtClean="0"/>
              <a:pPr/>
              <a:t>10/24/2019</a:t>
            </a:fld>
            <a:endParaRPr lang="en-US" dirty="0"/>
          </a:p>
        </p:txBody>
      </p:sp>
      <p:sp>
        <p:nvSpPr>
          <p:cNvPr id="6" name="Footer Placeholder 5"/>
          <p:cNvSpPr>
            <a:spLocks noGrp="1"/>
          </p:cNvSpPr>
          <p:nvPr>
            <p:ph type="ftr" sz="quarter" idx="11"/>
          </p:nvPr>
        </p:nvSpPr>
        <p:spPr/>
        <p:txBody>
          <a:bodyPr/>
          <a:lstStyle/>
          <a:p>
            <a:r>
              <a:rPr lang="en-US" smtClean="0"/>
              <a:t>‹#›</a:t>
            </a:r>
            <a:endParaRPr lang="en-US" dirty="0"/>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dirty="0"/>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n-US" smtClean="0"/>
              <a:t>Drag picture to placeholder or click icon to add</a:t>
            </a:r>
            <a:endParaRPr/>
          </a:p>
        </p:txBody>
      </p:sp>
      <p:sp>
        <p:nvSpPr>
          <p:cNvPr id="14" name="Picture Placeholder 11"/>
          <p:cNvSpPr>
            <a:spLocks noGrp="1"/>
          </p:cNvSpPr>
          <p:nvPr>
            <p:ph type="pic" sz="quarter" idx="15"/>
          </p:nvPr>
        </p:nvSpPr>
        <p:spPr>
          <a:xfrm flipV="1">
            <a:off x="5722015"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18" y="5055855"/>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E1539C-9A1E-4D2E-BD73-B04D5DA6E464}" type="datetime1">
              <a:rPr lang="en-US" smtClean="0"/>
              <a:pPr/>
              <a:t>10/24/2019</a:t>
            </a:fld>
            <a:endParaRPr lang="en-US" dirty="0"/>
          </a:p>
        </p:txBody>
      </p:sp>
      <p:sp>
        <p:nvSpPr>
          <p:cNvPr id="6" name="Footer Placeholder 5"/>
          <p:cNvSpPr>
            <a:spLocks noGrp="1"/>
          </p:cNvSpPr>
          <p:nvPr>
            <p:ph type="ftr" sz="quarter" idx="11"/>
          </p:nvPr>
        </p:nvSpPr>
        <p:spPr/>
        <p:txBody>
          <a:bodyPr/>
          <a:lstStyle/>
          <a:p>
            <a:r>
              <a:rPr lang="en-US" smtClean="0"/>
              <a:t>‹#›</a:t>
            </a:r>
            <a:endParaRPr lang="en-US" dirty="0"/>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dirty="0"/>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n-US" smtClean="0"/>
              <a:t>Drag picture to placeholder or click icon to add</a:t>
            </a:r>
            <a:endParaRPr/>
          </a:p>
        </p:txBody>
      </p:sp>
      <p:sp>
        <p:nvSpPr>
          <p:cNvPr id="14" name="Picture Placeholder 11"/>
          <p:cNvSpPr>
            <a:spLocks noGrp="1"/>
          </p:cNvSpPr>
          <p:nvPr>
            <p:ph type="pic" sz="quarter" idx="15"/>
          </p:nvPr>
        </p:nvSpPr>
        <p:spPr>
          <a:xfrm flipV="1">
            <a:off x="5723362"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n-US" smtClean="0"/>
              <a:t>Drag picture to placeholder or click icon to add</a:t>
            </a:r>
            <a:endParaRPr/>
          </a:p>
        </p:txBody>
      </p:sp>
      <p:sp>
        <p:nvSpPr>
          <p:cNvPr id="10" name="Picture Placeholder 11"/>
          <p:cNvSpPr>
            <a:spLocks noGrp="1"/>
          </p:cNvSpPr>
          <p:nvPr>
            <p:ph type="pic" sz="quarter" idx="16"/>
          </p:nvPr>
        </p:nvSpPr>
        <p:spPr>
          <a:xfrm flipH="1">
            <a:off x="3021106"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n-US" smtClean="0"/>
              <a:t>Drag picture to placeholder or click icon to add</a:t>
            </a:r>
            <a:endParaRPr/>
          </a:p>
        </p:txBody>
      </p:sp>
      <p:sp>
        <p:nvSpPr>
          <p:cNvPr id="11" name="Picture Placeholder 11"/>
          <p:cNvSpPr>
            <a:spLocks noGrp="1"/>
          </p:cNvSpPr>
          <p:nvPr>
            <p:ph type="pic" sz="quarter" idx="17"/>
          </p:nvPr>
        </p:nvSpPr>
        <p:spPr>
          <a:xfrm>
            <a:off x="5723362"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Pictures, 2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34830-5A81-4E8F-BD93-EB235A7A0C75}" type="datetime1">
              <a:rPr lang="en-US" smtClean="0"/>
              <a:pPr/>
              <a:t>10/24/2019</a:t>
            </a:fld>
            <a:endParaRPr lang="en-US" dirty="0"/>
          </a:p>
        </p:txBody>
      </p:sp>
      <p:sp>
        <p:nvSpPr>
          <p:cNvPr id="6" name="Footer Placeholder 5"/>
          <p:cNvSpPr>
            <a:spLocks noGrp="1"/>
          </p:cNvSpPr>
          <p:nvPr>
            <p:ph type="ftr" sz="quarter" idx="11"/>
          </p:nvPr>
        </p:nvSpPr>
        <p:spPr/>
        <p:txBody>
          <a:bodyPr/>
          <a:lstStyle/>
          <a:p>
            <a:r>
              <a:rPr lang="en-US" smtClean="0"/>
              <a:t>‹#›</a:t>
            </a:r>
            <a:endParaRPr lang="en-US" dirty="0"/>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dirty="0"/>
          </a:p>
        </p:txBody>
      </p:sp>
      <p:sp>
        <p:nvSpPr>
          <p:cNvPr id="12" name="Picture Placeholder 11"/>
          <p:cNvSpPr>
            <a:spLocks noGrp="1"/>
          </p:cNvSpPr>
          <p:nvPr>
            <p:ph type="pic" sz="quarter" idx="13"/>
          </p:nvPr>
        </p:nvSpPr>
        <p:spPr>
          <a:xfrm>
            <a:off x="3021107" y="443551"/>
            <a:ext cx="2743200" cy="2968389"/>
          </a:xfrm>
          <a:prstGeom prst="round2SameRect">
            <a:avLst>
              <a:gd name="adj1" fmla="val 5300"/>
              <a:gd name="adj2" fmla="val 0"/>
            </a:avLst>
          </a:prstGeom>
          <a:noFill/>
        </p:spPr>
        <p:txBody>
          <a:bodyPr anchor="t" anchorCtr="1">
            <a:normAutofit/>
          </a:bodyPr>
          <a:lstStyle>
            <a:lvl1pPr marL="0" indent="0">
              <a:buNone/>
              <a:defRPr sz="1600"/>
            </a:lvl1pPr>
          </a:lstStyle>
          <a:p>
            <a:r>
              <a:rPr lang="en-US" smtClean="0"/>
              <a:t>Drag picture to placeholder or click icon to add</a:t>
            </a:r>
            <a:endParaRPr/>
          </a:p>
        </p:txBody>
      </p:sp>
      <p:sp>
        <p:nvSpPr>
          <p:cNvPr id="15" name="Picture Placeholder 11"/>
          <p:cNvSpPr>
            <a:spLocks noGrp="1"/>
          </p:cNvSpPr>
          <p:nvPr>
            <p:ph type="pic" sz="quarter" idx="14"/>
          </p:nvPr>
        </p:nvSpPr>
        <p:spPr>
          <a:xfrm flipV="1">
            <a:off x="3021107" y="3442648"/>
            <a:ext cx="2743200" cy="2968389"/>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US" smtClean="0"/>
              <a:t>Drag picture to placeholder or click icon to add</a:t>
            </a:r>
            <a:endParaRPr/>
          </a:p>
        </p:txBody>
      </p:sp>
      <p:sp>
        <p:nvSpPr>
          <p:cNvPr id="17" name="Text Placeholder 3"/>
          <p:cNvSpPr>
            <a:spLocks noGrp="1"/>
          </p:cNvSpPr>
          <p:nvPr>
            <p:ph type="body" sz="half" idx="15"/>
          </p:nvPr>
        </p:nvSpPr>
        <p:spPr>
          <a:xfrm>
            <a:off x="5840505" y="4108759"/>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6"/>
          </p:nvPr>
        </p:nvSpPr>
        <p:spPr>
          <a:xfrm>
            <a:off x="5840505" y="34426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s, 3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A6722-126F-4F58-B50F-B3C9EE28106E}" type="datetime1">
              <a:rPr lang="en-US" smtClean="0"/>
              <a:pPr/>
              <a:t>10/24/2019</a:t>
            </a:fld>
            <a:endParaRPr lang="en-US" dirty="0"/>
          </a:p>
        </p:txBody>
      </p:sp>
      <p:sp>
        <p:nvSpPr>
          <p:cNvPr id="6" name="Footer Placeholder 5"/>
          <p:cNvSpPr>
            <a:spLocks noGrp="1"/>
          </p:cNvSpPr>
          <p:nvPr>
            <p:ph type="ftr" sz="quarter" idx="11"/>
          </p:nvPr>
        </p:nvSpPr>
        <p:spPr/>
        <p:txBody>
          <a:bodyPr/>
          <a:lstStyle/>
          <a:p>
            <a:r>
              <a:rPr lang="en-US" smtClean="0"/>
              <a:t>‹#›</a:t>
            </a:r>
            <a:endParaRPr lang="en-US" dirty="0"/>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dirty="0"/>
          </a:p>
        </p:txBody>
      </p:sp>
      <p:sp>
        <p:nvSpPr>
          <p:cNvPr id="12" name="Picture Placeholder 11"/>
          <p:cNvSpPr>
            <a:spLocks noGrp="1"/>
          </p:cNvSpPr>
          <p:nvPr>
            <p:ph type="pic" sz="quarter" idx="13"/>
          </p:nvPr>
        </p:nvSpPr>
        <p:spPr>
          <a:xfrm>
            <a:off x="3021107" y="443551"/>
            <a:ext cx="2743200" cy="1956816"/>
          </a:xfrm>
          <a:prstGeom prst="round2SameRect">
            <a:avLst>
              <a:gd name="adj1" fmla="val 5300"/>
              <a:gd name="adj2" fmla="val 0"/>
            </a:avLst>
          </a:prstGeom>
          <a:noFill/>
        </p:spPr>
        <p:txBody>
          <a:bodyPr anchor="t" anchorCtr="1">
            <a:normAutofit/>
          </a:bodyPr>
          <a:lstStyle>
            <a:lvl1pPr marL="0" indent="0">
              <a:buNone/>
              <a:defRPr sz="1600"/>
            </a:lvl1pPr>
          </a:lstStyle>
          <a:p>
            <a:r>
              <a:rPr lang="en-US" smtClean="0"/>
              <a:t>Drag picture to placeholder or click icon to add</a:t>
            </a:r>
            <a:endParaRPr/>
          </a:p>
        </p:txBody>
      </p:sp>
      <p:sp>
        <p:nvSpPr>
          <p:cNvPr id="15" name="Picture Placeholder 11"/>
          <p:cNvSpPr>
            <a:spLocks noGrp="1"/>
          </p:cNvSpPr>
          <p:nvPr>
            <p:ph type="pic" sz="quarter" idx="14"/>
          </p:nvPr>
        </p:nvSpPr>
        <p:spPr>
          <a:xfrm flipV="1">
            <a:off x="3021107" y="4462815"/>
            <a:ext cx="2743200" cy="1956816"/>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US" smtClean="0"/>
              <a:t>Drag picture to placeholder or click icon to add</a:t>
            </a:r>
            <a:endParaRP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Picture Placeholder 11"/>
          <p:cNvSpPr>
            <a:spLocks noGrp="1"/>
          </p:cNvSpPr>
          <p:nvPr>
            <p:ph type="pic" sz="quarter" idx="18"/>
          </p:nvPr>
        </p:nvSpPr>
        <p:spPr>
          <a:xfrm>
            <a:off x="3021107" y="2452048"/>
            <a:ext cx="2743200" cy="1956816"/>
          </a:xfrm>
          <a:prstGeom prst="rect">
            <a:avLst/>
          </a:prstGeom>
          <a:noFill/>
        </p:spPr>
        <p:txBody>
          <a:bodyPr anchor="t" anchorCtr="1">
            <a:normAutofit/>
          </a:bodyPr>
          <a:lstStyle>
            <a:lvl1pPr marL="0" indent="0">
              <a:buNone/>
              <a:defRPr sz="1600"/>
            </a:lvl1pPr>
          </a:lstStyle>
          <a:p>
            <a:r>
              <a:rPr lang="en-US" smtClean="0"/>
              <a:t>Drag picture to placeholder or click icon to add</a:t>
            </a:r>
            <a:endParaRPr/>
          </a:p>
        </p:txBody>
      </p:sp>
      <p:sp>
        <p:nvSpPr>
          <p:cNvPr id="13" name="Text Placeholder 3"/>
          <p:cNvSpPr>
            <a:spLocks noGrp="1"/>
          </p:cNvSpPr>
          <p:nvPr>
            <p:ph type="body" sz="half" idx="19"/>
          </p:nvPr>
        </p:nvSpPr>
        <p:spPr>
          <a:xfrm>
            <a:off x="5840505" y="3133941"/>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20"/>
          </p:nvPr>
        </p:nvSpPr>
        <p:spPr>
          <a:xfrm>
            <a:off x="5840505" y="24520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1"/>
          </p:nvPr>
        </p:nvSpPr>
        <p:spPr>
          <a:xfrm>
            <a:off x="5840505" y="5135813"/>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Text Placeholder 3"/>
          <p:cNvSpPr>
            <a:spLocks noGrp="1"/>
          </p:cNvSpPr>
          <p:nvPr>
            <p:ph type="body" sz="half" idx="22"/>
          </p:nvPr>
        </p:nvSpPr>
        <p:spPr>
          <a:xfrm>
            <a:off x="5840505" y="4462815"/>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40206" y="685800"/>
            <a:ext cx="4924424" cy="886968"/>
          </a:xfr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3440206" y="2020888"/>
            <a:ext cx="4924425" cy="410686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84A34EB-D09E-4BB6-B569-C374EB70BF08}" type="datetime1">
              <a:rPr lang="en-US" smtClean="0"/>
              <a:pPr/>
              <a:t>10/24/2019</a:t>
            </a:fld>
            <a:endParaRPr lang="en-US"/>
          </a:p>
        </p:txBody>
      </p:sp>
      <p:sp>
        <p:nvSpPr>
          <p:cNvPr id="5" name="Footer Placeholder 4"/>
          <p:cNvSpPr>
            <a:spLocks noGrp="1"/>
          </p:cNvSpPr>
          <p:nvPr>
            <p:ph type="ftr" sz="quarter" idx="11"/>
          </p:nvPr>
        </p:nvSpPr>
        <p:spPr/>
        <p:txBody>
          <a:bodyPr/>
          <a:lstStyle/>
          <a:p>
            <a:r>
              <a:rPr lang="en-US" smtClean="0"/>
              <a:t>‹#›</a:t>
            </a:r>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750580"/>
            <a:ext cx="914400" cy="5381934"/>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467100" y="749300"/>
            <a:ext cx="3924300" cy="53768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B566A4A-22B1-4466-B096-E75F462B0260}" type="datetime1">
              <a:rPr lang="en-US" smtClean="0"/>
              <a:pPr/>
              <a:t>10/24/2019</a:t>
            </a:fld>
            <a:endParaRPr lang="en-US" dirty="0"/>
          </a:p>
        </p:txBody>
      </p:sp>
      <p:sp>
        <p:nvSpPr>
          <p:cNvPr id="5" name="Footer Placeholder 4"/>
          <p:cNvSpPr>
            <a:spLocks noGrp="1"/>
          </p:cNvSpPr>
          <p:nvPr>
            <p:ph type="ftr" sz="quarter" idx="11"/>
          </p:nvPr>
        </p:nvSpPr>
        <p:spPr/>
        <p:txBody>
          <a:bodyPr/>
          <a:lstStyle/>
          <a:p>
            <a:r>
              <a:rPr lang="en-US" smtClean="0"/>
              <a:t>‹#›</a:t>
            </a:r>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39A247B-0ED2-4AD5-9F1C-BDD376D00433}" type="datetime1">
              <a:rPr lang="en-US" smtClean="0"/>
              <a:pPr/>
              <a:t>10/24/2019</a:t>
            </a:fld>
            <a:endParaRPr lang="en-US"/>
          </a:p>
        </p:txBody>
      </p:sp>
      <p:sp>
        <p:nvSpPr>
          <p:cNvPr id="5" name="Footer Placeholder 4"/>
          <p:cNvSpPr>
            <a:spLocks noGrp="1"/>
          </p:cNvSpPr>
          <p:nvPr>
            <p:ph type="ftr" sz="quarter" idx="11"/>
          </p:nvPr>
        </p:nvSpPr>
        <p:spPr/>
        <p:txBody>
          <a:bodyPr/>
          <a:lstStyle>
            <a:lvl1pPr>
              <a:defRPr sz="1600"/>
            </a:lvl1pPr>
          </a:lstStyle>
          <a:p>
            <a:fld id="{8BF3129E-3230-472C-8746-9254C39C72A3}" type="slidenum">
              <a:rPr lang="en-US" smtClean="0"/>
              <a:pPr/>
              <a:t>‹#›</a:t>
            </a:fld>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A245214-AAEB-484B-B7DF-B33FC94D09E4}" type="datetime1">
              <a:rPr lang="en-US" smtClean="0"/>
              <a:pPr/>
              <a:t>10/24/2019</a:t>
            </a:fld>
            <a:endParaRPr lang="en-US" dirty="0"/>
          </a:p>
        </p:txBody>
      </p:sp>
      <p:sp>
        <p:nvSpPr>
          <p:cNvPr id="5" name="Footer Placeholder 4"/>
          <p:cNvSpPr>
            <a:spLocks noGrp="1"/>
          </p:cNvSpPr>
          <p:nvPr>
            <p:ph type="ftr" sz="quarter" idx="11"/>
          </p:nvPr>
        </p:nvSpPr>
        <p:spPr/>
        <p:txBody>
          <a:bodyPr/>
          <a:lstStyle/>
          <a:p>
            <a:r>
              <a:rPr lang="en-US" smtClean="0"/>
              <a:t>‹#›</a:t>
            </a:r>
            <a:endParaRPr lang="en-US" dirty="0"/>
          </a:p>
        </p:txBody>
      </p:sp>
      <p:sp>
        <p:nvSpPr>
          <p:cNvPr id="6" name="Slide Number Placeholder 5"/>
          <p:cNvSpPr>
            <a:spLocks noGrp="1"/>
          </p:cNvSpPr>
          <p:nvPr>
            <p:ph type="sldNum" sz="quarter" idx="12"/>
          </p:nvPr>
        </p:nvSpPr>
        <p:spPr>
          <a:xfrm>
            <a:off x="4267200" y="6356350"/>
            <a:ext cx="609600" cy="365125"/>
          </a:xfrm>
        </p:spPr>
        <p:txBody>
          <a:bodyPr/>
          <a:lstStyle>
            <a:lvl1pPr algn="ctr">
              <a:defRPr sz="900">
                <a:solidFill>
                  <a:schemeClr val="bg1">
                    <a:lumMod val="75000"/>
                  </a:schemeClr>
                </a:solidFill>
              </a:defRPr>
            </a:lvl1pPr>
          </a:lstStyle>
          <a:p>
            <a:fld id="{FA84A37A-AFC2-4A01-80A1-FC20F2C0D5BB}" type="slidenum">
              <a:rPr lang="en-US" smtClean="0"/>
              <a:pPr/>
              <a:t>‹#›</a:t>
            </a:fld>
            <a:endParaRPr lang="en-US" dirty="0"/>
          </a:p>
        </p:txBody>
      </p:sp>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Picture Placeholder 8"/>
          <p:cNvSpPr>
            <a:spLocks noGrp="1"/>
          </p:cNvSpPr>
          <p:nvPr>
            <p:ph type="pic" sz="quarter" idx="13"/>
          </p:nvPr>
        </p:nvSpPr>
        <p:spPr>
          <a:xfrm rot="5400000">
            <a:off x="4585448" y="1603786"/>
            <a:ext cx="3474720" cy="3474720"/>
          </a:xfrm>
          <a:prstGeom prst="round2SameRect">
            <a:avLst>
              <a:gd name="adj1" fmla="val 3096"/>
              <a:gd name="adj2" fmla="val 0"/>
            </a:avLst>
          </a:prstGeom>
          <a:blipFill dpi="0" rotWithShape="0">
            <a:blip r:embed="rId2" cstate="print"/>
            <a:srcRect/>
            <a:stretch>
              <a:fillRect/>
            </a:stretch>
          </a:blipFill>
          <a:ln>
            <a:noFill/>
          </a:ln>
        </p:spPr>
        <p:txBody>
          <a:bodyPr vert="vert270"/>
          <a:lstStyle>
            <a:lvl1pPr marL="0" indent="0">
              <a:buNone/>
              <a:defRPr/>
            </a:lvl1pPr>
          </a:lstStyle>
          <a:p>
            <a:r>
              <a:rPr lang="en-US" smtClean="0"/>
              <a:t>Drag picture to placeholder or click icon to add</a:t>
            </a:r>
            <a:endParaRPr/>
          </a:p>
        </p:txBody>
      </p:sp>
      <p:grpSp>
        <p:nvGrpSpPr>
          <p:cNvPr id="8" name="Group 25"/>
          <p:cNvGrpSpPr>
            <a:grpSpLocks noChangeAspect="1"/>
          </p:cNvGrpSpPr>
          <p:nvPr/>
        </p:nvGrpSpPr>
        <p:grpSpPr>
          <a:xfrm>
            <a:off x="2071048" y="1842448"/>
            <a:ext cx="1466879" cy="1676400"/>
            <a:chOff x="1230573" y="1890215"/>
            <a:chExt cx="1444388" cy="1650696"/>
          </a:xfrm>
        </p:grpSpPr>
        <p:sp>
          <p:nvSpPr>
            <p:cNvPr id="27" name="Oval 2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Oval 2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9" name="Oval 2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Oval 2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156447" y="3114115"/>
            <a:ext cx="3276600" cy="1162050"/>
          </a:xfrm>
        </p:spPr>
        <p:txBody>
          <a:bodyPr tIns="0" bIns="0" anchor="b" anchorCtr="0">
            <a:noAutofit/>
          </a:bodyPr>
          <a:lstStyle>
            <a:lvl1pPr algn="ctr">
              <a:lnSpc>
                <a:spcPts val="4000"/>
              </a:lnSpc>
              <a:defRPr sz="36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1156447" y="4343400"/>
            <a:ext cx="3276600" cy="533400"/>
          </a:xfrm>
        </p:spPr>
        <p:txBody>
          <a:bodyPr tIns="0" bIns="0">
            <a:normAutofit/>
          </a:bodyPr>
          <a:lstStyle>
            <a:lvl1pPr marL="0" indent="0" algn="ctr">
              <a:spcBef>
                <a:spcPct val="0"/>
              </a:spcBef>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grpSp>
        <p:nvGrpSpPr>
          <p:cNvPr id="8" name="Group 16"/>
          <p:cNvGrpSpPr/>
          <p:nvPr/>
        </p:nvGrpSpPr>
        <p:grpSpPr>
          <a:xfrm>
            <a:off x="222912" y="1254456"/>
            <a:ext cx="7892388" cy="3918778"/>
            <a:chOff x="222912" y="1254456"/>
            <a:chExt cx="7892388" cy="3918778"/>
          </a:xfrm>
        </p:grpSpPr>
        <p:sp>
          <p:nvSpPr>
            <p:cNvPr id="7" name="Rounded Rectangle 6"/>
            <p:cNvSpPr/>
            <p:nvPr/>
          </p:nvSpPr>
          <p:spPr>
            <a:xfrm>
              <a:off x="1028700" y="1600200"/>
              <a:ext cx="7086600" cy="3474720"/>
            </a:xfrm>
            <a:prstGeom prst="roundRect">
              <a:avLst>
                <a:gd name="adj" fmla="val 312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9"/>
            <p:cNvGrpSpPr/>
            <p:nvPr/>
          </p:nvGrpSpPr>
          <p:grpSpPr>
            <a:xfrm>
              <a:off x="222912" y="1254456"/>
              <a:ext cx="3429000" cy="3918778"/>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Oval 15"/>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3724182" y="2021541"/>
            <a:ext cx="4200618" cy="1362075"/>
          </a:xfrm>
        </p:spPr>
        <p:txBody>
          <a:bodyPr vert="horz" lIns="91440" tIns="0" rIns="91440" bIns="0" rtlCol="0" anchor="b" anchorCtr="0">
            <a:noAutofit/>
          </a:bodyPr>
          <a:lstStyle>
            <a:lvl1pPr algn="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3321424" y="3388659"/>
            <a:ext cx="4603376" cy="1083328"/>
          </a:xfrm>
        </p:spPr>
        <p:txBody>
          <a:bodyPr vert="horz" lIns="91440" tIns="0" rIns="9144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53200" y="6356350"/>
            <a:ext cx="2133600" cy="365125"/>
          </a:xfrm>
        </p:spPr>
        <p:txBody>
          <a:bodyPr/>
          <a:lstStyle/>
          <a:p>
            <a:fld id="{B24E74C6-A9AA-4A50-9192-D0142FC27556}" type="datetime1">
              <a:rPr lang="en-US" smtClean="0"/>
              <a:pPr/>
              <a:t>10/24/2019</a:t>
            </a:fld>
            <a:endParaRPr lang="en-US" dirty="0"/>
          </a:p>
        </p:txBody>
      </p:sp>
      <p:sp>
        <p:nvSpPr>
          <p:cNvPr id="5" name="Footer Placeholder 4"/>
          <p:cNvSpPr>
            <a:spLocks noGrp="1"/>
          </p:cNvSpPr>
          <p:nvPr>
            <p:ph type="ftr" sz="quarter" idx="11"/>
          </p:nvPr>
        </p:nvSpPr>
        <p:spPr/>
        <p:txBody>
          <a:bodyPr/>
          <a:lstStyle/>
          <a:p>
            <a:r>
              <a:rPr lang="en-US" smtClean="0"/>
              <a:t>‹#›</a:t>
            </a:r>
            <a:endParaRPr lang="en-US" dirty="0"/>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FA84A37A-AFC2-4A01-80A1-FC20F2C0D5B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7418696" y="457200"/>
            <a:ext cx="914400" cy="914400"/>
            <a:chOff x="842682" y="2971800"/>
            <a:chExt cx="914400" cy="914400"/>
          </a:xfrm>
        </p:grpSpPr>
        <p:sp>
          <p:nvSpPr>
            <p:cNvPr id="15" name="Rounded Rectangle 14"/>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p:nvGrpSpPr>
          <p:grpSpPr>
            <a:xfrm>
              <a:off x="948372" y="3034353"/>
              <a:ext cx="700732" cy="800823"/>
              <a:chOff x="1230573" y="1890215"/>
              <a:chExt cx="1444388" cy="1650696"/>
            </a:xfrm>
          </p:grpSpPr>
          <p:sp>
            <p:nvSpPr>
              <p:cNvPr id="17" name="Oval 1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744070" y="224118"/>
            <a:ext cx="4800600" cy="886968"/>
          </a:xfrm>
        </p:spPr>
        <p:txBody>
          <a:bodyPr lIns="45720"/>
          <a:lstStyle/>
          <a:p>
            <a:r>
              <a:rPr lang="en-US" smtClean="0"/>
              <a:t>Click to edit Master title style</a:t>
            </a:r>
            <a:endParaRPr/>
          </a:p>
        </p:txBody>
      </p:sp>
      <p:sp>
        <p:nvSpPr>
          <p:cNvPr id="3" name="Content Placeholder 2"/>
          <p:cNvSpPr>
            <a:spLocks noGrp="1"/>
          </p:cNvSpPr>
          <p:nvPr>
            <p:ph sz="half" idx="1"/>
          </p:nvPr>
        </p:nvSpPr>
        <p:spPr>
          <a:xfrm>
            <a:off x="752474"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61647"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C8A9D69-2407-4326-99F0-FEBA80E8B52B}" type="datetime1">
              <a:rPr lang="en-US" smtClean="0"/>
              <a:pPr/>
              <a:t>10/24/2019</a:t>
            </a:fld>
            <a:endParaRPr lang="en-US"/>
          </a:p>
        </p:txBody>
      </p:sp>
      <p:sp>
        <p:nvSpPr>
          <p:cNvPr id="6" name="Footer Placeholder 5"/>
          <p:cNvSpPr>
            <a:spLocks noGrp="1"/>
          </p:cNvSpPr>
          <p:nvPr>
            <p:ph type="ftr" sz="quarter" idx="11"/>
          </p:nvPr>
        </p:nvSpPr>
        <p:spPr/>
        <p:txBody>
          <a:bodyPr/>
          <a:lstStyle/>
          <a:p>
            <a:r>
              <a:rPr lang="en-US" smtClean="0"/>
              <a:t>‹#›</a:t>
            </a:r>
            <a:endParaRPr lang="en-US"/>
          </a:p>
        </p:txBody>
      </p:sp>
      <p:sp>
        <p:nvSpPr>
          <p:cNvPr id="7" name="Slide Number Placeholder 6"/>
          <p:cNvSpPr>
            <a:spLocks noGrp="1"/>
          </p:cNvSpPr>
          <p:nvPr>
            <p:ph type="sldNum" sz="quarter" idx="12"/>
          </p:nvPr>
        </p:nvSpPr>
        <p:spPr>
          <a:xfrm>
            <a:off x="8321040" y="363071"/>
            <a:ext cx="609600" cy="365125"/>
          </a:xfrm>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1212" y="1548761"/>
            <a:ext cx="3657600" cy="274320"/>
          </a:xfrm>
          <a:prstGeom prst="roundRect">
            <a:avLst>
              <a:gd name="adj" fmla="val 31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8352" y="2021456"/>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81533" y="1548761"/>
            <a:ext cx="3657600" cy="274320"/>
          </a:xfrm>
          <a:prstGeom prst="roundRect">
            <a:avLst>
              <a:gd name="adj" fmla="val 340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8673" y="2019869"/>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C5B03CF-6C4C-4B90-A8AF-430D756B87CD}" type="datetime1">
              <a:rPr lang="en-US" smtClean="0"/>
              <a:pPr/>
              <a:t>10/24/2019</a:t>
            </a:fld>
            <a:endParaRPr lang="en-US"/>
          </a:p>
        </p:txBody>
      </p:sp>
      <p:sp>
        <p:nvSpPr>
          <p:cNvPr id="8" name="Footer Placeholder 7"/>
          <p:cNvSpPr>
            <a:spLocks noGrp="1"/>
          </p:cNvSpPr>
          <p:nvPr>
            <p:ph type="ftr" sz="quarter" idx="11"/>
          </p:nvPr>
        </p:nvSpPr>
        <p:spPr/>
        <p:txBody>
          <a:bodyPr/>
          <a:lstStyle/>
          <a:p>
            <a:r>
              <a:rPr lang="en-US" smtClean="0"/>
              <a:t>‹#›</a:t>
            </a:r>
            <a:endParaRPr lang="en-US"/>
          </a:p>
        </p:txBody>
      </p:sp>
      <p:sp>
        <p:nvSpPr>
          <p:cNvPr id="9" name="Slide Number Placeholder 8"/>
          <p:cNvSpPr>
            <a:spLocks noGrp="1"/>
          </p:cNvSpPr>
          <p:nvPr>
            <p:ph type="sldNum" sz="quarter" idx="12"/>
          </p:nvPr>
        </p:nvSpPr>
        <p:spPr>
          <a:xfrm>
            <a:off x="8321729" y="365760"/>
            <a:ext cx="609600" cy="365125"/>
          </a:xfrm>
        </p:spPr>
        <p:txBody>
          <a:bodyPr vert="horz" lIns="91440" tIns="45720" rIns="91440" bIns="45720" rtlCol="0" anchor="ctr"/>
          <a:lstStyle>
            <a:lvl1pPr marL="0" algn="l" defTabSz="914400" rtl="0" eaLnBrk="1" latinLnBrk="0" hangingPunct="1">
              <a:defRPr sz="1800" b="1" kern="1200">
                <a:solidFill>
                  <a:schemeClr val="accent1"/>
                </a:solidFill>
                <a:latin typeface="+mn-lt"/>
                <a:ea typeface="+mn-ea"/>
                <a:cs typeface="+mn-cs"/>
              </a:defRPr>
            </a:lvl1pPr>
          </a:lstStyle>
          <a:p>
            <a:fld id="{FA84A37A-AFC2-4A01-80A1-FC20F2C0D5BB}" type="slidenum">
              <a:rPr lang="en-US" smtClean="0"/>
              <a:pPr/>
              <a:t>‹#›</a:t>
            </a:fld>
            <a:endParaRPr lang="en-US"/>
          </a:p>
        </p:txBody>
      </p:sp>
      <p:grpSp>
        <p:nvGrpSpPr>
          <p:cNvPr id="10" name="Group 15"/>
          <p:cNvGrpSpPr/>
          <p:nvPr/>
        </p:nvGrpSpPr>
        <p:grpSpPr>
          <a:xfrm>
            <a:off x="7418696" y="457200"/>
            <a:ext cx="914400" cy="914400"/>
            <a:chOff x="842682" y="2971800"/>
            <a:chExt cx="914400" cy="914400"/>
          </a:xfrm>
        </p:grpSpPr>
        <p:sp>
          <p:nvSpPr>
            <p:cNvPr id="17" name="Rounded Rectangle 16"/>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a:grpSpLocks noChangeAspect="1"/>
            </p:cNvGrpSpPr>
            <p:nvPr/>
          </p:nvGrpSpPr>
          <p:grpSpPr>
            <a:xfrm>
              <a:off x="948372" y="3034353"/>
              <a:ext cx="700732" cy="800823"/>
              <a:chOff x="1230573" y="1890215"/>
              <a:chExt cx="1444388" cy="1650696"/>
            </a:xfrm>
          </p:grpSpPr>
          <p:sp>
            <p:nvSpPr>
              <p:cNvPr id="19" name="Oval 1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Oval 2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88E9B6A0-7AC9-4825-97DB-7EAA21B472D3}" type="datetime1">
              <a:rPr lang="en-US" smtClean="0"/>
              <a:pPr/>
              <a:t>10/24/2019</a:t>
            </a:fld>
            <a:endParaRPr lang="en-US"/>
          </a:p>
        </p:txBody>
      </p:sp>
      <p:sp>
        <p:nvSpPr>
          <p:cNvPr id="4" name="Footer Placeholder 3"/>
          <p:cNvSpPr>
            <a:spLocks noGrp="1"/>
          </p:cNvSpPr>
          <p:nvPr>
            <p:ph type="ftr" sz="quarter" idx="11"/>
          </p:nvPr>
        </p:nvSpPr>
        <p:spPr/>
        <p:txBody>
          <a:bodyPr/>
          <a:lstStyle/>
          <a:p>
            <a:r>
              <a:rPr lang="en-US" smtClean="0"/>
              <a:t>‹#›</a:t>
            </a:r>
            <a:endParaRPr lang="en-US"/>
          </a:p>
        </p:txBody>
      </p:sp>
      <p:sp>
        <p:nvSpPr>
          <p:cNvPr id="5" name="Slide Number Placeholder 4"/>
          <p:cNvSpPr>
            <a:spLocks noGrp="1"/>
          </p:cNvSpPr>
          <p:nvPr>
            <p:ph type="sldNum" sz="quarter" idx="12"/>
          </p:nvPr>
        </p:nvSpPr>
        <p:spPr>
          <a:xfrm>
            <a:off x="8321040" y="365760"/>
            <a:ext cx="609600" cy="365125"/>
          </a:xfrm>
        </p:spPr>
        <p:txBody>
          <a:bodyPr/>
          <a:lstStyle/>
          <a:p>
            <a:fld id="{FA84A37A-AFC2-4A01-80A1-FC20F2C0D5BB}" type="slidenum">
              <a:rPr lang="en-US" smtClean="0"/>
              <a:pPr/>
              <a:t>‹#›</a:t>
            </a:fld>
            <a:endParaRPr lang="en-US"/>
          </a:p>
        </p:txBody>
      </p:sp>
      <p:grpSp>
        <p:nvGrpSpPr>
          <p:cNvPr id="6" name="Group 8"/>
          <p:cNvGrpSpPr/>
          <p:nvPr/>
        </p:nvGrpSpPr>
        <p:grpSpPr>
          <a:xfrm>
            <a:off x="7418696" y="457200"/>
            <a:ext cx="914400" cy="914400"/>
            <a:chOff x="842682" y="2971800"/>
            <a:chExt cx="914400" cy="914400"/>
          </a:xfrm>
        </p:grpSpPr>
        <p:sp>
          <p:nvSpPr>
            <p:cNvPr id="10" name="Rounded Rectangle 9"/>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10"/>
            <p:cNvGrpSpPr>
              <a:grpSpLocks noChangeAspect="1"/>
            </p:cNvGrpSpPr>
            <p:nvPr/>
          </p:nvGrpSpPr>
          <p:grpSpPr>
            <a:xfrm>
              <a:off x="948372" y="3034353"/>
              <a:ext cx="700732" cy="800823"/>
              <a:chOff x="1230573" y="1890215"/>
              <a:chExt cx="1444388" cy="1650696"/>
            </a:xfrm>
          </p:grpSpPr>
          <p:sp>
            <p:nvSpPr>
              <p:cNvPr id="12" name="Oval 11"/>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58B480-597D-4AFC-891C-E45D39F81A1D}" type="datetime1">
              <a:rPr lang="en-US" smtClean="0"/>
              <a:pPr/>
              <a:t>10/24/2019</a:t>
            </a:fld>
            <a:endParaRPr lang="en-US"/>
          </a:p>
        </p:txBody>
      </p:sp>
      <p:sp>
        <p:nvSpPr>
          <p:cNvPr id="3" name="Footer Placeholder 2"/>
          <p:cNvSpPr>
            <a:spLocks noGrp="1"/>
          </p:cNvSpPr>
          <p:nvPr>
            <p:ph type="ftr" sz="quarter" idx="11"/>
          </p:nvPr>
        </p:nvSpPr>
        <p:spPr/>
        <p:txBody>
          <a:bodyPr/>
          <a:lstStyle/>
          <a:p>
            <a:r>
              <a:rPr lang="en-US" smtClean="0"/>
              <a:t>‹#›</a:t>
            </a:r>
            <a:endParaRPr lang="en-US"/>
          </a:p>
        </p:txBody>
      </p:sp>
      <p:sp>
        <p:nvSpPr>
          <p:cNvPr id="4" name="Slide Number Placeholder 3"/>
          <p:cNvSpPr>
            <a:spLocks noGrp="1"/>
          </p:cNvSpPr>
          <p:nvPr>
            <p:ph type="sldNum" sz="quarter" idx="12"/>
          </p:nvPr>
        </p:nvSpPr>
        <p:spPr>
          <a:xfrm>
            <a:off x="8321040" y="365760"/>
            <a:ext cx="609600" cy="365125"/>
          </a:xfrm>
        </p:spPr>
        <p:txBody>
          <a:bodyPr/>
          <a:lstStyle/>
          <a:p>
            <a:fld id="{FA84A37A-AFC2-4A01-80A1-FC20F2C0D5BB}" type="slidenum">
              <a:rPr lang="en-US" smtClean="0"/>
              <a:pPr/>
              <a:t>‹#›</a:t>
            </a:fld>
            <a:endParaRPr lang="en-US"/>
          </a:p>
        </p:txBody>
      </p:sp>
      <p:grpSp>
        <p:nvGrpSpPr>
          <p:cNvPr id="5" name="Group 7"/>
          <p:cNvGrpSpPr/>
          <p:nvPr/>
        </p:nvGrpSpPr>
        <p:grpSpPr>
          <a:xfrm>
            <a:off x="7418696" y="457200"/>
            <a:ext cx="914400" cy="914400"/>
            <a:chOff x="842682" y="2971800"/>
            <a:chExt cx="914400" cy="914400"/>
          </a:xfrm>
        </p:grpSpPr>
        <p:sp>
          <p:nvSpPr>
            <p:cNvPr id="9" name="Rounded Rectangle 8"/>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6" name="Group 10"/>
            <p:cNvGrpSpPr>
              <a:grpSpLocks noChangeAspect="1"/>
            </p:cNvGrpSpPr>
            <p:nvPr/>
          </p:nvGrpSpPr>
          <p:grpSpPr>
            <a:xfrm>
              <a:off x="948372" y="3034353"/>
              <a:ext cx="700732" cy="800823"/>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8999" y="304800"/>
            <a:ext cx="4948269" cy="719424"/>
          </a:xfrm>
        </p:spPr>
        <p:txBody>
          <a:bodyPr anchor="b"/>
          <a:lstStyle>
            <a:lvl1pPr algn="l">
              <a:defRPr sz="2200" b="0"/>
            </a:lvl1pPr>
          </a:lstStyle>
          <a:p>
            <a:r>
              <a:rPr lang="en-US" smtClean="0"/>
              <a:t>Click to edit Master title style</a:t>
            </a:r>
            <a:endParaRPr/>
          </a:p>
        </p:txBody>
      </p:sp>
      <p:sp>
        <p:nvSpPr>
          <p:cNvPr id="3" name="Content Placeholder 2"/>
          <p:cNvSpPr>
            <a:spLocks noGrp="1"/>
          </p:cNvSpPr>
          <p:nvPr>
            <p:ph idx="1"/>
          </p:nvPr>
        </p:nvSpPr>
        <p:spPr>
          <a:xfrm>
            <a:off x="3418113" y="2292824"/>
            <a:ext cx="4959126" cy="3833339"/>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429000" y="1160463"/>
            <a:ext cx="4948269" cy="954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7BBE2F-319E-4255-891A-1A36BCAA45E2}" type="datetime1">
              <a:rPr lang="en-US" smtClean="0"/>
              <a:pPr/>
              <a:t>10/24/2019</a:t>
            </a:fld>
            <a:endParaRPr lang="en-US"/>
          </a:p>
        </p:txBody>
      </p:sp>
      <p:sp>
        <p:nvSpPr>
          <p:cNvPr id="6" name="Footer Placeholder 5"/>
          <p:cNvSpPr>
            <a:spLocks noGrp="1"/>
          </p:cNvSpPr>
          <p:nvPr>
            <p:ph type="ftr" sz="quarter" idx="11"/>
          </p:nvPr>
        </p:nvSpPr>
        <p:spPr/>
        <p:txBody>
          <a:bodyPr/>
          <a:lstStyle/>
          <a:p>
            <a:r>
              <a:rPr lang="en-US" smtClean="0"/>
              <a:t>‹#›</a:t>
            </a:r>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900" b="1">
                <a:solidFill>
                  <a:schemeClr val="bg1">
                    <a:lumMod val="75000"/>
                  </a:schemeClr>
                </a:solidFill>
              </a:defRPr>
            </a:lvl1pPr>
          </a:lstStyle>
          <a:p>
            <a:fld id="{81C2D28A-D7B2-4EA3-ADA2-180674129E3F}" type="datetime1">
              <a:rPr lang="en-US" smtClean="0"/>
              <a:pPr/>
              <a:t>10/24/2019</a:t>
            </a:fld>
            <a:endParaRPr lang="en-US" dirty="0"/>
          </a:p>
        </p:txBody>
      </p:sp>
      <p:sp>
        <p:nvSpPr>
          <p:cNvPr id="2" name="Title Placeholder 1"/>
          <p:cNvSpPr>
            <a:spLocks noGrp="1"/>
          </p:cNvSpPr>
          <p:nvPr>
            <p:ph type="title"/>
          </p:nvPr>
        </p:nvSpPr>
        <p:spPr>
          <a:xfrm>
            <a:off x="2707778" y="685800"/>
            <a:ext cx="5669460" cy="88696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707778" y="2020888"/>
            <a:ext cx="5667824" cy="41052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900" b="1">
                <a:solidFill>
                  <a:schemeClr val="bg1">
                    <a:lumMod val="75000"/>
                  </a:schemeClr>
                </a:solidFill>
              </a:defRPr>
            </a:lvl1pPr>
          </a:lstStyle>
          <a:p>
            <a:r>
              <a:rPr lang="en-US" smtClean="0"/>
              <a:t>‹#›</a:t>
            </a:r>
            <a:endParaRPr lang="en-US" dirty="0"/>
          </a:p>
        </p:txBody>
      </p:sp>
      <p:sp>
        <p:nvSpPr>
          <p:cNvPr id="6" name="Slide Number Placeholder 5"/>
          <p:cNvSpPr>
            <a:spLocks noGrp="1"/>
          </p:cNvSpPr>
          <p:nvPr>
            <p:ph type="sldNum" sz="quarter" idx="4"/>
          </p:nvPr>
        </p:nvSpPr>
        <p:spPr>
          <a:xfrm>
            <a:off x="1752600" y="2877671"/>
            <a:ext cx="609600" cy="365125"/>
          </a:xfrm>
          <a:prstGeom prst="rect">
            <a:avLst/>
          </a:prstGeom>
        </p:spPr>
        <p:txBody>
          <a:bodyPr vert="horz" lIns="91440" tIns="45720" rIns="91440" bIns="45720" rtlCol="0" anchor="ctr"/>
          <a:lstStyle>
            <a:lvl1pPr algn="l">
              <a:defRPr sz="1800" b="1">
                <a:solidFill>
                  <a:schemeClr val="accent1"/>
                </a:solidFill>
              </a:defRPr>
            </a:lvl1pPr>
          </a:lstStyle>
          <a:p>
            <a:fld id="{FA84A37A-AFC2-4A01-80A1-FC20F2C0D5BB}" type="slidenum">
              <a:rPr lang="en-US" smtClean="0"/>
              <a:pPr/>
              <a:t>‹#›</a:t>
            </a:fld>
            <a:endParaRPr lang="en-US" dirty="0"/>
          </a:p>
        </p:txBody>
      </p:sp>
      <p:pic>
        <p:nvPicPr>
          <p:cNvPr id="16" name="Picture 15" descr="logo"/>
          <p:cNvPicPr/>
          <p:nvPr userDrawn="1"/>
        </p:nvPicPr>
        <p:blipFill>
          <a:blip r:embed="rId19" cstate="email">
            <a:extLst>
              <a:ext uri="{28A0092B-C50C-407E-A947-70E740481C1C}">
                <a14:useLocalDpi xmlns:a14="http://schemas.microsoft.com/office/drawing/2010/main" xmlns="" val="0"/>
              </a:ext>
            </a:extLst>
          </a:blip>
          <a:srcRect/>
          <a:stretch>
            <a:fillRect/>
          </a:stretch>
        </p:blipFill>
        <p:spPr bwMode="auto">
          <a:xfrm>
            <a:off x="332439" y="2718533"/>
            <a:ext cx="2060483" cy="755732"/>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 id="2147483901" r:id="rId12"/>
    <p:sldLayoutId id="2147483902" r:id="rId13"/>
    <p:sldLayoutId id="2147483903" r:id="rId14"/>
    <p:sldLayoutId id="2147483904" r:id="rId15"/>
    <p:sldLayoutId id="2147483905" r:id="rId16"/>
    <p:sldLayoutId id="2147483906" r:id="rId17"/>
  </p:sldLayoutIdLst>
  <p:hf hdr="0" ftr="0" dt="0"/>
  <p:txStyles>
    <p:titleStyle>
      <a:lvl1pPr algn="l" defTabSz="914400" rtl="0" eaLnBrk="1" latinLnBrk="0" hangingPunct="1">
        <a:spcBef>
          <a:spcPct val="0"/>
        </a:spcBef>
        <a:buNone/>
        <a:defRPr sz="28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accent1"/>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28800" indent="-227013"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5813" indent="-227013" algn="l" defTabSz="914400" rtl="0" eaLnBrk="1" latinLnBrk="0" hangingPunct="1">
        <a:spcBef>
          <a:spcPct val="20000"/>
        </a:spcBef>
        <a:buClr>
          <a:schemeClr val="accent1"/>
        </a:buClr>
        <a:buSzPct val="13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377696" y="1609468"/>
            <a:ext cx="3273552" cy="1640541"/>
          </a:xfrm>
        </p:spPr>
        <p:txBody>
          <a:bodyPr/>
          <a:lstStyle/>
          <a:p>
            <a:pPr algn="l"/>
            <a:r>
              <a:rPr lang="en-US" sz="2800" cap="none" dirty="0" smtClean="0"/>
              <a:t>Portfolio Committee on Communications</a:t>
            </a:r>
            <a:endParaRPr lang="en-US" sz="2800" cap="none" dirty="0"/>
          </a:p>
        </p:txBody>
      </p:sp>
      <p:sp>
        <p:nvSpPr>
          <p:cNvPr id="2" name="Subtitle 1"/>
          <p:cNvSpPr>
            <a:spLocks noGrp="1"/>
          </p:cNvSpPr>
          <p:nvPr>
            <p:ph type="subTitle" idx="1"/>
          </p:nvPr>
        </p:nvSpPr>
        <p:spPr>
          <a:xfrm>
            <a:off x="4739968" y="4232056"/>
            <a:ext cx="3273552" cy="925109"/>
          </a:xfrm>
        </p:spPr>
        <p:txBody>
          <a:bodyPr>
            <a:noAutofit/>
          </a:bodyPr>
          <a:lstStyle/>
          <a:p>
            <a:pPr algn="r"/>
            <a:endParaRPr lang="en-US" sz="2000" cap="none" dirty="0" smtClean="0">
              <a:solidFill>
                <a:schemeClr val="bg1">
                  <a:lumMod val="95000"/>
                </a:schemeClr>
              </a:solidFill>
            </a:endParaRPr>
          </a:p>
          <a:p>
            <a:pPr algn="r"/>
            <a:r>
              <a:rPr lang="en-ZA" sz="2000" dirty="0" smtClean="0">
                <a:solidFill>
                  <a:schemeClr val="bg1">
                    <a:lumMod val="95000"/>
                  </a:schemeClr>
                </a:solidFill>
              </a:rPr>
              <a:t>22 October 2019</a:t>
            </a:r>
            <a:endParaRPr lang="en-US" sz="2000" cap="none" dirty="0">
              <a:solidFill>
                <a:schemeClr val="bg1">
                  <a:lumMod val="95000"/>
                </a:schemeClr>
              </a:solidFill>
            </a:endParaRPr>
          </a:p>
        </p:txBody>
      </p:sp>
      <p:pic>
        <p:nvPicPr>
          <p:cNvPr id="4" name="Picture 3" descr="logo"/>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1127641" y="219004"/>
            <a:ext cx="3612327" cy="1323268"/>
          </a:xfrm>
          <a:prstGeom prst="rect">
            <a:avLst/>
          </a:prstGeom>
          <a:noFill/>
          <a:ln>
            <a:noFill/>
          </a:ln>
        </p:spPr>
      </p:pic>
      <p:sp>
        <p:nvSpPr>
          <p:cNvPr id="6" name="Rounded Rectangle 5"/>
          <p:cNvSpPr/>
          <p:nvPr/>
        </p:nvSpPr>
        <p:spPr>
          <a:xfrm>
            <a:off x="975209" y="3849114"/>
            <a:ext cx="3560645" cy="1219965"/>
          </a:xfrm>
          <a:prstGeom prst="roundRect">
            <a:avLst/>
          </a:prstGeom>
          <a:solidFill>
            <a:srgbClr val="FFFFFF">
              <a:alpha val="8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Letterhead_committees"/>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1116301" y="3570422"/>
            <a:ext cx="3362855" cy="1323268"/>
          </a:xfrm>
          <a:prstGeom prst="rect">
            <a:avLst/>
          </a:prstGeom>
          <a:noFill/>
          <a:ln>
            <a:noFill/>
          </a:ln>
        </p:spPr>
      </p:pic>
      <p:sp>
        <p:nvSpPr>
          <p:cNvPr id="7" name="Title 2"/>
          <p:cNvSpPr txBox="1">
            <a:spLocks/>
          </p:cNvSpPr>
          <p:nvPr/>
        </p:nvSpPr>
        <p:spPr>
          <a:xfrm>
            <a:off x="4536050" y="1713089"/>
            <a:ext cx="3503947" cy="1996679"/>
          </a:xfrm>
          <a:prstGeom prst="rect">
            <a:avLst/>
          </a:prstGeom>
        </p:spPr>
        <p:txBody>
          <a:bodyPr vert="horz" lIns="91440" tIns="0" rIns="91440" bIns="0" rtlCol="0" anchor="b" anchorCtr="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pPr algn="r"/>
            <a:r>
              <a:rPr lang="en-GB" sz="2800" dirty="0" smtClean="0">
                <a:latin typeface="+mn-lt"/>
                <a:ea typeface="Adobe Heiti Std R" panose="020B0400000000000000" pitchFamily="34" charset="-128"/>
              </a:rPr>
              <a:t>Road Map For The Appointment of ICASA Council  Process</a:t>
            </a:r>
          </a:p>
        </p:txBody>
      </p:sp>
      <p:pic>
        <p:nvPicPr>
          <p:cNvPr id="8" name="Picture 6"/>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454511" y="5157165"/>
            <a:ext cx="5725502" cy="158051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59477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7778" y="317830"/>
            <a:ext cx="5669460" cy="886968"/>
          </a:xfrm>
        </p:spPr>
        <p:txBody>
          <a:bodyPr/>
          <a:lstStyle/>
          <a:p>
            <a:r>
              <a:rPr lang="en-US" dirty="0" smtClean="0"/>
              <a:t>Background: </a:t>
            </a:r>
            <a:r>
              <a:rPr lang="en-US" dirty="0" smtClean="0">
                <a:solidFill>
                  <a:srgbClr val="FF6600"/>
                </a:solidFill>
              </a:rPr>
              <a:t>ICASA Act </a:t>
            </a:r>
            <a:r>
              <a:rPr lang="en-US" dirty="0">
                <a:solidFill>
                  <a:srgbClr val="FF6600"/>
                </a:solidFill>
              </a:rPr>
              <a:t>13, </a:t>
            </a:r>
            <a:r>
              <a:rPr lang="en-US" dirty="0" smtClean="0">
                <a:solidFill>
                  <a:srgbClr val="FF6600"/>
                </a:solidFill>
              </a:rPr>
              <a:t>2000: Section 5 </a:t>
            </a:r>
            <a:r>
              <a:rPr lang="en-US" dirty="0" smtClean="0">
                <a:solidFill>
                  <a:schemeClr val="tx1"/>
                </a:solidFill>
              </a:rPr>
              <a:t>(1B)</a:t>
            </a:r>
            <a:endParaRPr lang="en-US" dirty="0">
              <a:solidFill>
                <a:srgbClr val="FF6600"/>
              </a:solidFill>
            </a:endParaRPr>
          </a:p>
        </p:txBody>
      </p:sp>
      <p:sp>
        <p:nvSpPr>
          <p:cNvPr id="3" name="Content Placeholder 2"/>
          <p:cNvSpPr>
            <a:spLocks noGrp="1"/>
          </p:cNvSpPr>
          <p:nvPr>
            <p:ph idx="1"/>
          </p:nvPr>
        </p:nvSpPr>
        <p:spPr>
          <a:xfrm>
            <a:off x="1127607" y="1400682"/>
            <a:ext cx="7691464" cy="5097266"/>
          </a:xfrm>
          <a:solidFill>
            <a:srgbClr val="FFFFFF"/>
          </a:solidFill>
        </p:spPr>
        <p:txBody>
          <a:bodyPr>
            <a:normAutofit/>
          </a:bodyPr>
          <a:lstStyle/>
          <a:p>
            <a:pPr marL="457200" indent="-457200" algn="just">
              <a:buAutoNum type="alphaLcParenBoth"/>
            </a:pPr>
            <a:r>
              <a:rPr lang="en-US" sz="2400" dirty="0" smtClean="0"/>
              <a:t>the </a:t>
            </a:r>
            <a:r>
              <a:rPr lang="en-ZA" sz="2400" dirty="0" smtClean="0"/>
              <a:t>Minister must recommend to NA, from the list contemplated in subsection (1A), persons whom she proposes to appoint to serve on the Council.</a:t>
            </a:r>
          </a:p>
          <a:p>
            <a:pPr marL="457200" indent="-457200" algn="just">
              <a:buAutoNum type="alphaLcParenBoth"/>
            </a:pPr>
            <a:r>
              <a:rPr lang="en-ZA" sz="2400" dirty="0"/>
              <a:t>i</a:t>
            </a:r>
            <a:r>
              <a:rPr lang="en-ZA" sz="2400" dirty="0" smtClean="0"/>
              <a:t>f the NA is </a:t>
            </a:r>
            <a:r>
              <a:rPr lang="en-ZA" sz="2400" b="1" dirty="0" smtClean="0"/>
              <a:t>not satisfied </a:t>
            </a:r>
            <a:r>
              <a:rPr lang="en-ZA" sz="2400" dirty="0" smtClean="0"/>
              <a:t>that the persons recommended for appointment by the Minister comply with subsection (3), the NA </a:t>
            </a:r>
            <a:r>
              <a:rPr lang="en-ZA" sz="2400" b="1" dirty="0" smtClean="0"/>
              <a:t>may request </a:t>
            </a:r>
            <a:r>
              <a:rPr lang="en-ZA" sz="2400" dirty="0" smtClean="0"/>
              <a:t>the Minister to review her recommendation.</a:t>
            </a:r>
          </a:p>
          <a:p>
            <a:pPr marL="457200" indent="-457200" algn="just">
              <a:buAutoNum type="alphaLcParenBoth"/>
            </a:pPr>
            <a:r>
              <a:rPr lang="en-ZA" sz="2400" dirty="0" smtClean="0"/>
              <a:t>Following approval by NA of the Minister’s recommendation for appointment the Minister must appoint the Chairperson or other councillor by notice in the Gazette</a:t>
            </a:r>
            <a:endParaRPr lang="en-US" sz="2400" dirty="0"/>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6</a:t>
            </a:r>
            <a:endParaRPr lang="en-US" dirty="0">
              <a:solidFill>
                <a:srgbClr val="436001"/>
              </a:solidFill>
            </a:endParaRPr>
          </a:p>
        </p:txBody>
      </p:sp>
    </p:spTree>
    <p:extLst>
      <p:ext uri="{BB962C8B-B14F-4D97-AF65-F5344CB8AC3E}">
        <p14:creationId xmlns:p14="http://schemas.microsoft.com/office/powerpoint/2010/main" xmlns="" val="8919390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7778" y="317830"/>
            <a:ext cx="5669460" cy="886968"/>
          </a:xfrm>
        </p:spPr>
        <p:txBody>
          <a:bodyPr/>
          <a:lstStyle/>
          <a:p>
            <a:r>
              <a:rPr lang="en-US" dirty="0" smtClean="0"/>
              <a:t>Background: </a:t>
            </a:r>
            <a:r>
              <a:rPr lang="en-US" dirty="0" smtClean="0">
                <a:solidFill>
                  <a:srgbClr val="FF6600"/>
                </a:solidFill>
              </a:rPr>
              <a:t>ICASA Act </a:t>
            </a:r>
            <a:r>
              <a:rPr lang="en-US" dirty="0">
                <a:solidFill>
                  <a:srgbClr val="FF6600"/>
                </a:solidFill>
              </a:rPr>
              <a:t>13, </a:t>
            </a:r>
            <a:r>
              <a:rPr lang="en-US" dirty="0" smtClean="0">
                <a:solidFill>
                  <a:srgbClr val="FF6600"/>
                </a:solidFill>
              </a:rPr>
              <a:t>2000: Section 5 </a:t>
            </a:r>
            <a:r>
              <a:rPr lang="en-US" dirty="0" smtClean="0">
                <a:solidFill>
                  <a:schemeClr val="tx1"/>
                </a:solidFill>
              </a:rPr>
              <a:t>(3)</a:t>
            </a:r>
            <a:endParaRPr lang="en-US" dirty="0">
              <a:solidFill>
                <a:schemeClr val="tx1"/>
              </a:solidFill>
            </a:endParaRPr>
          </a:p>
        </p:txBody>
      </p:sp>
      <p:sp>
        <p:nvSpPr>
          <p:cNvPr id="3" name="Content Placeholder 2"/>
          <p:cNvSpPr>
            <a:spLocks noGrp="1"/>
          </p:cNvSpPr>
          <p:nvPr>
            <p:ph idx="1"/>
          </p:nvPr>
        </p:nvSpPr>
        <p:spPr>
          <a:xfrm>
            <a:off x="1127607" y="1135978"/>
            <a:ext cx="7691464" cy="5097266"/>
          </a:xfrm>
          <a:solidFill>
            <a:srgbClr val="FFFFFF"/>
          </a:solidFill>
        </p:spPr>
        <p:txBody>
          <a:bodyPr>
            <a:noAutofit/>
          </a:bodyPr>
          <a:lstStyle/>
          <a:p>
            <a:pPr marL="0" indent="0" algn="just">
              <a:buNone/>
            </a:pPr>
            <a:r>
              <a:rPr lang="en-US" sz="2800" dirty="0"/>
              <a:t>Persons appointed to the Council must </a:t>
            </a:r>
            <a:r>
              <a:rPr lang="en-US" sz="2800" dirty="0" smtClean="0"/>
              <a:t>be</a:t>
            </a:r>
          </a:p>
          <a:p>
            <a:pPr marL="349250" indent="-349250" algn="just">
              <a:buNone/>
            </a:pPr>
            <a:r>
              <a:rPr lang="en-US" sz="2800" dirty="0" smtClean="0"/>
              <a:t>(a) are committed </a:t>
            </a:r>
            <a:r>
              <a:rPr lang="en-US" sz="2800" dirty="0"/>
              <a:t>to fairness, freedom of expression, openness and </a:t>
            </a:r>
            <a:r>
              <a:rPr lang="en-US" sz="2800" dirty="0" smtClean="0"/>
              <a:t>accountability….</a:t>
            </a:r>
          </a:p>
          <a:p>
            <a:pPr marL="0" indent="0" algn="just">
              <a:buNone/>
            </a:pPr>
            <a:r>
              <a:rPr lang="en-US" sz="2800" dirty="0" smtClean="0"/>
              <a:t>(b)	When viewed collectively, </a:t>
            </a:r>
          </a:p>
          <a:p>
            <a:pPr marL="685800" lvl="3" indent="0" algn="just">
              <a:buNone/>
            </a:pPr>
            <a:r>
              <a:rPr lang="en-US" sz="2800" dirty="0" smtClean="0"/>
              <a:t>(</a:t>
            </a:r>
            <a:r>
              <a:rPr lang="en-US" sz="2800" dirty="0" err="1" smtClean="0"/>
              <a:t>i</a:t>
            </a:r>
            <a:r>
              <a:rPr lang="en-US" sz="2800" dirty="0" smtClean="0"/>
              <a:t>) are representative </a:t>
            </a:r>
            <a:r>
              <a:rPr lang="en-US" sz="2800" dirty="0"/>
              <a:t>of a broad cross-section of the population of the </a:t>
            </a:r>
            <a:r>
              <a:rPr lang="en-US" sz="2800" dirty="0" smtClean="0"/>
              <a:t>Republic; </a:t>
            </a:r>
            <a:r>
              <a:rPr lang="en-US" sz="2800" dirty="0"/>
              <a:t>and </a:t>
            </a:r>
            <a:endParaRPr lang="en-US" sz="2800" dirty="0" smtClean="0"/>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6</a:t>
            </a:r>
            <a:endParaRPr lang="en-US" dirty="0">
              <a:solidFill>
                <a:srgbClr val="436001"/>
              </a:solidFill>
            </a:endParaRPr>
          </a:p>
        </p:txBody>
      </p:sp>
    </p:spTree>
    <p:extLst>
      <p:ext uri="{BB962C8B-B14F-4D97-AF65-F5344CB8AC3E}">
        <p14:creationId xmlns:p14="http://schemas.microsoft.com/office/powerpoint/2010/main" xmlns="" val="187087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7778" y="317830"/>
            <a:ext cx="5669460" cy="886968"/>
          </a:xfrm>
        </p:spPr>
        <p:txBody>
          <a:bodyPr/>
          <a:lstStyle/>
          <a:p>
            <a:r>
              <a:rPr lang="en-US" dirty="0" smtClean="0"/>
              <a:t>Background: </a:t>
            </a:r>
            <a:r>
              <a:rPr lang="en-US" dirty="0" smtClean="0">
                <a:solidFill>
                  <a:srgbClr val="FF6600"/>
                </a:solidFill>
              </a:rPr>
              <a:t>ICASA Act </a:t>
            </a:r>
            <a:r>
              <a:rPr lang="en-US" dirty="0">
                <a:solidFill>
                  <a:srgbClr val="FF6600"/>
                </a:solidFill>
              </a:rPr>
              <a:t>13, </a:t>
            </a:r>
            <a:r>
              <a:rPr lang="en-US" dirty="0" smtClean="0">
                <a:solidFill>
                  <a:srgbClr val="FF6600"/>
                </a:solidFill>
              </a:rPr>
              <a:t>2000: Section 5 (3) Continued…..</a:t>
            </a:r>
            <a:endParaRPr lang="en-US" dirty="0">
              <a:solidFill>
                <a:srgbClr val="FF6600"/>
              </a:solidFill>
            </a:endParaRPr>
          </a:p>
        </p:txBody>
      </p:sp>
      <p:sp>
        <p:nvSpPr>
          <p:cNvPr id="3" name="Content Placeholder 2"/>
          <p:cNvSpPr>
            <a:spLocks noGrp="1"/>
          </p:cNvSpPr>
          <p:nvPr>
            <p:ph idx="1"/>
          </p:nvPr>
        </p:nvSpPr>
        <p:spPr>
          <a:xfrm>
            <a:off x="1127607" y="1135978"/>
            <a:ext cx="7691464" cy="5097266"/>
          </a:xfrm>
          <a:solidFill>
            <a:srgbClr val="FFFFFF"/>
          </a:solidFill>
        </p:spPr>
        <p:txBody>
          <a:bodyPr>
            <a:noAutofit/>
          </a:bodyPr>
          <a:lstStyle/>
          <a:p>
            <a:pPr marL="0" indent="0" algn="just">
              <a:buNone/>
            </a:pPr>
            <a:r>
              <a:rPr lang="en-US" sz="2800" dirty="0" smtClean="0"/>
              <a:t>(ii)</a:t>
            </a:r>
          </a:p>
          <a:p>
            <a:pPr marL="0" indent="0">
              <a:buNone/>
            </a:pPr>
            <a:r>
              <a:rPr lang="en-US" sz="2800" dirty="0" smtClean="0"/>
              <a:t>possess </a:t>
            </a:r>
            <a:r>
              <a:rPr lang="en-US" sz="2800" dirty="0"/>
              <a:t>suitable qualifications, expertise and experience in the fields of, amongst others, </a:t>
            </a:r>
            <a:r>
              <a:rPr lang="en-US" sz="2800" dirty="0" smtClean="0"/>
              <a:t>broadcasting, electronic communications and postal policy or operations, public policy development, </a:t>
            </a:r>
            <a:r>
              <a:rPr lang="en-US" sz="2800" dirty="0"/>
              <a:t>electronic </a:t>
            </a:r>
            <a:r>
              <a:rPr lang="en-US" sz="2800" dirty="0" smtClean="0"/>
              <a:t>engineering, law, information technology, content in any form, consumer protection, </a:t>
            </a:r>
            <a:r>
              <a:rPr lang="en-US" sz="2800" dirty="0"/>
              <a:t>education, economics, </a:t>
            </a:r>
            <a:r>
              <a:rPr lang="en-US" sz="2800" dirty="0" smtClean="0"/>
              <a:t>finance </a:t>
            </a:r>
            <a:r>
              <a:rPr lang="en-US" sz="2800" dirty="0"/>
              <a:t>or any other related expertise or qualifications.</a:t>
            </a:r>
            <a:endParaRPr lang="en-ZA" sz="2800" dirty="0" smtClean="0"/>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6</a:t>
            </a:r>
            <a:endParaRPr lang="en-US" dirty="0">
              <a:solidFill>
                <a:srgbClr val="436001"/>
              </a:solidFill>
            </a:endParaRPr>
          </a:p>
        </p:txBody>
      </p:sp>
    </p:spTree>
    <p:extLst>
      <p:ext uri="{BB962C8B-B14F-4D97-AF65-F5344CB8AC3E}">
        <p14:creationId xmlns:p14="http://schemas.microsoft.com/office/powerpoint/2010/main" xmlns="" val="3209251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7778" y="317830"/>
            <a:ext cx="5669460" cy="886968"/>
          </a:xfrm>
        </p:spPr>
        <p:txBody>
          <a:bodyPr/>
          <a:lstStyle/>
          <a:p>
            <a:r>
              <a:rPr lang="en-US" dirty="0" smtClean="0"/>
              <a:t>Background: </a:t>
            </a:r>
            <a:r>
              <a:rPr lang="en-US" dirty="0" smtClean="0">
                <a:solidFill>
                  <a:srgbClr val="FF6600"/>
                </a:solidFill>
              </a:rPr>
              <a:t>ICASA Act </a:t>
            </a:r>
            <a:r>
              <a:rPr lang="en-US" dirty="0">
                <a:solidFill>
                  <a:srgbClr val="FF6600"/>
                </a:solidFill>
              </a:rPr>
              <a:t>13, </a:t>
            </a:r>
            <a:r>
              <a:rPr lang="en-US" dirty="0" smtClean="0">
                <a:solidFill>
                  <a:srgbClr val="FF6600"/>
                </a:solidFill>
              </a:rPr>
              <a:t>2000: Section 5 (4)</a:t>
            </a:r>
            <a:endParaRPr lang="en-US" dirty="0">
              <a:solidFill>
                <a:srgbClr val="FF6600"/>
              </a:solidFill>
            </a:endParaRPr>
          </a:p>
        </p:txBody>
      </p:sp>
      <p:sp>
        <p:nvSpPr>
          <p:cNvPr id="3" name="Content Placeholder 2"/>
          <p:cNvSpPr>
            <a:spLocks noGrp="1"/>
          </p:cNvSpPr>
          <p:nvPr>
            <p:ph idx="1"/>
          </p:nvPr>
        </p:nvSpPr>
        <p:spPr>
          <a:xfrm>
            <a:off x="1127607" y="1135978"/>
            <a:ext cx="7691464" cy="5097266"/>
          </a:xfrm>
          <a:solidFill>
            <a:srgbClr val="FFFFFF"/>
          </a:solidFill>
        </p:spPr>
        <p:txBody>
          <a:bodyPr>
            <a:noAutofit/>
          </a:bodyPr>
          <a:lstStyle/>
          <a:p>
            <a:pPr marL="0" indent="0" algn="just">
              <a:buNone/>
            </a:pPr>
            <a:r>
              <a:rPr lang="en-US" sz="2800" dirty="0" smtClean="0"/>
              <a:t>A councilor appointed under this section must, before he or she begins to perform his or her functions, take an oath or affirm that he or she--</a:t>
            </a:r>
          </a:p>
          <a:p>
            <a:pPr marL="514350" indent="-514350">
              <a:buAutoNum type="alphaLcParenBoth"/>
            </a:pPr>
            <a:r>
              <a:rPr lang="en-US" sz="2800" dirty="0" smtClean="0"/>
              <a:t>is committed to fairness, freedom of expression, openness and accountability; and</a:t>
            </a:r>
          </a:p>
          <a:p>
            <a:pPr marL="514350" indent="-514350">
              <a:buAutoNum type="alphaLcParenBoth"/>
            </a:pPr>
            <a:r>
              <a:rPr lang="en-ZA" sz="2800" dirty="0" smtClean="0"/>
              <a:t>will uphold and protect the Constitution and the laws of the Republic, including this Act and the underlying statutes.</a:t>
            </a:r>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6</a:t>
            </a:r>
            <a:endParaRPr lang="en-US" dirty="0">
              <a:solidFill>
                <a:srgbClr val="436001"/>
              </a:solidFill>
            </a:endParaRPr>
          </a:p>
        </p:txBody>
      </p:sp>
    </p:spTree>
    <p:extLst>
      <p:ext uri="{BB962C8B-B14F-4D97-AF65-F5344CB8AC3E}">
        <p14:creationId xmlns:p14="http://schemas.microsoft.com/office/powerpoint/2010/main" xmlns="" val="21270657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0516" y="317830"/>
            <a:ext cx="6656722" cy="886968"/>
          </a:xfrm>
        </p:spPr>
        <p:txBody>
          <a:bodyPr/>
          <a:lstStyle/>
          <a:p>
            <a:r>
              <a:rPr lang="en-US" dirty="0" smtClean="0"/>
              <a:t>Background: </a:t>
            </a:r>
            <a:r>
              <a:rPr lang="en-US" dirty="0" smtClean="0">
                <a:solidFill>
                  <a:srgbClr val="FF6600"/>
                </a:solidFill>
              </a:rPr>
              <a:t>ICASA Act </a:t>
            </a:r>
            <a:r>
              <a:rPr lang="en-US" dirty="0">
                <a:solidFill>
                  <a:srgbClr val="FF6600"/>
                </a:solidFill>
              </a:rPr>
              <a:t>13, </a:t>
            </a:r>
            <a:r>
              <a:rPr lang="en-US" dirty="0" smtClean="0">
                <a:solidFill>
                  <a:srgbClr val="FF6600"/>
                </a:solidFill>
              </a:rPr>
              <a:t>2000: Section 6</a:t>
            </a:r>
            <a:endParaRPr lang="en-US" dirty="0">
              <a:solidFill>
                <a:srgbClr val="FF6600"/>
              </a:solidFill>
            </a:endParaRPr>
          </a:p>
        </p:txBody>
      </p:sp>
      <p:sp>
        <p:nvSpPr>
          <p:cNvPr id="3" name="Content Placeholder 2"/>
          <p:cNvSpPr>
            <a:spLocks noGrp="1"/>
          </p:cNvSpPr>
          <p:nvPr>
            <p:ph idx="1"/>
          </p:nvPr>
        </p:nvSpPr>
        <p:spPr>
          <a:xfrm>
            <a:off x="1127607" y="1400682"/>
            <a:ext cx="7691464" cy="5097266"/>
          </a:xfrm>
          <a:solidFill>
            <a:srgbClr val="FFFFFF"/>
          </a:solidFill>
        </p:spPr>
        <p:txBody>
          <a:bodyPr>
            <a:normAutofit/>
          </a:bodyPr>
          <a:lstStyle/>
          <a:p>
            <a:pPr marL="0" indent="0" algn="just">
              <a:buNone/>
            </a:pPr>
            <a:r>
              <a:rPr lang="en-US" sz="2400" b="1" dirty="0" smtClean="0"/>
              <a:t>Disqualification</a:t>
            </a:r>
          </a:p>
          <a:p>
            <a:pPr marL="0" indent="0">
              <a:buNone/>
            </a:pPr>
            <a:r>
              <a:rPr lang="en-ZA" sz="2400" dirty="0" smtClean="0"/>
              <a:t>(a) to (l) map up criteria for disqualification  </a:t>
            </a:r>
            <a:r>
              <a:rPr lang="en-ZA" sz="2400" i="1" dirty="0" smtClean="0"/>
              <a:t>A person may not be appointed as a councillor if he or she……..</a:t>
            </a:r>
            <a:endParaRPr lang="en-ZA" sz="2400" dirty="0" smtClean="0"/>
          </a:p>
          <a:p>
            <a:pPr marL="0" indent="0">
              <a:buNone/>
            </a:pPr>
            <a:endParaRPr lang="en-ZA" sz="2400" dirty="0" smtClean="0"/>
          </a:p>
          <a:p>
            <a:pPr marL="0" indent="0">
              <a:buNone/>
            </a:pPr>
            <a:r>
              <a:rPr lang="en-ZA" sz="2400" dirty="0" smtClean="0"/>
              <a:t>(2) A person who is subject to a disqualification contemplated in subsection (1) (b) to (</a:t>
            </a:r>
            <a:r>
              <a:rPr lang="en-ZA" sz="2400" dirty="0" err="1" smtClean="0"/>
              <a:t>i</a:t>
            </a:r>
            <a:r>
              <a:rPr lang="en-ZA" sz="2400" dirty="0" smtClean="0"/>
              <a:t>) may be nominated for appointment as a councillor, but may only be appointed if at the time of such appointment he or she is no longer subject to that disqualification</a:t>
            </a:r>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6</a:t>
            </a:r>
            <a:endParaRPr lang="en-US" dirty="0">
              <a:solidFill>
                <a:srgbClr val="436001"/>
              </a:solidFill>
            </a:endParaRPr>
          </a:p>
        </p:txBody>
      </p:sp>
    </p:spTree>
    <p:extLst>
      <p:ext uri="{BB962C8B-B14F-4D97-AF65-F5344CB8AC3E}">
        <p14:creationId xmlns:p14="http://schemas.microsoft.com/office/powerpoint/2010/main" xmlns="" val="34958276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80" y="2642272"/>
            <a:ext cx="2619456" cy="997940"/>
          </a:xfrm>
          <a:prstGeom prst="rect">
            <a:avLst/>
          </a:prstGeom>
          <a:solidFill>
            <a:schemeClr val="bg1"/>
          </a:solidFill>
          <a:ln>
            <a:noFill/>
          </a:ln>
          <a:effectLst/>
          <a:scene3d>
            <a:camera prst="orthographicFront">
              <a:rot lat="0" lon="0" rev="0"/>
            </a:camera>
            <a:lightRig rig="twoPt" dir="tl"/>
          </a:scene3d>
          <a:sp3d extrusionH="12700" prstMaterial="softEdge"/>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itle 3"/>
          <p:cNvSpPr txBox="1">
            <a:spLocks/>
          </p:cNvSpPr>
          <p:nvPr/>
        </p:nvSpPr>
        <p:spPr bwMode="auto">
          <a:xfrm>
            <a:off x="362868" y="396619"/>
            <a:ext cx="8304717" cy="7827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lvl="0" algn="ctr" fontAlgn="base">
              <a:spcBef>
                <a:spcPct val="0"/>
              </a:spcBef>
              <a:spcAft>
                <a:spcPct val="0"/>
              </a:spcAft>
              <a:defRPr/>
            </a:pPr>
            <a:r>
              <a:rPr lang="en-US" sz="3600" dirty="0" smtClean="0">
                <a:solidFill>
                  <a:schemeClr val="bg2">
                    <a:lumMod val="25000"/>
                  </a:schemeClr>
                </a:solidFill>
                <a:latin typeface="+mj-lt"/>
              </a:rPr>
              <a:t>ICASA Council Appointment Process Flow Overview</a:t>
            </a:r>
            <a:endParaRPr kumimoji="0" lang="en-US" sz="3600" i="0" u="none" strike="noStrike" kern="1200" cap="none" spc="0" normalizeH="0" baseline="0" noProof="0" dirty="0">
              <a:ln>
                <a:noFill/>
              </a:ln>
              <a:solidFill>
                <a:schemeClr val="tx2">
                  <a:lumMod val="75000"/>
                </a:schemeClr>
              </a:solidFill>
              <a:effectLst/>
              <a:uLnTx/>
              <a:uFillTx/>
              <a:latin typeface="+mj-lt"/>
              <a:ea typeface="+mj-ea"/>
              <a:cs typeface="+mj-cs"/>
            </a:endParaRPr>
          </a:p>
        </p:txBody>
      </p:sp>
      <p:grpSp>
        <p:nvGrpSpPr>
          <p:cNvPr id="69" name="Group 68"/>
          <p:cNvGrpSpPr/>
          <p:nvPr/>
        </p:nvGrpSpPr>
        <p:grpSpPr>
          <a:xfrm>
            <a:off x="157696" y="1689696"/>
            <a:ext cx="8834636" cy="4845786"/>
            <a:chOff x="157697" y="2728096"/>
            <a:chExt cx="8357170" cy="3966146"/>
          </a:xfrm>
        </p:grpSpPr>
        <p:sp>
          <p:nvSpPr>
            <p:cNvPr id="6" name="Rounded Rectangle 5"/>
            <p:cNvSpPr/>
            <p:nvPr/>
          </p:nvSpPr>
          <p:spPr>
            <a:xfrm>
              <a:off x="1914410" y="2728096"/>
              <a:ext cx="1455423" cy="113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(C)</a:t>
              </a:r>
            </a:p>
            <a:p>
              <a:pPr algn="ctr"/>
              <a:r>
                <a:rPr lang="en-US" sz="1200" b="1" dirty="0" smtClean="0"/>
                <a:t> Resolution:</a:t>
              </a:r>
            </a:p>
            <a:p>
              <a:pPr algn="ctr"/>
              <a:r>
                <a:rPr lang="en-US" sz="1200" b="1" dirty="0" smtClean="0"/>
                <a:t>Shortlisted nominees</a:t>
              </a:r>
              <a:endParaRPr lang="en-US" sz="1200" b="1" dirty="0"/>
            </a:p>
          </p:txBody>
        </p:sp>
        <p:sp>
          <p:nvSpPr>
            <p:cNvPr id="7" name="Rounded Rectangle 6"/>
            <p:cNvSpPr/>
            <p:nvPr/>
          </p:nvSpPr>
          <p:spPr>
            <a:xfrm>
              <a:off x="2927444" y="4150524"/>
              <a:ext cx="1290906" cy="69175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42402C"/>
                  </a:solidFill>
                </a:rPr>
                <a:t>(C1)</a:t>
              </a:r>
            </a:p>
            <a:p>
              <a:pPr algn="ctr"/>
              <a:r>
                <a:rPr lang="en-US" sz="1100" dirty="0" smtClean="0">
                  <a:solidFill>
                    <a:srgbClr val="42402C"/>
                  </a:solidFill>
                </a:rPr>
                <a:t> Public </a:t>
              </a:r>
              <a:r>
                <a:rPr lang="en-US" sz="1100" dirty="0">
                  <a:solidFill>
                    <a:srgbClr val="42402C"/>
                  </a:solidFill>
                </a:rPr>
                <a:t>Participation </a:t>
              </a:r>
            </a:p>
          </p:txBody>
        </p:sp>
        <p:sp>
          <p:nvSpPr>
            <p:cNvPr id="12" name="Rounded Rectangle 11"/>
            <p:cNvSpPr/>
            <p:nvPr/>
          </p:nvSpPr>
          <p:spPr>
            <a:xfrm>
              <a:off x="3687397" y="2729948"/>
              <a:ext cx="1409412" cy="113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(D)</a:t>
              </a:r>
            </a:p>
            <a:p>
              <a:pPr algn="ctr"/>
              <a:r>
                <a:rPr lang="en-US" sz="1100" b="1" dirty="0" smtClean="0"/>
                <a:t> Conduct Interviews</a:t>
              </a:r>
              <a:endParaRPr lang="en-US" sz="1100" b="1" dirty="0"/>
            </a:p>
          </p:txBody>
        </p:sp>
        <p:sp>
          <p:nvSpPr>
            <p:cNvPr id="20" name="Rectangle 19"/>
            <p:cNvSpPr/>
            <p:nvPr/>
          </p:nvSpPr>
          <p:spPr>
            <a:xfrm>
              <a:off x="7271713" y="4231498"/>
              <a:ext cx="1083504" cy="714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accent3">
                      <a:lumMod val="50000"/>
                    </a:schemeClr>
                  </a:solidFill>
                </a:rPr>
                <a:t>Process End</a:t>
              </a:r>
              <a:endParaRPr lang="en-US" sz="1200" b="1" dirty="0">
                <a:solidFill>
                  <a:schemeClr val="accent3">
                    <a:lumMod val="50000"/>
                  </a:schemeClr>
                </a:solidFill>
              </a:endParaRPr>
            </a:p>
          </p:txBody>
        </p:sp>
        <p:sp>
          <p:nvSpPr>
            <p:cNvPr id="23" name="Rectangle 22"/>
            <p:cNvSpPr/>
            <p:nvPr/>
          </p:nvSpPr>
          <p:spPr>
            <a:xfrm>
              <a:off x="2258408" y="6354034"/>
              <a:ext cx="737076" cy="3402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accent3">
                      <a:lumMod val="50000"/>
                    </a:schemeClr>
                  </a:solidFill>
                </a:rPr>
                <a:t>Review </a:t>
              </a:r>
              <a:endParaRPr lang="en-US" sz="1200" b="1" dirty="0">
                <a:solidFill>
                  <a:schemeClr val="accent3">
                    <a:lumMod val="50000"/>
                  </a:schemeClr>
                </a:solidFill>
              </a:endParaRPr>
            </a:p>
          </p:txBody>
        </p:sp>
        <p:sp>
          <p:nvSpPr>
            <p:cNvPr id="25" name="Rounded Rectangle 24"/>
            <p:cNvSpPr/>
            <p:nvPr/>
          </p:nvSpPr>
          <p:spPr>
            <a:xfrm>
              <a:off x="157697" y="2729948"/>
              <a:ext cx="1439959" cy="113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000" b="1" dirty="0" smtClean="0"/>
                <a:t>(B) </a:t>
              </a:r>
            </a:p>
            <a:p>
              <a:pPr algn="ctr"/>
              <a:r>
                <a:rPr lang="en-ZA" sz="1200" b="1" dirty="0" smtClean="0"/>
                <a:t>PCC Debate:</a:t>
              </a:r>
            </a:p>
            <a:p>
              <a:pPr algn="ctr"/>
              <a:r>
                <a:rPr lang="en-ZA" sz="1200" b="1" dirty="0" smtClean="0"/>
                <a:t>Number </a:t>
              </a:r>
              <a:r>
                <a:rPr lang="en-ZA" sz="1200" b="1" dirty="0"/>
                <a:t>of candidates to be shortlisted </a:t>
              </a:r>
              <a:r>
                <a:rPr lang="en-US" sz="1000" b="1" dirty="0" smtClean="0"/>
                <a:t>(</a:t>
              </a:r>
              <a:r>
                <a:rPr lang="en-US" sz="1000" dirty="0" smtClean="0"/>
                <a:t>depending on need</a:t>
              </a:r>
              <a:r>
                <a:rPr lang="en-US" sz="1000" b="1" dirty="0" smtClean="0"/>
                <a:t>)</a:t>
              </a:r>
              <a:endParaRPr lang="en-US" sz="1000" b="1" dirty="0"/>
            </a:p>
          </p:txBody>
        </p:sp>
        <p:sp>
          <p:nvSpPr>
            <p:cNvPr id="46" name="Rounded Rectangle 45"/>
            <p:cNvSpPr/>
            <p:nvPr/>
          </p:nvSpPr>
          <p:spPr>
            <a:xfrm>
              <a:off x="157697" y="4128252"/>
              <a:ext cx="1439959" cy="11937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(A) </a:t>
              </a:r>
            </a:p>
            <a:p>
              <a:pPr algn="ctr"/>
              <a:r>
                <a:rPr lang="en-US" sz="1200" b="1" dirty="0" smtClean="0"/>
                <a:t>Parliament</a:t>
              </a:r>
              <a:r>
                <a:rPr lang="en-US" sz="1200" b="1" dirty="0"/>
                <a:t> </a:t>
              </a:r>
              <a:r>
                <a:rPr lang="en-US" sz="1200" b="1" dirty="0" smtClean="0"/>
                <a:t>initiates process to appoint </a:t>
              </a:r>
              <a:r>
                <a:rPr lang="en-US" sz="1200" b="1" dirty="0" err="1" smtClean="0"/>
                <a:t>Councillors</a:t>
              </a:r>
              <a:r>
                <a:rPr lang="en-US" sz="1200" b="1" dirty="0" smtClean="0"/>
                <a:t> </a:t>
              </a:r>
            </a:p>
          </p:txBody>
        </p:sp>
        <p:cxnSp>
          <p:nvCxnSpPr>
            <p:cNvPr id="72" name="Straight Arrow Connector 71"/>
            <p:cNvCxnSpPr>
              <a:stCxn id="46" idx="0"/>
              <a:endCxn id="25" idx="2"/>
            </p:cNvCxnSpPr>
            <p:nvPr/>
          </p:nvCxnSpPr>
          <p:spPr>
            <a:xfrm flipV="1">
              <a:off x="877677" y="3865164"/>
              <a:ext cx="0" cy="263088"/>
            </a:xfrm>
            <a:prstGeom prst="straightConnector1">
              <a:avLst/>
            </a:prstGeom>
            <a:ln w="19050" cmpd="sng">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25" idx="3"/>
              <a:endCxn id="6" idx="1"/>
            </p:cNvCxnSpPr>
            <p:nvPr/>
          </p:nvCxnSpPr>
          <p:spPr>
            <a:xfrm flipV="1">
              <a:off x="1597656" y="3295704"/>
              <a:ext cx="316754" cy="1852"/>
            </a:xfrm>
            <a:prstGeom prst="straightConnector1">
              <a:avLst/>
            </a:prstGeom>
            <a:ln w="19050" cmpd="sng">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2927444" y="5140535"/>
              <a:ext cx="1290906" cy="1053608"/>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42402C"/>
                  </a:solidFill>
                </a:rPr>
                <a:t>(C2)</a:t>
              </a:r>
            </a:p>
            <a:p>
              <a:pPr algn="ctr"/>
              <a:r>
                <a:rPr lang="en-US" sz="1100" dirty="0" smtClean="0">
                  <a:solidFill>
                    <a:srgbClr val="42402C"/>
                  </a:solidFill>
                </a:rPr>
                <a:t>Public Participation Process Review and Deliberations </a:t>
              </a:r>
              <a:endParaRPr lang="en-US" sz="1100" dirty="0">
                <a:solidFill>
                  <a:srgbClr val="42402C"/>
                </a:solidFill>
              </a:endParaRPr>
            </a:p>
          </p:txBody>
        </p:sp>
        <p:sp>
          <p:nvSpPr>
            <p:cNvPr id="31" name="Rounded Rectangle 30"/>
            <p:cNvSpPr/>
            <p:nvPr/>
          </p:nvSpPr>
          <p:spPr>
            <a:xfrm>
              <a:off x="4589338" y="5151875"/>
              <a:ext cx="1476000" cy="1053608"/>
            </a:xfrm>
            <a:prstGeom prst="roundRect">
              <a:avLst/>
            </a:prstGeom>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(C3)</a:t>
              </a:r>
            </a:p>
            <a:p>
              <a:pPr algn="ctr"/>
              <a:r>
                <a:rPr lang="en-US" sz="1100" dirty="0" smtClean="0"/>
                <a:t>Parliament HR Processes Review </a:t>
              </a:r>
              <a:endParaRPr lang="en-US" sz="1100" dirty="0"/>
            </a:p>
          </p:txBody>
        </p:sp>
        <p:sp>
          <p:nvSpPr>
            <p:cNvPr id="36" name="Rounded Rectangle 35"/>
            <p:cNvSpPr/>
            <p:nvPr/>
          </p:nvSpPr>
          <p:spPr>
            <a:xfrm>
              <a:off x="5360632" y="2729948"/>
              <a:ext cx="1409412" cy="113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(E)</a:t>
              </a:r>
            </a:p>
            <a:p>
              <a:pPr algn="ctr"/>
              <a:r>
                <a:rPr lang="en-US" sz="1200" b="1" dirty="0" smtClean="0"/>
                <a:t>Resolution:</a:t>
              </a:r>
            </a:p>
            <a:p>
              <a:pPr algn="ctr"/>
              <a:r>
                <a:rPr lang="en-US" sz="1200" b="1" dirty="0" smtClean="0"/>
                <a:t>Report on </a:t>
              </a:r>
              <a:r>
                <a:rPr lang="en-US" sz="1200" b="1" dirty="0"/>
                <a:t>8</a:t>
              </a:r>
              <a:r>
                <a:rPr lang="en-US" sz="1200" b="1" dirty="0" smtClean="0"/>
                <a:t> final  candidates </a:t>
              </a:r>
            </a:p>
          </p:txBody>
        </p:sp>
        <p:sp>
          <p:nvSpPr>
            <p:cNvPr id="38" name="Rounded Rectangle 37"/>
            <p:cNvSpPr/>
            <p:nvPr/>
          </p:nvSpPr>
          <p:spPr>
            <a:xfrm>
              <a:off x="7105455" y="2728096"/>
              <a:ext cx="1409412" cy="113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(F)</a:t>
              </a:r>
            </a:p>
            <a:p>
              <a:pPr algn="ctr"/>
              <a:r>
                <a:rPr lang="en-US" sz="1200" b="1" dirty="0" smtClean="0"/>
                <a:t>NA Resolution:</a:t>
              </a:r>
            </a:p>
            <a:p>
              <a:pPr algn="ctr"/>
              <a:r>
                <a:rPr lang="en-US" sz="1200" b="1" dirty="0" smtClean="0"/>
                <a:t>Appointment of MDDA Non</a:t>
              </a:r>
              <a:r>
                <a:rPr lang="en-US" sz="1200" b="1" dirty="0"/>
                <a:t>-Executive Board Members</a:t>
              </a:r>
            </a:p>
          </p:txBody>
        </p:sp>
        <p:cxnSp>
          <p:nvCxnSpPr>
            <p:cNvPr id="34" name="Elbow Connector 33"/>
            <p:cNvCxnSpPr>
              <a:stCxn id="31" idx="3"/>
              <a:endCxn id="12" idx="2"/>
            </p:cNvCxnSpPr>
            <p:nvPr/>
          </p:nvCxnSpPr>
          <p:spPr>
            <a:xfrm flipH="1" flipV="1">
              <a:off x="4392103" y="3865164"/>
              <a:ext cx="1673235" cy="1813515"/>
            </a:xfrm>
            <a:prstGeom prst="bentConnector4">
              <a:avLst>
                <a:gd name="adj1" fmla="val -13662"/>
                <a:gd name="adj2" fmla="val 64524"/>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 name="Elbow Connector 40"/>
            <p:cNvCxnSpPr>
              <a:stCxn id="31" idx="2"/>
              <a:endCxn id="23" idx="3"/>
            </p:cNvCxnSpPr>
            <p:nvPr/>
          </p:nvCxnSpPr>
          <p:spPr>
            <a:xfrm rot="5400000">
              <a:off x="4002084" y="5198883"/>
              <a:ext cx="318655" cy="2331854"/>
            </a:xfrm>
            <a:prstGeom prst="bentConnector2">
              <a:avLst/>
            </a:prstGeom>
            <a:ln>
              <a:solidFill>
                <a:schemeClr val="accent5">
                  <a:lumMod val="50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stCxn id="30" idx="3"/>
              <a:endCxn id="31" idx="1"/>
            </p:cNvCxnSpPr>
            <p:nvPr/>
          </p:nvCxnSpPr>
          <p:spPr>
            <a:xfrm>
              <a:off x="4218350" y="5667339"/>
              <a:ext cx="370988" cy="113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a:stCxn id="7" idx="2"/>
              <a:endCxn id="30" idx="0"/>
            </p:cNvCxnSpPr>
            <p:nvPr/>
          </p:nvCxnSpPr>
          <p:spPr>
            <a:xfrm>
              <a:off x="3572897" y="4842280"/>
              <a:ext cx="0" cy="2982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a:stCxn id="23" idx="0"/>
              <a:endCxn id="6" idx="2"/>
            </p:cNvCxnSpPr>
            <p:nvPr/>
          </p:nvCxnSpPr>
          <p:spPr>
            <a:xfrm flipV="1">
              <a:off x="2626946" y="3863312"/>
              <a:ext cx="15176" cy="2490722"/>
            </a:xfrm>
            <a:prstGeom prst="straightConnector1">
              <a:avLst/>
            </a:prstGeom>
            <a:ln>
              <a:solidFill>
                <a:srgbClr val="896212"/>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58" name="Elbow Connector 57"/>
            <p:cNvCxnSpPr>
              <a:stCxn id="6" idx="3"/>
              <a:endCxn id="7" idx="0"/>
            </p:cNvCxnSpPr>
            <p:nvPr/>
          </p:nvCxnSpPr>
          <p:spPr>
            <a:xfrm>
              <a:off x="3369833" y="3295704"/>
              <a:ext cx="203064" cy="85482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a:stCxn id="12" idx="3"/>
              <a:endCxn id="36" idx="1"/>
            </p:cNvCxnSpPr>
            <p:nvPr/>
          </p:nvCxnSpPr>
          <p:spPr>
            <a:xfrm>
              <a:off x="5096809" y="3297556"/>
              <a:ext cx="26382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38" idx="2"/>
              <a:endCxn id="20" idx="0"/>
            </p:cNvCxnSpPr>
            <p:nvPr/>
          </p:nvCxnSpPr>
          <p:spPr>
            <a:xfrm>
              <a:off x="7810161" y="3863312"/>
              <a:ext cx="3304" cy="3681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36" idx="3"/>
              <a:endCxn id="38" idx="1"/>
            </p:cNvCxnSpPr>
            <p:nvPr/>
          </p:nvCxnSpPr>
          <p:spPr>
            <a:xfrm flipV="1">
              <a:off x="6770044" y="3295704"/>
              <a:ext cx="335411" cy="18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26"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normAutofit fontScale="92500" lnSpcReduction="10000"/>
          </a:bodyPr>
          <a:lstStyle>
            <a:lvl1pPr algn="r">
              <a:defRPr sz="2000">
                <a:solidFill>
                  <a:schemeClr val="tx2"/>
                </a:solidFill>
              </a:defRPr>
            </a:lvl1pPr>
          </a:lstStyle>
          <a:p>
            <a:fld id="{FA84A37A-AFC2-4A01-80A1-FC20F2C0D5BB}" type="slidenum">
              <a:rPr lang="en-US" smtClean="0"/>
              <a:pPr/>
              <a:t>15</a:t>
            </a:fld>
            <a:endParaRPr lang="en-US" dirty="0"/>
          </a:p>
        </p:txBody>
      </p:sp>
    </p:spTree>
    <p:extLst>
      <p:ext uri="{BB962C8B-B14F-4D97-AF65-F5344CB8AC3E}">
        <p14:creationId xmlns:p14="http://schemas.microsoft.com/office/powerpoint/2010/main" xmlns="" val="353353641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22680" y="2642272"/>
            <a:ext cx="2619456" cy="997940"/>
          </a:xfrm>
          <a:prstGeom prst="rect">
            <a:avLst/>
          </a:prstGeom>
          <a:solidFill>
            <a:schemeClr val="bg1"/>
          </a:solidFill>
          <a:ln>
            <a:noFill/>
          </a:ln>
          <a:effectLst/>
          <a:scene3d>
            <a:camera prst="orthographicFront">
              <a:rot lat="0" lon="0" rev="0"/>
            </a:camera>
            <a:lightRig rig="twoPt" dir="tl"/>
          </a:scene3d>
          <a:sp3d extrusionH="12700" prstMaterial="softEdge"/>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26128" y="408373"/>
            <a:ext cx="8260672" cy="827712"/>
          </a:xfrm>
        </p:spPr>
        <p:txBody>
          <a:bodyPr/>
          <a:lstStyle/>
          <a:p>
            <a:pPr algn="ctr"/>
            <a:r>
              <a:rPr lang="en-US" sz="3600" cap="none" dirty="0" smtClean="0"/>
              <a:t>Shortlisting Processes**</a:t>
            </a:r>
            <a:endParaRPr lang="en-US" dirty="0"/>
          </a:p>
        </p:txBody>
      </p:sp>
      <p:sp>
        <p:nvSpPr>
          <p:cNvPr id="24"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normAutofit fontScale="92500" lnSpcReduction="10000"/>
          </a:bodyPr>
          <a:lstStyle>
            <a:lvl1pPr algn="r">
              <a:defRPr sz="2000">
                <a:solidFill>
                  <a:schemeClr val="tx2"/>
                </a:solidFill>
              </a:defRPr>
            </a:lvl1pPr>
          </a:lstStyle>
          <a:p>
            <a:fld id="{FA84A37A-AFC2-4A01-80A1-FC20F2C0D5BB}" type="slidenum">
              <a:rPr lang="en-US" smtClean="0"/>
              <a:pPr/>
              <a:t>16</a:t>
            </a:fld>
            <a:endParaRPr lang="en-US" dirty="0"/>
          </a:p>
        </p:txBody>
      </p:sp>
      <p:grpSp>
        <p:nvGrpSpPr>
          <p:cNvPr id="3" name="Group 2"/>
          <p:cNvGrpSpPr/>
          <p:nvPr/>
        </p:nvGrpSpPr>
        <p:grpSpPr>
          <a:xfrm>
            <a:off x="214270" y="1427313"/>
            <a:ext cx="8669076" cy="4333520"/>
            <a:chOff x="214270" y="1427313"/>
            <a:chExt cx="8669076" cy="4333520"/>
          </a:xfrm>
        </p:grpSpPr>
        <p:cxnSp>
          <p:nvCxnSpPr>
            <p:cNvPr id="4" name="Straight Arrow Connector 3"/>
            <p:cNvCxnSpPr>
              <a:stCxn id="6" idx="3"/>
              <a:endCxn id="7" idx="1"/>
            </p:cNvCxnSpPr>
            <p:nvPr/>
          </p:nvCxnSpPr>
          <p:spPr>
            <a:xfrm>
              <a:off x="4298775" y="2873985"/>
              <a:ext cx="500066" cy="0"/>
            </a:xfrm>
            <a:prstGeom prst="straightConnector1">
              <a:avLst/>
            </a:prstGeom>
            <a:ln>
              <a:solidFill>
                <a:srgbClr val="FFFFFF"/>
              </a:solidFill>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3298643" y="1427313"/>
              <a:ext cx="2500330" cy="669855"/>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dirty="0">
                  <a:solidFill>
                    <a:schemeClr val="bg2">
                      <a:lumMod val="25000"/>
                    </a:schemeClr>
                  </a:solidFill>
                </a:rPr>
                <a:t>. Shortlisting</a:t>
              </a:r>
            </a:p>
          </p:txBody>
        </p:sp>
        <p:sp>
          <p:nvSpPr>
            <p:cNvPr id="6" name="Rectangle 5"/>
            <p:cNvSpPr/>
            <p:nvPr/>
          </p:nvSpPr>
          <p:spPr>
            <a:xfrm>
              <a:off x="1798445" y="2367350"/>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sz="1400" dirty="0" smtClean="0">
                  <a:solidFill>
                    <a:schemeClr val="bg2">
                      <a:lumMod val="25000"/>
                    </a:schemeClr>
                  </a:solidFill>
                </a:rPr>
                <a:t>(a)</a:t>
              </a:r>
              <a:r>
                <a:rPr lang="en-US" dirty="0" smtClean="0">
                  <a:solidFill>
                    <a:schemeClr val="bg2">
                      <a:lumMod val="25000"/>
                    </a:schemeClr>
                  </a:solidFill>
                </a:rPr>
                <a:t> Qualification Verification Check Process</a:t>
              </a:r>
              <a:endParaRPr lang="en-US" dirty="0">
                <a:solidFill>
                  <a:schemeClr val="bg2">
                    <a:lumMod val="25000"/>
                  </a:schemeClr>
                </a:solidFill>
              </a:endParaRPr>
            </a:p>
          </p:txBody>
        </p:sp>
        <p:sp>
          <p:nvSpPr>
            <p:cNvPr id="7" name="Rectangle 6"/>
            <p:cNvSpPr/>
            <p:nvPr/>
          </p:nvSpPr>
          <p:spPr>
            <a:xfrm>
              <a:off x="4798841" y="2367350"/>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sz="1400" dirty="0" smtClean="0">
                  <a:solidFill>
                    <a:schemeClr val="bg2">
                      <a:lumMod val="25000"/>
                    </a:schemeClr>
                  </a:solidFill>
                </a:rPr>
                <a:t>(b)</a:t>
              </a:r>
              <a:r>
                <a:rPr lang="en-US" dirty="0" smtClean="0">
                  <a:solidFill>
                    <a:schemeClr val="bg2">
                      <a:lumMod val="25000"/>
                    </a:schemeClr>
                  </a:solidFill>
                </a:rPr>
                <a:t> State Security SA Consultation </a:t>
              </a:r>
              <a:r>
                <a:rPr lang="en-US" dirty="0">
                  <a:solidFill>
                    <a:schemeClr val="bg2">
                      <a:lumMod val="25000"/>
                    </a:schemeClr>
                  </a:solidFill>
                </a:rPr>
                <a:t>Process</a:t>
              </a:r>
            </a:p>
          </p:txBody>
        </p:sp>
        <p:cxnSp>
          <p:nvCxnSpPr>
            <p:cNvPr id="15" name="Elbow Connector 14"/>
            <p:cNvCxnSpPr>
              <a:stCxn id="5" idx="3"/>
              <a:endCxn id="7" idx="0"/>
            </p:cNvCxnSpPr>
            <p:nvPr/>
          </p:nvCxnSpPr>
          <p:spPr>
            <a:xfrm>
              <a:off x="5798973" y="1762241"/>
              <a:ext cx="250033" cy="605109"/>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Elbow Connector 17"/>
            <p:cNvCxnSpPr>
              <a:stCxn id="5" idx="1"/>
              <a:endCxn id="6" idx="0"/>
            </p:cNvCxnSpPr>
            <p:nvPr/>
          </p:nvCxnSpPr>
          <p:spPr>
            <a:xfrm rot="10800000" flipV="1">
              <a:off x="3048611" y="1762240"/>
              <a:ext cx="250033" cy="605109"/>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214270" y="5137122"/>
              <a:ext cx="8669076" cy="623711"/>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Maximum 2 Weeks Parallel Processes</a:t>
              </a:r>
            </a:p>
            <a:p>
              <a:pPr algn="ctr"/>
              <a:r>
                <a:rPr lang="en-US" sz="1400" dirty="0" smtClean="0"/>
                <a:t>(Last date being 31 Oct 2019) (Interviews commence on </a:t>
              </a:r>
              <a:r>
                <a:rPr lang="en-GB" sz="1400" dirty="0"/>
                <a:t>Wednesday, </a:t>
              </a:r>
              <a:r>
                <a:rPr lang="en-GB" sz="1400" dirty="0" smtClean="0"/>
                <a:t>05 November 2019)</a:t>
              </a:r>
              <a:endParaRPr lang="en-US" sz="1400" dirty="0"/>
            </a:p>
          </p:txBody>
        </p:sp>
        <p:sp>
          <p:nvSpPr>
            <p:cNvPr id="13" name="Rectangle 12"/>
            <p:cNvSpPr/>
            <p:nvPr/>
          </p:nvSpPr>
          <p:spPr>
            <a:xfrm>
              <a:off x="1798445" y="3732002"/>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sz="1400" dirty="0" smtClean="0">
                  <a:solidFill>
                    <a:schemeClr val="bg2">
                      <a:lumMod val="25000"/>
                    </a:schemeClr>
                  </a:solidFill>
                </a:rPr>
                <a:t>(c)</a:t>
              </a:r>
              <a:r>
                <a:rPr lang="en-US" dirty="0" smtClean="0">
                  <a:solidFill>
                    <a:schemeClr val="bg2">
                      <a:lumMod val="25000"/>
                    </a:schemeClr>
                  </a:solidFill>
                </a:rPr>
                <a:t> Nominee Logistics Process</a:t>
              </a:r>
              <a:endParaRPr lang="en-US" dirty="0">
                <a:solidFill>
                  <a:schemeClr val="bg2">
                    <a:lumMod val="25000"/>
                  </a:schemeClr>
                </a:solidFill>
              </a:endParaRPr>
            </a:p>
          </p:txBody>
        </p:sp>
        <p:sp>
          <p:nvSpPr>
            <p:cNvPr id="14" name="Rectangle 13"/>
            <p:cNvSpPr/>
            <p:nvPr/>
          </p:nvSpPr>
          <p:spPr>
            <a:xfrm>
              <a:off x="4798841" y="3732002"/>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sz="1400" dirty="0" smtClean="0">
                  <a:solidFill>
                    <a:schemeClr val="bg2">
                      <a:lumMod val="25000"/>
                    </a:schemeClr>
                  </a:solidFill>
                </a:rPr>
                <a:t>(d)</a:t>
              </a:r>
              <a:r>
                <a:rPr lang="en-US" dirty="0" smtClean="0">
                  <a:solidFill>
                    <a:schemeClr val="bg2">
                      <a:lumMod val="25000"/>
                    </a:schemeClr>
                  </a:solidFill>
                </a:rPr>
                <a:t> Interview Preparations Logistics Process</a:t>
              </a:r>
              <a:endParaRPr lang="en-US" dirty="0">
                <a:solidFill>
                  <a:schemeClr val="bg2">
                    <a:lumMod val="25000"/>
                  </a:schemeClr>
                </a:solidFill>
              </a:endParaRPr>
            </a:p>
          </p:txBody>
        </p:sp>
        <p:cxnSp>
          <p:nvCxnSpPr>
            <p:cNvPr id="8" name="Straight Arrow Connector 7"/>
            <p:cNvCxnSpPr>
              <a:stCxn id="6" idx="2"/>
              <a:endCxn id="13" idx="0"/>
            </p:cNvCxnSpPr>
            <p:nvPr/>
          </p:nvCxnSpPr>
          <p:spPr>
            <a:xfrm>
              <a:off x="3048610" y="3380620"/>
              <a:ext cx="0" cy="35138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7" idx="2"/>
              <a:endCxn id="14" idx="0"/>
            </p:cNvCxnSpPr>
            <p:nvPr/>
          </p:nvCxnSpPr>
          <p:spPr>
            <a:xfrm>
              <a:off x="6049006" y="3380620"/>
              <a:ext cx="0" cy="35138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7449542" y="2359418"/>
              <a:ext cx="1433804" cy="2377921"/>
            </a:xfrm>
            <a:prstGeom prst="rect">
              <a:avLst/>
            </a:prstGeom>
            <a:solidFill>
              <a:schemeClr val="accent5">
                <a:lumMod val="60000"/>
                <a:lumOff val="4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2">
                      <a:lumMod val="25000"/>
                    </a:schemeClr>
                  </a:solidFill>
                </a:rPr>
                <a:t>Public Participation Process</a:t>
              </a:r>
            </a:p>
            <a:p>
              <a:pPr algn="ctr"/>
              <a:r>
                <a:rPr lang="en-ZA" sz="1600" dirty="0">
                  <a:solidFill>
                    <a:schemeClr val="bg2">
                      <a:lumMod val="25000"/>
                    </a:schemeClr>
                  </a:solidFill>
                </a:rPr>
                <a:t>(22 – 30 Oct 2019)</a:t>
              </a:r>
              <a:endParaRPr lang="en-US" sz="1600" dirty="0">
                <a:solidFill>
                  <a:schemeClr val="bg2">
                    <a:lumMod val="25000"/>
                  </a:schemeClr>
                </a:solidFill>
              </a:endParaRPr>
            </a:p>
          </p:txBody>
        </p:sp>
        <p:sp>
          <p:nvSpPr>
            <p:cNvPr id="17" name="Rectangle 16"/>
            <p:cNvSpPr/>
            <p:nvPr/>
          </p:nvSpPr>
          <p:spPr>
            <a:xfrm>
              <a:off x="214270" y="2367351"/>
              <a:ext cx="1433804" cy="2377921"/>
            </a:xfrm>
            <a:prstGeom prst="rect">
              <a:avLst/>
            </a:prstGeom>
            <a:solidFill>
              <a:schemeClr val="accent5">
                <a:lumMod val="60000"/>
                <a:lumOff val="4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2">
                      <a:lumMod val="25000"/>
                    </a:schemeClr>
                  </a:solidFill>
                </a:rPr>
                <a:t>Public Participation </a:t>
              </a:r>
              <a:r>
                <a:rPr lang="en-US" sz="1600" dirty="0" smtClean="0">
                  <a:solidFill>
                    <a:schemeClr val="bg2">
                      <a:lumMod val="25000"/>
                    </a:schemeClr>
                  </a:solidFill>
                </a:rPr>
                <a:t>Process</a:t>
              </a:r>
            </a:p>
            <a:p>
              <a:pPr algn="ctr"/>
              <a:r>
                <a:rPr lang="en-ZA" sz="1600" dirty="0">
                  <a:solidFill>
                    <a:schemeClr val="bg2">
                      <a:lumMod val="25000"/>
                    </a:schemeClr>
                  </a:solidFill>
                </a:rPr>
                <a:t>(</a:t>
              </a:r>
              <a:r>
                <a:rPr lang="en-ZA" sz="1600" dirty="0" smtClean="0">
                  <a:solidFill>
                    <a:schemeClr val="bg2">
                      <a:lumMod val="25000"/>
                    </a:schemeClr>
                  </a:solidFill>
                </a:rPr>
                <a:t>22 – </a:t>
              </a:r>
              <a:r>
                <a:rPr lang="en-ZA" sz="1600" dirty="0">
                  <a:solidFill>
                    <a:schemeClr val="bg2">
                      <a:lumMod val="25000"/>
                    </a:schemeClr>
                  </a:solidFill>
                </a:rPr>
                <a:t>30 </a:t>
              </a:r>
              <a:r>
                <a:rPr lang="en-ZA" sz="1600" dirty="0" smtClean="0">
                  <a:solidFill>
                    <a:schemeClr val="bg2">
                      <a:lumMod val="25000"/>
                    </a:schemeClr>
                  </a:solidFill>
                </a:rPr>
                <a:t>Oct 2019)</a:t>
              </a:r>
              <a:endParaRPr lang="en-US" sz="1600" dirty="0">
                <a:solidFill>
                  <a:schemeClr val="bg2">
                    <a:lumMod val="25000"/>
                  </a:schemeClr>
                </a:solidFill>
              </a:endParaRPr>
            </a:p>
          </p:txBody>
        </p:sp>
        <p:cxnSp>
          <p:nvCxnSpPr>
            <p:cNvPr id="19" name="Straight Arrow Connector 18"/>
            <p:cNvCxnSpPr/>
            <p:nvPr/>
          </p:nvCxnSpPr>
          <p:spPr>
            <a:xfrm>
              <a:off x="4298775" y="4211373"/>
              <a:ext cx="500066" cy="0"/>
            </a:xfrm>
            <a:prstGeom prst="straightConnector1">
              <a:avLst/>
            </a:prstGeom>
            <a:ln>
              <a:solidFill>
                <a:srgbClr val="FFFFFF"/>
              </a:solidFill>
              <a:prstDash val="dot"/>
              <a:headEnd type="arrow"/>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xmlns="" val="1033452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260672" cy="827712"/>
          </a:xfrm>
        </p:spPr>
        <p:txBody>
          <a:bodyPr/>
          <a:lstStyle/>
          <a:p>
            <a:pPr algn="ctr"/>
            <a:r>
              <a:rPr lang="en-US" sz="3600" cap="none" dirty="0"/>
              <a:t>High</a:t>
            </a:r>
            <a:r>
              <a:rPr lang="en-US" sz="3600" cap="none" dirty="0" smtClean="0"/>
              <a:t>-Level </a:t>
            </a:r>
            <a:r>
              <a:rPr lang="en-US" sz="3600" cap="none" dirty="0"/>
              <a:t>Business Processes</a:t>
            </a:r>
            <a:endParaRPr lang="en-US" dirty="0"/>
          </a:p>
        </p:txBody>
      </p:sp>
      <p:sp>
        <p:nvSpPr>
          <p:cNvPr id="23"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normAutofit fontScale="92500" lnSpcReduction="10000"/>
          </a:bodyPr>
          <a:lstStyle>
            <a:lvl1pPr algn="r">
              <a:defRPr sz="2000">
                <a:solidFill>
                  <a:schemeClr val="tx2"/>
                </a:solidFill>
              </a:defRPr>
            </a:lvl1pPr>
          </a:lstStyle>
          <a:p>
            <a:fld id="{FA84A37A-AFC2-4A01-80A1-FC20F2C0D5BB}" type="slidenum">
              <a:rPr lang="en-US" smtClean="0"/>
              <a:pPr/>
              <a:t>17</a:t>
            </a:fld>
            <a:endParaRPr lang="en-US" dirty="0"/>
          </a:p>
        </p:txBody>
      </p:sp>
      <p:sp>
        <p:nvSpPr>
          <p:cNvPr id="20" name="Rectangle 19"/>
          <p:cNvSpPr/>
          <p:nvPr/>
        </p:nvSpPr>
        <p:spPr>
          <a:xfrm>
            <a:off x="22680" y="2642272"/>
            <a:ext cx="2619456" cy="997940"/>
          </a:xfrm>
          <a:prstGeom prst="rect">
            <a:avLst/>
          </a:prstGeom>
          <a:solidFill>
            <a:schemeClr val="bg1"/>
          </a:solidFill>
          <a:ln>
            <a:noFill/>
          </a:ln>
          <a:effectLst/>
          <a:scene3d>
            <a:camera prst="orthographicFront">
              <a:rot lat="0" lon="0" rev="0"/>
            </a:camera>
            <a:lightRig rig="twoPt" dir="tl"/>
          </a:scene3d>
          <a:sp3d extrusionH="12700" prstMaterial="softEdge"/>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 name="Group 2"/>
          <p:cNvGrpSpPr/>
          <p:nvPr/>
        </p:nvGrpSpPr>
        <p:grpSpPr>
          <a:xfrm>
            <a:off x="129378" y="1892253"/>
            <a:ext cx="8295796" cy="4762036"/>
            <a:chOff x="129378" y="1892253"/>
            <a:chExt cx="8295796" cy="4762036"/>
          </a:xfrm>
        </p:grpSpPr>
        <p:cxnSp>
          <p:nvCxnSpPr>
            <p:cNvPr id="4" name="Straight Arrow Connector 3"/>
            <p:cNvCxnSpPr>
              <a:stCxn id="6" idx="3"/>
              <a:endCxn id="7" idx="1"/>
            </p:cNvCxnSpPr>
            <p:nvPr/>
          </p:nvCxnSpPr>
          <p:spPr>
            <a:xfrm>
              <a:off x="2629708" y="3347416"/>
              <a:ext cx="397402" cy="0"/>
            </a:xfrm>
            <a:prstGeom prst="straightConnector1">
              <a:avLst/>
            </a:prstGeom>
            <a:ln>
              <a:solidFill>
                <a:schemeClr val="bg2"/>
              </a:solidFill>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2982325" y="1892253"/>
              <a:ext cx="2687494" cy="669855"/>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dirty="0">
                  <a:solidFill>
                    <a:schemeClr val="bg2">
                      <a:lumMod val="25000"/>
                    </a:schemeClr>
                  </a:solidFill>
                </a:rPr>
                <a:t>. </a:t>
              </a:r>
              <a:r>
                <a:rPr lang="en-US" dirty="0" smtClean="0">
                  <a:solidFill>
                    <a:schemeClr val="bg2">
                      <a:lumMod val="25000"/>
                    </a:schemeClr>
                  </a:solidFill>
                </a:rPr>
                <a:t>Shortlisting Process**</a:t>
              </a:r>
              <a:endParaRPr lang="en-US" dirty="0">
                <a:solidFill>
                  <a:schemeClr val="bg2">
                    <a:lumMod val="25000"/>
                  </a:schemeClr>
                </a:solidFill>
              </a:endParaRPr>
            </a:p>
          </p:txBody>
        </p:sp>
        <p:sp>
          <p:nvSpPr>
            <p:cNvPr id="6" name="Rectangle 5"/>
            <p:cNvSpPr/>
            <p:nvPr/>
          </p:nvSpPr>
          <p:spPr>
            <a:xfrm>
              <a:off x="129378" y="2840781"/>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 Qualification Verification Check Process</a:t>
              </a:r>
              <a:endParaRPr lang="en-US" dirty="0">
                <a:solidFill>
                  <a:schemeClr val="bg2">
                    <a:lumMod val="25000"/>
                  </a:schemeClr>
                </a:solidFill>
              </a:endParaRPr>
            </a:p>
          </p:txBody>
        </p:sp>
        <p:sp>
          <p:nvSpPr>
            <p:cNvPr id="7" name="Rectangle 6"/>
            <p:cNvSpPr/>
            <p:nvPr/>
          </p:nvSpPr>
          <p:spPr>
            <a:xfrm>
              <a:off x="3027110" y="2840781"/>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(1b) State Security SA Consultation </a:t>
              </a:r>
              <a:r>
                <a:rPr lang="en-US" dirty="0">
                  <a:solidFill>
                    <a:schemeClr val="bg2">
                      <a:lumMod val="25000"/>
                    </a:schemeClr>
                  </a:solidFill>
                </a:rPr>
                <a:t>Process</a:t>
              </a:r>
            </a:p>
          </p:txBody>
        </p:sp>
        <p:sp>
          <p:nvSpPr>
            <p:cNvPr id="8" name="Rectangle 7"/>
            <p:cNvSpPr/>
            <p:nvPr/>
          </p:nvSpPr>
          <p:spPr>
            <a:xfrm>
              <a:off x="3074699" y="4132722"/>
              <a:ext cx="2500330" cy="7253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4. Interview Process</a:t>
              </a:r>
              <a:endParaRPr lang="en-US" dirty="0">
                <a:solidFill>
                  <a:schemeClr val="bg2">
                    <a:lumMod val="25000"/>
                  </a:schemeClr>
                </a:solidFill>
              </a:endParaRPr>
            </a:p>
          </p:txBody>
        </p:sp>
        <p:sp>
          <p:nvSpPr>
            <p:cNvPr id="9" name="Rectangle 8"/>
            <p:cNvSpPr/>
            <p:nvPr/>
          </p:nvSpPr>
          <p:spPr>
            <a:xfrm>
              <a:off x="3074699" y="5091760"/>
              <a:ext cx="2500330" cy="66804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5. Deliberations Process</a:t>
              </a:r>
              <a:endParaRPr lang="en-US" dirty="0">
                <a:solidFill>
                  <a:schemeClr val="bg2">
                    <a:lumMod val="25000"/>
                  </a:schemeClr>
                </a:solidFill>
              </a:endParaRPr>
            </a:p>
          </p:txBody>
        </p:sp>
        <p:sp>
          <p:nvSpPr>
            <p:cNvPr id="12" name="Rectangle 11"/>
            <p:cNvSpPr/>
            <p:nvPr/>
          </p:nvSpPr>
          <p:spPr>
            <a:xfrm>
              <a:off x="3074699" y="5986249"/>
              <a:ext cx="2500330" cy="66804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6. National </a:t>
              </a:r>
              <a:r>
                <a:rPr lang="en-US" dirty="0">
                  <a:solidFill>
                    <a:schemeClr val="bg2">
                      <a:lumMod val="25000"/>
                    </a:schemeClr>
                  </a:solidFill>
                </a:rPr>
                <a:t>Assembly Adoption Process</a:t>
              </a:r>
            </a:p>
          </p:txBody>
        </p:sp>
        <p:cxnSp>
          <p:nvCxnSpPr>
            <p:cNvPr id="15" name="Elbow Connector 14"/>
            <p:cNvCxnSpPr>
              <a:stCxn id="5" idx="3"/>
              <a:endCxn id="19" idx="0"/>
            </p:cNvCxnSpPr>
            <p:nvPr/>
          </p:nvCxnSpPr>
          <p:spPr>
            <a:xfrm>
              <a:off x="5669819" y="2227181"/>
              <a:ext cx="1505190" cy="613598"/>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Elbow Connector 17"/>
            <p:cNvCxnSpPr>
              <a:stCxn id="5" idx="1"/>
              <a:endCxn id="6" idx="0"/>
            </p:cNvCxnSpPr>
            <p:nvPr/>
          </p:nvCxnSpPr>
          <p:spPr>
            <a:xfrm rot="10800000" flipV="1">
              <a:off x="1379543" y="2227181"/>
              <a:ext cx="1602782" cy="61360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Elbow Connector 20"/>
            <p:cNvCxnSpPr>
              <a:stCxn id="19" idx="2"/>
              <a:endCxn id="8" idx="3"/>
            </p:cNvCxnSpPr>
            <p:nvPr/>
          </p:nvCxnSpPr>
          <p:spPr>
            <a:xfrm rot="5400000">
              <a:off x="6054340" y="3374738"/>
              <a:ext cx="641358" cy="159998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Elbow Connector 23"/>
            <p:cNvCxnSpPr>
              <a:stCxn id="6" idx="2"/>
              <a:endCxn id="8" idx="1"/>
            </p:cNvCxnSpPr>
            <p:nvPr/>
          </p:nvCxnSpPr>
          <p:spPr>
            <a:xfrm rot="16200000" flipH="1">
              <a:off x="1906443" y="3327151"/>
              <a:ext cx="641356" cy="1695156"/>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8" idx="2"/>
              <a:endCxn id="9" idx="0"/>
            </p:cNvCxnSpPr>
            <p:nvPr/>
          </p:nvCxnSpPr>
          <p:spPr>
            <a:xfrm>
              <a:off x="4324864" y="4858092"/>
              <a:ext cx="0" cy="2336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9" idx="2"/>
              <a:endCxn id="12" idx="0"/>
            </p:cNvCxnSpPr>
            <p:nvPr/>
          </p:nvCxnSpPr>
          <p:spPr>
            <a:xfrm>
              <a:off x="4324864" y="5759800"/>
              <a:ext cx="0" cy="22644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5924844" y="2840779"/>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(1c) Public Participation Process</a:t>
              </a:r>
              <a:endParaRPr lang="en-US" dirty="0">
                <a:solidFill>
                  <a:schemeClr val="bg2">
                    <a:lumMod val="25000"/>
                  </a:schemeClr>
                </a:solidFill>
              </a:endParaRPr>
            </a:p>
          </p:txBody>
        </p:sp>
        <p:cxnSp>
          <p:nvCxnSpPr>
            <p:cNvPr id="34" name="Straight Arrow Connector 33"/>
            <p:cNvCxnSpPr/>
            <p:nvPr/>
          </p:nvCxnSpPr>
          <p:spPr>
            <a:xfrm>
              <a:off x="5511368" y="3357583"/>
              <a:ext cx="397402" cy="0"/>
            </a:xfrm>
            <a:prstGeom prst="straightConnector1">
              <a:avLst/>
            </a:prstGeom>
            <a:ln>
              <a:solidFill>
                <a:schemeClr val="bg2"/>
              </a:solidFill>
              <a:prstDash val="dot"/>
              <a:headEnd type="arrow"/>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xmlns="" val="9431062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260672" cy="827712"/>
          </a:xfrm>
        </p:spPr>
        <p:txBody>
          <a:bodyPr/>
          <a:lstStyle/>
          <a:p>
            <a:pPr algn="ctr"/>
            <a:r>
              <a:rPr lang="en-US" sz="3600" cap="none" dirty="0"/>
              <a:t>High</a:t>
            </a:r>
            <a:r>
              <a:rPr lang="en-US" sz="3600" cap="none" dirty="0" smtClean="0"/>
              <a:t>-Level </a:t>
            </a:r>
            <a:r>
              <a:rPr lang="en-US" sz="3600" cap="none" dirty="0"/>
              <a:t>Business </a:t>
            </a:r>
            <a:r>
              <a:rPr lang="en-US" sz="3600" cap="none" dirty="0" smtClean="0"/>
              <a:t>Processes </a:t>
            </a:r>
            <a:br>
              <a:rPr lang="en-US" sz="3600" cap="none" dirty="0" smtClean="0"/>
            </a:br>
            <a:r>
              <a:rPr lang="en-US" sz="3600" cap="none" dirty="0" smtClean="0"/>
              <a:t>(with timelines)</a:t>
            </a:r>
            <a:endParaRPr lang="en-US" dirty="0"/>
          </a:p>
        </p:txBody>
      </p:sp>
      <p:sp>
        <p:nvSpPr>
          <p:cNvPr id="23"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normAutofit fontScale="92500" lnSpcReduction="10000"/>
          </a:bodyPr>
          <a:lstStyle>
            <a:lvl1pPr algn="r">
              <a:defRPr sz="2000">
                <a:solidFill>
                  <a:schemeClr val="tx2"/>
                </a:solidFill>
              </a:defRPr>
            </a:lvl1pPr>
          </a:lstStyle>
          <a:p>
            <a:fld id="{FA84A37A-AFC2-4A01-80A1-FC20F2C0D5BB}" type="slidenum">
              <a:rPr lang="en-US" smtClean="0"/>
              <a:pPr/>
              <a:t>18</a:t>
            </a:fld>
            <a:endParaRPr lang="en-US" dirty="0"/>
          </a:p>
        </p:txBody>
      </p:sp>
      <p:sp>
        <p:nvSpPr>
          <p:cNvPr id="20" name="Rectangle 19"/>
          <p:cNvSpPr/>
          <p:nvPr/>
        </p:nvSpPr>
        <p:spPr>
          <a:xfrm>
            <a:off x="22680" y="2642272"/>
            <a:ext cx="2619456" cy="997940"/>
          </a:xfrm>
          <a:prstGeom prst="rect">
            <a:avLst/>
          </a:prstGeom>
          <a:solidFill>
            <a:schemeClr val="bg1"/>
          </a:solidFill>
          <a:ln>
            <a:noFill/>
          </a:ln>
          <a:effectLst/>
          <a:scene3d>
            <a:camera prst="orthographicFront">
              <a:rot lat="0" lon="0" rev="0"/>
            </a:camera>
            <a:lightRig rig="twoPt" dir="tl"/>
          </a:scene3d>
          <a:sp3d extrusionH="12700" prstMaterial="softEdge"/>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 name="Group 2"/>
          <p:cNvGrpSpPr/>
          <p:nvPr/>
        </p:nvGrpSpPr>
        <p:grpSpPr>
          <a:xfrm>
            <a:off x="129378" y="1892253"/>
            <a:ext cx="8295796" cy="4762036"/>
            <a:chOff x="129378" y="1892253"/>
            <a:chExt cx="8295796" cy="4762036"/>
          </a:xfrm>
        </p:grpSpPr>
        <p:cxnSp>
          <p:nvCxnSpPr>
            <p:cNvPr id="4" name="Straight Arrow Connector 3"/>
            <p:cNvCxnSpPr>
              <a:stCxn id="6" idx="3"/>
              <a:endCxn id="7" idx="1"/>
            </p:cNvCxnSpPr>
            <p:nvPr/>
          </p:nvCxnSpPr>
          <p:spPr>
            <a:xfrm>
              <a:off x="2629708" y="3347416"/>
              <a:ext cx="397402" cy="0"/>
            </a:xfrm>
            <a:prstGeom prst="straightConnector1">
              <a:avLst/>
            </a:prstGeom>
            <a:ln>
              <a:solidFill>
                <a:schemeClr val="bg2"/>
              </a:solidFill>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2982325" y="1892253"/>
              <a:ext cx="2687494" cy="669855"/>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dirty="0">
                  <a:solidFill>
                    <a:schemeClr val="bg2">
                      <a:lumMod val="25000"/>
                    </a:schemeClr>
                  </a:solidFill>
                </a:rPr>
                <a:t>. </a:t>
              </a:r>
              <a:r>
                <a:rPr lang="en-US" dirty="0" smtClean="0">
                  <a:solidFill>
                    <a:schemeClr val="bg2">
                      <a:lumMod val="25000"/>
                    </a:schemeClr>
                  </a:solidFill>
                </a:rPr>
                <a:t>Shortlisting Process**</a:t>
              </a:r>
              <a:endParaRPr lang="en-US" dirty="0">
                <a:solidFill>
                  <a:schemeClr val="bg2">
                    <a:lumMod val="25000"/>
                  </a:schemeClr>
                </a:solidFill>
              </a:endParaRPr>
            </a:p>
          </p:txBody>
        </p:sp>
        <p:sp>
          <p:nvSpPr>
            <p:cNvPr id="6" name="Rectangle 5"/>
            <p:cNvSpPr/>
            <p:nvPr/>
          </p:nvSpPr>
          <p:spPr>
            <a:xfrm>
              <a:off x="129378" y="2840781"/>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 Qualification Verification Check Process</a:t>
              </a:r>
              <a:endParaRPr lang="en-US" dirty="0">
                <a:solidFill>
                  <a:schemeClr val="bg2">
                    <a:lumMod val="25000"/>
                  </a:schemeClr>
                </a:solidFill>
              </a:endParaRPr>
            </a:p>
          </p:txBody>
        </p:sp>
        <p:sp>
          <p:nvSpPr>
            <p:cNvPr id="7" name="Rectangle 6"/>
            <p:cNvSpPr/>
            <p:nvPr/>
          </p:nvSpPr>
          <p:spPr>
            <a:xfrm>
              <a:off x="3027110" y="2840781"/>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(1b) State Security SA Consultation </a:t>
              </a:r>
              <a:r>
                <a:rPr lang="en-US" dirty="0">
                  <a:solidFill>
                    <a:schemeClr val="bg2">
                      <a:lumMod val="25000"/>
                    </a:schemeClr>
                  </a:solidFill>
                </a:rPr>
                <a:t>Process</a:t>
              </a:r>
            </a:p>
          </p:txBody>
        </p:sp>
        <p:sp>
          <p:nvSpPr>
            <p:cNvPr id="8" name="Rectangle 7"/>
            <p:cNvSpPr/>
            <p:nvPr/>
          </p:nvSpPr>
          <p:spPr>
            <a:xfrm>
              <a:off x="3074699" y="4132722"/>
              <a:ext cx="2500330" cy="7253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4. Interview Process</a:t>
              </a:r>
              <a:endParaRPr lang="en-US" dirty="0">
                <a:solidFill>
                  <a:schemeClr val="bg2">
                    <a:lumMod val="25000"/>
                  </a:schemeClr>
                </a:solidFill>
              </a:endParaRPr>
            </a:p>
          </p:txBody>
        </p:sp>
        <p:sp>
          <p:nvSpPr>
            <p:cNvPr id="9" name="Rectangle 8"/>
            <p:cNvSpPr/>
            <p:nvPr/>
          </p:nvSpPr>
          <p:spPr>
            <a:xfrm>
              <a:off x="3074699" y="5091760"/>
              <a:ext cx="2500330" cy="66804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5. Deliberations Process</a:t>
              </a:r>
              <a:endParaRPr lang="en-US" dirty="0">
                <a:solidFill>
                  <a:schemeClr val="bg2">
                    <a:lumMod val="25000"/>
                  </a:schemeClr>
                </a:solidFill>
              </a:endParaRPr>
            </a:p>
          </p:txBody>
        </p:sp>
        <p:sp>
          <p:nvSpPr>
            <p:cNvPr id="12" name="Rectangle 11"/>
            <p:cNvSpPr/>
            <p:nvPr/>
          </p:nvSpPr>
          <p:spPr>
            <a:xfrm>
              <a:off x="3074699" y="5986249"/>
              <a:ext cx="2500330" cy="66804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6. National </a:t>
              </a:r>
              <a:r>
                <a:rPr lang="en-US" dirty="0">
                  <a:solidFill>
                    <a:schemeClr val="bg2">
                      <a:lumMod val="25000"/>
                    </a:schemeClr>
                  </a:solidFill>
                </a:rPr>
                <a:t>Assembly Adoption Process</a:t>
              </a:r>
            </a:p>
          </p:txBody>
        </p:sp>
        <p:cxnSp>
          <p:nvCxnSpPr>
            <p:cNvPr id="15" name="Elbow Connector 14"/>
            <p:cNvCxnSpPr>
              <a:stCxn id="5" idx="3"/>
              <a:endCxn id="19" idx="0"/>
            </p:cNvCxnSpPr>
            <p:nvPr/>
          </p:nvCxnSpPr>
          <p:spPr>
            <a:xfrm>
              <a:off x="5669819" y="2227181"/>
              <a:ext cx="1505190" cy="613598"/>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Elbow Connector 17"/>
            <p:cNvCxnSpPr>
              <a:stCxn id="5" idx="1"/>
              <a:endCxn id="6" idx="0"/>
            </p:cNvCxnSpPr>
            <p:nvPr/>
          </p:nvCxnSpPr>
          <p:spPr>
            <a:xfrm rot="10800000" flipV="1">
              <a:off x="1379543" y="2227181"/>
              <a:ext cx="1602782" cy="61360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Elbow Connector 20"/>
            <p:cNvCxnSpPr>
              <a:stCxn id="19" idx="2"/>
              <a:endCxn id="8" idx="3"/>
            </p:cNvCxnSpPr>
            <p:nvPr/>
          </p:nvCxnSpPr>
          <p:spPr>
            <a:xfrm rot="5400000">
              <a:off x="6054340" y="3374738"/>
              <a:ext cx="641358" cy="159998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Elbow Connector 23"/>
            <p:cNvCxnSpPr>
              <a:stCxn id="6" idx="2"/>
              <a:endCxn id="8" idx="1"/>
            </p:cNvCxnSpPr>
            <p:nvPr/>
          </p:nvCxnSpPr>
          <p:spPr>
            <a:xfrm rot="16200000" flipH="1">
              <a:off x="1906443" y="3327151"/>
              <a:ext cx="641356" cy="1695156"/>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8" idx="2"/>
              <a:endCxn id="9" idx="0"/>
            </p:cNvCxnSpPr>
            <p:nvPr/>
          </p:nvCxnSpPr>
          <p:spPr>
            <a:xfrm>
              <a:off x="4324864" y="4858092"/>
              <a:ext cx="0" cy="2336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9" idx="2"/>
              <a:endCxn id="12" idx="0"/>
            </p:cNvCxnSpPr>
            <p:nvPr/>
          </p:nvCxnSpPr>
          <p:spPr>
            <a:xfrm>
              <a:off x="4324864" y="5759800"/>
              <a:ext cx="0" cy="22644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5924844" y="2840779"/>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(1c) Public Participation Process</a:t>
              </a:r>
              <a:endParaRPr lang="en-US" dirty="0">
                <a:solidFill>
                  <a:schemeClr val="bg2">
                    <a:lumMod val="25000"/>
                  </a:schemeClr>
                </a:solidFill>
              </a:endParaRPr>
            </a:p>
          </p:txBody>
        </p:sp>
        <p:cxnSp>
          <p:nvCxnSpPr>
            <p:cNvPr id="34" name="Straight Arrow Connector 33"/>
            <p:cNvCxnSpPr/>
            <p:nvPr/>
          </p:nvCxnSpPr>
          <p:spPr>
            <a:xfrm>
              <a:off x="5523402" y="3357583"/>
              <a:ext cx="397402" cy="0"/>
            </a:xfrm>
            <a:prstGeom prst="straightConnector1">
              <a:avLst/>
            </a:prstGeom>
            <a:ln>
              <a:solidFill>
                <a:schemeClr val="bg2"/>
              </a:solidFill>
              <a:prstDash val="dot"/>
              <a:headEnd type="arrow"/>
              <a:tailEnd type="arrow"/>
            </a:ln>
          </p:spPr>
          <p:style>
            <a:lnRef idx="2">
              <a:schemeClr val="accent1"/>
            </a:lnRef>
            <a:fillRef idx="0">
              <a:schemeClr val="accent1"/>
            </a:fillRef>
            <a:effectRef idx="1">
              <a:schemeClr val="accent1"/>
            </a:effectRef>
            <a:fontRef idx="minor">
              <a:schemeClr val="tx1"/>
            </a:fontRef>
          </p:style>
        </p:cxnSp>
      </p:grpSp>
      <p:grpSp>
        <p:nvGrpSpPr>
          <p:cNvPr id="25" name="Group 24"/>
          <p:cNvGrpSpPr/>
          <p:nvPr/>
        </p:nvGrpSpPr>
        <p:grpSpPr>
          <a:xfrm>
            <a:off x="172948" y="1981409"/>
            <a:ext cx="1559212" cy="4582230"/>
            <a:chOff x="7659878" y="1973199"/>
            <a:chExt cx="1179322" cy="4582230"/>
          </a:xfrm>
        </p:grpSpPr>
        <p:sp>
          <p:nvSpPr>
            <p:cNvPr id="28" name="Down Arrow Callout 27"/>
            <p:cNvSpPr/>
            <p:nvPr/>
          </p:nvSpPr>
          <p:spPr>
            <a:xfrm>
              <a:off x="7659878" y="1973199"/>
              <a:ext cx="1179322" cy="725774"/>
            </a:xfrm>
            <a:prstGeom prst="downArrowCallout">
              <a:avLst/>
            </a:prstGeom>
            <a:solidFill>
              <a:schemeClr val="bg1"/>
            </a:solidFill>
            <a:ln w="6350" cmpd="sng">
              <a:no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chemeClr val="accent4">
                      <a:lumMod val="50000"/>
                    </a:schemeClr>
                  </a:solidFill>
                </a:rPr>
                <a:t>22 August 2019</a:t>
              </a:r>
              <a:endParaRPr lang="en-US" sz="1200" b="1" dirty="0">
                <a:solidFill>
                  <a:schemeClr val="accent4">
                    <a:lumMod val="50000"/>
                  </a:schemeClr>
                </a:solidFill>
              </a:endParaRPr>
            </a:p>
          </p:txBody>
        </p:sp>
        <p:sp>
          <p:nvSpPr>
            <p:cNvPr id="29" name="Down Arrow Callout 28"/>
            <p:cNvSpPr/>
            <p:nvPr/>
          </p:nvSpPr>
          <p:spPr>
            <a:xfrm>
              <a:off x="7659878" y="3119785"/>
              <a:ext cx="1179322" cy="725774"/>
            </a:xfrm>
            <a:prstGeom prst="downArrowCallout">
              <a:avLst/>
            </a:prstGeom>
            <a:solidFill>
              <a:schemeClr val="bg1"/>
            </a:solidFill>
            <a:ln w="6350" cmpd="sng">
              <a:no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chemeClr val="accent4">
                      <a:lumMod val="50000"/>
                    </a:schemeClr>
                  </a:solidFill>
                </a:rPr>
                <a:t>22-31 Oct 2019</a:t>
              </a:r>
              <a:endParaRPr lang="en-US" sz="1200" b="1" dirty="0">
                <a:solidFill>
                  <a:schemeClr val="accent4">
                    <a:lumMod val="50000"/>
                  </a:schemeClr>
                </a:solidFill>
              </a:endParaRPr>
            </a:p>
          </p:txBody>
        </p:sp>
        <p:sp>
          <p:nvSpPr>
            <p:cNvPr id="31" name="Down Arrow Callout 30"/>
            <p:cNvSpPr/>
            <p:nvPr/>
          </p:nvSpPr>
          <p:spPr>
            <a:xfrm>
              <a:off x="7659878" y="4268900"/>
              <a:ext cx="1179322" cy="725774"/>
            </a:xfrm>
            <a:prstGeom prst="downArrowCallout">
              <a:avLst/>
            </a:prstGeom>
            <a:solidFill>
              <a:schemeClr val="bg1"/>
            </a:solidFill>
            <a:ln w="6350" cmpd="sng">
              <a:no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chemeClr val="accent4">
                      <a:lumMod val="50000"/>
                    </a:schemeClr>
                  </a:solidFill>
                </a:rPr>
                <a:t>05 - 06 November 2019</a:t>
              </a:r>
              <a:endParaRPr lang="en-US" sz="1200" b="1" dirty="0">
                <a:solidFill>
                  <a:schemeClr val="accent4">
                    <a:lumMod val="50000"/>
                  </a:schemeClr>
                </a:solidFill>
              </a:endParaRPr>
            </a:p>
          </p:txBody>
        </p:sp>
        <p:sp>
          <p:nvSpPr>
            <p:cNvPr id="32" name="Down Arrow Callout 31"/>
            <p:cNvSpPr/>
            <p:nvPr/>
          </p:nvSpPr>
          <p:spPr>
            <a:xfrm>
              <a:off x="7659878" y="5202993"/>
              <a:ext cx="1179322" cy="725774"/>
            </a:xfrm>
            <a:prstGeom prst="downArrowCallout">
              <a:avLst/>
            </a:prstGeom>
            <a:solidFill>
              <a:schemeClr val="bg1"/>
            </a:solidFill>
            <a:ln w="6350" cmpd="sng">
              <a:no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chemeClr val="accent4">
                      <a:lumMod val="50000"/>
                    </a:schemeClr>
                  </a:solidFill>
                </a:rPr>
                <a:t>12 November 2019</a:t>
              </a:r>
              <a:endParaRPr lang="en-US" sz="1200" b="1" dirty="0">
                <a:solidFill>
                  <a:schemeClr val="accent4">
                    <a:lumMod val="50000"/>
                  </a:schemeClr>
                </a:solidFill>
              </a:endParaRPr>
            </a:p>
          </p:txBody>
        </p:sp>
        <p:sp>
          <p:nvSpPr>
            <p:cNvPr id="33" name="Rectangle 32"/>
            <p:cNvSpPr/>
            <p:nvPr/>
          </p:nvSpPr>
          <p:spPr>
            <a:xfrm>
              <a:off x="7659878" y="6088310"/>
              <a:ext cx="1179322" cy="467119"/>
            </a:xfrm>
            <a:prstGeom prst="rect">
              <a:avLst/>
            </a:prstGeom>
            <a:solidFill>
              <a:schemeClr val="bg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DECEMBER 2019</a:t>
              </a:r>
              <a:endParaRPr lang="en-US" sz="1200" dirty="0"/>
            </a:p>
          </p:txBody>
        </p:sp>
      </p:grpSp>
    </p:spTree>
    <p:extLst>
      <p:ext uri="{BB962C8B-B14F-4D97-AF65-F5344CB8AC3E}">
        <p14:creationId xmlns:p14="http://schemas.microsoft.com/office/powerpoint/2010/main" xmlns="" val="42420516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22680" y="2642272"/>
            <a:ext cx="2619456" cy="997940"/>
          </a:xfrm>
          <a:prstGeom prst="rect">
            <a:avLst/>
          </a:prstGeom>
          <a:solidFill>
            <a:schemeClr val="bg1"/>
          </a:solidFill>
          <a:ln>
            <a:noFill/>
          </a:ln>
          <a:effectLst/>
          <a:scene3d>
            <a:camera prst="orthographicFront">
              <a:rot lat="0" lon="0" rev="0"/>
            </a:camera>
            <a:lightRig rig="twoPt" dir="tl"/>
          </a:scene3d>
          <a:sp3d extrusionH="12700" prstMaterial="softEdge"/>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normAutofit fontScale="92500" lnSpcReduction="10000"/>
          </a:bodyPr>
          <a:lstStyle>
            <a:lvl1pPr algn="r">
              <a:defRPr sz="2000">
                <a:solidFill>
                  <a:schemeClr val="tx2"/>
                </a:solidFill>
              </a:defRPr>
            </a:lvl1pPr>
          </a:lstStyle>
          <a:p>
            <a:fld id="{FA84A37A-AFC2-4A01-80A1-FC20F2C0D5BB}" type="slidenum">
              <a:rPr lang="en-US" smtClean="0"/>
              <a:pPr/>
              <a:t>19</a:t>
            </a:fld>
            <a:endParaRPr lang="en-US" dirty="0"/>
          </a:p>
        </p:txBody>
      </p:sp>
      <p:cxnSp>
        <p:nvCxnSpPr>
          <p:cNvPr id="28" name="Straight Arrow Connector 27"/>
          <p:cNvCxnSpPr/>
          <p:nvPr/>
        </p:nvCxnSpPr>
        <p:spPr>
          <a:xfrm>
            <a:off x="2926458" y="3347416"/>
            <a:ext cx="397402" cy="0"/>
          </a:xfrm>
          <a:prstGeom prst="straightConnector1">
            <a:avLst/>
          </a:prstGeom>
          <a:ln>
            <a:solidFill>
              <a:srgbClr val="FFFFFF"/>
            </a:solidFill>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5824190" y="3357583"/>
            <a:ext cx="397402" cy="0"/>
          </a:xfrm>
          <a:prstGeom prst="straightConnector1">
            <a:avLst/>
          </a:prstGeom>
          <a:ln>
            <a:solidFill>
              <a:srgbClr val="FFFFFF"/>
            </a:solidFill>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2286000" y="-3940774"/>
            <a:ext cx="4572000" cy="3738139"/>
          </a:xfrm>
          <a:prstGeom prst="rect">
            <a:avLst/>
          </a:prstGeom>
        </p:spPr>
        <p:txBody>
          <a:bodyPr>
            <a:spAutoFit/>
          </a:bodyPr>
          <a:lstStyle/>
          <a:p>
            <a:pPr>
              <a:lnSpc>
                <a:spcPct val="107000"/>
              </a:lnSpc>
              <a:spcAft>
                <a:spcPts val="800"/>
              </a:spcAft>
            </a:pPr>
            <a:r>
              <a:rPr lang="en-ZA" dirty="0">
                <a:latin typeface="Calibri" panose="020F0502020204030204" pitchFamily="34" charset="0"/>
                <a:ea typeface="Calibri" panose="020F0502020204030204" pitchFamily="34" charset="0"/>
                <a:cs typeface="Times New Roman" panose="02020603050405020304" pitchFamily="18" charset="0"/>
              </a:rPr>
              <a:t>1. Perhaps it would be good to get understanding why the individual wants to be part of the SABC Board especially given the challenges it has been facing. Things that should strongly come out are as follows: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How their qualifications and experience would contribute to the SABC</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Their understanding of the roles of a Executive and a Non-Executive director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Their knowledge of the sector and how it </a:t>
            </a:r>
            <a:r>
              <a:rPr lang="en-ZA" dirty="0" err="1">
                <a:latin typeface="Calibri" panose="020F0502020204030204" pitchFamily="34" charset="0"/>
                <a:ea typeface="Calibri" panose="020F0502020204030204" pitchFamily="34" charset="0"/>
                <a:cs typeface="Times New Roman" panose="02020603050405020304" pitchFamily="18" charset="0"/>
              </a:rPr>
              <a:t>it</a:t>
            </a:r>
            <a:r>
              <a:rPr lang="en-ZA" dirty="0">
                <a:latin typeface="Calibri" panose="020F0502020204030204" pitchFamily="34" charset="0"/>
                <a:ea typeface="Calibri" panose="020F0502020204030204" pitchFamily="34" charset="0"/>
                <a:cs typeface="Times New Roman" panose="02020603050405020304" pitchFamily="18" charset="0"/>
              </a:rPr>
              <a:t> could impact at the SABC</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Do they possess a TV license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4104949" y="2869076"/>
            <a:ext cx="671979" cy="369332"/>
          </a:xfrm>
          <a:prstGeom prst="rect">
            <a:avLst/>
          </a:prstGeom>
          <a:noFill/>
        </p:spPr>
        <p:txBody>
          <a:bodyPr wrap="none" rtlCol="0">
            <a:spAutoFit/>
          </a:bodyPr>
          <a:lstStyle/>
          <a:p>
            <a:r>
              <a:rPr lang="en-US" b="1" dirty="0" smtClean="0"/>
              <a:t>END</a:t>
            </a:r>
          </a:p>
        </p:txBody>
      </p:sp>
      <p:sp>
        <p:nvSpPr>
          <p:cNvPr id="4" name="Rectangle 3"/>
          <p:cNvSpPr/>
          <p:nvPr/>
        </p:nvSpPr>
        <p:spPr>
          <a:xfrm>
            <a:off x="3694580" y="4832503"/>
            <a:ext cx="2210862" cy="369332"/>
          </a:xfrm>
          <a:prstGeom prst="rect">
            <a:avLst/>
          </a:prstGeom>
        </p:spPr>
        <p:txBody>
          <a:bodyPr wrap="none">
            <a:spAutoFit/>
          </a:bodyPr>
          <a:lstStyle/>
          <a:p>
            <a:r>
              <a:rPr lang="en-ZA" b="1" dirty="0" err="1">
                <a:solidFill>
                  <a:schemeClr val="accent1"/>
                </a:solidFill>
                <a:effectLst>
                  <a:outerShdw blurRad="38100" dist="38100" dir="2700000" algn="tl">
                    <a:srgbClr val="000000">
                      <a:alpha val="43137"/>
                    </a:srgbClr>
                  </a:outerShdw>
                </a:effectLst>
              </a:rPr>
              <a:t>Mbo</a:t>
            </a:r>
            <a:r>
              <a:rPr lang="en-ZA" b="1" dirty="0">
                <a:solidFill>
                  <a:schemeClr val="accent1"/>
                </a:solidFill>
                <a:effectLst>
                  <a:outerShdw blurRad="38100" dist="38100" dir="2700000" algn="tl">
                    <a:srgbClr val="000000">
                      <a:alpha val="43137"/>
                    </a:srgbClr>
                  </a:outerShdw>
                </a:effectLst>
              </a:rPr>
              <a:t> </a:t>
            </a:r>
            <a:r>
              <a:rPr lang="en-ZA" b="1" dirty="0" smtClean="0">
                <a:solidFill>
                  <a:schemeClr val="accent1"/>
                </a:solidFill>
                <a:effectLst>
                  <a:outerShdw blurRad="38100" dist="38100" dir="2700000" algn="tl">
                    <a:srgbClr val="000000">
                      <a:alpha val="43137"/>
                    </a:srgbClr>
                  </a:outerShdw>
                </a:effectLst>
              </a:rPr>
              <a:t>Maleka (CAD)</a:t>
            </a:r>
            <a:endParaRPr lang="en-US"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69376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607" y="1341332"/>
            <a:ext cx="7247995" cy="4784832"/>
          </a:xfrm>
          <a:solidFill>
            <a:srgbClr val="FFFFFF"/>
          </a:solidFill>
        </p:spPr>
        <p:txBody>
          <a:bodyPr>
            <a:noAutofit/>
          </a:bodyPr>
          <a:lstStyle/>
          <a:p>
            <a:pPr marL="457200" indent="-457200">
              <a:buFont typeface="Wingdings" panose="05000000000000000000" pitchFamily="2" charset="2"/>
              <a:buChar char="Ø"/>
            </a:pPr>
            <a:r>
              <a:rPr lang="en-ZA" sz="3200" dirty="0" smtClean="0"/>
              <a:t>There was a vacancy created by the resignation/removal of former chairperson of council Reuben Mohlaloga.</a:t>
            </a:r>
          </a:p>
          <a:p>
            <a:pPr marL="457200" indent="-457200">
              <a:buFont typeface="Wingdings" panose="05000000000000000000" pitchFamily="2" charset="2"/>
              <a:buChar char="Ø"/>
            </a:pPr>
            <a:r>
              <a:rPr lang="en-ZA" sz="3200" dirty="0" smtClean="0"/>
              <a:t>Advert </a:t>
            </a:r>
            <a:r>
              <a:rPr lang="en-ZA" sz="3200" dirty="0"/>
              <a:t>to fill 5 vacancies at ICASA </a:t>
            </a:r>
            <a:r>
              <a:rPr lang="en-ZA" sz="3200" dirty="0" smtClean="0"/>
              <a:t>Council</a:t>
            </a:r>
          </a:p>
          <a:p>
            <a:pPr marL="457200" indent="-457200">
              <a:buFont typeface="Wingdings" panose="05000000000000000000" pitchFamily="2" charset="2"/>
              <a:buChar char="Ø"/>
            </a:pPr>
            <a:r>
              <a:rPr lang="en-ZA" sz="3200" dirty="0" smtClean="0"/>
              <a:t>Advertised  </a:t>
            </a:r>
            <a:r>
              <a:rPr lang="en-US" sz="3200" dirty="0"/>
              <a:t>5 </a:t>
            </a:r>
            <a:r>
              <a:rPr lang="en-US" sz="3200" dirty="0" smtClean="0"/>
              <a:t>September </a:t>
            </a:r>
          </a:p>
          <a:p>
            <a:pPr>
              <a:buFont typeface="Wingdings" panose="05000000000000000000" pitchFamily="2" charset="2"/>
              <a:buChar char="Ø"/>
            </a:pPr>
            <a:r>
              <a:rPr lang="en-US" sz="3200" dirty="0" smtClean="0"/>
              <a:t>Closed 27 September</a:t>
            </a:r>
          </a:p>
          <a:p>
            <a:pPr marL="457200" indent="-457200" algn="just"/>
            <a:endParaRPr lang="en-US" sz="3200" dirty="0"/>
          </a:p>
        </p:txBody>
      </p:sp>
      <p:sp>
        <p:nvSpPr>
          <p:cNvPr id="5" name="Title 1"/>
          <p:cNvSpPr>
            <a:spLocks noGrp="1"/>
          </p:cNvSpPr>
          <p:nvPr>
            <p:ph type="title"/>
          </p:nvPr>
        </p:nvSpPr>
        <p:spPr>
          <a:xfrm>
            <a:off x="1334278" y="277560"/>
            <a:ext cx="7042960" cy="886968"/>
          </a:xfrm>
        </p:spPr>
        <p:txBody>
          <a:bodyPr/>
          <a:lstStyle/>
          <a:p>
            <a:pPr>
              <a:lnSpc>
                <a:spcPct val="150000"/>
              </a:lnSpc>
            </a:pPr>
            <a:r>
              <a:rPr lang="en-US" b="1" dirty="0" smtClean="0">
                <a:effectLst>
                  <a:outerShdw blurRad="38100" dist="38100" dir="2700000" algn="tl">
                    <a:srgbClr val="000000">
                      <a:alpha val="43137"/>
                    </a:srgbClr>
                  </a:outerShdw>
                </a:effectLst>
              </a:rPr>
              <a:t>Background: </a:t>
            </a:r>
            <a:r>
              <a:rPr lang="en-US" b="1" dirty="0" smtClean="0">
                <a:solidFill>
                  <a:srgbClr val="FF6600"/>
                </a:solidFill>
                <a:effectLst>
                  <a:outerShdw blurRad="38100" dist="38100" dir="2700000" algn="tl">
                    <a:srgbClr val="000000">
                      <a:alpha val="43137"/>
                    </a:srgbClr>
                  </a:outerShdw>
                </a:effectLst>
              </a:rPr>
              <a:t>ICASA Board Appointment</a:t>
            </a:r>
            <a:endParaRPr lang="en-US" b="1" dirty="0">
              <a:solidFill>
                <a:srgbClr val="FF6600"/>
              </a:solidFill>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2</a:t>
            </a:r>
            <a:endParaRPr lang="en-US" dirty="0">
              <a:solidFill>
                <a:srgbClr val="436001"/>
              </a:solidFill>
            </a:endParaRPr>
          </a:p>
        </p:txBody>
      </p:sp>
    </p:spTree>
    <p:extLst>
      <p:ext uri="{BB962C8B-B14F-4D97-AF65-F5344CB8AC3E}">
        <p14:creationId xmlns:p14="http://schemas.microsoft.com/office/powerpoint/2010/main" xmlns="" val="2376535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334278" y="277560"/>
            <a:ext cx="7042960" cy="886968"/>
          </a:xfrm>
        </p:spPr>
        <p:txBody>
          <a:bodyPr/>
          <a:lstStyle/>
          <a:p>
            <a:pPr>
              <a:lnSpc>
                <a:spcPct val="150000"/>
              </a:lnSpc>
            </a:pPr>
            <a:r>
              <a:rPr lang="en-US" b="1" dirty="0" smtClean="0">
                <a:effectLst>
                  <a:outerShdw blurRad="38100" dist="38100" dir="2700000" algn="tl">
                    <a:srgbClr val="000000">
                      <a:alpha val="43137"/>
                    </a:srgbClr>
                  </a:outerShdw>
                </a:effectLst>
              </a:rPr>
              <a:t>Background: </a:t>
            </a:r>
            <a:r>
              <a:rPr lang="en-US" b="1" dirty="0" smtClean="0">
                <a:solidFill>
                  <a:srgbClr val="FF6600"/>
                </a:solidFill>
                <a:effectLst>
                  <a:outerShdw blurRad="38100" dist="38100" dir="2700000" algn="tl">
                    <a:srgbClr val="000000">
                      <a:alpha val="43137"/>
                    </a:srgbClr>
                  </a:outerShdw>
                </a:effectLst>
              </a:rPr>
              <a:t>ICASA Board Appointment</a:t>
            </a:r>
            <a:endParaRPr lang="en-US" b="1" dirty="0">
              <a:solidFill>
                <a:srgbClr val="FF6600"/>
              </a:solidFill>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2</a:t>
            </a:r>
            <a:endParaRPr lang="en-US" dirty="0">
              <a:solidFill>
                <a:srgbClr val="43600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3515365152"/>
              </p:ext>
            </p:extLst>
          </p:nvPr>
        </p:nvGraphicFramePr>
        <p:xfrm>
          <a:off x="0" y="0"/>
          <a:ext cx="9143999" cy="6874140"/>
        </p:xfrm>
        <a:graphic>
          <a:graphicData uri="http://schemas.openxmlformats.org/drawingml/2006/table">
            <a:tbl>
              <a:tblPr firstRow="1" firstCol="1" bandRow="1">
                <a:tableStyleId>{5C22544A-7EE6-4342-B048-85BDC9FD1C3A}</a:tableStyleId>
              </a:tblPr>
              <a:tblGrid>
                <a:gridCol w="3096031">
                  <a:extLst>
                    <a:ext uri="{9D8B030D-6E8A-4147-A177-3AD203B41FA5}">
                      <a16:colId xmlns:a16="http://schemas.microsoft.com/office/drawing/2014/main" xmlns="" val="2244597686"/>
                    </a:ext>
                  </a:extLst>
                </a:gridCol>
                <a:gridCol w="3023984">
                  <a:extLst>
                    <a:ext uri="{9D8B030D-6E8A-4147-A177-3AD203B41FA5}">
                      <a16:colId xmlns:a16="http://schemas.microsoft.com/office/drawing/2014/main" xmlns="" val="3127968478"/>
                    </a:ext>
                  </a:extLst>
                </a:gridCol>
                <a:gridCol w="3023984">
                  <a:extLst>
                    <a:ext uri="{9D8B030D-6E8A-4147-A177-3AD203B41FA5}">
                      <a16:colId xmlns:a16="http://schemas.microsoft.com/office/drawing/2014/main" xmlns="" val="3805407103"/>
                    </a:ext>
                  </a:extLst>
                </a:gridCol>
              </a:tblGrid>
              <a:tr h="403412">
                <a:tc>
                  <a:txBody>
                    <a:bodyPr/>
                    <a:lstStyle/>
                    <a:p>
                      <a:pPr marL="0" marR="0">
                        <a:spcBef>
                          <a:spcPts val="0"/>
                        </a:spcBef>
                        <a:spcAft>
                          <a:spcPts val="0"/>
                        </a:spcAft>
                      </a:pPr>
                      <a:r>
                        <a:rPr lang="en-US" sz="1800" dirty="0">
                          <a:effectLst/>
                        </a:rPr>
                        <a:t>Designation</a:t>
                      </a:r>
                      <a:endParaRPr lang="en-US" sz="1800" dirty="0">
                        <a:effectLst/>
                        <a:latin typeface="Cambria" panose="02040503050406030204" pitchFamily="18" charset="0"/>
                        <a:ea typeface="MS Mincho"/>
                        <a:cs typeface="Times New Roman" panose="02020603050405020304" pitchFamily="18" charset="0"/>
                      </a:endParaRPr>
                    </a:p>
                  </a:txBody>
                  <a:tcPr marL="43447" marR="43447" marT="0" marB="0"/>
                </a:tc>
                <a:tc>
                  <a:txBody>
                    <a:bodyPr/>
                    <a:lstStyle/>
                    <a:p>
                      <a:pPr marL="0" marR="0">
                        <a:spcBef>
                          <a:spcPts val="0"/>
                        </a:spcBef>
                        <a:spcAft>
                          <a:spcPts val="0"/>
                        </a:spcAft>
                      </a:pPr>
                      <a:r>
                        <a:rPr lang="en-US" sz="1800">
                          <a:effectLst/>
                        </a:rPr>
                        <a:t>Name</a:t>
                      </a:r>
                      <a:endParaRPr lang="en-US" sz="1800">
                        <a:effectLst/>
                        <a:latin typeface="Cambria" panose="02040503050406030204" pitchFamily="18" charset="0"/>
                        <a:ea typeface="MS Mincho"/>
                        <a:cs typeface="Times New Roman" panose="02020603050405020304" pitchFamily="18" charset="0"/>
                      </a:endParaRPr>
                    </a:p>
                  </a:txBody>
                  <a:tcPr marL="43447" marR="43447" marT="0" marB="0"/>
                </a:tc>
                <a:tc>
                  <a:txBody>
                    <a:bodyPr/>
                    <a:lstStyle/>
                    <a:p>
                      <a:pPr marL="0" marR="0">
                        <a:spcBef>
                          <a:spcPts val="0"/>
                        </a:spcBef>
                        <a:spcAft>
                          <a:spcPts val="0"/>
                        </a:spcAft>
                      </a:pPr>
                      <a:r>
                        <a:rPr lang="en-US" sz="1800">
                          <a:effectLst/>
                        </a:rPr>
                        <a:t>Term</a:t>
                      </a:r>
                      <a:endParaRPr lang="en-US" sz="1800">
                        <a:effectLst/>
                        <a:latin typeface="Cambria" panose="02040503050406030204" pitchFamily="18" charset="0"/>
                        <a:ea typeface="MS Mincho"/>
                        <a:cs typeface="Times New Roman" panose="02020603050405020304" pitchFamily="18" charset="0"/>
                      </a:endParaRPr>
                    </a:p>
                  </a:txBody>
                  <a:tcPr marL="43447" marR="43447" marT="0" marB="0"/>
                </a:tc>
                <a:extLst>
                  <a:ext uri="{0D108BD9-81ED-4DB2-BD59-A6C34878D82A}">
                    <a16:rowId xmlns:a16="http://schemas.microsoft.com/office/drawing/2014/main" xmlns="" val="3629480897"/>
                  </a:ext>
                </a:extLst>
              </a:tr>
              <a:tr h="806824">
                <a:tc>
                  <a:txBody>
                    <a:bodyPr/>
                    <a:lstStyle/>
                    <a:p>
                      <a:pPr marL="0" marR="0">
                        <a:spcBef>
                          <a:spcPts val="0"/>
                        </a:spcBef>
                        <a:spcAft>
                          <a:spcPts val="0"/>
                        </a:spcAft>
                      </a:pPr>
                      <a:r>
                        <a:rPr lang="en-US" sz="1800" b="1" dirty="0" err="1">
                          <a:effectLst/>
                        </a:rPr>
                        <a:t>Councillor</a:t>
                      </a:r>
                      <a:r>
                        <a:rPr lang="en-US" sz="1800" b="1" dirty="0">
                          <a:effectLst/>
                        </a:rPr>
                        <a:t>/Acting Chairperson</a:t>
                      </a:r>
                      <a:endParaRPr lang="en-US" sz="1800" b="1" dirty="0">
                        <a:effectLst/>
                        <a:latin typeface="Cambria" panose="02040503050406030204" pitchFamily="18" charset="0"/>
                        <a:ea typeface="MS Mincho"/>
                        <a:cs typeface="Times New Roman" panose="02020603050405020304" pitchFamily="18" charset="0"/>
                      </a:endParaRPr>
                    </a:p>
                  </a:txBody>
                  <a:tcPr marL="43447" marR="43447" marT="0" marB="0">
                    <a:solidFill>
                      <a:srgbClr val="FF0000"/>
                    </a:solidFill>
                  </a:tcPr>
                </a:tc>
                <a:tc>
                  <a:txBody>
                    <a:bodyPr/>
                    <a:lstStyle/>
                    <a:p>
                      <a:pPr marL="0" marR="0">
                        <a:spcBef>
                          <a:spcPts val="0"/>
                        </a:spcBef>
                        <a:spcAft>
                          <a:spcPts val="0"/>
                        </a:spcAft>
                      </a:pPr>
                      <a:r>
                        <a:rPr lang="en-US" sz="1800" b="1" dirty="0">
                          <a:effectLst/>
                        </a:rPr>
                        <a:t>Ms. </a:t>
                      </a:r>
                      <a:r>
                        <a:rPr lang="en-US" sz="1800" b="1" dirty="0" err="1">
                          <a:effectLst/>
                        </a:rPr>
                        <a:t>Keabetswe</a:t>
                      </a:r>
                      <a:r>
                        <a:rPr lang="en-US" sz="1800" b="1" dirty="0">
                          <a:effectLst/>
                        </a:rPr>
                        <a:t> Modimoeng</a:t>
                      </a:r>
                    </a:p>
                    <a:p>
                      <a:pPr marL="0" marR="0">
                        <a:spcBef>
                          <a:spcPts val="0"/>
                        </a:spcBef>
                        <a:spcAft>
                          <a:spcPts val="0"/>
                        </a:spcAft>
                      </a:pPr>
                      <a:r>
                        <a:rPr lang="en-US" sz="1800" b="1" dirty="0">
                          <a:effectLst/>
                        </a:rPr>
                        <a:t> </a:t>
                      </a:r>
                      <a:endParaRPr lang="en-US" sz="1800" b="1" dirty="0">
                        <a:effectLst/>
                        <a:latin typeface="Cambria" panose="02040503050406030204" pitchFamily="18" charset="0"/>
                        <a:ea typeface="MS Mincho"/>
                        <a:cs typeface="Times New Roman" panose="02020603050405020304" pitchFamily="18" charset="0"/>
                      </a:endParaRPr>
                    </a:p>
                  </a:txBody>
                  <a:tcPr marL="43447" marR="43447" marT="0" marB="0">
                    <a:solidFill>
                      <a:srgbClr val="FF0000"/>
                    </a:solidFill>
                  </a:tcPr>
                </a:tc>
                <a:tc>
                  <a:txBody>
                    <a:bodyPr/>
                    <a:lstStyle/>
                    <a:p>
                      <a:pPr marL="0" marR="0">
                        <a:spcBef>
                          <a:spcPts val="0"/>
                        </a:spcBef>
                        <a:spcAft>
                          <a:spcPts val="0"/>
                        </a:spcAft>
                      </a:pPr>
                      <a:r>
                        <a:rPr lang="en-US" sz="1800" b="1" dirty="0">
                          <a:effectLst/>
                        </a:rPr>
                        <a:t>07 April 2016 – 06 April 2020</a:t>
                      </a:r>
                      <a:endParaRPr lang="en-US" sz="1800" b="1" dirty="0">
                        <a:effectLst/>
                        <a:latin typeface="Cambria" panose="02040503050406030204" pitchFamily="18" charset="0"/>
                        <a:ea typeface="MS Mincho"/>
                        <a:cs typeface="Times New Roman" panose="02020603050405020304" pitchFamily="18" charset="0"/>
                      </a:endParaRPr>
                    </a:p>
                  </a:txBody>
                  <a:tcPr marL="43447" marR="43447" marT="0" marB="0">
                    <a:solidFill>
                      <a:srgbClr val="FF0000"/>
                    </a:solidFill>
                  </a:tcPr>
                </a:tc>
                <a:extLst>
                  <a:ext uri="{0D108BD9-81ED-4DB2-BD59-A6C34878D82A}">
                    <a16:rowId xmlns:a16="http://schemas.microsoft.com/office/drawing/2014/main" xmlns="" val="502570990"/>
                  </a:ext>
                </a:extLst>
              </a:tr>
              <a:tr h="806824">
                <a:tc>
                  <a:txBody>
                    <a:bodyPr/>
                    <a:lstStyle/>
                    <a:p>
                      <a:pPr marL="0" marR="0">
                        <a:spcBef>
                          <a:spcPts val="0"/>
                        </a:spcBef>
                        <a:spcAft>
                          <a:spcPts val="0"/>
                        </a:spcAft>
                      </a:pPr>
                      <a:r>
                        <a:rPr lang="en-US" sz="1800">
                          <a:effectLst/>
                        </a:rPr>
                        <a:t>Councillor</a:t>
                      </a:r>
                    </a:p>
                    <a:p>
                      <a:pPr marL="0" marR="0">
                        <a:spcBef>
                          <a:spcPts val="0"/>
                        </a:spcBef>
                        <a:spcAft>
                          <a:spcPts val="0"/>
                        </a:spcAft>
                      </a:pPr>
                      <a:r>
                        <a:rPr lang="en-US" sz="1800">
                          <a:effectLst/>
                        </a:rPr>
                        <a:t> </a:t>
                      </a:r>
                      <a:endParaRPr lang="en-US" sz="1800">
                        <a:effectLst/>
                        <a:latin typeface="Cambria" panose="02040503050406030204" pitchFamily="18" charset="0"/>
                        <a:ea typeface="MS Mincho"/>
                        <a:cs typeface="Times New Roman" panose="02020603050405020304" pitchFamily="18" charset="0"/>
                      </a:endParaRPr>
                    </a:p>
                  </a:txBody>
                  <a:tcPr marL="43447" marR="43447" marT="0" marB="0"/>
                </a:tc>
                <a:tc>
                  <a:txBody>
                    <a:bodyPr/>
                    <a:lstStyle/>
                    <a:p>
                      <a:pPr marL="0" marR="0">
                        <a:spcBef>
                          <a:spcPts val="0"/>
                        </a:spcBef>
                        <a:spcAft>
                          <a:spcPts val="0"/>
                        </a:spcAft>
                      </a:pPr>
                      <a:r>
                        <a:rPr lang="en-US" sz="1800" dirty="0">
                          <a:effectLst/>
                        </a:rPr>
                        <a:t>Ms. </a:t>
                      </a:r>
                      <a:r>
                        <a:rPr lang="en-US" sz="1800" dirty="0" err="1">
                          <a:effectLst/>
                        </a:rPr>
                        <a:t>Nomonde</a:t>
                      </a:r>
                      <a:r>
                        <a:rPr lang="en-US" sz="1800" dirty="0">
                          <a:effectLst/>
                        </a:rPr>
                        <a:t> </a:t>
                      </a:r>
                      <a:r>
                        <a:rPr lang="en-US" sz="1800" dirty="0" err="1">
                          <a:effectLst/>
                        </a:rPr>
                        <a:t>Gongxeka</a:t>
                      </a:r>
                      <a:r>
                        <a:rPr lang="en-US" sz="1800" dirty="0">
                          <a:effectLst/>
                        </a:rPr>
                        <a:t> - </a:t>
                      </a:r>
                      <a:r>
                        <a:rPr lang="en-US" sz="1800" dirty="0" err="1">
                          <a:effectLst/>
                        </a:rPr>
                        <a:t>Seope</a:t>
                      </a:r>
                      <a:endParaRPr lang="en-US" sz="1800" dirty="0">
                        <a:effectLst/>
                        <a:latin typeface="Cambria" panose="02040503050406030204" pitchFamily="18" charset="0"/>
                        <a:ea typeface="MS Mincho"/>
                        <a:cs typeface="Times New Roman" panose="02020603050405020304" pitchFamily="18" charset="0"/>
                      </a:endParaRPr>
                    </a:p>
                  </a:txBody>
                  <a:tcPr marL="43447" marR="43447" marT="0" marB="0"/>
                </a:tc>
                <a:tc>
                  <a:txBody>
                    <a:bodyPr/>
                    <a:lstStyle/>
                    <a:p>
                      <a:pPr marL="0" marR="0">
                        <a:spcBef>
                          <a:spcPts val="0"/>
                        </a:spcBef>
                        <a:spcAft>
                          <a:spcPts val="0"/>
                        </a:spcAft>
                      </a:pPr>
                      <a:r>
                        <a:rPr lang="en-US" sz="1800" dirty="0">
                          <a:effectLst/>
                        </a:rPr>
                        <a:t>01 December 2017 – 30 November 2021</a:t>
                      </a:r>
                      <a:endParaRPr lang="en-US" sz="1800" dirty="0">
                        <a:effectLst/>
                        <a:latin typeface="Cambria" panose="02040503050406030204" pitchFamily="18" charset="0"/>
                        <a:ea typeface="MS Mincho"/>
                        <a:cs typeface="Times New Roman" panose="02020603050405020304" pitchFamily="18" charset="0"/>
                      </a:endParaRPr>
                    </a:p>
                  </a:txBody>
                  <a:tcPr marL="43447" marR="43447" marT="0" marB="0"/>
                </a:tc>
                <a:extLst>
                  <a:ext uri="{0D108BD9-81ED-4DB2-BD59-A6C34878D82A}">
                    <a16:rowId xmlns:a16="http://schemas.microsoft.com/office/drawing/2014/main" xmlns="" val="3692253086"/>
                  </a:ext>
                </a:extLst>
              </a:tr>
              <a:tr h="806824">
                <a:tc>
                  <a:txBody>
                    <a:bodyPr/>
                    <a:lstStyle/>
                    <a:p>
                      <a:pPr marL="0" marR="0">
                        <a:spcBef>
                          <a:spcPts val="0"/>
                        </a:spcBef>
                        <a:spcAft>
                          <a:spcPts val="0"/>
                        </a:spcAft>
                      </a:pPr>
                      <a:r>
                        <a:rPr lang="en-US" sz="1800">
                          <a:effectLst/>
                        </a:rPr>
                        <a:t>Councillor </a:t>
                      </a:r>
                    </a:p>
                    <a:p>
                      <a:pPr marL="0" marR="0">
                        <a:spcBef>
                          <a:spcPts val="0"/>
                        </a:spcBef>
                        <a:spcAft>
                          <a:spcPts val="0"/>
                        </a:spcAft>
                      </a:pPr>
                      <a:r>
                        <a:rPr lang="en-US" sz="1800">
                          <a:effectLst/>
                        </a:rPr>
                        <a:t> </a:t>
                      </a:r>
                      <a:endParaRPr lang="en-US" sz="1800">
                        <a:effectLst/>
                        <a:latin typeface="Cambria" panose="02040503050406030204" pitchFamily="18" charset="0"/>
                        <a:ea typeface="MS Mincho"/>
                        <a:cs typeface="Times New Roman" panose="02020603050405020304" pitchFamily="18" charset="0"/>
                      </a:endParaRPr>
                    </a:p>
                  </a:txBody>
                  <a:tcPr marL="43447" marR="43447" marT="0" marB="0"/>
                </a:tc>
                <a:tc>
                  <a:txBody>
                    <a:bodyPr/>
                    <a:lstStyle/>
                    <a:p>
                      <a:pPr marL="0" marR="0">
                        <a:spcBef>
                          <a:spcPts val="0"/>
                        </a:spcBef>
                        <a:spcAft>
                          <a:spcPts val="0"/>
                        </a:spcAft>
                      </a:pPr>
                      <a:r>
                        <a:rPr lang="en-US" sz="1800">
                          <a:effectLst/>
                        </a:rPr>
                        <a:t>Ms. Thembeka Simane</a:t>
                      </a:r>
                      <a:endParaRPr lang="en-US" sz="1800">
                        <a:effectLst/>
                        <a:latin typeface="Cambria" panose="02040503050406030204" pitchFamily="18" charset="0"/>
                        <a:ea typeface="MS Mincho"/>
                        <a:cs typeface="Times New Roman" panose="02020603050405020304" pitchFamily="18" charset="0"/>
                      </a:endParaRPr>
                    </a:p>
                  </a:txBody>
                  <a:tcPr marL="43447" marR="43447" marT="0" marB="0"/>
                </a:tc>
                <a:tc>
                  <a:txBody>
                    <a:bodyPr/>
                    <a:lstStyle/>
                    <a:p>
                      <a:pPr marL="0" marR="0">
                        <a:spcBef>
                          <a:spcPts val="0"/>
                        </a:spcBef>
                        <a:spcAft>
                          <a:spcPts val="0"/>
                        </a:spcAft>
                      </a:pPr>
                      <a:r>
                        <a:rPr lang="en-US" sz="1800">
                          <a:effectLst/>
                        </a:rPr>
                        <a:t>01 December 2017 – 30 November 2021</a:t>
                      </a:r>
                      <a:endParaRPr lang="en-US" sz="1800">
                        <a:effectLst/>
                        <a:latin typeface="Cambria" panose="02040503050406030204" pitchFamily="18" charset="0"/>
                        <a:ea typeface="MS Mincho"/>
                        <a:cs typeface="Times New Roman" panose="02020603050405020304" pitchFamily="18" charset="0"/>
                      </a:endParaRPr>
                    </a:p>
                  </a:txBody>
                  <a:tcPr marL="43447" marR="43447" marT="0" marB="0"/>
                </a:tc>
                <a:extLst>
                  <a:ext uri="{0D108BD9-81ED-4DB2-BD59-A6C34878D82A}">
                    <a16:rowId xmlns:a16="http://schemas.microsoft.com/office/drawing/2014/main" xmlns="" val="2390710513"/>
                  </a:ext>
                </a:extLst>
              </a:tr>
              <a:tr h="806824">
                <a:tc>
                  <a:txBody>
                    <a:bodyPr/>
                    <a:lstStyle/>
                    <a:p>
                      <a:pPr marL="0" marR="0">
                        <a:spcBef>
                          <a:spcPts val="0"/>
                        </a:spcBef>
                        <a:spcAft>
                          <a:spcPts val="0"/>
                        </a:spcAft>
                      </a:pPr>
                      <a:r>
                        <a:rPr lang="en-US" sz="1800">
                          <a:effectLst/>
                        </a:rPr>
                        <a:t>Councillor</a:t>
                      </a:r>
                    </a:p>
                    <a:p>
                      <a:pPr marL="0" marR="0">
                        <a:spcBef>
                          <a:spcPts val="0"/>
                        </a:spcBef>
                        <a:spcAft>
                          <a:spcPts val="0"/>
                        </a:spcAft>
                      </a:pPr>
                      <a:r>
                        <a:rPr lang="en-US" sz="1800">
                          <a:effectLst/>
                        </a:rPr>
                        <a:t> </a:t>
                      </a:r>
                      <a:endParaRPr lang="en-US" sz="1800">
                        <a:effectLst/>
                        <a:latin typeface="Cambria" panose="02040503050406030204" pitchFamily="18" charset="0"/>
                        <a:ea typeface="MS Mincho"/>
                        <a:cs typeface="Times New Roman" panose="02020603050405020304" pitchFamily="18" charset="0"/>
                      </a:endParaRPr>
                    </a:p>
                  </a:txBody>
                  <a:tcPr marL="43447" marR="43447" marT="0" marB="0"/>
                </a:tc>
                <a:tc>
                  <a:txBody>
                    <a:bodyPr/>
                    <a:lstStyle/>
                    <a:p>
                      <a:pPr marL="0" marR="0">
                        <a:spcBef>
                          <a:spcPts val="0"/>
                        </a:spcBef>
                        <a:spcAft>
                          <a:spcPts val="0"/>
                        </a:spcAft>
                      </a:pPr>
                      <a:r>
                        <a:rPr lang="en-US" sz="1800">
                          <a:effectLst/>
                        </a:rPr>
                        <a:t>Adv. Dimakatso Qhosha </a:t>
                      </a:r>
                    </a:p>
                    <a:p>
                      <a:pPr marL="0" marR="0">
                        <a:spcBef>
                          <a:spcPts val="0"/>
                        </a:spcBef>
                        <a:spcAft>
                          <a:spcPts val="0"/>
                        </a:spcAft>
                      </a:pPr>
                      <a:r>
                        <a:rPr lang="en-US" sz="1800">
                          <a:effectLst/>
                        </a:rPr>
                        <a:t> </a:t>
                      </a:r>
                      <a:endParaRPr lang="en-US" sz="1800">
                        <a:effectLst/>
                        <a:latin typeface="Cambria" panose="02040503050406030204" pitchFamily="18" charset="0"/>
                        <a:ea typeface="MS Mincho"/>
                        <a:cs typeface="Times New Roman" panose="02020603050405020304" pitchFamily="18" charset="0"/>
                      </a:endParaRPr>
                    </a:p>
                  </a:txBody>
                  <a:tcPr marL="43447" marR="43447" marT="0" marB="0"/>
                </a:tc>
                <a:tc>
                  <a:txBody>
                    <a:bodyPr/>
                    <a:lstStyle/>
                    <a:p>
                      <a:pPr marL="0" marR="0">
                        <a:spcBef>
                          <a:spcPts val="0"/>
                        </a:spcBef>
                        <a:spcAft>
                          <a:spcPts val="0"/>
                        </a:spcAft>
                      </a:pPr>
                      <a:r>
                        <a:rPr lang="en-US" sz="1800">
                          <a:effectLst/>
                        </a:rPr>
                        <a:t>22 August 2017 – 21 August 2021 </a:t>
                      </a:r>
                      <a:endParaRPr lang="en-US" sz="1800">
                        <a:effectLst/>
                        <a:latin typeface="Cambria" panose="02040503050406030204" pitchFamily="18" charset="0"/>
                        <a:ea typeface="MS Mincho"/>
                        <a:cs typeface="Times New Roman" panose="02020603050405020304" pitchFamily="18" charset="0"/>
                      </a:endParaRPr>
                    </a:p>
                  </a:txBody>
                  <a:tcPr marL="43447" marR="43447" marT="0" marB="0"/>
                </a:tc>
                <a:extLst>
                  <a:ext uri="{0D108BD9-81ED-4DB2-BD59-A6C34878D82A}">
                    <a16:rowId xmlns:a16="http://schemas.microsoft.com/office/drawing/2014/main" xmlns="" val="3732848742"/>
                  </a:ext>
                </a:extLst>
              </a:tr>
              <a:tr h="806824">
                <a:tc>
                  <a:txBody>
                    <a:bodyPr/>
                    <a:lstStyle/>
                    <a:p>
                      <a:pPr marL="0" marR="0">
                        <a:spcBef>
                          <a:spcPts val="0"/>
                        </a:spcBef>
                        <a:spcAft>
                          <a:spcPts val="0"/>
                        </a:spcAft>
                      </a:pPr>
                      <a:r>
                        <a:rPr lang="en-US" sz="1800">
                          <a:effectLst/>
                        </a:rPr>
                        <a:t>Councillor</a:t>
                      </a:r>
                    </a:p>
                    <a:p>
                      <a:pPr marL="0" marR="0">
                        <a:spcBef>
                          <a:spcPts val="0"/>
                        </a:spcBef>
                        <a:spcAft>
                          <a:spcPts val="0"/>
                        </a:spcAft>
                      </a:pPr>
                      <a:r>
                        <a:rPr lang="en-US" sz="1800">
                          <a:effectLst/>
                        </a:rPr>
                        <a:t> </a:t>
                      </a:r>
                      <a:endParaRPr lang="en-US" sz="1800">
                        <a:effectLst/>
                        <a:latin typeface="Cambria" panose="02040503050406030204" pitchFamily="18" charset="0"/>
                        <a:ea typeface="MS Mincho"/>
                        <a:cs typeface="Times New Roman" panose="02020603050405020304" pitchFamily="18" charset="0"/>
                      </a:endParaRPr>
                    </a:p>
                  </a:txBody>
                  <a:tcPr marL="43447" marR="43447" marT="0" marB="0"/>
                </a:tc>
                <a:tc>
                  <a:txBody>
                    <a:bodyPr/>
                    <a:lstStyle/>
                    <a:p>
                      <a:pPr marL="0" marR="0">
                        <a:spcBef>
                          <a:spcPts val="0"/>
                        </a:spcBef>
                        <a:spcAft>
                          <a:spcPts val="0"/>
                        </a:spcAft>
                      </a:pPr>
                      <a:r>
                        <a:rPr lang="en-US" sz="1800">
                          <a:effectLst/>
                        </a:rPr>
                        <a:t>Ms. Palesa Kadi </a:t>
                      </a:r>
                    </a:p>
                    <a:p>
                      <a:pPr marL="0" marR="0">
                        <a:spcBef>
                          <a:spcPts val="0"/>
                        </a:spcBef>
                        <a:spcAft>
                          <a:spcPts val="0"/>
                        </a:spcAft>
                      </a:pPr>
                      <a:r>
                        <a:rPr lang="en-US" sz="1800">
                          <a:effectLst/>
                        </a:rPr>
                        <a:t> </a:t>
                      </a:r>
                      <a:endParaRPr lang="en-US" sz="1800">
                        <a:effectLst/>
                        <a:latin typeface="Cambria" panose="02040503050406030204" pitchFamily="18" charset="0"/>
                        <a:ea typeface="MS Mincho"/>
                        <a:cs typeface="Times New Roman" panose="02020603050405020304" pitchFamily="18" charset="0"/>
                      </a:endParaRPr>
                    </a:p>
                  </a:txBody>
                  <a:tcPr marL="43447" marR="43447" marT="0" marB="0"/>
                </a:tc>
                <a:tc>
                  <a:txBody>
                    <a:bodyPr/>
                    <a:lstStyle/>
                    <a:p>
                      <a:pPr marL="0" marR="0">
                        <a:spcBef>
                          <a:spcPts val="0"/>
                        </a:spcBef>
                        <a:spcAft>
                          <a:spcPts val="0"/>
                        </a:spcAft>
                      </a:pPr>
                      <a:r>
                        <a:rPr lang="en-US" sz="1800">
                          <a:effectLst/>
                        </a:rPr>
                        <a:t>22 August 2017 - 21 August 2021</a:t>
                      </a:r>
                      <a:endParaRPr lang="en-US" sz="1800">
                        <a:effectLst/>
                        <a:latin typeface="Cambria" panose="02040503050406030204" pitchFamily="18" charset="0"/>
                        <a:ea typeface="MS Mincho"/>
                        <a:cs typeface="Times New Roman" panose="02020603050405020304" pitchFamily="18" charset="0"/>
                      </a:endParaRPr>
                    </a:p>
                  </a:txBody>
                  <a:tcPr marL="43447" marR="43447" marT="0" marB="0"/>
                </a:tc>
                <a:extLst>
                  <a:ext uri="{0D108BD9-81ED-4DB2-BD59-A6C34878D82A}">
                    <a16:rowId xmlns:a16="http://schemas.microsoft.com/office/drawing/2014/main" xmlns="" val="1294714637"/>
                  </a:ext>
                </a:extLst>
              </a:tr>
              <a:tr h="806824">
                <a:tc>
                  <a:txBody>
                    <a:bodyPr/>
                    <a:lstStyle/>
                    <a:p>
                      <a:pPr marL="0" marR="0">
                        <a:spcBef>
                          <a:spcPts val="0"/>
                        </a:spcBef>
                        <a:spcAft>
                          <a:spcPts val="0"/>
                        </a:spcAft>
                      </a:pPr>
                      <a:r>
                        <a:rPr lang="en-US" sz="1800" b="1" dirty="0" err="1">
                          <a:effectLst/>
                        </a:rPr>
                        <a:t>Councillor</a:t>
                      </a:r>
                      <a:endParaRPr lang="en-US" sz="1800" b="1" dirty="0">
                        <a:effectLst/>
                      </a:endParaRPr>
                    </a:p>
                    <a:p>
                      <a:pPr marL="0" marR="0">
                        <a:spcBef>
                          <a:spcPts val="0"/>
                        </a:spcBef>
                        <a:spcAft>
                          <a:spcPts val="0"/>
                        </a:spcAft>
                      </a:pPr>
                      <a:r>
                        <a:rPr lang="en-US" sz="1800" b="1" dirty="0">
                          <a:effectLst/>
                        </a:rPr>
                        <a:t> </a:t>
                      </a:r>
                      <a:endParaRPr lang="en-US" sz="1800" b="1" dirty="0">
                        <a:effectLst/>
                        <a:latin typeface="Cambria" panose="02040503050406030204" pitchFamily="18" charset="0"/>
                        <a:ea typeface="MS Mincho"/>
                        <a:cs typeface="Times New Roman" panose="02020603050405020304" pitchFamily="18" charset="0"/>
                      </a:endParaRPr>
                    </a:p>
                  </a:txBody>
                  <a:tcPr marL="43447" marR="43447" marT="0" marB="0">
                    <a:solidFill>
                      <a:srgbClr val="FF0000"/>
                    </a:solidFill>
                  </a:tcPr>
                </a:tc>
                <a:tc>
                  <a:txBody>
                    <a:bodyPr/>
                    <a:lstStyle/>
                    <a:p>
                      <a:pPr marL="0" marR="0">
                        <a:spcBef>
                          <a:spcPts val="0"/>
                        </a:spcBef>
                        <a:spcAft>
                          <a:spcPts val="0"/>
                        </a:spcAft>
                      </a:pPr>
                      <a:r>
                        <a:rPr lang="en-US" sz="1800" b="1" dirty="0">
                          <a:effectLst/>
                        </a:rPr>
                        <a:t>Mr. Paris Mashile</a:t>
                      </a:r>
                      <a:endParaRPr lang="en-US" sz="1800" b="1" dirty="0">
                        <a:effectLst/>
                        <a:latin typeface="Cambria" panose="02040503050406030204" pitchFamily="18" charset="0"/>
                        <a:ea typeface="MS Mincho"/>
                        <a:cs typeface="Times New Roman" panose="02020603050405020304" pitchFamily="18" charset="0"/>
                      </a:endParaRPr>
                    </a:p>
                  </a:txBody>
                  <a:tcPr marL="43447" marR="43447" marT="0" marB="0">
                    <a:solidFill>
                      <a:srgbClr val="FF0000"/>
                    </a:solidFill>
                  </a:tcPr>
                </a:tc>
                <a:tc>
                  <a:txBody>
                    <a:bodyPr/>
                    <a:lstStyle/>
                    <a:p>
                      <a:pPr marL="0" marR="0">
                        <a:spcBef>
                          <a:spcPts val="0"/>
                        </a:spcBef>
                        <a:spcAft>
                          <a:spcPts val="0"/>
                        </a:spcAft>
                      </a:pPr>
                      <a:r>
                        <a:rPr lang="en-US" sz="1800" b="1">
                          <a:effectLst/>
                        </a:rPr>
                        <a:t>07 April 2016 – 06 April 2020</a:t>
                      </a:r>
                      <a:endParaRPr lang="en-US" sz="1800" b="1">
                        <a:effectLst/>
                        <a:latin typeface="Cambria" panose="02040503050406030204" pitchFamily="18" charset="0"/>
                        <a:ea typeface="MS Mincho"/>
                        <a:cs typeface="Times New Roman" panose="02020603050405020304" pitchFamily="18" charset="0"/>
                      </a:endParaRPr>
                    </a:p>
                  </a:txBody>
                  <a:tcPr marL="43447" marR="43447" marT="0" marB="0">
                    <a:solidFill>
                      <a:srgbClr val="FF0000"/>
                    </a:solidFill>
                  </a:tcPr>
                </a:tc>
                <a:extLst>
                  <a:ext uri="{0D108BD9-81ED-4DB2-BD59-A6C34878D82A}">
                    <a16:rowId xmlns:a16="http://schemas.microsoft.com/office/drawing/2014/main" xmlns="" val="1882683018"/>
                  </a:ext>
                </a:extLst>
              </a:tr>
              <a:tr h="806824">
                <a:tc>
                  <a:txBody>
                    <a:bodyPr/>
                    <a:lstStyle/>
                    <a:p>
                      <a:pPr marL="0" marR="0">
                        <a:spcBef>
                          <a:spcPts val="0"/>
                        </a:spcBef>
                        <a:spcAft>
                          <a:spcPts val="0"/>
                        </a:spcAft>
                      </a:pPr>
                      <a:r>
                        <a:rPr lang="en-US" sz="1800" b="1">
                          <a:effectLst/>
                        </a:rPr>
                        <a:t>Councillor</a:t>
                      </a:r>
                    </a:p>
                    <a:p>
                      <a:pPr marL="0" marR="0">
                        <a:spcBef>
                          <a:spcPts val="0"/>
                        </a:spcBef>
                        <a:spcAft>
                          <a:spcPts val="0"/>
                        </a:spcAft>
                      </a:pPr>
                      <a:r>
                        <a:rPr lang="en-US" sz="1800" b="1">
                          <a:effectLst/>
                        </a:rPr>
                        <a:t> </a:t>
                      </a:r>
                      <a:endParaRPr lang="en-US" sz="1800" b="1">
                        <a:effectLst/>
                        <a:latin typeface="Cambria" panose="02040503050406030204" pitchFamily="18" charset="0"/>
                        <a:ea typeface="MS Mincho"/>
                        <a:cs typeface="Times New Roman" panose="02020603050405020304" pitchFamily="18" charset="0"/>
                      </a:endParaRPr>
                    </a:p>
                  </a:txBody>
                  <a:tcPr marL="43447" marR="43447" marT="0" marB="0">
                    <a:solidFill>
                      <a:srgbClr val="FF0000"/>
                    </a:solidFill>
                  </a:tcPr>
                </a:tc>
                <a:tc>
                  <a:txBody>
                    <a:bodyPr/>
                    <a:lstStyle/>
                    <a:p>
                      <a:pPr marL="0" marR="0">
                        <a:spcBef>
                          <a:spcPts val="0"/>
                        </a:spcBef>
                        <a:spcAft>
                          <a:spcPts val="0"/>
                        </a:spcAft>
                      </a:pPr>
                      <a:r>
                        <a:rPr lang="en-US" sz="1800" b="1" dirty="0">
                          <a:effectLst/>
                        </a:rPr>
                        <a:t>Mr. Peter </a:t>
                      </a:r>
                      <a:r>
                        <a:rPr lang="en-US" sz="1800" b="1" dirty="0" err="1">
                          <a:effectLst/>
                        </a:rPr>
                        <a:t>Zimri</a:t>
                      </a:r>
                      <a:endParaRPr lang="en-US" sz="1800" b="1" dirty="0">
                        <a:effectLst/>
                        <a:latin typeface="Cambria" panose="02040503050406030204" pitchFamily="18" charset="0"/>
                        <a:ea typeface="MS Mincho"/>
                        <a:cs typeface="Times New Roman" panose="02020603050405020304" pitchFamily="18" charset="0"/>
                      </a:endParaRPr>
                    </a:p>
                  </a:txBody>
                  <a:tcPr marL="43447" marR="43447" marT="0" marB="0">
                    <a:solidFill>
                      <a:srgbClr val="FF0000"/>
                    </a:solidFill>
                  </a:tcPr>
                </a:tc>
                <a:tc>
                  <a:txBody>
                    <a:bodyPr/>
                    <a:lstStyle/>
                    <a:p>
                      <a:pPr marL="0" marR="0">
                        <a:spcBef>
                          <a:spcPts val="0"/>
                        </a:spcBef>
                        <a:spcAft>
                          <a:spcPts val="0"/>
                        </a:spcAft>
                      </a:pPr>
                      <a:r>
                        <a:rPr lang="en-US" sz="1800" b="1" dirty="0">
                          <a:effectLst/>
                        </a:rPr>
                        <a:t>07 April 2016 – 06 April 2020</a:t>
                      </a:r>
                      <a:endParaRPr lang="en-US" sz="1800" b="1" dirty="0">
                        <a:effectLst/>
                        <a:latin typeface="Cambria" panose="02040503050406030204" pitchFamily="18" charset="0"/>
                        <a:ea typeface="MS Mincho"/>
                        <a:cs typeface="Times New Roman" panose="02020603050405020304" pitchFamily="18" charset="0"/>
                      </a:endParaRPr>
                    </a:p>
                  </a:txBody>
                  <a:tcPr marL="43447" marR="43447" marT="0" marB="0">
                    <a:solidFill>
                      <a:srgbClr val="FF0000"/>
                    </a:solidFill>
                  </a:tcPr>
                </a:tc>
                <a:extLst>
                  <a:ext uri="{0D108BD9-81ED-4DB2-BD59-A6C34878D82A}">
                    <a16:rowId xmlns:a16="http://schemas.microsoft.com/office/drawing/2014/main" xmlns="" val="3400690756"/>
                  </a:ext>
                </a:extLst>
              </a:tr>
              <a:tr h="806824">
                <a:tc>
                  <a:txBody>
                    <a:bodyPr/>
                    <a:lstStyle/>
                    <a:p>
                      <a:pPr marL="0" marR="0">
                        <a:spcBef>
                          <a:spcPts val="0"/>
                        </a:spcBef>
                        <a:spcAft>
                          <a:spcPts val="0"/>
                        </a:spcAft>
                      </a:pPr>
                      <a:r>
                        <a:rPr lang="en-US" sz="1800" b="1" dirty="0" err="1">
                          <a:effectLst/>
                        </a:rPr>
                        <a:t>Councillor</a:t>
                      </a:r>
                      <a:endParaRPr lang="en-US" sz="1800" b="1" dirty="0">
                        <a:effectLst/>
                      </a:endParaRPr>
                    </a:p>
                    <a:p>
                      <a:pPr marL="0" marR="0">
                        <a:spcBef>
                          <a:spcPts val="0"/>
                        </a:spcBef>
                        <a:spcAft>
                          <a:spcPts val="0"/>
                        </a:spcAft>
                      </a:pPr>
                      <a:r>
                        <a:rPr lang="en-US" sz="1800" b="1" dirty="0">
                          <a:effectLst/>
                        </a:rPr>
                        <a:t> </a:t>
                      </a:r>
                      <a:endParaRPr lang="en-US" sz="1800" b="1" dirty="0">
                        <a:effectLst/>
                        <a:latin typeface="Cambria" panose="02040503050406030204" pitchFamily="18" charset="0"/>
                        <a:ea typeface="MS Mincho"/>
                        <a:cs typeface="Times New Roman" panose="02020603050405020304" pitchFamily="18" charset="0"/>
                      </a:endParaRPr>
                    </a:p>
                  </a:txBody>
                  <a:tcPr marL="43447" marR="43447" marT="0" marB="0">
                    <a:solidFill>
                      <a:srgbClr val="FF0000"/>
                    </a:solidFill>
                  </a:tcPr>
                </a:tc>
                <a:tc>
                  <a:txBody>
                    <a:bodyPr/>
                    <a:lstStyle/>
                    <a:p>
                      <a:pPr marL="0" marR="0">
                        <a:spcBef>
                          <a:spcPts val="0"/>
                        </a:spcBef>
                        <a:spcAft>
                          <a:spcPts val="0"/>
                        </a:spcAft>
                      </a:pPr>
                      <a:r>
                        <a:rPr lang="en-US" sz="1800" b="1" dirty="0">
                          <a:effectLst/>
                        </a:rPr>
                        <a:t>Ms. </a:t>
                      </a:r>
                      <a:r>
                        <a:rPr lang="en-US" sz="1800" b="1" dirty="0" err="1">
                          <a:effectLst/>
                        </a:rPr>
                        <a:t>Bontlenyana</a:t>
                      </a:r>
                      <a:r>
                        <a:rPr lang="en-US" sz="1800" b="1" dirty="0">
                          <a:effectLst/>
                        </a:rPr>
                        <a:t> Mokhele</a:t>
                      </a:r>
                      <a:endParaRPr lang="en-US" sz="1800" b="1" dirty="0">
                        <a:effectLst/>
                        <a:latin typeface="Cambria" panose="02040503050406030204" pitchFamily="18" charset="0"/>
                        <a:ea typeface="MS Mincho"/>
                        <a:cs typeface="Times New Roman" panose="02020603050405020304" pitchFamily="18" charset="0"/>
                      </a:endParaRPr>
                    </a:p>
                  </a:txBody>
                  <a:tcPr marL="43447" marR="43447" marT="0" marB="0">
                    <a:solidFill>
                      <a:srgbClr val="FF0000"/>
                    </a:solidFill>
                  </a:tcPr>
                </a:tc>
                <a:tc>
                  <a:txBody>
                    <a:bodyPr/>
                    <a:lstStyle/>
                    <a:p>
                      <a:pPr marL="0" marR="0">
                        <a:spcBef>
                          <a:spcPts val="0"/>
                        </a:spcBef>
                        <a:spcAft>
                          <a:spcPts val="0"/>
                        </a:spcAft>
                      </a:pPr>
                      <a:r>
                        <a:rPr lang="en-US" sz="1800" b="1" dirty="0">
                          <a:effectLst/>
                        </a:rPr>
                        <a:t>07 April 2016 – 06 April 2020</a:t>
                      </a:r>
                      <a:endParaRPr lang="en-US" sz="1800" b="1" dirty="0">
                        <a:effectLst/>
                        <a:latin typeface="Cambria" panose="02040503050406030204" pitchFamily="18" charset="0"/>
                        <a:ea typeface="MS Mincho"/>
                        <a:cs typeface="Times New Roman" panose="02020603050405020304" pitchFamily="18" charset="0"/>
                      </a:endParaRPr>
                    </a:p>
                  </a:txBody>
                  <a:tcPr marL="43447" marR="43447" marT="0" marB="0">
                    <a:solidFill>
                      <a:srgbClr val="FF0000"/>
                    </a:solidFill>
                  </a:tcPr>
                </a:tc>
                <a:extLst>
                  <a:ext uri="{0D108BD9-81ED-4DB2-BD59-A6C34878D82A}">
                    <a16:rowId xmlns:a16="http://schemas.microsoft.com/office/drawing/2014/main" xmlns="" val="2860817270"/>
                  </a:ext>
                </a:extLst>
              </a:tr>
            </a:tbl>
          </a:graphicData>
        </a:graphic>
      </p:graphicFrame>
    </p:spTree>
    <p:extLst>
      <p:ext uri="{BB962C8B-B14F-4D97-AF65-F5344CB8AC3E}">
        <p14:creationId xmlns:p14="http://schemas.microsoft.com/office/powerpoint/2010/main" xmlns="" val="3319060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607" y="1293850"/>
            <a:ext cx="7798290" cy="4832313"/>
          </a:xfrm>
          <a:solidFill>
            <a:srgbClr val="FFFFFF"/>
          </a:solidFill>
        </p:spPr>
        <p:txBody>
          <a:bodyPr>
            <a:noAutofit/>
          </a:bodyPr>
          <a:lstStyle/>
          <a:p>
            <a:pPr marL="0" indent="0" algn="ctr">
              <a:buNone/>
            </a:pPr>
            <a:endParaRPr lang="en-ZA" sz="4000" dirty="0" smtClean="0"/>
          </a:p>
          <a:p>
            <a:pPr marL="0" indent="0" algn="ctr">
              <a:buNone/>
            </a:pPr>
            <a:endParaRPr lang="en-ZA" sz="4000" dirty="0"/>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3</a:t>
            </a:r>
            <a:endParaRPr lang="en-US" dirty="0">
              <a:solidFill>
                <a:srgbClr val="436001"/>
              </a:solidFill>
            </a:endParaRPr>
          </a:p>
        </p:txBody>
      </p:sp>
      <p:sp>
        <p:nvSpPr>
          <p:cNvPr id="7" name="Title 1"/>
          <p:cNvSpPr>
            <a:spLocks noGrp="1"/>
          </p:cNvSpPr>
          <p:nvPr>
            <p:ph type="title"/>
          </p:nvPr>
        </p:nvSpPr>
        <p:spPr>
          <a:xfrm>
            <a:off x="1334278" y="277560"/>
            <a:ext cx="7042960" cy="886968"/>
          </a:xfrm>
        </p:spPr>
        <p:txBody>
          <a:bodyPr/>
          <a:lstStyle/>
          <a:p>
            <a:pPr>
              <a:lnSpc>
                <a:spcPct val="150000"/>
              </a:lnSpc>
            </a:pPr>
            <a:r>
              <a:rPr lang="en-US" dirty="0" smtClean="0"/>
              <a:t>Background: </a:t>
            </a:r>
            <a:r>
              <a:rPr lang="en-US" dirty="0" smtClean="0">
                <a:solidFill>
                  <a:srgbClr val="FF6600"/>
                </a:solidFill>
              </a:rPr>
              <a:t>Known Assumptions</a:t>
            </a:r>
            <a:endParaRPr lang="en-US" dirty="0">
              <a:solidFill>
                <a:srgbClr val="FF6600"/>
              </a:solidFill>
            </a:endParaRPr>
          </a:p>
        </p:txBody>
      </p:sp>
      <p:sp>
        <p:nvSpPr>
          <p:cNvPr id="2" name="Rectangle 1"/>
          <p:cNvSpPr/>
          <p:nvPr/>
        </p:nvSpPr>
        <p:spPr>
          <a:xfrm>
            <a:off x="1127607" y="1164528"/>
            <a:ext cx="7798290" cy="5539978"/>
          </a:xfrm>
          <a:prstGeom prst="rect">
            <a:avLst/>
          </a:prstGeom>
        </p:spPr>
        <p:txBody>
          <a:bodyPr wrap="square">
            <a:spAutoFit/>
          </a:bodyPr>
          <a:lstStyle/>
          <a:p>
            <a:pPr marL="577850" indent="-571500">
              <a:spcAft>
                <a:spcPts val="1200"/>
              </a:spcAft>
              <a:buFont typeface="Wingdings" panose="05000000000000000000" pitchFamily="2" charset="2"/>
              <a:buChar char="Ø"/>
            </a:pPr>
            <a:endParaRPr lang="en-US" sz="3600" dirty="0" smtClean="0"/>
          </a:p>
          <a:p>
            <a:pPr marL="577850" indent="-571500">
              <a:spcAft>
                <a:spcPts val="1200"/>
              </a:spcAft>
              <a:buFont typeface="Wingdings" panose="05000000000000000000" pitchFamily="2" charset="2"/>
              <a:buChar char="Ø"/>
            </a:pPr>
            <a:r>
              <a:rPr lang="en-US" sz="3600" dirty="0" smtClean="0"/>
              <a:t>HR </a:t>
            </a:r>
            <a:r>
              <a:rPr lang="en-US" sz="3600" dirty="0"/>
              <a:t>does not consider candidates who did not respond to the </a:t>
            </a:r>
            <a:r>
              <a:rPr lang="en-US" sz="3600" dirty="0" smtClean="0"/>
              <a:t>advert</a:t>
            </a:r>
          </a:p>
          <a:p>
            <a:pPr marL="577850" indent="-571500">
              <a:spcAft>
                <a:spcPts val="1200"/>
              </a:spcAft>
              <a:buFont typeface="Wingdings" panose="05000000000000000000" pitchFamily="2" charset="2"/>
              <a:buChar char="Ø"/>
            </a:pPr>
            <a:endParaRPr lang="en-US" sz="3600" dirty="0"/>
          </a:p>
          <a:p>
            <a:pPr marL="577850" indent="-571500">
              <a:spcAft>
                <a:spcPts val="1200"/>
              </a:spcAft>
              <a:buFont typeface="Wingdings" panose="05000000000000000000" pitchFamily="2" charset="2"/>
              <a:buChar char="Ø"/>
            </a:pPr>
            <a:r>
              <a:rPr lang="en-US" sz="3600" dirty="0" smtClean="0"/>
              <a:t>Qualifications </a:t>
            </a:r>
            <a:r>
              <a:rPr lang="en-US" sz="3600" dirty="0"/>
              <a:t>check will take between 3 - 5 days for local qualifications and about three weeks for international qualifications.</a:t>
            </a:r>
          </a:p>
        </p:txBody>
      </p:sp>
    </p:spTree>
    <p:extLst>
      <p:ext uri="{BB962C8B-B14F-4D97-AF65-F5344CB8AC3E}">
        <p14:creationId xmlns:p14="http://schemas.microsoft.com/office/powerpoint/2010/main" xmlns="" val="2791162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607" y="1293850"/>
            <a:ext cx="7798290" cy="4832313"/>
          </a:xfrm>
          <a:solidFill>
            <a:srgbClr val="FFFFFF"/>
          </a:solidFill>
        </p:spPr>
        <p:txBody>
          <a:bodyPr>
            <a:noAutofit/>
          </a:bodyPr>
          <a:lstStyle/>
          <a:p>
            <a:pPr marL="0" indent="0" algn="ctr">
              <a:buNone/>
            </a:pPr>
            <a:endParaRPr lang="en-ZA" sz="4000" dirty="0" smtClean="0"/>
          </a:p>
          <a:p>
            <a:pPr marL="0" indent="0" algn="ctr">
              <a:buNone/>
            </a:pPr>
            <a:endParaRPr lang="en-ZA" sz="4000" dirty="0" smtClean="0"/>
          </a:p>
          <a:p>
            <a:pPr marL="0" indent="0" algn="ctr">
              <a:buNone/>
            </a:pPr>
            <a:endParaRPr lang="en-ZA" sz="4000" dirty="0"/>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3</a:t>
            </a:r>
            <a:endParaRPr lang="en-US" dirty="0">
              <a:solidFill>
                <a:srgbClr val="436001"/>
              </a:solidFill>
            </a:endParaRPr>
          </a:p>
        </p:txBody>
      </p:sp>
      <p:sp>
        <p:nvSpPr>
          <p:cNvPr id="7" name="Title 1"/>
          <p:cNvSpPr>
            <a:spLocks noGrp="1"/>
          </p:cNvSpPr>
          <p:nvPr>
            <p:ph type="title"/>
          </p:nvPr>
        </p:nvSpPr>
        <p:spPr>
          <a:xfrm>
            <a:off x="1334278" y="277560"/>
            <a:ext cx="7042960" cy="886968"/>
          </a:xfrm>
        </p:spPr>
        <p:txBody>
          <a:bodyPr/>
          <a:lstStyle/>
          <a:p>
            <a:pPr>
              <a:lnSpc>
                <a:spcPct val="150000"/>
              </a:lnSpc>
            </a:pPr>
            <a:r>
              <a:rPr lang="en-US" dirty="0" smtClean="0"/>
              <a:t>Background: </a:t>
            </a:r>
            <a:r>
              <a:rPr lang="en-US" dirty="0" smtClean="0">
                <a:solidFill>
                  <a:srgbClr val="FF6600"/>
                </a:solidFill>
              </a:rPr>
              <a:t>Known Assumptions</a:t>
            </a:r>
            <a:endParaRPr lang="en-US" dirty="0">
              <a:solidFill>
                <a:srgbClr val="FF6600"/>
              </a:solidFill>
            </a:endParaRPr>
          </a:p>
        </p:txBody>
      </p:sp>
      <p:sp>
        <p:nvSpPr>
          <p:cNvPr id="2" name="Rectangle 1"/>
          <p:cNvSpPr/>
          <p:nvPr/>
        </p:nvSpPr>
        <p:spPr>
          <a:xfrm>
            <a:off x="1127607" y="1164528"/>
            <a:ext cx="7798290" cy="4278094"/>
          </a:xfrm>
          <a:prstGeom prst="rect">
            <a:avLst/>
          </a:prstGeom>
        </p:spPr>
        <p:txBody>
          <a:bodyPr wrap="square">
            <a:spAutoFit/>
          </a:bodyPr>
          <a:lstStyle/>
          <a:p>
            <a:pPr marL="571500" indent="-571500">
              <a:spcAft>
                <a:spcPts val="1200"/>
              </a:spcAft>
              <a:buFont typeface="Wingdings" panose="05000000000000000000" pitchFamily="2" charset="2"/>
              <a:buChar char="Ø"/>
            </a:pPr>
            <a:r>
              <a:rPr lang="en-US" sz="3600" dirty="0" smtClean="0"/>
              <a:t>According </a:t>
            </a:r>
            <a:r>
              <a:rPr lang="en-US" sz="3600" dirty="0"/>
              <a:t>to the ICASA Act, NA must submit to the Minister 1 and half number of people to be appointed </a:t>
            </a:r>
            <a:endParaRPr lang="en-US" sz="3600" dirty="0" smtClean="0"/>
          </a:p>
          <a:p>
            <a:pPr marL="571500" indent="-571500">
              <a:spcAft>
                <a:spcPts val="1200"/>
              </a:spcAft>
              <a:buFont typeface="Wingdings" panose="05000000000000000000" pitchFamily="2" charset="2"/>
              <a:buChar char="Ø"/>
            </a:pPr>
            <a:r>
              <a:rPr lang="en-US" sz="3600" dirty="0" smtClean="0"/>
              <a:t>Five posts (3X5=15) for Interviews</a:t>
            </a:r>
          </a:p>
          <a:p>
            <a:pPr marL="571500" indent="-571500">
              <a:spcAft>
                <a:spcPts val="1200"/>
              </a:spcAft>
              <a:buFont typeface="Wingdings" panose="05000000000000000000" pitchFamily="2" charset="2"/>
              <a:buChar char="Ø"/>
            </a:pPr>
            <a:r>
              <a:rPr lang="en-ZA" sz="3600" dirty="0" smtClean="0"/>
              <a:t>A total </a:t>
            </a:r>
            <a:r>
              <a:rPr lang="en-ZA" sz="3600" b="1" dirty="0" smtClean="0"/>
              <a:t>8 </a:t>
            </a:r>
            <a:r>
              <a:rPr lang="en-ZA" sz="3600" dirty="0" smtClean="0"/>
              <a:t>names will be submitted to the Minister</a:t>
            </a:r>
            <a:endParaRPr lang="en-US" sz="3600" dirty="0"/>
          </a:p>
        </p:txBody>
      </p:sp>
    </p:spTree>
    <p:extLst>
      <p:ext uri="{BB962C8B-B14F-4D97-AF65-F5344CB8AC3E}">
        <p14:creationId xmlns:p14="http://schemas.microsoft.com/office/powerpoint/2010/main" xmlns="" val="2242384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9477" y="1901569"/>
            <a:ext cx="7864194" cy="4124206"/>
          </a:xfrm>
          <a:prstGeom prst="rect">
            <a:avLst/>
          </a:prstGeom>
          <a:solidFill>
            <a:srgbClr val="FFFFFF"/>
          </a:solidFill>
        </p:spPr>
        <p:txBody>
          <a:bodyPr wrap="square">
            <a:spAutoFit/>
          </a:bodyPr>
          <a:lstStyle/>
          <a:p>
            <a:pPr marL="571500" indent="-571500">
              <a:spcAft>
                <a:spcPts val="1200"/>
              </a:spcAft>
              <a:buFont typeface="Wingdings" panose="05000000000000000000" pitchFamily="2" charset="2"/>
              <a:buChar char="Ø"/>
            </a:pPr>
            <a:r>
              <a:rPr lang="en-US" sz="3600" dirty="0" smtClean="0"/>
              <a:t>Qualifications </a:t>
            </a:r>
            <a:r>
              <a:rPr lang="en-US" sz="3600" dirty="0"/>
              <a:t>will be verified with </a:t>
            </a:r>
            <a:r>
              <a:rPr lang="en-US" sz="3600" dirty="0" smtClean="0"/>
              <a:t>service provider </a:t>
            </a:r>
            <a:r>
              <a:rPr lang="en-US" sz="3600" dirty="0"/>
              <a:t>(has a contract with Parliament).</a:t>
            </a:r>
          </a:p>
          <a:p>
            <a:pPr marL="571500" indent="-571500">
              <a:spcAft>
                <a:spcPts val="1200"/>
              </a:spcAft>
              <a:buFont typeface="Wingdings" panose="05000000000000000000" pitchFamily="2" charset="2"/>
              <a:buChar char="Ø"/>
            </a:pPr>
            <a:r>
              <a:rPr lang="en-US" sz="3600" dirty="0"/>
              <a:t>Consent forms will be sent to candidates immediately after the Committee has completed the shortlisting</a:t>
            </a:r>
            <a:r>
              <a:rPr lang="en-US" sz="3600" dirty="0" smtClean="0"/>
              <a:t>.</a:t>
            </a:r>
            <a:endParaRPr lang="en-US" sz="3600" dirty="0"/>
          </a:p>
        </p:txBody>
      </p:sp>
      <p:sp>
        <p:nvSpPr>
          <p:cNvPr id="7"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4</a:t>
            </a:r>
            <a:endParaRPr lang="en-US" dirty="0">
              <a:solidFill>
                <a:srgbClr val="436001"/>
              </a:solidFill>
            </a:endParaRPr>
          </a:p>
        </p:txBody>
      </p:sp>
      <p:sp>
        <p:nvSpPr>
          <p:cNvPr id="6" name="Title 1"/>
          <p:cNvSpPr>
            <a:spLocks noGrp="1"/>
          </p:cNvSpPr>
          <p:nvPr>
            <p:ph type="title"/>
          </p:nvPr>
        </p:nvSpPr>
        <p:spPr>
          <a:xfrm>
            <a:off x="1334278" y="277560"/>
            <a:ext cx="7042960" cy="886968"/>
          </a:xfrm>
        </p:spPr>
        <p:txBody>
          <a:bodyPr/>
          <a:lstStyle/>
          <a:p>
            <a:pPr>
              <a:lnSpc>
                <a:spcPct val="150000"/>
              </a:lnSpc>
            </a:pPr>
            <a:r>
              <a:rPr lang="en-US" dirty="0" smtClean="0"/>
              <a:t>Background: </a:t>
            </a:r>
            <a:r>
              <a:rPr lang="en-US" dirty="0">
                <a:solidFill>
                  <a:srgbClr val="FF6600"/>
                </a:solidFill>
              </a:rPr>
              <a:t>Known Assumptions</a:t>
            </a:r>
          </a:p>
        </p:txBody>
      </p:sp>
    </p:spTree>
    <p:extLst>
      <p:ext uri="{BB962C8B-B14F-4D97-AF65-F5344CB8AC3E}">
        <p14:creationId xmlns:p14="http://schemas.microsoft.com/office/powerpoint/2010/main" xmlns="" val="2519759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45" y="294090"/>
            <a:ext cx="7225893" cy="886968"/>
          </a:xfrm>
        </p:spPr>
        <p:txBody>
          <a:bodyPr/>
          <a:lstStyle/>
          <a:p>
            <a:r>
              <a:rPr lang="en-US" dirty="0" smtClean="0"/>
              <a:t>Background: </a:t>
            </a:r>
            <a:r>
              <a:rPr lang="en-US" dirty="0" smtClean="0">
                <a:solidFill>
                  <a:srgbClr val="FF6600"/>
                </a:solidFill>
              </a:rPr>
              <a:t>ICASA </a:t>
            </a:r>
            <a:r>
              <a:rPr lang="en-US" smtClean="0">
                <a:solidFill>
                  <a:srgbClr val="FF6600"/>
                </a:solidFill>
              </a:rPr>
              <a:t>Act No. </a:t>
            </a:r>
            <a:r>
              <a:rPr lang="en-US" dirty="0" smtClean="0">
                <a:solidFill>
                  <a:srgbClr val="FF6600"/>
                </a:solidFill>
              </a:rPr>
              <a:t>13, 2000</a:t>
            </a:r>
            <a:endParaRPr lang="en-US" dirty="0">
              <a:solidFill>
                <a:srgbClr val="FF6600"/>
              </a:solidFill>
            </a:endParaRPr>
          </a:p>
        </p:txBody>
      </p:sp>
      <p:sp>
        <p:nvSpPr>
          <p:cNvPr id="3" name="Content Placeholder 2"/>
          <p:cNvSpPr>
            <a:spLocks noGrp="1"/>
          </p:cNvSpPr>
          <p:nvPr>
            <p:ph idx="1"/>
          </p:nvPr>
        </p:nvSpPr>
        <p:spPr>
          <a:xfrm>
            <a:off x="1151345" y="1094874"/>
            <a:ext cx="7632117" cy="4705248"/>
          </a:xfrm>
          <a:solidFill>
            <a:schemeClr val="bg1"/>
          </a:solidFill>
        </p:spPr>
        <p:txBody>
          <a:bodyPr>
            <a:noAutofit/>
          </a:bodyPr>
          <a:lstStyle/>
          <a:p>
            <a:pPr marL="0" indent="0" algn="just">
              <a:buNone/>
            </a:pPr>
            <a:r>
              <a:rPr lang="en-US" sz="2400" dirty="0" smtClean="0"/>
              <a:t>In </a:t>
            </a:r>
            <a:r>
              <a:rPr lang="en-US" sz="2400" dirty="0"/>
              <a:t>the case of the </a:t>
            </a:r>
            <a:r>
              <a:rPr lang="en-US" sz="2400" dirty="0" smtClean="0"/>
              <a:t>ICASA Council, </a:t>
            </a:r>
            <a:r>
              <a:rPr lang="en-US" sz="2400" b="1" dirty="0"/>
              <a:t>S</a:t>
            </a:r>
            <a:r>
              <a:rPr lang="en-US" sz="2400" b="1" dirty="0" smtClean="0"/>
              <a:t>ections 5-9  </a:t>
            </a:r>
            <a:r>
              <a:rPr lang="en-US" sz="2400" dirty="0" smtClean="0"/>
              <a:t>of the ICASA Act prescribe: </a:t>
            </a:r>
          </a:p>
          <a:p>
            <a:pPr lvl="1" indent="-457200">
              <a:lnSpc>
                <a:spcPct val="160000"/>
              </a:lnSpc>
              <a:buFont typeface="Wingdings" panose="05000000000000000000" pitchFamily="2" charset="2"/>
              <a:buChar char="Ø"/>
            </a:pPr>
            <a:r>
              <a:rPr lang="en-US" sz="2400" dirty="0" smtClean="0">
                <a:solidFill>
                  <a:schemeClr val="tx1"/>
                </a:solidFill>
              </a:rPr>
              <a:t>the </a:t>
            </a:r>
            <a:r>
              <a:rPr lang="en-US" sz="2400" b="1" dirty="0">
                <a:solidFill>
                  <a:schemeClr val="tx1"/>
                </a:solidFill>
              </a:rPr>
              <a:t>c</a:t>
            </a:r>
            <a:r>
              <a:rPr lang="en-US" sz="2400" b="1" dirty="0" smtClean="0">
                <a:solidFill>
                  <a:schemeClr val="tx1"/>
                </a:solidFill>
              </a:rPr>
              <a:t>onstitution </a:t>
            </a:r>
            <a:r>
              <a:rPr lang="en-US" sz="2400" dirty="0" smtClean="0">
                <a:solidFill>
                  <a:schemeClr val="tx1"/>
                </a:solidFill>
              </a:rPr>
              <a:t>of and </a:t>
            </a:r>
            <a:r>
              <a:rPr lang="en-US" sz="2400" b="1" dirty="0" smtClean="0">
                <a:solidFill>
                  <a:schemeClr val="tx1"/>
                </a:solidFill>
              </a:rPr>
              <a:t>appointment</a:t>
            </a:r>
            <a:r>
              <a:rPr lang="en-US" sz="2400" dirty="0" smtClean="0">
                <a:solidFill>
                  <a:schemeClr val="tx1"/>
                </a:solidFill>
              </a:rPr>
              <a:t> of </a:t>
            </a:r>
            <a:r>
              <a:rPr lang="en-US" sz="2400" dirty="0">
                <a:solidFill>
                  <a:schemeClr val="tx1"/>
                </a:solidFill>
              </a:rPr>
              <a:t>c</a:t>
            </a:r>
            <a:r>
              <a:rPr lang="en-US" sz="2400" dirty="0" smtClean="0">
                <a:solidFill>
                  <a:schemeClr val="tx1"/>
                </a:solidFill>
              </a:rPr>
              <a:t>ouncilors to Council</a:t>
            </a:r>
            <a:endParaRPr lang="en-US" sz="2400" dirty="0">
              <a:solidFill>
                <a:schemeClr val="tx1"/>
              </a:solidFill>
            </a:endParaRPr>
          </a:p>
          <a:p>
            <a:pPr marL="457200" lvl="2" indent="-457200" algn="just">
              <a:lnSpc>
                <a:spcPct val="160000"/>
              </a:lnSpc>
              <a:buFont typeface="Wingdings" panose="05000000000000000000" pitchFamily="2" charset="2"/>
              <a:buChar char="Ø"/>
            </a:pPr>
            <a:r>
              <a:rPr lang="en-US" sz="2400" dirty="0">
                <a:solidFill>
                  <a:schemeClr val="tx1"/>
                </a:solidFill>
              </a:rPr>
              <a:t>t</a:t>
            </a:r>
            <a:r>
              <a:rPr lang="en-US" sz="2400" dirty="0" smtClean="0">
                <a:solidFill>
                  <a:schemeClr val="tx1"/>
                </a:solidFill>
              </a:rPr>
              <a:t>he conditions for </a:t>
            </a:r>
            <a:r>
              <a:rPr lang="en-US" sz="2400" b="1" dirty="0" smtClean="0">
                <a:solidFill>
                  <a:schemeClr val="tx1"/>
                </a:solidFill>
              </a:rPr>
              <a:t>disqualification</a:t>
            </a:r>
          </a:p>
          <a:p>
            <a:pPr marL="685800" lvl="3" indent="-457200" algn="just">
              <a:lnSpc>
                <a:spcPct val="160000"/>
              </a:lnSpc>
            </a:pPr>
            <a:r>
              <a:rPr lang="en-ZA" sz="2400" dirty="0" smtClean="0">
                <a:solidFill>
                  <a:schemeClr val="tx1"/>
                </a:solidFill>
              </a:rPr>
              <a:t>Performance management system</a:t>
            </a:r>
            <a:endParaRPr lang="en-US" sz="2400" dirty="0" smtClean="0">
              <a:solidFill>
                <a:schemeClr val="tx1"/>
              </a:solidFill>
            </a:endParaRPr>
          </a:p>
          <a:p>
            <a:pPr marL="457200" lvl="2" indent="-457200" algn="just">
              <a:lnSpc>
                <a:spcPct val="160000"/>
              </a:lnSpc>
              <a:buFont typeface="Wingdings" panose="05000000000000000000" pitchFamily="2" charset="2"/>
              <a:buChar char="Ø"/>
            </a:pPr>
            <a:r>
              <a:rPr lang="en-US" sz="2400" dirty="0" smtClean="0">
                <a:solidFill>
                  <a:schemeClr val="tx1"/>
                </a:solidFill>
              </a:rPr>
              <a:t>the </a:t>
            </a:r>
            <a:r>
              <a:rPr lang="en-US" sz="2400" b="1" dirty="0">
                <a:solidFill>
                  <a:schemeClr val="tx1"/>
                </a:solidFill>
              </a:rPr>
              <a:t>t</a:t>
            </a:r>
            <a:r>
              <a:rPr lang="en-US" sz="2400" b="1" dirty="0" smtClean="0">
                <a:solidFill>
                  <a:schemeClr val="tx1"/>
                </a:solidFill>
              </a:rPr>
              <a:t>erms </a:t>
            </a:r>
            <a:r>
              <a:rPr lang="en-US" sz="2400" dirty="0" smtClean="0">
                <a:solidFill>
                  <a:schemeClr val="tx1"/>
                </a:solidFill>
              </a:rPr>
              <a:t>of office</a:t>
            </a:r>
            <a:endParaRPr lang="en-US" sz="2400" i="1" dirty="0" smtClean="0">
              <a:solidFill>
                <a:schemeClr val="tx1"/>
              </a:solidFill>
            </a:endParaRPr>
          </a:p>
          <a:p>
            <a:pPr marL="457200" lvl="2" indent="-457200" algn="just">
              <a:lnSpc>
                <a:spcPct val="160000"/>
              </a:lnSpc>
              <a:buFont typeface="Wingdings" panose="05000000000000000000" pitchFamily="2" charset="2"/>
              <a:buChar char="Ø"/>
            </a:pPr>
            <a:r>
              <a:rPr lang="en-US" sz="2400" dirty="0">
                <a:solidFill>
                  <a:schemeClr val="tx1"/>
                </a:solidFill>
              </a:rPr>
              <a:t>the </a:t>
            </a:r>
            <a:r>
              <a:rPr lang="en-US" sz="2400" b="1" dirty="0">
                <a:solidFill>
                  <a:schemeClr val="tx1"/>
                </a:solidFill>
              </a:rPr>
              <a:t>r</a:t>
            </a:r>
            <a:r>
              <a:rPr lang="en-US" sz="2400" b="1" dirty="0" smtClean="0">
                <a:solidFill>
                  <a:schemeClr val="tx1"/>
                </a:solidFill>
              </a:rPr>
              <a:t>emoval </a:t>
            </a:r>
            <a:r>
              <a:rPr lang="en-US" sz="2400" dirty="0" smtClean="0">
                <a:solidFill>
                  <a:schemeClr val="tx1"/>
                </a:solidFill>
              </a:rPr>
              <a:t>from office</a:t>
            </a:r>
          </a:p>
          <a:p>
            <a:pPr marL="457200" lvl="2" indent="-457200" algn="just">
              <a:lnSpc>
                <a:spcPct val="160000"/>
              </a:lnSpc>
              <a:buFont typeface="Wingdings" panose="05000000000000000000" pitchFamily="2" charset="2"/>
              <a:buChar char="Ø"/>
            </a:pPr>
            <a:r>
              <a:rPr lang="en-ZA" sz="2400" dirty="0" smtClean="0">
                <a:solidFill>
                  <a:schemeClr val="tx1"/>
                </a:solidFill>
              </a:rPr>
              <a:t>the </a:t>
            </a:r>
            <a:r>
              <a:rPr lang="en-ZA" sz="2400" b="1" dirty="0" smtClean="0">
                <a:solidFill>
                  <a:schemeClr val="tx1"/>
                </a:solidFill>
              </a:rPr>
              <a:t>vacancies</a:t>
            </a:r>
            <a:endParaRPr lang="en-US" sz="2400" b="1" dirty="0">
              <a:solidFill>
                <a:schemeClr val="tx1"/>
              </a:solidFill>
            </a:endParaRPr>
          </a:p>
          <a:p>
            <a:endParaRPr lang="en-ZA" sz="2400" dirty="0" smtClean="0"/>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5</a:t>
            </a:r>
            <a:endParaRPr lang="en-US" dirty="0">
              <a:solidFill>
                <a:srgbClr val="436001"/>
              </a:solidFill>
            </a:endParaRPr>
          </a:p>
        </p:txBody>
      </p:sp>
    </p:spTree>
    <p:extLst>
      <p:ext uri="{BB962C8B-B14F-4D97-AF65-F5344CB8AC3E}">
        <p14:creationId xmlns:p14="http://schemas.microsoft.com/office/powerpoint/2010/main" xmlns="" val="1643570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7778" y="317830"/>
            <a:ext cx="5669460" cy="886968"/>
          </a:xfrm>
        </p:spPr>
        <p:txBody>
          <a:bodyPr/>
          <a:lstStyle/>
          <a:p>
            <a:r>
              <a:rPr lang="en-US" dirty="0" smtClean="0"/>
              <a:t>Background: </a:t>
            </a:r>
            <a:r>
              <a:rPr lang="en-US" dirty="0" smtClean="0">
                <a:solidFill>
                  <a:srgbClr val="FF6600"/>
                </a:solidFill>
              </a:rPr>
              <a:t>ICASA Act </a:t>
            </a:r>
            <a:r>
              <a:rPr lang="en-US" dirty="0">
                <a:solidFill>
                  <a:srgbClr val="FF6600"/>
                </a:solidFill>
              </a:rPr>
              <a:t>13, </a:t>
            </a:r>
            <a:r>
              <a:rPr lang="en-US" dirty="0" smtClean="0">
                <a:solidFill>
                  <a:srgbClr val="FF6600"/>
                </a:solidFill>
              </a:rPr>
              <a:t>2000: Section 5 </a:t>
            </a:r>
            <a:r>
              <a:rPr lang="en-US" dirty="0" smtClean="0">
                <a:solidFill>
                  <a:schemeClr val="tx1"/>
                </a:solidFill>
              </a:rPr>
              <a:t>(1)</a:t>
            </a:r>
            <a:endParaRPr lang="en-US" dirty="0">
              <a:solidFill>
                <a:srgbClr val="FF6600"/>
              </a:solidFill>
            </a:endParaRPr>
          </a:p>
        </p:txBody>
      </p:sp>
      <p:sp>
        <p:nvSpPr>
          <p:cNvPr id="3" name="Content Placeholder 2"/>
          <p:cNvSpPr>
            <a:spLocks noGrp="1"/>
          </p:cNvSpPr>
          <p:nvPr>
            <p:ph idx="1"/>
          </p:nvPr>
        </p:nvSpPr>
        <p:spPr>
          <a:xfrm>
            <a:off x="1127607" y="1400682"/>
            <a:ext cx="7691464" cy="5097266"/>
          </a:xfrm>
          <a:solidFill>
            <a:srgbClr val="FFFFFF"/>
          </a:solidFill>
        </p:spPr>
        <p:txBody>
          <a:bodyPr>
            <a:normAutofit/>
          </a:bodyPr>
          <a:lstStyle/>
          <a:p>
            <a:pPr marL="0" indent="0" algn="just">
              <a:buNone/>
            </a:pPr>
            <a:r>
              <a:rPr lang="en-US" sz="2400" dirty="0"/>
              <a:t>The ICASA Council is the highest decision making body of the Authority and consist of </a:t>
            </a:r>
            <a:r>
              <a:rPr lang="en-US" sz="2400" b="1" dirty="0"/>
              <a:t>eight members </a:t>
            </a:r>
            <a:r>
              <a:rPr lang="en-US" sz="2400" dirty="0"/>
              <a:t>and the </a:t>
            </a:r>
            <a:r>
              <a:rPr lang="en-US" sz="2400" b="1" dirty="0"/>
              <a:t>Chairperson</a:t>
            </a:r>
            <a:r>
              <a:rPr lang="en-US" sz="2400" dirty="0"/>
              <a:t>. In terms of </a:t>
            </a:r>
            <a:r>
              <a:rPr lang="en-US" sz="2400" dirty="0" smtClean="0"/>
              <a:t>Act</a:t>
            </a:r>
            <a:r>
              <a:rPr lang="en-US" sz="2400" dirty="0"/>
              <a:t>, </a:t>
            </a:r>
            <a:endParaRPr lang="en-US" sz="2400" dirty="0" smtClean="0"/>
          </a:p>
          <a:p>
            <a:pPr marL="0" indent="0" algn="just">
              <a:buNone/>
            </a:pPr>
            <a:r>
              <a:rPr lang="en-US" sz="2400" dirty="0" smtClean="0"/>
              <a:t>ICASA </a:t>
            </a:r>
            <a:r>
              <a:rPr lang="en-US" sz="2400" dirty="0" err="1"/>
              <a:t>councillors</a:t>
            </a:r>
            <a:r>
              <a:rPr lang="en-US" sz="2400" dirty="0"/>
              <a:t> are appointed by the minister </a:t>
            </a:r>
            <a:r>
              <a:rPr lang="en-US" sz="2400" b="1" dirty="0" smtClean="0"/>
              <a:t>upon approval</a:t>
            </a:r>
            <a:r>
              <a:rPr lang="en-US" sz="2400" dirty="0" smtClean="0"/>
              <a:t> by the </a:t>
            </a:r>
            <a:r>
              <a:rPr lang="en-US" sz="2400" dirty="0"/>
              <a:t>National Assembly according to the following principles:</a:t>
            </a:r>
          </a:p>
          <a:p>
            <a:pPr marL="742950" lvl="1" indent="-514350" algn="just">
              <a:spcAft>
                <a:spcPts val="600"/>
              </a:spcAft>
              <a:buFont typeface="+mj-lt"/>
              <a:buAutoNum type="alphaLcParenR"/>
            </a:pPr>
            <a:r>
              <a:rPr lang="en-US" sz="2400" dirty="0"/>
              <a:t>Participation by the </a:t>
            </a:r>
            <a:r>
              <a:rPr lang="en-US" sz="2400" u="sng" dirty="0">
                <a:solidFill>
                  <a:srgbClr val="436001"/>
                </a:solidFill>
              </a:rPr>
              <a:t>public in the nomination process</a:t>
            </a:r>
            <a:r>
              <a:rPr lang="en-US" sz="2400" dirty="0"/>
              <a:t>;</a:t>
            </a:r>
          </a:p>
          <a:p>
            <a:pPr marL="742950" lvl="1" indent="-514350" algn="just">
              <a:spcAft>
                <a:spcPts val="600"/>
              </a:spcAft>
              <a:buFont typeface="+mj-lt"/>
              <a:buAutoNum type="alphaLcParenR"/>
            </a:pPr>
            <a:r>
              <a:rPr lang="en-US" sz="2400" u="sng" dirty="0">
                <a:solidFill>
                  <a:srgbClr val="436001"/>
                </a:solidFill>
              </a:rPr>
              <a:t>Transparency</a:t>
            </a:r>
            <a:r>
              <a:rPr lang="en-US" sz="2400" dirty="0">
                <a:solidFill>
                  <a:srgbClr val="436001"/>
                </a:solidFill>
              </a:rPr>
              <a:t> </a:t>
            </a:r>
            <a:r>
              <a:rPr lang="en-US" sz="2400" dirty="0"/>
              <a:t>and </a:t>
            </a:r>
            <a:r>
              <a:rPr lang="en-US" sz="2400" u="sng" dirty="0">
                <a:solidFill>
                  <a:srgbClr val="436001"/>
                </a:solidFill>
              </a:rPr>
              <a:t>openness</a:t>
            </a:r>
            <a:r>
              <a:rPr lang="en-US" sz="2400" dirty="0"/>
              <a:t>; and</a:t>
            </a:r>
          </a:p>
          <a:p>
            <a:pPr marL="742950" lvl="1" indent="-514350" algn="just">
              <a:spcAft>
                <a:spcPts val="600"/>
              </a:spcAft>
              <a:buFont typeface="+mj-lt"/>
              <a:buAutoNum type="alphaLcParenR"/>
            </a:pPr>
            <a:r>
              <a:rPr lang="en-US" sz="2400" dirty="0"/>
              <a:t>The </a:t>
            </a:r>
            <a:r>
              <a:rPr lang="en-US" sz="2400" u="sng" dirty="0">
                <a:solidFill>
                  <a:srgbClr val="436001"/>
                </a:solidFill>
              </a:rPr>
              <a:t>publication of a shortlist </a:t>
            </a:r>
            <a:r>
              <a:rPr lang="en-US" sz="2400" dirty="0"/>
              <a:t>of candidates for appointment with due regard to subsection (3) and section 6.</a:t>
            </a:r>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6</a:t>
            </a:r>
            <a:endParaRPr lang="en-US" dirty="0">
              <a:solidFill>
                <a:srgbClr val="436001"/>
              </a:solidFill>
            </a:endParaRPr>
          </a:p>
        </p:txBody>
      </p:sp>
    </p:spTree>
    <p:extLst>
      <p:ext uri="{BB962C8B-B14F-4D97-AF65-F5344CB8AC3E}">
        <p14:creationId xmlns:p14="http://schemas.microsoft.com/office/powerpoint/2010/main" xmlns="" val="3655615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7778" y="317830"/>
            <a:ext cx="5669460" cy="886968"/>
          </a:xfrm>
        </p:spPr>
        <p:txBody>
          <a:bodyPr/>
          <a:lstStyle/>
          <a:p>
            <a:r>
              <a:rPr lang="en-US" dirty="0" smtClean="0"/>
              <a:t>Background: </a:t>
            </a:r>
            <a:r>
              <a:rPr lang="en-US" dirty="0" smtClean="0">
                <a:solidFill>
                  <a:srgbClr val="FF6600"/>
                </a:solidFill>
              </a:rPr>
              <a:t>ICASA Act </a:t>
            </a:r>
            <a:r>
              <a:rPr lang="en-US" dirty="0">
                <a:solidFill>
                  <a:srgbClr val="FF6600"/>
                </a:solidFill>
              </a:rPr>
              <a:t>13, </a:t>
            </a:r>
            <a:r>
              <a:rPr lang="en-US" dirty="0" smtClean="0">
                <a:solidFill>
                  <a:srgbClr val="FF6600"/>
                </a:solidFill>
              </a:rPr>
              <a:t>2000: Section 5 </a:t>
            </a:r>
            <a:r>
              <a:rPr lang="en-US" dirty="0" smtClean="0">
                <a:solidFill>
                  <a:schemeClr val="tx1"/>
                </a:solidFill>
              </a:rPr>
              <a:t>(1A)</a:t>
            </a:r>
            <a:endParaRPr lang="en-US" dirty="0">
              <a:solidFill>
                <a:srgbClr val="FF6600"/>
              </a:solidFill>
            </a:endParaRPr>
          </a:p>
        </p:txBody>
      </p:sp>
      <p:sp>
        <p:nvSpPr>
          <p:cNvPr id="3" name="Content Placeholder 2"/>
          <p:cNvSpPr>
            <a:spLocks noGrp="1"/>
          </p:cNvSpPr>
          <p:nvPr>
            <p:ph idx="1"/>
          </p:nvPr>
        </p:nvSpPr>
        <p:spPr>
          <a:xfrm>
            <a:off x="1127607" y="1400682"/>
            <a:ext cx="7691464" cy="5097266"/>
          </a:xfrm>
          <a:solidFill>
            <a:srgbClr val="FFFFFF"/>
          </a:solidFill>
        </p:spPr>
        <p:txBody>
          <a:bodyPr>
            <a:normAutofit/>
          </a:bodyPr>
          <a:lstStyle/>
          <a:p>
            <a:pPr marL="457200" indent="-457200" algn="just">
              <a:buAutoNum type="alphaLcParenBoth"/>
            </a:pPr>
            <a:r>
              <a:rPr lang="en-US" sz="2400" dirty="0" smtClean="0"/>
              <a:t>the National Assembly must submit to the Minister a list of suitable candidates at least one and a half times the number of councilors to be appointed.</a:t>
            </a:r>
          </a:p>
          <a:p>
            <a:pPr marL="457200" indent="-457200" algn="just">
              <a:buAutoNum type="alphaLcParenBoth"/>
            </a:pPr>
            <a:r>
              <a:rPr lang="en-ZA" sz="2400" dirty="0"/>
              <a:t>t</a:t>
            </a:r>
            <a:r>
              <a:rPr lang="en-ZA" sz="2400" dirty="0" smtClean="0"/>
              <a:t>he </a:t>
            </a:r>
            <a:r>
              <a:rPr lang="en-US" sz="2400" dirty="0"/>
              <a:t>National Assembly </a:t>
            </a:r>
            <a:r>
              <a:rPr lang="en-US" sz="2400" dirty="0" smtClean="0"/>
              <a:t>may invite technical experts to assist in the selection, evaluation and appointment processes of councilors</a:t>
            </a:r>
          </a:p>
          <a:p>
            <a:pPr marL="457200" indent="-457200" algn="just">
              <a:buAutoNum type="alphaLcParenBoth"/>
            </a:pPr>
            <a:r>
              <a:rPr lang="en-ZA" sz="2400" dirty="0" smtClean="0"/>
              <a:t>The experts contemplated in paragraph (b) ma include:</a:t>
            </a:r>
          </a:p>
          <a:p>
            <a:pPr marL="1200150" lvl="3" indent="-514350" algn="just">
              <a:buFont typeface="+mj-lt"/>
              <a:buAutoNum type="romanLcPeriod"/>
            </a:pPr>
            <a:r>
              <a:rPr lang="en-ZA" sz="2400" dirty="0" smtClean="0"/>
              <a:t>……(</a:t>
            </a:r>
            <a:r>
              <a:rPr lang="en-ZA" sz="2400" dirty="0" err="1" smtClean="0"/>
              <a:t>i</a:t>
            </a:r>
            <a:r>
              <a:rPr lang="en-ZA" sz="2400" dirty="0" smtClean="0"/>
              <a:t>) – (v)</a:t>
            </a:r>
            <a:endParaRPr lang="en-US" sz="2400" dirty="0"/>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6</a:t>
            </a:r>
            <a:endParaRPr lang="en-US" dirty="0">
              <a:solidFill>
                <a:srgbClr val="436001"/>
              </a:solidFill>
            </a:endParaRPr>
          </a:p>
        </p:txBody>
      </p:sp>
    </p:spTree>
    <p:extLst>
      <p:ext uri="{BB962C8B-B14F-4D97-AF65-F5344CB8AC3E}">
        <p14:creationId xmlns:p14="http://schemas.microsoft.com/office/powerpoint/2010/main" xmlns="" val="3448768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Inspiration">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Inspiration">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Inspiration">
      <a:fillStyleLst>
        <a:solidFill>
          <a:schemeClr val="phClr"/>
        </a:solidFill>
        <a:gradFill rotWithShape="1">
          <a:gsLst>
            <a:gs pos="25000">
              <a:schemeClr val="phClr">
                <a:tint val="90000"/>
                <a:shade val="100000"/>
                <a:alpha val="90000"/>
                <a:satMod val="150000"/>
              </a:schemeClr>
            </a:gs>
            <a:gs pos="100000">
              <a:schemeClr val="phClr">
                <a:tint val="100000"/>
                <a:shade val="60000"/>
                <a:satMod val="135000"/>
              </a:schemeClr>
            </a:gs>
          </a:gsLst>
          <a:path path="circle">
            <a:fillToRect l="50000" t="50000" r="50000" b="50000"/>
          </a:path>
        </a:gradFill>
        <a:gradFill rotWithShape="1">
          <a:gsLst>
            <a:gs pos="0">
              <a:schemeClr val="phClr">
                <a:tint val="90000"/>
                <a:shade val="100000"/>
                <a:alpha val="85000"/>
                <a:satMod val="150000"/>
              </a:schemeClr>
            </a:gs>
            <a:gs pos="33000">
              <a:schemeClr val="phClr">
                <a:tint val="90000"/>
                <a:shade val="100000"/>
                <a:alpha val="95000"/>
                <a:satMod val="130000"/>
              </a:schemeClr>
            </a:gs>
            <a:gs pos="67000">
              <a:schemeClr val="phClr">
                <a:shade val="70000"/>
                <a:satMod val="135000"/>
              </a:schemeClr>
            </a:gs>
            <a:gs pos="100000">
              <a:schemeClr val="phClr">
                <a:shade val="50000"/>
                <a:satMod val="135000"/>
              </a:schemeClr>
            </a:gs>
          </a:gsLst>
          <a:lin ang="13200000" scaled="1"/>
        </a:gradFill>
      </a:fillStyleLst>
      <a:lnStyleLst>
        <a:ln w="12700" cap="flat" cmpd="sng" algn="ctr">
          <a:solidFill>
            <a:schemeClr val="phClr">
              <a:shade val="95000"/>
              <a:satMod val="105000"/>
            </a:schemeClr>
          </a:solidFill>
          <a:prstDash val="solid"/>
        </a:ln>
        <a:ln w="38100" cap="flat" cmpd="thickThin" algn="ctr">
          <a:solidFill>
            <a:schemeClr val="phClr"/>
          </a:solidFill>
          <a:prstDash val="solid"/>
        </a:ln>
        <a:ln w="38100" cap="flat" cmpd="thinThick" algn="ctr">
          <a:solidFill>
            <a:schemeClr val="phClr"/>
          </a:solidFill>
          <a:prstDash val="solid"/>
        </a:ln>
      </a:lnStyleLst>
      <a:effectStyleLst>
        <a:effectStyle>
          <a:effectLst/>
        </a:effectStyle>
        <a:effectStyle>
          <a:effectLst/>
          <a:scene3d>
            <a:camera prst="orthographicFront">
              <a:rot lat="0" lon="0" rev="0"/>
            </a:camera>
            <a:lightRig rig="twoPt" dir="tl"/>
          </a:scene3d>
          <a:sp3d extrusionH="12700" prstMaterial="softEdge">
            <a:bevelT w="25400" h="50800"/>
          </a:sp3d>
        </a:effectStyle>
        <a:effectStyle>
          <a:effectLst>
            <a:innerShdw blurRad="50800" dist="25400" dir="2400000">
              <a:srgbClr val="808080">
                <a:alpha val="75000"/>
              </a:srgbClr>
            </a:innerShdw>
            <a:reflection blurRad="38100" stA="26000" endPos="35000" dist="12700" dir="5400000" fadeDir="48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Inspiration.thmx</Template>
  <TotalTime>9185</TotalTime>
  <Words>1267</Words>
  <Application>Microsoft Office PowerPoint</Application>
  <PresentationFormat>On-screen Show (4:3)</PresentationFormat>
  <Paragraphs>202</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Inspiration</vt:lpstr>
      <vt:lpstr>Portfolio Committee on Communications</vt:lpstr>
      <vt:lpstr>Background: ICASA Board Appointment</vt:lpstr>
      <vt:lpstr>Background: ICASA Board Appointment</vt:lpstr>
      <vt:lpstr>Background: Known Assumptions</vt:lpstr>
      <vt:lpstr>Background: Known Assumptions</vt:lpstr>
      <vt:lpstr>Background: Known Assumptions</vt:lpstr>
      <vt:lpstr>Background: ICASA Act No. 13, 2000</vt:lpstr>
      <vt:lpstr>Background: ICASA Act 13, 2000: Section 5 (1)</vt:lpstr>
      <vt:lpstr>Background: ICASA Act 13, 2000: Section 5 (1A)</vt:lpstr>
      <vt:lpstr>Background: ICASA Act 13, 2000: Section 5 (1B)</vt:lpstr>
      <vt:lpstr>Background: ICASA Act 13, 2000: Section 5 (3)</vt:lpstr>
      <vt:lpstr>Background: ICASA Act 13, 2000: Section 5 (3) Continued…..</vt:lpstr>
      <vt:lpstr>Background: ICASA Act 13, 2000: Section 5 (4)</vt:lpstr>
      <vt:lpstr>Background: ICASA Act 13, 2000: Section 6</vt:lpstr>
      <vt:lpstr>Slide 15</vt:lpstr>
      <vt:lpstr>Shortlisting Processes**</vt:lpstr>
      <vt:lpstr>High-Level Business Processes</vt:lpstr>
      <vt:lpstr>High-Level Business Processes  (with timelines)</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 Sector Trends</dc:title>
  <dc:creator>User</dc:creator>
  <cp:lastModifiedBy>PUMZA</cp:lastModifiedBy>
  <cp:revision>138</cp:revision>
  <cp:lastPrinted>2017-08-24T11:46:29Z</cp:lastPrinted>
  <dcterms:created xsi:type="dcterms:W3CDTF">2014-06-21T09:54:04Z</dcterms:created>
  <dcterms:modified xsi:type="dcterms:W3CDTF">2019-10-24T09:44:27Z</dcterms:modified>
</cp:coreProperties>
</file>