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0" r:id="rId3"/>
  </p:sldMasterIdLst>
  <p:notesMasterIdLst>
    <p:notesMasterId r:id="rId48"/>
  </p:notesMasterIdLst>
  <p:handoutMasterIdLst>
    <p:handoutMasterId r:id="rId49"/>
  </p:handoutMasterIdLst>
  <p:sldIdLst>
    <p:sldId id="469" r:id="rId4"/>
    <p:sldId id="488" r:id="rId5"/>
    <p:sldId id="475" r:id="rId6"/>
    <p:sldId id="508" r:id="rId7"/>
    <p:sldId id="509" r:id="rId8"/>
    <p:sldId id="510" r:id="rId9"/>
    <p:sldId id="481" r:id="rId10"/>
    <p:sldId id="507" r:id="rId11"/>
    <p:sldId id="474" r:id="rId12"/>
    <p:sldId id="497" r:id="rId13"/>
    <p:sldId id="259" r:id="rId14"/>
    <p:sldId id="504" r:id="rId15"/>
    <p:sldId id="630" r:id="rId16"/>
    <p:sldId id="607" r:id="rId17"/>
    <p:sldId id="616" r:id="rId18"/>
    <p:sldId id="615" r:id="rId19"/>
    <p:sldId id="617" r:id="rId20"/>
    <p:sldId id="613" r:id="rId21"/>
    <p:sldId id="614" r:id="rId22"/>
    <p:sldId id="610" r:id="rId23"/>
    <p:sldId id="611" r:id="rId24"/>
    <p:sldId id="612" r:id="rId25"/>
    <p:sldId id="608" r:id="rId26"/>
    <p:sldId id="620" r:id="rId27"/>
    <p:sldId id="629" r:id="rId28"/>
    <p:sldId id="622" r:id="rId29"/>
    <p:sldId id="623" r:id="rId30"/>
    <p:sldId id="624" r:id="rId31"/>
    <p:sldId id="625" r:id="rId32"/>
    <p:sldId id="626" r:id="rId33"/>
    <p:sldId id="627" r:id="rId34"/>
    <p:sldId id="628" r:id="rId35"/>
    <p:sldId id="271" r:id="rId36"/>
    <p:sldId id="482" r:id="rId37"/>
    <p:sldId id="477" r:id="rId38"/>
    <p:sldId id="484" r:id="rId39"/>
    <p:sldId id="499" r:id="rId40"/>
    <p:sldId id="470" r:id="rId41"/>
    <p:sldId id="480" r:id="rId42"/>
    <p:sldId id="487" r:id="rId43"/>
    <p:sldId id="492" r:id="rId44"/>
    <p:sldId id="518" r:id="rId45"/>
    <p:sldId id="519" r:id="rId46"/>
    <p:sldId id="411" r:id="rId47"/>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kani Mthintso" initials="VM" lastIdx="2" clrIdx="0">
    <p:extLst>
      <p:ext uri="{19B8F6BF-5375-455C-9EA6-DF929625EA0E}">
        <p15:presenceInfo xmlns:p15="http://schemas.microsoft.com/office/powerpoint/2012/main" xmlns="" userId="Vukani Mthints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8C40"/>
    <a:srgbClr val="EF4718"/>
    <a:srgbClr val="D15900"/>
    <a:srgbClr val="005D28"/>
    <a:srgbClr val="F967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9846" autoAdjust="0"/>
  </p:normalViewPr>
  <p:slideViewPr>
    <p:cSldViewPr snapToObjects="1">
      <p:cViewPr varScale="1">
        <p:scale>
          <a:sx n="116" d="100"/>
          <a:sy n="116" d="100"/>
        </p:scale>
        <p:origin x="-18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CC71-C1ED-9349-A9D7-1C30A4654CDB}"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n-US"/>
        </a:p>
      </dgm:t>
    </dgm:pt>
    <dgm:pt modelId="{2D014DF8-7788-0041-892B-D300A932004D}">
      <dgm:prSet phldrT="[Text]"/>
      <dgm:spPr>
        <a:solidFill>
          <a:schemeClr val="accent2">
            <a:lumMod val="60000"/>
            <a:lumOff val="40000"/>
          </a:schemeClr>
        </a:solidFill>
        <a:ln w="76200">
          <a:solidFill>
            <a:schemeClr val="accent1">
              <a:lumMod val="75000"/>
            </a:schemeClr>
          </a:solidFill>
        </a:ln>
      </dgm:spPr>
      <dgm:t>
        <a:bodyPr/>
        <a:lstStyle/>
        <a:p>
          <a:r>
            <a:rPr lang="en-US" b="1" dirty="0">
              <a:solidFill>
                <a:schemeClr val="tx1"/>
              </a:solidFill>
              <a:latin typeface="Arial Narrow" panose="020B0606020202030204" pitchFamily="34" charset="0"/>
            </a:rPr>
            <a:t>District/Metro Space</a:t>
          </a:r>
        </a:p>
        <a:p>
          <a:r>
            <a:rPr lang="en-US" b="1" dirty="0">
              <a:solidFill>
                <a:schemeClr val="tx1"/>
              </a:solidFill>
              <a:latin typeface="Arial Narrow" panose="020B0606020202030204" pitchFamily="34" charset="0"/>
            </a:rPr>
            <a:t>(IGR Impact Zone</a:t>
          </a:r>
          <a:r>
            <a:rPr lang="en-US" dirty="0">
              <a:solidFill>
                <a:schemeClr val="tx1"/>
              </a:solidFill>
              <a:latin typeface="Arial Narrow" panose="020B0606020202030204" pitchFamily="34" charset="0"/>
            </a:rPr>
            <a:t>)</a:t>
          </a:r>
        </a:p>
      </dgm:t>
    </dgm:pt>
    <dgm:pt modelId="{7ADDF546-10E1-964A-BB00-79918FAFEE53}" type="parTrans" cxnId="{501F1012-8A91-9342-A17C-8BCA770FA8A7}">
      <dgm:prSet/>
      <dgm:spPr/>
      <dgm:t>
        <a:bodyPr/>
        <a:lstStyle/>
        <a:p>
          <a:endParaRPr lang="en-US"/>
        </a:p>
      </dgm:t>
    </dgm:pt>
    <dgm:pt modelId="{154AB957-9124-DF4D-8DAA-978453F161BF}" type="sibTrans" cxnId="{501F1012-8A91-9342-A17C-8BCA770FA8A7}">
      <dgm:prSet/>
      <dgm:spPr/>
      <dgm:t>
        <a:bodyPr/>
        <a:lstStyle/>
        <a:p>
          <a:endParaRPr lang="en-US"/>
        </a:p>
      </dgm:t>
    </dgm:pt>
    <dgm:pt modelId="{65B503DE-D6C0-E54C-A91B-5145309E5933}">
      <dgm:prSet phldrT="[Text]"/>
      <dgm:spPr>
        <a:solidFill>
          <a:schemeClr val="accent2">
            <a:lumMod val="75000"/>
          </a:schemeClr>
        </a:solidFill>
      </dgm:spPr>
      <dgm:t>
        <a:bodyPr/>
        <a:lstStyle/>
        <a:p>
          <a:r>
            <a:rPr lang="en-US" dirty="0">
              <a:solidFill>
                <a:schemeClr val="tx1"/>
              </a:solidFill>
              <a:latin typeface="Arial Narrow" panose="020B0606020202030204" pitchFamily="34" charset="0"/>
            </a:rPr>
            <a:t>National</a:t>
          </a:r>
        </a:p>
        <a:p>
          <a:r>
            <a:rPr lang="en-US" dirty="0">
              <a:solidFill>
                <a:schemeClr val="tx1"/>
              </a:solidFill>
              <a:latin typeface="Arial Narrow" panose="020B0606020202030204" pitchFamily="34" charset="0"/>
            </a:rPr>
            <a:t>(Presidency)</a:t>
          </a:r>
        </a:p>
      </dgm:t>
    </dgm:pt>
    <dgm:pt modelId="{6640DC97-9361-CD4B-A861-2CED04BA8E73}" type="parTrans" cxnId="{F6484EF1-F58E-7B4E-A886-F8C9D092332A}">
      <dgm:prSet/>
      <dgm:spPr/>
      <dgm:t>
        <a:bodyPr/>
        <a:lstStyle/>
        <a:p>
          <a:endParaRPr lang="en-US"/>
        </a:p>
      </dgm:t>
    </dgm:pt>
    <dgm:pt modelId="{782834D0-CCB6-764B-A0F4-0E1D12D4F5CE}" type="sibTrans" cxnId="{F6484EF1-F58E-7B4E-A886-F8C9D092332A}">
      <dgm:prSet/>
      <dgm:spPr/>
      <dgm:t>
        <a:bodyPr/>
        <a:lstStyle/>
        <a:p>
          <a:endParaRPr lang="en-US"/>
        </a:p>
      </dgm:t>
    </dgm:pt>
    <dgm:pt modelId="{CE43C94E-B333-6642-98AA-FAEB40F84C65}">
      <dgm:prSet phldrT="[Text]"/>
      <dgm:spPr>
        <a:solidFill>
          <a:schemeClr val="accent4">
            <a:lumMod val="75000"/>
          </a:schemeClr>
        </a:solidFill>
      </dgm:spPr>
      <dgm:t>
        <a:bodyPr/>
        <a:lstStyle/>
        <a:p>
          <a:r>
            <a:rPr lang="en-US" dirty="0">
              <a:solidFill>
                <a:schemeClr val="tx1"/>
              </a:solidFill>
              <a:latin typeface="Arial Narrow" panose="020B0606020202030204" pitchFamily="34" charset="0"/>
            </a:rPr>
            <a:t>Provincial </a:t>
          </a:r>
        </a:p>
        <a:p>
          <a:r>
            <a:rPr lang="en-US" dirty="0">
              <a:solidFill>
                <a:schemeClr val="tx1"/>
              </a:solidFill>
              <a:latin typeface="Arial Narrow" panose="020B0606020202030204" pitchFamily="34" charset="0"/>
            </a:rPr>
            <a:t>(Premier’s Office)</a:t>
          </a:r>
        </a:p>
      </dgm:t>
    </dgm:pt>
    <dgm:pt modelId="{74939432-7134-6047-BCAF-886A7BE002D8}" type="parTrans" cxnId="{51371B8F-F429-1B4E-83A8-52C2FA5F90F4}">
      <dgm:prSet/>
      <dgm:spPr/>
      <dgm:t>
        <a:bodyPr/>
        <a:lstStyle/>
        <a:p>
          <a:endParaRPr lang="en-US"/>
        </a:p>
      </dgm:t>
    </dgm:pt>
    <dgm:pt modelId="{522FEBB1-866F-104B-8D15-B68D047D9360}" type="sibTrans" cxnId="{51371B8F-F429-1B4E-83A8-52C2FA5F90F4}">
      <dgm:prSet/>
      <dgm:spPr/>
      <dgm:t>
        <a:bodyPr/>
        <a:lstStyle/>
        <a:p>
          <a:endParaRPr lang="en-US"/>
        </a:p>
      </dgm:t>
    </dgm:pt>
    <dgm:pt modelId="{6F1D7C91-5AF3-1246-A93B-F80B01316F3C}">
      <dgm:prSet phldrT="[Text]"/>
      <dgm:spPr>
        <a:solidFill>
          <a:schemeClr val="accent4">
            <a:lumMod val="60000"/>
            <a:lumOff val="40000"/>
          </a:schemeClr>
        </a:solidFill>
      </dgm:spPr>
      <dgm:t>
        <a:bodyPr/>
        <a:lstStyle/>
        <a:p>
          <a:r>
            <a:rPr lang="en-US" dirty="0">
              <a:solidFill>
                <a:schemeClr val="tx1"/>
              </a:solidFill>
              <a:latin typeface="Arial Narrow" panose="020B0606020202030204" pitchFamily="34" charset="0"/>
            </a:rPr>
            <a:t>District/Metro Municipality</a:t>
          </a:r>
        </a:p>
      </dgm:t>
    </dgm:pt>
    <dgm:pt modelId="{584FEFD7-7BDF-FB4A-A917-912B7ABEAA3C}" type="parTrans" cxnId="{9576A871-8880-8D46-8EE5-1C0CF370C27E}">
      <dgm:prSet/>
      <dgm:spPr/>
      <dgm:t>
        <a:bodyPr/>
        <a:lstStyle/>
        <a:p>
          <a:endParaRPr lang="en-US"/>
        </a:p>
      </dgm:t>
    </dgm:pt>
    <dgm:pt modelId="{C7A3898B-01D1-8A4A-A605-B143BE139352}" type="sibTrans" cxnId="{9576A871-8880-8D46-8EE5-1C0CF370C27E}">
      <dgm:prSet/>
      <dgm:spPr/>
      <dgm:t>
        <a:bodyPr/>
        <a:lstStyle/>
        <a:p>
          <a:endParaRPr lang="en-US"/>
        </a:p>
      </dgm:t>
    </dgm:pt>
    <dgm:pt modelId="{6BD20693-F057-CE4D-B34B-4373AAC1DB65}">
      <dgm:prSet/>
      <dgm:spPr>
        <a:solidFill>
          <a:schemeClr val="accent4">
            <a:lumMod val="20000"/>
            <a:lumOff val="80000"/>
          </a:schemeClr>
        </a:solidFill>
      </dgm:spPr>
      <dgm:t>
        <a:bodyPr/>
        <a:lstStyle/>
        <a:p>
          <a:r>
            <a:rPr lang="en-US" dirty="0">
              <a:solidFill>
                <a:schemeClr val="tx1"/>
              </a:solidFill>
              <a:latin typeface="Arial Narrow" panose="020B0606020202030204" pitchFamily="34" charset="0"/>
            </a:rPr>
            <a:t>Local Municipality 1</a:t>
          </a:r>
        </a:p>
      </dgm:t>
    </dgm:pt>
    <dgm:pt modelId="{2F916D26-B3C1-5B49-BB70-0D847C4C60D2}" type="parTrans" cxnId="{93BD6B20-596C-BD4C-AF04-A7D6F4E4304C}">
      <dgm:prSet/>
      <dgm:spPr/>
      <dgm:t>
        <a:bodyPr/>
        <a:lstStyle/>
        <a:p>
          <a:endParaRPr lang="en-US"/>
        </a:p>
      </dgm:t>
    </dgm:pt>
    <dgm:pt modelId="{21482041-50E0-6B4C-8CD7-35C690584AE1}" type="sibTrans" cxnId="{93BD6B20-596C-BD4C-AF04-A7D6F4E4304C}">
      <dgm:prSet/>
      <dgm:spPr/>
      <dgm:t>
        <a:bodyPr/>
        <a:lstStyle/>
        <a:p>
          <a:endParaRPr lang="en-US"/>
        </a:p>
      </dgm:t>
    </dgm:pt>
    <dgm:pt modelId="{B7D0FA85-83B3-6D4B-8EFC-F08718158220}">
      <dgm:prSet/>
      <dgm:spPr>
        <a:solidFill>
          <a:schemeClr val="accent2">
            <a:lumMod val="75000"/>
          </a:schemeClr>
        </a:solidFill>
      </dgm:spPr>
      <dgm:t>
        <a:bodyPr/>
        <a:lstStyle/>
        <a:p>
          <a:r>
            <a:rPr lang="en-US" dirty="0">
              <a:solidFill>
                <a:schemeClr val="tx1"/>
              </a:solidFill>
              <a:latin typeface="Arial Narrow" panose="020B0606020202030204" pitchFamily="34" charset="0"/>
            </a:rPr>
            <a:t>National Departments</a:t>
          </a:r>
        </a:p>
      </dgm:t>
    </dgm:pt>
    <dgm:pt modelId="{F0F7BC6D-768F-F940-87D2-954AD6CB10B5}" type="parTrans" cxnId="{BB00A771-C0F7-AA4E-A85B-FE62D70B76CA}">
      <dgm:prSet/>
      <dgm:spPr/>
      <dgm:t>
        <a:bodyPr/>
        <a:lstStyle/>
        <a:p>
          <a:endParaRPr lang="en-US"/>
        </a:p>
      </dgm:t>
    </dgm:pt>
    <dgm:pt modelId="{ED26B656-BA9A-5347-AA28-A469BF500CB6}" type="sibTrans" cxnId="{BB00A771-C0F7-AA4E-A85B-FE62D70B76CA}">
      <dgm:prSet/>
      <dgm:spPr/>
      <dgm:t>
        <a:bodyPr/>
        <a:lstStyle/>
        <a:p>
          <a:endParaRPr lang="en-US"/>
        </a:p>
      </dgm:t>
    </dgm:pt>
    <dgm:pt modelId="{987E221F-EC1F-5C4B-AF01-2F254A9B190C}">
      <dgm:prSet/>
      <dgm:spPr>
        <a:solidFill>
          <a:schemeClr val="accent4">
            <a:lumMod val="75000"/>
          </a:schemeClr>
        </a:solidFill>
      </dgm:spPr>
      <dgm:t>
        <a:bodyPr/>
        <a:lstStyle/>
        <a:p>
          <a:r>
            <a:rPr lang="en-US" dirty="0">
              <a:solidFill>
                <a:schemeClr val="tx1"/>
              </a:solidFill>
              <a:latin typeface="Arial Narrow" panose="020B0606020202030204" pitchFamily="34" charset="0"/>
            </a:rPr>
            <a:t>Provincial Departments</a:t>
          </a:r>
        </a:p>
      </dgm:t>
    </dgm:pt>
    <dgm:pt modelId="{A6C74946-80F0-2C40-A00E-46FA5974ED4C}" type="parTrans" cxnId="{F4C2EB4D-DF36-0144-AFD9-711D041331B1}">
      <dgm:prSet/>
      <dgm:spPr/>
      <dgm:t>
        <a:bodyPr/>
        <a:lstStyle/>
        <a:p>
          <a:endParaRPr lang="en-US"/>
        </a:p>
      </dgm:t>
    </dgm:pt>
    <dgm:pt modelId="{BB7849BE-AB37-E642-9DC0-17869822B3A5}" type="sibTrans" cxnId="{F4C2EB4D-DF36-0144-AFD9-711D041331B1}">
      <dgm:prSet/>
      <dgm:spPr/>
      <dgm:t>
        <a:bodyPr/>
        <a:lstStyle/>
        <a:p>
          <a:endParaRPr lang="en-US"/>
        </a:p>
      </dgm:t>
    </dgm:pt>
    <dgm:pt modelId="{6742AFF2-B7DE-6348-A5F1-EBA03D516D3B}">
      <dgm:prSet/>
      <dgm:spPr>
        <a:solidFill>
          <a:schemeClr val="accent4">
            <a:lumMod val="20000"/>
            <a:lumOff val="80000"/>
          </a:schemeClr>
        </a:solidFill>
      </dgm:spPr>
      <dgm:t>
        <a:bodyPr/>
        <a:lstStyle/>
        <a:p>
          <a:r>
            <a:rPr lang="en-US" dirty="0">
              <a:solidFill>
                <a:schemeClr val="tx1"/>
              </a:solidFill>
              <a:latin typeface="Arial Narrow" panose="020B0606020202030204" pitchFamily="34" charset="0"/>
            </a:rPr>
            <a:t>LM 2</a:t>
          </a:r>
        </a:p>
      </dgm:t>
    </dgm:pt>
    <dgm:pt modelId="{4106A6CD-AC8D-C74E-9604-5B59231E7FC2}" type="parTrans" cxnId="{EC2E36D1-46BE-8743-9EE2-8B81A2DB03FF}">
      <dgm:prSet/>
      <dgm:spPr/>
      <dgm:t>
        <a:bodyPr/>
        <a:lstStyle/>
        <a:p>
          <a:endParaRPr lang="en-US"/>
        </a:p>
      </dgm:t>
    </dgm:pt>
    <dgm:pt modelId="{997EE6C5-DEA7-5F46-88FB-8B642E28BF5B}" type="sibTrans" cxnId="{EC2E36D1-46BE-8743-9EE2-8B81A2DB03FF}">
      <dgm:prSet/>
      <dgm:spPr/>
      <dgm:t>
        <a:bodyPr/>
        <a:lstStyle/>
        <a:p>
          <a:endParaRPr lang="en-US"/>
        </a:p>
      </dgm:t>
    </dgm:pt>
    <dgm:pt modelId="{C54DDD81-7380-0A43-BB78-FDBC44F13740}">
      <dgm:prSet/>
      <dgm:spPr>
        <a:solidFill>
          <a:schemeClr val="accent4">
            <a:lumMod val="20000"/>
            <a:lumOff val="80000"/>
          </a:schemeClr>
        </a:solidFill>
      </dgm:spPr>
      <dgm:t>
        <a:bodyPr/>
        <a:lstStyle/>
        <a:p>
          <a:r>
            <a:rPr lang="en-US" dirty="0">
              <a:solidFill>
                <a:schemeClr val="tx1"/>
              </a:solidFill>
              <a:latin typeface="Arial Narrow" panose="020B0606020202030204" pitchFamily="34" charset="0"/>
            </a:rPr>
            <a:t>LM 3</a:t>
          </a:r>
        </a:p>
      </dgm:t>
    </dgm:pt>
    <dgm:pt modelId="{A05F46C5-BC5E-8E42-9160-D77C27C389FD}" type="parTrans" cxnId="{5A0BCE48-FE86-9946-87F9-8E55031E26F8}">
      <dgm:prSet/>
      <dgm:spPr/>
      <dgm:t>
        <a:bodyPr/>
        <a:lstStyle/>
        <a:p>
          <a:endParaRPr lang="en-US"/>
        </a:p>
      </dgm:t>
    </dgm:pt>
    <dgm:pt modelId="{E19C92EA-A10F-544D-AC78-3B38379BA10B}" type="sibTrans" cxnId="{5A0BCE48-FE86-9946-87F9-8E55031E26F8}">
      <dgm:prSet/>
      <dgm:spPr/>
      <dgm:t>
        <a:bodyPr/>
        <a:lstStyle/>
        <a:p>
          <a:endParaRPr lang="en-US"/>
        </a:p>
      </dgm:t>
    </dgm:pt>
    <dgm:pt modelId="{7E7A94DA-C07F-4F47-98BC-61F7C2170EAE}">
      <dgm:prSet/>
      <dgm:spPr>
        <a:solidFill>
          <a:schemeClr val="accent4">
            <a:lumMod val="20000"/>
            <a:lumOff val="80000"/>
          </a:schemeClr>
        </a:solidFill>
      </dgm:spPr>
      <dgm:t>
        <a:bodyPr/>
        <a:lstStyle/>
        <a:p>
          <a:r>
            <a:rPr lang="en-US" dirty="0">
              <a:solidFill>
                <a:schemeClr val="tx1"/>
              </a:solidFill>
              <a:latin typeface="Arial Narrow" panose="020B0606020202030204" pitchFamily="34" charset="0"/>
            </a:rPr>
            <a:t>LM 4</a:t>
          </a:r>
          <a:r>
            <a:rPr lang="en-US" dirty="0">
              <a:latin typeface="Arial Narrow" panose="020B0606020202030204" pitchFamily="34" charset="0"/>
            </a:rPr>
            <a:t>…</a:t>
          </a:r>
        </a:p>
      </dgm:t>
    </dgm:pt>
    <dgm:pt modelId="{DBAE0AB3-5539-AE47-B28D-E08B69528DA6}" type="parTrans" cxnId="{B4914D57-CA03-E749-88C9-F5771A270E1A}">
      <dgm:prSet/>
      <dgm:spPr/>
      <dgm:t>
        <a:bodyPr/>
        <a:lstStyle/>
        <a:p>
          <a:endParaRPr lang="en-US"/>
        </a:p>
      </dgm:t>
    </dgm:pt>
    <dgm:pt modelId="{810A21A2-9802-7343-9D7F-A576B4FE8CD2}" type="sibTrans" cxnId="{B4914D57-CA03-E749-88C9-F5771A270E1A}">
      <dgm:prSet/>
      <dgm:spPr/>
      <dgm:t>
        <a:bodyPr/>
        <a:lstStyle/>
        <a:p>
          <a:endParaRPr lang="en-US"/>
        </a:p>
      </dgm:t>
    </dgm:pt>
    <dgm:pt modelId="{8BCB7B34-FBDE-9C41-8871-0CDCF7E44BFF}">
      <dgm:prSet/>
      <dgm:spPr>
        <a:solidFill>
          <a:schemeClr val="accent1">
            <a:lumMod val="75000"/>
          </a:schemeClr>
        </a:solidFill>
      </dgm:spPr>
      <dgm:t>
        <a:bodyPr/>
        <a:lstStyle/>
        <a:p>
          <a:r>
            <a:rPr lang="en-US" b="1" dirty="0">
              <a:latin typeface="Arial Narrow" panose="020B0606020202030204" pitchFamily="34" charset="0"/>
            </a:rPr>
            <a:t>Long Term Plan</a:t>
          </a:r>
        </a:p>
        <a:p>
          <a:r>
            <a:rPr lang="en-US" b="1" dirty="0">
              <a:latin typeface="Arial Narrow" panose="020B0606020202030204" pitchFamily="34" charset="0"/>
            </a:rPr>
            <a:t>(IG Protocol)</a:t>
          </a:r>
        </a:p>
      </dgm:t>
    </dgm:pt>
    <dgm:pt modelId="{9D9003D5-292B-9240-8B8E-8CF695B33461}" type="parTrans" cxnId="{52E022B9-7791-5F4B-A57D-08A23867501D}">
      <dgm:prSet/>
      <dgm:spPr/>
      <dgm:t>
        <a:bodyPr/>
        <a:lstStyle/>
        <a:p>
          <a:endParaRPr lang="en-US"/>
        </a:p>
      </dgm:t>
    </dgm:pt>
    <dgm:pt modelId="{80315D64-FCAF-7A46-9D9C-E7FE3BC4E2CE}" type="sibTrans" cxnId="{52E022B9-7791-5F4B-A57D-08A23867501D}">
      <dgm:prSet/>
      <dgm:spPr/>
      <dgm:t>
        <a:bodyPr/>
        <a:lstStyle/>
        <a:p>
          <a:endParaRPr lang="en-US"/>
        </a:p>
      </dgm:t>
    </dgm:pt>
    <dgm:pt modelId="{2679599B-1818-EE46-B1F6-DEC5E0EF85FC}" type="pres">
      <dgm:prSet presAssocID="{6FB3CC71-C1ED-9349-A9D7-1C30A4654CDB}" presName="hierChild1" presStyleCnt="0">
        <dgm:presLayoutVars>
          <dgm:orgChart val="1"/>
          <dgm:chPref val="1"/>
          <dgm:dir/>
          <dgm:animOne val="branch"/>
          <dgm:animLvl val="lvl"/>
          <dgm:resizeHandles/>
        </dgm:presLayoutVars>
      </dgm:prSet>
      <dgm:spPr/>
      <dgm:t>
        <a:bodyPr/>
        <a:lstStyle/>
        <a:p>
          <a:endParaRPr lang="en-US"/>
        </a:p>
      </dgm:t>
    </dgm:pt>
    <dgm:pt modelId="{85CB24D2-801C-F047-9612-976752CF9B89}" type="pres">
      <dgm:prSet presAssocID="{2D014DF8-7788-0041-892B-D300A932004D}" presName="hierRoot1" presStyleCnt="0">
        <dgm:presLayoutVars>
          <dgm:hierBranch val="init"/>
        </dgm:presLayoutVars>
      </dgm:prSet>
      <dgm:spPr/>
    </dgm:pt>
    <dgm:pt modelId="{98956D36-1E49-7547-B735-D963C17F6C27}" type="pres">
      <dgm:prSet presAssocID="{2D014DF8-7788-0041-892B-D300A932004D}" presName="rootComposite1" presStyleCnt="0"/>
      <dgm:spPr/>
    </dgm:pt>
    <dgm:pt modelId="{F3AAF8A1-93A6-E946-B00C-EBE9F287E9C3}" type="pres">
      <dgm:prSet presAssocID="{2D014DF8-7788-0041-892B-D300A932004D}" presName="rootText1" presStyleLbl="node0" presStyleIdx="0" presStyleCnt="2" custScaleY="243680" custLinFactY="-16050" custLinFactNeighborX="-13447" custLinFactNeighborY="-100000">
        <dgm:presLayoutVars>
          <dgm:chPref val="3"/>
        </dgm:presLayoutVars>
      </dgm:prSet>
      <dgm:spPr/>
      <dgm:t>
        <a:bodyPr/>
        <a:lstStyle/>
        <a:p>
          <a:endParaRPr lang="en-US"/>
        </a:p>
      </dgm:t>
    </dgm:pt>
    <dgm:pt modelId="{3FB41E11-56D8-3440-8EF8-A82539E1E6F1}" type="pres">
      <dgm:prSet presAssocID="{2D014DF8-7788-0041-892B-D300A932004D}" presName="rootConnector1" presStyleLbl="node1" presStyleIdx="0" presStyleCnt="0"/>
      <dgm:spPr/>
      <dgm:t>
        <a:bodyPr/>
        <a:lstStyle/>
        <a:p>
          <a:endParaRPr lang="en-US"/>
        </a:p>
      </dgm:t>
    </dgm:pt>
    <dgm:pt modelId="{E6A1978D-FFFC-114F-9F29-C28FAA96E5EF}" type="pres">
      <dgm:prSet presAssocID="{2D014DF8-7788-0041-892B-D300A932004D}" presName="hierChild2" presStyleCnt="0"/>
      <dgm:spPr/>
    </dgm:pt>
    <dgm:pt modelId="{38F3E544-FD30-DF49-9C05-9C527CDFA189}" type="pres">
      <dgm:prSet presAssocID="{6640DC97-9361-CD4B-A861-2CED04BA8E73}" presName="Name64" presStyleLbl="parChTrans1D2" presStyleIdx="0" presStyleCnt="4"/>
      <dgm:spPr/>
      <dgm:t>
        <a:bodyPr/>
        <a:lstStyle/>
        <a:p>
          <a:endParaRPr lang="en-US"/>
        </a:p>
      </dgm:t>
    </dgm:pt>
    <dgm:pt modelId="{061FE614-C5EE-D846-A388-C3D83B559994}" type="pres">
      <dgm:prSet presAssocID="{65B503DE-D6C0-E54C-A91B-5145309E5933}" presName="hierRoot2" presStyleCnt="0">
        <dgm:presLayoutVars>
          <dgm:hierBranch val="init"/>
        </dgm:presLayoutVars>
      </dgm:prSet>
      <dgm:spPr/>
    </dgm:pt>
    <dgm:pt modelId="{A4593DDF-BD79-1F4D-A80F-7139ECA239AC}" type="pres">
      <dgm:prSet presAssocID="{65B503DE-D6C0-E54C-A91B-5145309E5933}" presName="rootComposite" presStyleCnt="0"/>
      <dgm:spPr/>
    </dgm:pt>
    <dgm:pt modelId="{0B6D16C4-6C60-8A4D-8DA4-0CCE377D5D8A}" type="pres">
      <dgm:prSet presAssocID="{65B503DE-D6C0-E54C-A91B-5145309E5933}" presName="rootText" presStyleLbl="node2" presStyleIdx="0" presStyleCnt="4">
        <dgm:presLayoutVars>
          <dgm:chPref val="3"/>
        </dgm:presLayoutVars>
      </dgm:prSet>
      <dgm:spPr/>
      <dgm:t>
        <a:bodyPr/>
        <a:lstStyle/>
        <a:p>
          <a:endParaRPr lang="en-US"/>
        </a:p>
      </dgm:t>
    </dgm:pt>
    <dgm:pt modelId="{B8FAE78E-C1B4-414F-BF64-448ED6528C9E}" type="pres">
      <dgm:prSet presAssocID="{65B503DE-D6C0-E54C-A91B-5145309E5933}" presName="rootConnector" presStyleLbl="node2" presStyleIdx="0" presStyleCnt="4"/>
      <dgm:spPr/>
      <dgm:t>
        <a:bodyPr/>
        <a:lstStyle/>
        <a:p>
          <a:endParaRPr lang="en-US"/>
        </a:p>
      </dgm:t>
    </dgm:pt>
    <dgm:pt modelId="{E1429823-71C1-5F47-B823-60A54B369746}" type="pres">
      <dgm:prSet presAssocID="{65B503DE-D6C0-E54C-A91B-5145309E5933}" presName="hierChild4" presStyleCnt="0"/>
      <dgm:spPr/>
    </dgm:pt>
    <dgm:pt modelId="{D6C7993E-218A-7443-9784-7FD6535530B7}" type="pres">
      <dgm:prSet presAssocID="{F0F7BC6D-768F-F940-87D2-954AD6CB10B5}" presName="Name64" presStyleLbl="parChTrans1D3" presStyleIdx="0" presStyleCnt="3"/>
      <dgm:spPr/>
      <dgm:t>
        <a:bodyPr/>
        <a:lstStyle/>
        <a:p>
          <a:endParaRPr lang="en-US"/>
        </a:p>
      </dgm:t>
    </dgm:pt>
    <dgm:pt modelId="{22608115-4E6E-0844-8785-39281B48059F}" type="pres">
      <dgm:prSet presAssocID="{B7D0FA85-83B3-6D4B-8EFC-F08718158220}" presName="hierRoot2" presStyleCnt="0">
        <dgm:presLayoutVars>
          <dgm:hierBranch val="init"/>
        </dgm:presLayoutVars>
      </dgm:prSet>
      <dgm:spPr/>
    </dgm:pt>
    <dgm:pt modelId="{ADDA19DC-7695-224A-8F0E-9BB82068A593}" type="pres">
      <dgm:prSet presAssocID="{B7D0FA85-83B3-6D4B-8EFC-F08718158220}" presName="rootComposite" presStyleCnt="0"/>
      <dgm:spPr/>
    </dgm:pt>
    <dgm:pt modelId="{98B16BE0-3C6F-D642-A0AE-E9B46461C7D1}" type="pres">
      <dgm:prSet presAssocID="{B7D0FA85-83B3-6D4B-8EFC-F08718158220}" presName="rootText" presStyleLbl="node3" presStyleIdx="0" presStyleCnt="3" custScaleX="150686">
        <dgm:presLayoutVars>
          <dgm:chPref val="3"/>
        </dgm:presLayoutVars>
      </dgm:prSet>
      <dgm:spPr/>
      <dgm:t>
        <a:bodyPr/>
        <a:lstStyle/>
        <a:p>
          <a:endParaRPr lang="en-US"/>
        </a:p>
      </dgm:t>
    </dgm:pt>
    <dgm:pt modelId="{66857858-AE0C-434E-9518-7BB0F9EE338C}" type="pres">
      <dgm:prSet presAssocID="{B7D0FA85-83B3-6D4B-8EFC-F08718158220}" presName="rootConnector" presStyleLbl="node3" presStyleIdx="0" presStyleCnt="3"/>
      <dgm:spPr/>
      <dgm:t>
        <a:bodyPr/>
        <a:lstStyle/>
        <a:p>
          <a:endParaRPr lang="en-US"/>
        </a:p>
      </dgm:t>
    </dgm:pt>
    <dgm:pt modelId="{15541615-30FC-8C45-B27C-FD80DE99E206}" type="pres">
      <dgm:prSet presAssocID="{B7D0FA85-83B3-6D4B-8EFC-F08718158220}" presName="hierChild4" presStyleCnt="0"/>
      <dgm:spPr/>
    </dgm:pt>
    <dgm:pt modelId="{4932E014-7DDB-084A-8F47-8095D86A67ED}" type="pres">
      <dgm:prSet presAssocID="{B7D0FA85-83B3-6D4B-8EFC-F08718158220}" presName="hierChild5" presStyleCnt="0"/>
      <dgm:spPr/>
    </dgm:pt>
    <dgm:pt modelId="{860F2465-5040-904C-B704-AB6D03DFAF0D}" type="pres">
      <dgm:prSet presAssocID="{65B503DE-D6C0-E54C-A91B-5145309E5933}" presName="hierChild5" presStyleCnt="0"/>
      <dgm:spPr/>
    </dgm:pt>
    <dgm:pt modelId="{E47EA119-17A3-CD43-99BA-A65350E7C383}" type="pres">
      <dgm:prSet presAssocID="{74939432-7134-6047-BCAF-886A7BE002D8}" presName="Name64" presStyleLbl="parChTrans1D2" presStyleIdx="1" presStyleCnt="4"/>
      <dgm:spPr/>
      <dgm:t>
        <a:bodyPr/>
        <a:lstStyle/>
        <a:p>
          <a:endParaRPr lang="en-US"/>
        </a:p>
      </dgm:t>
    </dgm:pt>
    <dgm:pt modelId="{1ADA1927-B341-0646-B930-6740D73B2F8C}" type="pres">
      <dgm:prSet presAssocID="{CE43C94E-B333-6642-98AA-FAEB40F84C65}" presName="hierRoot2" presStyleCnt="0">
        <dgm:presLayoutVars>
          <dgm:hierBranch val="init"/>
        </dgm:presLayoutVars>
      </dgm:prSet>
      <dgm:spPr/>
    </dgm:pt>
    <dgm:pt modelId="{E9309D5D-89AE-F141-A164-1719AB4EAB03}" type="pres">
      <dgm:prSet presAssocID="{CE43C94E-B333-6642-98AA-FAEB40F84C65}" presName="rootComposite" presStyleCnt="0"/>
      <dgm:spPr/>
    </dgm:pt>
    <dgm:pt modelId="{2D6A2DA4-BD82-CA4A-B0C0-C16DB6695C6C}" type="pres">
      <dgm:prSet presAssocID="{CE43C94E-B333-6642-98AA-FAEB40F84C65}" presName="rootText" presStyleLbl="node2" presStyleIdx="1" presStyleCnt="4" custLinFactNeighborY="52974">
        <dgm:presLayoutVars>
          <dgm:chPref val="3"/>
        </dgm:presLayoutVars>
      </dgm:prSet>
      <dgm:spPr/>
      <dgm:t>
        <a:bodyPr/>
        <a:lstStyle/>
        <a:p>
          <a:endParaRPr lang="en-US"/>
        </a:p>
      </dgm:t>
    </dgm:pt>
    <dgm:pt modelId="{79A64FCC-FA5A-4A46-BE5E-9F4C01757A9A}" type="pres">
      <dgm:prSet presAssocID="{CE43C94E-B333-6642-98AA-FAEB40F84C65}" presName="rootConnector" presStyleLbl="node2" presStyleIdx="1" presStyleCnt="4"/>
      <dgm:spPr/>
      <dgm:t>
        <a:bodyPr/>
        <a:lstStyle/>
        <a:p>
          <a:endParaRPr lang="en-US"/>
        </a:p>
      </dgm:t>
    </dgm:pt>
    <dgm:pt modelId="{B2CB22D6-EE0E-8048-ADC5-501AF43B95BE}" type="pres">
      <dgm:prSet presAssocID="{CE43C94E-B333-6642-98AA-FAEB40F84C65}" presName="hierChild4" presStyleCnt="0"/>
      <dgm:spPr/>
    </dgm:pt>
    <dgm:pt modelId="{63ADDB66-98AD-D84F-A3B4-AEE806C10F64}" type="pres">
      <dgm:prSet presAssocID="{A6C74946-80F0-2C40-A00E-46FA5974ED4C}" presName="Name64" presStyleLbl="parChTrans1D3" presStyleIdx="1" presStyleCnt="3"/>
      <dgm:spPr/>
      <dgm:t>
        <a:bodyPr/>
        <a:lstStyle/>
        <a:p>
          <a:endParaRPr lang="en-US"/>
        </a:p>
      </dgm:t>
    </dgm:pt>
    <dgm:pt modelId="{2960F652-C199-EE41-818D-F0309F9EF991}" type="pres">
      <dgm:prSet presAssocID="{987E221F-EC1F-5C4B-AF01-2F254A9B190C}" presName="hierRoot2" presStyleCnt="0">
        <dgm:presLayoutVars>
          <dgm:hierBranch val="init"/>
        </dgm:presLayoutVars>
      </dgm:prSet>
      <dgm:spPr/>
    </dgm:pt>
    <dgm:pt modelId="{932A12E9-6587-334A-BD79-28B2A43FAF9E}" type="pres">
      <dgm:prSet presAssocID="{987E221F-EC1F-5C4B-AF01-2F254A9B190C}" presName="rootComposite" presStyleCnt="0"/>
      <dgm:spPr/>
    </dgm:pt>
    <dgm:pt modelId="{3C5DF62E-B1B0-9B4F-BDD7-496EE1903C59}" type="pres">
      <dgm:prSet presAssocID="{987E221F-EC1F-5C4B-AF01-2F254A9B190C}" presName="rootText" presStyleLbl="node3" presStyleIdx="1" presStyleCnt="3" custScaleX="148537" custLinFactNeighborY="52974">
        <dgm:presLayoutVars>
          <dgm:chPref val="3"/>
        </dgm:presLayoutVars>
      </dgm:prSet>
      <dgm:spPr/>
      <dgm:t>
        <a:bodyPr/>
        <a:lstStyle/>
        <a:p>
          <a:endParaRPr lang="en-US"/>
        </a:p>
      </dgm:t>
    </dgm:pt>
    <dgm:pt modelId="{9AE75A4D-8363-6643-AC52-58A6EBF48033}" type="pres">
      <dgm:prSet presAssocID="{987E221F-EC1F-5C4B-AF01-2F254A9B190C}" presName="rootConnector" presStyleLbl="node3" presStyleIdx="1" presStyleCnt="3"/>
      <dgm:spPr/>
      <dgm:t>
        <a:bodyPr/>
        <a:lstStyle/>
        <a:p>
          <a:endParaRPr lang="en-US"/>
        </a:p>
      </dgm:t>
    </dgm:pt>
    <dgm:pt modelId="{B6F9A88D-50EA-FC49-9D4E-BB94CF277F41}" type="pres">
      <dgm:prSet presAssocID="{987E221F-EC1F-5C4B-AF01-2F254A9B190C}" presName="hierChild4" presStyleCnt="0"/>
      <dgm:spPr/>
    </dgm:pt>
    <dgm:pt modelId="{4F9C2E82-F9E5-6849-98CC-393F218AA892}" type="pres">
      <dgm:prSet presAssocID="{987E221F-EC1F-5C4B-AF01-2F254A9B190C}" presName="hierChild5" presStyleCnt="0"/>
      <dgm:spPr/>
    </dgm:pt>
    <dgm:pt modelId="{07FBE6CE-571C-8D42-A80A-6548AF7936F2}" type="pres">
      <dgm:prSet presAssocID="{CE43C94E-B333-6642-98AA-FAEB40F84C65}" presName="hierChild5" presStyleCnt="0"/>
      <dgm:spPr/>
    </dgm:pt>
    <dgm:pt modelId="{3B946AB7-8167-644A-9524-5AEC8B8D57FF}" type="pres">
      <dgm:prSet presAssocID="{584FEFD7-7BDF-FB4A-A917-912B7ABEAA3C}" presName="Name64" presStyleLbl="parChTrans1D2" presStyleIdx="2" presStyleCnt="4"/>
      <dgm:spPr/>
      <dgm:t>
        <a:bodyPr/>
        <a:lstStyle/>
        <a:p>
          <a:endParaRPr lang="en-US"/>
        </a:p>
      </dgm:t>
    </dgm:pt>
    <dgm:pt modelId="{9C4B1510-6DCB-EF40-ADCC-404B8777116E}" type="pres">
      <dgm:prSet presAssocID="{6F1D7C91-5AF3-1246-A93B-F80B01316F3C}" presName="hierRoot2" presStyleCnt="0">
        <dgm:presLayoutVars>
          <dgm:hierBranch val="init"/>
        </dgm:presLayoutVars>
      </dgm:prSet>
      <dgm:spPr/>
    </dgm:pt>
    <dgm:pt modelId="{5C1E766C-24C0-824C-A3B5-CC30E39D9E1C}" type="pres">
      <dgm:prSet presAssocID="{6F1D7C91-5AF3-1246-A93B-F80B01316F3C}" presName="rootComposite" presStyleCnt="0"/>
      <dgm:spPr/>
    </dgm:pt>
    <dgm:pt modelId="{EE82E3B7-C8BE-C949-94AE-8539AAA552FF}" type="pres">
      <dgm:prSet presAssocID="{6F1D7C91-5AF3-1246-A93B-F80B01316F3C}" presName="rootText" presStyleLbl="node2" presStyleIdx="2" presStyleCnt="4" custScaleX="271211" custLinFactNeighborY="46008">
        <dgm:presLayoutVars>
          <dgm:chPref val="3"/>
        </dgm:presLayoutVars>
      </dgm:prSet>
      <dgm:spPr/>
      <dgm:t>
        <a:bodyPr/>
        <a:lstStyle/>
        <a:p>
          <a:endParaRPr lang="en-US"/>
        </a:p>
      </dgm:t>
    </dgm:pt>
    <dgm:pt modelId="{D276DA59-9B32-8D4A-B577-0D2F6C73F6C1}" type="pres">
      <dgm:prSet presAssocID="{6F1D7C91-5AF3-1246-A93B-F80B01316F3C}" presName="rootConnector" presStyleLbl="node2" presStyleIdx="2" presStyleCnt="4"/>
      <dgm:spPr/>
      <dgm:t>
        <a:bodyPr/>
        <a:lstStyle/>
        <a:p>
          <a:endParaRPr lang="en-US"/>
        </a:p>
      </dgm:t>
    </dgm:pt>
    <dgm:pt modelId="{A52B1008-7E6C-6B43-8C0C-6047B0CE0F72}" type="pres">
      <dgm:prSet presAssocID="{6F1D7C91-5AF3-1246-A93B-F80B01316F3C}" presName="hierChild4" presStyleCnt="0"/>
      <dgm:spPr/>
    </dgm:pt>
    <dgm:pt modelId="{4810D83B-CA74-D648-BC40-D12298AFC56D}" type="pres">
      <dgm:prSet presAssocID="{6F1D7C91-5AF3-1246-A93B-F80B01316F3C}" presName="hierChild5" presStyleCnt="0"/>
      <dgm:spPr/>
    </dgm:pt>
    <dgm:pt modelId="{4D17E6D5-B879-4546-BCF4-BDF5AAD08EA5}" type="pres">
      <dgm:prSet presAssocID="{2F916D26-B3C1-5B49-BB70-0D847C4C60D2}" presName="Name64" presStyleLbl="parChTrans1D2" presStyleIdx="3" presStyleCnt="4"/>
      <dgm:spPr/>
      <dgm:t>
        <a:bodyPr/>
        <a:lstStyle/>
        <a:p>
          <a:endParaRPr lang="en-US"/>
        </a:p>
      </dgm:t>
    </dgm:pt>
    <dgm:pt modelId="{BF270F3B-2C85-8242-8787-4FE205414C16}" type="pres">
      <dgm:prSet presAssocID="{6BD20693-F057-CE4D-B34B-4373AAC1DB65}" presName="hierRoot2" presStyleCnt="0">
        <dgm:presLayoutVars>
          <dgm:hierBranch val="init"/>
        </dgm:presLayoutVars>
      </dgm:prSet>
      <dgm:spPr/>
    </dgm:pt>
    <dgm:pt modelId="{80818D91-AE00-ED40-93B0-D099C2122837}" type="pres">
      <dgm:prSet presAssocID="{6BD20693-F057-CE4D-B34B-4373AAC1DB65}" presName="rootComposite" presStyleCnt="0"/>
      <dgm:spPr/>
    </dgm:pt>
    <dgm:pt modelId="{52F159FC-63E6-E640-9D79-ABF29B82A07B}" type="pres">
      <dgm:prSet presAssocID="{6BD20693-F057-CE4D-B34B-4373AAC1DB65}" presName="rootText" presStyleLbl="node2" presStyleIdx="3" presStyleCnt="4" custScaleX="90978" custLinFactNeighborY="14675">
        <dgm:presLayoutVars>
          <dgm:chPref val="3"/>
        </dgm:presLayoutVars>
      </dgm:prSet>
      <dgm:spPr/>
      <dgm:t>
        <a:bodyPr/>
        <a:lstStyle/>
        <a:p>
          <a:endParaRPr lang="en-US"/>
        </a:p>
      </dgm:t>
    </dgm:pt>
    <dgm:pt modelId="{AF970466-FD60-C140-AC51-F1C13682111E}" type="pres">
      <dgm:prSet presAssocID="{6BD20693-F057-CE4D-B34B-4373AAC1DB65}" presName="rootConnector" presStyleLbl="node2" presStyleIdx="3" presStyleCnt="4"/>
      <dgm:spPr/>
      <dgm:t>
        <a:bodyPr/>
        <a:lstStyle/>
        <a:p>
          <a:endParaRPr lang="en-US"/>
        </a:p>
      </dgm:t>
    </dgm:pt>
    <dgm:pt modelId="{CBE45509-017A-D140-8E72-E6A988FF4B5D}" type="pres">
      <dgm:prSet presAssocID="{6BD20693-F057-CE4D-B34B-4373AAC1DB65}" presName="hierChild4" presStyleCnt="0"/>
      <dgm:spPr/>
    </dgm:pt>
    <dgm:pt modelId="{E98F60D3-BAEE-124A-A1A9-0D35EDBD58DD}" type="pres">
      <dgm:prSet presAssocID="{4106A6CD-AC8D-C74E-9604-5B59231E7FC2}" presName="Name64" presStyleLbl="parChTrans1D3" presStyleIdx="2" presStyleCnt="3"/>
      <dgm:spPr/>
      <dgm:t>
        <a:bodyPr/>
        <a:lstStyle/>
        <a:p>
          <a:endParaRPr lang="en-US"/>
        </a:p>
      </dgm:t>
    </dgm:pt>
    <dgm:pt modelId="{B6323954-5F4A-2E40-9B74-03FB737A80D7}" type="pres">
      <dgm:prSet presAssocID="{6742AFF2-B7DE-6348-A5F1-EBA03D516D3B}" presName="hierRoot2" presStyleCnt="0">
        <dgm:presLayoutVars>
          <dgm:hierBranch val="init"/>
        </dgm:presLayoutVars>
      </dgm:prSet>
      <dgm:spPr/>
    </dgm:pt>
    <dgm:pt modelId="{3C01850F-F85D-754D-BD26-681A5E878A5F}" type="pres">
      <dgm:prSet presAssocID="{6742AFF2-B7DE-6348-A5F1-EBA03D516D3B}" presName="rootComposite" presStyleCnt="0"/>
      <dgm:spPr/>
    </dgm:pt>
    <dgm:pt modelId="{8D2642C0-0828-EA48-B557-4DCBEBA08E25}" type="pres">
      <dgm:prSet presAssocID="{6742AFF2-B7DE-6348-A5F1-EBA03D516D3B}" presName="rootText" presStyleLbl="node3" presStyleIdx="2" presStyleCnt="3" custScaleX="43371">
        <dgm:presLayoutVars>
          <dgm:chPref val="3"/>
        </dgm:presLayoutVars>
      </dgm:prSet>
      <dgm:spPr/>
      <dgm:t>
        <a:bodyPr/>
        <a:lstStyle/>
        <a:p>
          <a:endParaRPr lang="en-US"/>
        </a:p>
      </dgm:t>
    </dgm:pt>
    <dgm:pt modelId="{F4C51C60-7F23-3E42-A8DA-A924230A8485}" type="pres">
      <dgm:prSet presAssocID="{6742AFF2-B7DE-6348-A5F1-EBA03D516D3B}" presName="rootConnector" presStyleLbl="node3" presStyleIdx="2" presStyleCnt="3"/>
      <dgm:spPr/>
      <dgm:t>
        <a:bodyPr/>
        <a:lstStyle/>
        <a:p>
          <a:endParaRPr lang="en-US"/>
        </a:p>
      </dgm:t>
    </dgm:pt>
    <dgm:pt modelId="{68EF1652-81FA-6347-8E89-73B24BD77059}" type="pres">
      <dgm:prSet presAssocID="{6742AFF2-B7DE-6348-A5F1-EBA03D516D3B}" presName="hierChild4" presStyleCnt="0"/>
      <dgm:spPr/>
    </dgm:pt>
    <dgm:pt modelId="{61D48DF4-5818-774A-B1F5-CA44DEAE59BE}" type="pres">
      <dgm:prSet presAssocID="{A05F46C5-BC5E-8E42-9160-D77C27C389FD}" presName="Name64" presStyleLbl="parChTrans1D4" presStyleIdx="0" presStyleCnt="2"/>
      <dgm:spPr/>
      <dgm:t>
        <a:bodyPr/>
        <a:lstStyle/>
        <a:p>
          <a:endParaRPr lang="en-US"/>
        </a:p>
      </dgm:t>
    </dgm:pt>
    <dgm:pt modelId="{A2D2EB6C-A1F6-944A-BDA0-62C09FF12CCE}" type="pres">
      <dgm:prSet presAssocID="{C54DDD81-7380-0A43-BB78-FDBC44F13740}" presName="hierRoot2" presStyleCnt="0">
        <dgm:presLayoutVars>
          <dgm:hierBranch val="init"/>
        </dgm:presLayoutVars>
      </dgm:prSet>
      <dgm:spPr/>
    </dgm:pt>
    <dgm:pt modelId="{199180C7-F835-EE47-BB09-166C8D0A321E}" type="pres">
      <dgm:prSet presAssocID="{C54DDD81-7380-0A43-BB78-FDBC44F13740}" presName="rootComposite" presStyleCnt="0"/>
      <dgm:spPr/>
    </dgm:pt>
    <dgm:pt modelId="{F6135369-9FAA-3745-B2E3-1A3DD3A2344D}" type="pres">
      <dgm:prSet presAssocID="{C54DDD81-7380-0A43-BB78-FDBC44F13740}" presName="rootText" presStyleLbl="node4" presStyleIdx="0" presStyleCnt="2" custScaleX="41490">
        <dgm:presLayoutVars>
          <dgm:chPref val="3"/>
        </dgm:presLayoutVars>
      </dgm:prSet>
      <dgm:spPr/>
      <dgm:t>
        <a:bodyPr/>
        <a:lstStyle/>
        <a:p>
          <a:endParaRPr lang="en-US"/>
        </a:p>
      </dgm:t>
    </dgm:pt>
    <dgm:pt modelId="{1B8271B1-C1C5-E34F-AE78-DA76D495DA9C}" type="pres">
      <dgm:prSet presAssocID="{C54DDD81-7380-0A43-BB78-FDBC44F13740}" presName="rootConnector" presStyleLbl="node4" presStyleIdx="0" presStyleCnt="2"/>
      <dgm:spPr/>
      <dgm:t>
        <a:bodyPr/>
        <a:lstStyle/>
        <a:p>
          <a:endParaRPr lang="en-US"/>
        </a:p>
      </dgm:t>
    </dgm:pt>
    <dgm:pt modelId="{57E791D8-ADE3-4642-B654-A8192FADD1CA}" type="pres">
      <dgm:prSet presAssocID="{C54DDD81-7380-0A43-BB78-FDBC44F13740}" presName="hierChild4" presStyleCnt="0"/>
      <dgm:spPr/>
    </dgm:pt>
    <dgm:pt modelId="{39D876D2-FDDF-B24A-8351-20E0AD33BEBF}" type="pres">
      <dgm:prSet presAssocID="{DBAE0AB3-5539-AE47-B28D-E08B69528DA6}" presName="Name64" presStyleLbl="parChTrans1D4" presStyleIdx="1" presStyleCnt="2"/>
      <dgm:spPr/>
      <dgm:t>
        <a:bodyPr/>
        <a:lstStyle/>
        <a:p>
          <a:endParaRPr lang="en-US"/>
        </a:p>
      </dgm:t>
    </dgm:pt>
    <dgm:pt modelId="{24613FDD-6157-F444-B246-6ACC91D654F4}" type="pres">
      <dgm:prSet presAssocID="{7E7A94DA-C07F-4F47-98BC-61F7C2170EAE}" presName="hierRoot2" presStyleCnt="0">
        <dgm:presLayoutVars>
          <dgm:hierBranch val="init"/>
        </dgm:presLayoutVars>
      </dgm:prSet>
      <dgm:spPr/>
    </dgm:pt>
    <dgm:pt modelId="{6A56085E-3E20-E04F-8979-6989D28F98C4}" type="pres">
      <dgm:prSet presAssocID="{7E7A94DA-C07F-4F47-98BC-61F7C2170EAE}" presName="rootComposite" presStyleCnt="0"/>
      <dgm:spPr/>
    </dgm:pt>
    <dgm:pt modelId="{00FF7C87-1CA1-2A40-9046-ED4FB0AA028D}" type="pres">
      <dgm:prSet presAssocID="{7E7A94DA-C07F-4F47-98BC-61F7C2170EAE}" presName="rootText" presStyleLbl="node4" presStyleIdx="1" presStyleCnt="2" custScaleX="38450">
        <dgm:presLayoutVars>
          <dgm:chPref val="3"/>
        </dgm:presLayoutVars>
      </dgm:prSet>
      <dgm:spPr/>
      <dgm:t>
        <a:bodyPr/>
        <a:lstStyle/>
        <a:p>
          <a:endParaRPr lang="en-US"/>
        </a:p>
      </dgm:t>
    </dgm:pt>
    <dgm:pt modelId="{4D65ED73-0B32-DF47-90CA-D19A69A8B559}" type="pres">
      <dgm:prSet presAssocID="{7E7A94DA-C07F-4F47-98BC-61F7C2170EAE}" presName="rootConnector" presStyleLbl="node4" presStyleIdx="1" presStyleCnt="2"/>
      <dgm:spPr/>
      <dgm:t>
        <a:bodyPr/>
        <a:lstStyle/>
        <a:p>
          <a:endParaRPr lang="en-US"/>
        </a:p>
      </dgm:t>
    </dgm:pt>
    <dgm:pt modelId="{D51929FE-0436-9040-8600-75427CB13218}" type="pres">
      <dgm:prSet presAssocID="{7E7A94DA-C07F-4F47-98BC-61F7C2170EAE}" presName="hierChild4" presStyleCnt="0"/>
      <dgm:spPr/>
    </dgm:pt>
    <dgm:pt modelId="{0676E7B0-484F-004E-8C8C-E847B299C39B}" type="pres">
      <dgm:prSet presAssocID="{7E7A94DA-C07F-4F47-98BC-61F7C2170EAE}" presName="hierChild5" presStyleCnt="0"/>
      <dgm:spPr/>
    </dgm:pt>
    <dgm:pt modelId="{7C5B29C3-1D27-0542-8825-4859E63F79E9}" type="pres">
      <dgm:prSet presAssocID="{C54DDD81-7380-0A43-BB78-FDBC44F13740}" presName="hierChild5" presStyleCnt="0"/>
      <dgm:spPr/>
    </dgm:pt>
    <dgm:pt modelId="{DCDE52D6-2468-A943-A7F2-4760FC28A965}" type="pres">
      <dgm:prSet presAssocID="{6742AFF2-B7DE-6348-A5F1-EBA03D516D3B}" presName="hierChild5" presStyleCnt="0"/>
      <dgm:spPr/>
    </dgm:pt>
    <dgm:pt modelId="{B13A564B-4005-3E44-9796-30F4F55E28A4}" type="pres">
      <dgm:prSet presAssocID="{6BD20693-F057-CE4D-B34B-4373AAC1DB65}" presName="hierChild5" presStyleCnt="0"/>
      <dgm:spPr/>
    </dgm:pt>
    <dgm:pt modelId="{7048531D-5667-1840-9C5C-0E8D741FB72C}" type="pres">
      <dgm:prSet presAssocID="{2D014DF8-7788-0041-892B-D300A932004D}" presName="hierChild3" presStyleCnt="0"/>
      <dgm:spPr/>
    </dgm:pt>
    <dgm:pt modelId="{ACDE9231-936E-6A4B-9B73-362EE291762B}" type="pres">
      <dgm:prSet presAssocID="{8BCB7B34-FBDE-9C41-8871-0CDCF7E44BFF}" presName="hierRoot1" presStyleCnt="0">
        <dgm:presLayoutVars>
          <dgm:hierBranch val="init"/>
        </dgm:presLayoutVars>
      </dgm:prSet>
      <dgm:spPr/>
    </dgm:pt>
    <dgm:pt modelId="{285F313F-CE14-2545-8325-FB0AB9466AD5}" type="pres">
      <dgm:prSet presAssocID="{8BCB7B34-FBDE-9C41-8871-0CDCF7E44BFF}" presName="rootComposite1" presStyleCnt="0"/>
      <dgm:spPr/>
    </dgm:pt>
    <dgm:pt modelId="{B6DD98B4-1CF7-6C40-A773-4364DF760EA1}" type="pres">
      <dgm:prSet presAssocID="{8BCB7B34-FBDE-9C41-8871-0CDCF7E44BFF}" presName="rootText1" presStyleLbl="node0" presStyleIdx="1" presStyleCnt="2" custLinFactNeighborX="-12252" custLinFactNeighborY="-38527">
        <dgm:presLayoutVars>
          <dgm:chPref val="3"/>
        </dgm:presLayoutVars>
      </dgm:prSet>
      <dgm:spPr/>
      <dgm:t>
        <a:bodyPr/>
        <a:lstStyle/>
        <a:p>
          <a:endParaRPr lang="en-US"/>
        </a:p>
      </dgm:t>
    </dgm:pt>
    <dgm:pt modelId="{21EF9C73-CCA1-5643-9A45-159CFACDC0AB}" type="pres">
      <dgm:prSet presAssocID="{8BCB7B34-FBDE-9C41-8871-0CDCF7E44BFF}" presName="rootConnector1" presStyleLbl="node1" presStyleIdx="0" presStyleCnt="0"/>
      <dgm:spPr/>
      <dgm:t>
        <a:bodyPr/>
        <a:lstStyle/>
        <a:p>
          <a:endParaRPr lang="en-US"/>
        </a:p>
      </dgm:t>
    </dgm:pt>
    <dgm:pt modelId="{F50C4292-F249-9443-8708-99A79273AB4E}" type="pres">
      <dgm:prSet presAssocID="{8BCB7B34-FBDE-9C41-8871-0CDCF7E44BFF}" presName="hierChild2" presStyleCnt="0"/>
      <dgm:spPr/>
    </dgm:pt>
    <dgm:pt modelId="{A700EE22-E1BF-A04A-BDB6-FDF463C42541}" type="pres">
      <dgm:prSet presAssocID="{8BCB7B34-FBDE-9C41-8871-0CDCF7E44BFF}" presName="hierChild3" presStyleCnt="0"/>
      <dgm:spPr/>
    </dgm:pt>
  </dgm:ptLst>
  <dgm:cxnLst>
    <dgm:cxn modelId="{FB0AA7A4-086E-9D49-BD1C-E4F5C9F16AFF}" type="presOf" srcId="{CE43C94E-B333-6642-98AA-FAEB40F84C65}" destId="{79A64FCC-FA5A-4A46-BE5E-9F4C01757A9A}" srcOrd="1" destOrd="0" presId="urn:microsoft.com/office/officeart/2009/3/layout/HorizontalOrganizationChart"/>
    <dgm:cxn modelId="{30DD0384-712B-734C-8EF4-1EC651618349}" type="presOf" srcId="{7E7A94DA-C07F-4F47-98BC-61F7C2170EAE}" destId="{00FF7C87-1CA1-2A40-9046-ED4FB0AA028D}" srcOrd="0" destOrd="0" presId="urn:microsoft.com/office/officeart/2009/3/layout/HorizontalOrganizationChart"/>
    <dgm:cxn modelId="{C9DEF54E-6757-6643-853C-1D2D1579D751}" type="presOf" srcId="{74939432-7134-6047-BCAF-886A7BE002D8}" destId="{E47EA119-17A3-CD43-99BA-A65350E7C383}" srcOrd="0" destOrd="0" presId="urn:microsoft.com/office/officeart/2009/3/layout/HorizontalOrganizationChart"/>
    <dgm:cxn modelId="{DF64F211-F14C-B24D-9936-1F9297E8095F}" type="presOf" srcId="{6742AFF2-B7DE-6348-A5F1-EBA03D516D3B}" destId="{8D2642C0-0828-EA48-B557-4DCBEBA08E25}" srcOrd="0" destOrd="0" presId="urn:microsoft.com/office/officeart/2009/3/layout/HorizontalOrganizationChart"/>
    <dgm:cxn modelId="{93BD6B20-596C-BD4C-AF04-A7D6F4E4304C}" srcId="{2D014DF8-7788-0041-892B-D300A932004D}" destId="{6BD20693-F057-CE4D-B34B-4373AAC1DB65}" srcOrd="3" destOrd="0" parTransId="{2F916D26-B3C1-5B49-BB70-0D847C4C60D2}" sibTransId="{21482041-50E0-6B4C-8CD7-35C690584AE1}"/>
    <dgm:cxn modelId="{52E022B9-7791-5F4B-A57D-08A23867501D}" srcId="{6FB3CC71-C1ED-9349-A9D7-1C30A4654CDB}" destId="{8BCB7B34-FBDE-9C41-8871-0CDCF7E44BFF}" srcOrd="1" destOrd="0" parTransId="{9D9003D5-292B-9240-8B8E-8CF695B33461}" sibTransId="{80315D64-FCAF-7A46-9D9C-E7FE3BC4E2CE}"/>
    <dgm:cxn modelId="{1B7BC5C4-E330-0B44-8D39-1601544AD9D1}" type="presOf" srcId="{6F1D7C91-5AF3-1246-A93B-F80B01316F3C}" destId="{EE82E3B7-C8BE-C949-94AE-8539AAA552FF}" srcOrd="0" destOrd="0" presId="urn:microsoft.com/office/officeart/2009/3/layout/HorizontalOrganizationChart"/>
    <dgm:cxn modelId="{3E20AA53-405B-B942-8CEB-566B8649F1BA}" type="presOf" srcId="{6F1D7C91-5AF3-1246-A93B-F80B01316F3C}" destId="{D276DA59-9B32-8D4A-B577-0D2F6C73F6C1}" srcOrd="1" destOrd="0" presId="urn:microsoft.com/office/officeart/2009/3/layout/HorizontalOrganizationChart"/>
    <dgm:cxn modelId="{17CAA078-C9FE-7E43-BC69-760139A93C6B}" type="presOf" srcId="{6FB3CC71-C1ED-9349-A9D7-1C30A4654CDB}" destId="{2679599B-1818-EE46-B1F6-DEC5E0EF85FC}" srcOrd="0" destOrd="0" presId="urn:microsoft.com/office/officeart/2009/3/layout/HorizontalOrganizationChart"/>
    <dgm:cxn modelId="{341025F3-7E59-C041-B308-73776AEA3256}" type="presOf" srcId="{B7D0FA85-83B3-6D4B-8EFC-F08718158220}" destId="{98B16BE0-3C6F-D642-A0AE-E9B46461C7D1}" srcOrd="0" destOrd="0" presId="urn:microsoft.com/office/officeart/2009/3/layout/HorizontalOrganizationChart"/>
    <dgm:cxn modelId="{BB00A771-C0F7-AA4E-A85B-FE62D70B76CA}" srcId="{65B503DE-D6C0-E54C-A91B-5145309E5933}" destId="{B7D0FA85-83B3-6D4B-8EFC-F08718158220}" srcOrd="0" destOrd="0" parTransId="{F0F7BC6D-768F-F940-87D2-954AD6CB10B5}" sibTransId="{ED26B656-BA9A-5347-AA28-A469BF500CB6}"/>
    <dgm:cxn modelId="{0E4E19CC-FC8E-5B47-9BF0-4A092B2F38B4}" type="presOf" srcId="{2D014DF8-7788-0041-892B-D300A932004D}" destId="{F3AAF8A1-93A6-E946-B00C-EBE9F287E9C3}" srcOrd="0" destOrd="0" presId="urn:microsoft.com/office/officeart/2009/3/layout/HorizontalOrganizationChart"/>
    <dgm:cxn modelId="{4CA79104-153C-9543-A161-EB7F114DA35A}" type="presOf" srcId="{6640DC97-9361-CD4B-A861-2CED04BA8E73}" destId="{38F3E544-FD30-DF49-9C05-9C527CDFA189}" srcOrd="0" destOrd="0" presId="urn:microsoft.com/office/officeart/2009/3/layout/HorizontalOrganizationChart"/>
    <dgm:cxn modelId="{9B94B709-55DB-E64B-BA44-C9090961DC93}" type="presOf" srcId="{584FEFD7-7BDF-FB4A-A917-912B7ABEAA3C}" destId="{3B946AB7-8167-644A-9524-5AEC8B8D57FF}" srcOrd="0" destOrd="0" presId="urn:microsoft.com/office/officeart/2009/3/layout/HorizontalOrganizationChart"/>
    <dgm:cxn modelId="{D984CB2D-6205-5A43-8C36-750A6DFEF3CA}" type="presOf" srcId="{65B503DE-D6C0-E54C-A91B-5145309E5933}" destId="{0B6D16C4-6C60-8A4D-8DA4-0CCE377D5D8A}" srcOrd="0" destOrd="0" presId="urn:microsoft.com/office/officeart/2009/3/layout/HorizontalOrganizationChart"/>
    <dgm:cxn modelId="{51371B8F-F429-1B4E-83A8-52C2FA5F90F4}" srcId="{2D014DF8-7788-0041-892B-D300A932004D}" destId="{CE43C94E-B333-6642-98AA-FAEB40F84C65}" srcOrd="1" destOrd="0" parTransId="{74939432-7134-6047-BCAF-886A7BE002D8}" sibTransId="{522FEBB1-866F-104B-8D15-B68D047D9360}"/>
    <dgm:cxn modelId="{501F1012-8A91-9342-A17C-8BCA770FA8A7}" srcId="{6FB3CC71-C1ED-9349-A9D7-1C30A4654CDB}" destId="{2D014DF8-7788-0041-892B-D300A932004D}" srcOrd="0" destOrd="0" parTransId="{7ADDF546-10E1-964A-BB00-79918FAFEE53}" sibTransId="{154AB957-9124-DF4D-8DAA-978453F161BF}"/>
    <dgm:cxn modelId="{52E00D81-8B2F-A94D-9021-F3379C92ED26}" type="presOf" srcId="{7E7A94DA-C07F-4F47-98BC-61F7C2170EAE}" destId="{4D65ED73-0B32-DF47-90CA-D19A69A8B559}" srcOrd="1" destOrd="0" presId="urn:microsoft.com/office/officeart/2009/3/layout/HorizontalOrganizationChart"/>
    <dgm:cxn modelId="{43DAA3E4-F359-B441-83F3-57B0C078B476}" type="presOf" srcId="{2D014DF8-7788-0041-892B-D300A932004D}" destId="{3FB41E11-56D8-3440-8EF8-A82539E1E6F1}" srcOrd="1" destOrd="0" presId="urn:microsoft.com/office/officeart/2009/3/layout/HorizontalOrganizationChart"/>
    <dgm:cxn modelId="{1D257C41-58A4-D349-B938-6433D0E75D4C}" type="presOf" srcId="{2F916D26-B3C1-5B49-BB70-0D847C4C60D2}" destId="{4D17E6D5-B879-4546-BCF4-BDF5AAD08EA5}" srcOrd="0" destOrd="0" presId="urn:microsoft.com/office/officeart/2009/3/layout/HorizontalOrganizationChart"/>
    <dgm:cxn modelId="{E5F3F346-BA2C-5C40-9DD7-5062A7D47094}" type="presOf" srcId="{DBAE0AB3-5539-AE47-B28D-E08B69528DA6}" destId="{39D876D2-FDDF-B24A-8351-20E0AD33BEBF}" srcOrd="0" destOrd="0" presId="urn:microsoft.com/office/officeart/2009/3/layout/HorizontalOrganizationChart"/>
    <dgm:cxn modelId="{A05BEF66-D0AC-1C42-904A-E182FD3396C6}" type="presOf" srcId="{8BCB7B34-FBDE-9C41-8871-0CDCF7E44BFF}" destId="{21EF9C73-CCA1-5643-9A45-159CFACDC0AB}" srcOrd="1" destOrd="0" presId="urn:microsoft.com/office/officeart/2009/3/layout/HorizontalOrganizationChart"/>
    <dgm:cxn modelId="{5C33C30C-DE27-A64A-84E8-D024ADA9D942}" type="presOf" srcId="{987E221F-EC1F-5C4B-AF01-2F254A9B190C}" destId="{3C5DF62E-B1B0-9B4F-BDD7-496EE1903C59}" srcOrd="0" destOrd="0" presId="urn:microsoft.com/office/officeart/2009/3/layout/HorizontalOrganizationChart"/>
    <dgm:cxn modelId="{926F114E-062C-4A42-8A84-9BC3AAAB8966}" type="presOf" srcId="{A6C74946-80F0-2C40-A00E-46FA5974ED4C}" destId="{63ADDB66-98AD-D84F-A3B4-AEE806C10F64}" srcOrd="0" destOrd="0" presId="urn:microsoft.com/office/officeart/2009/3/layout/HorizontalOrganizationChart"/>
    <dgm:cxn modelId="{C9CC00BF-FB87-9141-ACB5-20F0A516227F}" type="presOf" srcId="{6742AFF2-B7DE-6348-A5F1-EBA03D516D3B}" destId="{F4C51C60-7F23-3E42-A8DA-A924230A8485}" srcOrd="1" destOrd="0" presId="urn:microsoft.com/office/officeart/2009/3/layout/HorizontalOrganizationChart"/>
    <dgm:cxn modelId="{7B160708-F1AC-464B-A0B5-62D0AD079453}" type="presOf" srcId="{B7D0FA85-83B3-6D4B-8EFC-F08718158220}" destId="{66857858-AE0C-434E-9518-7BB0F9EE338C}" srcOrd="1" destOrd="0" presId="urn:microsoft.com/office/officeart/2009/3/layout/HorizontalOrganizationChart"/>
    <dgm:cxn modelId="{9576A871-8880-8D46-8EE5-1C0CF370C27E}" srcId="{2D014DF8-7788-0041-892B-D300A932004D}" destId="{6F1D7C91-5AF3-1246-A93B-F80B01316F3C}" srcOrd="2" destOrd="0" parTransId="{584FEFD7-7BDF-FB4A-A917-912B7ABEAA3C}" sibTransId="{C7A3898B-01D1-8A4A-A605-B143BE139352}"/>
    <dgm:cxn modelId="{526A9DD6-EA96-C649-8DE9-6AD3C22AFF6C}" type="presOf" srcId="{A05F46C5-BC5E-8E42-9160-D77C27C389FD}" destId="{61D48DF4-5818-774A-B1F5-CA44DEAE59BE}" srcOrd="0" destOrd="0" presId="urn:microsoft.com/office/officeart/2009/3/layout/HorizontalOrganizationChart"/>
    <dgm:cxn modelId="{F4C2EB4D-DF36-0144-AFD9-711D041331B1}" srcId="{CE43C94E-B333-6642-98AA-FAEB40F84C65}" destId="{987E221F-EC1F-5C4B-AF01-2F254A9B190C}" srcOrd="0" destOrd="0" parTransId="{A6C74946-80F0-2C40-A00E-46FA5974ED4C}" sibTransId="{BB7849BE-AB37-E642-9DC0-17869822B3A5}"/>
    <dgm:cxn modelId="{7FB585FF-7D47-6245-9B42-93B6C5A746DD}" type="presOf" srcId="{6BD20693-F057-CE4D-B34B-4373AAC1DB65}" destId="{52F159FC-63E6-E640-9D79-ABF29B82A07B}" srcOrd="0" destOrd="0" presId="urn:microsoft.com/office/officeart/2009/3/layout/HorizontalOrganizationChart"/>
    <dgm:cxn modelId="{766BD356-EAD4-0847-927F-F074BCE58F2E}" type="presOf" srcId="{6BD20693-F057-CE4D-B34B-4373AAC1DB65}" destId="{AF970466-FD60-C140-AC51-F1C13682111E}" srcOrd="1" destOrd="0" presId="urn:microsoft.com/office/officeart/2009/3/layout/HorizontalOrganizationChart"/>
    <dgm:cxn modelId="{B4914D57-CA03-E749-88C9-F5771A270E1A}" srcId="{C54DDD81-7380-0A43-BB78-FDBC44F13740}" destId="{7E7A94DA-C07F-4F47-98BC-61F7C2170EAE}" srcOrd="0" destOrd="0" parTransId="{DBAE0AB3-5539-AE47-B28D-E08B69528DA6}" sibTransId="{810A21A2-9802-7343-9D7F-A576B4FE8CD2}"/>
    <dgm:cxn modelId="{EC2E36D1-46BE-8743-9EE2-8B81A2DB03FF}" srcId="{6BD20693-F057-CE4D-B34B-4373AAC1DB65}" destId="{6742AFF2-B7DE-6348-A5F1-EBA03D516D3B}" srcOrd="0" destOrd="0" parTransId="{4106A6CD-AC8D-C74E-9604-5B59231E7FC2}" sibTransId="{997EE6C5-DEA7-5F46-88FB-8B642E28BF5B}"/>
    <dgm:cxn modelId="{FA25E821-815D-B24A-8963-D4F0AEA64FB3}" type="presOf" srcId="{C54DDD81-7380-0A43-BB78-FDBC44F13740}" destId="{F6135369-9FAA-3745-B2E3-1A3DD3A2344D}" srcOrd="0" destOrd="0" presId="urn:microsoft.com/office/officeart/2009/3/layout/HorizontalOrganizationChart"/>
    <dgm:cxn modelId="{5A0BCE48-FE86-9946-87F9-8E55031E26F8}" srcId="{6742AFF2-B7DE-6348-A5F1-EBA03D516D3B}" destId="{C54DDD81-7380-0A43-BB78-FDBC44F13740}" srcOrd="0" destOrd="0" parTransId="{A05F46C5-BC5E-8E42-9160-D77C27C389FD}" sibTransId="{E19C92EA-A10F-544D-AC78-3B38379BA10B}"/>
    <dgm:cxn modelId="{B5AF7787-4DA6-7045-BD29-00BE113D262F}" type="presOf" srcId="{8BCB7B34-FBDE-9C41-8871-0CDCF7E44BFF}" destId="{B6DD98B4-1CF7-6C40-A773-4364DF760EA1}" srcOrd="0" destOrd="0" presId="urn:microsoft.com/office/officeart/2009/3/layout/HorizontalOrganizationChart"/>
    <dgm:cxn modelId="{5DEC85BB-AD1A-D047-9CA5-1AF069EBDCE6}" type="presOf" srcId="{CE43C94E-B333-6642-98AA-FAEB40F84C65}" destId="{2D6A2DA4-BD82-CA4A-B0C0-C16DB6695C6C}" srcOrd="0" destOrd="0" presId="urn:microsoft.com/office/officeart/2009/3/layout/HorizontalOrganizationChart"/>
    <dgm:cxn modelId="{F6484EF1-F58E-7B4E-A886-F8C9D092332A}" srcId="{2D014DF8-7788-0041-892B-D300A932004D}" destId="{65B503DE-D6C0-E54C-A91B-5145309E5933}" srcOrd="0" destOrd="0" parTransId="{6640DC97-9361-CD4B-A861-2CED04BA8E73}" sibTransId="{782834D0-CCB6-764B-A0F4-0E1D12D4F5CE}"/>
    <dgm:cxn modelId="{DC4914B5-F239-D448-9DA4-6FB6FFF9A39D}" type="presOf" srcId="{65B503DE-D6C0-E54C-A91B-5145309E5933}" destId="{B8FAE78E-C1B4-414F-BF64-448ED6528C9E}" srcOrd="1" destOrd="0" presId="urn:microsoft.com/office/officeart/2009/3/layout/HorizontalOrganizationChart"/>
    <dgm:cxn modelId="{9FA43969-4717-E04F-8BBF-65270EE86E28}" type="presOf" srcId="{C54DDD81-7380-0A43-BB78-FDBC44F13740}" destId="{1B8271B1-C1C5-E34F-AE78-DA76D495DA9C}" srcOrd="1" destOrd="0" presId="urn:microsoft.com/office/officeart/2009/3/layout/HorizontalOrganizationChart"/>
    <dgm:cxn modelId="{B4719061-B066-1D4B-8586-20CC051EFEB7}" type="presOf" srcId="{4106A6CD-AC8D-C74E-9604-5B59231E7FC2}" destId="{E98F60D3-BAEE-124A-A1A9-0D35EDBD58DD}" srcOrd="0" destOrd="0" presId="urn:microsoft.com/office/officeart/2009/3/layout/HorizontalOrganizationChart"/>
    <dgm:cxn modelId="{BD092F81-4AE1-AF4F-83C5-0681A160E4CC}" type="presOf" srcId="{987E221F-EC1F-5C4B-AF01-2F254A9B190C}" destId="{9AE75A4D-8363-6643-AC52-58A6EBF48033}" srcOrd="1" destOrd="0" presId="urn:microsoft.com/office/officeart/2009/3/layout/HorizontalOrganizationChart"/>
    <dgm:cxn modelId="{E4C2C4B0-9B80-E042-A7EB-B02A2C481179}" type="presOf" srcId="{F0F7BC6D-768F-F940-87D2-954AD6CB10B5}" destId="{D6C7993E-218A-7443-9784-7FD6535530B7}" srcOrd="0" destOrd="0" presId="urn:microsoft.com/office/officeart/2009/3/layout/HorizontalOrganizationChart"/>
    <dgm:cxn modelId="{C18B1418-5578-624A-BBAB-C09CD90D7FB2}" type="presParOf" srcId="{2679599B-1818-EE46-B1F6-DEC5E0EF85FC}" destId="{85CB24D2-801C-F047-9612-976752CF9B89}" srcOrd="0" destOrd="0" presId="urn:microsoft.com/office/officeart/2009/3/layout/HorizontalOrganizationChart"/>
    <dgm:cxn modelId="{E77B5D0A-6899-B94C-92F9-1C3BAA1A963C}" type="presParOf" srcId="{85CB24D2-801C-F047-9612-976752CF9B89}" destId="{98956D36-1E49-7547-B735-D963C17F6C27}" srcOrd="0" destOrd="0" presId="urn:microsoft.com/office/officeart/2009/3/layout/HorizontalOrganizationChart"/>
    <dgm:cxn modelId="{36E4BF78-10DB-EC4F-9C1C-72622C95CE1B}" type="presParOf" srcId="{98956D36-1E49-7547-B735-D963C17F6C27}" destId="{F3AAF8A1-93A6-E946-B00C-EBE9F287E9C3}" srcOrd="0" destOrd="0" presId="urn:microsoft.com/office/officeart/2009/3/layout/HorizontalOrganizationChart"/>
    <dgm:cxn modelId="{91304E04-CEEA-A14A-A88D-07D294D84E66}" type="presParOf" srcId="{98956D36-1E49-7547-B735-D963C17F6C27}" destId="{3FB41E11-56D8-3440-8EF8-A82539E1E6F1}" srcOrd="1" destOrd="0" presId="urn:microsoft.com/office/officeart/2009/3/layout/HorizontalOrganizationChart"/>
    <dgm:cxn modelId="{0F53DD43-F808-3E4A-A4E8-CE2C92304480}" type="presParOf" srcId="{85CB24D2-801C-F047-9612-976752CF9B89}" destId="{E6A1978D-FFFC-114F-9F29-C28FAA96E5EF}" srcOrd="1" destOrd="0" presId="urn:microsoft.com/office/officeart/2009/3/layout/HorizontalOrganizationChart"/>
    <dgm:cxn modelId="{3412699D-1B74-1A4A-86F7-01679D2623D1}" type="presParOf" srcId="{E6A1978D-FFFC-114F-9F29-C28FAA96E5EF}" destId="{38F3E544-FD30-DF49-9C05-9C527CDFA189}" srcOrd="0" destOrd="0" presId="urn:microsoft.com/office/officeart/2009/3/layout/HorizontalOrganizationChart"/>
    <dgm:cxn modelId="{DCD90E5C-7790-BD49-9B8E-8F7F5654FB32}" type="presParOf" srcId="{E6A1978D-FFFC-114F-9F29-C28FAA96E5EF}" destId="{061FE614-C5EE-D846-A388-C3D83B559994}" srcOrd="1" destOrd="0" presId="urn:microsoft.com/office/officeart/2009/3/layout/HorizontalOrganizationChart"/>
    <dgm:cxn modelId="{FD2A695E-4D58-414D-874B-0DC0EB441AB8}" type="presParOf" srcId="{061FE614-C5EE-D846-A388-C3D83B559994}" destId="{A4593DDF-BD79-1F4D-A80F-7139ECA239AC}" srcOrd="0" destOrd="0" presId="urn:microsoft.com/office/officeart/2009/3/layout/HorizontalOrganizationChart"/>
    <dgm:cxn modelId="{F5DC3442-76B7-2548-9147-965E0269F487}" type="presParOf" srcId="{A4593DDF-BD79-1F4D-A80F-7139ECA239AC}" destId="{0B6D16C4-6C60-8A4D-8DA4-0CCE377D5D8A}" srcOrd="0" destOrd="0" presId="urn:microsoft.com/office/officeart/2009/3/layout/HorizontalOrganizationChart"/>
    <dgm:cxn modelId="{0071E1A6-525A-DC42-84F7-FDDDC990251F}" type="presParOf" srcId="{A4593DDF-BD79-1F4D-A80F-7139ECA239AC}" destId="{B8FAE78E-C1B4-414F-BF64-448ED6528C9E}" srcOrd="1" destOrd="0" presId="urn:microsoft.com/office/officeart/2009/3/layout/HorizontalOrganizationChart"/>
    <dgm:cxn modelId="{7C717F85-9AC0-974D-A428-9CAD09291AA4}" type="presParOf" srcId="{061FE614-C5EE-D846-A388-C3D83B559994}" destId="{E1429823-71C1-5F47-B823-60A54B369746}" srcOrd="1" destOrd="0" presId="urn:microsoft.com/office/officeart/2009/3/layout/HorizontalOrganizationChart"/>
    <dgm:cxn modelId="{28D96287-AF41-3C46-A3B1-B4CDEEFDFAAA}" type="presParOf" srcId="{E1429823-71C1-5F47-B823-60A54B369746}" destId="{D6C7993E-218A-7443-9784-7FD6535530B7}" srcOrd="0" destOrd="0" presId="urn:microsoft.com/office/officeart/2009/3/layout/HorizontalOrganizationChart"/>
    <dgm:cxn modelId="{278357BA-F943-F146-B5BA-AE191DC46708}" type="presParOf" srcId="{E1429823-71C1-5F47-B823-60A54B369746}" destId="{22608115-4E6E-0844-8785-39281B48059F}" srcOrd="1" destOrd="0" presId="urn:microsoft.com/office/officeart/2009/3/layout/HorizontalOrganizationChart"/>
    <dgm:cxn modelId="{65F3BC35-6A3C-794A-B3BB-8113DC4D30D6}" type="presParOf" srcId="{22608115-4E6E-0844-8785-39281B48059F}" destId="{ADDA19DC-7695-224A-8F0E-9BB82068A593}" srcOrd="0" destOrd="0" presId="urn:microsoft.com/office/officeart/2009/3/layout/HorizontalOrganizationChart"/>
    <dgm:cxn modelId="{6B87F850-5F8D-F64B-BA6E-0A3E7529F2C9}" type="presParOf" srcId="{ADDA19DC-7695-224A-8F0E-9BB82068A593}" destId="{98B16BE0-3C6F-D642-A0AE-E9B46461C7D1}" srcOrd="0" destOrd="0" presId="urn:microsoft.com/office/officeart/2009/3/layout/HorizontalOrganizationChart"/>
    <dgm:cxn modelId="{6C4ECA42-59AE-9E47-ACF4-67CAA46835D9}" type="presParOf" srcId="{ADDA19DC-7695-224A-8F0E-9BB82068A593}" destId="{66857858-AE0C-434E-9518-7BB0F9EE338C}" srcOrd="1" destOrd="0" presId="urn:microsoft.com/office/officeart/2009/3/layout/HorizontalOrganizationChart"/>
    <dgm:cxn modelId="{B83922E4-B1BE-9148-876E-6EE6A9F38597}" type="presParOf" srcId="{22608115-4E6E-0844-8785-39281B48059F}" destId="{15541615-30FC-8C45-B27C-FD80DE99E206}" srcOrd="1" destOrd="0" presId="urn:microsoft.com/office/officeart/2009/3/layout/HorizontalOrganizationChart"/>
    <dgm:cxn modelId="{BAC411DC-548C-5C4C-A697-54FEB80B2AD7}" type="presParOf" srcId="{22608115-4E6E-0844-8785-39281B48059F}" destId="{4932E014-7DDB-084A-8F47-8095D86A67ED}" srcOrd="2" destOrd="0" presId="urn:microsoft.com/office/officeart/2009/3/layout/HorizontalOrganizationChart"/>
    <dgm:cxn modelId="{CE8571D7-57DC-5E4D-99BA-329E19301778}" type="presParOf" srcId="{061FE614-C5EE-D846-A388-C3D83B559994}" destId="{860F2465-5040-904C-B704-AB6D03DFAF0D}" srcOrd="2" destOrd="0" presId="urn:microsoft.com/office/officeart/2009/3/layout/HorizontalOrganizationChart"/>
    <dgm:cxn modelId="{D71A695C-471A-124D-B492-A915DAA16D8C}" type="presParOf" srcId="{E6A1978D-FFFC-114F-9F29-C28FAA96E5EF}" destId="{E47EA119-17A3-CD43-99BA-A65350E7C383}" srcOrd="2" destOrd="0" presId="urn:microsoft.com/office/officeart/2009/3/layout/HorizontalOrganizationChart"/>
    <dgm:cxn modelId="{F1B654CE-C475-5B4E-9588-126869B926C9}" type="presParOf" srcId="{E6A1978D-FFFC-114F-9F29-C28FAA96E5EF}" destId="{1ADA1927-B341-0646-B930-6740D73B2F8C}" srcOrd="3" destOrd="0" presId="urn:microsoft.com/office/officeart/2009/3/layout/HorizontalOrganizationChart"/>
    <dgm:cxn modelId="{131A7913-C888-B54E-BED3-B5135D23C564}" type="presParOf" srcId="{1ADA1927-B341-0646-B930-6740D73B2F8C}" destId="{E9309D5D-89AE-F141-A164-1719AB4EAB03}" srcOrd="0" destOrd="0" presId="urn:microsoft.com/office/officeart/2009/3/layout/HorizontalOrganizationChart"/>
    <dgm:cxn modelId="{C53B37F5-2CC0-E148-A2ED-C6E9C3FFE1C5}" type="presParOf" srcId="{E9309D5D-89AE-F141-A164-1719AB4EAB03}" destId="{2D6A2DA4-BD82-CA4A-B0C0-C16DB6695C6C}" srcOrd="0" destOrd="0" presId="urn:microsoft.com/office/officeart/2009/3/layout/HorizontalOrganizationChart"/>
    <dgm:cxn modelId="{784B9D33-1086-7E4C-B4A5-E42F87C0653B}" type="presParOf" srcId="{E9309D5D-89AE-F141-A164-1719AB4EAB03}" destId="{79A64FCC-FA5A-4A46-BE5E-9F4C01757A9A}" srcOrd="1" destOrd="0" presId="urn:microsoft.com/office/officeart/2009/3/layout/HorizontalOrganizationChart"/>
    <dgm:cxn modelId="{F77EF803-FAD3-0545-BA70-96F319B7A6D7}" type="presParOf" srcId="{1ADA1927-B341-0646-B930-6740D73B2F8C}" destId="{B2CB22D6-EE0E-8048-ADC5-501AF43B95BE}" srcOrd="1" destOrd="0" presId="urn:microsoft.com/office/officeart/2009/3/layout/HorizontalOrganizationChart"/>
    <dgm:cxn modelId="{7CDD3D13-4728-EF4B-B192-FF1253ABC877}" type="presParOf" srcId="{B2CB22D6-EE0E-8048-ADC5-501AF43B95BE}" destId="{63ADDB66-98AD-D84F-A3B4-AEE806C10F64}" srcOrd="0" destOrd="0" presId="urn:microsoft.com/office/officeart/2009/3/layout/HorizontalOrganizationChart"/>
    <dgm:cxn modelId="{52E14765-2D41-6E47-B138-1B88581FF404}" type="presParOf" srcId="{B2CB22D6-EE0E-8048-ADC5-501AF43B95BE}" destId="{2960F652-C199-EE41-818D-F0309F9EF991}" srcOrd="1" destOrd="0" presId="urn:microsoft.com/office/officeart/2009/3/layout/HorizontalOrganizationChart"/>
    <dgm:cxn modelId="{F0D701C3-FB4E-294D-B14D-65304FD9C862}" type="presParOf" srcId="{2960F652-C199-EE41-818D-F0309F9EF991}" destId="{932A12E9-6587-334A-BD79-28B2A43FAF9E}" srcOrd="0" destOrd="0" presId="urn:microsoft.com/office/officeart/2009/3/layout/HorizontalOrganizationChart"/>
    <dgm:cxn modelId="{1F56A145-A6BC-FC46-A84E-567746C8CAA2}" type="presParOf" srcId="{932A12E9-6587-334A-BD79-28B2A43FAF9E}" destId="{3C5DF62E-B1B0-9B4F-BDD7-496EE1903C59}" srcOrd="0" destOrd="0" presId="urn:microsoft.com/office/officeart/2009/3/layout/HorizontalOrganizationChart"/>
    <dgm:cxn modelId="{69A8593C-3843-1341-907F-C86BE5C402CD}" type="presParOf" srcId="{932A12E9-6587-334A-BD79-28B2A43FAF9E}" destId="{9AE75A4D-8363-6643-AC52-58A6EBF48033}" srcOrd="1" destOrd="0" presId="urn:microsoft.com/office/officeart/2009/3/layout/HorizontalOrganizationChart"/>
    <dgm:cxn modelId="{9BC0F06A-AEA2-C64A-B440-9D3B1BAC83F2}" type="presParOf" srcId="{2960F652-C199-EE41-818D-F0309F9EF991}" destId="{B6F9A88D-50EA-FC49-9D4E-BB94CF277F41}" srcOrd="1" destOrd="0" presId="urn:microsoft.com/office/officeart/2009/3/layout/HorizontalOrganizationChart"/>
    <dgm:cxn modelId="{90A0A90D-0058-9746-8B43-1A37E1451F22}" type="presParOf" srcId="{2960F652-C199-EE41-818D-F0309F9EF991}" destId="{4F9C2E82-F9E5-6849-98CC-393F218AA892}" srcOrd="2" destOrd="0" presId="urn:microsoft.com/office/officeart/2009/3/layout/HorizontalOrganizationChart"/>
    <dgm:cxn modelId="{811BE673-5935-1549-8379-30A96376CAEA}" type="presParOf" srcId="{1ADA1927-B341-0646-B930-6740D73B2F8C}" destId="{07FBE6CE-571C-8D42-A80A-6548AF7936F2}" srcOrd="2" destOrd="0" presId="urn:microsoft.com/office/officeart/2009/3/layout/HorizontalOrganizationChart"/>
    <dgm:cxn modelId="{BDAE812F-C765-6D41-BBDC-69751B5F432F}" type="presParOf" srcId="{E6A1978D-FFFC-114F-9F29-C28FAA96E5EF}" destId="{3B946AB7-8167-644A-9524-5AEC8B8D57FF}" srcOrd="4" destOrd="0" presId="urn:microsoft.com/office/officeart/2009/3/layout/HorizontalOrganizationChart"/>
    <dgm:cxn modelId="{81B0DED0-07C0-4D4B-9586-1A54CE8B0A19}" type="presParOf" srcId="{E6A1978D-FFFC-114F-9F29-C28FAA96E5EF}" destId="{9C4B1510-6DCB-EF40-ADCC-404B8777116E}" srcOrd="5" destOrd="0" presId="urn:microsoft.com/office/officeart/2009/3/layout/HorizontalOrganizationChart"/>
    <dgm:cxn modelId="{7668908A-34F4-9B44-A32E-01D0FC5D7115}" type="presParOf" srcId="{9C4B1510-6DCB-EF40-ADCC-404B8777116E}" destId="{5C1E766C-24C0-824C-A3B5-CC30E39D9E1C}" srcOrd="0" destOrd="0" presId="urn:microsoft.com/office/officeart/2009/3/layout/HorizontalOrganizationChart"/>
    <dgm:cxn modelId="{8CD5AC02-08A0-D54F-9310-A43ED44C3D0C}" type="presParOf" srcId="{5C1E766C-24C0-824C-A3B5-CC30E39D9E1C}" destId="{EE82E3B7-C8BE-C949-94AE-8539AAA552FF}" srcOrd="0" destOrd="0" presId="urn:microsoft.com/office/officeart/2009/3/layout/HorizontalOrganizationChart"/>
    <dgm:cxn modelId="{F4167FD0-03BA-F14B-B16A-AE45533D4382}" type="presParOf" srcId="{5C1E766C-24C0-824C-A3B5-CC30E39D9E1C}" destId="{D276DA59-9B32-8D4A-B577-0D2F6C73F6C1}" srcOrd="1" destOrd="0" presId="urn:microsoft.com/office/officeart/2009/3/layout/HorizontalOrganizationChart"/>
    <dgm:cxn modelId="{87B53BF5-D2F6-2649-B12E-50ADE18B669A}" type="presParOf" srcId="{9C4B1510-6DCB-EF40-ADCC-404B8777116E}" destId="{A52B1008-7E6C-6B43-8C0C-6047B0CE0F72}" srcOrd="1" destOrd="0" presId="urn:microsoft.com/office/officeart/2009/3/layout/HorizontalOrganizationChart"/>
    <dgm:cxn modelId="{61BA3093-0041-2646-9A84-DE6C5FC4DDE2}" type="presParOf" srcId="{9C4B1510-6DCB-EF40-ADCC-404B8777116E}" destId="{4810D83B-CA74-D648-BC40-D12298AFC56D}" srcOrd="2" destOrd="0" presId="urn:microsoft.com/office/officeart/2009/3/layout/HorizontalOrganizationChart"/>
    <dgm:cxn modelId="{B906A084-D08D-9243-8B08-399EEA25C80B}" type="presParOf" srcId="{E6A1978D-FFFC-114F-9F29-C28FAA96E5EF}" destId="{4D17E6D5-B879-4546-BCF4-BDF5AAD08EA5}" srcOrd="6" destOrd="0" presId="urn:microsoft.com/office/officeart/2009/3/layout/HorizontalOrganizationChart"/>
    <dgm:cxn modelId="{713E26BF-E88A-3E4F-9758-295575F3C9E4}" type="presParOf" srcId="{E6A1978D-FFFC-114F-9F29-C28FAA96E5EF}" destId="{BF270F3B-2C85-8242-8787-4FE205414C16}" srcOrd="7" destOrd="0" presId="urn:microsoft.com/office/officeart/2009/3/layout/HorizontalOrganizationChart"/>
    <dgm:cxn modelId="{911C23BE-9B00-F348-9E27-08C9825228B0}" type="presParOf" srcId="{BF270F3B-2C85-8242-8787-4FE205414C16}" destId="{80818D91-AE00-ED40-93B0-D099C2122837}" srcOrd="0" destOrd="0" presId="urn:microsoft.com/office/officeart/2009/3/layout/HorizontalOrganizationChart"/>
    <dgm:cxn modelId="{7118CB38-CFCA-9848-B925-BB7ECA17BDD0}" type="presParOf" srcId="{80818D91-AE00-ED40-93B0-D099C2122837}" destId="{52F159FC-63E6-E640-9D79-ABF29B82A07B}" srcOrd="0" destOrd="0" presId="urn:microsoft.com/office/officeart/2009/3/layout/HorizontalOrganizationChart"/>
    <dgm:cxn modelId="{25F373FB-5AC2-7045-BC73-3936242B59BF}" type="presParOf" srcId="{80818D91-AE00-ED40-93B0-D099C2122837}" destId="{AF970466-FD60-C140-AC51-F1C13682111E}" srcOrd="1" destOrd="0" presId="urn:microsoft.com/office/officeart/2009/3/layout/HorizontalOrganizationChart"/>
    <dgm:cxn modelId="{CC28E3F2-98DB-F045-A07E-C2F7250A0DD8}" type="presParOf" srcId="{BF270F3B-2C85-8242-8787-4FE205414C16}" destId="{CBE45509-017A-D140-8E72-E6A988FF4B5D}" srcOrd="1" destOrd="0" presId="urn:microsoft.com/office/officeart/2009/3/layout/HorizontalOrganizationChart"/>
    <dgm:cxn modelId="{6DDDDBEE-3193-704E-AE67-E952F2828CA2}" type="presParOf" srcId="{CBE45509-017A-D140-8E72-E6A988FF4B5D}" destId="{E98F60D3-BAEE-124A-A1A9-0D35EDBD58DD}" srcOrd="0" destOrd="0" presId="urn:microsoft.com/office/officeart/2009/3/layout/HorizontalOrganizationChart"/>
    <dgm:cxn modelId="{560FFBD7-815E-2047-9944-7A648EF4A60D}" type="presParOf" srcId="{CBE45509-017A-D140-8E72-E6A988FF4B5D}" destId="{B6323954-5F4A-2E40-9B74-03FB737A80D7}" srcOrd="1" destOrd="0" presId="urn:microsoft.com/office/officeart/2009/3/layout/HorizontalOrganizationChart"/>
    <dgm:cxn modelId="{CDD89960-D0E5-714B-86C1-1CC6FD69057A}" type="presParOf" srcId="{B6323954-5F4A-2E40-9B74-03FB737A80D7}" destId="{3C01850F-F85D-754D-BD26-681A5E878A5F}" srcOrd="0" destOrd="0" presId="urn:microsoft.com/office/officeart/2009/3/layout/HorizontalOrganizationChart"/>
    <dgm:cxn modelId="{0A959192-8B91-C545-A88C-5EF8A229226C}" type="presParOf" srcId="{3C01850F-F85D-754D-BD26-681A5E878A5F}" destId="{8D2642C0-0828-EA48-B557-4DCBEBA08E25}" srcOrd="0" destOrd="0" presId="urn:microsoft.com/office/officeart/2009/3/layout/HorizontalOrganizationChart"/>
    <dgm:cxn modelId="{32E0DAB2-4B07-F44B-AD37-E1B2A91512A8}" type="presParOf" srcId="{3C01850F-F85D-754D-BD26-681A5E878A5F}" destId="{F4C51C60-7F23-3E42-A8DA-A924230A8485}" srcOrd="1" destOrd="0" presId="urn:microsoft.com/office/officeart/2009/3/layout/HorizontalOrganizationChart"/>
    <dgm:cxn modelId="{8CDBC526-0A6C-864B-84A6-0F2C4EAB269E}" type="presParOf" srcId="{B6323954-5F4A-2E40-9B74-03FB737A80D7}" destId="{68EF1652-81FA-6347-8E89-73B24BD77059}" srcOrd="1" destOrd="0" presId="urn:microsoft.com/office/officeart/2009/3/layout/HorizontalOrganizationChart"/>
    <dgm:cxn modelId="{0385FF5C-F53C-5643-8FCB-FC08C34FD2B7}" type="presParOf" srcId="{68EF1652-81FA-6347-8E89-73B24BD77059}" destId="{61D48DF4-5818-774A-B1F5-CA44DEAE59BE}" srcOrd="0" destOrd="0" presId="urn:microsoft.com/office/officeart/2009/3/layout/HorizontalOrganizationChart"/>
    <dgm:cxn modelId="{F4B385D6-D39A-5B41-AFAD-256B4B8C55D2}" type="presParOf" srcId="{68EF1652-81FA-6347-8E89-73B24BD77059}" destId="{A2D2EB6C-A1F6-944A-BDA0-62C09FF12CCE}" srcOrd="1" destOrd="0" presId="urn:microsoft.com/office/officeart/2009/3/layout/HorizontalOrganizationChart"/>
    <dgm:cxn modelId="{C5502C10-2696-C143-9A91-D87C748810EB}" type="presParOf" srcId="{A2D2EB6C-A1F6-944A-BDA0-62C09FF12CCE}" destId="{199180C7-F835-EE47-BB09-166C8D0A321E}" srcOrd="0" destOrd="0" presId="urn:microsoft.com/office/officeart/2009/3/layout/HorizontalOrganizationChart"/>
    <dgm:cxn modelId="{AAE4BEDF-D7D8-774D-A683-4C5D3E1A048E}" type="presParOf" srcId="{199180C7-F835-EE47-BB09-166C8D0A321E}" destId="{F6135369-9FAA-3745-B2E3-1A3DD3A2344D}" srcOrd="0" destOrd="0" presId="urn:microsoft.com/office/officeart/2009/3/layout/HorizontalOrganizationChart"/>
    <dgm:cxn modelId="{28B90959-2925-884B-A91D-C276CF4DD779}" type="presParOf" srcId="{199180C7-F835-EE47-BB09-166C8D0A321E}" destId="{1B8271B1-C1C5-E34F-AE78-DA76D495DA9C}" srcOrd="1" destOrd="0" presId="urn:microsoft.com/office/officeart/2009/3/layout/HorizontalOrganizationChart"/>
    <dgm:cxn modelId="{47DEBB8F-8718-874A-B313-A4C25071BF0B}" type="presParOf" srcId="{A2D2EB6C-A1F6-944A-BDA0-62C09FF12CCE}" destId="{57E791D8-ADE3-4642-B654-A8192FADD1CA}" srcOrd="1" destOrd="0" presId="urn:microsoft.com/office/officeart/2009/3/layout/HorizontalOrganizationChart"/>
    <dgm:cxn modelId="{DF0CE9A1-9941-8D48-96BE-BE287E9CD314}" type="presParOf" srcId="{57E791D8-ADE3-4642-B654-A8192FADD1CA}" destId="{39D876D2-FDDF-B24A-8351-20E0AD33BEBF}" srcOrd="0" destOrd="0" presId="urn:microsoft.com/office/officeart/2009/3/layout/HorizontalOrganizationChart"/>
    <dgm:cxn modelId="{EAACBC51-D771-B74E-A637-C436FE503B23}" type="presParOf" srcId="{57E791D8-ADE3-4642-B654-A8192FADD1CA}" destId="{24613FDD-6157-F444-B246-6ACC91D654F4}" srcOrd="1" destOrd="0" presId="urn:microsoft.com/office/officeart/2009/3/layout/HorizontalOrganizationChart"/>
    <dgm:cxn modelId="{FDE83946-C55C-014A-A5A5-224A812C3EBA}" type="presParOf" srcId="{24613FDD-6157-F444-B246-6ACC91D654F4}" destId="{6A56085E-3E20-E04F-8979-6989D28F98C4}" srcOrd="0" destOrd="0" presId="urn:microsoft.com/office/officeart/2009/3/layout/HorizontalOrganizationChart"/>
    <dgm:cxn modelId="{B2AA8373-036A-B14E-A1D9-5536FA36AD1F}" type="presParOf" srcId="{6A56085E-3E20-E04F-8979-6989D28F98C4}" destId="{00FF7C87-1CA1-2A40-9046-ED4FB0AA028D}" srcOrd="0" destOrd="0" presId="urn:microsoft.com/office/officeart/2009/3/layout/HorizontalOrganizationChart"/>
    <dgm:cxn modelId="{99F3EFDE-1142-8341-A29E-4E76ED813395}" type="presParOf" srcId="{6A56085E-3E20-E04F-8979-6989D28F98C4}" destId="{4D65ED73-0B32-DF47-90CA-D19A69A8B559}" srcOrd="1" destOrd="0" presId="urn:microsoft.com/office/officeart/2009/3/layout/HorizontalOrganizationChart"/>
    <dgm:cxn modelId="{E60B7021-3D66-1646-9ABB-AEE82199552E}" type="presParOf" srcId="{24613FDD-6157-F444-B246-6ACC91D654F4}" destId="{D51929FE-0436-9040-8600-75427CB13218}" srcOrd="1" destOrd="0" presId="urn:microsoft.com/office/officeart/2009/3/layout/HorizontalOrganizationChart"/>
    <dgm:cxn modelId="{FE68F85E-5C4F-EE40-8D6E-0A5B754ABAB0}" type="presParOf" srcId="{24613FDD-6157-F444-B246-6ACC91D654F4}" destId="{0676E7B0-484F-004E-8C8C-E847B299C39B}" srcOrd="2" destOrd="0" presId="urn:microsoft.com/office/officeart/2009/3/layout/HorizontalOrganizationChart"/>
    <dgm:cxn modelId="{EE9DB161-50A4-CF45-A1AB-AF59A7DD5E3B}" type="presParOf" srcId="{A2D2EB6C-A1F6-944A-BDA0-62C09FF12CCE}" destId="{7C5B29C3-1D27-0542-8825-4859E63F79E9}" srcOrd="2" destOrd="0" presId="urn:microsoft.com/office/officeart/2009/3/layout/HorizontalOrganizationChart"/>
    <dgm:cxn modelId="{4FEEA23E-A834-2C46-84B0-71D792570F73}" type="presParOf" srcId="{B6323954-5F4A-2E40-9B74-03FB737A80D7}" destId="{DCDE52D6-2468-A943-A7F2-4760FC28A965}" srcOrd="2" destOrd="0" presId="urn:microsoft.com/office/officeart/2009/3/layout/HorizontalOrganizationChart"/>
    <dgm:cxn modelId="{D9F04425-8FA8-3049-93A7-37B1000CA8CC}" type="presParOf" srcId="{BF270F3B-2C85-8242-8787-4FE205414C16}" destId="{B13A564B-4005-3E44-9796-30F4F55E28A4}" srcOrd="2" destOrd="0" presId="urn:microsoft.com/office/officeart/2009/3/layout/HorizontalOrganizationChart"/>
    <dgm:cxn modelId="{1CE5E97E-E1D1-4B4B-8909-E6B0F9EAC721}" type="presParOf" srcId="{85CB24D2-801C-F047-9612-976752CF9B89}" destId="{7048531D-5667-1840-9C5C-0E8D741FB72C}" srcOrd="2" destOrd="0" presId="urn:microsoft.com/office/officeart/2009/3/layout/HorizontalOrganizationChart"/>
    <dgm:cxn modelId="{291107D1-489E-1E4D-9A6E-911DCDF82EB7}" type="presParOf" srcId="{2679599B-1818-EE46-B1F6-DEC5E0EF85FC}" destId="{ACDE9231-936E-6A4B-9B73-362EE291762B}" srcOrd="1" destOrd="0" presId="urn:microsoft.com/office/officeart/2009/3/layout/HorizontalOrganizationChart"/>
    <dgm:cxn modelId="{99FB971A-A1AD-524B-913C-BD50AF004C9A}" type="presParOf" srcId="{ACDE9231-936E-6A4B-9B73-362EE291762B}" destId="{285F313F-CE14-2545-8325-FB0AB9466AD5}" srcOrd="0" destOrd="0" presId="urn:microsoft.com/office/officeart/2009/3/layout/HorizontalOrganizationChart"/>
    <dgm:cxn modelId="{D973B2E5-D151-3940-B564-639FE27D9AEE}" type="presParOf" srcId="{285F313F-CE14-2545-8325-FB0AB9466AD5}" destId="{B6DD98B4-1CF7-6C40-A773-4364DF760EA1}" srcOrd="0" destOrd="0" presId="urn:microsoft.com/office/officeart/2009/3/layout/HorizontalOrganizationChart"/>
    <dgm:cxn modelId="{CED8D4E1-5C31-484F-AB4C-BF8C36580CFA}" type="presParOf" srcId="{285F313F-CE14-2545-8325-FB0AB9466AD5}" destId="{21EF9C73-CCA1-5643-9A45-159CFACDC0AB}" srcOrd="1" destOrd="0" presId="urn:microsoft.com/office/officeart/2009/3/layout/HorizontalOrganizationChart"/>
    <dgm:cxn modelId="{993A60F4-1824-F34E-905E-9AA288DD2B06}" type="presParOf" srcId="{ACDE9231-936E-6A4B-9B73-362EE291762B}" destId="{F50C4292-F249-9443-8708-99A79273AB4E}" srcOrd="1" destOrd="0" presId="urn:microsoft.com/office/officeart/2009/3/layout/HorizontalOrganizationChart"/>
    <dgm:cxn modelId="{7177EAC4-BC60-074F-9594-F2090AE7AE03}" type="presParOf" srcId="{ACDE9231-936E-6A4B-9B73-362EE291762B}" destId="{A700EE22-E1BF-A04A-BDB6-FDF463C42541}"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29901-ED54-4FD9-802D-B4738C980FFF}"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5CAFD8C8-BDA5-408E-B402-F770002BBDB1}">
      <dgm:prSet phldrT="[Text]" custT="1"/>
      <dgm:spPr>
        <a:solidFill>
          <a:schemeClr val="accent4">
            <a:alpha val="50000"/>
          </a:schemeClr>
        </a:solidFill>
      </dgm:spPr>
      <dgm:t>
        <a:bodyPr/>
        <a:lstStyle/>
        <a:p>
          <a:pPr algn="l"/>
          <a:r>
            <a:rPr lang="en-US" sz="2000" dirty="0">
              <a:effectLst>
                <a:outerShdw blurRad="38100" dist="38100" dir="2700000" algn="tl">
                  <a:srgbClr val="000000">
                    <a:alpha val="43137"/>
                  </a:srgbClr>
                </a:outerShdw>
              </a:effectLst>
              <a:latin typeface="Agency FB" panose="020B0503020202020204" pitchFamily="34" charset="0"/>
            </a:rPr>
            <a:t>National  budgets and programmes spatially referenced across 44 District + 8 Metro’s spaces</a:t>
          </a:r>
          <a:endParaRPr lang="en-ZA" sz="2000" dirty="0">
            <a:effectLst>
              <a:outerShdw blurRad="38100" dist="38100" dir="2700000" algn="tl">
                <a:srgbClr val="000000">
                  <a:alpha val="43137"/>
                </a:srgbClr>
              </a:outerShdw>
            </a:effectLst>
            <a:latin typeface="Agency FB" panose="020B0503020202020204" pitchFamily="34" charset="0"/>
          </a:endParaRPr>
        </a:p>
      </dgm:t>
    </dgm:pt>
    <dgm:pt modelId="{E306D0C8-720E-43C2-8153-3D5620CB13FF}" type="parTrans" cxnId="{114F370F-EEAA-4B8C-AAFA-94C070D50E6B}">
      <dgm:prSet/>
      <dgm:spPr/>
      <dgm:t>
        <a:bodyPr/>
        <a:lstStyle/>
        <a:p>
          <a:endParaRPr lang="en-ZA"/>
        </a:p>
      </dgm:t>
    </dgm:pt>
    <dgm:pt modelId="{15540DD6-5684-4A42-9C87-E3C64819F0ED}" type="sibTrans" cxnId="{114F370F-EEAA-4B8C-AAFA-94C070D50E6B}">
      <dgm:prSet/>
      <dgm:spPr/>
      <dgm:t>
        <a:bodyPr/>
        <a:lstStyle/>
        <a:p>
          <a:endParaRPr lang="en-ZA"/>
        </a:p>
      </dgm:t>
    </dgm:pt>
    <dgm:pt modelId="{481033F2-4110-4023-83F4-1775802A59C8}">
      <dgm:prSet phldrT="[Text]" custT="1"/>
      <dgm:spPr/>
      <dgm:t>
        <a:bodyPr/>
        <a:lstStyle/>
        <a:p>
          <a:pPr algn="ctr"/>
          <a:endParaRPr lang="en-US" sz="2000" dirty="0"/>
        </a:p>
        <a:p>
          <a:pPr algn="ctr"/>
          <a:endParaRPr lang="en-US" sz="2000" dirty="0"/>
        </a:p>
        <a:p>
          <a:pPr algn="l"/>
          <a:r>
            <a:rPr lang="en-US" sz="2000" dirty="0">
              <a:effectLst>
                <a:outerShdw blurRad="38100" dist="38100" dir="2700000" algn="tl">
                  <a:srgbClr val="000000">
                    <a:alpha val="43137"/>
                  </a:srgbClr>
                </a:outerShdw>
              </a:effectLst>
              <a:latin typeface="Agency FB" panose="020B0503020202020204" pitchFamily="34" charset="0"/>
            </a:rPr>
            <a:t>Needs and Aspirations of Communities expressed in </a:t>
          </a:r>
        </a:p>
        <a:p>
          <a:pPr algn="l"/>
          <a:r>
            <a:rPr lang="en-US" sz="2000" dirty="0">
              <a:effectLst>
                <a:outerShdw blurRad="38100" dist="38100" dir="2700000" algn="tl">
                  <a:srgbClr val="000000">
                    <a:alpha val="43137"/>
                  </a:srgbClr>
                </a:outerShdw>
              </a:effectLst>
              <a:latin typeface="Agency FB" panose="020B0503020202020204" pitchFamily="34" charset="0"/>
            </a:rPr>
            <a:t>IDP’s municipalities </a:t>
          </a:r>
          <a:r>
            <a:rPr lang="en-US" sz="2000" b="1" dirty="0">
              <a:effectLst>
                <a:outerShdw blurRad="38100" dist="38100" dir="2700000" algn="tl">
                  <a:srgbClr val="000000">
                    <a:alpha val="43137"/>
                  </a:srgbClr>
                </a:outerShdw>
              </a:effectLst>
              <a:latin typeface="Agency FB" panose="020B0503020202020204" pitchFamily="34" charset="0"/>
            </a:rPr>
            <a:t>in </a:t>
          </a:r>
        </a:p>
        <a:p>
          <a:pPr algn="l"/>
          <a:r>
            <a:rPr lang="en-US" sz="2000" dirty="0">
              <a:effectLst>
                <a:outerShdw blurRad="38100" dist="38100" dir="2700000" algn="tl">
                  <a:srgbClr val="000000">
                    <a:alpha val="43137"/>
                  </a:srgbClr>
                </a:outerShdw>
              </a:effectLst>
              <a:latin typeface="Agency FB" panose="020B0503020202020204" pitchFamily="34" charset="0"/>
            </a:rPr>
            <a:t> 44 + 8 spaces</a:t>
          </a:r>
          <a:endParaRPr lang="en-ZA" sz="2000" dirty="0">
            <a:effectLst>
              <a:outerShdw blurRad="38100" dist="38100" dir="2700000" algn="tl">
                <a:srgbClr val="000000">
                  <a:alpha val="43137"/>
                </a:srgbClr>
              </a:outerShdw>
            </a:effectLst>
            <a:latin typeface="Agency FB" panose="020B0503020202020204" pitchFamily="34" charset="0"/>
          </a:endParaRPr>
        </a:p>
      </dgm:t>
    </dgm:pt>
    <dgm:pt modelId="{CB826EF0-F160-4E95-AB25-FED45C445498}" type="parTrans" cxnId="{CF7460FD-B951-4B31-99DC-2D5E1A6573A2}">
      <dgm:prSet/>
      <dgm:spPr/>
      <dgm:t>
        <a:bodyPr/>
        <a:lstStyle/>
        <a:p>
          <a:endParaRPr lang="en-ZA"/>
        </a:p>
      </dgm:t>
    </dgm:pt>
    <dgm:pt modelId="{0AE10CE5-EBB4-4FEA-A389-D2655BD04189}" type="sibTrans" cxnId="{CF7460FD-B951-4B31-99DC-2D5E1A6573A2}">
      <dgm:prSet/>
      <dgm:spPr/>
      <dgm:t>
        <a:bodyPr/>
        <a:lstStyle/>
        <a:p>
          <a:endParaRPr lang="en-ZA"/>
        </a:p>
      </dgm:t>
    </dgm:pt>
    <dgm:pt modelId="{30CFC640-C492-4264-9E89-EE384D9A69BF}">
      <dgm:prSet phldrT="[Text]" custT="1"/>
      <dgm:spPr>
        <a:solidFill>
          <a:srgbClr val="00B050">
            <a:alpha val="50000"/>
          </a:srgbClr>
        </a:solidFill>
      </dgm:spPr>
      <dgm:t>
        <a:bodyPr/>
        <a:lstStyle/>
        <a:p>
          <a:pPr algn="r"/>
          <a:r>
            <a:rPr lang="en-US" sz="2000" dirty="0">
              <a:effectLst>
                <a:outerShdw blurRad="38100" dist="38100" dir="2700000" algn="tl">
                  <a:srgbClr val="000000">
                    <a:alpha val="43137"/>
                  </a:srgbClr>
                </a:outerShdw>
              </a:effectLst>
              <a:latin typeface="Agency FB" panose="020B0503020202020204" pitchFamily="34" charset="0"/>
            </a:rPr>
            <a:t>Provincial Governments budgets and programmes spatially referenced to District and Metro’s spaces</a:t>
          </a:r>
          <a:endParaRPr lang="en-ZA" sz="2000" dirty="0">
            <a:effectLst>
              <a:outerShdw blurRad="38100" dist="38100" dir="2700000" algn="tl">
                <a:srgbClr val="000000">
                  <a:alpha val="43137"/>
                </a:srgbClr>
              </a:outerShdw>
            </a:effectLst>
            <a:latin typeface="Agency FB" panose="020B0503020202020204" pitchFamily="34" charset="0"/>
          </a:endParaRPr>
        </a:p>
      </dgm:t>
    </dgm:pt>
    <dgm:pt modelId="{2C522CBC-4E61-45D8-81EC-472A1D636A12}" type="parTrans" cxnId="{83C86200-0D96-401D-BD0F-0D08D1313BAD}">
      <dgm:prSet/>
      <dgm:spPr/>
      <dgm:t>
        <a:bodyPr/>
        <a:lstStyle/>
        <a:p>
          <a:endParaRPr lang="en-ZA"/>
        </a:p>
      </dgm:t>
    </dgm:pt>
    <dgm:pt modelId="{A5E2402A-6800-4459-A03F-22E20BA051D3}" type="sibTrans" cxnId="{83C86200-0D96-401D-BD0F-0D08D1313BAD}">
      <dgm:prSet/>
      <dgm:spPr/>
      <dgm:t>
        <a:bodyPr/>
        <a:lstStyle/>
        <a:p>
          <a:endParaRPr lang="en-ZA"/>
        </a:p>
      </dgm:t>
    </dgm:pt>
    <dgm:pt modelId="{EB13BC86-C467-4874-A187-5AFE40553458}">
      <dgm:prSet custT="1"/>
      <dgm:spPr>
        <a:solidFill>
          <a:schemeClr val="bg2">
            <a:lumMod val="50000"/>
            <a:alpha val="50000"/>
          </a:schemeClr>
        </a:solidFill>
      </dgm:spPr>
      <dgm:t>
        <a:bodyPr/>
        <a:lstStyle/>
        <a:p>
          <a:r>
            <a:rPr lang="en-US" sz="2000" dirty="0">
              <a:effectLst>
                <a:outerShdw blurRad="38100" dist="38100" dir="2700000" algn="tl">
                  <a:srgbClr val="000000">
                    <a:alpha val="43137"/>
                  </a:srgbClr>
                </a:outerShdw>
              </a:effectLst>
              <a:latin typeface="Agency FB" panose="020B0503020202020204" pitchFamily="34" charset="0"/>
            </a:rPr>
            <a:t>International, Trade &amp; Private Sector Agreements</a:t>
          </a:r>
        </a:p>
      </dgm:t>
    </dgm:pt>
    <dgm:pt modelId="{063D0C3D-2A11-43A0-AB1E-CD97D50F2A73}" type="parTrans" cxnId="{8097ED1E-00FD-47D5-8896-0F0DAF0CC6F8}">
      <dgm:prSet/>
      <dgm:spPr/>
      <dgm:t>
        <a:bodyPr/>
        <a:lstStyle/>
        <a:p>
          <a:endParaRPr lang="en-US"/>
        </a:p>
      </dgm:t>
    </dgm:pt>
    <dgm:pt modelId="{42C08151-B2BD-4919-8710-33E7473F20CA}" type="sibTrans" cxnId="{8097ED1E-00FD-47D5-8896-0F0DAF0CC6F8}">
      <dgm:prSet/>
      <dgm:spPr/>
      <dgm:t>
        <a:bodyPr/>
        <a:lstStyle/>
        <a:p>
          <a:endParaRPr lang="en-US"/>
        </a:p>
      </dgm:t>
    </dgm:pt>
    <dgm:pt modelId="{09DA73E4-1319-4CC4-AF95-DA4583CEA637}" type="pres">
      <dgm:prSet presAssocID="{9C229901-ED54-4FD9-802D-B4738C980FFF}" presName="Name0" presStyleCnt="0">
        <dgm:presLayoutVars>
          <dgm:chMax val="7"/>
          <dgm:dir/>
          <dgm:resizeHandles val="exact"/>
        </dgm:presLayoutVars>
      </dgm:prSet>
      <dgm:spPr/>
    </dgm:pt>
    <dgm:pt modelId="{A0F5A612-D69C-4B35-B1FF-DBB6806A1AF4}" type="pres">
      <dgm:prSet presAssocID="{9C229901-ED54-4FD9-802D-B4738C980FFF}" presName="ellipse1" presStyleLbl="vennNode1" presStyleIdx="0" presStyleCnt="4" custScaleX="86867" custScaleY="79326" custLinFactNeighborX="37781" custLinFactNeighborY="5686">
        <dgm:presLayoutVars>
          <dgm:bulletEnabled val="1"/>
        </dgm:presLayoutVars>
      </dgm:prSet>
      <dgm:spPr/>
      <dgm:t>
        <a:bodyPr/>
        <a:lstStyle/>
        <a:p>
          <a:endParaRPr lang="en-US"/>
        </a:p>
      </dgm:t>
    </dgm:pt>
    <dgm:pt modelId="{07660F6D-D89E-4092-B08E-21E3655537A6}" type="pres">
      <dgm:prSet presAssocID="{9C229901-ED54-4FD9-802D-B4738C980FFF}" presName="ellipse2" presStyleLbl="vennNode1" presStyleIdx="1" presStyleCnt="4" custScaleX="85419" custScaleY="93478" custLinFactNeighborX="-14846" custLinFactNeighborY="-1692">
        <dgm:presLayoutVars>
          <dgm:bulletEnabled val="1"/>
        </dgm:presLayoutVars>
      </dgm:prSet>
      <dgm:spPr/>
      <dgm:t>
        <a:bodyPr/>
        <a:lstStyle/>
        <a:p>
          <a:endParaRPr lang="en-US"/>
        </a:p>
      </dgm:t>
    </dgm:pt>
    <dgm:pt modelId="{4A1ED20F-1D3F-44CA-8472-99782F2C8EA0}" type="pres">
      <dgm:prSet presAssocID="{9C229901-ED54-4FD9-802D-B4738C980FFF}" presName="ellipse3" presStyleLbl="vennNode1" presStyleIdx="2" presStyleCnt="4" custScaleX="78706" custScaleY="81828" custLinFactNeighborX="7224" custLinFactNeighborY="68556">
        <dgm:presLayoutVars>
          <dgm:bulletEnabled val="1"/>
        </dgm:presLayoutVars>
      </dgm:prSet>
      <dgm:spPr/>
      <dgm:t>
        <a:bodyPr/>
        <a:lstStyle/>
        <a:p>
          <a:endParaRPr lang="en-US"/>
        </a:p>
      </dgm:t>
    </dgm:pt>
    <dgm:pt modelId="{BB792542-8101-4429-B225-8562A3BE2621}" type="pres">
      <dgm:prSet presAssocID="{9C229901-ED54-4FD9-802D-B4738C980FFF}" presName="ellipse4" presStyleLbl="vennNode1" presStyleIdx="3" presStyleCnt="4" custScaleX="76051" custScaleY="78574" custLinFactNeighborX="-48044" custLinFactNeighborY="-55115">
        <dgm:presLayoutVars>
          <dgm:bulletEnabled val="1"/>
        </dgm:presLayoutVars>
      </dgm:prSet>
      <dgm:spPr/>
      <dgm:t>
        <a:bodyPr/>
        <a:lstStyle/>
        <a:p>
          <a:endParaRPr lang="en-US"/>
        </a:p>
      </dgm:t>
    </dgm:pt>
  </dgm:ptLst>
  <dgm:cxnLst>
    <dgm:cxn modelId="{10D5B633-EE75-4168-B0D4-AAE7CB1311D5}" type="presOf" srcId="{9C229901-ED54-4FD9-802D-B4738C980FFF}" destId="{09DA73E4-1319-4CC4-AF95-DA4583CEA637}" srcOrd="0" destOrd="0" presId="urn:microsoft.com/office/officeart/2005/8/layout/rings+Icon"/>
    <dgm:cxn modelId="{8097ED1E-00FD-47D5-8896-0F0DAF0CC6F8}" srcId="{9C229901-ED54-4FD9-802D-B4738C980FFF}" destId="{EB13BC86-C467-4874-A187-5AFE40553458}" srcOrd="2" destOrd="0" parTransId="{063D0C3D-2A11-43A0-AB1E-CD97D50F2A73}" sibTransId="{42C08151-B2BD-4919-8710-33E7473F20CA}"/>
    <dgm:cxn modelId="{78D86C31-BF9D-442D-9CE8-51E6D6DF7D06}" type="presOf" srcId="{30CFC640-C492-4264-9E89-EE384D9A69BF}" destId="{BB792542-8101-4429-B225-8562A3BE2621}" srcOrd="0" destOrd="0" presId="urn:microsoft.com/office/officeart/2005/8/layout/rings+Icon"/>
    <dgm:cxn modelId="{83F621A8-1DA0-4769-B78A-ADAA13BD0C57}" type="presOf" srcId="{5CAFD8C8-BDA5-408E-B402-F770002BBDB1}" destId="{A0F5A612-D69C-4B35-B1FF-DBB6806A1AF4}" srcOrd="0" destOrd="0" presId="urn:microsoft.com/office/officeart/2005/8/layout/rings+Icon"/>
    <dgm:cxn modelId="{114F370F-EEAA-4B8C-AAFA-94C070D50E6B}" srcId="{9C229901-ED54-4FD9-802D-B4738C980FFF}" destId="{5CAFD8C8-BDA5-408E-B402-F770002BBDB1}" srcOrd="0" destOrd="0" parTransId="{E306D0C8-720E-43C2-8153-3D5620CB13FF}" sibTransId="{15540DD6-5684-4A42-9C87-E3C64819F0ED}"/>
    <dgm:cxn modelId="{C65D29AF-7A49-40F1-90E8-9923CC052BB5}" type="presOf" srcId="{EB13BC86-C467-4874-A187-5AFE40553458}" destId="{4A1ED20F-1D3F-44CA-8472-99782F2C8EA0}" srcOrd="0" destOrd="0" presId="urn:microsoft.com/office/officeart/2005/8/layout/rings+Icon"/>
    <dgm:cxn modelId="{83C86200-0D96-401D-BD0F-0D08D1313BAD}" srcId="{9C229901-ED54-4FD9-802D-B4738C980FFF}" destId="{30CFC640-C492-4264-9E89-EE384D9A69BF}" srcOrd="3" destOrd="0" parTransId="{2C522CBC-4E61-45D8-81EC-472A1D636A12}" sibTransId="{A5E2402A-6800-4459-A03F-22E20BA051D3}"/>
    <dgm:cxn modelId="{6B3114C4-5CF9-48B2-9C4A-76E46372E654}" type="presOf" srcId="{481033F2-4110-4023-83F4-1775802A59C8}" destId="{07660F6D-D89E-4092-B08E-21E3655537A6}" srcOrd="0" destOrd="0" presId="urn:microsoft.com/office/officeart/2005/8/layout/rings+Icon"/>
    <dgm:cxn modelId="{CF7460FD-B951-4B31-99DC-2D5E1A6573A2}" srcId="{9C229901-ED54-4FD9-802D-B4738C980FFF}" destId="{481033F2-4110-4023-83F4-1775802A59C8}" srcOrd="1" destOrd="0" parTransId="{CB826EF0-F160-4E95-AB25-FED45C445498}" sibTransId="{0AE10CE5-EBB4-4FEA-A389-D2655BD04189}"/>
    <dgm:cxn modelId="{92E38BE3-3B4E-466A-B660-3145336A2C97}" type="presParOf" srcId="{09DA73E4-1319-4CC4-AF95-DA4583CEA637}" destId="{A0F5A612-D69C-4B35-B1FF-DBB6806A1AF4}" srcOrd="0" destOrd="0" presId="urn:microsoft.com/office/officeart/2005/8/layout/rings+Icon"/>
    <dgm:cxn modelId="{5CAD1B25-77A0-46C7-AEFA-59CE1216BB2C}" type="presParOf" srcId="{09DA73E4-1319-4CC4-AF95-DA4583CEA637}" destId="{07660F6D-D89E-4092-B08E-21E3655537A6}" srcOrd="1" destOrd="0" presId="urn:microsoft.com/office/officeart/2005/8/layout/rings+Icon"/>
    <dgm:cxn modelId="{9F035077-FE32-4549-A8CD-91DF8338A564}" type="presParOf" srcId="{09DA73E4-1319-4CC4-AF95-DA4583CEA637}" destId="{4A1ED20F-1D3F-44CA-8472-99782F2C8EA0}" srcOrd="2" destOrd="0" presId="urn:microsoft.com/office/officeart/2005/8/layout/rings+Icon"/>
    <dgm:cxn modelId="{A271DE9E-93FC-431B-96C5-3B40FD9EE14E}" type="presParOf" srcId="{09DA73E4-1319-4CC4-AF95-DA4583CEA637}" destId="{BB792542-8101-4429-B225-8562A3BE2621}" srcOrd="3"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96F0C-3A1B-4608-BBD1-71B5DB9724A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235BD275-2319-439F-9AEE-2B9987CE48DA}">
      <dgm:prSet phldrT="[Text]" custT="1"/>
      <dgm:spPr/>
      <dgm:t>
        <a:bodyPr/>
        <a:lstStyle/>
        <a:p>
          <a:r>
            <a:rPr lang="en-US" sz="1800" dirty="0">
              <a:latin typeface="Algerian" panose="04020705040A02060702" pitchFamily="82" charset="0"/>
            </a:rPr>
            <a:t>One Plan </a:t>
          </a:r>
        </a:p>
      </dgm:t>
    </dgm:pt>
    <dgm:pt modelId="{0F3FB05E-D4B0-4CB2-891C-3FE3EADE3E4C}" type="parTrans" cxnId="{11D74F79-F2FD-4163-B384-E1D07EAF8FE9}">
      <dgm:prSet/>
      <dgm:spPr/>
      <dgm:t>
        <a:bodyPr/>
        <a:lstStyle/>
        <a:p>
          <a:endParaRPr lang="en-US"/>
        </a:p>
      </dgm:t>
    </dgm:pt>
    <dgm:pt modelId="{B2083E20-1DEE-4894-8E0B-EA60383D0D62}" type="sibTrans" cxnId="{11D74F79-F2FD-4163-B384-E1D07EAF8FE9}">
      <dgm:prSet/>
      <dgm:spPr/>
      <dgm:t>
        <a:bodyPr/>
        <a:lstStyle/>
        <a:p>
          <a:endParaRPr lang="en-US"/>
        </a:p>
      </dgm:t>
    </dgm:pt>
    <dgm:pt modelId="{1596D22D-A6C6-48D6-9797-68563844DB59}">
      <dgm:prSet phldrT="[Text]" custT="1"/>
      <dgm:spPr>
        <a:solidFill>
          <a:schemeClr val="bg2">
            <a:lumMod val="50000"/>
          </a:schemeClr>
        </a:solidFill>
      </dgm:spPr>
      <dgm:t>
        <a:bodyPr/>
        <a:lstStyle/>
        <a:p>
          <a:r>
            <a:rPr lang="en-ZA" sz="1200" b="1" dirty="0">
              <a:latin typeface="Arial Narrow" panose="020B0606020202030204" pitchFamily="34" charset="0"/>
            </a:rPr>
            <a:t>Demographic and District Profile </a:t>
          </a:r>
          <a:endParaRPr lang="en-US" sz="1200" dirty="0">
            <a:latin typeface="Arial Narrow" panose="020B0606020202030204" pitchFamily="34" charset="0"/>
          </a:endParaRPr>
        </a:p>
      </dgm:t>
    </dgm:pt>
    <dgm:pt modelId="{9BAF02B6-0902-4603-BF0D-805BF880BFA1}" type="parTrans" cxnId="{6804BE15-3208-4355-A004-5FB739533D67}">
      <dgm:prSet/>
      <dgm:spPr/>
      <dgm:t>
        <a:bodyPr/>
        <a:lstStyle/>
        <a:p>
          <a:endParaRPr lang="en-US"/>
        </a:p>
      </dgm:t>
    </dgm:pt>
    <dgm:pt modelId="{B82F1A5B-B636-4E80-8794-B0963BB2E0F3}" type="sibTrans" cxnId="{6804BE15-3208-4355-A004-5FB739533D67}">
      <dgm:prSet/>
      <dgm:spPr/>
      <dgm:t>
        <a:bodyPr/>
        <a:lstStyle/>
        <a:p>
          <a:endParaRPr lang="en-US"/>
        </a:p>
      </dgm:t>
    </dgm:pt>
    <dgm:pt modelId="{7B15932D-4330-492C-8C9A-2D2A1D921B3B}">
      <dgm:prSet phldrT="[Text]" custT="1"/>
      <dgm:spPr>
        <a:solidFill>
          <a:schemeClr val="bg2">
            <a:lumMod val="50000"/>
          </a:schemeClr>
        </a:solidFill>
      </dgm:spPr>
      <dgm:t>
        <a:bodyPr/>
        <a:lstStyle/>
        <a:p>
          <a:r>
            <a:rPr lang="en-ZA" sz="1400" b="1" dirty="0">
              <a:latin typeface="Arial Narrow" panose="020B0606020202030204" pitchFamily="34" charset="0"/>
            </a:rPr>
            <a:t>Integrated Services Provisioning</a:t>
          </a:r>
          <a:r>
            <a:rPr lang="en-ZA" sz="1400" dirty="0">
              <a:latin typeface="Arial Narrow" panose="020B0606020202030204" pitchFamily="34" charset="0"/>
            </a:rPr>
            <a:t> </a:t>
          </a:r>
          <a:endParaRPr lang="en-US" sz="1400" dirty="0">
            <a:latin typeface="Arial Narrow" panose="020B0606020202030204" pitchFamily="34" charset="0"/>
          </a:endParaRPr>
        </a:p>
      </dgm:t>
    </dgm:pt>
    <dgm:pt modelId="{FFD95D1B-289A-4293-ADE1-470F677513E5}" type="parTrans" cxnId="{48A78FC9-23B9-4D9E-BEAB-5BFCA6DC9F5D}">
      <dgm:prSet/>
      <dgm:spPr/>
      <dgm:t>
        <a:bodyPr/>
        <a:lstStyle/>
        <a:p>
          <a:endParaRPr lang="en-US"/>
        </a:p>
      </dgm:t>
    </dgm:pt>
    <dgm:pt modelId="{D80DC16C-193A-421B-A9F7-59FF5335E991}" type="sibTrans" cxnId="{48A78FC9-23B9-4D9E-BEAB-5BFCA6DC9F5D}">
      <dgm:prSet/>
      <dgm:spPr/>
      <dgm:t>
        <a:bodyPr/>
        <a:lstStyle/>
        <a:p>
          <a:endParaRPr lang="en-US"/>
        </a:p>
      </dgm:t>
    </dgm:pt>
    <dgm:pt modelId="{045F7616-C2DA-4644-BF77-F62115F02319}">
      <dgm:prSet phldrT="[Text]" custT="1"/>
      <dgm:spPr>
        <a:solidFill>
          <a:schemeClr val="bg2">
            <a:lumMod val="50000"/>
          </a:schemeClr>
        </a:solidFill>
      </dgm:spPr>
      <dgm:t>
        <a:bodyPr/>
        <a:lstStyle/>
        <a:p>
          <a:r>
            <a:rPr lang="en-ZA" sz="1300" b="1" dirty="0">
              <a:latin typeface="Arial Narrow" panose="020B0606020202030204" pitchFamily="34" charset="0"/>
            </a:rPr>
            <a:t>Infrastructure Engineering</a:t>
          </a:r>
          <a:r>
            <a:rPr lang="en-ZA" sz="1300" dirty="0">
              <a:latin typeface="Arial Narrow" panose="020B0606020202030204" pitchFamily="34" charset="0"/>
            </a:rPr>
            <a:t> </a:t>
          </a:r>
          <a:endParaRPr lang="en-US" sz="1300">
            <a:latin typeface="Arial Narrow" panose="020B0606020202030204" pitchFamily="34" charset="0"/>
          </a:endParaRPr>
        </a:p>
      </dgm:t>
    </dgm:pt>
    <dgm:pt modelId="{171D8F97-ECA1-48F4-8ED2-68766ADCC1B2}" type="parTrans" cxnId="{A3F0ADD1-0520-4FBB-AFA6-5BC91014BAAE}">
      <dgm:prSet/>
      <dgm:spPr/>
      <dgm:t>
        <a:bodyPr/>
        <a:lstStyle/>
        <a:p>
          <a:endParaRPr lang="en-US"/>
        </a:p>
      </dgm:t>
    </dgm:pt>
    <dgm:pt modelId="{1342909D-35EE-44E2-88E1-9C1BF7728C9E}" type="sibTrans" cxnId="{A3F0ADD1-0520-4FBB-AFA6-5BC91014BAAE}">
      <dgm:prSet/>
      <dgm:spPr/>
      <dgm:t>
        <a:bodyPr/>
        <a:lstStyle/>
        <a:p>
          <a:endParaRPr lang="en-US"/>
        </a:p>
      </dgm:t>
    </dgm:pt>
    <dgm:pt modelId="{800AB0D3-DFFE-4C75-8165-9576CFE13F01}">
      <dgm:prSet phldrT="[Text]" custT="1"/>
      <dgm:spPr>
        <a:solidFill>
          <a:schemeClr val="bg2">
            <a:lumMod val="50000"/>
          </a:schemeClr>
        </a:solidFill>
      </dgm:spPr>
      <dgm:t>
        <a:bodyPr/>
        <a:lstStyle/>
        <a:p>
          <a:r>
            <a:rPr lang="en-ZA" sz="1300" b="1" dirty="0">
              <a:latin typeface="Arial Narrow" panose="020B0606020202030204" pitchFamily="34" charset="0"/>
            </a:rPr>
            <a:t>Spatial Restructuring</a:t>
          </a:r>
          <a:r>
            <a:rPr lang="en-ZA" sz="1300" dirty="0">
              <a:latin typeface="Arial Narrow" panose="020B0606020202030204" pitchFamily="34" charset="0"/>
            </a:rPr>
            <a:t> </a:t>
          </a:r>
          <a:endParaRPr lang="en-US" sz="1300" dirty="0">
            <a:latin typeface="Arial Narrow" panose="020B0606020202030204" pitchFamily="34" charset="0"/>
          </a:endParaRPr>
        </a:p>
      </dgm:t>
    </dgm:pt>
    <dgm:pt modelId="{DC670F2A-7D63-4525-A0D0-8AD16031972C}" type="parTrans" cxnId="{04D55755-6C5B-448C-91B8-EB8D2BBA54EC}">
      <dgm:prSet/>
      <dgm:spPr/>
      <dgm:t>
        <a:bodyPr/>
        <a:lstStyle/>
        <a:p>
          <a:endParaRPr lang="en-US"/>
        </a:p>
      </dgm:t>
    </dgm:pt>
    <dgm:pt modelId="{CB25588D-819E-4E42-AB8B-AC8E5FF0A7D8}" type="sibTrans" cxnId="{04D55755-6C5B-448C-91B8-EB8D2BBA54EC}">
      <dgm:prSet/>
      <dgm:spPr/>
      <dgm:t>
        <a:bodyPr/>
        <a:lstStyle/>
        <a:p>
          <a:endParaRPr lang="en-US"/>
        </a:p>
      </dgm:t>
    </dgm:pt>
    <dgm:pt modelId="{27A0A2B0-ED83-4CC8-A941-44810B3796A8}">
      <dgm:prSet phldrT="[Text]" custT="1"/>
      <dgm:spPr>
        <a:solidFill>
          <a:schemeClr val="bg2">
            <a:lumMod val="50000"/>
          </a:schemeClr>
        </a:solidFill>
      </dgm:spPr>
      <dgm:t>
        <a:bodyPr/>
        <a:lstStyle/>
        <a:p>
          <a:r>
            <a:rPr lang="en-ZA" sz="1400" b="1" dirty="0">
              <a:latin typeface="Arial Narrow" panose="020B0606020202030204" pitchFamily="34" charset="0"/>
            </a:rPr>
            <a:t>Economic Positioning </a:t>
          </a:r>
          <a:endParaRPr lang="en-US" sz="1400" b="1">
            <a:latin typeface="Arial Narrow" panose="020B0606020202030204" pitchFamily="34" charset="0"/>
          </a:endParaRPr>
        </a:p>
      </dgm:t>
    </dgm:pt>
    <dgm:pt modelId="{4C218CCB-78E3-4A0E-80E9-00FF76938F4A}" type="parTrans" cxnId="{A31701C6-BA07-4017-BAE7-991FBB5BE867}">
      <dgm:prSet/>
      <dgm:spPr/>
      <dgm:t>
        <a:bodyPr/>
        <a:lstStyle/>
        <a:p>
          <a:endParaRPr lang="en-US"/>
        </a:p>
      </dgm:t>
    </dgm:pt>
    <dgm:pt modelId="{7ED38159-72AE-4508-934A-B062CAB116A6}" type="sibTrans" cxnId="{A31701C6-BA07-4017-BAE7-991FBB5BE867}">
      <dgm:prSet/>
      <dgm:spPr/>
      <dgm:t>
        <a:bodyPr/>
        <a:lstStyle/>
        <a:p>
          <a:endParaRPr lang="en-US"/>
        </a:p>
      </dgm:t>
    </dgm:pt>
    <dgm:pt modelId="{8640FDF4-82D6-457F-90D1-0FC2BA4A804D}">
      <dgm:prSet custT="1"/>
      <dgm:spPr>
        <a:solidFill>
          <a:schemeClr val="bg2">
            <a:lumMod val="50000"/>
          </a:schemeClr>
        </a:solidFill>
      </dgm:spPr>
      <dgm:t>
        <a:bodyPr/>
        <a:lstStyle/>
        <a:p>
          <a:r>
            <a:rPr lang="en-ZA" sz="1400" b="1" dirty="0">
              <a:latin typeface="Arial Narrow" panose="020B0606020202030204" pitchFamily="34" charset="0"/>
            </a:rPr>
            <a:t>Governance and Financial Management </a:t>
          </a:r>
          <a:endParaRPr lang="en-US" sz="1400" b="1" dirty="0">
            <a:latin typeface="Arial Narrow" panose="020B0606020202030204" pitchFamily="34" charset="0"/>
          </a:endParaRPr>
        </a:p>
      </dgm:t>
    </dgm:pt>
    <dgm:pt modelId="{CCC6E9C6-F54F-4C3C-9C67-966EEB8F8848}" type="parTrans" cxnId="{A616DF51-3BE1-434E-86A0-47DF7C743A46}">
      <dgm:prSet/>
      <dgm:spPr/>
      <dgm:t>
        <a:bodyPr/>
        <a:lstStyle/>
        <a:p>
          <a:endParaRPr lang="en-US"/>
        </a:p>
      </dgm:t>
    </dgm:pt>
    <dgm:pt modelId="{25D1E2D4-95FD-4535-A413-937D5C5AE5A4}" type="sibTrans" cxnId="{A616DF51-3BE1-434E-86A0-47DF7C743A46}">
      <dgm:prSet/>
      <dgm:spPr/>
      <dgm:t>
        <a:bodyPr/>
        <a:lstStyle/>
        <a:p>
          <a:endParaRPr lang="en-US"/>
        </a:p>
      </dgm:t>
    </dgm:pt>
    <dgm:pt modelId="{2FE0F216-BB47-4F74-B7F4-71C3AA64CC13}" type="pres">
      <dgm:prSet presAssocID="{66296F0C-3A1B-4608-BBD1-71B5DB9724A0}" presName="Name0" presStyleCnt="0">
        <dgm:presLayoutVars>
          <dgm:chMax val="1"/>
          <dgm:chPref val="1"/>
          <dgm:dir/>
          <dgm:animOne val="branch"/>
          <dgm:animLvl val="lvl"/>
        </dgm:presLayoutVars>
      </dgm:prSet>
      <dgm:spPr/>
      <dgm:t>
        <a:bodyPr/>
        <a:lstStyle/>
        <a:p>
          <a:endParaRPr lang="en-US"/>
        </a:p>
      </dgm:t>
    </dgm:pt>
    <dgm:pt modelId="{BE7EED21-EDC2-4A5D-B824-357F2CC5253C}" type="pres">
      <dgm:prSet presAssocID="{235BD275-2319-439F-9AEE-2B9987CE48DA}" presName="Parent" presStyleLbl="node0" presStyleIdx="0" presStyleCnt="1">
        <dgm:presLayoutVars>
          <dgm:chMax val="6"/>
          <dgm:chPref val="6"/>
        </dgm:presLayoutVars>
      </dgm:prSet>
      <dgm:spPr/>
      <dgm:t>
        <a:bodyPr/>
        <a:lstStyle/>
        <a:p>
          <a:endParaRPr lang="en-US"/>
        </a:p>
      </dgm:t>
    </dgm:pt>
    <dgm:pt modelId="{1CB9A4BB-C000-4799-ACA2-1FCBD75781FE}" type="pres">
      <dgm:prSet presAssocID="{1596D22D-A6C6-48D6-9797-68563844DB59}" presName="Accent1" presStyleCnt="0"/>
      <dgm:spPr/>
    </dgm:pt>
    <dgm:pt modelId="{A04CFF95-6C15-4BC5-9883-760186254870}" type="pres">
      <dgm:prSet presAssocID="{1596D22D-A6C6-48D6-9797-68563844DB59}" presName="Accent" presStyleLbl="bgShp" presStyleIdx="0" presStyleCnt="6"/>
      <dgm:spPr/>
    </dgm:pt>
    <dgm:pt modelId="{5CE85239-0806-4268-8367-9B142A3AAEBA}" type="pres">
      <dgm:prSet presAssocID="{1596D22D-A6C6-48D6-9797-68563844DB59}" presName="Child1" presStyleLbl="node1" presStyleIdx="0" presStyleCnt="6">
        <dgm:presLayoutVars>
          <dgm:chMax val="0"/>
          <dgm:chPref val="0"/>
          <dgm:bulletEnabled val="1"/>
        </dgm:presLayoutVars>
      </dgm:prSet>
      <dgm:spPr/>
      <dgm:t>
        <a:bodyPr/>
        <a:lstStyle/>
        <a:p>
          <a:endParaRPr lang="en-US"/>
        </a:p>
      </dgm:t>
    </dgm:pt>
    <dgm:pt modelId="{D17FEEF0-A96E-4CC3-A8BC-6B4F0CA5BF94}" type="pres">
      <dgm:prSet presAssocID="{8640FDF4-82D6-457F-90D1-0FC2BA4A804D}" presName="Accent2" presStyleCnt="0"/>
      <dgm:spPr/>
    </dgm:pt>
    <dgm:pt modelId="{CDB5AA89-9460-4D38-B701-D8D278455320}" type="pres">
      <dgm:prSet presAssocID="{8640FDF4-82D6-457F-90D1-0FC2BA4A804D}" presName="Accent" presStyleLbl="bgShp" presStyleIdx="1" presStyleCnt="6"/>
      <dgm:spPr/>
    </dgm:pt>
    <dgm:pt modelId="{05DA219A-9E5F-486D-A6F5-D7E3571F7631}" type="pres">
      <dgm:prSet presAssocID="{8640FDF4-82D6-457F-90D1-0FC2BA4A804D}" presName="Child2" presStyleLbl="node1" presStyleIdx="1" presStyleCnt="6">
        <dgm:presLayoutVars>
          <dgm:chMax val="0"/>
          <dgm:chPref val="0"/>
          <dgm:bulletEnabled val="1"/>
        </dgm:presLayoutVars>
      </dgm:prSet>
      <dgm:spPr/>
      <dgm:t>
        <a:bodyPr/>
        <a:lstStyle/>
        <a:p>
          <a:endParaRPr lang="en-US"/>
        </a:p>
      </dgm:t>
    </dgm:pt>
    <dgm:pt modelId="{74716653-AAFE-42AE-AB35-76CF0BD85E5D}" type="pres">
      <dgm:prSet presAssocID="{7B15932D-4330-492C-8C9A-2D2A1D921B3B}" presName="Accent3" presStyleCnt="0"/>
      <dgm:spPr/>
    </dgm:pt>
    <dgm:pt modelId="{A83A8B97-F9F9-46B4-9C68-DC762D3F4137}" type="pres">
      <dgm:prSet presAssocID="{7B15932D-4330-492C-8C9A-2D2A1D921B3B}" presName="Accent" presStyleLbl="bgShp" presStyleIdx="2" presStyleCnt="6"/>
      <dgm:spPr/>
    </dgm:pt>
    <dgm:pt modelId="{C1B572D0-E9DE-48FD-8F67-0967B451237C}" type="pres">
      <dgm:prSet presAssocID="{7B15932D-4330-492C-8C9A-2D2A1D921B3B}" presName="Child3" presStyleLbl="node1" presStyleIdx="2" presStyleCnt="6">
        <dgm:presLayoutVars>
          <dgm:chMax val="0"/>
          <dgm:chPref val="0"/>
          <dgm:bulletEnabled val="1"/>
        </dgm:presLayoutVars>
      </dgm:prSet>
      <dgm:spPr/>
      <dgm:t>
        <a:bodyPr/>
        <a:lstStyle/>
        <a:p>
          <a:endParaRPr lang="en-US"/>
        </a:p>
      </dgm:t>
    </dgm:pt>
    <dgm:pt modelId="{05C4FCAB-8666-49C4-A513-C065075C542F}" type="pres">
      <dgm:prSet presAssocID="{045F7616-C2DA-4644-BF77-F62115F02319}" presName="Accent4" presStyleCnt="0"/>
      <dgm:spPr/>
    </dgm:pt>
    <dgm:pt modelId="{7A535EFB-E6A1-4FEC-9F05-E40F43FA55B8}" type="pres">
      <dgm:prSet presAssocID="{045F7616-C2DA-4644-BF77-F62115F02319}" presName="Accent" presStyleLbl="bgShp" presStyleIdx="3" presStyleCnt="6"/>
      <dgm:spPr/>
    </dgm:pt>
    <dgm:pt modelId="{2BF421F6-4258-49E3-BB53-F4F7A6B8A1F9}" type="pres">
      <dgm:prSet presAssocID="{045F7616-C2DA-4644-BF77-F62115F02319}" presName="Child4" presStyleLbl="node1" presStyleIdx="3" presStyleCnt="6">
        <dgm:presLayoutVars>
          <dgm:chMax val="0"/>
          <dgm:chPref val="0"/>
          <dgm:bulletEnabled val="1"/>
        </dgm:presLayoutVars>
      </dgm:prSet>
      <dgm:spPr/>
      <dgm:t>
        <a:bodyPr/>
        <a:lstStyle/>
        <a:p>
          <a:endParaRPr lang="en-US"/>
        </a:p>
      </dgm:t>
    </dgm:pt>
    <dgm:pt modelId="{063F795A-93D1-47D1-86AC-31E8BB645606}" type="pres">
      <dgm:prSet presAssocID="{800AB0D3-DFFE-4C75-8165-9576CFE13F01}" presName="Accent5" presStyleCnt="0"/>
      <dgm:spPr/>
    </dgm:pt>
    <dgm:pt modelId="{C27CC3A1-92A6-4FFF-8C58-53C7139D7B79}" type="pres">
      <dgm:prSet presAssocID="{800AB0D3-DFFE-4C75-8165-9576CFE13F01}" presName="Accent" presStyleLbl="bgShp" presStyleIdx="4" presStyleCnt="6"/>
      <dgm:spPr/>
    </dgm:pt>
    <dgm:pt modelId="{C0852F59-B8A5-4436-B1DC-2F0E76A3745D}" type="pres">
      <dgm:prSet presAssocID="{800AB0D3-DFFE-4C75-8165-9576CFE13F01}" presName="Child5" presStyleLbl="node1" presStyleIdx="4" presStyleCnt="6">
        <dgm:presLayoutVars>
          <dgm:chMax val="0"/>
          <dgm:chPref val="0"/>
          <dgm:bulletEnabled val="1"/>
        </dgm:presLayoutVars>
      </dgm:prSet>
      <dgm:spPr/>
      <dgm:t>
        <a:bodyPr/>
        <a:lstStyle/>
        <a:p>
          <a:endParaRPr lang="en-US"/>
        </a:p>
      </dgm:t>
    </dgm:pt>
    <dgm:pt modelId="{09521711-60B0-4C41-8885-9A01C205315D}" type="pres">
      <dgm:prSet presAssocID="{27A0A2B0-ED83-4CC8-A941-44810B3796A8}" presName="Accent6" presStyleCnt="0"/>
      <dgm:spPr/>
    </dgm:pt>
    <dgm:pt modelId="{85F5E01E-553F-4C52-B15B-7A89196F5C42}" type="pres">
      <dgm:prSet presAssocID="{27A0A2B0-ED83-4CC8-A941-44810B3796A8}" presName="Accent" presStyleLbl="bgShp" presStyleIdx="5" presStyleCnt="6"/>
      <dgm:spPr/>
    </dgm:pt>
    <dgm:pt modelId="{4F28FC9B-D024-4D19-B39E-204D9CC70A02}" type="pres">
      <dgm:prSet presAssocID="{27A0A2B0-ED83-4CC8-A941-44810B3796A8}" presName="Child6" presStyleLbl="node1" presStyleIdx="5" presStyleCnt="6">
        <dgm:presLayoutVars>
          <dgm:chMax val="0"/>
          <dgm:chPref val="0"/>
          <dgm:bulletEnabled val="1"/>
        </dgm:presLayoutVars>
      </dgm:prSet>
      <dgm:spPr/>
      <dgm:t>
        <a:bodyPr/>
        <a:lstStyle/>
        <a:p>
          <a:endParaRPr lang="en-US"/>
        </a:p>
      </dgm:t>
    </dgm:pt>
  </dgm:ptLst>
  <dgm:cxnLst>
    <dgm:cxn modelId="{48A78FC9-23B9-4D9E-BEAB-5BFCA6DC9F5D}" srcId="{235BD275-2319-439F-9AEE-2B9987CE48DA}" destId="{7B15932D-4330-492C-8C9A-2D2A1D921B3B}" srcOrd="2" destOrd="0" parTransId="{FFD95D1B-289A-4293-ADE1-470F677513E5}" sibTransId="{D80DC16C-193A-421B-A9F7-59FF5335E991}"/>
    <dgm:cxn modelId="{6804BE15-3208-4355-A004-5FB739533D67}" srcId="{235BD275-2319-439F-9AEE-2B9987CE48DA}" destId="{1596D22D-A6C6-48D6-9797-68563844DB59}" srcOrd="0" destOrd="0" parTransId="{9BAF02B6-0902-4603-BF0D-805BF880BFA1}" sibTransId="{B82F1A5B-B636-4E80-8794-B0963BB2E0F3}"/>
    <dgm:cxn modelId="{41BDC75F-26DC-4F01-B614-197FB8349D3D}" type="presOf" srcId="{7B15932D-4330-492C-8C9A-2D2A1D921B3B}" destId="{C1B572D0-E9DE-48FD-8F67-0967B451237C}" srcOrd="0" destOrd="0" presId="urn:microsoft.com/office/officeart/2011/layout/HexagonRadial"/>
    <dgm:cxn modelId="{11D74F79-F2FD-4163-B384-E1D07EAF8FE9}" srcId="{66296F0C-3A1B-4608-BBD1-71B5DB9724A0}" destId="{235BD275-2319-439F-9AEE-2B9987CE48DA}" srcOrd="0" destOrd="0" parTransId="{0F3FB05E-D4B0-4CB2-891C-3FE3EADE3E4C}" sibTransId="{B2083E20-1DEE-4894-8E0B-EA60383D0D62}"/>
    <dgm:cxn modelId="{A3F0ADD1-0520-4FBB-AFA6-5BC91014BAAE}" srcId="{235BD275-2319-439F-9AEE-2B9987CE48DA}" destId="{045F7616-C2DA-4644-BF77-F62115F02319}" srcOrd="3" destOrd="0" parTransId="{171D8F97-ECA1-48F4-8ED2-68766ADCC1B2}" sibTransId="{1342909D-35EE-44E2-88E1-9C1BF7728C9E}"/>
    <dgm:cxn modelId="{04D55755-6C5B-448C-91B8-EB8D2BBA54EC}" srcId="{235BD275-2319-439F-9AEE-2B9987CE48DA}" destId="{800AB0D3-DFFE-4C75-8165-9576CFE13F01}" srcOrd="4" destOrd="0" parTransId="{DC670F2A-7D63-4525-A0D0-8AD16031972C}" sibTransId="{CB25588D-819E-4E42-AB8B-AC8E5FF0A7D8}"/>
    <dgm:cxn modelId="{2088D81A-FFC2-4592-80FD-4B04200706DF}" type="presOf" srcId="{8640FDF4-82D6-457F-90D1-0FC2BA4A804D}" destId="{05DA219A-9E5F-486D-A6F5-D7E3571F7631}" srcOrd="0" destOrd="0" presId="urn:microsoft.com/office/officeart/2011/layout/HexagonRadial"/>
    <dgm:cxn modelId="{F842EA9A-DD06-4EFA-9B46-C5AD336349F1}" type="presOf" srcId="{235BD275-2319-439F-9AEE-2B9987CE48DA}" destId="{BE7EED21-EDC2-4A5D-B824-357F2CC5253C}" srcOrd="0" destOrd="0" presId="urn:microsoft.com/office/officeart/2011/layout/HexagonRadial"/>
    <dgm:cxn modelId="{4F5D8514-4C50-47C9-9E25-51677FD731E3}" type="presOf" srcId="{1596D22D-A6C6-48D6-9797-68563844DB59}" destId="{5CE85239-0806-4268-8367-9B142A3AAEBA}" srcOrd="0" destOrd="0" presId="urn:microsoft.com/office/officeart/2011/layout/HexagonRadial"/>
    <dgm:cxn modelId="{3121590F-D897-4F26-BCEC-CAEEAC5BB37B}" type="presOf" srcId="{045F7616-C2DA-4644-BF77-F62115F02319}" destId="{2BF421F6-4258-49E3-BB53-F4F7A6B8A1F9}" srcOrd="0" destOrd="0" presId="urn:microsoft.com/office/officeart/2011/layout/HexagonRadial"/>
    <dgm:cxn modelId="{7A44DFC8-AC47-4BE1-A565-BD2E1E1A8555}" type="presOf" srcId="{66296F0C-3A1B-4608-BBD1-71B5DB9724A0}" destId="{2FE0F216-BB47-4F74-B7F4-71C3AA64CC13}" srcOrd="0" destOrd="0" presId="urn:microsoft.com/office/officeart/2011/layout/HexagonRadial"/>
    <dgm:cxn modelId="{A31701C6-BA07-4017-BAE7-991FBB5BE867}" srcId="{235BD275-2319-439F-9AEE-2B9987CE48DA}" destId="{27A0A2B0-ED83-4CC8-A941-44810B3796A8}" srcOrd="5" destOrd="0" parTransId="{4C218CCB-78E3-4A0E-80E9-00FF76938F4A}" sibTransId="{7ED38159-72AE-4508-934A-B062CAB116A6}"/>
    <dgm:cxn modelId="{A616DF51-3BE1-434E-86A0-47DF7C743A46}" srcId="{235BD275-2319-439F-9AEE-2B9987CE48DA}" destId="{8640FDF4-82D6-457F-90D1-0FC2BA4A804D}" srcOrd="1" destOrd="0" parTransId="{CCC6E9C6-F54F-4C3C-9C67-966EEB8F8848}" sibTransId="{25D1E2D4-95FD-4535-A413-937D5C5AE5A4}"/>
    <dgm:cxn modelId="{4D96F6A0-E819-4651-9EE9-F4FC7C055EF0}" type="presOf" srcId="{800AB0D3-DFFE-4C75-8165-9576CFE13F01}" destId="{C0852F59-B8A5-4436-B1DC-2F0E76A3745D}" srcOrd="0" destOrd="0" presId="urn:microsoft.com/office/officeart/2011/layout/HexagonRadial"/>
    <dgm:cxn modelId="{DDE4FB5F-C486-4720-9F04-A38210EA03E9}" type="presOf" srcId="{27A0A2B0-ED83-4CC8-A941-44810B3796A8}" destId="{4F28FC9B-D024-4D19-B39E-204D9CC70A02}" srcOrd="0" destOrd="0" presId="urn:microsoft.com/office/officeart/2011/layout/HexagonRadial"/>
    <dgm:cxn modelId="{43C202BC-9133-4D80-BC6F-278D076AA948}" type="presParOf" srcId="{2FE0F216-BB47-4F74-B7F4-71C3AA64CC13}" destId="{BE7EED21-EDC2-4A5D-B824-357F2CC5253C}" srcOrd="0" destOrd="0" presId="urn:microsoft.com/office/officeart/2011/layout/HexagonRadial"/>
    <dgm:cxn modelId="{833EF07C-0D4A-4C14-A4B9-FC646F83F680}" type="presParOf" srcId="{2FE0F216-BB47-4F74-B7F4-71C3AA64CC13}" destId="{1CB9A4BB-C000-4799-ACA2-1FCBD75781FE}" srcOrd="1" destOrd="0" presId="urn:microsoft.com/office/officeart/2011/layout/HexagonRadial"/>
    <dgm:cxn modelId="{B808ACC0-95C8-47CA-B853-837FD0149F7F}" type="presParOf" srcId="{1CB9A4BB-C000-4799-ACA2-1FCBD75781FE}" destId="{A04CFF95-6C15-4BC5-9883-760186254870}" srcOrd="0" destOrd="0" presId="urn:microsoft.com/office/officeart/2011/layout/HexagonRadial"/>
    <dgm:cxn modelId="{27A9B86F-96D1-4F0D-8944-503BC37043C8}" type="presParOf" srcId="{2FE0F216-BB47-4F74-B7F4-71C3AA64CC13}" destId="{5CE85239-0806-4268-8367-9B142A3AAEBA}" srcOrd="2" destOrd="0" presId="urn:microsoft.com/office/officeart/2011/layout/HexagonRadial"/>
    <dgm:cxn modelId="{E63CBAB9-3536-4D88-BCE4-3AD369D10E23}" type="presParOf" srcId="{2FE0F216-BB47-4F74-B7F4-71C3AA64CC13}" destId="{D17FEEF0-A96E-4CC3-A8BC-6B4F0CA5BF94}" srcOrd="3" destOrd="0" presId="urn:microsoft.com/office/officeart/2011/layout/HexagonRadial"/>
    <dgm:cxn modelId="{3612AB66-9FE2-44EF-A829-B5CC0B957957}" type="presParOf" srcId="{D17FEEF0-A96E-4CC3-A8BC-6B4F0CA5BF94}" destId="{CDB5AA89-9460-4D38-B701-D8D278455320}" srcOrd="0" destOrd="0" presId="urn:microsoft.com/office/officeart/2011/layout/HexagonRadial"/>
    <dgm:cxn modelId="{4F98B9CC-4C67-4B2A-8DEC-F78DA4CC52BA}" type="presParOf" srcId="{2FE0F216-BB47-4F74-B7F4-71C3AA64CC13}" destId="{05DA219A-9E5F-486D-A6F5-D7E3571F7631}" srcOrd="4" destOrd="0" presId="urn:microsoft.com/office/officeart/2011/layout/HexagonRadial"/>
    <dgm:cxn modelId="{99C7F83F-6DCA-44C4-BA50-C725263D70A5}" type="presParOf" srcId="{2FE0F216-BB47-4F74-B7F4-71C3AA64CC13}" destId="{74716653-AAFE-42AE-AB35-76CF0BD85E5D}" srcOrd="5" destOrd="0" presId="urn:microsoft.com/office/officeart/2011/layout/HexagonRadial"/>
    <dgm:cxn modelId="{03579E4C-51AD-4E7D-906F-1BE3E1C9ECA8}" type="presParOf" srcId="{74716653-AAFE-42AE-AB35-76CF0BD85E5D}" destId="{A83A8B97-F9F9-46B4-9C68-DC762D3F4137}" srcOrd="0" destOrd="0" presId="urn:microsoft.com/office/officeart/2011/layout/HexagonRadial"/>
    <dgm:cxn modelId="{99A7B32A-1C0B-4A87-86D2-BC781BA2D454}" type="presParOf" srcId="{2FE0F216-BB47-4F74-B7F4-71C3AA64CC13}" destId="{C1B572D0-E9DE-48FD-8F67-0967B451237C}" srcOrd="6" destOrd="0" presId="urn:microsoft.com/office/officeart/2011/layout/HexagonRadial"/>
    <dgm:cxn modelId="{E03A5120-6F58-4D4E-9748-F45743BA733C}" type="presParOf" srcId="{2FE0F216-BB47-4F74-B7F4-71C3AA64CC13}" destId="{05C4FCAB-8666-49C4-A513-C065075C542F}" srcOrd="7" destOrd="0" presId="urn:microsoft.com/office/officeart/2011/layout/HexagonRadial"/>
    <dgm:cxn modelId="{F14A357B-131C-46A2-BA4A-95269A1AA509}" type="presParOf" srcId="{05C4FCAB-8666-49C4-A513-C065075C542F}" destId="{7A535EFB-E6A1-4FEC-9F05-E40F43FA55B8}" srcOrd="0" destOrd="0" presId="urn:microsoft.com/office/officeart/2011/layout/HexagonRadial"/>
    <dgm:cxn modelId="{D5D85A0B-A2B5-4ECA-81D2-52BAFE2F212E}" type="presParOf" srcId="{2FE0F216-BB47-4F74-B7F4-71C3AA64CC13}" destId="{2BF421F6-4258-49E3-BB53-F4F7A6B8A1F9}" srcOrd="8" destOrd="0" presId="urn:microsoft.com/office/officeart/2011/layout/HexagonRadial"/>
    <dgm:cxn modelId="{51F326F4-2C73-43A1-942F-9CBE2312569D}" type="presParOf" srcId="{2FE0F216-BB47-4F74-B7F4-71C3AA64CC13}" destId="{063F795A-93D1-47D1-86AC-31E8BB645606}" srcOrd="9" destOrd="0" presId="urn:microsoft.com/office/officeart/2011/layout/HexagonRadial"/>
    <dgm:cxn modelId="{1324FC4B-357D-4538-B479-4FE07289AA83}" type="presParOf" srcId="{063F795A-93D1-47D1-86AC-31E8BB645606}" destId="{C27CC3A1-92A6-4FFF-8C58-53C7139D7B79}" srcOrd="0" destOrd="0" presId="urn:microsoft.com/office/officeart/2011/layout/HexagonRadial"/>
    <dgm:cxn modelId="{70B0C5F1-4ED3-494A-9986-8E21345EBE60}" type="presParOf" srcId="{2FE0F216-BB47-4F74-B7F4-71C3AA64CC13}" destId="{C0852F59-B8A5-4436-B1DC-2F0E76A3745D}" srcOrd="10" destOrd="0" presId="urn:microsoft.com/office/officeart/2011/layout/HexagonRadial"/>
    <dgm:cxn modelId="{F354261A-A33B-404F-8FAB-4E36485AAF27}" type="presParOf" srcId="{2FE0F216-BB47-4F74-B7F4-71C3AA64CC13}" destId="{09521711-60B0-4C41-8885-9A01C205315D}" srcOrd="11" destOrd="0" presId="urn:microsoft.com/office/officeart/2011/layout/HexagonRadial"/>
    <dgm:cxn modelId="{3CC81CFF-48FB-4AEE-A812-E6CECBDDC8B2}" type="presParOf" srcId="{09521711-60B0-4C41-8885-9A01C205315D}" destId="{85F5E01E-553F-4C52-B15B-7A89196F5C42}" srcOrd="0" destOrd="0" presId="urn:microsoft.com/office/officeart/2011/layout/HexagonRadial"/>
    <dgm:cxn modelId="{2A8513BE-1E1B-403E-BC3A-8E7C7A433E1D}" type="presParOf" srcId="{2FE0F216-BB47-4F74-B7F4-71C3AA64CC13}" destId="{4F28FC9B-D024-4D19-B39E-204D9CC70A02}"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FEBDE0-BE7C-460B-A716-13C7604F5383}" type="doc">
      <dgm:prSet loTypeId="urn:microsoft.com/office/officeart/2005/8/layout/process1" loCatId="process" qsTypeId="urn:microsoft.com/office/officeart/2005/8/quickstyle/simple1" qsCatId="simple" csTypeId="urn:microsoft.com/office/officeart/2005/8/colors/accent1_2" csCatId="accent1" phldr="1"/>
      <dgm:spPr/>
    </dgm:pt>
    <dgm:pt modelId="{0F1EF225-EBC1-480A-96AC-AACC73587BF2}">
      <dgm:prSet phldrT="[Text]"/>
      <dgm:spPr/>
      <dgm:t>
        <a:bodyPr/>
        <a:lstStyle/>
        <a:p>
          <a:r>
            <a:rPr lang="en-US" dirty="0">
              <a:latin typeface="Arial Narrow" panose="020B0606020202030204" pitchFamily="34" charset="0"/>
            </a:rPr>
            <a:t>1 Year </a:t>
          </a:r>
          <a:r>
            <a:rPr lang="en-US" b="1" dirty="0">
              <a:latin typeface="Arial Narrow" panose="020B0606020202030204" pitchFamily="34" charset="0"/>
            </a:rPr>
            <a:t>Operational</a:t>
          </a:r>
          <a:r>
            <a:rPr lang="en-US" dirty="0">
              <a:latin typeface="Arial Narrow" panose="020B0606020202030204" pitchFamily="34" charset="0"/>
            </a:rPr>
            <a:t> Plan</a:t>
          </a:r>
        </a:p>
      </dgm:t>
    </dgm:pt>
    <dgm:pt modelId="{092C9437-5F57-430F-B0FC-6F958B58B41D}" type="parTrans" cxnId="{63583985-CE49-4488-8F2A-875AF2C41E89}">
      <dgm:prSet/>
      <dgm:spPr/>
      <dgm:t>
        <a:bodyPr/>
        <a:lstStyle/>
        <a:p>
          <a:endParaRPr lang="en-US">
            <a:latin typeface="Arial Narrow" panose="020B0606020202030204" pitchFamily="34" charset="0"/>
          </a:endParaRPr>
        </a:p>
      </dgm:t>
    </dgm:pt>
    <dgm:pt modelId="{4174F02D-D9A3-4F69-88FD-62E0715F67BB}" type="sibTrans" cxnId="{63583985-CE49-4488-8F2A-875AF2C41E89}">
      <dgm:prSet/>
      <dgm:spPr/>
      <dgm:t>
        <a:bodyPr/>
        <a:lstStyle/>
        <a:p>
          <a:endParaRPr lang="en-US">
            <a:effectLst/>
            <a:latin typeface="Arial Narrow" panose="020B0606020202030204" pitchFamily="34" charset="0"/>
          </a:endParaRPr>
        </a:p>
      </dgm:t>
    </dgm:pt>
    <dgm:pt modelId="{B8F3D91E-0344-4725-85F0-061510839915}">
      <dgm:prSet phldrT="[Text]"/>
      <dgm:spPr/>
      <dgm:t>
        <a:bodyPr/>
        <a:lstStyle/>
        <a:p>
          <a:r>
            <a:rPr lang="en-US" dirty="0">
              <a:latin typeface="Arial Narrow" panose="020B0606020202030204" pitchFamily="34" charset="0"/>
            </a:rPr>
            <a:t>5 – 10 Year </a:t>
          </a:r>
          <a:r>
            <a:rPr lang="en-US" b="1" dirty="0">
              <a:latin typeface="Arial Narrow" panose="020B0606020202030204" pitchFamily="34" charset="0"/>
            </a:rPr>
            <a:t>Implementation</a:t>
          </a:r>
          <a:r>
            <a:rPr lang="en-US" dirty="0">
              <a:latin typeface="Arial Narrow" panose="020B0606020202030204" pitchFamily="34" charset="0"/>
            </a:rPr>
            <a:t> Plan</a:t>
          </a:r>
        </a:p>
      </dgm:t>
    </dgm:pt>
    <dgm:pt modelId="{1FF6310D-DDF1-437C-A782-40E8E7996247}" type="parTrans" cxnId="{0F19ACC0-0350-4E5F-9C46-B99B8B1DF713}">
      <dgm:prSet/>
      <dgm:spPr/>
      <dgm:t>
        <a:bodyPr/>
        <a:lstStyle/>
        <a:p>
          <a:endParaRPr lang="en-US">
            <a:latin typeface="Arial Narrow" panose="020B0606020202030204" pitchFamily="34" charset="0"/>
          </a:endParaRPr>
        </a:p>
      </dgm:t>
    </dgm:pt>
    <dgm:pt modelId="{2E1F7337-A185-4EC9-A537-6FFF7C857B38}" type="sibTrans" cxnId="{0F19ACC0-0350-4E5F-9C46-B99B8B1DF713}">
      <dgm:prSet/>
      <dgm:spPr/>
      <dgm:t>
        <a:bodyPr/>
        <a:lstStyle/>
        <a:p>
          <a:endParaRPr lang="en-US">
            <a:latin typeface="Arial Narrow" panose="020B0606020202030204" pitchFamily="34" charset="0"/>
          </a:endParaRPr>
        </a:p>
      </dgm:t>
    </dgm:pt>
    <dgm:pt modelId="{CE0770FF-A6C0-48AF-97BA-D2A182654F9E}">
      <dgm:prSet phldrT="[Text]"/>
      <dgm:spPr/>
      <dgm:t>
        <a:bodyPr/>
        <a:lstStyle/>
        <a:p>
          <a:r>
            <a:rPr lang="en-US" b="1" dirty="0">
              <a:latin typeface="Arial Narrow" panose="020B0606020202030204" pitchFamily="34" charset="0"/>
            </a:rPr>
            <a:t>25 Year Plan</a:t>
          </a:r>
        </a:p>
      </dgm:t>
    </dgm:pt>
    <dgm:pt modelId="{CC5C502D-6EE2-4E02-B8B7-D63329B8C4DA}" type="parTrans" cxnId="{B8968176-7408-43BA-9E11-ECECEBF815AE}">
      <dgm:prSet/>
      <dgm:spPr/>
      <dgm:t>
        <a:bodyPr/>
        <a:lstStyle/>
        <a:p>
          <a:endParaRPr lang="en-US">
            <a:latin typeface="Arial Narrow" panose="020B0606020202030204" pitchFamily="34" charset="0"/>
          </a:endParaRPr>
        </a:p>
      </dgm:t>
    </dgm:pt>
    <dgm:pt modelId="{A43135CF-8E2B-469D-B7B3-BB78A093495B}" type="sibTrans" cxnId="{B8968176-7408-43BA-9E11-ECECEBF815AE}">
      <dgm:prSet/>
      <dgm:spPr/>
      <dgm:t>
        <a:bodyPr/>
        <a:lstStyle/>
        <a:p>
          <a:endParaRPr lang="en-US">
            <a:latin typeface="Arial Narrow" panose="020B0606020202030204" pitchFamily="34" charset="0"/>
          </a:endParaRPr>
        </a:p>
      </dgm:t>
    </dgm:pt>
    <dgm:pt modelId="{7FC36673-572C-4041-8BE7-FA2E805011FC}" type="pres">
      <dgm:prSet presAssocID="{4AFEBDE0-BE7C-460B-A716-13C7604F5383}" presName="Name0" presStyleCnt="0">
        <dgm:presLayoutVars>
          <dgm:dir/>
          <dgm:resizeHandles val="exact"/>
        </dgm:presLayoutVars>
      </dgm:prSet>
      <dgm:spPr/>
    </dgm:pt>
    <dgm:pt modelId="{D4168A67-94A6-4228-9ACB-50590D19F1B4}" type="pres">
      <dgm:prSet presAssocID="{0F1EF225-EBC1-480A-96AC-AACC73587BF2}" presName="node" presStyleLbl="node1" presStyleIdx="0" presStyleCnt="3">
        <dgm:presLayoutVars>
          <dgm:bulletEnabled val="1"/>
        </dgm:presLayoutVars>
      </dgm:prSet>
      <dgm:spPr/>
      <dgm:t>
        <a:bodyPr/>
        <a:lstStyle/>
        <a:p>
          <a:endParaRPr lang="en-US"/>
        </a:p>
      </dgm:t>
    </dgm:pt>
    <dgm:pt modelId="{C9715800-1295-406C-A066-398ED42D0C79}" type="pres">
      <dgm:prSet presAssocID="{4174F02D-D9A3-4F69-88FD-62E0715F67BB}" presName="sibTrans" presStyleLbl="sibTrans2D1" presStyleIdx="0" presStyleCnt="2"/>
      <dgm:spPr/>
      <dgm:t>
        <a:bodyPr/>
        <a:lstStyle/>
        <a:p>
          <a:endParaRPr lang="en-US"/>
        </a:p>
      </dgm:t>
    </dgm:pt>
    <dgm:pt modelId="{DDA46391-6AAE-4D62-B21E-D70BE061525E}" type="pres">
      <dgm:prSet presAssocID="{4174F02D-D9A3-4F69-88FD-62E0715F67BB}" presName="connectorText" presStyleLbl="sibTrans2D1" presStyleIdx="0" presStyleCnt="2"/>
      <dgm:spPr/>
      <dgm:t>
        <a:bodyPr/>
        <a:lstStyle/>
        <a:p>
          <a:endParaRPr lang="en-US"/>
        </a:p>
      </dgm:t>
    </dgm:pt>
    <dgm:pt modelId="{E9DE7728-2EA6-4F87-944C-54332E6379B4}" type="pres">
      <dgm:prSet presAssocID="{B8F3D91E-0344-4725-85F0-061510839915}" presName="node" presStyleLbl="node1" presStyleIdx="1" presStyleCnt="3">
        <dgm:presLayoutVars>
          <dgm:bulletEnabled val="1"/>
        </dgm:presLayoutVars>
      </dgm:prSet>
      <dgm:spPr/>
      <dgm:t>
        <a:bodyPr/>
        <a:lstStyle/>
        <a:p>
          <a:endParaRPr lang="en-US"/>
        </a:p>
      </dgm:t>
    </dgm:pt>
    <dgm:pt modelId="{6A01A748-C41E-43E5-A4DB-B747281BA1DC}" type="pres">
      <dgm:prSet presAssocID="{2E1F7337-A185-4EC9-A537-6FFF7C857B38}" presName="sibTrans" presStyleLbl="sibTrans2D1" presStyleIdx="1" presStyleCnt="2"/>
      <dgm:spPr/>
      <dgm:t>
        <a:bodyPr/>
        <a:lstStyle/>
        <a:p>
          <a:endParaRPr lang="en-US"/>
        </a:p>
      </dgm:t>
    </dgm:pt>
    <dgm:pt modelId="{1929A1D6-6D2F-42A3-ADCC-B24A8FCC620A}" type="pres">
      <dgm:prSet presAssocID="{2E1F7337-A185-4EC9-A537-6FFF7C857B38}" presName="connectorText" presStyleLbl="sibTrans2D1" presStyleIdx="1" presStyleCnt="2"/>
      <dgm:spPr/>
      <dgm:t>
        <a:bodyPr/>
        <a:lstStyle/>
        <a:p>
          <a:endParaRPr lang="en-US"/>
        </a:p>
      </dgm:t>
    </dgm:pt>
    <dgm:pt modelId="{0EC558B5-48A0-41DE-B7BF-A4A33F0FCF90}" type="pres">
      <dgm:prSet presAssocID="{CE0770FF-A6C0-48AF-97BA-D2A182654F9E}" presName="node" presStyleLbl="node1" presStyleIdx="2" presStyleCnt="3">
        <dgm:presLayoutVars>
          <dgm:bulletEnabled val="1"/>
        </dgm:presLayoutVars>
      </dgm:prSet>
      <dgm:spPr/>
      <dgm:t>
        <a:bodyPr/>
        <a:lstStyle/>
        <a:p>
          <a:endParaRPr lang="en-US"/>
        </a:p>
      </dgm:t>
    </dgm:pt>
  </dgm:ptLst>
  <dgm:cxnLst>
    <dgm:cxn modelId="{5D488929-AE13-4991-A20B-665BADF35DEF}" type="presOf" srcId="{0F1EF225-EBC1-480A-96AC-AACC73587BF2}" destId="{D4168A67-94A6-4228-9ACB-50590D19F1B4}" srcOrd="0" destOrd="0" presId="urn:microsoft.com/office/officeart/2005/8/layout/process1"/>
    <dgm:cxn modelId="{B71E2D6C-8880-4571-9E57-5CF04996FD0B}" type="presOf" srcId="{4AFEBDE0-BE7C-460B-A716-13C7604F5383}" destId="{7FC36673-572C-4041-8BE7-FA2E805011FC}" srcOrd="0" destOrd="0" presId="urn:microsoft.com/office/officeart/2005/8/layout/process1"/>
    <dgm:cxn modelId="{2D1F5952-4FB1-4475-82C7-A18BCCA46EEA}" type="presOf" srcId="{CE0770FF-A6C0-48AF-97BA-D2A182654F9E}" destId="{0EC558B5-48A0-41DE-B7BF-A4A33F0FCF90}" srcOrd="0" destOrd="0" presId="urn:microsoft.com/office/officeart/2005/8/layout/process1"/>
    <dgm:cxn modelId="{0F19ACC0-0350-4E5F-9C46-B99B8B1DF713}" srcId="{4AFEBDE0-BE7C-460B-A716-13C7604F5383}" destId="{B8F3D91E-0344-4725-85F0-061510839915}" srcOrd="1" destOrd="0" parTransId="{1FF6310D-DDF1-437C-A782-40E8E7996247}" sibTransId="{2E1F7337-A185-4EC9-A537-6FFF7C857B38}"/>
    <dgm:cxn modelId="{EA37967F-B94A-44AF-B793-9AFCB91650EC}" type="presOf" srcId="{2E1F7337-A185-4EC9-A537-6FFF7C857B38}" destId="{1929A1D6-6D2F-42A3-ADCC-B24A8FCC620A}" srcOrd="1" destOrd="0" presId="urn:microsoft.com/office/officeart/2005/8/layout/process1"/>
    <dgm:cxn modelId="{D28FEE13-2F14-41AF-A777-A5FBB63CFCBD}" type="presOf" srcId="{B8F3D91E-0344-4725-85F0-061510839915}" destId="{E9DE7728-2EA6-4F87-944C-54332E6379B4}" srcOrd="0" destOrd="0" presId="urn:microsoft.com/office/officeart/2005/8/layout/process1"/>
    <dgm:cxn modelId="{F4446B53-BE75-4191-855A-3B912DB51EC2}" type="presOf" srcId="{4174F02D-D9A3-4F69-88FD-62E0715F67BB}" destId="{C9715800-1295-406C-A066-398ED42D0C79}" srcOrd="0" destOrd="0" presId="urn:microsoft.com/office/officeart/2005/8/layout/process1"/>
    <dgm:cxn modelId="{B8968176-7408-43BA-9E11-ECECEBF815AE}" srcId="{4AFEBDE0-BE7C-460B-A716-13C7604F5383}" destId="{CE0770FF-A6C0-48AF-97BA-D2A182654F9E}" srcOrd="2" destOrd="0" parTransId="{CC5C502D-6EE2-4E02-B8B7-D63329B8C4DA}" sibTransId="{A43135CF-8E2B-469D-B7B3-BB78A093495B}"/>
    <dgm:cxn modelId="{63583985-CE49-4488-8F2A-875AF2C41E89}" srcId="{4AFEBDE0-BE7C-460B-A716-13C7604F5383}" destId="{0F1EF225-EBC1-480A-96AC-AACC73587BF2}" srcOrd="0" destOrd="0" parTransId="{092C9437-5F57-430F-B0FC-6F958B58B41D}" sibTransId="{4174F02D-D9A3-4F69-88FD-62E0715F67BB}"/>
    <dgm:cxn modelId="{00C2E90E-5BA6-450D-8AA3-0CB172C886DC}" type="presOf" srcId="{4174F02D-D9A3-4F69-88FD-62E0715F67BB}" destId="{DDA46391-6AAE-4D62-B21E-D70BE061525E}" srcOrd="1" destOrd="0" presId="urn:microsoft.com/office/officeart/2005/8/layout/process1"/>
    <dgm:cxn modelId="{CBE4EFA7-C7ED-40D2-8E49-E151D1963744}" type="presOf" srcId="{2E1F7337-A185-4EC9-A537-6FFF7C857B38}" destId="{6A01A748-C41E-43E5-A4DB-B747281BA1DC}" srcOrd="0" destOrd="0" presId="urn:microsoft.com/office/officeart/2005/8/layout/process1"/>
    <dgm:cxn modelId="{D962A060-0736-4F15-8E52-A9D6EDD81931}" type="presParOf" srcId="{7FC36673-572C-4041-8BE7-FA2E805011FC}" destId="{D4168A67-94A6-4228-9ACB-50590D19F1B4}" srcOrd="0" destOrd="0" presId="urn:microsoft.com/office/officeart/2005/8/layout/process1"/>
    <dgm:cxn modelId="{3CFA5604-7898-4C6C-BC38-9F2439865C79}" type="presParOf" srcId="{7FC36673-572C-4041-8BE7-FA2E805011FC}" destId="{C9715800-1295-406C-A066-398ED42D0C79}" srcOrd="1" destOrd="0" presId="urn:microsoft.com/office/officeart/2005/8/layout/process1"/>
    <dgm:cxn modelId="{1F4CEA43-1A86-4C4D-8CAB-23083561B9E3}" type="presParOf" srcId="{C9715800-1295-406C-A066-398ED42D0C79}" destId="{DDA46391-6AAE-4D62-B21E-D70BE061525E}" srcOrd="0" destOrd="0" presId="urn:microsoft.com/office/officeart/2005/8/layout/process1"/>
    <dgm:cxn modelId="{78E5E374-EB10-46EF-817F-3A1BC0861975}" type="presParOf" srcId="{7FC36673-572C-4041-8BE7-FA2E805011FC}" destId="{E9DE7728-2EA6-4F87-944C-54332E6379B4}" srcOrd="2" destOrd="0" presId="urn:microsoft.com/office/officeart/2005/8/layout/process1"/>
    <dgm:cxn modelId="{90A0D75D-359F-4119-A67A-D7A181610147}" type="presParOf" srcId="{7FC36673-572C-4041-8BE7-FA2E805011FC}" destId="{6A01A748-C41E-43E5-A4DB-B747281BA1DC}" srcOrd="3" destOrd="0" presId="urn:microsoft.com/office/officeart/2005/8/layout/process1"/>
    <dgm:cxn modelId="{BE793542-25E2-4A99-A6DE-F8A929FACA4C}" type="presParOf" srcId="{6A01A748-C41E-43E5-A4DB-B747281BA1DC}" destId="{1929A1D6-6D2F-42A3-ADCC-B24A8FCC620A}" srcOrd="0" destOrd="0" presId="urn:microsoft.com/office/officeart/2005/8/layout/process1"/>
    <dgm:cxn modelId="{9B0105F7-ED56-468C-A443-83D35804F092}" type="presParOf" srcId="{7FC36673-572C-4041-8BE7-FA2E805011FC}" destId="{0EC558B5-48A0-41DE-B7BF-A4A33F0FCF90}"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43A18F-BDFB-49CA-828E-2AADC3E1F8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D0EE1B-22B0-4A5D-9E2A-9DA623E0DEC5}">
      <dgm:prSet phldrT="[Text]"/>
      <dgm:spPr>
        <a:solidFill>
          <a:schemeClr val="bg2">
            <a:lumMod val="50000"/>
          </a:schemeClr>
        </a:solidFill>
      </dgm:spPr>
      <dgm:t>
        <a:bodyPr/>
        <a:lstStyle/>
        <a:p>
          <a:r>
            <a:rPr lang="en-ZA" b="1" dirty="0"/>
            <a:t>Demographic and District Profile </a:t>
          </a:r>
          <a:endParaRPr lang="en-US" dirty="0"/>
        </a:p>
      </dgm:t>
    </dgm:pt>
    <dgm:pt modelId="{F0A3645F-C927-402A-B64C-7D90B77557E5}" type="parTrans" cxnId="{C691E3F9-D859-49EF-9A20-103523F0B395}">
      <dgm:prSet/>
      <dgm:spPr/>
      <dgm:t>
        <a:bodyPr/>
        <a:lstStyle/>
        <a:p>
          <a:endParaRPr lang="en-US"/>
        </a:p>
      </dgm:t>
    </dgm:pt>
    <dgm:pt modelId="{8943F28B-D9C2-45AB-A4DB-9B3EE15C8817}" type="sibTrans" cxnId="{C691E3F9-D859-49EF-9A20-103523F0B395}">
      <dgm:prSet/>
      <dgm:spPr/>
      <dgm:t>
        <a:bodyPr/>
        <a:lstStyle/>
        <a:p>
          <a:endParaRPr lang="en-US"/>
        </a:p>
      </dgm:t>
    </dgm:pt>
    <dgm:pt modelId="{7E42A5EB-E1A9-468A-9B03-3B922A3F3E69}">
      <dgm:prSet custT="1"/>
      <dgm:spPr/>
      <dgm:t>
        <a:bodyPr lIns="365760" tIns="274320"/>
        <a:lstStyle/>
        <a:p>
          <a:r>
            <a:rPr lang="en-ZA" sz="1600" dirty="0">
              <a:latin typeface="Arial Narrow" panose="020B0606020202030204" pitchFamily="34" charset="0"/>
            </a:rPr>
            <a:t>Multi-dimensional Poverty Index</a:t>
          </a:r>
          <a:endParaRPr lang="en-US" sz="1600" dirty="0">
            <a:latin typeface="Arial Narrow" panose="020B0606020202030204" pitchFamily="34" charset="0"/>
          </a:endParaRPr>
        </a:p>
      </dgm:t>
    </dgm:pt>
    <dgm:pt modelId="{B8629839-CBD9-4D29-8667-28AA41E5D850}" type="parTrans" cxnId="{EC64D7A3-227B-474C-A504-D9809E72A240}">
      <dgm:prSet/>
      <dgm:spPr/>
      <dgm:t>
        <a:bodyPr/>
        <a:lstStyle/>
        <a:p>
          <a:endParaRPr lang="en-US"/>
        </a:p>
      </dgm:t>
    </dgm:pt>
    <dgm:pt modelId="{4A17DE50-6CDF-437F-943D-AE669EA2A445}" type="sibTrans" cxnId="{EC64D7A3-227B-474C-A504-D9809E72A240}">
      <dgm:prSet/>
      <dgm:spPr/>
      <dgm:t>
        <a:bodyPr/>
        <a:lstStyle/>
        <a:p>
          <a:endParaRPr lang="en-US"/>
        </a:p>
      </dgm:t>
    </dgm:pt>
    <dgm:pt modelId="{09DC2A69-CA0B-4644-8D49-2CE753114D70}">
      <dgm:prSet custT="1"/>
      <dgm:spPr/>
      <dgm:t>
        <a:bodyPr lIns="365760" tIns="274320"/>
        <a:lstStyle/>
        <a:p>
          <a:r>
            <a:rPr lang="en-US" sz="1600" dirty="0">
              <a:latin typeface="Arial Narrow" panose="020B0606020202030204" pitchFamily="34" charset="0"/>
            </a:rPr>
            <a:t>Social Capital Index</a:t>
          </a:r>
        </a:p>
      </dgm:t>
    </dgm:pt>
    <dgm:pt modelId="{4EA8C3C4-6678-49B6-8135-D17EE1A59BD9}" type="parTrans" cxnId="{A70F6AA1-227E-45CD-AB50-F2CAE46719FA}">
      <dgm:prSet/>
      <dgm:spPr/>
      <dgm:t>
        <a:bodyPr/>
        <a:lstStyle/>
        <a:p>
          <a:endParaRPr lang="en-US"/>
        </a:p>
      </dgm:t>
    </dgm:pt>
    <dgm:pt modelId="{87C46639-1078-4A65-9E12-2E61C66844CE}" type="sibTrans" cxnId="{A70F6AA1-227E-45CD-AB50-F2CAE46719FA}">
      <dgm:prSet/>
      <dgm:spPr/>
      <dgm:t>
        <a:bodyPr/>
        <a:lstStyle/>
        <a:p>
          <a:endParaRPr lang="en-US"/>
        </a:p>
      </dgm:t>
    </dgm:pt>
    <dgm:pt modelId="{4DE5201A-A731-4BC2-8A1F-E4572DCB3F35}">
      <dgm:prSet custT="1"/>
      <dgm:spPr/>
      <dgm:t>
        <a:bodyPr lIns="365760" tIns="274320"/>
        <a:lstStyle/>
        <a:p>
          <a:r>
            <a:rPr lang="en-US" sz="1600" dirty="0">
              <a:latin typeface="Arial Narrow" panose="020B0606020202030204" pitchFamily="34" charset="0"/>
            </a:rPr>
            <a:t>Health Index</a:t>
          </a:r>
        </a:p>
      </dgm:t>
    </dgm:pt>
    <dgm:pt modelId="{5CB09B52-212F-45C4-A352-32396241541A}" type="parTrans" cxnId="{3DD7178C-3A6C-41AB-986C-0277896292ED}">
      <dgm:prSet/>
      <dgm:spPr/>
      <dgm:t>
        <a:bodyPr/>
        <a:lstStyle/>
        <a:p>
          <a:endParaRPr lang="en-US"/>
        </a:p>
      </dgm:t>
    </dgm:pt>
    <dgm:pt modelId="{7241ECB8-671D-491C-838F-5755E0741E97}" type="sibTrans" cxnId="{3DD7178C-3A6C-41AB-986C-0277896292ED}">
      <dgm:prSet/>
      <dgm:spPr/>
      <dgm:t>
        <a:bodyPr/>
        <a:lstStyle/>
        <a:p>
          <a:endParaRPr lang="en-US"/>
        </a:p>
      </dgm:t>
    </dgm:pt>
    <dgm:pt modelId="{1E210049-AACD-4943-A65A-4B5D56849586}">
      <dgm:prSet custT="1"/>
      <dgm:spPr/>
      <dgm:t>
        <a:bodyPr lIns="365760" tIns="274320"/>
        <a:lstStyle/>
        <a:p>
          <a:r>
            <a:rPr lang="en-US" sz="1600" dirty="0">
              <a:latin typeface="Arial Narrow" panose="020B0606020202030204" pitchFamily="34" charset="0"/>
            </a:rPr>
            <a:t>Inequality</a:t>
          </a:r>
        </a:p>
      </dgm:t>
    </dgm:pt>
    <dgm:pt modelId="{F160334E-A993-4C61-A886-454ABCFC7246}" type="parTrans" cxnId="{714A988C-3BF8-416A-8F92-20E52C04FA5D}">
      <dgm:prSet/>
      <dgm:spPr/>
      <dgm:t>
        <a:bodyPr/>
        <a:lstStyle/>
        <a:p>
          <a:endParaRPr lang="en-US"/>
        </a:p>
      </dgm:t>
    </dgm:pt>
    <dgm:pt modelId="{03B13888-9F78-495C-9CBB-D02488B82EF5}" type="sibTrans" cxnId="{714A988C-3BF8-416A-8F92-20E52C04FA5D}">
      <dgm:prSet/>
      <dgm:spPr/>
      <dgm:t>
        <a:bodyPr/>
        <a:lstStyle/>
        <a:p>
          <a:endParaRPr lang="en-US"/>
        </a:p>
      </dgm:t>
    </dgm:pt>
    <dgm:pt modelId="{AF5E5D89-E2C9-42CD-B190-BB23EE28B459}">
      <dgm:prSet custT="1"/>
      <dgm:spPr/>
      <dgm:t>
        <a:bodyPr lIns="365760" tIns="274320"/>
        <a:lstStyle/>
        <a:p>
          <a:r>
            <a:rPr lang="en-US" sz="1600" dirty="0">
              <a:latin typeface="Arial Narrow" panose="020B0606020202030204" pitchFamily="34" charset="0"/>
            </a:rPr>
            <a:t>Service Delivery Index</a:t>
          </a:r>
        </a:p>
      </dgm:t>
    </dgm:pt>
    <dgm:pt modelId="{001F8A37-EA59-48CC-8F9B-D19F9C866A5D}" type="parTrans" cxnId="{E9C623E1-DC3B-4D85-9EF7-95DF55EA4CA9}">
      <dgm:prSet/>
      <dgm:spPr/>
      <dgm:t>
        <a:bodyPr/>
        <a:lstStyle/>
        <a:p>
          <a:endParaRPr lang="en-US"/>
        </a:p>
      </dgm:t>
    </dgm:pt>
    <dgm:pt modelId="{5386EBC2-D2AA-4F93-AD10-27FD702A6FCC}" type="sibTrans" cxnId="{E9C623E1-DC3B-4D85-9EF7-95DF55EA4CA9}">
      <dgm:prSet/>
      <dgm:spPr/>
      <dgm:t>
        <a:bodyPr/>
        <a:lstStyle/>
        <a:p>
          <a:endParaRPr lang="en-US"/>
        </a:p>
      </dgm:t>
    </dgm:pt>
    <dgm:pt modelId="{F16862F0-7022-41B1-8BC4-DB7251D809EF}">
      <dgm:prSet custT="1"/>
      <dgm:spPr/>
      <dgm:t>
        <a:bodyPr lIns="365760" tIns="274320"/>
        <a:lstStyle/>
        <a:p>
          <a:r>
            <a:rPr lang="en-US" sz="1600" dirty="0">
              <a:latin typeface="Arial Narrow" panose="020B0606020202030204" pitchFamily="34" charset="0"/>
            </a:rPr>
            <a:t>Stakeholder Analysis</a:t>
          </a:r>
        </a:p>
      </dgm:t>
    </dgm:pt>
    <dgm:pt modelId="{CC82AB64-3A79-407D-98CF-5E811DFAE40A}" type="parTrans" cxnId="{2B557738-60E0-4936-AF41-D85780260D60}">
      <dgm:prSet/>
      <dgm:spPr/>
      <dgm:t>
        <a:bodyPr/>
        <a:lstStyle/>
        <a:p>
          <a:endParaRPr lang="en-US"/>
        </a:p>
      </dgm:t>
    </dgm:pt>
    <dgm:pt modelId="{5090196A-8960-41D4-B0AF-2321D6E8E9F1}" type="sibTrans" cxnId="{2B557738-60E0-4936-AF41-D85780260D60}">
      <dgm:prSet/>
      <dgm:spPr/>
      <dgm:t>
        <a:bodyPr/>
        <a:lstStyle/>
        <a:p>
          <a:endParaRPr lang="en-US"/>
        </a:p>
      </dgm:t>
    </dgm:pt>
    <dgm:pt modelId="{FBAE6737-AECC-4642-A6B5-93D12EA064C6}">
      <dgm:prSet custT="1"/>
      <dgm:spPr/>
      <dgm:t>
        <a:bodyPr lIns="365760" tIns="274320"/>
        <a:lstStyle/>
        <a:p>
          <a:r>
            <a:rPr lang="en-US" sz="1600" dirty="0">
              <a:latin typeface="Arial Narrow" panose="020B0606020202030204" pitchFamily="34" charset="0"/>
            </a:rPr>
            <a:t>Hunger </a:t>
          </a:r>
        </a:p>
      </dgm:t>
    </dgm:pt>
    <dgm:pt modelId="{EA155960-1AEB-43FB-B0FC-F9DFCB9C1518}" type="parTrans" cxnId="{4140D851-0089-424A-BCA5-0B2BF42D80D9}">
      <dgm:prSet/>
      <dgm:spPr/>
      <dgm:t>
        <a:bodyPr/>
        <a:lstStyle/>
        <a:p>
          <a:endParaRPr lang="en-US"/>
        </a:p>
      </dgm:t>
    </dgm:pt>
    <dgm:pt modelId="{A1943305-C4D6-491F-8507-AC955FC2B41E}" type="sibTrans" cxnId="{4140D851-0089-424A-BCA5-0B2BF42D80D9}">
      <dgm:prSet/>
      <dgm:spPr/>
      <dgm:t>
        <a:bodyPr/>
        <a:lstStyle/>
        <a:p>
          <a:endParaRPr lang="en-US"/>
        </a:p>
      </dgm:t>
    </dgm:pt>
    <dgm:pt modelId="{1C89165A-A777-4502-A926-26FDEF92720A}">
      <dgm:prSet custT="1"/>
      <dgm:spPr/>
      <dgm:t>
        <a:bodyPr lIns="365760" tIns="274320"/>
        <a:lstStyle/>
        <a:p>
          <a:r>
            <a:rPr lang="en-US" sz="1600" dirty="0">
              <a:latin typeface="Arial Narrow" panose="020B0606020202030204" pitchFamily="34" charset="0"/>
            </a:rPr>
            <a:t>Skills audit in the district</a:t>
          </a:r>
        </a:p>
      </dgm:t>
    </dgm:pt>
    <dgm:pt modelId="{D8A7DFEC-8DC9-4AB4-920D-C64641C1264E}" type="parTrans" cxnId="{D6A566E6-5C3E-4661-888D-9014461946AD}">
      <dgm:prSet/>
      <dgm:spPr/>
      <dgm:t>
        <a:bodyPr/>
        <a:lstStyle/>
        <a:p>
          <a:endParaRPr lang="en-US"/>
        </a:p>
      </dgm:t>
    </dgm:pt>
    <dgm:pt modelId="{CE497A37-5894-40EC-B85C-1555159892FB}" type="sibTrans" cxnId="{D6A566E6-5C3E-4661-888D-9014461946AD}">
      <dgm:prSet/>
      <dgm:spPr/>
      <dgm:t>
        <a:bodyPr/>
        <a:lstStyle/>
        <a:p>
          <a:endParaRPr lang="en-US"/>
        </a:p>
      </dgm:t>
    </dgm:pt>
    <dgm:pt modelId="{CFBAABFE-8969-4543-9AB5-C36188F1E22D}">
      <dgm:prSet custT="1"/>
      <dgm:spPr/>
      <dgm:t>
        <a:bodyPr lIns="365760" tIns="274320"/>
        <a:lstStyle/>
        <a:p>
          <a:r>
            <a:rPr lang="en-US" sz="1600" dirty="0">
              <a:latin typeface="Arial Narrow" panose="020B0606020202030204" pitchFamily="34" charset="0"/>
            </a:rPr>
            <a:t>Land use and Audit of the district</a:t>
          </a:r>
        </a:p>
      </dgm:t>
    </dgm:pt>
    <dgm:pt modelId="{7986F426-2E8F-46E6-87DD-C6A94C1B751F}" type="parTrans" cxnId="{A8ABEB77-E81F-4F50-B051-226BC73ECAE0}">
      <dgm:prSet/>
      <dgm:spPr/>
      <dgm:t>
        <a:bodyPr/>
        <a:lstStyle/>
        <a:p>
          <a:endParaRPr lang="en-US"/>
        </a:p>
      </dgm:t>
    </dgm:pt>
    <dgm:pt modelId="{DEF1FA32-E7A9-4B4E-9B4B-5899286955DB}" type="sibTrans" cxnId="{A8ABEB77-E81F-4F50-B051-226BC73ECAE0}">
      <dgm:prSet/>
      <dgm:spPr/>
      <dgm:t>
        <a:bodyPr/>
        <a:lstStyle/>
        <a:p>
          <a:endParaRPr lang="en-US"/>
        </a:p>
      </dgm:t>
    </dgm:pt>
    <dgm:pt modelId="{9F3FE436-BC4E-4D96-A50B-B6D886AE8B9E}" type="pres">
      <dgm:prSet presAssocID="{4143A18F-BDFB-49CA-828E-2AADC3E1F8E1}" presName="linear" presStyleCnt="0">
        <dgm:presLayoutVars>
          <dgm:dir/>
          <dgm:animLvl val="lvl"/>
          <dgm:resizeHandles val="exact"/>
        </dgm:presLayoutVars>
      </dgm:prSet>
      <dgm:spPr/>
      <dgm:t>
        <a:bodyPr/>
        <a:lstStyle/>
        <a:p>
          <a:endParaRPr lang="en-US"/>
        </a:p>
      </dgm:t>
    </dgm:pt>
    <dgm:pt modelId="{A3B36AED-FC36-4C6D-95D4-26506B9F8AF0}" type="pres">
      <dgm:prSet presAssocID="{9AD0EE1B-22B0-4A5D-9E2A-9DA623E0DEC5}" presName="parentLin" presStyleCnt="0"/>
      <dgm:spPr/>
    </dgm:pt>
    <dgm:pt modelId="{9C7B949D-DF3E-4A9D-8F21-401B43AA3195}" type="pres">
      <dgm:prSet presAssocID="{9AD0EE1B-22B0-4A5D-9E2A-9DA623E0DEC5}" presName="parentLeftMargin" presStyleLbl="node1" presStyleIdx="0" presStyleCnt="1"/>
      <dgm:spPr/>
      <dgm:t>
        <a:bodyPr/>
        <a:lstStyle/>
        <a:p>
          <a:endParaRPr lang="en-US"/>
        </a:p>
      </dgm:t>
    </dgm:pt>
    <dgm:pt modelId="{FECBB500-7A81-4F42-A61E-006C47513129}" type="pres">
      <dgm:prSet presAssocID="{9AD0EE1B-22B0-4A5D-9E2A-9DA623E0DEC5}" presName="parentText" presStyleLbl="node1" presStyleIdx="0" presStyleCnt="1" custScaleX="90170" custScaleY="53953" custLinFactY="-22003" custLinFactNeighborX="-77976" custLinFactNeighborY="-100000">
        <dgm:presLayoutVars>
          <dgm:chMax val="0"/>
          <dgm:bulletEnabled val="1"/>
        </dgm:presLayoutVars>
      </dgm:prSet>
      <dgm:spPr/>
      <dgm:t>
        <a:bodyPr/>
        <a:lstStyle/>
        <a:p>
          <a:endParaRPr lang="en-US"/>
        </a:p>
      </dgm:t>
    </dgm:pt>
    <dgm:pt modelId="{42135D34-17F0-4125-AB10-05FCE8E4D387}" type="pres">
      <dgm:prSet presAssocID="{9AD0EE1B-22B0-4A5D-9E2A-9DA623E0DEC5}" presName="negativeSpace" presStyleCnt="0"/>
      <dgm:spPr/>
    </dgm:pt>
    <dgm:pt modelId="{CF5621B7-CA5F-4D80-BBDA-772AFF6821F6}" type="pres">
      <dgm:prSet presAssocID="{9AD0EE1B-22B0-4A5D-9E2A-9DA623E0DEC5}" presName="childText" presStyleLbl="conFgAcc1" presStyleIdx="0" presStyleCnt="1" custLinFactY="-12813" custLinFactNeighborY="-100000">
        <dgm:presLayoutVars>
          <dgm:bulletEnabled val="1"/>
        </dgm:presLayoutVars>
      </dgm:prSet>
      <dgm:spPr/>
      <dgm:t>
        <a:bodyPr/>
        <a:lstStyle/>
        <a:p>
          <a:endParaRPr lang="en-US"/>
        </a:p>
      </dgm:t>
    </dgm:pt>
  </dgm:ptLst>
  <dgm:cxnLst>
    <dgm:cxn modelId="{D421E083-CAFA-479B-9447-DEBBBAD356F5}" type="presOf" srcId="{F16862F0-7022-41B1-8BC4-DB7251D809EF}" destId="{CF5621B7-CA5F-4D80-BBDA-772AFF6821F6}" srcOrd="0" destOrd="8" presId="urn:microsoft.com/office/officeart/2005/8/layout/list1"/>
    <dgm:cxn modelId="{F7389FDA-5E30-45BC-84C7-CB5D7142F7AD}" type="presOf" srcId="{4DE5201A-A731-4BC2-8A1F-E4572DCB3F35}" destId="{CF5621B7-CA5F-4D80-BBDA-772AFF6821F6}" srcOrd="0" destOrd="5" presId="urn:microsoft.com/office/officeart/2005/8/layout/list1"/>
    <dgm:cxn modelId="{714A988C-3BF8-416A-8F92-20E52C04FA5D}" srcId="{9AD0EE1B-22B0-4A5D-9E2A-9DA623E0DEC5}" destId="{1E210049-AACD-4943-A65A-4B5D56849586}" srcOrd="6" destOrd="0" parTransId="{F160334E-A993-4C61-A886-454ABCFC7246}" sibTransId="{03B13888-9F78-495C-9CBB-D02488B82EF5}"/>
    <dgm:cxn modelId="{AA17E75F-FD2C-4077-AED2-E681BCCC0819}" type="presOf" srcId="{1E210049-AACD-4943-A65A-4B5D56849586}" destId="{CF5621B7-CA5F-4D80-BBDA-772AFF6821F6}" srcOrd="0" destOrd="6" presId="urn:microsoft.com/office/officeart/2005/8/layout/list1"/>
    <dgm:cxn modelId="{4140D851-0089-424A-BCA5-0B2BF42D80D9}" srcId="{9AD0EE1B-22B0-4A5D-9E2A-9DA623E0DEC5}" destId="{FBAE6737-AECC-4642-A6B5-93D12EA064C6}" srcOrd="1" destOrd="0" parTransId="{EA155960-1AEB-43FB-B0FC-F9DFCB9C1518}" sibTransId="{A1943305-C4D6-491F-8507-AC955FC2B41E}"/>
    <dgm:cxn modelId="{53CB0110-5623-452F-A1C7-8CFB530DF6FB}" type="presOf" srcId="{9AD0EE1B-22B0-4A5D-9E2A-9DA623E0DEC5}" destId="{9C7B949D-DF3E-4A9D-8F21-401B43AA3195}" srcOrd="0" destOrd="0" presId="urn:microsoft.com/office/officeart/2005/8/layout/list1"/>
    <dgm:cxn modelId="{3DD7178C-3A6C-41AB-986C-0277896292ED}" srcId="{9AD0EE1B-22B0-4A5D-9E2A-9DA623E0DEC5}" destId="{4DE5201A-A731-4BC2-8A1F-E4572DCB3F35}" srcOrd="5" destOrd="0" parTransId="{5CB09B52-212F-45C4-A352-32396241541A}" sibTransId="{7241ECB8-671D-491C-838F-5755E0741E97}"/>
    <dgm:cxn modelId="{B30A25CE-5070-42F8-8895-C73E55B6A38E}" type="presOf" srcId="{1C89165A-A777-4502-A926-26FDEF92720A}" destId="{CF5621B7-CA5F-4D80-BBDA-772AFF6821F6}" srcOrd="0" destOrd="2" presId="urn:microsoft.com/office/officeart/2005/8/layout/list1"/>
    <dgm:cxn modelId="{C691E3F9-D859-49EF-9A20-103523F0B395}" srcId="{4143A18F-BDFB-49CA-828E-2AADC3E1F8E1}" destId="{9AD0EE1B-22B0-4A5D-9E2A-9DA623E0DEC5}" srcOrd="0" destOrd="0" parTransId="{F0A3645F-C927-402A-B64C-7D90B77557E5}" sibTransId="{8943F28B-D9C2-45AB-A4DB-9B3EE15C8817}"/>
    <dgm:cxn modelId="{EC64D7A3-227B-474C-A504-D9809E72A240}" srcId="{9AD0EE1B-22B0-4A5D-9E2A-9DA623E0DEC5}" destId="{7E42A5EB-E1A9-468A-9B03-3B922A3F3E69}" srcOrd="0" destOrd="0" parTransId="{B8629839-CBD9-4D29-8667-28AA41E5D850}" sibTransId="{4A17DE50-6CDF-437F-943D-AE669EA2A445}"/>
    <dgm:cxn modelId="{D6A566E6-5C3E-4661-888D-9014461946AD}" srcId="{9AD0EE1B-22B0-4A5D-9E2A-9DA623E0DEC5}" destId="{1C89165A-A777-4502-A926-26FDEF92720A}" srcOrd="2" destOrd="0" parTransId="{D8A7DFEC-8DC9-4AB4-920D-C64641C1264E}" sibTransId="{CE497A37-5894-40EC-B85C-1555159892FB}"/>
    <dgm:cxn modelId="{2B557738-60E0-4936-AF41-D85780260D60}" srcId="{9AD0EE1B-22B0-4A5D-9E2A-9DA623E0DEC5}" destId="{F16862F0-7022-41B1-8BC4-DB7251D809EF}" srcOrd="8" destOrd="0" parTransId="{CC82AB64-3A79-407D-98CF-5E811DFAE40A}" sibTransId="{5090196A-8960-41D4-B0AF-2321D6E8E9F1}"/>
    <dgm:cxn modelId="{03F23464-C89E-46EC-AAB1-0FEA558F8BE3}" type="presOf" srcId="{9AD0EE1B-22B0-4A5D-9E2A-9DA623E0DEC5}" destId="{FECBB500-7A81-4F42-A61E-006C47513129}" srcOrd="1" destOrd="0" presId="urn:microsoft.com/office/officeart/2005/8/layout/list1"/>
    <dgm:cxn modelId="{A70F6AA1-227E-45CD-AB50-F2CAE46719FA}" srcId="{9AD0EE1B-22B0-4A5D-9E2A-9DA623E0DEC5}" destId="{09DC2A69-CA0B-4644-8D49-2CE753114D70}" srcOrd="4" destOrd="0" parTransId="{4EA8C3C4-6678-49B6-8135-D17EE1A59BD9}" sibTransId="{87C46639-1078-4A65-9E12-2E61C66844CE}"/>
    <dgm:cxn modelId="{E496CF5E-93D2-41F2-A0E3-E24D658208BE}" type="presOf" srcId="{7E42A5EB-E1A9-468A-9B03-3B922A3F3E69}" destId="{CF5621B7-CA5F-4D80-BBDA-772AFF6821F6}" srcOrd="0" destOrd="0" presId="urn:microsoft.com/office/officeart/2005/8/layout/list1"/>
    <dgm:cxn modelId="{9AC80166-1D18-4026-822E-95F643CDFA5E}" type="presOf" srcId="{09DC2A69-CA0B-4644-8D49-2CE753114D70}" destId="{CF5621B7-CA5F-4D80-BBDA-772AFF6821F6}" srcOrd="0" destOrd="4" presId="urn:microsoft.com/office/officeart/2005/8/layout/list1"/>
    <dgm:cxn modelId="{73149A11-6907-495D-B3F4-F9261C67ECC4}" type="presOf" srcId="{4143A18F-BDFB-49CA-828E-2AADC3E1F8E1}" destId="{9F3FE436-BC4E-4D96-A50B-B6D886AE8B9E}" srcOrd="0" destOrd="0" presId="urn:microsoft.com/office/officeart/2005/8/layout/list1"/>
    <dgm:cxn modelId="{12910CA5-0355-40A5-98B6-3EF66AFA6848}" type="presOf" srcId="{CFBAABFE-8969-4543-9AB5-C36188F1E22D}" destId="{CF5621B7-CA5F-4D80-BBDA-772AFF6821F6}" srcOrd="0" destOrd="3" presId="urn:microsoft.com/office/officeart/2005/8/layout/list1"/>
    <dgm:cxn modelId="{EAB26FAA-DC44-4E4D-8D1D-1E743E543F52}" type="presOf" srcId="{AF5E5D89-E2C9-42CD-B190-BB23EE28B459}" destId="{CF5621B7-CA5F-4D80-BBDA-772AFF6821F6}" srcOrd="0" destOrd="7" presId="urn:microsoft.com/office/officeart/2005/8/layout/list1"/>
    <dgm:cxn modelId="{9BCCD922-1DB1-43F7-B8DD-D9C08A96CDF8}" type="presOf" srcId="{FBAE6737-AECC-4642-A6B5-93D12EA064C6}" destId="{CF5621B7-CA5F-4D80-BBDA-772AFF6821F6}" srcOrd="0" destOrd="1" presId="urn:microsoft.com/office/officeart/2005/8/layout/list1"/>
    <dgm:cxn modelId="{A8ABEB77-E81F-4F50-B051-226BC73ECAE0}" srcId="{9AD0EE1B-22B0-4A5D-9E2A-9DA623E0DEC5}" destId="{CFBAABFE-8969-4543-9AB5-C36188F1E22D}" srcOrd="3" destOrd="0" parTransId="{7986F426-2E8F-46E6-87DD-C6A94C1B751F}" sibTransId="{DEF1FA32-E7A9-4B4E-9B4B-5899286955DB}"/>
    <dgm:cxn modelId="{E9C623E1-DC3B-4D85-9EF7-95DF55EA4CA9}" srcId="{9AD0EE1B-22B0-4A5D-9E2A-9DA623E0DEC5}" destId="{AF5E5D89-E2C9-42CD-B190-BB23EE28B459}" srcOrd="7" destOrd="0" parTransId="{001F8A37-EA59-48CC-8F9B-D19F9C866A5D}" sibTransId="{5386EBC2-D2AA-4F93-AD10-27FD702A6FCC}"/>
    <dgm:cxn modelId="{FB15B8B3-BE0A-43FC-B110-DB403D585BDE}" type="presParOf" srcId="{9F3FE436-BC4E-4D96-A50B-B6D886AE8B9E}" destId="{A3B36AED-FC36-4C6D-95D4-26506B9F8AF0}" srcOrd="0" destOrd="0" presId="urn:microsoft.com/office/officeart/2005/8/layout/list1"/>
    <dgm:cxn modelId="{3230C340-5136-4578-912E-59C02836156C}" type="presParOf" srcId="{A3B36AED-FC36-4C6D-95D4-26506B9F8AF0}" destId="{9C7B949D-DF3E-4A9D-8F21-401B43AA3195}" srcOrd="0" destOrd="0" presId="urn:microsoft.com/office/officeart/2005/8/layout/list1"/>
    <dgm:cxn modelId="{056E5516-842E-4C6D-97E3-8B0105F47833}" type="presParOf" srcId="{A3B36AED-FC36-4C6D-95D4-26506B9F8AF0}" destId="{FECBB500-7A81-4F42-A61E-006C47513129}" srcOrd="1" destOrd="0" presId="urn:microsoft.com/office/officeart/2005/8/layout/list1"/>
    <dgm:cxn modelId="{65CB6DD9-03F0-491D-ADC3-630075C1AC60}" type="presParOf" srcId="{9F3FE436-BC4E-4D96-A50B-B6D886AE8B9E}" destId="{42135D34-17F0-4125-AB10-05FCE8E4D387}" srcOrd="1" destOrd="0" presId="urn:microsoft.com/office/officeart/2005/8/layout/list1"/>
    <dgm:cxn modelId="{A8891A43-9BFA-4146-B768-C5854072E3BA}" type="presParOf" srcId="{9F3FE436-BC4E-4D96-A50B-B6D886AE8B9E}" destId="{CF5621B7-CA5F-4D80-BBDA-772AFF6821F6}"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43A18F-BDFB-49CA-828E-2AADC3E1F8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4F35311-6EAE-4852-A95B-09F721AF304A}">
      <dgm:prSet phldrT="[Text]" custT="1"/>
      <dgm:spPr>
        <a:solidFill>
          <a:schemeClr val="bg2">
            <a:lumMod val="50000"/>
          </a:schemeClr>
        </a:solidFill>
      </dgm:spPr>
      <dgm:t>
        <a:bodyPr/>
        <a:lstStyle/>
        <a:p>
          <a:r>
            <a:rPr lang="en-ZA" sz="2600" b="1" dirty="0"/>
            <a:t>Spatial Restructuring</a:t>
          </a:r>
          <a:r>
            <a:rPr lang="en-ZA" sz="2600" dirty="0"/>
            <a:t> </a:t>
          </a:r>
          <a:endParaRPr lang="en-US" sz="2600" dirty="0"/>
        </a:p>
      </dgm:t>
    </dgm:pt>
    <dgm:pt modelId="{D53912F6-AA7C-4345-AEEC-8C07D34C7FF2}" type="parTrans" cxnId="{9077A4AB-193C-4458-A8FC-A54FB04751F4}">
      <dgm:prSet/>
      <dgm:spPr/>
      <dgm:t>
        <a:bodyPr/>
        <a:lstStyle/>
        <a:p>
          <a:endParaRPr lang="en-US"/>
        </a:p>
      </dgm:t>
    </dgm:pt>
    <dgm:pt modelId="{501E48AC-526B-4740-B15B-526978282CC0}" type="sibTrans" cxnId="{9077A4AB-193C-4458-A8FC-A54FB04751F4}">
      <dgm:prSet/>
      <dgm:spPr/>
      <dgm:t>
        <a:bodyPr/>
        <a:lstStyle/>
        <a:p>
          <a:endParaRPr lang="en-US"/>
        </a:p>
      </dgm:t>
    </dgm:pt>
    <dgm:pt modelId="{A9ADF004-DEA8-440B-A48F-DF24D25FCF7C}">
      <dgm:prSet custT="1"/>
      <dgm:spPr/>
      <dgm:t>
        <a:bodyPr lIns="274320" tIns="548640"/>
        <a:lstStyle/>
        <a:p>
          <a:endParaRPr lang="en-US" sz="1800" dirty="0">
            <a:solidFill>
              <a:schemeClr val="tx1"/>
            </a:solidFill>
            <a:latin typeface="Arial Narrow" panose="020B0606020202030204" pitchFamily="34" charset="0"/>
          </a:endParaRPr>
        </a:p>
      </dgm:t>
    </dgm:pt>
    <dgm:pt modelId="{787C8A6D-A7F1-462B-B2B3-2AA0ADB797FB}" type="parTrans" cxnId="{0D58B462-86BD-4F12-ACE1-EADC8CD184D0}">
      <dgm:prSet/>
      <dgm:spPr/>
      <dgm:t>
        <a:bodyPr/>
        <a:lstStyle/>
        <a:p>
          <a:endParaRPr lang="en-US"/>
        </a:p>
      </dgm:t>
    </dgm:pt>
    <dgm:pt modelId="{8F872F00-F882-4CC2-B5A4-4D2035CD9BD4}" type="sibTrans" cxnId="{0D58B462-86BD-4F12-ACE1-EADC8CD184D0}">
      <dgm:prSet/>
      <dgm:spPr/>
      <dgm:t>
        <a:bodyPr/>
        <a:lstStyle/>
        <a:p>
          <a:endParaRPr lang="en-US"/>
        </a:p>
      </dgm:t>
    </dgm:pt>
    <dgm:pt modelId="{ED7E2574-279E-4436-8782-E674D8CE086C}">
      <dgm:prSet custT="1"/>
      <dgm:spPr/>
      <dgm:t>
        <a:bodyPr lIns="274320" tIns="548640"/>
        <a:lstStyle/>
        <a:p>
          <a:r>
            <a:rPr lang="en-US" sz="1400" dirty="0">
              <a:solidFill>
                <a:schemeClr val="tx1"/>
              </a:solidFill>
              <a:latin typeface="Arial Narrow" panose="020B0606020202030204" pitchFamily="34" charset="0"/>
            </a:rPr>
            <a:t>Harmonization of Spatial Development Plans at the District and provincial levels, for national support</a:t>
          </a:r>
        </a:p>
      </dgm:t>
    </dgm:pt>
    <dgm:pt modelId="{04FB9B6C-3EC0-4553-BE8A-CA7648DAD526}" type="parTrans" cxnId="{F3E12840-105E-4D7D-86C4-B887FB64800F}">
      <dgm:prSet/>
      <dgm:spPr/>
      <dgm:t>
        <a:bodyPr/>
        <a:lstStyle/>
        <a:p>
          <a:endParaRPr lang="en-US"/>
        </a:p>
      </dgm:t>
    </dgm:pt>
    <dgm:pt modelId="{49516BD5-F241-4E42-BEA2-56B36C0C115D}" type="sibTrans" cxnId="{F3E12840-105E-4D7D-86C4-B887FB64800F}">
      <dgm:prSet/>
      <dgm:spPr/>
      <dgm:t>
        <a:bodyPr/>
        <a:lstStyle/>
        <a:p>
          <a:endParaRPr lang="en-US"/>
        </a:p>
      </dgm:t>
    </dgm:pt>
    <dgm:pt modelId="{5EC5CC03-2637-4778-8D7A-5595466170D0}">
      <dgm:prSet custT="1"/>
      <dgm:spPr/>
      <dgm:t>
        <a:bodyPr lIns="274320" tIns="548640"/>
        <a:lstStyle/>
        <a:p>
          <a:r>
            <a:rPr lang="en-ZA" sz="1400" dirty="0">
              <a:solidFill>
                <a:schemeClr val="tx1"/>
              </a:solidFill>
              <a:latin typeface="Arial Narrow" panose="020B0606020202030204" pitchFamily="34" charset="0"/>
            </a:rPr>
            <a:t>Spatial restructuring informs infrastructure investment in terms of quantum and as well as location and layout of infrastructure networks.</a:t>
          </a:r>
          <a:endParaRPr lang="en-US" sz="1400" dirty="0">
            <a:solidFill>
              <a:schemeClr val="tx1"/>
            </a:solidFill>
            <a:latin typeface="Arial Narrow" panose="020B0606020202030204" pitchFamily="34" charset="0"/>
          </a:endParaRPr>
        </a:p>
      </dgm:t>
    </dgm:pt>
    <dgm:pt modelId="{357C989D-69DA-4EFD-9C56-6344C3C1C1D4}" type="parTrans" cxnId="{84D5A92C-3B49-49F8-B103-6BE709880464}">
      <dgm:prSet/>
      <dgm:spPr/>
      <dgm:t>
        <a:bodyPr/>
        <a:lstStyle/>
        <a:p>
          <a:endParaRPr lang="en-US"/>
        </a:p>
      </dgm:t>
    </dgm:pt>
    <dgm:pt modelId="{A76DED4E-3BB1-4255-98EA-5B824DE0F648}" type="sibTrans" cxnId="{84D5A92C-3B49-49F8-B103-6BE709880464}">
      <dgm:prSet/>
      <dgm:spPr/>
      <dgm:t>
        <a:bodyPr/>
        <a:lstStyle/>
        <a:p>
          <a:endParaRPr lang="en-US"/>
        </a:p>
      </dgm:t>
    </dgm:pt>
    <dgm:pt modelId="{65425416-9A7B-4FCA-A4B3-B0CAB6D05506}">
      <dgm:prSet custT="1"/>
      <dgm:spPr/>
      <dgm:t>
        <a:bodyPr lIns="274320" tIns="548640"/>
        <a:lstStyle/>
        <a:p>
          <a:r>
            <a:rPr lang="en-US" sz="1400" dirty="0">
              <a:solidFill>
                <a:schemeClr val="tx1"/>
              </a:solidFill>
              <a:latin typeface="Arial Narrow" panose="020B0606020202030204" pitchFamily="34" charset="0"/>
            </a:rPr>
            <a:t>At least 1 SDZ in each District and/or City</a:t>
          </a:r>
        </a:p>
      </dgm:t>
    </dgm:pt>
    <dgm:pt modelId="{A3AE2F83-A17D-4616-BEC1-EA5AB2D1E080}" type="parTrans" cxnId="{AC227509-5ABD-4A39-B5AB-33222E860E47}">
      <dgm:prSet/>
      <dgm:spPr/>
      <dgm:t>
        <a:bodyPr/>
        <a:lstStyle/>
        <a:p>
          <a:endParaRPr lang="en-US"/>
        </a:p>
      </dgm:t>
    </dgm:pt>
    <dgm:pt modelId="{193DD8EB-F9DD-4E40-A006-BE9FD4E6676E}" type="sibTrans" cxnId="{AC227509-5ABD-4A39-B5AB-33222E860E47}">
      <dgm:prSet/>
      <dgm:spPr/>
      <dgm:t>
        <a:bodyPr/>
        <a:lstStyle/>
        <a:p>
          <a:endParaRPr lang="en-US"/>
        </a:p>
      </dgm:t>
    </dgm:pt>
    <dgm:pt modelId="{A74963C6-B6EB-4CAF-A905-C5340873EEF6}">
      <dgm:prSet phldrT="[Text]" custT="1"/>
      <dgm:spPr>
        <a:solidFill>
          <a:schemeClr val="bg2">
            <a:lumMod val="50000"/>
          </a:schemeClr>
        </a:solidFill>
      </dgm:spPr>
      <dgm:t>
        <a:bodyPr/>
        <a:lstStyle/>
        <a:p>
          <a:r>
            <a:rPr lang="en-ZA" sz="2600" b="1" dirty="0"/>
            <a:t>Governance and Management</a:t>
          </a:r>
          <a:r>
            <a:rPr lang="en-ZA" sz="2600" dirty="0"/>
            <a:t> </a:t>
          </a:r>
          <a:endParaRPr lang="en-US" sz="2600" dirty="0"/>
        </a:p>
      </dgm:t>
    </dgm:pt>
    <dgm:pt modelId="{272C763E-02F7-4490-848C-414DBA4F1199}" type="parTrans" cxnId="{332B6F1C-1942-4F63-B849-0053CAC9BB5C}">
      <dgm:prSet/>
      <dgm:spPr/>
      <dgm:t>
        <a:bodyPr/>
        <a:lstStyle/>
        <a:p>
          <a:endParaRPr lang="en-US"/>
        </a:p>
      </dgm:t>
    </dgm:pt>
    <dgm:pt modelId="{9A73D265-6C17-466A-88BE-7E8DAB58249E}" type="sibTrans" cxnId="{332B6F1C-1942-4F63-B849-0053CAC9BB5C}">
      <dgm:prSet/>
      <dgm:spPr/>
      <dgm:t>
        <a:bodyPr/>
        <a:lstStyle/>
        <a:p>
          <a:endParaRPr lang="en-US"/>
        </a:p>
      </dgm:t>
    </dgm:pt>
    <dgm:pt modelId="{894C964F-8984-4939-921F-5C7A4256CA1E}">
      <dgm:prSet custT="1"/>
      <dgm:spPr/>
      <dgm:t>
        <a:bodyPr/>
        <a:lstStyle/>
        <a:p>
          <a:r>
            <a:rPr lang="en-US" sz="1400" dirty="0">
              <a:solidFill>
                <a:schemeClr val="tx1"/>
              </a:solidFill>
              <a:latin typeface="Arial Narrow" panose="020B0606020202030204" pitchFamily="34" charset="0"/>
            </a:rPr>
            <a:t>Coordination, accountability and management structures at national, provincial, district, local and ward level</a:t>
          </a:r>
          <a:endParaRPr lang="en-US" sz="1400" dirty="0"/>
        </a:p>
      </dgm:t>
    </dgm:pt>
    <dgm:pt modelId="{2328370E-EBB7-4824-98EE-B427F4B7BE5E}" type="parTrans" cxnId="{2F14E5C6-1BA1-4B93-BB83-B8343FF95649}">
      <dgm:prSet/>
      <dgm:spPr/>
      <dgm:t>
        <a:bodyPr/>
        <a:lstStyle/>
        <a:p>
          <a:endParaRPr lang="en-US"/>
        </a:p>
      </dgm:t>
    </dgm:pt>
    <dgm:pt modelId="{5F88493B-D0EB-4C4C-85C6-0DAF2B3C4F5C}" type="sibTrans" cxnId="{2F14E5C6-1BA1-4B93-BB83-B8343FF95649}">
      <dgm:prSet/>
      <dgm:spPr/>
      <dgm:t>
        <a:bodyPr/>
        <a:lstStyle/>
        <a:p>
          <a:endParaRPr lang="en-US"/>
        </a:p>
      </dgm:t>
    </dgm:pt>
    <dgm:pt modelId="{0CF33215-0E3B-41B5-873D-BE632968482E}">
      <dgm:prSet custT="1"/>
      <dgm:spPr/>
      <dgm:t>
        <a:bodyPr/>
        <a:lstStyle/>
        <a:p>
          <a:r>
            <a:rPr lang="en-US" sz="1400" dirty="0">
              <a:solidFill>
                <a:schemeClr val="tx1"/>
              </a:solidFill>
              <a:latin typeface="Arial Narrow" panose="020B0606020202030204" pitchFamily="34" charset="0"/>
            </a:rPr>
            <a:t>Championship</a:t>
          </a:r>
        </a:p>
      </dgm:t>
    </dgm:pt>
    <dgm:pt modelId="{E12FC381-C7B9-4D00-8E0B-6F017D52F0A3}" type="parTrans" cxnId="{389E0B27-5525-489D-865A-74AF7A21C3A7}">
      <dgm:prSet/>
      <dgm:spPr/>
      <dgm:t>
        <a:bodyPr/>
        <a:lstStyle/>
        <a:p>
          <a:endParaRPr lang="en-US"/>
        </a:p>
      </dgm:t>
    </dgm:pt>
    <dgm:pt modelId="{621D018E-8ACB-494F-9DCF-7B69F3903B80}" type="sibTrans" cxnId="{389E0B27-5525-489D-865A-74AF7A21C3A7}">
      <dgm:prSet/>
      <dgm:spPr/>
      <dgm:t>
        <a:bodyPr/>
        <a:lstStyle/>
        <a:p>
          <a:endParaRPr lang="en-US"/>
        </a:p>
      </dgm:t>
    </dgm:pt>
    <dgm:pt modelId="{CA327821-2E04-4BE9-AFBD-6E70A2D30C31}">
      <dgm:prSet custT="1"/>
      <dgm:spPr/>
      <dgm:t>
        <a:bodyPr/>
        <a:lstStyle/>
        <a:p>
          <a:r>
            <a:rPr lang="en-US" sz="1400" dirty="0">
              <a:solidFill>
                <a:schemeClr val="tx1"/>
              </a:solidFill>
              <a:latin typeface="Arial Narrow" panose="020B0606020202030204" pitchFamily="34" charset="0"/>
            </a:rPr>
            <a:t>Technical support capacity with cooperative, civil society and spheres reach </a:t>
          </a:r>
        </a:p>
      </dgm:t>
    </dgm:pt>
    <dgm:pt modelId="{4BDE8083-1864-4AF7-9254-FA42D79928C0}" type="parTrans" cxnId="{6B38EC42-9AB0-470D-9ED1-67B090887623}">
      <dgm:prSet/>
      <dgm:spPr/>
      <dgm:t>
        <a:bodyPr/>
        <a:lstStyle/>
        <a:p>
          <a:endParaRPr lang="en-US"/>
        </a:p>
      </dgm:t>
    </dgm:pt>
    <dgm:pt modelId="{80607D85-DB63-4D6E-9E13-524812D15A36}" type="sibTrans" cxnId="{6B38EC42-9AB0-470D-9ED1-67B090887623}">
      <dgm:prSet/>
      <dgm:spPr/>
      <dgm:t>
        <a:bodyPr/>
        <a:lstStyle/>
        <a:p>
          <a:endParaRPr lang="en-US"/>
        </a:p>
      </dgm:t>
    </dgm:pt>
    <dgm:pt modelId="{52CAB425-E28B-4B43-9563-997FFDD52062}">
      <dgm:prSet custT="1"/>
      <dgm:spPr/>
      <dgm:t>
        <a:bodyPr/>
        <a:lstStyle/>
        <a:p>
          <a:r>
            <a:rPr lang="en-ZA" sz="1400" dirty="0">
              <a:solidFill>
                <a:schemeClr val="tx1"/>
              </a:solidFill>
              <a:latin typeface="Arial Narrow" panose="020B0606020202030204" pitchFamily="34" charset="0"/>
            </a:rPr>
            <a:t>leadership and management, in particular with regards to planning, budgeting, financial and performance management takes place in an effective, efficient, accountable and transparent manner. It also includes spatial governance, that is, the process by which the spatial transformation goals are achieved through assessing and directing land development and undertaking land use management and land release of municipal/public land. </a:t>
          </a:r>
          <a:endParaRPr lang="en-US" sz="1400" dirty="0">
            <a:solidFill>
              <a:schemeClr val="tx1"/>
            </a:solidFill>
            <a:latin typeface="Arial Narrow" panose="020B0606020202030204" pitchFamily="34" charset="0"/>
          </a:endParaRPr>
        </a:p>
      </dgm:t>
    </dgm:pt>
    <dgm:pt modelId="{304CFD99-E898-4807-B664-BB02930A163F}" type="parTrans" cxnId="{F9198136-9057-4A71-B411-9D617C7FADE1}">
      <dgm:prSet/>
      <dgm:spPr/>
      <dgm:t>
        <a:bodyPr/>
        <a:lstStyle/>
        <a:p>
          <a:endParaRPr lang="en-US"/>
        </a:p>
      </dgm:t>
    </dgm:pt>
    <dgm:pt modelId="{CAA7A444-8869-49DE-8AA2-0713A728CA8A}" type="sibTrans" cxnId="{F9198136-9057-4A71-B411-9D617C7FADE1}">
      <dgm:prSet/>
      <dgm:spPr/>
      <dgm:t>
        <a:bodyPr/>
        <a:lstStyle/>
        <a:p>
          <a:endParaRPr lang="en-US"/>
        </a:p>
      </dgm:t>
    </dgm:pt>
    <dgm:pt modelId="{545FDF5F-BA81-4FCA-8633-3AD7C68BF39D}">
      <dgm:prSet custT="1"/>
      <dgm:spPr/>
      <dgm:t>
        <a:bodyPr/>
        <a:lstStyle/>
        <a:p>
          <a:r>
            <a:rPr lang="en-US" sz="1400" dirty="0">
              <a:solidFill>
                <a:schemeClr val="tx1"/>
              </a:solidFill>
              <a:latin typeface="Arial Narrow" panose="020B0606020202030204" pitchFamily="34" charset="0"/>
            </a:rPr>
            <a:t>Monitoring and evaluation starting at a ward  level coordinated at the district</a:t>
          </a:r>
        </a:p>
      </dgm:t>
    </dgm:pt>
    <dgm:pt modelId="{5D20C808-878F-48E7-A69D-554F4E6BAD83}" type="parTrans" cxnId="{82AE11FE-2486-4C15-A7A9-66DCDAD3E394}">
      <dgm:prSet/>
      <dgm:spPr/>
      <dgm:t>
        <a:bodyPr/>
        <a:lstStyle/>
        <a:p>
          <a:endParaRPr lang="en-US"/>
        </a:p>
      </dgm:t>
    </dgm:pt>
    <dgm:pt modelId="{3D10F004-5F43-4307-A872-9525FCC18072}" type="sibTrans" cxnId="{82AE11FE-2486-4C15-A7A9-66DCDAD3E394}">
      <dgm:prSet/>
      <dgm:spPr/>
      <dgm:t>
        <a:bodyPr/>
        <a:lstStyle/>
        <a:p>
          <a:endParaRPr lang="en-US"/>
        </a:p>
      </dgm:t>
    </dgm:pt>
    <dgm:pt modelId="{D51E9501-47A4-4360-9D1F-C00F5326C6CA}">
      <dgm:prSet custT="1"/>
      <dgm:spPr/>
      <dgm:t>
        <a:bodyPr lIns="274320" tIns="548640"/>
        <a:lstStyle/>
        <a:p>
          <a:r>
            <a:rPr lang="en-ZA" sz="1400" dirty="0">
              <a:solidFill>
                <a:schemeClr val="tx1"/>
              </a:solidFill>
              <a:latin typeface="Arial Narrow" panose="020B0606020202030204" pitchFamily="34" charset="0"/>
            </a:rPr>
            <a:t>Transformed and efficient spatial development pattern and form in order to support a competitive local economy and integrated sustainable human settlements. </a:t>
          </a:r>
          <a:endParaRPr lang="en-US" sz="1400" dirty="0">
            <a:solidFill>
              <a:schemeClr val="tx1"/>
            </a:solidFill>
            <a:latin typeface="Arial Narrow" panose="020B0606020202030204" pitchFamily="34" charset="0"/>
          </a:endParaRPr>
        </a:p>
      </dgm:t>
    </dgm:pt>
    <dgm:pt modelId="{71D7AF09-645D-4F82-8116-A495B15E43BD}" type="parTrans" cxnId="{21F4C146-4E0B-47BE-B872-FB7A1F1EFA6A}">
      <dgm:prSet/>
      <dgm:spPr/>
      <dgm:t>
        <a:bodyPr/>
        <a:lstStyle/>
        <a:p>
          <a:endParaRPr lang="en-US"/>
        </a:p>
      </dgm:t>
    </dgm:pt>
    <dgm:pt modelId="{9D750898-C6A2-4E35-B138-27FC7C0C8F12}" type="sibTrans" cxnId="{21F4C146-4E0B-47BE-B872-FB7A1F1EFA6A}">
      <dgm:prSet/>
      <dgm:spPr/>
      <dgm:t>
        <a:bodyPr/>
        <a:lstStyle/>
        <a:p>
          <a:endParaRPr lang="en-US"/>
        </a:p>
      </dgm:t>
    </dgm:pt>
    <dgm:pt modelId="{9F3FE436-BC4E-4D96-A50B-B6D886AE8B9E}" type="pres">
      <dgm:prSet presAssocID="{4143A18F-BDFB-49CA-828E-2AADC3E1F8E1}" presName="linear" presStyleCnt="0">
        <dgm:presLayoutVars>
          <dgm:dir/>
          <dgm:animLvl val="lvl"/>
          <dgm:resizeHandles val="exact"/>
        </dgm:presLayoutVars>
      </dgm:prSet>
      <dgm:spPr/>
      <dgm:t>
        <a:bodyPr/>
        <a:lstStyle/>
        <a:p>
          <a:endParaRPr lang="en-US"/>
        </a:p>
      </dgm:t>
    </dgm:pt>
    <dgm:pt modelId="{D6EFF086-0BF1-4FC3-B7E0-3600FD76140E}" type="pres">
      <dgm:prSet presAssocID="{04F35311-6EAE-4852-A95B-09F721AF304A}" presName="parentLin" presStyleCnt="0"/>
      <dgm:spPr/>
    </dgm:pt>
    <dgm:pt modelId="{B37E286C-7175-4069-83F3-C8CD85F74552}" type="pres">
      <dgm:prSet presAssocID="{04F35311-6EAE-4852-A95B-09F721AF304A}" presName="parentLeftMargin" presStyleLbl="node1" presStyleIdx="0" presStyleCnt="2"/>
      <dgm:spPr/>
      <dgm:t>
        <a:bodyPr/>
        <a:lstStyle/>
        <a:p>
          <a:endParaRPr lang="en-US"/>
        </a:p>
      </dgm:t>
    </dgm:pt>
    <dgm:pt modelId="{4DAE9E63-DBB8-4EDE-9303-002263124C36}" type="pres">
      <dgm:prSet presAssocID="{04F35311-6EAE-4852-A95B-09F721AF304A}" presName="parentText" presStyleLbl="node1" presStyleIdx="0" presStyleCnt="2" custScaleX="71404" custScaleY="98402" custLinFactNeighborX="-43709" custLinFactNeighborY="-368">
        <dgm:presLayoutVars>
          <dgm:chMax val="0"/>
          <dgm:bulletEnabled val="1"/>
        </dgm:presLayoutVars>
      </dgm:prSet>
      <dgm:spPr/>
      <dgm:t>
        <a:bodyPr/>
        <a:lstStyle/>
        <a:p>
          <a:endParaRPr lang="en-US"/>
        </a:p>
      </dgm:t>
    </dgm:pt>
    <dgm:pt modelId="{5B57BFD2-31DA-492B-8AB0-45AC9762C669}" type="pres">
      <dgm:prSet presAssocID="{04F35311-6EAE-4852-A95B-09F721AF304A}" presName="negativeSpace" presStyleCnt="0"/>
      <dgm:spPr/>
    </dgm:pt>
    <dgm:pt modelId="{2A647A47-6A9E-4255-A187-2B21C7B6BFDC}" type="pres">
      <dgm:prSet presAssocID="{04F35311-6EAE-4852-A95B-09F721AF304A}" presName="childText" presStyleLbl="conFgAcc1" presStyleIdx="0" presStyleCnt="2" custLinFactNeighborY="1448">
        <dgm:presLayoutVars>
          <dgm:bulletEnabled val="1"/>
        </dgm:presLayoutVars>
      </dgm:prSet>
      <dgm:spPr/>
      <dgm:t>
        <a:bodyPr/>
        <a:lstStyle/>
        <a:p>
          <a:endParaRPr lang="en-US"/>
        </a:p>
      </dgm:t>
    </dgm:pt>
    <dgm:pt modelId="{6C032BDD-20C9-4DD3-A84A-45B8CF37DF6B}" type="pres">
      <dgm:prSet presAssocID="{501E48AC-526B-4740-B15B-526978282CC0}" presName="spaceBetweenRectangles" presStyleCnt="0"/>
      <dgm:spPr/>
    </dgm:pt>
    <dgm:pt modelId="{6ECA18D6-1798-4AFF-AF22-AD68B60407B2}" type="pres">
      <dgm:prSet presAssocID="{A74963C6-B6EB-4CAF-A905-C5340873EEF6}" presName="parentLin" presStyleCnt="0"/>
      <dgm:spPr/>
    </dgm:pt>
    <dgm:pt modelId="{4EC2EB22-506D-4EF1-BED0-245F82B0FC61}" type="pres">
      <dgm:prSet presAssocID="{A74963C6-B6EB-4CAF-A905-C5340873EEF6}" presName="parentLeftMargin" presStyleLbl="node1" presStyleIdx="0" presStyleCnt="2"/>
      <dgm:spPr/>
      <dgm:t>
        <a:bodyPr/>
        <a:lstStyle/>
        <a:p>
          <a:endParaRPr lang="en-US"/>
        </a:p>
      </dgm:t>
    </dgm:pt>
    <dgm:pt modelId="{EB67F589-99E3-48E1-9891-DBFDC8364E91}" type="pres">
      <dgm:prSet presAssocID="{A74963C6-B6EB-4CAF-A905-C5340873EEF6}" presName="parentText" presStyleLbl="node1" presStyleIdx="1" presStyleCnt="2" custLinFactNeighborX="-44944" custLinFactNeighborY="-11719">
        <dgm:presLayoutVars>
          <dgm:chMax val="0"/>
          <dgm:bulletEnabled val="1"/>
        </dgm:presLayoutVars>
      </dgm:prSet>
      <dgm:spPr/>
      <dgm:t>
        <a:bodyPr/>
        <a:lstStyle/>
        <a:p>
          <a:endParaRPr lang="en-US"/>
        </a:p>
      </dgm:t>
    </dgm:pt>
    <dgm:pt modelId="{B1E5657C-1B24-49D3-B639-799864BEA7AA}" type="pres">
      <dgm:prSet presAssocID="{A74963C6-B6EB-4CAF-A905-C5340873EEF6}" presName="negativeSpace" presStyleCnt="0"/>
      <dgm:spPr/>
    </dgm:pt>
    <dgm:pt modelId="{3B76E1DC-4E69-46F4-A487-ADDCFEB443FE}" type="pres">
      <dgm:prSet presAssocID="{A74963C6-B6EB-4CAF-A905-C5340873EEF6}" presName="childText" presStyleLbl="conFgAcc1" presStyleIdx="1" presStyleCnt="2" custScaleY="95593" custLinFactY="47752" custLinFactNeighborX="480" custLinFactNeighborY="100000">
        <dgm:presLayoutVars>
          <dgm:bulletEnabled val="1"/>
        </dgm:presLayoutVars>
      </dgm:prSet>
      <dgm:spPr/>
      <dgm:t>
        <a:bodyPr/>
        <a:lstStyle/>
        <a:p>
          <a:endParaRPr lang="en-US"/>
        </a:p>
      </dgm:t>
    </dgm:pt>
  </dgm:ptLst>
  <dgm:cxnLst>
    <dgm:cxn modelId="{0D58B462-86BD-4F12-ACE1-EADC8CD184D0}" srcId="{04F35311-6EAE-4852-A95B-09F721AF304A}" destId="{A9ADF004-DEA8-440B-A48F-DF24D25FCF7C}" srcOrd="4" destOrd="0" parTransId="{787C8A6D-A7F1-462B-B2B3-2AA0ADB797FB}" sibTransId="{8F872F00-F882-4CC2-B5A4-4D2035CD9BD4}"/>
    <dgm:cxn modelId="{9714E2D8-5271-404E-B9C6-8098E4CAA212}" type="presOf" srcId="{D51E9501-47A4-4360-9D1F-C00F5326C6CA}" destId="{2A647A47-6A9E-4255-A187-2B21C7B6BFDC}" srcOrd="0" destOrd="0" presId="urn:microsoft.com/office/officeart/2005/8/layout/list1"/>
    <dgm:cxn modelId="{CC517E08-AB53-41CA-94D3-6FE61F323AA3}" type="presOf" srcId="{0CF33215-0E3B-41B5-873D-BE632968482E}" destId="{3B76E1DC-4E69-46F4-A487-ADDCFEB443FE}" srcOrd="0" destOrd="1" presId="urn:microsoft.com/office/officeart/2005/8/layout/list1"/>
    <dgm:cxn modelId="{27C8B6EC-5293-4D81-A914-DCE3A49F069A}" type="presOf" srcId="{04F35311-6EAE-4852-A95B-09F721AF304A}" destId="{4DAE9E63-DBB8-4EDE-9303-002263124C36}" srcOrd="1" destOrd="0" presId="urn:microsoft.com/office/officeart/2005/8/layout/list1"/>
    <dgm:cxn modelId="{6966DF2B-4E99-4777-A38F-448566621457}" type="presOf" srcId="{A74963C6-B6EB-4CAF-A905-C5340873EEF6}" destId="{4EC2EB22-506D-4EF1-BED0-245F82B0FC61}" srcOrd="0" destOrd="0" presId="urn:microsoft.com/office/officeart/2005/8/layout/list1"/>
    <dgm:cxn modelId="{5B03B67A-137A-4369-AC2B-BC55416414DC}" type="presOf" srcId="{65425416-9A7B-4FCA-A4B3-B0CAB6D05506}" destId="{2A647A47-6A9E-4255-A187-2B21C7B6BFDC}" srcOrd="0" destOrd="3" presId="urn:microsoft.com/office/officeart/2005/8/layout/list1"/>
    <dgm:cxn modelId="{84D5A92C-3B49-49F8-B103-6BE709880464}" srcId="{04F35311-6EAE-4852-A95B-09F721AF304A}" destId="{5EC5CC03-2637-4778-8D7A-5595466170D0}" srcOrd="1" destOrd="0" parTransId="{357C989D-69DA-4EFD-9C56-6344C3C1C1D4}" sibTransId="{A76DED4E-3BB1-4255-98EA-5B824DE0F648}"/>
    <dgm:cxn modelId="{B5BEF073-B09B-493D-97F1-584F2F72EA89}" type="presOf" srcId="{A74963C6-B6EB-4CAF-A905-C5340873EEF6}" destId="{EB67F589-99E3-48E1-9891-DBFDC8364E91}" srcOrd="1" destOrd="0" presId="urn:microsoft.com/office/officeart/2005/8/layout/list1"/>
    <dgm:cxn modelId="{6B78D084-B89A-4E71-8E2A-9AE6DA8EA6AC}" type="presOf" srcId="{894C964F-8984-4939-921F-5C7A4256CA1E}" destId="{3B76E1DC-4E69-46F4-A487-ADDCFEB443FE}" srcOrd="0" destOrd="0" presId="urn:microsoft.com/office/officeart/2005/8/layout/list1"/>
    <dgm:cxn modelId="{8D63278D-0981-4F03-B92D-9F1802AA2493}" type="presOf" srcId="{04F35311-6EAE-4852-A95B-09F721AF304A}" destId="{B37E286C-7175-4069-83F3-C8CD85F74552}" srcOrd="0" destOrd="0" presId="urn:microsoft.com/office/officeart/2005/8/layout/list1"/>
    <dgm:cxn modelId="{41EFFF7A-955E-4A9D-99D8-A88095182404}" type="presOf" srcId="{545FDF5F-BA81-4FCA-8633-3AD7C68BF39D}" destId="{3B76E1DC-4E69-46F4-A487-ADDCFEB443FE}" srcOrd="0" destOrd="4" presId="urn:microsoft.com/office/officeart/2005/8/layout/list1"/>
    <dgm:cxn modelId="{82AE11FE-2486-4C15-A7A9-66DCDAD3E394}" srcId="{A74963C6-B6EB-4CAF-A905-C5340873EEF6}" destId="{545FDF5F-BA81-4FCA-8633-3AD7C68BF39D}" srcOrd="4" destOrd="0" parTransId="{5D20C808-878F-48E7-A69D-554F4E6BAD83}" sibTransId="{3D10F004-5F43-4307-A872-9525FCC18072}"/>
    <dgm:cxn modelId="{6B38EC42-9AB0-470D-9ED1-67B090887623}" srcId="{A74963C6-B6EB-4CAF-A905-C5340873EEF6}" destId="{CA327821-2E04-4BE9-AFBD-6E70A2D30C31}" srcOrd="2" destOrd="0" parTransId="{4BDE8083-1864-4AF7-9254-FA42D79928C0}" sibTransId="{80607D85-DB63-4D6E-9E13-524812D15A36}"/>
    <dgm:cxn modelId="{332B6F1C-1942-4F63-B849-0053CAC9BB5C}" srcId="{4143A18F-BDFB-49CA-828E-2AADC3E1F8E1}" destId="{A74963C6-B6EB-4CAF-A905-C5340873EEF6}" srcOrd="1" destOrd="0" parTransId="{272C763E-02F7-4490-848C-414DBA4F1199}" sibTransId="{9A73D265-6C17-466A-88BE-7E8DAB58249E}"/>
    <dgm:cxn modelId="{9077A4AB-193C-4458-A8FC-A54FB04751F4}" srcId="{4143A18F-BDFB-49CA-828E-2AADC3E1F8E1}" destId="{04F35311-6EAE-4852-A95B-09F721AF304A}" srcOrd="0" destOrd="0" parTransId="{D53912F6-AA7C-4345-AEEC-8C07D34C7FF2}" sibTransId="{501E48AC-526B-4740-B15B-526978282CC0}"/>
    <dgm:cxn modelId="{73149A11-6907-495D-B3F4-F9261C67ECC4}" type="presOf" srcId="{4143A18F-BDFB-49CA-828E-2AADC3E1F8E1}" destId="{9F3FE436-BC4E-4D96-A50B-B6D886AE8B9E}" srcOrd="0" destOrd="0" presId="urn:microsoft.com/office/officeart/2005/8/layout/list1"/>
    <dgm:cxn modelId="{656FC350-C677-413E-86BA-A2C395889964}" type="presOf" srcId="{52CAB425-E28B-4B43-9563-997FFDD52062}" destId="{3B76E1DC-4E69-46F4-A487-ADDCFEB443FE}" srcOrd="0" destOrd="3" presId="urn:microsoft.com/office/officeart/2005/8/layout/list1"/>
    <dgm:cxn modelId="{5334885F-B505-4DA0-A1B2-D42B64A6052C}" type="presOf" srcId="{ED7E2574-279E-4436-8782-E674D8CE086C}" destId="{2A647A47-6A9E-4255-A187-2B21C7B6BFDC}" srcOrd="0" destOrd="2" presId="urn:microsoft.com/office/officeart/2005/8/layout/list1"/>
    <dgm:cxn modelId="{DD1AEFC3-D1AE-4CF7-AECC-B6EA6AB2F6D4}" type="presOf" srcId="{5EC5CC03-2637-4778-8D7A-5595466170D0}" destId="{2A647A47-6A9E-4255-A187-2B21C7B6BFDC}" srcOrd="0" destOrd="1" presId="urn:microsoft.com/office/officeart/2005/8/layout/list1"/>
    <dgm:cxn modelId="{D268E253-01B3-453F-A21E-963528BAAC9C}" type="presOf" srcId="{CA327821-2E04-4BE9-AFBD-6E70A2D30C31}" destId="{3B76E1DC-4E69-46F4-A487-ADDCFEB443FE}" srcOrd="0" destOrd="2" presId="urn:microsoft.com/office/officeart/2005/8/layout/list1"/>
    <dgm:cxn modelId="{21F4C146-4E0B-47BE-B872-FB7A1F1EFA6A}" srcId="{04F35311-6EAE-4852-A95B-09F721AF304A}" destId="{D51E9501-47A4-4360-9D1F-C00F5326C6CA}" srcOrd="0" destOrd="0" parTransId="{71D7AF09-645D-4F82-8116-A495B15E43BD}" sibTransId="{9D750898-C6A2-4E35-B138-27FC7C0C8F12}"/>
    <dgm:cxn modelId="{2F14E5C6-1BA1-4B93-BB83-B8343FF95649}" srcId="{A74963C6-B6EB-4CAF-A905-C5340873EEF6}" destId="{894C964F-8984-4939-921F-5C7A4256CA1E}" srcOrd="0" destOrd="0" parTransId="{2328370E-EBB7-4824-98EE-B427F4B7BE5E}" sibTransId="{5F88493B-D0EB-4C4C-85C6-0DAF2B3C4F5C}"/>
    <dgm:cxn modelId="{AC227509-5ABD-4A39-B5AB-33222E860E47}" srcId="{04F35311-6EAE-4852-A95B-09F721AF304A}" destId="{65425416-9A7B-4FCA-A4B3-B0CAB6D05506}" srcOrd="3" destOrd="0" parTransId="{A3AE2F83-A17D-4616-BEC1-EA5AB2D1E080}" sibTransId="{193DD8EB-F9DD-4E40-A006-BE9FD4E6676E}"/>
    <dgm:cxn modelId="{389E0B27-5525-489D-865A-74AF7A21C3A7}" srcId="{A74963C6-B6EB-4CAF-A905-C5340873EEF6}" destId="{0CF33215-0E3B-41B5-873D-BE632968482E}" srcOrd="1" destOrd="0" parTransId="{E12FC381-C7B9-4D00-8E0B-6F017D52F0A3}" sibTransId="{621D018E-8ACB-494F-9DCF-7B69F3903B80}"/>
    <dgm:cxn modelId="{F9198136-9057-4A71-B411-9D617C7FADE1}" srcId="{A74963C6-B6EB-4CAF-A905-C5340873EEF6}" destId="{52CAB425-E28B-4B43-9563-997FFDD52062}" srcOrd="3" destOrd="0" parTransId="{304CFD99-E898-4807-B664-BB02930A163F}" sibTransId="{CAA7A444-8869-49DE-8AA2-0713A728CA8A}"/>
    <dgm:cxn modelId="{F3E12840-105E-4D7D-86C4-B887FB64800F}" srcId="{04F35311-6EAE-4852-A95B-09F721AF304A}" destId="{ED7E2574-279E-4436-8782-E674D8CE086C}" srcOrd="2" destOrd="0" parTransId="{04FB9B6C-3EC0-4553-BE8A-CA7648DAD526}" sibTransId="{49516BD5-F241-4E42-BEA2-56B36C0C115D}"/>
    <dgm:cxn modelId="{ED94D420-0DBA-450C-BA43-3E6DC8A3284D}" type="presOf" srcId="{A9ADF004-DEA8-440B-A48F-DF24D25FCF7C}" destId="{2A647A47-6A9E-4255-A187-2B21C7B6BFDC}" srcOrd="0" destOrd="4" presId="urn:microsoft.com/office/officeart/2005/8/layout/list1"/>
    <dgm:cxn modelId="{F10CC90D-9EA0-49CE-8CE2-6FA7BFBC124D}" type="presParOf" srcId="{9F3FE436-BC4E-4D96-A50B-B6D886AE8B9E}" destId="{D6EFF086-0BF1-4FC3-B7E0-3600FD76140E}" srcOrd="0" destOrd="0" presId="urn:microsoft.com/office/officeart/2005/8/layout/list1"/>
    <dgm:cxn modelId="{512CBF19-7FAE-4A86-A454-BAE10370D008}" type="presParOf" srcId="{D6EFF086-0BF1-4FC3-B7E0-3600FD76140E}" destId="{B37E286C-7175-4069-83F3-C8CD85F74552}" srcOrd="0" destOrd="0" presId="urn:microsoft.com/office/officeart/2005/8/layout/list1"/>
    <dgm:cxn modelId="{CDF43BAE-5ECE-41E9-9E09-B243A89FA50F}" type="presParOf" srcId="{D6EFF086-0BF1-4FC3-B7E0-3600FD76140E}" destId="{4DAE9E63-DBB8-4EDE-9303-002263124C36}" srcOrd="1" destOrd="0" presId="urn:microsoft.com/office/officeart/2005/8/layout/list1"/>
    <dgm:cxn modelId="{D9CF5ABD-7245-4DF8-8B05-8ED27FA767FA}" type="presParOf" srcId="{9F3FE436-BC4E-4D96-A50B-B6D886AE8B9E}" destId="{5B57BFD2-31DA-492B-8AB0-45AC9762C669}" srcOrd="1" destOrd="0" presId="urn:microsoft.com/office/officeart/2005/8/layout/list1"/>
    <dgm:cxn modelId="{791D2131-7920-4214-A2B4-54AF587AB688}" type="presParOf" srcId="{9F3FE436-BC4E-4D96-A50B-B6D886AE8B9E}" destId="{2A647A47-6A9E-4255-A187-2B21C7B6BFDC}" srcOrd="2" destOrd="0" presId="urn:microsoft.com/office/officeart/2005/8/layout/list1"/>
    <dgm:cxn modelId="{E8E6E0EA-558C-47C8-810F-79B2FBD1AD8B}" type="presParOf" srcId="{9F3FE436-BC4E-4D96-A50B-B6D886AE8B9E}" destId="{6C032BDD-20C9-4DD3-A84A-45B8CF37DF6B}" srcOrd="3" destOrd="0" presId="urn:microsoft.com/office/officeart/2005/8/layout/list1"/>
    <dgm:cxn modelId="{87DC32F0-B407-45E6-AC2F-C207A9C31B7B}" type="presParOf" srcId="{9F3FE436-BC4E-4D96-A50B-B6D886AE8B9E}" destId="{6ECA18D6-1798-4AFF-AF22-AD68B60407B2}" srcOrd="4" destOrd="0" presId="urn:microsoft.com/office/officeart/2005/8/layout/list1"/>
    <dgm:cxn modelId="{96777A16-0857-47DE-9FD8-D60BFC990883}" type="presParOf" srcId="{6ECA18D6-1798-4AFF-AF22-AD68B60407B2}" destId="{4EC2EB22-506D-4EF1-BED0-245F82B0FC61}" srcOrd="0" destOrd="0" presId="urn:microsoft.com/office/officeart/2005/8/layout/list1"/>
    <dgm:cxn modelId="{EF61AF90-533C-4A4F-8AD8-720BE94C3EC8}" type="presParOf" srcId="{6ECA18D6-1798-4AFF-AF22-AD68B60407B2}" destId="{EB67F589-99E3-48E1-9891-DBFDC8364E91}" srcOrd="1" destOrd="0" presId="urn:microsoft.com/office/officeart/2005/8/layout/list1"/>
    <dgm:cxn modelId="{AC7A76A5-CE29-4D58-8D82-BC363BEA8476}" type="presParOf" srcId="{9F3FE436-BC4E-4D96-A50B-B6D886AE8B9E}" destId="{B1E5657C-1B24-49D3-B639-799864BEA7AA}" srcOrd="5" destOrd="0" presId="urn:microsoft.com/office/officeart/2005/8/layout/list1"/>
    <dgm:cxn modelId="{7DCDFBA9-A513-44B9-9FA4-67C1695B582D}" type="presParOf" srcId="{9F3FE436-BC4E-4D96-A50B-B6D886AE8B9E}" destId="{3B76E1DC-4E69-46F4-A487-ADDCFEB443FE}"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43A18F-BDFB-49CA-828E-2AADC3E1F8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8DCA8A-42AC-4527-AB50-47F99573E4F5}">
      <dgm:prSet phldrT="[Text]" custT="1"/>
      <dgm:spPr>
        <a:solidFill>
          <a:schemeClr val="bg2">
            <a:lumMod val="50000"/>
          </a:schemeClr>
        </a:solidFill>
      </dgm:spPr>
      <dgm:t>
        <a:bodyPr/>
        <a:lstStyle/>
        <a:p>
          <a:r>
            <a:rPr lang="en-ZA" sz="2400" b="1" dirty="0"/>
            <a:t>Infrastructure Engineering</a:t>
          </a:r>
          <a:r>
            <a:rPr lang="en-ZA" sz="2400" dirty="0"/>
            <a:t> </a:t>
          </a:r>
          <a:endParaRPr lang="en-US" sz="2400" dirty="0"/>
        </a:p>
      </dgm:t>
    </dgm:pt>
    <dgm:pt modelId="{77EEACEC-DB61-482A-82AC-7D15A8C965CB}" type="parTrans" cxnId="{2DE3860A-FD76-44D4-8D83-C31B075764C4}">
      <dgm:prSet/>
      <dgm:spPr/>
      <dgm:t>
        <a:bodyPr/>
        <a:lstStyle/>
        <a:p>
          <a:endParaRPr lang="en-US"/>
        </a:p>
      </dgm:t>
    </dgm:pt>
    <dgm:pt modelId="{90B1BC68-3866-4A24-AB1C-FB2B53987F0A}" type="sibTrans" cxnId="{2DE3860A-FD76-44D4-8D83-C31B075764C4}">
      <dgm:prSet/>
      <dgm:spPr/>
      <dgm:t>
        <a:bodyPr/>
        <a:lstStyle/>
        <a:p>
          <a:endParaRPr lang="en-US"/>
        </a:p>
      </dgm:t>
    </dgm:pt>
    <dgm:pt modelId="{D30AF013-7209-429C-BCD5-E3921F98D0FB}">
      <dgm:prSet custT="1"/>
      <dgm:spPr/>
      <dgm:t>
        <a:bodyPr lIns="182880" tIns="365760"/>
        <a:lstStyle/>
        <a:p>
          <a:r>
            <a:rPr lang="en-ZA" sz="2000" dirty="0">
              <a:solidFill>
                <a:schemeClr val="tx1"/>
              </a:solidFill>
              <a:latin typeface="Arial Narrow" panose="020B0606020202030204" pitchFamily="34" charset="0"/>
            </a:rPr>
            <a:t>the process by which infrastructure planning and investment especially bulk infrastructure, roads, transport, water sanitation, electricity, energy, solid waste</a:t>
          </a:r>
          <a:endParaRPr lang="en-US" sz="2000" dirty="0">
            <a:solidFill>
              <a:schemeClr val="tx1"/>
            </a:solidFill>
            <a:latin typeface="Arial Narrow" panose="020B0606020202030204" pitchFamily="34" charset="0"/>
          </a:endParaRPr>
        </a:p>
      </dgm:t>
    </dgm:pt>
    <dgm:pt modelId="{525C53EF-F4B5-4BC3-92DE-32093AD39D70}" type="parTrans" cxnId="{5AC8291F-932E-4A69-97B0-E6A39ECEDEBB}">
      <dgm:prSet/>
      <dgm:spPr/>
      <dgm:t>
        <a:bodyPr/>
        <a:lstStyle/>
        <a:p>
          <a:endParaRPr lang="en-US"/>
        </a:p>
      </dgm:t>
    </dgm:pt>
    <dgm:pt modelId="{41CD752B-F135-4549-AF4B-5569E7E58A17}" type="sibTrans" cxnId="{5AC8291F-932E-4A69-97B0-E6A39ECEDEBB}">
      <dgm:prSet/>
      <dgm:spPr/>
      <dgm:t>
        <a:bodyPr/>
        <a:lstStyle/>
        <a:p>
          <a:endParaRPr lang="en-US"/>
        </a:p>
      </dgm:t>
    </dgm:pt>
    <dgm:pt modelId="{7F71E12B-FA5C-48DC-AFC1-6B9F2BB15D02}">
      <dgm:prSet custT="1"/>
      <dgm:spPr/>
      <dgm:t>
        <a:bodyPr lIns="182880" tIns="365760"/>
        <a:lstStyle/>
        <a:p>
          <a:r>
            <a:rPr lang="en-US" sz="2000" dirty="0">
              <a:solidFill>
                <a:schemeClr val="tx1"/>
              </a:solidFill>
              <a:latin typeface="Arial Narrow" panose="020B0606020202030204" pitchFamily="34" charset="0"/>
            </a:rPr>
            <a:t>Alternative forms of labour intensive infrastructure projects such as the paving of access, ring and local roads </a:t>
          </a:r>
        </a:p>
      </dgm:t>
    </dgm:pt>
    <dgm:pt modelId="{18C514DA-6249-41AB-BA05-58399A7FC864}" type="parTrans" cxnId="{89764D7C-D978-4885-A20F-6604C0284091}">
      <dgm:prSet/>
      <dgm:spPr/>
      <dgm:t>
        <a:bodyPr/>
        <a:lstStyle/>
        <a:p>
          <a:endParaRPr lang="en-US"/>
        </a:p>
      </dgm:t>
    </dgm:pt>
    <dgm:pt modelId="{9F2BD9F7-B395-4559-A84D-03A942D3E7FA}" type="sibTrans" cxnId="{89764D7C-D978-4885-A20F-6604C0284091}">
      <dgm:prSet/>
      <dgm:spPr/>
      <dgm:t>
        <a:bodyPr/>
        <a:lstStyle/>
        <a:p>
          <a:endParaRPr lang="en-US"/>
        </a:p>
      </dgm:t>
    </dgm:pt>
    <dgm:pt modelId="{25A6368D-1F53-41F1-882E-D5448A72E408}">
      <dgm:prSet custT="1"/>
      <dgm:spPr/>
      <dgm:t>
        <a:bodyPr lIns="182880" tIns="365760"/>
        <a:lstStyle/>
        <a:p>
          <a:r>
            <a:rPr lang="en-ZA" sz="2000" dirty="0">
              <a:solidFill>
                <a:schemeClr val="tx1"/>
              </a:solidFill>
              <a:latin typeface="Arial Narrow" panose="020B0606020202030204" pitchFamily="34" charset="0"/>
            </a:rPr>
            <a:t>integrated human settlements in a sustainable way over the long-term.</a:t>
          </a:r>
          <a:endParaRPr lang="en-US" sz="2000" dirty="0">
            <a:solidFill>
              <a:schemeClr val="tx1"/>
            </a:solidFill>
            <a:latin typeface="Arial Narrow" panose="020B0606020202030204" pitchFamily="34" charset="0"/>
          </a:endParaRPr>
        </a:p>
      </dgm:t>
    </dgm:pt>
    <dgm:pt modelId="{CB6CB439-7FF2-4EE5-840B-1817C4D53743}" type="parTrans" cxnId="{48B28C89-49BE-441B-A748-BBBA198CC982}">
      <dgm:prSet/>
      <dgm:spPr/>
      <dgm:t>
        <a:bodyPr/>
        <a:lstStyle/>
        <a:p>
          <a:endParaRPr lang="en-US"/>
        </a:p>
      </dgm:t>
    </dgm:pt>
    <dgm:pt modelId="{16727760-2A5F-42BE-803A-CA7A8F9E764D}" type="sibTrans" cxnId="{48B28C89-49BE-441B-A748-BBBA198CC982}">
      <dgm:prSet/>
      <dgm:spPr/>
      <dgm:t>
        <a:bodyPr/>
        <a:lstStyle/>
        <a:p>
          <a:endParaRPr lang="en-US"/>
        </a:p>
      </dgm:t>
    </dgm:pt>
    <dgm:pt modelId="{9F3FE436-BC4E-4D96-A50B-B6D886AE8B9E}" type="pres">
      <dgm:prSet presAssocID="{4143A18F-BDFB-49CA-828E-2AADC3E1F8E1}" presName="linear" presStyleCnt="0">
        <dgm:presLayoutVars>
          <dgm:dir/>
          <dgm:animLvl val="lvl"/>
          <dgm:resizeHandles val="exact"/>
        </dgm:presLayoutVars>
      </dgm:prSet>
      <dgm:spPr/>
      <dgm:t>
        <a:bodyPr/>
        <a:lstStyle/>
        <a:p>
          <a:endParaRPr lang="en-US"/>
        </a:p>
      </dgm:t>
    </dgm:pt>
    <dgm:pt modelId="{381D3110-B7C6-4799-9548-A9A5AD4DA06A}" type="pres">
      <dgm:prSet presAssocID="{5B8DCA8A-42AC-4527-AB50-47F99573E4F5}" presName="parentLin" presStyleCnt="0"/>
      <dgm:spPr/>
    </dgm:pt>
    <dgm:pt modelId="{25299240-CCFA-4BED-9341-127920B9665A}" type="pres">
      <dgm:prSet presAssocID="{5B8DCA8A-42AC-4527-AB50-47F99573E4F5}" presName="parentLeftMargin" presStyleLbl="node1" presStyleIdx="0" presStyleCnt="1"/>
      <dgm:spPr/>
      <dgm:t>
        <a:bodyPr/>
        <a:lstStyle/>
        <a:p>
          <a:endParaRPr lang="en-US"/>
        </a:p>
      </dgm:t>
    </dgm:pt>
    <dgm:pt modelId="{A84AF85D-CE39-41C2-B11A-9BE02C2D53DA}" type="pres">
      <dgm:prSet presAssocID="{5B8DCA8A-42AC-4527-AB50-47F99573E4F5}" presName="parentText" presStyleLbl="node1" presStyleIdx="0" presStyleCnt="1" custScaleX="68860" custScaleY="40332" custLinFactY="-7844" custLinFactNeighborX="-66912" custLinFactNeighborY="-100000">
        <dgm:presLayoutVars>
          <dgm:chMax val="0"/>
          <dgm:bulletEnabled val="1"/>
        </dgm:presLayoutVars>
      </dgm:prSet>
      <dgm:spPr/>
      <dgm:t>
        <a:bodyPr/>
        <a:lstStyle/>
        <a:p>
          <a:endParaRPr lang="en-US"/>
        </a:p>
      </dgm:t>
    </dgm:pt>
    <dgm:pt modelId="{31DDA686-9EFB-4101-9281-668EBCFBE09D}" type="pres">
      <dgm:prSet presAssocID="{5B8DCA8A-42AC-4527-AB50-47F99573E4F5}" presName="negativeSpace" presStyleCnt="0"/>
      <dgm:spPr/>
    </dgm:pt>
    <dgm:pt modelId="{3F3C48E0-BF90-44FC-82B8-A6354D2C0E41}" type="pres">
      <dgm:prSet presAssocID="{5B8DCA8A-42AC-4527-AB50-47F99573E4F5}" presName="childText" presStyleLbl="conFgAcc1" presStyleIdx="0" presStyleCnt="1" custLinFactY="-9795" custLinFactNeighborY="-100000">
        <dgm:presLayoutVars>
          <dgm:bulletEnabled val="1"/>
        </dgm:presLayoutVars>
      </dgm:prSet>
      <dgm:spPr/>
      <dgm:t>
        <a:bodyPr/>
        <a:lstStyle/>
        <a:p>
          <a:endParaRPr lang="en-US"/>
        </a:p>
      </dgm:t>
    </dgm:pt>
  </dgm:ptLst>
  <dgm:cxnLst>
    <dgm:cxn modelId="{44009612-7CB5-4E0B-9D7D-4D62D3953A47}" type="presOf" srcId="{25A6368D-1F53-41F1-882E-D5448A72E408}" destId="{3F3C48E0-BF90-44FC-82B8-A6354D2C0E41}" srcOrd="0" destOrd="1" presId="urn:microsoft.com/office/officeart/2005/8/layout/list1"/>
    <dgm:cxn modelId="{B86CE7B4-828A-4E98-9C07-D3FC24F88246}" type="presOf" srcId="{7F71E12B-FA5C-48DC-AFC1-6B9F2BB15D02}" destId="{3F3C48E0-BF90-44FC-82B8-A6354D2C0E41}" srcOrd="0" destOrd="2" presId="urn:microsoft.com/office/officeart/2005/8/layout/list1"/>
    <dgm:cxn modelId="{602901F0-B467-4A74-A709-55CF106A4B3F}" type="presOf" srcId="{D30AF013-7209-429C-BCD5-E3921F98D0FB}" destId="{3F3C48E0-BF90-44FC-82B8-A6354D2C0E41}" srcOrd="0" destOrd="0" presId="urn:microsoft.com/office/officeart/2005/8/layout/list1"/>
    <dgm:cxn modelId="{7F155A35-687C-4BC1-923E-09055CBD7651}" type="presOf" srcId="{5B8DCA8A-42AC-4527-AB50-47F99573E4F5}" destId="{25299240-CCFA-4BED-9341-127920B9665A}" srcOrd="0" destOrd="0" presId="urn:microsoft.com/office/officeart/2005/8/layout/list1"/>
    <dgm:cxn modelId="{FB0FE054-A3E3-4251-BBB7-A9354999A28C}" type="presOf" srcId="{5B8DCA8A-42AC-4527-AB50-47F99573E4F5}" destId="{A84AF85D-CE39-41C2-B11A-9BE02C2D53DA}" srcOrd="1" destOrd="0" presId="urn:microsoft.com/office/officeart/2005/8/layout/list1"/>
    <dgm:cxn modelId="{48B28C89-49BE-441B-A748-BBBA198CC982}" srcId="{5B8DCA8A-42AC-4527-AB50-47F99573E4F5}" destId="{25A6368D-1F53-41F1-882E-D5448A72E408}" srcOrd="1" destOrd="0" parTransId="{CB6CB439-7FF2-4EE5-840B-1817C4D53743}" sibTransId="{16727760-2A5F-42BE-803A-CA7A8F9E764D}"/>
    <dgm:cxn modelId="{89764D7C-D978-4885-A20F-6604C0284091}" srcId="{5B8DCA8A-42AC-4527-AB50-47F99573E4F5}" destId="{7F71E12B-FA5C-48DC-AFC1-6B9F2BB15D02}" srcOrd="2" destOrd="0" parTransId="{18C514DA-6249-41AB-BA05-58399A7FC864}" sibTransId="{9F2BD9F7-B395-4559-A84D-03A942D3E7FA}"/>
    <dgm:cxn modelId="{2DE3860A-FD76-44D4-8D83-C31B075764C4}" srcId="{4143A18F-BDFB-49CA-828E-2AADC3E1F8E1}" destId="{5B8DCA8A-42AC-4527-AB50-47F99573E4F5}" srcOrd="0" destOrd="0" parTransId="{77EEACEC-DB61-482A-82AC-7D15A8C965CB}" sibTransId="{90B1BC68-3866-4A24-AB1C-FB2B53987F0A}"/>
    <dgm:cxn modelId="{5AC8291F-932E-4A69-97B0-E6A39ECEDEBB}" srcId="{5B8DCA8A-42AC-4527-AB50-47F99573E4F5}" destId="{D30AF013-7209-429C-BCD5-E3921F98D0FB}" srcOrd="0" destOrd="0" parTransId="{525C53EF-F4B5-4BC3-92DE-32093AD39D70}" sibTransId="{41CD752B-F135-4549-AF4B-5569E7E58A17}"/>
    <dgm:cxn modelId="{73149A11-6907-495D-B3F4-F9261C67ECC4}" type="presOf" srcId="{4143A18F-BDFB-49CA-828E-2AADC3E1F8E1}" destId="{9F3FE436-BC4E-4D96-A50B-B6D886AE8B9E}" srcOrd="0" destOrd="0" presId="urn:microsoft.com/office/officeart/2005/8/layout/list1"/>
    <dgm:cxn modelId="{DDE504D4-116E-4BAC-A0F1-1EA4585B3B67}" type="presParOf" srcId="{9F3FE436-BC4E-4D96-A50B-B6D886AE8B9E}" destId="{381D3110-B7C6-4799-9548-A9A5AD4DA06A}" srcOrd="0" destOrd="0" presId="urn:microsoft.com/office/officeart/2005/8/layout/list1"/>
    <dgm:cxn modelId="{CF81EF39-300C-4B46-9057-8F4C145ABD01}" type="presParOf" srcId="{381D3110-B7C6-4799-9548-A9A5AD4DA06A}" destId="{25299240-CCFA-4BED-9341-127920B9665A}" srcOrd="0" destOrd="0" presId="urn:microsoft.com/office/officeart/2005/8/layout/list1"/>
    <dgm:cxn modelId="{DA7FD53E-42F2-4439-A7AF-190E72E41BD6}" type="presParOf" srcId="{381D3110-B7C6-4799-9548-A9A5AD4DA06A}" destId="{A84AF85D-CE39-41C2-B11A-9BE02C2D53DA}" srcOrd="1" destOrd="0" presId="urn:microsoft.com/office/officeart/2005/8/layout/list1"/>
    <dgm:cxn modelId="{0A93E011-FC5B-4129-90EF-F9997534BDDF}" type="presParOf" srcId="{9F3FE436-BC4E-4D96-A50B-B6D886AE8B9E}" destId="{31DDA686-9EFB-4101-9281-668EBCFBE09D}" srcOrd="1" destOrd="0" presId="urn:microsoft.com/office/officeart/2005/8/layout/list1"/>
    <dgm:cxn modelId="{32C39533-BE72-462C-A493-8AF7DCB75058}" type="presParOf" srcId="{9F3FE436-BC4E-4D96-A50B-B6D886AE8B9E}" destId="{3F3C48E0-BF90-44FC-82B8-A6354D2C0E41}"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D876D2-FDDF-B24A-8351-20E0AD33BEBF}">
      <dsp:nvSpPr>
        <dsp:cNvPr id="0" name=""/>
        <dsp:cNvSpPr/>
      </dsp:nvSpPr>
      <dsp:spPr>
        <a:xfrm>
          <a:off x="6951599" y="3090061"/>
          <a:ext cx="413964" cy="91440"/>
        </a:xfrm>
        <a:custGeom>
          <a:avLst/>
          <a:gdLst/>
          <a:ahLst/>
          <a:cxnLst/>
          <a:rect l="0" t="0" r="0" b="0"/>
          <a:pathLst>
            <a:path>
              <a:moveTo>
                <a:pt x="0" y="45720"/>
              </a:moveTo>
              <a:lnTo>
                <a:pt x="41396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48DF4-5818-774A-B1F5-CA44DEAE59BE}">
      <dsp:nvSpPr>
        <dsp:cNvPr id="0" name=""/>
        <dsp:cNvSpPr/>
      </dsp:nvSpPr>
      <dsp:spPr>
        <a:xfrm>
          <a:off x="5678864" y="3090061"/>
          <a:ext cx="413964" cy="91440"/>
        </a:xfrm>
        <a:custGeom>
          <a:avLst/>
          <a:gdLst/>
          <a:ahLst/>
          <a:cxnLst/>
          <a:rect l="0" t="0" r="0" b="0"/>
          <a:pathLst>
            <a:path>
              <a:moveTo>
                <a:pt x="0" y="45720"/>
              </a:moveTo>
              <a:lnTo>
                <a:pt x="41396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8F60D3-BAEE-124A-A1A9-0D35EDBD58DD}">
      <dsp:nvSpPr>
        <dsp:cNvPr id="0" name=""/>
        <dsp:cNvSpPr/>
      </dsp:nvSpPr>
      <dsp:spPr>
        <a:xfrm>
          <a:off x="4367196" y="3135781"/>
          <a:ext cx="413964" cy="92642"/>
        </a:xfrm>
        <a:custGeom>
          <a:avLst/>
          <a:gdLst/>
          <a:ahLst/>
          <a:cxnLst/>
          <a:rect l="0" t="0" r="0" b="0"/>
          <a:pathLst>
            <a:path>
              <a:moveTo>
                <a:pt x="0" y="92642"/>
              </a:moveTo>
              <a:lnTo>
                <a:pt x="206982" y="92642"/>
              </a:lnTo>
              <a:lnTo>
                <a:pt x="206982" y="0"/>
              </a:lnTo>
              <a:lnTo>
                <a:pt x="41396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7E6D5-B879-4546-BCF4-BDF5AAD08EA5}">
      <dsp:nvSpPr>
        <dsp:cNvPr id="0" name=""/>
        <dsp:cNvSpPr/>
      </dsp:nvSpPr>
      <dsp:spPr>
        <a:xfrm>
          <a:off x="2069824" y="1068124"/>
          <a:ext cx="414286" cy="2160299"/>
        </a:xfrm>
        <a:custGeom>
          <a:avLst/>
          <a:gdLst/>
          <a:ahLst/>
          <a:cxnLst/>
          <a:rect l="0" t="0" r="0" b="0"/>
          <a:pathLst>
            <a:path>
              <a:moveTo>
                <a:pt x="0" y="0"/>
              </a:moveTo>
              <a:lnTo>
                <a:pt x="207304" y="0"/>
              </a:lnTo>
              <a:lnTo>
                <a:pt x="207304" y="2160299"/>
              </a:lnTo>
              <a:lnTo>
                <a:pt x="414286" y="21602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946AB7-8167-644A-9524-5AEC8B8D57FF}">
      <dsp:nvSpPr>
        <dsp:cNvPr id="0" name=""/>
        <dsp:cNvSpPr/>
      </dsp:nvSpPr>
      <dsp:spPr>
        <a:xfrm>
          <a:off x="2069824" y="1068124"/>
          <a:ext cx="414286" cy="1468078"/>
        </a:xfrm>
        <a:custGeom>
          <a:avLst/>
          <a:gdLst/>
          <a:ahLst/>
          <a:cxnLst/>
          <a:rect l="0" t="0" r="0" b="0"/>
          <a:pathLst>
            <a:path>
              <a:moveTo>
                <a:pt x="0" y="0"/>
              </a:moveTo>
              <a:lnTo>
                <a:pt x="207304" y="0"/>
              </a:lnTo>
              <a:lnTo>
                <a:pt x="207304" y="1468078"/>
              </a:lnTo>
              <a:lnTo>
                <a:pt x="414286" y="14680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DDB66-98AD-D84F-A3B4-AEE806C10F64}">
      <dsp:nvSpPr>
        <dsp:cNvPr id="0" name=""/>
        <dsp:cNvSpPr/>
      </dsp:nvSpPr>
      <dsp:spPr>
        <a:xfrm>
          <a:off x="4553935" y="1644435"/>
          <a:ext cx="413964" cy="91440"/>
        </a:xfrm>
        <a:custGeom>
          <a:avLst/>
          <a:gdLst/>
          <a:ahLst/>
          <a:cxnLst/>
          <a:rect l="0" t="0" r="0" b="0"/>
          <a:pathLst>
            <a:path>
              <a:moveTo>
                <a:pt x="0" y="45720"/>
              </a:moveTo>
              <a:lnTo>
                <a:pt x="41396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EA119-17A3-CD43-99BA-A65350E7C383}">
      <dsp:nvSpPr>
        <dsp:cNvPr id="0" name=""/>
        <dsp:cNvSpPr/>
      </dsp:nvSpPr>
      <dsp:spPr>
        <a:xfrm>
          <a:off x="2069824" y="1068124"/>
          <a:ext cx="414286" cy="622030"/>
        </a:xfrm>
        <a:custGeom>
          <a:avLst/>
          <a:gdLst/>
          <a:ahLst/>
          <a:cxnLst/>
          <a:rect l="0" t="0" r="0" b="0"/>
          <a:pathLst>
            <a:path>
              <a:moveTo>
                <a:pt x="0" y="0"/>
              </a:moveTo>
              <a:lnTo>
                <a:pt x="207304" y="0"/>
              </a:lnTo>
              <a:lnTo>
                <a:pt x="207304" y="622030"/>
              </a:lnTo>
              <a:lnTo>
                <a:pt x="414286" y="6220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C7993E-218A-7443-9784-7FD6535530B7}">
      <dsp:nvSpPr>
        <dsp:cNvPr id="0" name=""/>
        <dsp:cNvSpPr/>
      </dsp:nvSpPr>
      <dsp:spPr>
        <a:xfrm>
          <a:off x="4553935" y="419987"/>
          <a:ext cx="413964" cy="91440"/>
        </a:xfrm>
        <a:custGeom>
          <a:avLst/>
          <a:gdLst/>
          <a:ahLst/>
          <a:cxnLst/>
          <a:rect l="0" t="0" r="0" b="0"/>
          <a:pathLst>
            <a:path>
              <a:moveTo>
                <a:pt x="0" y="45720"/>
              </a:moveTo>
              <a:lnTo>
                <a:pt x="41396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3E544-FD30-DF49-9C05-9C527CDFA189}">
      <dsp:nvSpPr>
        <dsp:cNvPr id="0" name=""/>
        <dsp:cNvSpPr/>
      </dsp:nvSpPr>
      <dsp:spPr>
        <a:xfrm>
          <a:off x="2069824" y="465707"/>
          <a:ext cx="414286" cy="602417"/>
        </a:xfrm>
        <a:custGeom>
          <a:avLst/>
          <a:gdLst/>
          <a:ahLst/>
          <a:cxnLst/>
          <a:rect l="0" t="0" r="0" b="0"/>
          <a:pathLst>
            <a:path>
              <a:moveTo>
                <a:pt x="0" y="602417"/>
              </a:moveTo>
              <a:lnTo>
                <a:pt x="207304" y="602417"/>
              </a:lnTo>
              <a:lnTo>
                <a:pt x="207304" y="0"/>
              </a:lnTo>
              <a:lnTo>
                <a:pt x="41428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AF8A1-93A6-E946-B00C-EBE9F287E9C3}">
      <dsp:nvSpPr>
        <dsp:cNvPr id="0" name=""/>
        <dsp:cNvSpPr/>
      </dsp:nvSpPr>
      <dsp:spPr>
        <a:xfrm>
          <a:off x="0" y="298953"/>
          <a:ext cx="2069824" cy="1538343"/>
        </a:xfrm>
        <a:prstGeom prst="rect">
          <a:avLst/>
        </a:prstGeom>
        <a:solidFill>
          <a:schemeClr val="accent2">
            <a:lumMod val="60000"/>
            <a:lumOff val="40000"/>
          </a:schemeClr>
        </a:solidFill>
        <a:ln w="762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latin typeface="Arial Narrow" panose="020B0606020202030204" pitchFamily="34" charset="0"/>
            </a:rPr>
            <a:t>District/Metro Space</a:t>
          </a:r>
        </a:p>
        <a:p>
          <a:pPr lvl="0" algn="ctr" defTabSz="844550">
            <a:lnSpc>
              <a:spcPct val="90000"/>
            </a:lnSpc>
            <a:spcBef>
              <a:spcPct val="0"/>
            </a:spcBef>
            <a:spcAft>
              <a:spcPct val="35000"/>
            </a:spcAft>
          </a:pPr>
          <a:r>
            <a:rPr lang="en-US" sz="1900" b="1" kern="1200" dirty="0">
              <a:solidFill>
                <a:schemeClr val="tx1"/>
              </a:solidFill>
              <a:latin typeface="Arial Narrow" panose="020B0606020202030204" pitchFamily="34" charset="0"/>
            </a:rPr>
            <a:t>(IGR Impact Zone</a:t>
          </a:r>
          <a:r>
            <a:rPr lang="en-US" sz="1900" kern="1200" dirty="0">
              <a:solidFill>
                <a:schemeClr val="tx1"/>
              </a:solidFill>
              <a:latin typeface="Arial Narrow" panose="020B0606020202030204" pitchFamily="34" charset="0"/>
            </a:rPr>
            <a:t>)</a:t>
          </a:r>
        </a:p>
      </dsp:txBody>
      <dsp:txXfrm>
        <a:off x="0" y="298953"/>
        <a:ext cx="2069824" cy="1538343"/>
      </dsp:txXfrm>
    </dsp:sp>
    <dsp:sp modelId="{0B6D16C4-6C60-8A4D-8DA4-0CCE377D5D8A}">
      <dsp:nvSpPr>
        <dsp:cNvPr id="0" name=""/>
        <dsp:cNvSpPr/>
      </dsp:nvSpPr>
      <dsp:spPr>
        <a:xfrm>
          <a:off x="2484111" y="150059"/>
          <a:ext cx="2069824" cy="63129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National</a:t>
          </a:r>
        </a:p>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(Presidency)</a:t>
          </a:r>
        </a:p>
      </dsp:txBody>
      <dsp:txXfrm>
        <a:off x="2484111" y="150059"/>
        <a:ext cx="2069824" cy="631296"/>
      </dsp:txXfrm>
    </dsp:sp>
    <dsp:sp modelId="{98B16BE0-3C6F-D642-A0AE-E9B46461C7D1}">
      <dsp:nvSpPr>
        <dsp:cNvPr id="0" name=""/>
        <dsp:cNvSpPr/>
      </dsp:nvSpPr>
      <dsp:spPr>
        <a:xfrm>
          <a:off x="4967900" y="150059"/>
          <a:ext cx="3118935" cy="63129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National Departments</a:t>
          </a:r>
        </a:p>
      </dsp:txBody>
      <dsp:txXfrm>
        <a:off x="4967900" y="150059"/>
        <a:ext cx="3118935" cy="631296"/>
      </dsp:txXfrm>
    </dsp:sp>
    <dsp:sp modelId="{2D6A2DA4-BD82-CA4A-B0C0-C16DB6695C6C}">
      <dsp:nvSpPr>
        <dsp:cNvPr id="0" name=""/>
        <dsp:cNvSpPr/>
      </dsp:nvSpPr>
      <dsp:spPr>
        <a:xfrm>
          <a:off x="2484111" y="1374506"/>
          <a:ext cx="2069824" cy="631296"/>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Provincial </a:t>
          </a:r>
        </a:p>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(Premier’s Office)</a:t>
          </a:r>
        </a:p>
      </dsp:txBody>
      <dsp:txXfrm>
        <a:off x="2484111" y="1374506"/>
        <a:ext cx="2069824" cy="631296"/>
      </dsp:txXfrm>
    </dsp:sp>
    <dsp:sp modelId="{3C5DF62E-B1B0-9B4F-BDD7-496EE1903C59}">
      <dsp:nvSpPr>
        <dsp:cNvPr id="0" name=""/>
        <dsp:cNvSpPr/>
      </dsp:nvSpPr>
      <dsp:spPr>
        <a:xfrm>
          <a:off x="4967900" y="1374506"/>
          <a:ext cx="3074455" cy="631296"/>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Provincial Departments</a:t>
          </a:r>
        </a:p>
      </dsp:txBody>
      <dsp:txXfrm>
        <a:off x="4967900" y="1374506"/>
        <a:ext cx="3074455" cy="631296"/>
      </dsp:txXfrm>
    </dsp:sp>
    <dsp:sp modelId="{EE82E3B7-C8BE-C949-94AE-8539AAA552FF}">
      <dsp:nvSpPr>
        <dsp:cNvPr id="0" name=""/>
        <dsp:cNvSpPr/>
      </dsp:nvSpPr>
      <dsp:spPr>
        <a:xfrm>
          <a:off x="2484111" y="2220555"/>
          <a:ext cx="5613591" cy="631296"/>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District/Metro Municipality</a:t>
          </a:r>
        </a:p>
      </dsp:txBody>
      <dsp:txXfrm>
        <a:off x="2484111" y="2220555"/>
        <a:ext cx="5613591" cy="631296"/>
      </dsp:txXfrm>
    </dsp:sp>
    <dsp:sp modelId="{52F159FC-63E6-E640-9D79-ABF29B82A07B}">
      <dsp:nvSpPr>
        <dsp:cNvPr id="0" name=""/>
        <dsp:cNvSpPr/>
      </dsp:nvSpPr>
      <dsp:spPr>
        <a:xfrm>
          <a:off x="2484111" y="2912775"/>
          <a:ext cx="1883084" cy="63129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Local Municipality 1</a:t>
          </a:r>
        </a:p>
      </dsp:txBody>
      <dsp:txXfrm>
        <a:off x="2484111" y="2912775"/>
        <a:ext cx="1883084" cy="631296"/>
      </dsp:txXfrm>
    </dsp:sp>
    <dsp:sp modelId="{8D2642C0-0828-EA48-B557-4DCBEBA08E25}">
      <dsp:nvSpPr>
        <dsp:cNvPr id="0" name=""/>
        <dsp:cNvSpPr/>
      </dsp:nvSpPr>
      <dsp:spPr>
        <a:xfrm>
          <a:off x="4781161" y="2820133"/>
          <a:ext cx="897703" cy="63129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LM 2</a:t>
          </a:r>
        </a:p>
      </dsp:txBody>
      <dsp:txXfrm>
        <a:off x="4781161" y="2820133"/>
        <a:ext cx="897703" cy="631296"/>
      </dsp:txXfrm>
    </dsp:sp>
    <dsp:sp modelId="{F6135369-9FAA-3745-B2E3-1A3DD3A2344D}">
      <dsp:nvSpPr>
        <dsp:cNvPr id="0" name=""/>
        <dsp:cNvSpPr/>
      </dsp:nvSpPr>
      <dsp:spPr>
        <a:xfrm>
          <a:off x="6092829" y="2820133"/>
          <a:ext cx="858770" cy="63129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LM 3</a:t>
          </a:r>
        </a:p>
      </dsp:txBody>
      <dsp:txXfrm>
        <a:off x="6092829" y="2820133"/>
        <a:ext cx="858770" cy="631296"/>
      </dsp:txXfrm>
    </dsp:sp>
    <dsp:sp modelId="{00FF7C87-1CA1-2A40-9046-ED4FB0AA028D}">
      <dsp:nvSpPr>
        <dsp:cNvPr id="0" name=""/>
        <dsp:cNvSpPr/>
      </dsp:nvSpPr>
      <dsp:spPr>
        <a:xfrm>
          <a:off x="7365564" y="2820133"/>
          <a:ext cx="795847" cy="63129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latin typeface="Arial Narrow" panose="020B0606020202030204" pitchFamily="34" charset="0"/>
            </a:rPr>
            <a:t>LM 4</a:t>
          </a:r>
          <a:r>
            <a:rPr lang="en-US" sz="1900" kern="1200" dirty="0">
              <a:latin typeface="Arial Narrow" panose="020B0606020202030204" pitchFamily="34" charset="0"/>
            </a:rPr>
            <a:t>…</a:t>
          </a:r>
        </a:p>
      </dsp:txBody>
      <dsp:txXfrm>
        <a:off x="7365564" y="2820133"/>
        <a:ext cx="795847" cy="631296"/>
      </dsp:txXfrm>
    </dsp:sp>
    <dsp:sp modelId="{B6DD98B4-1CF7-6C40-A773-4364DF760EA1}">
      <dsp:nvSpPr>
        <dsp:cNvPr id="0" name=""/>
        <dsp:cNvSpPr/>
      </dsp:nvSpPr>
      <dsp:spPr>
        <a:xfrm>
          <a:off x="0" y="2585424"/>
          <a:ext cx="2069824" cy="63129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latin typeface="Arial Narrow" panose="020B0606020202030204" pitchFamily="34" charset="0"/>
            </a:rPr>
            <a:t>Long Term Plan</a:t>
          </a:r>
        </a:p>
        <a:p>
          <a:pPr lvl="0" algn="ctr" defTabSz="844550">
            <a:lnSpc>
              <a:spcPct val="90000"/>
            </a:lnSpc>
            <a:spcBef>
              <a:spcPct val="0"/>
            </a:spcBef>
            <a:spcAft>
              <a:spcPct val="35000"/>
            </a:spcAft>
          </a:pPr>
          <a:r>
            <a:rPr lang="en-US" sz="1900" b="1" kern="1200" dirty="0">
              <a:latin typeface="Arial Narrow" panose="020B0606020202030204" pitchFamily="34" charset="0"/>
            </a:rPr>
            <a:t>(IG Protocol)</a:t>
          </a:r>
        </a:p>
      </dsp:txBody>
      <dsp:txXfrm>
        <a:off x="0" y="2585424"/>
        <a:ext cx="2069824" cy="6312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F5A612-D69C-4B35-B1FF-DBB6806A1AF4}">
      <dsp:nvSpPr>
        <dsp:cNvPr id="0" name=""/>
        <dsp:cNvSpPr/>
      </dsp:nvSpPr>
      <dsp:spPr>
        <a:xfrm>
          <a:off x="1558667" y="517235"/>
          <a:ext cx="2877629" cy="2628141"/>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gency FB" panose="020B0503020202020204" pitchFamily="34" charset="0"/>
            </a:rPr>
            <a:t>National  budgets and programmes spatially referenced across 44 District + 8 Metro’s spaces</a:t>
          </a:r>
          <a:endParaRPr lang="en-ZA" sz="2000" kern="1200" dirty="0">
            <a:effectLst>
              <a:outerShdw blurRad="38100" dist="38100" dir="2700000" algn="tl">
                <a:srgbClr val="000000">
                  <a:alpha val="43137"/>
                </a:srgbClr>
              </a:outerShdw>
            </a:effectLst>
            <a:latin typeface="Agency FB" panose="020B0503020202020204" pitchFamily="34" charset="0"/>
          </a:endParaRPr>
        </a:p>
      </dsp:txBody>
      <dsp:txXfrm>
        <a:off x="1558667" y="517235"/>
        <a:ext cx="2877629" cy="2628141"/>
      </dsp:txXfrm>
    </dsp:sp>
    <dsp:sp modelId="{07660F6D-D89E-4092-B08E-21E3655537A6}">
      <dsp:nvSpPr>
        <dsp:cNvPr id="0" name=""/>
        <dsp:cNvSpPr/>
      </dsp:nvSpPr>
      <dsp:spPr>
        <a:xfrm>
          <a:off x="1543649" y="2248009"/>
          <a:ext cx="2829662" cy="30970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endParaRPr lang="en-US" sz="2000" kern="1200" dirty="0"/>
        </a:p>
        <a:p>
          <a:pPr lvl="0" algn="l"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gency FB" panose="020B0503020202020204" pitchFamily="34" charset="0"/>
            </a:rPr>
            <a:t>Needs and Aspirations of Communities expressed in </a:t>
          </a:r>
        </a:p>
        <a:p>
          <a:pPr lvl="0" algn="l"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gency FB" panose="020B0503020202020204" pitchFamily="34" charset="0"/>
            </a:rPr>
            <a:t>IDP’s municipalities </a:t>
          </a:r>
          <a:r>
            <a:rPr lang="en-US" sz="2000" b="1" kern="1200" dirty="0">
              <a:effectLst>
                <a:outerShdw blurRad="38100" dist="38100" dir="2700000" algn="tl">
                  <a:srgbClr val="000000">
                    <a:alpha val="43137"/>
                  </a:srgbClr>
                </a:outerShdw>
              </a:effectLst>
              <a:latin typeface="Agency FB" panose="020B0503020202020204" pitchFamily="34" charset="0"/>
            </a:rPr>
            <a:t>in </a:t>
          </a:r>
        </a:p>
        <a:p>
          <a:pPr lvl="0" algn="l"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gency FB" panose="020B0503020202020204" pitchFamily="34" charset="0"/>
            </a:rPr>
            <a:t> 44 + 8 spaces</a:t>
          </a:r>
          <a:endParaRPr lang="en-ZA" sz="2000" kern="1200" dirty="0">
            <a:effectLst>
              <a:outerShdw blurRad="38100" dist="38100" dir="2700000" algn="tl">
                <a:srgbClr val="000000">
                  <a:alpha val="43137"/>
                </a:srgbClr>
              </a:outerShdw>
            </a:effectLst>
            <a:latin typeface="Agency FB" panose="020B0503020202020204" pitchFamily="34" charset="0"/>
          </a:endParaRPr>
        </a:p>
      </dsp:txBody>
      <dsp:txXfrm>
        <a:off x="1543649" y="2248009"/>
        <a:ext cx="2829662" cy="3097010"/>
      </dsp:txXfrm>
    </dsp:sp>
    <dsp:sp modelId="{4A1ED20F-1D3F-44CA-8472-99782F2C8EA0}">
      <dsp:nvSpPr>
        <dsp:cNvPr id="0" name=""/>
        <dsp:cNvSpPr/>
      </dsp:nvSpPr>
      <dsp:spPr>
        <a:xfrm>
          <a:off x="4089471" y="2558729"/>
          <a:ext cx="2607281" cy="2711035"/>
        </a:xfrm>
        <a:prstGeom prst="ellipse">
          <a:avLst/>
        </a:prstGeom>
        <a:solidFill>
          <a:schemeClr val="bg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gency FB" panose="020B0503020202020204" pitchFamily="34" charset="0"/>
            </a:rPr>
            <a:t>International, Trade &amp; Private Sector Agreements</a:t>
          </a:r>
        </a:p>
      </dsp:txBody>
      <dsp:txXfrm>
        <a:off x="4089471" y="2558729"/>
        <a:ext cx="2607281" cy="2711035"/>
      </dsp:txXfrm>
    </dsp:sp>
    <dsp:sp modelId="{BB792542-8101-4429-B225-8562A3BE2621}">
      <dsp:nvSpPr>
        <dsp:cNvPr id="0" name=""/>
        <dsp:cNvSpPr/>
      </dsp:nvSpPr>
      <dsp:spPr>
        <a:xfrm>
          <a:off x="4006957" y="724948"/>
          <a:ext cx="2519329" cy="2603227"/>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gency FB" panose="020B0503020202020204" pitchFamily="34" charset="0"/>
            </a:rPr>
            <a:t>Provincial Governments budgets and programmes spatially referenced to District and Metro’s spaces</a:t>
          </a:r>
          <a:endParaRPr lang="en-ZA" sz="2000" kern="1200" dirty="0">
            <a:effectLst>
              <a:outerShdw blurRad="38100" dist="38100" dir="2700000" algn="tl">
                <a:srgbClr val="000000">
                  <a:alpha val="43137"/>
                </a:srgbClr>
              </a:outerShdw>
            </a:effectLst>
            <a:latin typeface="Agency FB" panose="020B0503020202020204" pitchFamily="34" charset="0"/>
          </a:endParaRPr>
        </a:p>
      </dsp:txBody>
      <dsp:txXfrm>
        <a:off x="4006957" y="724948"/>
        <a:ext cx="2519329" cy="260322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3" name="Date Placeholder 2"/>
          <p:cNvSpPr>
            <a:spLocks noGrp="1"/>
          </p:cNvSpPr>
          <p:nvPr>
            <p:ph type="dt" sz="quarter" idx="1"/>
          </p:nvPr>
        </p:nvSpPr>
        <p:spPr>
          <a:xfrm>
            <a:off x="3970159" y="0"/>
            <a:ext cx="3038604" cy="46534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95F1E8F-4337-4EEA-ADE0-1816A0B15578}" type="datetimeFigureOut">
              <a:rPr lang="en-ZA" altLang="en-US"/>
              <a:pPr>
                <a:defRPr/>
              </a:pPr>
              <a:t>2019/10/23</a:t>
            </a:fld>
            <a:endParaRPr lang="en-ZA" altLang="en-US" dirty="0"/>
          </a:p>
        </p:txBody>
      </p:sp>
      <p:sp>
        <p:nvSpPr>
          <p:cNvPr id="4" name="Footer Placeholder 3"/>
          <p:cNvSpPr>
            <a:spLocks noGrp="1"/>
          </p:cNvSpPr>
          <p:nvPr>
            <p:ph type="ftr" sz="quarter" idx="2"/>
          </p:nvPr>
        </p:nvSpPr>
        <p:spPr>
          <a:xfrm>
            <a:off x="0" y="8829573"/>
            <a:ext cx="3038604" cy="46534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877F5E-48A0-4D35-8E8F-FB17EE24D763}" type="slidenum">
              <a:rPr lang="en-ZA" altLang="en-US"/>
              <a:pPr>
                <a:defRPr/>
              </a:pPr>
              <a:t>‹#›</a:t>
            </a:fld>
            <a:endParaRPr lang="en-ZA" altLang="en-US" dirty="0"/>
          </a:p>
        </p:txBody>
      </p:sp>
    </p:spTree>
    <p:extLst>
      <p:ext uri="{BB962C8B-B14F-4D97-AF65-F5344CB8AC3E}">
        <p14:creationId xmlns:p14="http://schemas.microsoft.com/office/powerpoint/2010/main" xmlns="" val="48547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ZA" altLang="en-US" dirty="0"/>
          </a:p>
        </p:txBody>
      </p:sp>
      <p:sp>
        <p:nvSpPr>
          <p:cNvPr id="3" name="Date Placeholder 2"/>
          <p:cNvSpPr>
            <a:spLocks noGrp="1"/>
          </p:cNvSpPr>
          <p:nvPr>
            <p:ph type="dt" idx="1"/>
          </p:nvPr>
        </p:nvSpPr>
        <p:spPr>
          <a:xfrm>
            <a:off x="3970159" y="0"/>
            <a:ext cx="3038604" cy="46534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EE57824-2140-44FD-9E28-D8DE1A0246F8}" type="datetimeFigureOut">
              <a:rPr lang="en-ZA" altLang="en-US"/>
              <a:pPr>
                <a:defRPr/>
              </a:pPr>
              <a:t>2019/10/23</a:t>
            </a:fld>
            <a:endParaRPr lang="en-ZA" alt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700713" y="4473512"/>
            <a:ext cx="5608975" cy="3660281"/>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ZA" altLang="en-US" noProof="0"/>
          </a:p>
        </p:txBody>
      </p:sp>
      <p:sp>
        <p:nvSpPr>
          <p:cNvPr id="6" name="Footer Placeholder 5"/>
          <p:cNvSpPr>
            <a:spLocks noGrp="1"/>
          </p:cNvSpPr>
          <p:nvPr>
            <p:ph type="ftr" sz="quarter" idx="4"/>
          </p:nvPr>
        </p:nvSpPr>
        <p:spPr>
          <a:xfrm>
            <a:off x="0" y="8831059"/>
            <a:ext cx="3038604" cy="465341"/>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ZA" altLang="en-US" dirty="0"/>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807BF63-E7EA-48FD-A890-33BD889E66D7}" type="slidenum">
              <a:rPr lang="en-ZA" altLang="en-US"/>
              <a:pPr>
                <a:defRPr/>
              </a:pPr>
              <a:t>‹#›</a:t>
            </a:fld>
            <a:endParaRPr lang="en-ZA" altLang="en-US" dirty="0"/>
          </a:p>
        </p:txBody>
      </p:sp>
    </p:spTree>
    <p:extLst>
      <p:ext uri="{BB962C8B-B14F-4D97-AF65-F5344CB8AC3E}">
        <p14:creationId xmlns:p14="http://schemas.microsoft.com/office/powerpoint/2010/main" xmlns="" val="175504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a:ln>
            <a:noFill/>
          </a:ln>
        </p:spPr>
        <p:txBody>
          <a:bodyPr anchor="ct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921" y="3072669"/>
            <a:ext cx="4368800" cy="1368152"/>
          </a:xfrm>
          <a:ln>
            <a:noFill/>
          </a:ln>
        </p:spPr>
        <p:style>
          <a:lnRef idx="2">
            <a:schemeClr val="accent3"/>
          </a:lnRef>
          <a:fillRef idx="1">
            <a:schemeClr val="lt1"/>
          </a:fillRef>
          <a:effectRef idx="0">
            <a:schemeClr val="accent3"/>
          </a:effectRef>
          <a:fontRef idx="none"/>
        </p:style>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Meeting and Presenter</a:t>
            </a:r>
          </a:p>
        </p:txBody>
      </p:sp>
      <p:sp>
        <p:nvSpPr>
          <p:cNvPr id="4" name="Date Placeholder 3"/>
          <p:cNvSpPr>
            <a:spLocks noGrp="1"/>
          </p:cNvSpPr>
          <p:nvPr>
            <p:ph type="dt" sz="half" idx="10"/>
          </p:nvPr>
        </p:nvSpPr>
        <p:spPr>
          <a:xfrm>
            <a:off x="344339" y="6205536"/>
            <a:ext cx="2057400" cy="365125"/>
          </a:xfrm>
        </p:spPr>
        <p:txBody>
          <a:bodyPr/>
          <a:lstStyle>
            <a:lvl1pPr>
              <a:defRPr/>
            </a:lvl1pPr>
          </a:lstStyle>
          <a:p>
            <a:pPr>
              <a:defRPr/>
            </a:pPr>
            <a:fld id="{7CAC68EB-0DFE-4EAD-9AB0-6892D02DC9CC}" type="datetime1">
              <a:rPr lang="en-US" altLang="en-US" smtClean="0"/>
              <a:pPr>
                <a:defRPr/>
              </a:pPr>
              <a:t>10/23/2019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xmlns="" val="424567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10/23/2019</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089284"/>
            <a:ext cx="3814750" cy="646331"/>
          </a:xfrm>
          <a:prstGeom prst="rect">
            <a:avLst/>
          </a:prstGeom>
          <a:noFill/>
        </p:spPr>
        <p:txBody>
          <a:bodyPr wrap="square" rtlCol="0" anchor="ctr">
            <a:spAutoFit/>
          </a:bodyPr>
          <a:lstStyle/>
          <a:p>
            <a:pPr algn="ctr" defTabSz="685800" rtl="0" eaLnBrk="0" fontAlgn="base" hangingPunct="0">
              <a:lnSpc>
                <a:spcPct val="90000"/>
              </a:lnSpc>
              <a:spcBef>
                <a:spcPct val="0"/>
              </a:spcBef>
              <a:spcAft>
                <a:spcPct val="0"/>
              </a:spcAft>
            </a:pPr>
            <a:r>
              <a: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Thank You!</a:t>
            </a:r>
          </a:p>
        </p:txBody>
      </p:sp>
    </p:spTree>
    <p:extLst>
      <p:ext uri="{BB962C8B-B14F-4D97-AF65-F5344CB8AC3E}">
        <p14:creationId xmlns:p14="http://schemas.microsoft.com/office/powerpoint/2010/main" xmlns="" val="41151710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pPr>
                <a:defRPr/>
              </a:pPr>
              <a:t>10/23/2019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xmlns="" val="68461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pPr>
                <a:defRPr/>
              </a:pPr>
              <a:t>10/23/2019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xmlns="" val="65252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pPr>
                <a:defRPr/>
              </a:pPr>
              <a:t>10/23/2019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xmlns="" val="7102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pPr>
                <a:defRPr/>
              </a:pPr>
              <a:t>10/23/2019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xmlns="" val="2529230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DEB9C2-68C8-4EBE-B903-AACAC0827B4B}" type="datetime1">
              <a:rPr lang="en-US"/>
              <a:pPr>
                <a:defRPr/>
              </a:pPr>
              <a:t>10/23/2019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E29A31-8A6B-40EC-BC61-75412BBD5C2D}" type="slidenum">
              <a:rPr lang="en-US" altLang="en-US"/>
              <a:pPr>
                <a:defRPr/>
              </a:pPr>
              <a:t>‹#›</a:t>
            </a:fld>
            <a:endParaRPr lang="en-US" altLang="en-US" dirty="0"/>
          </a:p>
        </p:txBody>
      </p:sp>
    </p:spTree>
    <p:extLst>
      <p:ext uri="{BB962C8B-B14F-4D97-AF65-F5344CB8AC3E}">
        <p14:creationId xmlns:p14="http://schemas.microsoft.com/office/powerpoint/2010/main" xmlns="" val="53190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pPr>
                <a:defRPr/>
              </a:pPr>
              <a:t>10/23/2019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0"/>
            <a:ext cx="486966"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xmlns="" val="13008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10/23/2019</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0"/>
            <a:ext cx="486966"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24880"/>
            <a:ext cx="7886700" cy="1815882"/>
          </a:xfrm>
          <a:prstGeom prst="rect">
            <a:avLst/>
          </a:prstGeom>
          <a:noFill/>
        </p:spPr>
        <p:txBody>
          <a:bodyPr wrap="square" rtlCol="0" anchor="ctr">
            <a:spAutoFit/>
          </a:bodyPr>
          <a:lstStyle/>
          <a:p>
            <a:pPr algn="ctr"/>
            <a:endParaRPr lang="en-ZA" sz="2400" b="1" dirty="0">
              <a:solidFill>
                <a:srgbClr val="F9671C"/>
              </a:solidFill>
            </a:endParaRPr>
          </a:p>
          <a:p>
            <a:pPr algn="ctr" defTabSz="685800" rtl="0" eaLnBrk="0" fontAlgn="base" hangingPunct="0">
              <a:lnSpc>
                <a:spcPct val="90000"/>
              </a:lnSpc>
              <a:spcBef>
                <a:spcPct val="0"/>
              </a:spcBef>
              <a:spcAft>
                <a:spcPct val="0"/>
              </a:spcAft>
            </a:pPr>
            <a:r>
              <a: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Presentation Outline</a:t>
            </a:r>
          </a:p>
          <a:p>
            <a:pPr algn="ctr"/>
            <a:endParaRPr lang="en-ZA" sz="2400" b="1" dirty="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26475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685800" rtl="0" eaLnBrk="0" fontAlgn="base" hangingPunct="0">
              <a:lnSpc>
                <a:spcPct val="90000"/>
              </a:lnSpc>
              <a:spcBef>
                <a:spcPct val="0"/>
              </a:spcBef>
              <a:spcAft>
                <a:spcPct val="0"/>
              </a:spcAft>
              <a:def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10/23/2019</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5" y="6356349"/>
            <a:ext cx="630982"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9648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defTabSz="685800" rtl="0" eaLnBrk="0" fontAlgn="base" hangingPunct="0">
              <a:lnSpc>
                <a:spcPct val="90000"/>
              </a:lnSpc>
              <a:spcBef>
                <a:spcPct val="0"/>
              </a:spcBef>
              <a:spcAft>
                <a:spcPct val="0"/>
              </a:spcAft>
              <a:defRPr lang="en-US" sz="4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pPr>
                <a:defRPr/>
              </a:pPr>
              <a:t>10/23/2019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0"/>
            <a:ext cx="70299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xmlns="" val="40875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defTabSz="685800" rtl="0" eaLnBrk="0" fontAlgn="base" hangingPunct="0">
              <a:lnSpc>
                <a:spcPct val="90000"/>
              </a:lnSpc>
              <a:spcBef>
                <a:spcPct val="0"/>
              </a:spcBef>
              <a:spcAft>
                <a:spcPct val="0"/>
              </a:spcAft>
              <a:defRPr lang="en-US" sz="4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pPr>
                <a:defRPr/>
              </a:pPr>
              <a:t>10/23/2019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0"/>
            <a:ext cx="486966"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xmlns="" val="198393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2</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pPr>
                <a:defRPr/>
              </a:pPr>
              <a:t>10/23/2019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6" y="6356350"/>
            <a:ext cx="342950"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xmlns="" val="139840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20" y="-33104"/>
            <a:ext cx="9252520" cy="1325563"/>
          </a:xfrm>
        </p:spPr>
        <p:txBody>
          <a:bodyPr/>
          <a:lstStyle>
            <a:lvl1pPr algn="ctr">
              <a:defRPr sz="4000" b="1">
                <a:solidFill>
                  <a:srgbClr val="D159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pPr>
                <a:defRPr/>
              </a:pPr>
              <a:t>10/23/2019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0"/>
            <a:ext cx="414958"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xmlns="" val="123772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pPr>
                <a:defRPr/>
              </a:pPr>
              <a:t>10/23/2019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0"/>
            <a:ext cx="414958"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xmlns="" val="40445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E219C6-9DCD-4B25-8045-661A28C93840}" type="datetime1">
              <a:rPr lang="en-US" altLang="en-US" smtClean="0"/>
              <a:pPr>
                <a:defRPr/>
              </a:pPr>
              <a:t>10/23/2019</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57" r:id="rId3"/>
    <p:sldLayoutId id="2147483756" r:id="rId4"/>
    <p:sldLayoutId id="2147483746" r:id="rId5"/>
    <p:sldLayoutId id="2147483747" r:id="rId6"/>
    <p:sldLayoutId id="2147483748" r:id="rId7"/>
    <p:sldLayoutId id="2147483749" r:id="rId8"/>
    <p:sldLayoutId id="2147483750" r:id="rId9"/>
    <p:sldLayoutId id="2147483758" r:id="rId10"/>
    <p:sldLayoutId id="2147483751" r:id="rId11"/>
    <p:sldLayoutId id="2147483752" r:id="rId12"/>
    <p:sldLayoutId id="2147483753" r:id="rId13"/>
    <p:sldLayoutId id="2147483754" r:id="rId14"/>
    <p:sldLayoutId id="2147483759" r:id="rId15"/>
  </p:sldLayoutIdLst>
  <p:hf hdr="0" ftr="0" dt="0"/>
  <p:txStyles>
    <p:titleStyle>
      <a:lvl1pPr algn="ctr" defTabSz="685800" rtl="0" eaLnBrk="0" fontAlgn="base" hangingPunct="0">
        <a:lnSpc>
          <a:spcPct val="90000"/>
        </a:lnSpc>
        <a:spcBef>
          <a:spcPct val="0"/>
        </a:spcBef>
        <a:spcAft>
          <a:spcPct val="0"/>
        </a:spcAft>
        <a:defRPr lang="en-US" sz="4000" b="1" kern="1200" smtClean="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2CD08-4D81-475D-B1FA-EDB7B897660C}"/>
              </a:ext>
            </a:extLst>
          </p:cNvPr>
          <p:cNvSpPr>
            <a:spLocks noGrp="1"/>
          </p:cNvSpPr>
          <p:nvPr>
            <p:ph type="title"/>
          </p:nvPr>
        </p:nvSpPr>
        <p:spPr>
          <a:xfrm>
            <a:off x="179512" y="1340768"/>
            <a:ext cx="8784976" cy="4176464"/>
          </a:xfrm>
        </p:spPr>
        <p:txBody>
          <a:bodyPr>
            <a:noAutofit/>
          </a:bodyPr>
          <a:lstStyle/>
          <a:p>
            <a:r>
              <a:rPr lang="en-ZA" sz="3600" dirty="0">
                <a:solidFill>
                  <a:srgbClr val="005D28"/>
                </a:solidFill>
                <a:ea typeface="ＭＳ Ｐゴシック" charset="-128"/>
              </a:rPr>
              <a:t>TOWARDS A DISTRICT  DEVELOPMENT MODEL</a:t>
            </a:r>
            <a:r>
              <a:rPr lang="en-ZA" sz="3600" dirty="0">
                <a:solidFill>
                  <a:srgbClr val="0066FF"/>
                </a:solidFill>
                <a:ea typeface="ＭＳ Ｐゴシック" charset="-128"/>
              </a:rPr>
              <a:t/>
            </a:r>
            <a:br>
              <a:rPr lang="en-ZA" sz="3600" dirty="0">
                <a:solidFill>
                  <a:srgbClr val="0066FF"/>
                </a:solidFill>
                <a:ea typeface="ＭＳ Ｐゴシック" charset="-128"/>
              </a:rPr>
            </a:br>
            <a:r>
              <a:rPr lang="en-ZA" sz="3600" dirty="0"/>
              <a:t/>
            </a:r>
            <a:br>
              <a:rPr lang="en-ZA" sz="3600" dirty="0"/>
            </a:br>
            <a:r>
              <a:rPr lang="en-ZA" sz="3600" dirty="0" smtClean="0"/>
              <a:t>Portfolio Committee</a:t>
            </a:r>
            <a:br>
              <a:rPr lang="en-ZA" sz="3600" dirty="0" smtClean="0"/>
            </a:br>
            <a:r>
              <a:rPr lang="en-ZA" sz="3600" dirty="0" smtClean="0"/>
              <a:t> </a:t>
            </a:r>
            <a:r>
              <a:rPr lang="en-ZA" sz="3600"/>
              <a:t/>
            </a:r>
            <a:br>
              <a:rPr lang="en-ZA" sz="3600"/>
            </a:br>
            <a:r>
              <a:rPr lang="en-ZA" sz="3600" smtClean="0"/>
              <a:t>22 OCTOBER  </a:t>
            </a:r>
            <a:r>
              <a:rPr lang="en-ZA" sz="3600" dirty="0" smtClean="0"/>
              <a:t>2019</a:t>
            </a:r>
            <a:endParaRPr lang="en-ZA" sz="3600" dirty="0"/>
          </a:p>
        </p:txBody>
      </p:sp>
      <p:pic>
        <p:nvPicPr>
          <p:cNvPr id="4" name="Picture 3">
            <a:extLst>
              <a:ext uri="{FF2B5EF4-FFF2-40B4-BE49-F238E27FC236}">
                <a16:creationId xmlns:a16="http://schemas.microsoft.com/office/drawing/2014/main" xmlns="" id="{75A721DA-A775-4DEB-AF02-29B89D9C272E}"/>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6007111" y="0"/>
            <a:ext cx="3136889" cy="935116"/>
          </a:xfrm>
          <a:prstGeom prst="rect">
            <a:avLst/>
          </a:prstGeom>
          <a:noFill/>
        </p:spPr>
      </p:pic>
    </p:spTree>
    <p:extLst>
      <p:ext uri="{BB962C8B-B14F-4D97-AF65-F5344CB8AC3E}">
        <p14:creationId xmlns:p14="http://schemas.microsoft.com/office/powerpoint/2010/main" xmlns="" val="143722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57326DE-BD5D-714F-8E10-4D20E898CA63}"/>
              </a:ext>
            </a:extLst>
          </p:cNvPr>
          <p:cNvSpPr>
            <a:spLocks noGrp="1"/>
          </p:cNvSpPr>
          <p:nvPr>
            <p:ph type="title"/>
          </p:nvPr>
        </p:nvSpPr>
        <p:spPr>
          <a:xfrm>
            <a:off x="107504" y="188640"/>
            <a:ext cx="9036496" cy="864096"/>
          </a:xfrm>
        </p:spPr>
        <p:txBody>
          <a:bodyPr>
            <a:noAutofit/>
          </a:bodyPr>
          <a:lstStyle/>
          <a:p>
            <a:r>
              <a:rPr lang="en-US" sz="3600" b="1" dirty="0"/>
              <a:t>VISUALIZING THE MODEL:</a:t>
            </a:r>
            <a:br>
              <a:rPr lang="en-US" sz="3600" b="1" dirty="0"/>
            </a:br>
            <a:r>
              <a:rPr lang="en-US" sz="1400" b="1" dirty="0"/>
              <a:t>A New Integrated Planning Model for Cooperative Governance is Needed - District/Metro Scale</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16016" y="3429000"/>
            <a:ext cx="4320480" cy="3096344"/>
          </a:xfrm>
          <a:prstGeom prst="rect">
            <a:avLst/>
          </a:prstGeom>
        </p:spPr>
      </p:pic>
      <p:sp>
        <p:nvSpPr>
          <p:cNvPr id="3" name="Flowchart: Collate 2"/>
          <p:cNvSpPr/>
          <p:nvPr/>
        </p:nvSpPr>
        <p:spPr>
          <a:xfrm>
            <a:off x="4732358" y="1301675"/>
            <a:ext cx="4320480" cy="2952328"/>
          </a:xfrm>
          <a:prstGeom prst="flowChartCol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ZA" dirty="0">
              <a:solidFill>
                <a:srgbClr val="FFFF00"/>
              </a:solidFill>
            </a:endParaRPr>
          </a:p>
        </p:txBody>
      </p:sp>
      <p:sp>
        <p:nvSpPr>
          <p:cNvPr id="6" name="Rectangle 5"/>
          <p:cNvSpPr/>
          <p:nvPr/>
        </p:nvSpPr>
        <p:spPr>
          <a:xfrm>
            <a:off x="4716016" y="5616152"/>
            <a:ext cx="4320480" cy="5027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dirty="0">
                <a:latin typeface="Arial Narrow" panose="020B0606020202030204" pitchFamily="34" charset="0"/>
                <a:cs typeface="Arial" panose="020B0604020202020204" pitchFamily="34" charset="0"/>
              </a:rPr>
              <a:t>44 Districts plus 8 </a:t>
            </a:r>
            <a:r>
              <a:rPr lang="fr-FR" sz="2800" dirty="0" err="1">
                <a:latin typeface="Arial Narrow" panose="020B0606020202030204" pitchFamily="34" charset="0"/>
                <a:cs typeface="Arial" panose="020B0604020202020204" pitchFamily="34" charset="0"/>
              </a:rPr>
              <a:t>Metros</a:t>
            </a:r>
            <a:r>
              <a:rPr lang="fr-FR" sz="2800" dirty="0">
                <a:latin typeface="Arial Narrow" panose="020B0606020202030204" pitchFamily="34" charset="0"/>
                <a:cs typeface="Arial" panose="020B0604020202020204" pitchFamily="34" charset="0"/>
              </a:rPr>
              <a:t> </a:t>
            </a:r>
            <a:endParaRPr lang="en-ZA" sz="2800" dirty="0">
              <a:latin typeface="Arial Narrow" panose="020B0606020202030204" pitchFamily="34" charset="0"/>
              <a:cs typeface="Arial" panose="020B0604020202020204" pitchFamily="34" charset="0"/>
            </a:endParaRPr>
          </a:p>
        </p:txBody>
      </p:sp>
      <p:sp>
        <p:nvSpPr>
          <p:cNvPr id="7" name="Rectangle 6"/>
          <p:cNvSpPr/>
          <p:nvPr/>
        </p:nvSpPr>
        <p:spPr>
          <a:xfrm>
            <a:off x="5740470" y="1484784"/>
            <a:ext cx="230425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C00000"/>
                </a:solidFill>
                <a:latin typeface="Arial Narrow" panose="020B0606020202030204" pitchFamily="34" charset="0"/>
              </a:rPr>
              <a:t>National and Provincial Departments &amp; Municipalities</a:t>
            </a:r>
          </a:p>
        </p:txBody>
      </p:sp>
      <p:sp>
        <p:nvSpPr>
          <p:cNvPr id="8" name="Rectangle 7"/>
          <p:cNvSpPr/>
          <p:nvPr/>
        </p:nvSpPr>
        <p:spPr>
          <a:xfrm>
            <a:off x="5724128" y="3411888"/>
            <a:ext cx="2376264" cy="776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accent5">
                    <a:lumMod val="40000"/>
                    <a:lumOff val="60000"/>
                  </a:schemeClr>
                </a:solidFill>
                <a:latin typeface="Arial Narrow" panose="020B0606020202030204" pitchFamily="34" charset="0"/>
              </a:rPr>
              <a:t>ONE PLAN </a:t>
            </a:r>
          </a:p>
          <a:p>
            <a:pPr algn="ctr"/>
            <a:r>
              <a:rPr lang="en-ZA" b="1" dirty="0">
                <a:solidFill>
                  <a:schemeClr val="accent5">
                    <a:lumMod val="40000"/>
                    <a:lumOff val="60000"/>
                  </a:schemeClr>
                </a:solidFill>
                <a:latin typeface="Arial Narrow" panose="020B0606020202030204" pitchFamily="34" charset="0"/>
              </a:rPr>
              <a:t>AND </a:t>
            </a:r>
          </a:p>
          <a:p>
            <a:pPr algn="ctr"/>
            <a:r>
              <a:rPr lang="en-ZA" b="1" dirty="0">
                <a:solidFill>
                  <a:schemeClr val="accent5">
                    <a:lumMod val="40000"/>
                    <a:lumOff val="60000"/>
                  </a:schemeClr>
                </a:solidFill>
                <a:latin typeface="Arial Narrow" panose="020B0606020202030204" pitchFamily="34" charset="0"/>
              </a:rPr>
              <a:t>CAPACITY SUPPORT </a:t>
            </a:r>
          </a:p>
        </p:txBody>
      </p:sp>
      <p:sp>
        <p:nvSpPr>
          <p:cNvPr id="17" name="Right Triangle 16"/>
          <p:cNvSpPr/>
          <p:nvPr/>
        </p:nvSpPr>
        <p:spPr>
          <a:xfrm rot="12840000" flipH="1" flipV="1">
            <a:off x="7664037" y="2927898"/>
            <a:ext cx="1656256" cy="9402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ight Triangle 17"/>
          <p:cNvSpPr/>
          <p:nvPr/>
        </p:nvSpPr>
        <p:spPr>
          <a:xfrm rot="17400000" flipH="1" flipV="1">
            <a:off x="4751926" y="3213164"/>
            <a:ext cx="1576085" cy="11290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ight Triangle 18"/>
          <p:cNvSpPr/>
          <p:nvPr/>
        </p:nvSpPr>
        <p:spPr>
          <a:xfrm rot="17400000" flipH="1" flipV="1">
            <a:off x="4073273" y="3520628"/>
            <a:ext cx="1789841" cy="12639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ight Triangle 19"/>
          <p:cNvSpPr/>
          <p:nvPr/>
        </p:nvSpPr>
        <p:spPr>
          <a:xfrm rot="12840000" flipH="1" flipV="1">
            <a:off x="8246602" y="2458710"/>
            <a:ext cx="1561167" cy="170429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Content Placeholder 4">
            <a:extLst>
              <a:ext uri="{FF2B5EF4-FFF2-40B4-BE49-F238E27FC236}">
                <a16:creationId xmlns:a16="http://schemas.microsoft.com/office/drawing/2014/main" xmlns="" id="{A2DD99C7-7D9C-5449-9425-72FCF5D9C16E}"/>
              </a:ext>
            </a:extLst>
          </p:cNvPr>
          <p:cNvSpPr txBox="1">
            <a:spLocks/>
          </p:cNvSpPr>
          <p:nvPr/>
        </p:nvSpPr>
        <p:spPr bwMode="auto">
          <a:xfrm>
            <a:off x="0" y="1052736"/>
            <a:ext cx="4716016" cy="547260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700" dirty="0">
                <a:latin typeface="Arial Narrow" panose="020B0606020202030204" pitchFamily="34" charset="0"/>
              </a:rPr>
              <a:t>The District/Metro spaces offer the </a:t>
            </a:r>
            <a:r>
              <a:rPr lang="en-US" sz="1700" b="1" dirty="0">
                <a:latin typeface="Arial Narrow" panose="020B0606020202030204" pitchFamily="34" charset="0"/>
              </a:rPr>
              <a:t>appropriate</a:t>
            </a:r>
            <a:r>
              <a:rPr lang="en-US" sz="1700" dirty="0">
                <a:latin typeface="Arial Narrow" panose="020B0606020202030204" pitchFamily="34" charset="0"/>
              </a:rPr>
              <a:t> </a:t>
            </a:r>
            <a:r>
              <a:rPr lang="en-US" sz="1700" b="1" dirty="0">
                <a:latin typeface="Arial Narrow" panose="020B0606020202030204" pitchFamily="34" charset="0"/>
              </a:rPr>
              <a:t>scale</a:t>
            </a:r>
            <a:r>
              <a:rPr lang="en-US" sz="1700" dirty="0">
                <a:latin typeface="Arial Narrow" panose="020B0606020202030204" pitchFamily="34" charset="0"/>
              </a:rPr>
              <a:t> and arena for intergovernmental planning coordination;</a:t>
            </a:r>
          </a:p>
          <a:p>
            <a:pPr marL="285750" indent="-285750" algn="just">
              <a:buFont typeface="Arial" panose="020B0604020202020204" pitchFamily="34" charset="0"/>
              <a:buChar char="•"/>
            </a:pPr>
            <a:r>
              <a:rPr lang="en-US" sz="1700" dirty="0">
                <a:latin typeface="Arial Narrow" panose="020B0606020202030204" pitchFamily="34" charset="0"/>
              </a:rPr>
              <a:t>District Model provides both an Institutional Approach and Territorial Approach </a:t>
            </a:r>
            <a:r>
              <a:rPr lang="en-US" sz="1700" i="1" dirty="0">
                <a:latin typeface="Arial Narrow" panose="020B0606020202030204" pitchFamily="34" charset="0"/>
              </a:rPr>
              <a:t>(geographic space) </a:t>
            </a:r>
            <a:r>
              <a:rPr lang="en-US" sz="1700" dirty="0">
                <a:latin typeface="Arial Narrow" panose="020B0606020202030204" pitchFamily="34" charset="0"/>
              </a:rPr>
              <a:t>Focus;</a:t>
            </a:r>
            <a:endParaRPr lang="en-US" sz="1700" i="1" dirty="0">
              <a:latin typeface="Arial Narrow" panose="020B0606020202030204" pitchFamily="34" charset="0"/>
            </a:endParaRPr>
          </a:p>
          <a:p>
            <a:pPr marL="285750" indent="-285750" algn="just">
              <a:buFont typeface="Arial" panose="020B0604020202020204" pitchFamily="34" charset="0"/>
              <a:buChar char="•"/>
            </a:pPr>
            <a:r>
              <a:rPr lang="en-US" sz="1700" dirty="0">
                <a:latin typeface="Arial Narrow" panose="020B0606020202030204" pitchFamily="34" charset="0"/>
              </a:rPr>
              <a:t>The 44 Districts plus 8 Metros as developmental spaces (IGR Impact Zones) can be the strategic alignment platforms for all three spheres of government where </a:t>
            </a:r>
            <a:r>
              <a:rPr lang="en-US" sz="1700" b="1" dirty="0">
                <a:latin typeface="Arial Narrow" panose="020B0606020202030204" pitchFamily="34" charset="0"/>
              </a:rPr>
              <a:t>One Plan </a:t>
            </a:r>
            <a:r>
              <a:rPr lang="en-US" sz="1700" dirty="0">
                <a:latin typeface="Arial Narrow" panose="020B0606020202030204" pitchFamily="34" charset="0"/>
              </a:rPr>
              <a:t>for each space guides and directs all strategic investments and projects for transparent accountability;</a:t>
            </a:r>
          </a:p>
          <a:p>
            <a:pPr marL="285750" indent="-285750" algn="just">
              <a:buFont typeface="Arial" panose="020B0604020202020204" pitchFamily="34" charset="0"/>
              <a:buChar char="•"/>
            </a:pPr>
            <a:r>
              <a:rPr lang="en-US" sz="1700" dirty="0">
                <a:latin typeface="Arial Narrow" panose="020B0606020202030204" pitchFamily="34" charset="0"/>
              </a:rPr>
              <a:t>The Plan will </a:t>
            </a:r>
            <a:r>
              <a:rPr lang="en-US" sz="1700" b="1" dirty="0">
                <a:latin typeface="Arial Narrow" panose="020B0606020202030204" pitchFamily="34" charset="0"/>
              </a:rPr>
              <a:t>harmonize IDPs </a:t>
            </a:r>
            <a:r>
              <a:rPr lang="en-US" sz="1700" dirty="0">
                <a:latin typeface="Arial Narrow" panose="020B0606020202030204" pitchFamily="34" charset="0"/>
              </a:rPr>
              <a:t>and create interrelated, interdependent as well as ‘independent’ development hubs supported by comprehensive detailed plans;</a:t>
            </a:r>
          </a:p>
          <a:p>
            <a:pPr marL="285750" indent="-285750" algn="just">
              <a:buFont typeface="Arial" panose="020B0604020202020204" pitchFamily="34" charset="0"/>
              <a:buChar char="•"/>
            </a:pPr>
            <a:r>
              <a:rPr lang="en-US" sz="1700" dirty="0">
                <a:latin typeface="Arial Narrow" panose="020B0606020202030204" pitchFamily="34" charset="0"/>
              </a:rPr>
              <a:t>The plan is an Inter and intra governmental </a:t>
            </a:r>
            <a:r>
              <a:rPr lang="en-US" sz="1700" dirty="0" smtClean="0">
                <a:latin typeface="Arial Narrow" panose="020B0606020202030204" pitchFamily="34" charset="0"/>
              </a:rPr>
              <a:t>and leads to </a:t>
            </a:r>
            <a:r>
              <a:rPr lang="en-US" sz="1700" dirty="0">
                <a:latin typeface="Arial Narrow" panose="020B0606020202030204" pitchFamily="34" charset="0"/>
              </a:rPr>
              <a:t>society wide </a:t>
            </a:r>
            <a:r>
              <a:rPr lang="en-US" sz="1700" b="1" dirty="0">
                <a:latin typeface="Arial Narrow" panose="020B0606020202030204" pitchFamily="34" charset="0"/>
              </a:rPr>
              <a:t>Social Compact</a:t>
            </a:r>
            <a:r>
              <a:rPr lang="en-US" sz="1700" dirty="0">
                <a:latin typeface="Arial Narrow" panose="020B0606020202030204" pitchFamily="34" charset="0"/>
              </a:rPr>
              <a:t>; AND</a:t>
            </a:r>
          </a:p>
          <a:p>
            <a:pPr marL="285750" indent="-285750" algn="just">
              <a:buFont typeface="Arial" panose="020B0604020202020204" pitchFamily="34" charset="0"/>
              <a:buChar char="•"/>
            </a:pPr>
            <a:r>
              <a:rPr lang="en-GB" sz="1700" dirty="0">
                <a:latin typeface="Arial Narrow" panose="020B0606020202030204" pitchFamily="34" charset="0"/>
              </a:rPr>
              <a:t>The One Plan will be strategic and Long-Term in nature, with medium term strategic plans and short term operational plans all expressing the </a:t>
            </a:r>
            <a:r>
              <a:rPr lang="en-GB" sz="1700" b="1" dirty="0">
                <a:latin typeface="Arial Narrow" panose="020B0606020202030204" pitchFamily="34" charset="0"/>
              </a:rPr>
              <a:t>commonly agreed diagnostics, strategies and actions.</a:t>
            </a:r>
            <a:endParaRPr lang="en-US" sz="1700" dirty="0">
              <a:latin typeface="Arial Narrow" panose="020B0606020202030204" pitchFamily="34" charset="0"/>
            </a:endParaRPr>
          </a:p>
        </p:txBody>
      </p:sp>
      <p:sp>
        <p:nvSpPr>
          <p:cNvPr id="13" name="Rectangle 12"/>
          <p:cNvSpPr/>
          <p:nvPr/>
        </p:nvSpPr>
        <p:spPr>
          <a:xfrm>
            <a:off x="4343588" y="2433963"/>
            <a:ext cx="2304256" cy="861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C00000"/>
                </a:solidFill>
                <a:latin typeface="Arial Narrow" panose="020B0606020202030204" pitchFamily="34" charset="0"/>
              </a:rPr>
              <a:t>Partner and International Agreements</a:t>
            </a:r>
          </a:p>
        </p:txBody>
      </p:sp>
      <p:sp>
        <p:nvSpPr>
          <p:cNvPr id="14" name="Rectangle 13"/>
          <p:cNvSpPr/>
          <p:nvPr/>
        </p:nvSpPr>
        <p:spPr>
          <a:xfrm>
            <a:off x="7056784" y="2495763"/>
            <a:ext cx="2195736" cy="861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C00000"/>
                </a:solidFill>
                <a:latin typeface="Arial Narrow" panose="020B0606020202030204" pitchFamily="34" charset="0"/>
              </a:rPr>
              <a:t>Community Aspirations &amp; </a:t>
            </a:r>
          </a:p>
          <a:p>
            <a:pPr algn="ctr"/>
            <a:r>
              <a:rPr lang="en-ZA" sz="1600" b="1" dirty="0">
                <a:solidFill>
                  <a:srgbClr val="C00000"/>
                </a:solidFill>
                <a:latin typeface="Arial Narrow" panose="020B0606020202030204" pitchFamily="34" charset="0"/>
              </a:rPr>
              <a:t>Civil Society Participation</a:t>
            </a:r>
          </a:p>
        </p:txBody>
      </p:sp>
    </p:spTree>
    <p:extLst>
      <p:ext uri="{BB962C8B-B14F-4D97-AF65-F5344CB8AC3E}">
        <p14:creationId xmlns:p14="http://schemas.microsoft.com/office/powerpoint/2010/main" xmlns="" val="288624356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57326DE-BD5D-714F-8E10-4D20E898CA63}"/>
              </a:ext>
            </a:extLst>
          </p:cNvPr>
          <p:cNvSpPr>
            <a:spLocks noGrp="1"/>
          </p:cNvSpPr>
          <p:nvPr>
            <p:ph type="title"/>
          </p:nvPr>
        </p:nvSpPr>
        <p:spPr>
          <a:xfrm>
            <a:off x="375023" y="147409"/>
            <a:ext cx="8161734" cy="775868"/>
          </a:xfrm>
        </p:spPr>
        <p:txBody>
          <a:bodyPr>
            <a:normAutofit/>
          </a:bodyPr>
          <a:lstStyle/>
          <a:p>
            <a:r>
              <a:rPr lang="en-US" sz="2800" b="1" dirty="0"/>
              <a:t>District/Metro Scale Integrated Planning Model</a:t>
            </a:r>
          </a:p>
        </p:txBody>
      </p:sp>
      <p:graphicFrame>
        <p:nvGraphicFramePr>
          <p:cNvPr id="9" name="Diagram 8">
            <a:extLst>
              <a:ext uri="{FF2B5EF4-FFF2-40B4-BE49-F238E27FC236}">
                <a16:creationId xmlns:a16="http://schemas.microsoft.com/office/drawing/2014/main" xmlns="" id="{D704DA64-7902-0942-B705-173DE5131285}"/>
              </a:ext>
            </a:extLst>
          </p:cNvPr>
          <p:cNvGraphicFramePr/>
          <p:nvPr>
            <p:extLst>
              <p:ext uri="{D42A27DB-BD31-4B8C-83A1-F6EECF244321}">
                <p14:modId xmlns:p14="http://schemas.microsoft.com/office/powerpoint/2010/main" xmlns="" val="2405223208"/>
              </p:ext>
            </p:extLst>
          </p:nvPr>
        </p:nvGraphicFramePr>
        <p:xfrm>
          <a:off x="353616" y="2627312"/>
          <a:ext cx="8161734" cy="36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xmlns="" id="{52A43847-7937-0743-AF35-433EC81840FC}"/>
              </a:ext>
            </a:extLst>
          </p:cNvPr>
          <p:cNvSpPr txBox="1"/>
          <p:nvPr/>
        </p:nvSpPr>
        <p:spPr>
          <a:xfrm>
            <a:off x="321188" y="1079925"/>
            <a:ext cx="2218134" cy="923330"/>
          </a:xfrm>
          <a:prstGeom prst="rect">
            <a:avLst/>
          </a:prstGeom>
          <a:noFill/>
          <a:ln>
            <a:solidFill>
              <a:schemeClr val="accent1">
                <a:shade val="50000"/>
              </a:schemeClr>
            </a:solidFill>
          </a:ln>
        </p:spPr>
        <p:txBody>
          <a:bodyPr wrap="square" rtlCol="0">
            <a:spAutoFit/>
          </a:bodyPr>
          <a:lstStyle/>
          <a:p>
            <a:r>
              <a:rPr lang="en-US" b="1" dirty="0">
                <a:latin typeface="Arial Narrow" panose="020B0606020202030204" pitchFamily="34" charset="0"/>
              </a:rPr>
              <a:t>Spatial/Developmental Area </a:t>
            </a:r>
            <a:r>
              <a:rPr lang="en-US" dirty="0">
                <a:latin typeface="Arial Narrow" panose="020B0606020202030204" pitchFamily="34" charset="0"/>
              </a:rPr>
              <a:t>– Development Planning</a:t>
            </a:r>
          </a:p>
        </p:txBody>
      </p:sp>
      <p:sp>
        <p:nvSpPr>
          <p:cNvPr id="13" name="TextBox 12">
            <a:extLst>
              <a:ext uri="{FF2B5EF4-FFF2-40B4-BE49-F238E27FC236}">
                <a16:creationId xmlns:a16="http://schemas.microsoft.com/office/drawing/2014/main" xmlns="" id="{C97C4869-6EC8-5544-A0AD-A3DAF3FF4502}"/>
              </a:ext>
            </a:extLst>
          </p:cNvPr>
          <p:cNvSpPr txBox="1"/>
          <p:nvPr/>
        </p:nvSpPr>
        <p:spPr>
          <a:xfrm>
            <a:off x="3055737" y="1071006"/>
            <a:ext cx="5061347" cy="1200329"/>
          </a:xfrm>
          <a:prstGeom prst="rect">
            <a:avLst/>
          </a:prstGeom>
          <a:noFill/>
          <a:ln>
            <a:solidFill>
              <a:schemeClr val="accent1">
                <a:shade val="50000"/>
              </a:schemeClr>
            </a:solidFill>
          </a:ln>
        </p:spPr>
        <p:txBody>
          <a:bodyPr wrap="square" rtlCol="0">
            <a:spAutoFit/>
          </a:bodyPr>
          <a:lstStyle/>
          <a:p>
            <a:r>
              <a:rPr lang="en-US" b="1" dirty="0">
                <a:latin typeface="Arial Narrow" panose="020B0606020202030204" pitchFamily="34" charset="0"/>
              </a:rPr>
              <a:t>Institutional </a:t>
            </a:r>
            <a:r>
              <a:rPr lang="en-US" dirty="0">
                <a:latin typeface="Arial Narrow" panose="020B0606020202030204" pitchFamily="34" charset="0"/>
              </a:rPr>
              <a:t> – Development Planning (NDP, NSDF, IDP, SDF, PGDS, Sector Strategies) informing  Organisational/Departmental Planning (MTSF, Strategic Plans, Annual Performance Plans, Budgets, etc.)</a:t>
            </a:r>
          </a:p>
        </p:txBody>
      </p:sp>
      <p:sp>
        <p:nvSpPr>
          <p:cNvPr id="15" name="Up Arrow 14">
            <a:extLst>
              <a:ext uri="{FF2B5EF4-FFF2-40B4-BE49-F238E27FC236}">
                <a16:creationId xmlns:a16="http://schemas.microsoft.com/office/drawing/2014/main" xmlns="" id="{6E87264E-BCB9-5840-BB4D-D33EF9969BEF}"/>
              </a:ext>
            </a:extLst>
          </p:cNvPr>
          <p:cNvSpPr/>
          <p:nvPr/>
        </p:nvSpPr>
        <p:spPr>
          <a:xfrm rot="10800000">
            <a:off x="1237337" y="4331348"/>
            <a:ext cx="139620" cy="8931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Arrow 15">
            <a:extLst>
              <a:ext uri="{FF2B5EF4-FFF2-40B4-BE49-F238E27FC236}">
                <a16:creationId xmlns:a16="http://schemas.microsoft.com/office/drawing/2014/main" xmlns="" id="{987F3262-5F3C-934C-B1C8-BF8A01163F4B}"/>
              </a:ext>
            </a:extLst>
          </p:cNvPr>
          <p:cNvSpPr/>
          <p:nvPr/>
        </p:nvSpPr>
        <p:spPr>
          <a:xfrm>
            <a:off x="2267744" y="3596544"/>
            <a:ext cx="376823" cy="264504"/>
          </a:xfrm>
          <a:prstGeom prst="lef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Left-Right Arrow 18">
            <a:extLst>
              <a:ext uri="{FF2B5EF4-FFF2-40B4-BE49-F238E27FC236}">
                <a16:creationId xmlns:a16="http://schemas.microsoft.com/office/drawing/2014/main" xmlns="" id="{B3094126-7DFB-8744-BAC9-CA56898BA2B3}"/>
              </a:ext>
            </a:extLst>
          </p:cNvPr>
          <p:cNvSpPr/>
          <p:nvPr/>
        </p:nvSpPr>
        <p:spPr>
          <a:xfrm>
            <a:off x="4932040" y="2998663"/>
            <a:ext cx="396478" cy="214313"/>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eft-Right Arrow 19">
            <a:extLst>
              <a:ext uri="{FF2B5EF4-FFF2-40B4-BE49-F238E27FC236}">
                <a16:creationId xmlns:a16="http://schemas.microsoft.com/office/drawing/2014/main" xmlns="" id="{7FF351C7-7702-554B-B6BE-DF30F5D719FA}"/>
              </a:ext>
            </a:extLst>
          </p:cNvPr>
          <p:cNvSpPr/>
          <p:nvPr/>
        </p:nvSpPr>
        <p:spPr>
          <a:xfrm>
            <a:off x="4825801" y="4294807"/>
            <a:ext cx="610295" cy="214313"/>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Up-Down Arrow 20">
            <a:extLst>
              <a:ext uri="{FF2B5EF4-FFF2-40B4-BE49-F238E27FC236}">
                <a16:creationId xmlns:a16="http://schemas.microsoft.com/office/drawing/2014/main" xmlns="" id="{48D94AED-833D-8747-8852-22551BBC5E68}"/>
              </a:ext>
            </a:extLst>
          </p:cNvPr>
          <p:cNvSpPr/>
          <p:nvPr/>
        </p:nvSpPr>
        <p:spPr>
          <a:xfrm>
            <a:off x="3760291" y="4595267"/>
            <a:ext cx="235745" cy="41790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Down Arrow 21">
            <a:extLst>
              <a:ext uri="{FF2B5EF4-FFF2-40B4-BE49-F238E27FC236}">
                <a16:creationId xmlns:a16="http://schemas.microsoft.com/office/drawing/2014/main" xmlns="" id="{53EF5107-A81A-E841-B044-375662C51041}"/>
              </a:ext>
            </a:extLst>
          </p:cNvPr>
          <p:cNvSpPr/>
          <p:nvPr/>
        </p:nvSpPr>
        <p:spPr>
          <a:xfrm>
            <a:off x="5470327" y="4509120"/>
            <a:ext cx="235745" cy="41790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Up-Down Arrow 22">
            <a:extLst>
              <a:ext uri="{FF2B5EF4-FFF2-40B4-BE49-F238E27FC236}">
                <a16:creationId xmlns:a16="http://schemas.microsoft.com/office/drawing/2014/main" xmlns="" id="{BA1009F5-479F-9548-82AD-820B35E6A869}"/>
              </a:ext>
            </a:extLst>
          </p:cNvPr>
          <p:cNvSpPr/>
          <p:nvPr/>
        </p:nvSpPr>
        <p:spPr>
          <a:xfrm>
            <a:off x="6615112" y="4509120"/>
            <a:ext cx="235745" cy="41790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Up-Down Arrow 23">
            <a:extLst>
              <a:ext uri="{FF2B5EF4-FFF2-40B4-BE49-F238E27FC236}">
                <a16:creationId xmlns:a16="http://schemas.microsoft.com/office/drawing/2014/main" xmlns="" id="{9E0F0DFE-8E94-8C4C-A861-3AD4E1F2731E}"/>
              </a:ext>
            </a:extLst>
          </p:cNvPr>
          <p:cNvSpPr/>
          <p:nvPr/>
        </p:nvSpPr>
        <p:spPr>
          <a:xfrm>
            <a:off x="7767042" y="4509120"/>
            <a:ext cx="235745" cy="41790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xmlns="" id="{87DA74BB-C87A-6445-ABEA-A284740C0ED7}"/>
              </a:ext>
            </a:extLst>
          </p:cNvPr>
          <p:cNvSpPr txBox="1"/>
          <p:nvPr/>
        </p:nvSpPr>
        <p:spPr>
          <a:xfrm>
            <a:off x="8548990" y="2479583"/>
            <a:ext cx="415498" cy="3247323"/>
          </a:xfrm>
          <a:prstGeom prst="rect">
            <a:avLst/>
          </a:prstGeom>
          <a:noFill/>
          <a:ln>
            <a:solidFill>
              <a:schemeClr val="accent1">
                <a:shade val="50000"/>
              </a:schemeClr>
            </a:solidFill>
          </a:ln>
        </p:spPr>
        <p:txBody>
          <a:bodyPr vert="vert270" wrap="square" rtlCol="0">
            <a:spAutoFit/>
          </a:bodyPr>
          <a:lstStyle/>
          <a:p>
            <a:r>
              <a:rPr lang="en-US" sz="1500" b="1" dirty="0">
                <a:latin typeface="Arial Narrow" panose="020B0606020202030204" pitchFamily="34" charset="0"/>
              </a:rPr>
              <a:t>Community / Stakeholder Involvement</a:t>
            </a:r>
          </a:p>
        </p:txBody>
      </p:sp>
      <p:sp>
        <p:nvSpPr>
          <p:cNvPr id="32" name="Left Arrow 31">
            <a:extLst>
              <a:ext uri="{FF2B5EF4-FFF2-40B4-BE49-F238E27FC236}">
                <a16:creationId xmlns:a16="http://schemas.microsoft.com/office/drawing/2014/main" xmlns="" id="{805618A0-79BA-BB4B-BB24-AF68D9CD51F8}"/>
              </a:ext>
            </a:extLst>
          </p:cNvPr>
          <p:cNvSpPr/>
          <p:nvPr/>
        </p:nvSpPr>
        <p:spPr>
          <a:xfrm>
            <a:off x="8393708" y="5085184"/>
            <a:ext cx="210740" cy="139304"/>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eft Arrow 32">
            <a:extLst>
              <a:ext uri="{FF2B5EF4-FFF2-40B4-BE49-F238E27FC236}">
                <a16:creationId xmlns:a16="http://schemas.microsoft.com/office/drawing/2014/main" xmlns="" id="{B391F34E-A20E-CE44-99C0-E6EAF337759B}"/>
              </a:ext>
            </a:extLst>
          </p:cNvPr>
          <p:cNvSpPr/>
          <p:nvPr/>
        </p:nvSpPr>
        <p:spPr>
          <a:xfrm>
            <a:off x="8393708" y="4081784"/>
            <a:ext cx="210740" cy="139304"/>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Left Arrow 33">
            <a:extLst>
              <a:ext uri="{FF2B5EF4-FFF2-40B4-BE49-F238E27FC236}">
                <a16:creationId xmlns:a16="http://schemas.microsoft.com/office/drawing/2014/main" xmlns="" id="{3257ABE5-65DC-AD46-857A-3F0111F857F5}"/>
              </a:ext>
            </a:extLst>
          </p:cNvPr>
          <p:cNvSpPr/>
          <p:nvPr/>
        </p:nvSpPr>
        <p:spPr>
          <a:xfrm>
            <a:off x="8393708" y="4437112"/>
            <a:ext cx="210740" cy="139304"/>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eft Arrow 34">
            <a:extLst>
              <a:ext uri="{FF2B5EF4-FFF2-40B4-BE49-F238E27FC236}">
                <a16:creationId xmlns:a16="http://schemas.microsoft.com/office/drawing/2014/main" xmlns="" id="{8FB6D83A-42D6-1347-8005-1FC8561B3559}"/>
              </a:ext>
            </a:extLst>
          </p:cNvPr>
          <p:cNvSpPr/>
          <p:nvPr/>
        </p:nvSpPr>
        <p:spPr>
          <a:xfrm>
            <a:off x="8393708" y="2883744"/>
            <a:ext cx="210740" cy="139304"/>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own Arrow 35">
            <a:extLst>
              <a:ext uri="{FF2B5EF4-FFF2-40B4-BE49-F238E27FC236}">
                <a16:creationId xmlns:a16="http://schemas.microsoft.com/office/drawing/2014/main" xmlns="" id="{13B8E7F8-2B00-3E4A-A44E-49C4E7426251}"/>
              </a:ext>
            </a:extLst>
          </p:cNvPr>
          <p:cNvSpPr/>
          <p:nvPr/>
        </p:nvSpPr>
        <p:spPr>
          <a:xfrm>
            <a:off x="1141213" y="2003256"/>
            <a:ext cx="139619" cy="880488"/>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own Arrow 36">
            <a:extLst>
              <a:ext uri="{FF2B5EF4-FFF2-40B4-BE49-F238E27FC236}">
                <a16:creationId xmlns:a16="http://schemas.microsoft.com/office/drawing/2014/main" xmlns="" id="{734549D4-B581-3A41-A979-1EF7B75B9740}"/>
              </a:ext>
            </a:extLst>
          </p:cNvPr>
          <p:cNvSpPr/>
          <p:nvPr/>
        </p:nvSpPr>
        <p:spPr>
          <a:xfrm>
            <a:off x="5004048" y="2276872"/>
            <a:ext cx="257324" cy="417911"/>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4499992" y="3381804"/>
            <a:ext cx="1356580" cy="623260"/>
          </a:xfrm>
          <a:prstGeom prst="ellipse">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latin typeface="Arial Narrow" panose="020B0606020202030204" pitchFamily="34" charset="0"/>
              </a:rPr>
              <a:t>COGTA Min MEC</a:t>
            </a:r>
          </a:p>
        </p:txBody>
      </p:sp>
      <p:sp>
        <p:nvSpPr>
          <p:cNvPr id="26" name="Left-Right Arrow 25">
            <a:extLst>
              <a:ext uri="{FF2B5EF4-FFF2-40B4-BE49-F238E27FC236}">
                <a16:creationId xmlns:a16="http://schemas.microsoft.com/office/drawing/2014/main" xmlns="" id="{7FF351C7-7702-554B-B6BE-DF30F5D719FA}"/>
              </a:ext>
            </a:extLst>
          </p:cNvPr>
          <p:cNvSpPr/>
          <p:nvPr/>
        </p:nvSpPr>
        <p:spPr>
          <a:xfrm rot="5400000">
            <a:off x="4621103" y="4389720"/>
            <a:ext cx="921966" cy="152655"/>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3166563" y="3414677"/>
            <a:ext cx="1356580" cy="590387"/>
          </a:xfrm>
          <a:prstGeom prst="ellipse">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latin typeface="Arial Narrow" panose="020B0606020202030204" pitchFamily="34" charset="0"/>
              </a:rPr>
              <a:t>PCC</a:t>
            </a:r>
          </a:p>
        </p:txBody>
      </p:sp>
      <p:sp>
        <p:nvSpPr>
          <p:cNvPr id="28" name="Oval 27"/>
          <p:cNvSpPr/>
          <p:nvPr/>
        </p:nvSpPr>
        <p:spPr>
          <a:xfrm>
            <a:off x="5951724" y="3356992"/>
            <a:ext cx="1356580" cy="623260"/>
          </a:xfrm>
          <a:prstGeom prst="ellipse">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latin typeface="Arial Narrow" panose="020B0606020202030204" pitchFamily="34" charset="0"/>
              </a:rPr>
              <a:t>Sector Min MECs</a:t>
            </a:r>
          </a:p>
        </p:txBody>
      </p:sp>
      <p:sp>
        <p:nvSpPr>
          <p:cNvPr id="3" name="Oval 2"/>
          <p:cNvSpPr/>
          <p:nvPr/>
        </p:nvSpPr>
        <p:spPr>
          <a:xfrm>
            <a:off x="4272636" y="5877272"/>
            <a:ext cx="1618899" cy="864096"/>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Branches</a:t>
            </a:r>
          </a:p>
        </p:txBody>
      </p:sp>
      <p:sp>
        <p:nvSpPr>
          <p:cNvPr id="29" name="Oval 28"/>
          <p:cNvSpPr/>
          <p:nvPr/>
        </p:nvSpPr>
        <p:spPr>
          <a:xfrm>
            <a:off x="2123728" y="4724898"/>
            <a:ext cx="1009738" cy="864096"/>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REC</a:t>
            </a:r>
          </a:p>
        </p:txBody>
      </p:sp>
      <p:sp>
        <p:nvSpPr>
          <p:cNvPr id="30" name="Oval 29"/>
          <p:cNvSpPr/>
          <p:nvPr/>
        </p:nvSpPr>
        <p:spPr>
          <a:xfrm>
            <a:off x="2195736" y="3645024"/>
            <a:ext cx="864096" cy="864096"/>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PEC</a:t>
            </a:r>
          </a:p>
        </p:txBody>
      </p:sp>
      <p:sp>
        <p:nvSpPr>
          <p:cNvPr id="31" name="Oval 30"/>
          <p:cNvSpPr/>
          <p:nvPr/>
        </p:nvSpPr>
        <p:spPr>
          <a:xfrm>
            <a:off x="2195736" y="2132856"/>
            <a:ext cx="864096" cy="864096"/>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NEC</a:t>
            </a:r>
          </a:p>
        </p:txBody>
      </p:sp>
    </p:spTree>
    <p:extLst>
      <p:ext uri="{BB962C8B-B14F-4D97-AF65-F5344CB8AC3E}">
        <p14:creationId xmlns:p14="http://schemas.microsoft.com/office/powerpoint/2010/main" xmlns="" val="82374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449" y="263493"/>
            <a:ext cx="6244807" cy="620330"/>
          </a:xfrm>
        </p:spPr>
        <p:txBody>
          <a:bodyPr/>
          <a:lstStyle/>
          <a:p>
            <a:r>
              <a:rPr lang="en-US" sz="2800" dirty="0"/>
              <a:t>APPROACH TOWARDS ONE PLAN</a:t>
            </a:r>
          </a:p>
        </p:txBody>
      </p:sp>
      <p:graphicFrame>
        <p:nvGraphicFramePr>
          <p:cNvPr id="5" name="Content Placeholder 4">
            <a:extLst>
              <a:ext uri="{FF2B5EF4-FFF2-40B4-BE49-F238E27FC236}">
                <a16:creationId xmlns:a16="http://schemas.microsoft.com/office/drawing/2014/main" xmlns="" id="{20FA01F5-34AB-4CCA-AFC6-1A973E198D6D}"/>
              </a:ext>
            </a:extLst>
          </p:cNvPr>
          <p:cNvGraphicFramePr>
            <a:graphicFrameLocks noGrp="1"/>
          </p:cNvGraphicFramePr>
          <p:nvPr>
            <p:ph idx="1"/>
            <p:extLst>
              <p:ext uri="{D42A27DB-BD31-4B8C-83A1-F6EECF244321}">
                <p14:modId xmlns:p14="http://schemas.microsoft.com/office/powerpoint/2010/main" xmlns="" val="2300175438"/>
              </p:ext>
            </p:extLst>
          </p:nvPr>
        </p:nvGraphicFramePr>
        <p:xfrm>
          <a:off x="323528" y="764705"/>
          <a:ext cx="8424936" cy="5688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12</a:t>
            </a:fld>
            <a:endParaRPr lang="en-US" altLang="en-US" dirty="0"/>
          </a:p>
        </p:txBody>
      </p:sp>
      <p:sp>
        <p:nvSpPr>
          <p:cNvPr id="3" name="Hexagon 2"/>
          <p:cNvSpPr/>
          <p:nvPr/>
        </p:nvSpPr>
        <p:spPr>
          <a:xfrm>
            <a:off x="3707904" y="3068960"/>
            <a:ext cx="1296144" cy="115212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lgerian" panose="04020705040A02060702" pitchFamily="82" charset="0"/>
              </a:rPr>
              <a:t>ONE Plan</a:t>
            </a:r>
          </a:p>
        </p:txBody>
      </p:sp>
      <p:sp>
        <p:nvSpPr>
          <p:cNvPr id="6" name="Sun 5"/>
          <p:cNvSpPr/>
          <p:nvPr/>
        </p:nvSpPr>
        <p:spPr>
          <a:xfrm>
            <a:off x="6012160" y="260648"/>
            <a:ext cx="3096344" cy="266145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effectLst>
                  <a:outerShdw blurRad="38100" dist="38100" dir="2700000" algn="tl">
                    <a:srgbClr val="000000">
                      <a:alpha val="43137"/>
                    </a:srgbClr>
                  </a:outerShdw>
                </a:effectLst>
                <a:latin typeface="Arial Narrow" panose="020B0606020202030204" pitchFamily="34" charset="0"/>
              </a:rPr>
              <a:t>Cohesive</a:t>
            </a:r>
          </a:p>
          <a:p>
            <a:pPr algn="ctr"/>
            <a:r>
              <a:rPr lang="en-US" sz="1100" b="1" dirty="0">
                <a:solidFill>
                  <a:schemeClr val="tx1"/>
                </a:solidFill>
                <a:effectLst>
                  <a:outerShdw blurRad="38100" dist="38100" dir="2700000" algn="tl">
                    <a:srgbClr val="000000">
                      <a:alpha val="43137"/>
                    </a:srgbClr>
                  </a:outerShdw>
                </a:effectLst>
                <a:latin typeface="Arial Narrow" panose="020B0606020202030204" pitchFamily="34" charset="0"/>
              </a:rPr>
              <a:t>&amp; Sustainable Communities</a:t>
            </a:r>
          </a:p>
        </p:txBody>
      </p:sp>
    </p:spTree>
    <p:extLst>
      <p:ext uri="{BB962C8B-B14F-4D97-AF65-F5344CB8AC3E}">
        <p14:creationId xmlns:p14="http://schemas.microsoft.com/office/powerpoint/2010/main" xmlns="" val="13374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324"/>
          </a:xfrm>
        </p:spPr>
        <p:txBody>
          <a:bodyPr>
            <a:noAutofit/>
          </a:bodyPr>
          <a:lstStyle/>
          <a:p>
            <a:pPr lvl="0">
              <a:spcBef>
                <a:spcPct val="20000"/>
              </a:spcBef>
            </a:pPr>
            <a:r>
              <a:rPr lang="en-ZA" sz="2800" b="1" dirty="0" smtClean="0">
                <a:solidFill>
                  <a:srgbClr val="F79646">
                    <a:lumMod val="75000"/>
                  </a:srgbClr>
                </a:solidFill>
                <a:latin typeface="Arial" panose="020B0604020202020204" pitchFamily="34" charset="0"/>
                <a:cs typeface="Arial" panose="020B0604020202020204" pitchFamily="34" charset="0"/>
              </a:rPr>
              <a:t/>
            </a:r>
            <a:br>
              <a:rPr lang="en-ZA" sz="2800" b="1" dirty="0" smtClean="0">
                <a:solidFill>
                  <a:srgbClr val="F79646">
                    <a:lumMod val="75000"/>
                  </a:srgbClr>
                </a:solidFill>
                <a:latin typeface="Arial" panose="020B0604020202020204" pitchFamily="34" charset="0"/>
                <a:cs typeface="Arial" panose="020B0604020202020204" pitchFamily="34" charset="0"/>
              </a:rPr>
            </a:br>
            <a:r>
              <a:rPr lang="en-ZA" sz="2800" dirty="0">
                <a:solidFill>
                  <a:srgbClr val="F79646">
                    <a:lumMod val="75000"/>
                  </a:srgbClr>
                </a:solidFill>
              </a:rPr>
              <a:t/>
            </a:r>
            <a:br>
              <a:rPr lang="en-ZA" sz="2800" dirty="0">
                <a:solidFill>
                  <a:srgbClr val="F79646">
                    <a:lumMod val="75000"/>
                  </a:srgbClr>
                </a:solidFill>
              </a:rPr>
            </a:br>
            <a:r>
              <a:rPr lang="en-US" sz="2800" dirty="0" smtClean="0"/>
              <a:t>DDM </a:t>
            </a:r>
            <a:r>
              <a:rPr lang="en-US" sz="2800" dirty="0"/>
              <a:t>PILOTING PROCESS </a:t>
            </a:r>
            <a:r>
              <a:rPr lang="en-ZA" sz="2800" dirty="0">
                <a:solidFill>
                  <a:srgbClr val="F79646">
                    <a:lumMod val="75000"/>
                  </a:srgbClr>
                </a:solidFill>
              </a:rPr>
              <a:t/>
            </a:r>
            <a:br>
              <a:rPr lang="en-ZA" sz="2800" dirty="0">
                <a:solidFill>
                  <a:srgbClr val="F79646">
                    <a:lumMod val="75000"/>
                  </a:srgbClr>
                </a:solidFill>
              </a:rPr>
            </a:br>
            <a:r>
              <a:rPr lang="en-ZA" sz="2800" dirty="0" smtClean="0">
                <a:solidFill>
                  <a:srgbClr val="F79646">
                    <a:lumMod val="75000"/>
                  </a:srgbClr>
                </a:solidFill>
              </a:rPr>
              <a:t/>
            </a:r>
            <a:br>
              <a:rPr lang="en-ZA" sz="2800" dirty="0" smtClean="0">
                <a:solidFill>
                  <a:srgbClr val="F79646">
                    <a:lumMod val="75000"/>
                  </a:srgbClr>
                </a:solidFill>
              </a:rPr>
            </a:br>
            <a:endParaRPr lang="en-ZA" sz="1800" dirty="0"/>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EFF4E0-09CF-465B-A129-0A4208E40038}" type="slidenum">
              <a:rPr kumimoji="0" lang="en-ZA" sz="1200" b="1"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ZA" sz="12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pic>
        <p:nvPicPr>
          <p:cNvPr id="6" name="Picture 5"/>
          <p:cNvPicPr>
            <a:picLocks noChangeAspect="1"/>
          </p:cNvPicPr>
          <p:nvPr/>
        </p:nvPicPr>
        <p:blipFill>
          <a:blip r:embed="rId2"/>
          <a:stretch>
            <a:fillRect/>
          </a:stretch>
        </p:blipFill>
        <p:spPr>
          <a:xfrm>
            <a:off x="2411760" y="1628800"/>
            <a:ext cx="4608512" cy="3168352"/>
          </a:xfrm>
          <a:prstGeom prst="rect">
            <a:avLst/>
          </a:prstGeom>
        </p:spPr>
      </p:pic>
      <p:sp>
        <p:nvSpPr>
          <p:cNvPr id="7" name="Rectangle 6"/>
          <p:cNvSpPr/>
          <p:nvPr/>
        </p:nvSpPr>
        <p:spPr>
          <a:xfrm>
            <a:off x="0" y="5437673"/>
            <a:ext cx="9145016" cy="1045223"/>
          </a:xfrm>
          <a:prstGeom prst="rect">
            <a:avLst/>
          </a:prstGeom>
          <a:solidFill>
            <a:srgbClr val="C00000"/>
          </a:solidFill>
        </p:spPr>
        <p:txBody>
          <a:bodyPr wrap="square">
            <a:spAutoFit/>
          </a:bodyPr>
          <a:lstStyle/>
          <a:p>
            <a:pPr marL="82296" lvl="2" algn="ctr">
              <a:lnSpc>
                <a:spcPct val="150000"/>
              </a:lnSpc>
              <a:spcBef>
                <a:spcPts val="600"/>
              </a:spcBef>
              <a:buClr>
                <a:schemeClr val="accent1"/>
              </a:buClr>
              <a:buSzPct val="80000"/>
              <a:tabLst>
                <a:tab pos="914400" algn="l"/>
              </a:tabLst>
            </a:pPr>
            <a:r>
              <a:rPr lang="en-ZA" sz="2200" b="1" dirty="0">
                <a:solidFill>
                  <a:schemeClr val="bg1"/>
                </a:solidFill>
              </a:rPr>
              <a:t>Develop one plan that responds to needs and aspirations of communities within Districts and Metro. </a:t>
            </a:r>
          </a:p>
        </p:txBody>
      </p:sp>
    </p:spTree>
    <p:extLst>
      <p:ext uri="{BB962C8B-B14F-4D97-AF65-F5344CB8AC3E}">
        <p14:creationId xmlns:p14="http://schemas.microsoft.com/office/powerpoint/2010/main" xmlns="" val="334959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xmlns="" id="{ED29D86A-C455-492C-8652-A6182294240F}"/>
              </a:ext>
            </a:extLst>
          </p:cNvPr>
          <p:cNvPicPr>
            <a:picLocks noChangeAspect="1"/>
          </p:cNvPicPr>
          <p:nvPr/>
        </p:nvPicPr>
        <p:blipFill rotWithShape="1">
          <a:blip r:embed="rId2"/>
          <a:srcRect t="1" b="977"/>
          <a:stretch/>
        </p:blipFill>
        <p:spPr>
          <a:xfrm>
            <a:off x="2699792" y="2276871"/>
            <a:ext cx="4779145" cy="3875037"/>
          </a:xfrm>
          <a:prstGeom prst="rect">
            <a:avLst/>
          </a:prstGeom>
        </p:spPr>
      </p:pic>
      <p:pic>
        <p:nvPicPr>
          <p:cNvPr id="8194" name="Picture 2" descr="Image result for zoom in icon">
            <a:extLst>
              <a:ext uri="{FF2B5EF4-FFF2-40B4-BE49-F238E27FC236}">
                <a16:creationId xmlns:a16="http://schemas.microsoft.com/office/drawing/2014/main" xmlns="" id="{76BB62E9-F6F2-4356-8BF6-882BDF8926C8}"/>
              </a:ext>
            </a:extLst>
          </p:cNvPr>
          <p:cNvPicPr>
            <a:picLocks noChangeAspect="1" noChangeArrowheads="1"/>
          </p:cNvPicPr>
          <p:nvPr/>
        </p:nvPicPr>
        <p:blipFill>
          <a:blip r:embed="rId3">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64845" y="4509120"/>
            <a:ext cx="360040" cy="36004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Lst>
        </p:spPr>
      </p:pic>
      <p:sp>
        <p:nvSpPr>
          <p:cNvPr id="4" name="Rectangle 12">
            <a:extLst>
              <a:ext uri="{FF2B5EF4-FFF2-40B4-BE49-F238E27FC236}">
                <a16:creationId xmlns:a16="http://schemas.microsoft.com/office/drawing/2014/main" xmlns="" id="{24F0A9CD-2988-4FA2-9F6A-4536B7ACADA1}"/>
              </a:ext>
            </a:extLst>
          </p:cNvPr>
          <p:cNvSpPr/>
          <p:nvPr/>
        </p:nvSpPr>
        <p:spPr>
          <a:xfrm>
            <a:off x="0" y="340179"/>
            <a:ext cx="5436973" cy="556053"/>
          </a:xfrm>
          <a:prstGeom prst="rect">
            <a:avLst/>
          </a:prstGeom>
          <a:solidFill>
            <a:srgbClr val="B93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OR Tambo District Profile </a:t>
            </a:r>
            <a:r>
              <a:rPr kumimoji="0" lang="en-ZA" sz="2800" b="0" i="0" u="none" strike="noStrike" kern="1200" cap="none" spc="0" normalizeH="0" baseline="0" noProof="0" dirty="0">
                <a:ln>
                  <a:noFill/>
                </a:ln>
                <a:solidFill>
                  <a:prstClr val="white"/>
                </a:solidFill>
                <a:effectLst/>
                <a:uLnTx/>
                <a:uFillTx/>
                <a:latin typeface="Calibri"/>
                <a:ea typeface="+mn-ea"/>
                <a:cs typeface="+mn-cs"/>
              </a:rPr>
              <a:t>(2016 CS)</a:t>
            </a:r>
          </a:p>
        </p:txBody>
      </p:sp>
      <p:sp>
        <p:nvSpPr>
          <p:cNvPr id="6" name="TextBox 5">
            <a:extLst>
              <a:ext uri="{FF2B5EF4-FFF2-40B4-BE49-F238E27FC236}">
                <a16:creationId xmlns:a16="http://schemas.microsoft.com/office/drawing/2014/main" xmlns="" id="{AE2F3638-EB00-42F7-8B43-A2FF5EE5FDD1}"/>
              </a:ext>
            </a:extLst>
          </p:cNvPr>
          <p:cNvSpPr txBox="1"/>
          <p:nvPr/>
        </p:nvSpPr>
        <p:spPr>
          <a:xfrm>
            <a:off x="22126" y="1332056"/>
            <a:ext cx="5625356" cy="1169551"/>
          </a:xfrm>
          <a:prstGeom prst="rect">
            <a:avLst/>
          </a:prstGeom>
          <a:noFill/>
        </p:spPr>
        <p:txBody>
          <a:bodyPr wrap="square" rtlCol="0">
            <a:spAutoFit/>
          </a:bodyPr>
          <a:lstStyle/>
          <a:p>
            <a:pPr algn="ctr"/>
            <a:r>
              <a:rPr lang="en-US" sz="2600" b="1" dirty="0"/>
              <a:t>LESSONS FROM THE</a:t>
            </a:r>
          </a:p>
          <a:p>
            <a:r>
              <a:rPr lang="en-US" sz="2600" b="1" dirty="0"/>
              <a:t>OR TAMBO DISTRICT PROFILE</a:t>
            </a:r>
          </a:p>
          <a:p>
            <a:pPr algn="ctr"/>
            <a:endParaRPr lang="en-ZA" dirty="0"/>
          </a:p>
        </p:txBody>
      </p:sp>
    </p:spTree>
    <p:extLst>
      <p:ext uri="{BB962C8B-B14F-4D97-AF65-F5344CB8AC3E}">
        <p14:creationId xmlns:p14="http://schemas.microsoft.com/office/powerpoint/2010/main" xmlns="" val="2710100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6C4F7A3-2793-4294-B263-D3A5ED891F28}"/>
              </a:ext>
            </a:extLst>
          </p:cNvPr>
          <p:cNvSpPr>
            <a:spLocks noGrp="1"/>
          </p:cNvSpPr>
          <p:nvPr>
            <p:ph type="sldNum" sz="quarter" idx="12"/>
          </p:nvPr>
        </p:nvSpPr>
        <p:spPr/>
        <p:txBody>
          <a:bodyPr/>
          <a:lstStyle/>
          <a:p>
            <a:pPr>
              <a:defRPr/>
            </a:pPr>
            <a:fld id="{8DAE5F84-E312-425D-9DEB-2BEEBC90EA2A}" type="slidenum">
              <a:rPr lang="en-US" altLang="en-US" smtClean="0"/>
              <a:pPr>
                <a:defRPr/>
              </a:pPr>
              <a:t>15</a:t>
            </a:fld>
            <a:endParaRPr lang="en-US" altLang="en-US" dirty="0"/>
          </a:p>
        </p:txBody>
      </p:sp>
      <p:graphicFrame>
        <p:nvGraphicFramePr>
          <p:cNvPr id="3" name="Table 2">
            <a:extLst>
              <a:ext uri="{FF2B5EF4-FFF2-40B4-BE49-F238E27FC236}">
                <a16:creationId xmlns:a16="http://schemas.microsoft.com/office/drawing/2014/main" xmlns="" id="{F54AA529-6B50-4EC3-A6D2-CCDC54CEBFF3}"/>
              </a:ext>
            </a:extLst>
          </p:cNvPr>
          <p:cNvGraphicFramePr>
            <a:graphicFrameLocks noGrp="1"/>
          </p:cNvGraphicFramePr>
          <p:nvPr/>
        </p:nvGraphicFramePr>
        <p:xfrm>
          <a:off x="179512" y="260649"/>
          <a:ext cx="8568953" cy="5808219"/>
        </p:xfrm>
        <a:graphic>
          <a:graphicData uri="http://schemas.openxmlformats.org/drawingml/2006/table">
            <a:tbl>
              <a:tblPr bandRow="1">
                <a:tableStyleId>{5C22544A-7EE6-4342-B048-85BDC9FD1C3A}</a:tableStyleId>
              </a:tblPr>
              <a:tblGrid>
                <a:gridCol w="2157663">
                  <a:extLst>
                    <a:ext uri="{9D8B030D-6E8A-4147-A177-3AD203B41FA5}">
                      <a16:colId xmlns:a16="http://schemas.microsoft.com/office/drawing/2014/main" xmlns="" val="2309208819"/>
                    </a:ext>
                  </a:extLst>
                </a:gridCol>
                <a:gridCol w="2073686">
                  <a:extLst>
                    <a:ext uri="{9D8B030D-6E8A-4147-A177-3AD203B41FA5}">
                      <a16:colId xmlns:a16="http://schemas.microsoft.com/office/drawing/2014/main" xmlns="" val="1718905851"/>
                    </a:ext>
                  </a:extLst>
                </a:gridCol>
                <a:gridCol w="2075400">
                  <a:extLst>
                    <a:ext uri="{9D8B030D-6E8A-4147-A177-3AD203B41FA5}">
                      <a16:colId xmlns:a16="http://schemas.microsoft.com/office/drawing/2014/main" xmlns="" val="3331182343"/>
                    </a:ext>
                  </a:extLst>
                </a:gridCol>
                <a:gridCol w="2262204">
                  <a:extLst>
                    <a:ext uri="{9D8B030D-6E8A-4147-A177-3AD203B41FA5}">
                      <a16:colId xmlns:a16="http://schemas.microsoft.com/office/drawing/2014/main" xmlns="" val="51093057"/>
                    </a:ext>
                  </a:extLst>
                </a:gridCol>
              </a:tblGrid>
              <a:tr h="350908">
                <a:tc gridSpan="3">
                  <a:txBody>
                    <a:bodyPr/>
                    <a:lstStyle/>
                    <a:p>
                      <a:pPr marL="457200" indent="-228600" algn="ctr">
                        <a:lnSpc>
                          <a:spcPct val="150000"/>
                        </a:lnSpc>
                        <a:spcBef>
                          <a:spcPts val="600"/>
                        </a:spcBef>
                        <a:spcAft>
                          <a:spcPts val="600"/>
                        </a:spcAft>
                      </a:pPr>
                      <a:r>
                        <a:rPr lang="en-US" sz="2000" b="1" cap="all" dirty="0">
                          <a:effectLst/>
                        </a:rPr>
                        <a:t>CURRENT POPULATION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a:txBody>
                    <a:bodyPr/>
                    <a:lstStyle/>
                    <a:p>
                      <a:pPr marL="457200" indent="-228600" algn="just">
                        <a:lnSpc>
                          <a:spcPct val="150000"/>
                        </a:lnSpc>
                        <a:spcBef>
                          <a:spcPts val="600"/>
                        </a:spcBef>
                        <a:spcAft>
                          <a:spcPts val="600"/>
                        </a:spcAft>
                      </a:pPr>
                      <a:r>
                        <a:rPr lang="en-US" sz="2000" cap="all">
                          <a:effectLst/>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88478062"/>
                  </a:ext>
                </a:extLst>
              </a:tr>
              <a:tr h="657203">
                <a:tc>
                  <a:txBody>
                    <a:bodyPr/>
                    <a:lstStyle/>
                    <a:p>
                      <a:pPr algn="just">
                        <a:lnSpc>
                          <a:spcPct val="150000"/>
                        </a:lnSpc>
                        <a:spcBef>
                          <a:spcPts val="1000"/>
                        </a:spcBef>
                        <a:spcAft>
                          <a:spcPts val="1000"/>
                        </a:spcAft>
                      </a:pPr>
                      <a:r>
                        <a:rPr lang="en-US" sz="2000">
                          <a:effectLst/>
                        </a:rPr>
                        <a:t>Municipality</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1000"/>
                        </a:spcBef>
                        <a:spcAft>
                          <a:spcPts val="1000"/>
                        </a:spcAft>
                      </a:pPr>
                      <a:r>
                        <a:rPr lang="en-US" sz="2000">
                          <a:effectLst/>
                        </a:rPr>
                        <a:t>2011 (Census)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1000"/>
                        </a:spcBef>
                        <a:spcAft>
                          <a:spcPts val="1000"/>
                        </a:spcAft>
                      </a:pPr>
                      <a:r>
                        <a:rPr lang="en-US" sz="2000">
                          <a:effectLst/>
                        </a:rPr>
                        <a:t>2016 (Community Survey)</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1000"/>
                        </a:spcBef>
                        <a:spcAft>
                          <a:spcPts val="1000"/>
                        </a:spcAft>
                      </a:pPr>
                      <a:r>
                        <a:rPr lang="en-US" sz="2000">
                          <a:effectLst/>
                        </a:rPr>
                        <a:t>2050 Population Projection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34652436"/>
                  </a:ext>
                </a:extLst>
              </a:tr>
              <a:tr h="699279">
                <a:tc>
                  <a:txBody>
                    <a:bodyPr/>
                    <a:lstStyle/>
                    <a:p>
                      <a:pPr algn="just">
                        <a:lnSpc>
                          <a:spcPct val="150000"/>
                        </a:lnSpc>
                        <a:spcBef>
                          <a:spcPts val="1000"/>
                        </a:spcBef>
                        <a:spcAft>
                          <a:spcPts val="1000"/>
                        </a:spcAft>
                      </a:pPr>
                      <a:r>
                        <a:rPr lang="en-US" sz="2000">
                          <a:effectLst/>
                        </a:rPr>
                        <a:t>KSD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451713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490207</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dirty="0">
                          <a:effectLst/>
                        </a:rPr>
                        <a:t>1 785 166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3791066"/>
                  </a:ext>
                </a:extLst>
              </a:tr>
              <a:tr h="710149">
                <a:tc>
                  <a:txBody>
                    <a:bodyPr/>
                    <a:lstStyle/>
                    <a:p>
                      <a:pPr algn="just">
                        <a:lnSpc>
                          <a:spcPct val="150000"/>
                        </a:lnSpc>
                        <a:spcBef>
                          <a:spcPts val="1000"/>
                        </a:spcBef>
                        <a:spcAft>
                          <a:spcPts val="1000"/>
                        </a:spcAft>
                      </a:pPr>
                      <a:r>
                        <a:rPr lang="en-US" sz="2000">
                          <a:effectLst/>
                        </a:rPr>
                        <a:t>Mhlontlo</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188226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186860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743 868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08023182"/>
                  </a:ext>
                </a:extLst>
              </a:tr>
              <a:tr h="679352">
                <a:tc>
                  <a:txBody>
                    <a:bodyPr/>
                    <a:lstStyle/>
                    <a:p>
                      <a:pPr algn="just">
                        <a:lnSpc>
                          <a:spcPct val="150000"/>
                        </a:lnSpc>
                        <a:spcBef>
                          <a:spcPts val="1000"/>
                        </a:spcBef>
                        <a:spcAft>
                          <a:spcPts val="1000"/>
                        </a:spcAft>
                      </a:pPr>
                      <a:r>
                        <a:rPr lang="en-US" sz="2000">
                          <a:effectLst/>
                        </a:rPr>
                        <a:t>Ingquza Hill</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278481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303379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1 100 555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71388066"/>
                  </a:ext>
                </a:extLst>
              </a:tr>
              <a:tr h="720113">
                <a:tc>
                  <a:txBody>
                    <a:bodyPr/>
                    <a:lstStyle/>
                    <a:p>
                      <a:pPr algn="just">
                        <a:lnSpc>
                          <a:spcPct val="150000"/>
                        </a:lnSpc>
                        <a:spcBef>
                          <a:spcPts val="1000"/>
                        </a:spcBef>
                        <a:spcAft>
                          <a:spcPts val="1000"/>
                        </a:spcAft>
                      </a:pPr>
                      <a:r>
                        <a:rPr lang="en-US" sz="2000">
                          <a:effectLst/>
                        </a:rPr>
                        <a:t>Nyandeni</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290385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309702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1 147 599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23705246"/>
                  </a:ext>
                </a:extLst>
              </a:tr>
              <a:tr h="711960">
                <a:tc>
                  <a:txBody>
                    <a:bodyPr/>
                    <a:lstStyle/>
                    <a:p>
                      <a:pPr algn="just">
                        <a:lnSpc>
                          <a:spcPct val="150000"/>
                        </a:lnSpc>
                        <a:spcBef>
                          <a:spcPts val="1000"/>
                        </a:spcBef>
                        <a:spcAft>
                          <a:spcPts val="1000"/>
                        </a:spcAft>
                      </a:pPr>
                      <a:r>
                        <a:rPr lang="en-US" sz="2000">
                          <a:effectLst/>
                        </a:rPr>
                        <a:t>Port St Johns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156132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166779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617 032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95352362"/>
                  </a:ext>
                </a:extLst>
              </a:tr>
              <a:tr h="915766">
                <a:tc>
                  <a:txBody>
                    <a:bodyPr/>
                    <a:lstStyle/>
                    <a:p>
                      <a:pPr algn="just">
                        <a:lnSpc>
                          <a:spcPct val="150000"/>
                        </a:lnSpc>
                        <a:spcBef>
                          <a:spcPts val="1000"/>
                        </a:spcBef>
                        <a:spcAft>
                          <a:spcPts val="1000"/>
                        </a:spcAft>
                      </a:pPr>
                      <a:r>
                        <a:rPr lang="en-US" sz="2000">
                          <a:effectLst/>
                        </a:rPr>
                        <a:t>O.R Tambo District Municipality</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1 364 943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a:effectLst/>
                        </a:rPr>
                        <a:t>1 457 384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000"/>
                        </a:spcBef>
                        <a:spcAft>
                          <a:spcPts val="1000"/>
                        </a:spcAft>
                      </a:pPr>
                      <a:r>
                        <a:rPr lang="en-US" sz="2000" dirty="0">
                          <a:effectLst/>
                        </a:rPr>
                        <a:t>5 394 220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02952067"/>
                  </a:ext>
                </a:extLst>
              </a:tr>
            </a:tbl>
          </a:graphicData>
        </a:graphic>
      </p:graphicFrame>
    </p:spTree>
    <p:extLst>
      <p:ext uri="{BB962C8B-B14F-4D97-AF65-F5344CB8AC3E}">
        <p14:creationId xmlns:p14="http://schemas.microsoft.com/office/powerpoint/2010/main" xmlns="" val="253119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8DB590E-7060-4C4E-9836-4EF62E3EF2A4}"/>
              </a:ext>
            </a:extLst>
          </p:cNvPr>
          <p:cNvSpPr>
            <a:spLocks noGrp="1"/>
          </p:cNvSpPr>
          <p:nvPr>
            <p:ph type="sldNum" sz="quarter" idx="12"/>
          </p:nvPr>
        </p:nvSpPr>
        <p:spPr/>
        <p:txBody>
          <a:bodyPr/>
          <a:lstStyle/>
          <a:p>
            <a:pPr>
              <a:defRPr/>
            </a:pPr>
            <a:fld id="{8DAE5F84-E312-425D-9DEB-2BEEBC90EA2A}" type="slidenum">
              <a:rPr lang="en-US" altLang="en-US" smtClean="0"/>
              <a:pPr>
                <a:defRPr/>
              </a:pPr>
              <a:t>16</a:t>
            </a:fld>
            <a:endParaRPr lang="en-US" altLang="en-US" dirty="0"/>
          </a:p>
        </p:txBody>
      </p:sp>
      <p:sp>
        <p:nvSpPr>
          <p:cNvPr id="3" name="Rectangle 2">
            <a:extLst>
              <a:ext uri="{FF2B5EF4-FFF2-40B4-BE49-F238E27FC236}">
                <a16:creationId xmlns:a16="http://schemas.microsoft.com/office/drawing/2014/main" xmlns="" id="{FD05450C-E01C-469E-A86F-39D09ED1A332}"/>
              </a:ext>
            </a:extLst>
          </p:cNvPr>
          <p:cNvSpPr>
            <a:spLocks noChangeArrowheads="1"/>
          </p:cNvSpPr>
          <p:nvPr/>
        </p:nvSpPr>
        <p:spPr bwMode="auto">
          <a:xfrm>
            <a:off x="-7218" y="1308844"/>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2049" name="Picture 7192" descr="Age Distribution 2016">
            <a:extLst>
              <a:ext uri="{FF2B5EF4-FFF2-40B4-BE49-F238E27FC236}">
                <a16:creationId xmlns:a16="http://schemas.microsoft.com/office/drawing/2014/main" xmlns="" id="{EF3AD284-7054-4EE7-BB7B-88943166954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591071"/>
            <a:ext cx="7344816" cy="47101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5871086F-0609-4FBD-9293-6A1B6BCEA932}"/>
              </a:ext>
            </a:extLst>
          </p:cNvPr>
          <p:cNvSpPr>
            <a:spLocks noChangeArrowheads="1"/>
          </p:cNvSpPr>
          <p:nvPr/>
        </p:nvSpPr>
        <p:spPr bwMode="auto">
          <a:xfrm>
            <a:off x="251520" y="5343599"/>
            <a:ext cx="7488832"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525252"/>
                </a:solidFill>
                <a:effectLst/>
                <a:latin typeface="Arial" panose="020B0604020202020204" pitchFamily="34" charset="0"/>
                <a:ea typeface="Times New Roman" panose="02020603050405020304" pitchFamily="18" charset="0"/>
                <a:cs typeface="Arial" panose="020B0604020202020204" pitchFamily="34" charset="0"/>
              </a:rPr>
              <a:t>The ratio of men to women in the O.R Tambo District Municipality is 43% to 57%   This is evidence of male migration to other major urban or metropolitan areas in search of work.</a:t>
            </a:r>
          </a:p>
        </p:txBody>
      </p:sp>
    </p:spTree>
    <p:extLst>
      <p:ext uri="{BB962C8B-B14F-4D97-AF65-F5344CB8AC3E}">
        <p14:creationId xmlns:p14="http://schemas.microsoft.com/office/powerpoint/2010/main" xmlns="" val="40332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C565E9E-EBC6-4ACB-A04B-112A3C3782AC}"/>
              </a:ext>
            </a:extLst>
          </p:cNvPr>
          <p:cNvSpPr>
            <a:spLocks noGrp="1"/>
          </p:cNvSpPr>
          <p:nvPr>
            <p:ph type="sldNum" sz="quarter" idx="12"/>
          </p:nvPr>
        </p:nvSpPr>
        <p:spPr/>
        <p:txBody>
          <a:bodyPr/>
          <a:lstStyle/>
          <a:p>
            <a:pPr>
              <a:defRPr/>
            </a:pPr>
            <a:fld id="{8DAE5F84-E312-425D-9DEB-2BEEBC90EA2A}" type="slidenum">
              <a:rPr lang="en-US" altLang="en-US" smtClean="0"/>
              <a:pPr>
                <a:defRPr/>
              </a:pPr>
              <a:t>17</a:t>
            </a:fld>
            <a:endParaRPr lang="en-US" altLang="en-US" dirty="0"/>
          </a:p>
        </p:txBody>
      </p:sp>
      <p:sp>
        <p:nvSpPr>
          <p:cNvPr id="3" name="Rectangle 2">
            <a:extLst>
              <a:ext uri="{FF2B5EF4-FFF2-40B4-BE49-F238E27FC236}">
                <a16:creationId xmlns:a16="http://schemas.microsoft.com/office/drawing/2014/main" xmlns="" id="{9AB9EDBC-F353-47A5-80B1-0C6287EF5102}"/>
              </a:ext>
            </a:extLst>
          </p:cNvPr>
          <p:cNvSpPr/>
          <p:nvPr/>
        </p:nvSpPr>
        <p:spPr>
          <a:xfrm>
            <a:off x="611560" y="5575942"/>
            <a:ext cx="5616624" cy="968278"/>
          </a:xfrm>
          <a:prstGeom prst="rect">
            <a:avLst/>
          </a:prstGeom>
        </p:spPr>
        <p:txBody>
          <a:bodyPr wrap="square">
            <a:spAutoFit/>
          </a:bodyPr>
          <a:lstStyle/>
          <a:p>
            <a:pPr algn="just">
              <a:lnSpc>
                <a:spcPct val="107000"/>
              </a:lnSpc>
              <a:spcAft>
                <a:spcPts val="800"/>
              </a:spcAft>
            </a:pPr>
            <a:r>
              <a:rPr lang="en-ZA" b="1" dirty="0">
                <a:solidFill>
                  <a:srgbClr val="B930BB"/>
                </a:solidFill>
                <a:latin typeface="Calibri" panose="020F0502020204030204" pitchFamily="34" charset="0"/>
                <a:ea typeface="Calibri" panose="020F0502020204030204" pitchFamily="34" charset="0"/>
                <a:cs typeface="Times New Roman" panose="02020603050405020304" pitchFamily="18" charset="0"/>
              </a:rPr>
              <a:t>57% </a:t>
            </a:r>
            <a:r>
              <a:rPr lang="en-ZA"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Households in O.R. Tambo  District Municipality were headed by a Female in 2016, the highest of all EC districts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816B0F42-90F1-4034-AA3C-C2D8B3568288}"/>
              </a:ext>
            </a:extLst>
          </p:cNvPr>
          <p:cNvPicPr/>
          <p:nvPr/>
        </p:nvPicPr>
        <p:blipFill>
          <a:blip r:embed="rId2"/>
          <a:stretch>
            <a:fillRect/>
          </a:stretch>
        </p:blipFill>
        <p:spPr>
          <a:xfrm>
            <a:off x="395536" y="404664"/>
            <a:ext cx="8064896" cy="5112568"/>
          </a:xfrm>
          <a:prstGeom prst="rect">
            <a:avLst/>
          </a:prstGeom>
        </p:spPr>
      </p:pic>
    </p:spTree>
    <p:extLst>
      <p:ext uri="{BB962C8B-B14F-4D97-AF65-F5344CB8AC3E}">
        <p14:creationId xmlns:p14="http://schemas.microsoft.com/office/powerpoint/2010/main" xmlns="" val="180559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7AB8A4F-410B-4455-BB95-1A69A649D72F}"/>
              </a:ext>
            </a:extLst>
          </p:cNvPr>
          <p:cNvSpPr>
            <a:spLocks noGrp="1"/>
          </p:cNvSpPr>
          <p:nvPr>
            <p:ph type="sldNum" sz="quarter" idx="12"/>
          </p:nvPr>
        </p:nvSpPr>
        <p:spPr/>
        <p:txBody>
          <a:bodyPr/>
          <a:lstStyle/>
          <a:p>
            <a:pPr>
              <a:defRPr/>
            </a:pPr>
            <a:fld id="{8DAE5F84-E312-425D-9DEB-2BEEBC90EA2A}" type="slidenum">
              <a:rPr lang="en-US" altLang="en-US" smtClean="0"/>
              <a:pPr>
                <a:defRPr/>
              </a:pPr>
              <a:t>18</a:t>
            </a:fld>
            <a:endParaRPr lang="en-US" altLang="en-US" dirty="0"/>
          </a:p>
        </p:txBody>
      </p:sp>
      <p:pic>
        <p:nvPicPr>
          <p:cNvPr id="3" name="Picture 2">
            <a:extLst>
              <a:ext uri="{FF2B5EF4-FFF2-40B4-BE49-F238E27FC236}">
                <a16:creationId xmlns:a16="http://schemas.microsoft.com/office/drawing/2014/main" xmlns="" id="{975B2857-AE68-45B0-8C78-E96AF4B9B563}"/>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908720"/>
            <a:ext cx="7560840" cy="5184576"/>
          </a:xfrm>
          <a:prstGeom prst="rect">
            <a:avLst/>
          </a:prstGeom>
          <a:noFill/>
        </p:spPr>
      </p:pic>
    </p:spTree>
    <p:extLst>
      <p:ext uri="{BB962C8B-B14F-4D97-AF65-F5344CB8AC3E}">
        <p14:creationId xmlns:p14="http://schemas.microsoft.com/office/powerpoint/2010/main" xmlns="" val="251844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9CBE2EA-B050-4BB4-8D02-82E33D507296}"/>
              </a:ext>
            </a:extLst>
          </p:cNvPr>
          <p:cNvSpPr>
            <a:spLocks noGrp="1"/>
          </p:cNvSpPr>
          <p:nvPr>
            <p:ph type="sldNum" sz="quarter" idx="12"/>
          </p:nvPr>
        </p:nvSpPr>
        <p:spPr/>
        <p:txBody>
          <a:bodyPr/>
          <a:lstStyle/>
          <a:p>
            <a:pPr>
              <a:defRPr/>
            </a:pPr>
            <a:fld id="{8DAE5F84-E312-425D-9DEB-2BEEBC90EA2A}" type="slidenum">
              <a:rPr lang="en-US" altLang="en-US" smtClean="0"/>
              <a:pPr>
                <a:defRPr/>
              </a:pPr>
              <a:t>19</a:t>
            </a:fld>
            <a:endParaRPr lang="en-US" altLang="en-US" dirty="0"/>
          </a:p>
        </p:txBody>
      </p:sp>
      <p:sp>
        <p:nvSpPr>
          <p:cNvPr id="3" name="Rectangle 2">
            <a:extLst>
              <a:ext uri="{FF2B5EF4-FFF2-40B4-BE49-F238E27FC236}">
                <a16:creationId xmlns:a16="http://schemas.microsoft.com/office/drawing/2014/main" xmlns="" id="{B2A898C5-D3B5-4AC2-BC09-697E87D7775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4097" name="Picture 7253">
            <a:extLst>
              <a:ext uri="{FF2B5EF4-FFF2-40B4-BE49-F238E27FC236}">
                <a16:creationId xmlns:a16="http://schemas.microsoft.com/office/drawing/2014/main" xmlns="" id="{B251332F-EEDA-4352-A24E-D77F7CEEBB3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23912" t="17426" r="21780" b="15698"/>
          <a:stretch>
            <a:fillRect/>
          </a:stretch>
        </p:blipFill>
        <p:spPr bwMode="auto">
          <a:xfrm>
            <a:off x="388157" y="620688"/>
            <a:ext cx="8334672" cy="47525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A7B71336-7B8D-42FD-BFEF-662C886268A9}"/>
              </a:ext>
            </a:extLst>
          </p:cNvPr>
          <p:cNvSpPr>
            <a:spLocks noChangeArrowheads="1"/>
          </p:cNvSpPr>
          <p:nvPr/>
        </p:nvSpPr>
        <p:spPr bwMode="auto">
          <a:xfrm>
            <a:off x="0" y="4000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4">
            <a:extLst>
              <a:ext uri="{FF2B5EF4-FFF2-40B4-BE49-F238E27FC236}">
                <a16:creationId xmlns:a16="http://schemas.microsoft.com/office/drawing/2014/main" xmlns="" id="{40206D76-E287-4E42-87BA-4F3F38AD0DE1}"/>
              </a:ext>
            </a:extLst>
          </p:cNvPr>
          <p:cNvSpPr/>
          <p:nvPr/>
        </p:nvSpPr>
        <p:spPr>
          <a:xfrm>
            <a:off x="213692" y="5439639"/>
            <a:ext cx="8606780" cy="961161"/>
          </a:xfrm>
          <a:prstGeom prst="rect">
            <a:avLst/>
          </a:prstGeom>
        </p:spPr>
        <p:txBody>
          <a:bodyPr wrap="square">
            <a:spAutoFit/>
          </a:bodyPr>
          <a:lstStyle/>
          <a:p>
            <a:pPr algn="just">
              <a:lnSpc>
                <a:spcPct val="107000"/>
              </a:lnSpc>
              <a:spcAft>
                <a:spcPts val="800"/>
              </a:spcAft>
            </a:pPr>
            <a:r>
              <a:rPr lang="en-US" dirty="0">
                <a:solidFill>
                  <a:srgbClr val="525252"/>
                </a:solidFill>
                <a:ea typeface="Times New Roman" panose="02020603050405020304" pitchFamily="18" charset="0"/>
                <a:cs typeface="Times New Roman" panose="02020603050405020304" pitchFamily="18" charset="0"/>
              </a:rPr>
              <a:t>Heavy reliance on the public sector as a driver of or engine for the economy. The high level of government sector presence in the regional economy arises from the underdeveloped economy, which results in a small private sector presence.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4411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39"/>
            <a:ext cx="7886700" cy="720081"/>
          </a:xfrm>
        </p:spPr>
        <p:txBody>
          <a:bodyPr/>
          <a:lstStyle/>
          <a:p>
            <a:r>
              <a:rPr lang="en-US" sz="3200" dirty="0"/>
              <a:t>CONTENT</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a:t>
            </a:fld>
            <a:endParaRPr lang="en-US" altLang="en-US" dirty="0"/>
          </a:p>
        </p:txBody>
      </p:sp>
      <p:sp>
        <p:nvSpPr>
          <p:cNvPr id="5" name="Rectangle 1"/>
          <p:cNvSpPr>
            <a:spLocks noGrp="1" noChangeArrowheads="1"/>
          </p:cNvSpPr>
          <p:nvPr>
            <p:ph idx="1"/>
          </p:nvPr>
        </p:nvSpPr>
        <p:spPr bwMode="auto">
          <a:xfrm>
            <a:off x="679351" y="1004999"/>
            <a:ext cx="8047806"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79400" algn="l"/>
                <a:tab pos="5721350" algn="r"/>
              </a:tabLst>
              <a:defRPr>
                <a:solidFill>
                  <a:schemeClr val="tx1"/>
                </a:solidFill>
                <a:latin typeface="Arial" panose="020B0604020202020204" pitchFamily="34" charset="0"/>
              </a:defRPr>
            </a:lvl1pPr>
            <a:lvl2pPr>
              <a:tabLst>
                <a:tab pos="279400" algn="l"/>
                <a:tab pos="5721350" algn="r"/>
              </a:tabLst>
              <a:defRPr>
                <a:solidFill>
                  <a:schemeClr val="tx1"/>
                </a:solidFill>
                <a:latin typeface="Arial" panose="020B0604020202020204" pitchFamily="34" charset="0"/>
              </a:defRPr>
            </a:lvl2pPr>
            <a:lvl3pPr>
              <a:tabLst>
                <a:tab pos="279400" algn="l"/>
                <a:tab pos="5721350" algn="r"/>
              </a:tabLst>
              <a:defRPr>
                <a:solidFill>
                  <a:schemeClr val="tx1"/>
                </a:solidFill>
                <a:latin typeface="Arial" panose="020B0604020202020204" pitchFamily="34" charset="0"/>
              </a:defRPr>
            </a:lvl3pPr>
            <a:lvl4pPr>
              <a:tabLst>
                <a:tab pos="279400" algn="l"/>
                <a:tab pos="5721350" algn="r"/>
              </a:tabLst>
              <a:defRPr>
                <a:solidFill>
                  <a:schemeClr val="tx1"/>
                </a:solidFill>
                <a:latin typeface="Arial" panose="020B0604020202020204" pitchFamily="34" charset="0"/>
              </a:defRPr>
            </a:lvl4pPr>
            <a:lvl5pPr>
              <a:tabLst>
                <a:tab pos="279400" algn="l"/>
                <a:tab pos="5721350" algn="r"/>
              </a:tabLst>
              <a:defRPr>
                <a:solidFill>
                  <a:schemeClr val="tx1"/>
                </a:solidFill>
                <a:latin typeface="Arial" panose="020B0604020202020204" pitchFamily="34" charset="0"/>
              </a:defRPr>
            </a:lvl5pPr>
            <a:lvl6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6pPr>
            <a:lvl7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7pPr>
            <a:lvl8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8pPr>
            <a:lvl9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9pPr>
          </a:lstStyle>
          <a:p>
            <a:pPr defTabSz="914400">
              <a:lnSpc>
                <a:spcPct val="200000"/>
              </a:lnSpc>
              <a:spcBef>
                <a:spcPct val="0"/>
              </a:spcBef>
            </a:pPr>
            <a:r>
              <a:rPr kumimoji="0" lang="en-GB" altLang="en-US" b="1" i="0" u="sng" strike="noStrike" cap="none" normalizeH="0" baseline="0" dirty="0">
                <a:ln>
                  <a:noFill/>
                </a:ln>
                <a:solidFill>
                  <a:schemeClr val="accent6"/>
                </a:solidFill>
                <a:effectLst/>
                <a:ea typeface="Calibri" panose="020F0502020204030204" pitchFamily="34" charset="0"/>
                <a:hlinkClick r:id=""/>
              </a:rPr>
              <a:t>Background</a:t>
            </a:r>
            <a:endParaRPr kumimoji="0" lang="en-US" altLang="en-US" b="0" i="0" u="sng" strike="noStrike" cap="none" normalizeH="0" baseline="0" dirty="0">
              <a:ln>
                <a:noFill/>
              </a:ln>
              <a:solidFill>
                <a:schemeClr val="accent6"/>
              </a:solidFill>
              <a:effectLst/>
            </a:endParaRPr>
          </a:p>
          <a:p>
            <a:pPr defTabSz="914400">
              <a:lnSpc>
                <a:spcPct val="200000"/>
              </a:lnSpc>
              <a:spcBef>
                <a:spcPct val="0"/>
              </a:spcBef>
            </a:pPr>
            <a:r>
              <a:rPr lang="en-GB" altLang="en-US" b="1" dirty="0">
                <a:solidFill>
                  <a:schemeClr val="accent6"/>
                </a:solidFill>
                <a:ea typeface="Calibri" panose="020F0502020204030204" pitchFamily="34" charset="0"/>
                <a:hlinkClick r:id=""/>
              </a:rPr>
              <a:t>Problem Statement</a:t>
            </a:r>
            <a:endParaRPr kumimoji="0" lang="en-GB" altLang="en-US" b="1" i="0" strike="noStrike" cap="none" normalizeH="0" baseline="0" dirty="0">
              <a:ln>
                <a:noFill/>
              </a:ln>
              <a:solidFill>
                <a:schemeClr val="accent6"/>
              </a:solidFill>
              <a:effectLst/>
              <a:ea typeface="Calibri" panose="020F0502020204030204" pitchFamily="34" charset="0"/>
              <a:hlinkClick r:id=""/>
            </a:endParaRPr>
          </a:p>
          <a:p>
            <a:pPr defTabSz="914400">
              <a:lnSpc>
                <a:spcPct val="200000"/>
              </a:lnSpc>
              <a:spcBef>
                <a:spcPct val="0"/>
              </a:spcBef>
            </a:pPr>
            <a:r>
              <a:rPr kumimoji="0" lang="en-GB" altLang="en-US" b="1" i="0" strike="noStrike" cap="none" normalizeH="0" baseline="0" dirty="0">
                <a:ln>
                  <a:noFill/>
                </a:ln>
                <a:solidFill>
                  <a:schemeClr val="accent6"/>
                </a:solidFill>
                <a:effectLst/>
                <a:ea typeface="Calibri" panose="020F0502020204030204" pitchFamily="34" charset="0"/>
                <a:hlinkClick r:id=""/>
              </a:rPr>
              <a:t>Main Objectives</a:t>
            </a:r>
            <a:r>
              <a:rPr kumimoji="0" lang="en-GB" altLang="en-US" b="1" i="0" strike="noStrike" cap="none" normalizeH="0" dirty="0">
                <a:ln>
                  <a:noFill/>
                </a:ln>
                <a:solidFill>
                  <a:schemeClr val="accent6"/>
                </a:solidFill>
                <a:effectLst/>
                <a:ea typeface="Calibri" panose="020F0502020204030204" pitchFamily="34" charset="0"/>
                <a:hlinkClick r:id=""/>
              </a:rPr>
              <a:t> of the Model</a:t>
            </a:r>
            <a:endParaRPr kumimoji="0" lang="en-GB" altLang="en-US" b="1" i="0" strike="noStrike" cap="none" normalizeH="0" baseline="0" dirty="0">
              <a:ln>
                <a:noFill/>
              </a:ln>
              <a:solidFill>
                <a:schemeClr val="accent6"/>
              </a:solidFill>
              <a:effectLst/>
              <a:ea typeface="Calibri" panose="020F0502020204030204" pitchFamily="34" charset="0"/>
              <a:hlinkClick r:id=""/>
            </a:endParaRPr>
          </a:p>
          <a:p>
            <a:pPr defTabSz="914400">
              <a:lnSpc>
                <a:spcPct val="200000"/>
              </a:lnSpc>
              <a:spcBef>
                <a:spcPct val="0"/>
              </a:spcBef>
            </a:pPr>
            <a:r>
              <a:rPr kumimoji="0" lang="en-GB" altLang="en-US" b="1" i="0" strike="noStrike" cap="none" normalizeH="0" baseline="0" dirty="0">
                <a:ln>
                  <a:noFill/>
                </a:ln>
                <a:solidFill>
                  <a:schemeClr val="accent6"/>
                </a:solidFill>
                <a:effectLst/>
                <a:ea typeface="Calibri" panose="020F0502020204030204" pitchFamily="34" charset="0"/>
                <a:hlinkClick r:id=""/>
              </a:rPr>
              <a:t>Principles Underpinning the New District Coordination Model</a:t>
            </a:r>
            <a:endParaRPr kumimoji="0" lang="en-US" altLang="en-US" b="0" i="0" strike="noStrike" cap="none" normalizeH="0" baseline="0" dirty="0">
              <a:ln>
                <a:noFill/>
              </a:ln>
              <a:solidFill>
                <a:schemeClr val="accent6"/>
              </a:solidFill>
              <a:effectLst/>
            </a:endParaRPr>
          </a:p>
          <a:p>
            <a:pPr defTabSz="914400">
              <a:lnSpc>
                <a:spcPct val="200000"/>
              </a:lnSpc>
              <a:spcBef>
                <a:spcPct val="0"/>
              </a:spcBef>
            </a:pPr>
            <a:r>
              <a:rPr kumimoji="0" lang="en-GB" altLang="en-US" b="1" i="0" strike="noStrike" cap="none" normalizeH="0" baseline="0" dirty="0">
                <a:ln>
                  <a:noFill/>
                </a:ln>
                <a:solidFill>
                  <a:schemeClr val="accent6"/>
                </a:solidFill>
                <a:effectLst/>
                <a:ea typeface="Calibri" panose="020F0502020204030204" pitchFamily="34" charset="0"/>
                <a:hlinkClick r:id=""/>
              </a:rPr>
              <a:t>Visualizing the Model</a:t>
            </a:r>
            <a:endParaRPr lang="en-GB" altLang="en-US" b="1" dirty="0">
              <a:solidFill>
                <a:schemeClr val="accent6"/>
              </a:solidFill>
              <a:ea typeface="Calibri" panose="020F0502020204030204" pitchFamily="34" charset="0"/>
            </a:endParaRPr>
          </a:p>
          <a:p>
            <a:pPr defTabSz="914400">
              <a:lnSpc>
                <a:spcPct val="200000"/>
              </a:lnSpc>
              <a:spcBef>
                <a:spcPct val="0"/>
              </a:spcBef>
            </a:pPr>
            <a:r>
              <a:rPr lang="en-GB" altLang="en-US" b="1" dirty="0">
                <a:solidFill>
                  <a:schemeClr val="accent6"/>
                </a:solidFill>
                <a:ea typeface="Calibri" panose="020F0502020204030204" pitchFamily="34" charset="0"/>
                <a:hlinkClick r:id=""/>
              </a:rPr>
              <a:t>Steps Towards Implementing the Model</a:t>
            </a:r>
            <a:endParaRPr kumimoji="0" lang="en-US" altLang="en-US" b="0" i="0" strike="noStrike" cap="none" normalizeH="0" baseline="0" dirty="0">
              <a:ln>
                <a:noFill/>
              </a:ln>
              <a:solidFill>
                <a:schemeClr val="accent6"/>
              </a:solidFill>
              <a:effectLst/>
            </a:endParaRPr>
          </a:p>
          <a:p>
            <a:pPr defTabSz="914400">
              <a:lnSpc>
                <a:spcPct val="200000"/>
              </a:lnSpc>
              <a:spcBef>
                <a:spcPct val="0"/>
              </a:spcBef>
            </a:pPr>
            <a:r>
              <a:rPr kumimoji="0" lang="en-GB" altLang="en-US" b="1" i="0" strike="noStrike" cap="none" normalizeH="0" baseline="0" dirty="0">
                <a:ln>
                  <a:noFill/>
                </a:ln>
                <a:solidFill>
                  <a:schemeClr val="accent6"/>
                </a:solidFill>
                <a:effectLst/>
                <a:ea typeface="Calibri" panose="020F0502020204030204" pitchFamily="34" charset="0"/>
                <a:hlinkClick r:id=""/>
              </a:rPr>
              <a:t>Resourcing Implications and Budgeting</a:t>
            </a:r>
            <a:endParaRPr kumimoji="0" lang="en-GB" altLang="en-US" b="1" i="0" strike="noStrike" cap="none" normalizeH="0" baseline="0" dirty="0">
              <a:ln>
                <a:noFill/>
              </a:ln>
              <a:solidFill>
                <a:schemeClr val="accent6"/>
              </a:solidFill>
              <a:effectLst/>
              <a:ea typeface="Calibri" panose="020F0502020204030204" pitchFamily="34" charset="0"/>
            </a:endParaRPr>
          </a:p>
          <a:p>
            <a:pPr marL="0" indent="0" defTabSz="914400">
              <a:lnSpc>
                <a:spcPct val="200000"/>
              </a:lnSpc>
              <a:spcBef>
                <a:spcPct val="0"/>
              </a:spcBef>
              <a:buNone/>
            </a:pPr>
            <a:endParaRPr kumimoji="0" lang="en-GB" altLang="en-US" b="0" i="0" strike="noStrike" cap="none" normalizeH="0" baseline="0" dirty="0">
              <a:ln>
                <a:noFill/>
              </a:ln>
              <a:solidFill>
                <a:schemeClr val="accent6"/>
              </a:solidFill>
              <a:effectLst/>
            </a:endParaRPr>
          </a:p>
        </p:txBody>
      </p:sp>
    </p:spTree>
    <p:extLst>
      <p:ext uri="{BB962C8B-B14F-4D97-AF65-F5344CB8AC3E}">
        <p14:creationId xmlns:p14="http://schemas.microsoft.com/office/powerpoint/2010/main" xmlns="" val="724827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1C64B0-917C-4460-8B94-98367F8CB1C1}"/>
              </a:ext>
            </a:extLst>
          </p:cNvPr>
          <p:cNvSpPr>
            <a:spLocks noGrp="1"/>
          </p:cNvSpPr>
          <p:nvPr>
            <p:ph type="sldNum" sz="quarter" idx="12"/>
          </p:nvPr>
        </p:nvSpPr>
        <p:spPr/>
        <p:txBody>
          <a:bodyPr/>
          <a:lstStyle/>
          <a:p>
            <a:pPr>
              <a:defRPr/>
            </a:pPr>
            <a:fld id="{8DAE5F84-E312-425D-9DEB-2BEEBC90EA2A}" type="slidenum">
              <a:rPr lang="en-US" altLang="en-US" smtClean="0"/>
              <a:pPr>
                <a:defRPr/>
              </a:pPr>
              <a:t>20</a:t>
            </a:fld>
            <a:endParaRPr lang="en-US" altLang="en-US" dirty="0"/>
          </a:p>
        </p:txBody>
      </p:sp>
      <p:graphicFrame>
        <p:nvGraphicFramePr>
          <p:cNvPr id="3" name="Table 2">
            <a:extLst>
              <a:ext uri="{FF2B5EF4-FFF2-40B4-BE49-F238E27FC236}">
                <a16:creationId xmlns:a16="http://schemas.microsoft.com/office/drawing/2014/main" xmlns="" id="{0B57EE17-84E4-4548-9239-11AEE92CB149}"/>
              </a:ext>
            </a:extLst>
          </p:cNvPr>
          <p:cNvGraphicFramePr>
            <a:graphicFrameLocks noGrp="1"/>
          </p:cNvGraphicFramePr>
          <p:nvPr/>
        </p:nvGraphicFramePr>
        <p:xfrm>
          <a:off x="190994" y="1124744"/>
          <a:ext cx="8845500" cy="3488668"/>
        </p:xfrm>
        <a:graphic>
          <a:graphicData uri="http://schemas.openxmlformats.org/drawingml/2006/table">
            <a:tbl>
              <a:tblPr firstRow="1" firstCol="1" bandRow="1">
                <a:tableStyleId>{5C22544A-7EE6-4342-B048-85BDC9FD1C3A}</a:tableStyleId>
              </a:tblPr>
              <a:tblGrid>
                <a:gridCol w="1644702">
                  <a:extLst>
                    <a:ext uri="{9D8B030D-6E8A-4147-A177-3AD203B41FA5}">
                      <a16:colId xmlns:a16="http://schemas.microsoft.com/office/drawing/2014/main" xmlns="" val="2001753514"/>
                    </a:ext>
                  </a:extLst>
                </a:gridCol>
                <a:gridCol w="792088">
                  <a:extLst>
                    <a:ext uri="{9D8B030D-6E8A-4147-A177-3AD203B41FA5}">
                      <a16:colId xmlns:a16="http://schemas.microsoft.com/office/drawing/2014/main" xmlns="" val="3040733177"/>
                    </a:ext>
                  </a:extLst>
                </a:gridCol>
                <a:gridCol w="792088">
                  <a:extLst>
                    <a:ext uri="{9D8B030D-6E8A-4147-A177-3AD203B41FA5}">
                      <a16:colId xmlns:a16="http://schemas.microsoft.com/office/drawing/2014/main" xmlns="" val="835786380"/>
                    </a:ext>
                  </a:extLst>
                </a:gridCol>
                <a:gridCol w="792088">
                  <a:extLst>
                    <a:ext uri="{9D8B030D-6E8A-4147-A177-3AD203B41FA5}">
                      <a16:colId xmlns:a16="http://schemas.microsoft.com/office/drawing/2014/main" xmlns="" val="663191734"/>
                    </a:ext>
                  </a:extLst>
                </a:gridCol>
                <a:gridCol w="792088">
                  <a:extLst>
                    <a:ext uri="{9D8B030D-6E8A-4147-A177-3AD203B41FA5}">
                      <a16:colId xmlns:a16="http://schemas.microsoft.com/office/drawing/2014/main" xmlns="" val="421365681"/>
                    </a:ext>
                  </a:extLst>
                </a:gridCol>
                <a:gridCol w="792088">
                  <a:extLst>
                    <a:ext uri="{9D8B030D-6E8A-4147-A177-3AD203B41FA5}">
                      <a16:colId xmlns:a16="http://schemas.microsoft.com/office/drawing/2014/main" xmlns="" val="1764535337"/>
                    </a:ext>
                  </a:extLst>
                </a:gridCol>
                <a:gridCol w="792088">
                  <a:extLst>
                    <a:ext uri="{9D8B030D-6E8A-4147-A177-3AD203B41FA5}">
                      <a16:colId xmlns:a16="http://schemas.microsoft.com/office/drawing/2014/main" xmlns="" val="1438078009"/>
                    </a:ext>
                  </a:extLst>
                </a:gridCol>
                <a:gridCol w="843375">
                  <a:extLst>
                    <a:ext uri="{9D8B030D-6E8A-4147-A177-3AD203B41FA5}">
                      <a16:colId xmlns:a16="http://schemas.microsoft.com/office/drawing/2014/main" xmlns="" val="2785378622"/>
                    </a:ext>
                  </a:extLst>
                </a:gridCol>
                <a:gridCol w="812809">
                  <a:extLst>
                    <a:ext uri="{9D8B030D-6E8A-4147-A177-3AD203B41FA5}">
                      <a16:colId xmlns:a16="http://schemas.microsoft.com/office/drawing/2014/main" xmlns="" val="3325985845"/>
                    </a:ext>
                  </a:extLst>
                </a:gridCol>
                <a:gridCol w="792086">
                  <a:extLst>
                    <a:ext uri="{9D8B030D-6E8A-4147-A177-3AD203B41FA5}">
                      <a16:colId xmlns:a16="http://schemas.microsoft.com/office/drawing/2014/main" xmlns="" val="1392307004"/>
                    </a:ext>
                  </a:extLst>
                </a:gridCol>
              </a:tblGrid>
              <a:tr h="792088">
                <a:tc>
                  <a:txBody>
                    <a:bodyPr/>
                    <a:lstStyle/>
                    <a:p>
                      <a:pPr>
                        <a:lnSpc>
                          <a:spcPct val="107000"/>
                        </a:lnSpc>
                      </a:pPr>
                      <a:endParaRPr lang="en-ZA" sz="1800" dirty="0">
                        <a:effectLst/>
                        <a:latin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2008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2010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2012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2013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2014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2015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2016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2017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2018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extLst>
                  <a:ext uri="{0D108BD9-81ED-4DB2-BD59-A6C34878D82A}">
                    <a16:rowId xmlns:a16="http://schemas.microsoft.com/office/drawing/2014/main" xmlns="" val="583908322"/>
                  </a:ext>
                </a:extLst>
              </a:tr>
              <a:tr h="1296144">
                <a:tc>
                  <a:txBody>
                    <a:bodyPr/>
                    <a:lstStyle/>
                    <a:p>
                      <a:pPr algn="just">
                        <a:lnSpc>
                          <a:spcPct val="107000"/>
                        </a:lnSpc>
                        <a:spcBef>
                          <a:spcPts val="1200"/>
                        </a:spcBef>
                        <a:spcAft>
                          <a:spcPts val="0"/>
                        </a:spcAft>
                      </a:pPr>
                      <a:r>
                        <a:rPr lang="en-ZA" sz="1800">
                          <a:effectLst/>
                        </a:rPr>
                        <a:t>Unemployment rate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28.1%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29.0%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30.1%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31.1%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30.8%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30.5%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31.9%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35.0%</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37.7%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extLst>
                  <a:ext uri="{0D108BD9-81ED-4DB2-BD59-A6C34878D82A}">
                    <a16:rowId xmlns:a16="http://schemas.microsoft.com/office/drawing/2014/main" xmlns="" val="1477180835"/>
                  </a:ext>
                </a:extLst>
              </a:tr>
              <a:tr h="1400436">
                <a:tc>
                  <a:txBody>
                    <a:bodyPr/>
                    <a:lstStyle/>
                    <a:p>
                      <a:pPr algn="just">
                        <a:lnSpc>
                          <a:spcPct val="107000"/>
                        </a:lnSpc>
                        <a:spcBef>
                          <a:spcPts val="1200"/>
                        </a:spcBef>
                        <a:spcAft>
                          <a:spcPts val="0"/>
                        </a:spcAft>
                      </a:pPr>
                      <a:r>
                        <a:rPr lang="en-ZA" sz="1800" dirty="0">
                          <a:effectLst/>
                        </a:rPr>
                        <a:t>GVA-R per capita (constant 2010 prices)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16,981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16,479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16,594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16,444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a:effectLst/>
                        </a:rPr>
                        <a:t>16,338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16,253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16,159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16,104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tc>
                  <a:txBody>
                    <a:bodyPr/>
                    <a:lstStyle/>
                    <a:p>
                      <a:pPr algn="just">
                        <a:lnSpc>
                          <a:spcPct val="107000"/>
                        </a:lnSpc>
                        <a:spcBef>
                          <a:spcPts val="1200"/>
                        </a:spcBef>
                        <a:spcAft>
                          <a:spcPts val="0"/>
                        </a:spcAft>
                      </a:pPr>
                      <a:r>
                        <a:rPr lang="en-ZA" sz="1800" dirty="0">
                          <a:effectLst/>
                        </a:rPr>
                        <a:t>15,727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3" marR="66583" marT="0" marB="0"/>
                </a:tc>
                <a:extLst>
                  <a:ext uri="{0D108BD9-81ED-4DB2-BD59-A6C34878D82A}">
                    <a16:rowId xmlns:a16="http://schemas.microsoft.com/office/drawing/2014/main" xmlns="" val="1292775950"/>
                  </a:ext>
                </a:extLst>
              </a:tr>
            </a:tbl>
          </a:graphicData>
        </a:graphic>
      </p:graphicFrame>
      <p:sp>
        <p:nvSpPr>
          <p:cNvPr id="4" name="Rectangle 1">
            <a:extLst>
              <a:ext uri="{FF2B5EF4-FFF2-40B4-BE49-F238E27FC236}">
                <a16:creationId xmlns:a16="http://schemas.microsoft.com/office/drawing/2014/main" xmlns="" id="{4C9021C9-493E-4B29-85FD-4E4ED6D846CB}"/>
              </a:ext>
            </a:extLst>
          </p:cNvPr>
          <p:cNvSpPr>
            <a:spLocks noChangeArrowheads="1"/>
          </p:cNvSpPr>
          <p:nvPr/>
        </p:nvSpPr>
        <p:spPr bwMode="auto">
          <a:xfrm>
            <a:off x="214634" y="5172967"/>
            <a:ext cx="8191822"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above means that Household incomes are low and poverty levels extremely high, which has an impact on the municipalities in the district’s abilities to collect revenue and be financially viable.</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81788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3BBF58C-F27E-4D16-B7D6-171DB295BECD}"/>
              </a:ext>
            </a:extLst>
          </p:cNvPr>
          <p:cNvSpPr>
            <a:spLocks noGrp="1"/>
          </p:cNvSpPr>
          <p:nvPr>
            <p:ph type="sldNum" sz="quarter" idx="12"/>
          </p:nvPr>
        </p:nvSpPr>
        <p:spPr/>
        <p:txBody>
          <a:bodyPr/>
          <a:lstStyle/>
          <a:p>
            <a:pPr>
              <a:defRPr/>
            </a:pPr>
            <a:fld id="{8DAE5F84-E312-425D-9DEB-2BEEBC90EA2A}" type="slidenum">
              <a:rPr lang="en-US" altLang="en-US" smtClean="0"/>
              <a:pPr>
                <a:defRPr/>
              </a:pPr>
              <a:t>21</a:t>
            </a:fld>
            <a:endParaRPr lang="en-US" altLang="en-US" dirty="0"/>
          </a:p>
        </p:txBody>
      </p:sp>
      <p:pic>
        <p:nvPicPr>
          <p:cNvPr id="3" name="Picture 2">
            <a:extLst>
              <a:ext uri="{FF2B5EF4-FFF2-40B4-BE49-F238E27FC236}">
                <a16:creationId xmlns:a16="http://schemas.microsoft.com/office/drawing/2014/main" xmlns="" id="{E76BD319-48BB-4D63-ACB9-C699B91C25D8}"/>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1000894" y="800708"/>
            <a:ext cx="7416824" cy="5256584"/>
          </a:xfrm>
          <a:prstGeom prst="rect">
            <a:avLst/>
          </a:prstGeom>
          <a:noFill/>
        </p:spPr>
      </p:pic>
    </p:spTree>
    <p:extLst>
      <p:ext uri="{BB962C8B-B14F-4D97-AF65-F5344CB8AC3E}">
        <p14:creationId xmlns:p14="http://schemas.microsoft.com/office/powerpoint/2010/main" xmlns="" val="337187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43A77D0-C041-43A8-9EC8-1DC694D03452}"/>
              </a:ext>
            </a:extLst>
          </p:cNvPr>
          <p:cNvSpPr>
            <a:spLocks noGrp="1"/>
          </p:cNvSpPr>
          <p:nvPr>
            <p:ph type="sldNum" sz="quarter" idx="12"/>
          </p:nvPr>
        </p:nvSpPr>
        <p:spPr/>
        <p:txBody>
          <a:bodyPr/>
          <a:lstStyle/>
          <a:p>
            <a:pPr>
              <a:defRPr/>
            </a:pPr>
            <a:fld id="{8DAE5F84-E312-425D-9DEB-2BEEBC90EA2A}"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xmlns="" id="{C12CC0BE-94A9-4D0A-8ED9-19C01AD9FBC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540" y="476672"/>
            <a:ext cx="7848872" cy="3960440"/>
          </a:xfrm>
          <a:prstGeom prst="rect">
            <a:avLst/>
          </a:prstGeom>
          <a:noFill/>
          <a:ln>
            <a:noFill/>
          </a:ln>
        </p:spPr>
      </p:pic>
      <p:sp>
        <p:nvSpPr>
          <p:cNvPr id="4" name="Rectangle 3">
            <a:extLst>
              <a:ext uri="{FF2B5EF4-FFF2-40B4-BE49-F238E27FC236}">
                <a16:creationId xmlns:a16="http://schemas.microsoft.com/office/drawing/2014/main" xmlns="" id="{26CB54D1-23A2-459E-AA4F-FC5035ECFC0C}"/>
              </a:ext>
            </a:extLst>
          </p:cNvPr>
          <p:cNvSpPr/>
          <p:nvPr/>
        </p:nvSpPr>
        <p:spPr>
          <a:xfrm>
            <a:off x="323528" y="4941168"/>
            <a:ext cx="2631440" cy="1264642"/>
          </a:xfrm>
          <a:prstGeom prst="rect">
            <a:avLst/>
          </a:prstGeom>
        </p:spPr>
        <p:txBody>
          <a:bodyPr wrap="square">
            <a:spAutoFit/>
          </a:bodyPr>
          <a:lstStyle/>
          <a:p>
            <a:pPr>
              <a:lnSpc>
                <a:spcPct val="107000"/>
              </a:lnSpc>
              <a:spcAft>
                <a:spcPts val="800"/>
              </a:spcAft>
            </a:pPr>
            <a:r>
              <a:rPr lang="en-GB"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18 %  of  Households in O.R. Tambo  District skipped a meal in the last 12 months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59E398C7-6676-43D5-B61F-8DAA91AE3C26}"/>
              </a:ext>
            </a:extLst>
          </p:cNvPr>
          <p:cNvSpPr/>
          <p:nvPr/>
        </p:nvSpPr>
        <p:spPr>
          <a:xfrm>
            <a:off x="4304903" y="5089350"/>
            <a:ext cx="2631440" cy="968278"/>
          </a:xfrm>
          <a:prstGeom prst="rect">
            <a:avLst/>
          </a:prstGeom>
        </p:spPr>
        <p:txBody>
          <a:bodyPr wrap="square">
            <a:spAutoFit/>
          </a:bodyPr>
          <a:lstStyle/>
          <a:p>
            <a:pPr>
              <a:lnSpc>
                <a:spcPct val="107000"/>
              </a:lnSpc>
              <a:spcAft>
                <a:spcPts val="800"/>
              </a:spcAft>
            </a:pPr>
            <a:r>
              <a:rPr lang="en-GB"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27 %  of  Households in O.R. Tambo  District ran out of money to buy food</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9633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DAA21DA-45ED-4652-80B2-1D7289FBDCE7}"/>
              </a:ext>
            </a:extLst>
          </p:cNvPr>
          <p:cNvSpPr>
            <a:spLocks noGrp="1"/>
          </p:cNvSpPr>
          <p:nvPr>
            <p:ph type="sldNum" sz="quarter" idx="12"/>
          </p:nvPr>
        </p:nvSpPr>
        <p:spPr/>
        <p:txBody>
          <a:bodyPr/>
          <a:lstStyle/>
          <a:p>
            <a:pPr>
              <a:defRPr/>
            </a:pPr>
            <a:fld id="{8DAE5F84-E312-425D-9DEB-2BEEBC90EA2A}" type="slidenum">
              <a:rPr lang="en-US" altLang="en-US" smtClean="0"/>
              <a:pPr>
                <a:defRPr/>
              </a:pPr>
              <a:t>23</a:t>
            </a:fld>
            <a:endParaRPr lang="en-US" altLang="en-US" dirty="0"/>
          </a:p>
        </p:txBody>
      </p:sp>
      <p:graphicFrame>
        <p:nvGraphicFramePr>
          <p:cNvPr id="3" name="Table 2">
            <a:extLst>
              <a:ext uri="{FF2B5EF4-FFF2-40B4-BE49-F238E27FC236}">
                <a16:creationId xmlns:a16="http://schemas.microsoft.com/office/drawing/2014/main" xmlns="" id="{4DB5DD03-FF28-4040-B948-112A5313D075}"/>
              </a:ext>
            </a:extLst>
          </p:cNvPr>
          <p:cNvGraphicFramePr>
            <a:graphicFrameLocks noGrp="1"/>
          </p:cNvGraphicFramePr>
          <p:nvPr/>
        </p:nvGraphicFramePr>
        <p:xfrm>
          <a:off x="400900" y="4077072"/>
          <a:ext cx="8275556" cy="1745105"/>
        </p:xfrm>
        <a:graphic>
          <a:graphicData uri="http://schemas.openxmlformats.org/drawingml/2006/table">
            <a:tbl>
              <a:tblPr firstRow="1" firstCol="1" bandRow="1">
                <a:tableStyleId>{5C22544A-7EE6-4342-B048-85BDC9FD1C3A}</a:tableStyleId>
              </a:tblPr>
              <a:tblGrid>
                <a:gridCol w="2372675">
                  <a:extLst>
                    <a:ext uri="{9D8B030D-6E8A-4147-A177-3AD203B41FA5}">
                      <a16:colId xmlns:a16="http://schemas.microsoft.com/office/drawing/2014/main" xmlns="" val="296077017"/>
                    </a:ext>
                  </a:extLst>
                </a:gridCol>
                <a:gridCol w="2233523">
                  <a:extLst>
                    <a:ext uri="{9D8B030D-6E8A-4147-A177-3AD203B41FA5}">
                      <a16:colId xmlns:a16="http://schemas.microsoft.com/office/drawing/2014/main" xmlns="" val="2791518001"/>
                    </a:ext>
                  </a:extLst>
                </a:gridCol>
                <a:gridCol w="3669358">
                  <a:extLst>
                    <a:ext uri="{9D8B030D-6E8A-4147-A177-3AD203B41FA5}">
                      <a16:colId xmlns:a16="http://schemas.microsoft.com/office/drawing/2014/main" xmlns="" val="2411452764"/>
                    </a:ext>
                  </a:extLst>
                </a:gridCol>
              </a:tblGrid>
              <a:tr h="360040">
                <a:tc>
                  <a:txBody>
                    <a:bodyPr/>
                    <a:lstStyle/>
                    <a:p>
                      <a:pPr algn="just">
                        <a:lnSpc>
                          <a:spcPct val="107000"/>
                        </a:lnSpc>
                        <a:spcAft>
                          <a:spcPts val="0"/>
                        </a:spcAft>
                      </a:pPr>
                      <a:r>
                        <a:rPr lang="en-ZA" sz="1800" dirty="0">
                          <a:effectLst/>
                        </a:rPr>
                        <a:t>SPHERE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a:effectLst/>
                        </a:rPr>
                        <a:t>TOTAL BUDGET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a:effectLst/>
                        </a:rPr>
                        <a:t>NUMBER OF PROJECTS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8835204"/>
                  </a:ext>
                </a:extLst>
              </a:tr>
              <a:tr h="251769">
                <a:tc>
                  <a:txBody>
                    <a:bodyPr/>
                    <a:lstStyle/>
                    <a:p>
                      <a:pPr algn="just">
                        <a:lnSpc>
                          <a:spcPct val="107000"/>
                        </a:lnSpc>
                        <a:spcAft>
                          <a:spcPts val="0"/>
                        </a:spcAft>
                      </a:pPr>
                      <a:r>
                        <a:rPr lang="en-ZA" sz="1800" dirty="0">
                          <a:effectLst/>
                        </a:rPr>
                        <a:t>National government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rPr>
                        <a:t>R5.2 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a:effectLst/>
                        </a:rPr>
                        <a:t>175 projects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11339507"/>
                  </a:ext>
                </a:extLst>
              </a:tr>
              <a:tr h="251769">
                <a:tc>
                  <a:txBody>
                    <a:bodyPr/>
                    <a:lstStyle/>
                    <a:p>
                      <a:pPr algn="just">
                        <a:lnSpc>
                          <a:spcPct val="107000"/>
                        </a:lnSpc>
                        <a:spcAft>
                          <a:spcPts val="0"/>
                        </a:spcAft>
                      </a:pPr>
                      <a:r>
                        <a:rPr lang="en-ZA" sz="1800">
                          <a:effectLst/>
                        </a:rPr>
                        <a:t>Provincial government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rPr>
                        <a:t>R5.4 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a:effectLst/>
                        </a:rPr>
                        <a:t>383 projects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84825444"/>
                  </a:ext>
                </a:extLst>
              </a:tr>
              <a:tr h="504574">
                <a:tc>
                  <a:txBody>
                    <a:bodyPr/>
                    <a:lstStyle/>
                    <a:p>
                      <a:pPr algn="just">
                        <a:lnSpc>
                          <a:spcPct val="107000"/>
                        </a:lnSpc>
                        <a:spcAft>
                          <a:spcPts val="0"/>
                        </a:spcAft>
                      </a:pPr>
                      <a:r>
                        <a:rPr lang="en-ZA" sz="1800">
                          <a:effectLst/>
                        </a:rPr>
                        <a:t>OR Tambo district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rPr>
                        <a:t>R648 million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a:effectLst/>
                        </a:rPr>
                        <a:t>53 projects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84078104"/>
                  </a:ext>
                </a:extLst>
              </a:tr>
              <a:tr h="251769">
                <a:tc>
                  <a:txBody>
                    <a:bodyPr/>
                    <a:lstStyle/>
                    <a:p>
                      <a:pPr algn="just">
                        <a:lnSpc>
                          <a:spcPct val="107000"/>
                        </a:lnSpc>
                        <a:spcAft>
                          <a:spcPts val="0"/>
                        </a:spcAft>
                      </a:pPr>
                      <a:r>
                        <a:rPr lang="en-ZA" sz="1800">
                          <a:effectLst/>
                        </a:rPr>
                        <a:t>TOTAL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rPr>
                        <a:t>R11.2 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rPr>
                        <a:t>383 projects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23657284"/>
                  </a:ext>
                </a:extLst>
              </a:tr>
            </a:tbl>
          </a:graphicData>
        </a:graphic>
      </p:graphicFrame>
      <p:graphicFrame>
        <p:nvGraphicFramePr>
          <p:cNvPr id="4" name="Table 3">
            <a:extLst>
              <a:ext uri="{FF2B5EF4-FFF2-40B4-BE49-F238E27FC236}">
                <a16:creationId xmlns:a16="http://schemas.microsoft.com/office/drawing/2014/main" xmlns="" id="{251C7797-54A2-4737-963F-49BBB0FF4EB7}"/>
              </a:ext>
            </a:extLst>
          </p:cNvPr>
          <p:cNvGraphicFramePr>
            <a:graphicFrameLocks noGrp="1"/>
          </p:cNvGraphicFramePr>
          <p:nvPr/>
        </p:nvGraphicFramePr>
        <p:xfrm>
          <a:off x="400900" y="1412776"/>
          <a:ext cx="8275556" cy="2641473"/>
        </p:xfrm>
        <a:graphic>
          <a:graphicData uri="http://schemas.openxmlformats.org/drawingml/2006/table">
            <a:tbl>
              <a:tblPr firstRow="1" firstCol="1" bandRow="1">
                <a:tableStyleId>{5C22544A-7EE6-4342-B048-85BDC9FD1C3A}</a:tableStyleId>
              </a:tblPr>
              <a:tblGrid>
                <a:gridCol w="4404207">
                  <a:extLst>
                    <a:ext uri="{9D8B030D-6E8A-4147-A177-3AD203B41FA5}">
                      <a16:colId xmlns:a16="http://schemas.microsoft.com/office/drawing/2014/main" xmlns="" val="3971958895"/>
                    </a:ext>
                  </a:extLst>
                </a:gridCol>
                <a:gridCol w="3871349">
                  <a:extLst>
                    <a:ext uri="{9D8B030D-6E8A-4147-A177-3AD203B41FA5}">
                      <a16:colId xmlns:a16="http://schemas.microsoft.com/office/drawing/2014/main" xmlns="" val="2289248156"/>
                    </a:ext>
                  </a:extLst>
                </a:gridCol>
              </a:tblGrid>
              <a:tr h="240742">
                <a:tc>
                  <a:txBody>
                    <a:bodyPr/>
                    <a:lstStyle/>
                    <a:p>
                      <a:pPr algn="just">
                        <a:lnSpc>
                          <a:spcPct val="107000"/>
                        </a:lnSpc>
                        <a:spcAft>
                          <a:spcPts val="0"/>
                        </a:spcAft>
                      </a:pPr>
                      <a:r>
                        <a:rPr lang="en-ZA" sz="1800" dirty="0">
                          <a:effectLst/>
                        </a:rPr>
                        <a:t>TYPES OF PROJECTS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a:effectLst/>
                        </a:rPr>
                        <a:t>TOTAL BUDGET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88884836"/>
                  </a:ext>
                </a:extLst>
              </a:tr>
              <a:tr h="240742">
                <a:tc>
                  <a:txBody>
                    <a:bodyPr/>
                    <a:lstStyle/>
                    <a:p>
                      <a:pPr algn="just">
                        <a:lnSpc>
                          <a:spcPct val="107000"/>
                        </a:lnSpc>
                        <a:spcAft>
                          <a:spcPts val="0"/>
                        </a:spcAft>
                      </a:pPr>
                      <a:r>
                        <a:rPr lang="en-ZA" sz="1800" dirty="0">
                          <a:effectLst/>
                        </a:rPr>
                        <a:t>Infrastructure projects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a:effectLst/>
                        </a:rPr>
                        <a:t>R4.4 billion</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8702273"/>
                  </a:ext>
                </a:extLst>
              </a:tr>
              <a:tr h="1582031">
                <a:tc>
                  <a:txBody>
                    <a:bodyPr/>
                    <a:lstStyle/>
                    <a:p>
                      <a:pPr algn="just">
                        <a:lnSpc>
                          <a:spcPct val="107000"/>
                        </a:lnSpc>
                        <a:spcAft>
                          <a:spcPts val="0"/>
                        </a:spcAft>
                      </a:pPr>
                      <a:r>
                        <a:rPr lang="en-ZA" sz="1800" dirty="0">
                          <a:effectLst/>
                        </a:rPr>
                        <a:t>Social projects  </a:t>
                      </a:r>
                    </a:p>
                    <a:p>
                      <a:pPr marL="342900" lvl="0" indent="-342900" algn="just">
                        <a:lnSpc>
                          <a:spcPct val="107000"/>
                        </a:lnSpc>
                        <a:spcAft>
                          <a:spcPts val="0"/>
                        </a:spcAft>
                        <a:buFont typeface="Arial" panose="020B0604020202020204" pitchFamily="34" charset="0"/>
                        <a:buChar char="‒"/>
                      </a:pPr>
                      <a:r>
                        <a:rPr lang="en-ZA" sz="1800" dirty="0">
                          <a:effectLst/>
                        </a:rPr>
                        <a:t>SASSA Grants</a:t>
                      </a:r>
                    </a:p>
                    <a:p>
                      <a:pPr marL="342900" lvl="0" indent="-342900" algn="just">
                        <a:lnSpc>
                          <a:spcPct val="107000"/>
                        </a:lnSpc>
                        <a:spcAft>
                          <a:spcPts val="0"/>
                        </a:spcAft>
                        <a:buFont typeface="Arial" panose="020B0604020202020204" pitchFamily="34" charset="0"/>
                        <a:buChar char="‒"/>
                      </a:pPr>
                      <a:r>
                        <a:rPr lang="en-ZA" sz="1800" dirty="0">
                          <a:effectLst/>
                        </a:rPr>
                        <a:t>EPWP</a:t>
                      </a:r>
                    </a:p>
                    <a:p>
                      <a:pPr marL="342900" lvl="0" indent="-342900" algn="just">
                        <a:lnSpc>
                          <a:spcPct val="107000"/>
                        </a:lnSpc>
                        <a:spcAft>
                          <a:spcPts val="0"/>
                        </a:spcAft>
                        <a:buFont typeface="Arial" panose="020B0604020202020204" pitchFamily="34" charset="0"/>
                        <a:buChar char="‒"/>
                      </a:pPr>
                      <a:r>
                        <a:rPr lang="en-ZA" sz="1800" dirty="0">
                          <a:effectLst/>
                        </a:rPr>
                        <a:t>CWP</a:t>
                      </a:r>
                    </a:p>
                    <a:p>
                      <a:pPr marL="342900" lvl="0" indent="-342900" algn="just">
                        <a:lnSpc>
                          <a:spcPct val="107000"/>
                        </a:lnSpc>
                        <a:spcAft>
                          <a:spcPts val="0"/>
                        </a:spcAft>
                        <a:buFont typeface="Arial" panose="020B0604020202020204" pitchFamily="34" charset="0"/>
                        <a:buChar char="‒"/>
                      </a:pPr>
                      <a:r>
                        <a:rPr lang="en-ZA" sz="1800" dirty="0">
                          <a:effectLst/>
                        </a:rPr>
                        <a:t>Food Distribution Centres</a:t>
                      </a:r>
                    </a:p>
                    <a:p>
                      <a:pPr marL="342900" lvl="0" indent="-342900" algn="just">
                        <a:lnSpc>
                          <a:spcPct val="107000"/>
                        </a:lnSpc>
                        <a:spcAft>
                          <a:spcPts val="0"/>
                        </a:spcAft>
                        <a:buFont typeface="Arial" panose="020B0604020202020204" pitchFamily="34" charset="0"/>
                        <a:buChar char="‒"/>
                      </a:pPr>
                      <a:r>
                        <a:rPr lang="en-ZA" sz="1800" dirty="0">
                          <a:effectLst/>
                        </a:rPr>
                        <a:t>Maize and Wool production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rPr>
                        <a:t>R1.8 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89873673"/>
                  </a:ext>
                </a:extLst>
              </a:tr>
              <a:tr h="240742">
                <a:tc>
                  <a:txBody>
                    <a:bodyPr/>
                    <a:lstStyle/>
                    <a:p>
                      <a:pPr algn="just">
                        <a:lnSpc>
                          <a:spcPct val="107000"/>
                        </a:lnSpc>
                        <a:spcAft>
                          <a:spcPts val="0"/>
                        </a:spcAft>
                      </a:pPr>
                      <a:r>
                        <a:rPr lang="en-ZA" sz="1800">
                          <a:effectLst/>
                        </a:rPr>
                        <a:t>TOTAL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800" dirty="0">
                          <a:effectLst/>
                        </a:rPr>
                        <a:t>R6.2 billion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1301495"/>
                  </a:ext>
                </a:extLst>
              </a:tr>
            </a:tbl>
          </a:graphicData>
        </a:graphic>
      </p:graphicFrame>
      <p:sp>
        <p:nvSpPr>
          <p:cNvPr id="5" name="Rectangle 1">
            <a:extLst>
              <a:ext uri="{FF2B5EF4-FFF2-40B4-BE49-F238E27FC236}">
                <a16:creationId xmlns:a16="http://schemas.microsoft.com/office/drawing/2014/main" xmlns="" id="{BC6254F9-4F2B-4865-8988-90E015948FC8}"/>
              </a:ext>
            </a:extLst>
          </p:cNvPr>
          <p:cNvSpPr>
            <a:spLocks noChangeArrowheads="1"/>
          </p:cNvSpPr>
          <p:nvPr/>
        </p:nvSpPr>
        <p:spPr bwMode="auto">
          <a:xfrm>
            <a:off x="467544" y="31880"/>
            <a:ext cx="774496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 BUDGET </a:t>
            </a:r>
            <a:endParaRPr kumimoji="0" lang="en-ZA" altLang="en-US" sz="2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ZA"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Total budget over the MTEF</a:t>
            </a:r>
            <a:endParaRPr kumimoji="0" lang="en-ZA" altLang="en-US" sz="2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ZA"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Total budget for 2019/20 financial year</a:t>
            </a:r>
          </a:p>
        </p:txBody>
      </p:sp>
    </p:spTree>
    <p:extLst>
      <p:ext uri="{BB962C8B-B14F-4D97-AF65-F5344CB8AC3E}">
        <p14:creationId xmlns:p14="http://schemas.microsoft.com/office/powerpoint/2010/main" xmlns="" val="63156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7D4F-27B4-415F-BCA2-F423E7BCC933}"/>
              </a:ext>
            </a:extLst>
          </p:cNvPr>
          <p:cNvSpPr>
            <a:spLocks noGrp="1"/>
          </p:cNvSpPr>
          <p:nvPr>
            <p:ph type="title"/>
          </p:nvPr>
        </p:nvSpPr>
        <p:spPr>
          <a:xfrm>
            <a:off x="628650" y="136525"/>
            <a:ext cx="7886700" cy="556171"/>
          </a:xfrm>
        </p:spPr>
        <p:txBody>
          <a:bodyPr/>
          <a:lstStyle/>
          <a:p>
            <a:r>
              <a:rPr lang="en-US" dirty="0"/>
              <a:t>ECONOMIC POTENTIAL</a:t>
            </a:r>
            <a:endParaRPr lang="en-ZA" dirty="0"/>
          </a:p>
        </p:txBody>
      </p:sp>
      <p:sp>
        <p:nvSpPr>
          <p:cNvPr id="3" name="Content Placeholder 2">
            <a:extLst>
              <a:ext uri="{FF2B5EF4-FFF2-40B4-BE49-F238E27FC236}">
                <a16:creationId xmlns:a16="http://schemas.microsoft.com/office/drawing/2014/main" xmlns="" id="{EA9BCDA9-ECD8-4820-9A46-D76CA99B9055}"/>
              </a:ext>
            </a:extLst>
          </p:cNvPr>
          <p:cNvSpPr>
            <a:spLocks noGrp="1"/>
          </p:cNvSpPr>
          <p:nvPr>
            <p:ph idx="1"/>
          </p:nvPr>
        </p:nvSpPr>
        <p:spPr>
          <a:xfrm>
            <a:off x="173360" y="1124744"/>
            <a:ext cx="8797280" cy="5368131"/>
          </a:xfrm>
        </p:spPr>
        <p:txBody>
          <a:bodyPr/>
          <a:lstStyle/>
          <a:p>
            <a:pPr marL="0" indent="0">
              <a:buNone/>
            </a:pPr>
            <a:r>
              <a:rPr lang="en-US" sz="2400" dirty="0"/>
              <a:t>Despite the poor state of the District - immense potential for growth:</a:t>
            </a:r>
          </a:p>
          <a:p>
            <a:pPr marL="0" indent="0">
              <a:buNone/>
            </a:pPr>
            <a:endParaRPr lang="en-US" sz="800" dirty="0"/>
          </a:p>
          <a:p>
            <a:pPr marL="342900" indent="-342900">
              <a:buFont typeface="Arial" panose="020B0604020202020204" pitchFamily="34" charset="0"/>
              <a:buChar char="•"/>
            </a:pPr>
            <a:r>
              <a:rPr lang="en-US" sz="2400" dirty="0"/>
              <a:t>Under investment in Agriculture;</a:t>
            </a:r>
          </a:p>
          <a:p>
            <a:pPr marL="685800" lvl="1" indent="-342900">
              <a:buFont typeface="Arial" panose="020B0604020202020204" pitchFamily="34" charset="0"/>
              <a:buChar char="‒"/>
            </a:pPr>
            <a:r>
              <a:rPr lang="en-US" sz="2400" dirty="0"/>
              <a:t>Cannabis/Hemp Mecca</a:t>
            </a:r>
          </a:p>
          <a:p>
            <a:pPr marL="685800" lvl="1" indent="-342900">
              <a:buFont typeface="Arial" panose="020B0604020202020204" pitchFamily="34" charset="0"/>
              <a:buChar char="‒"/>
            </a:pPr>
            <a:r>
              <a:rPr lang="en-US" sz="2400" dirty="0"/>
              <a:t>Fertile and productive soil</a:t>
            </a:r>
          </a:p>
          <a:p>
            <a:pPr marL="685800" lvl="1" indent="-342900">
              <a:buFont typeface="Arial" panose="020B0604020202020204" pitchFamily="34" charset="0"/>
              <a:buChar char="‒"/>
            </a:pPr>
            <a:endParaRPr lang="en-US" sz="800" dirty="0"/>
          </a:p>
          <a:p>
            <a:pPr marL="6858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a:t>Untapped tourism jewel;</a:t>
            </a:r>
          </a:p>
          <a:p>
            <a:pPr marL="685800" lvl="1" indent="-342900">
              <a:buFont typeface="Arial" panose="020B0604020202020204" pitchFamily="34" charset="0"/>
              <a:buChar char="‒"/>
            </a:pPr>
            <a:r>
              <a:rPr lang="en-US" sz="2400" dirty="0"/>
              <a:t>Underdeveloped and under-investment in tourism</a:t>
            </a:r>
          </a:p>
          <a:p>
            <a:pPr marL="685800" lvl="1" indent="-342900">
              <a:buFont typeface="Arial" panose="020B0604020202020204" pitchFamily="34" charset="0"/>
              <a:buChar char="‒"/>
            </a:pPr>
            <a:r>
              <a:rPr lang="en-US" sz="2400" dirty="0"/>
              <a:t>Beautiful scenery/hole in the wall/Falls/</a:t>
            </a:r>
          </a:p>
          <a:p>
            <a:pPr marL="0" indent="0">
              <a:buNone/>
            </a:pPr>
            <a:endParaRPr lang="en-US" sz="800" dirty="0"/>
          </a:p>
          <a:p>
            <a:pPr marL="342900" indent="-342900">
              <a:buFont typeface="Arial" panose="020B0604020202020204" pitchFamily="34" charset="0"/>
              <a:buChar char="•"/>
            </a:pPr>
            <a:r>
              <a:rPr lang="en-US" sz="2400" dirty="0"/>
              <a:t>Ocean economy;</a:t>
            </a:r>
          </a:p>
          <a:p>
            <a:pPr marL="685800" lvl="1" indent="-342900">
              <a:buFont typeface="Arial" panose="020B0604020202020204" pitchFamily="34" charset="0"/>
              <a:buChar char="‒"/>
            </a:pPr>
            <a:r>
              <a:rPr lang="en-US" sz="2400" dirty="0"/>
              <a:t>Coastline cutting across municipal jurisdiction</a:t>
            </a:r>
          </a:p>
          <a:p>
            <a:pPr marL="685800" lvl="1" indent="-342900">
              <a:buFont typeface="Arial" panose="020B0604020202020204" pitchFamily="34" charset="0"/>
              <a:buChar char="‒"/>
            </a:pPr>
            <a:r>
              <a:rPr lang="en-US" sz="2400" dirty="0"/>
              <a:t>beachfront, harbors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ZA" sz="2400" dirty="0"/>
          </a:p>
        </p:txBody>
      </p:sp>
      <p:sp>
        <p:nvSpPr>
          <p:cNvPr id="4" name="Slide Number Placeholder 3">
            <a:extLst>
              <a:ext uri="{FF2B5EF4-FFF2-40B4-BE49-F238E27FC236}">
                <a16:creationId xmlns:a16="http://schemas.microsoft.com/office/drawing/2014/main" xmlns="" id="{C3A95CD4-25AE-4EC5-A010-DB0FD93E13A6}"/>
              </a:ext>
            </a:extLst>
          </p:cNvPr>
          <p:cNvSpPr>
            <a:spLocks noGrp="1"/>
          </p:cNvSpPr>
          <p:nvPr>
            <p:ph type="sldNum" sz="quarter" idx="12"/>
          </p:nvPr>
        </p:nvSpPr>
        <p:spPr/>
        <p:txBody>
          <a:bodyPr/>
          <a:lstStyle/>
          <a:p>
            <a:pPr>
              <a:defRPr/>
            </a:pPr>
            <a:fld id="{7773200B-CD01-40FD-9F7E-DB68DF9A3C84}" type="slidenum">
              <a:rPr lang="en-US" altLang="en-US" smtClean="0"/>
              <a:pPr>
                <a:defRPr/>
              </a:pPr>
              <a:t>24</a:t>
            </a:fld>
            <a:endParaRPr lang="en-US" altLang="en-US" dirty="0"/>
          </a:p>
        </p:txBody>
      </p:sp>
    </p:spTree>
    <p:extLst>
      <p:ext uri="{BB962C8B-B14F-4D97-AF65-F5344CB8AC3E}">
        <p14:creationId xmlns:p14="http://schemas.microsoft.com/office/powerpoint/2010/main" xmlns="" val="348123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324"/>
          </a:xfrm>
        </p:spPr>
        <p:txBody>
          <a:bodyPr>
            <a:noAutofit/>
          </a:bodyPr>
          <a:lstStyle/>
          <a:p>
            <a:pPr lvl="0">
              <a:spcBef>
                <a:spcPct val="20000"/>
              </a:spcBef>
            </a:pPr>
            <a:r>
              <a:rPr lang="en-ZA" sz="2800" b="1" dirty="0" smtClean="0">
                <a:solidFill>
                  <a:srgbClr val="F79646">
                    <a:lumMod val="75000"/>
                  </a:srgbClr>
                </a:solidFill>
                <a:latin typeface="Arial" panose="020B0604020202020204" pitchFamily="34" charset="0"/>
                <a:cs typeface="Arial" panose="020B0604020202020204" pitchFamily="34" charset="0"/>
              </a:rPr>
              <a:t/>
            </a:r>
            <a:br>
              <a:rPr lang="en-ZA" sz="2800" b="1" dirty="0" smtClean="0">
                <a:solidFill>
                  <a:srgbClr val="F79646">
                    <a:lumMod val="75000"/>
                  </a:srgbClr>
                </a:solidFill>
                <a:latin typeface="Arial" panose="020B0604020202020204" pitchFamily="34" charset="0"/>
                <a:cs typeface="Arial" panose="020B0604020202020204" pitchFamily="34" charset="0"/>
              </a:rPr>
            </a:br>
            <a:r>
              <a:rPr lang="en-ZA" sz="2800" dirty="0">
                <a:solidFill>
                  <a:srgbClr val="F79646">
                    <a:lumMod val="75000"/>
                  </a:srgbClr>
                </a:solidFill>
              </a:rPr>
              <a:t/>
            </a:r>
            <a:br>
              <a:rPr lang="en-ZA" sz="2800" dirty="0">
                <a:solidFill>
                  <a:srgbClr val="F79646">
                    <a:lumMod val="75000"/>
                  </a:srgbClr>
                </a:solidFill>
              </a:rPr>
            </a:br>
            <a:r>
              <a:rPr lang="en-US" sz="2800" dirty="0" smtClean="0"/>
              <a:t>DDM </a:t>
            </a:r>
            <a:r>
              <a:rPr lang="en-US" sz="2800" dirty="0"/>
              <a:t>PILOTING PROCESS </a:t>
            </a:r>
            <a:r>
              <a:rPr lang="en-ZA" sz="2800" dirty="0">
                <a:solidFill>
                  <a:srgbClr val="F79646">
                    <a:lumMod val="75000"/>
                  </a:srgbClr>
                </a:solidFill>
              </a:rPr>
              <a:t/>
            </a:r>
            <a:br>
              <a:rPr lang="en-ZA" sz="2800" dirty="0">
                <a:solidFill>
                  <a:srgbClr val="F79646">
                    <a:lumMod val="75000"/>
                  </a:srgbClr>
                </a:solidFill>
              </a:rPr>
            </a:br>
            <a:r>
              <a:rPr lang="en-ZA" sz="2800" dirty="0" smtClean="0">
                <a:solidFill>
                  <a:srgbClr val="F79646">
                    <a:lumMod val="75000"/>
                  </a:srgbClr>
                </a:solidFill>
              </a:rPr>
              <a:t/>
            </a:r>
            <a:br>
              <a:rPr lang="en-ZA" sz="2800" dirty="0" smtClean="0">
                <a:solidFill>
                  <a:srgbClr val="F79646">
                    <a:lumMod val="75000"/>
                  </a:srgbClr>
                </a:solidFill>
              </a:rPr>
            </a:br>
            <a:endParaRPr lang="en-ZA" sz="1800" dirty="0"/>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EFF4E0-09CF-465B-A129-0A4208E40038}" type="slidenum">
              <a:rPr kumimoji="0" lang="en-ZA" sz="1200" b="1"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ZA" sz="12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 name="Rectangle 6"/>
          <p:cNvSpPr/>
          <p:nvPr/>
        </p:nvSpPr>
        <p:spPr>
          <a:xfrm>
            <a:off x="0" y="5437673"/>
            <a:ext cx="9145016" cy="1045223"/>
          </a:xfrm>
          <a:prstGeom prst="rect">
            <a:avLst/>
          </a:prstGeom>
          <a:solidFill>
            <a:srgbClr val="C00000"/>
          </a:solidFill>
        </p:spPr>
        <p:txBody>
          <a:bodyPr wrap="square">
            <a:spAutoFit/>
          </a:bodyPr>
          <a:lstStyle/>
          <a:p>
            <a:pPr marL="82296" lvl="2" algn="ctr">
              <a:lnSpc>
                <a:spcPct val="150000"/>
              </a:lnSpc>
              <a:spcBef>
                <a:spcPts val="600"/>
              </a:spcBef>
              <a:buClr>
                <a:schemeClr val="accent1"/>
              </a:buClr>
              <a:buSzPct val="80000"/>
              <a:tabLst>
                <a:tab pos="914400" algn="l"/>
              </a:tabLst>
            </a:pPr>
            <a:r>
              <a:rPr lang="en-ZA" sz="2200" b="1" dirty="0">
                <a:solidFill>
                  <a:schemeClr val="bg1"/>
                </a:solidFill>
              </a:rPr>
              <a:t>Develop one plan that responds to needs and aspirations of communities within Districts and Metro. </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0243" y="1700808"/>
            <a:ext cx="4320480" cy="2808311"/>
          </a:xfrm>
          <a:prstGeom prst="rect">
            <a:avLst/>
          </a:prstGeom>
        </p:spPr>
      </p:pic>
    </p:spTree>
    <p:extLst>
      <p:ext uri="{BB962C8B-B14F-4D97-AF65-F5344CB8AC3E}">
        <p14:creationId xmlns:p14="http://schemas.microsoft.com/office/powerpoint/2010/main" xmlns="" val="1593421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7D4F-27B4-415F-BCA2-F423E7BCC933}"/>
              </a:ext>
            </a:extLst>
          </p:cNvPr>
          <p:cNvSpPr>
            <a:spLocks noGrp="1"/>
          </p:cNvSpPr>
          <p:nvPr>
            <p:ph type="title"/>
          </p:nvPr>
        </p:nvSpPr>
        <p:spPr>
          <a:xfrm>
            <a:off x="0" y="0"/>
            <a:ext cx="9144000" cy="1124744"/>
          </a:xfrm>
        </p:spPr>
        <p:txBody>
          <a:bodyPr/>
          <a:lstStyle/>
          <a:p>
            <a:r>
              <a:rPr lang="en-US" dirty="0" smtClean="0"/>
              <a:t>ETHEKWINI METRO - challenges </a:t>
            </a:r>
            <a:endParaRPr lang="en-ZA" dirty="0"/>
          </a:p>
        </p:txBody>
      </p:sp>
      <p:sp>
        <p:nvSpPr>
          <p:cNvPr id="3" name="Content Placeholder 2">
            <a:extLst>
              <a:ext uri="{FF2B5EF4-FFF2-40B4-BE49-F238E27FC236}">
                <a16:creationId xmlns:a16="http://schemas.microsoft.com/office/drawing/2014/main" xmlns="" id="{EA9BCDA9-ECD8-4820-9A46-D76CA99B9055}"/>
              </a:ext>
            </a:extLst>
          </p:cNvPr>
          <p:cNvSpPr>
            <a:spLocks noGrp="1"/>
          </p:cNvSpPr>
          <p:nvPr>
            <p:ph idx="1"/>
          </p:nvPr>
        </p:nvSpPr>
        <p:spPr>
          <a:xfrm>
            <a:off x="173360" y="1124744"/>
            <a:ext cx="8797280" cy="5368131"/>
          </a:xfrm>
        </p:spPr>
        <p:txBody>
          <a:bodyPr/>
          <a:lstStyle/>
          <a:p>
            <a:pPr marL="342900" lvl="0" indent="-342900" algn="just">
              <a:lnSpc>
                <a:spcPct val="115000"/>
              </a:lnSpc>
              <a:spcAft>
                <a:spcPts val="0"/>
              </a:spcAft>
              <a:buFont typeface="Symbol" panose="05050102010706020507" pitchFamily="18" charset="2"/>
              <a:buChar char=""/>
            </a:pPr>
            <a:r>
              <a:rPr lang="en-ZA" dirty="0" smtClean="0">
                <a:latin typeface="Arial Narrow" panose="020B0606020202030204" pitchFamily="34" charset="0"/>
                <a:ea typeface="Calibri" panose="020F0502020204030204" pitchFamily="34" charset="0"/>
              </a:rPr>
              <a:t>That the Metro has an average household size of 3.3, which is lower than the provincial average of 3.8. Close on 30% of the population is under 15 and 63% of the population is under the age of 35. Wherein 8 802 households are headed by children and young people between the ages of 15 and 19, and 42.14% of households in the metro are headed by women. </a:t>
            </a:r>
            <a:endParaRPr lang="en-ZA"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dirty="0" smtClean="0">
                <a:solidFill>
                  <a:srgbClr val="000000"/>
                </a:solidFill>
                <a:latin typeface="Arial Narrow" panose="020B0606020202030204" pitchFamily="34" charset="0"/>
                <a:ea typeface="Calibri" panose="020F0502020204030204" pitchFamily="34" charset="0"/>
              </a:rPr>
              <a:t>That </a:t>
            </a:r>
            <a:r>
              <a:rPr lang="en-GB" dirty="0">
                <a:solidFill>
                  <a:srgbClr val="000000"/>
                </a:solidFill>
                <a:latin typeface="Arial Narrow" panose="020B0606020202030204" pitchFamily="34" charset="0"/>
                <a:ea typeface="Calibri" panose="020F0502020204030204" pitchFamily="34" charset="0"/>
              </a:rPr>
              <a:t>the Metro has significant high levels of poverty, high unemployment rates, and an overall declining economy that is, in part perpetuated by apartheid spatial patterns.</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dirty="0">
                <a:latin typeface="Arial Narrow" panose="020B0606020202030204" pitchFamily="34" charset="0"/>
                <a:ea typeface="Calibri" panose="020F0502020204030204" pitchFamily="34" charset="0"/>
              </a:rPr>
              <a:t>That 2.1 million Citizens live below the upper bound poverty line of R 1 183 per person per month, and 17.1% of the population reported having no income in the latest STATS SA Community Survey. 8.6% of the population has no education while 5.8% have a higher education qualification.</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dirty="0">
                <a:latin typeface="Arial Narrow" panose="020B0606020202030204" pitchFamily="34" charset="0"/>
                <a:ea typeface="Calibri" panose="020F0502020204030204" pitchFamily="34" charset="0"/>
              </a:rPr>
              <a:t>That of the 7.9 million people living with HIV and Aids in South Africa, 2.1 million reside in KZN and 642 000 reside in the eThekwini Metro, indicating a city growth rate of 2.05% since 2008. </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ZA" dirty="0"/>
          </a:p>
        </p:txBody>
      </p:sp>
      <p:sp>
        <p:nvSpPr>
          <p:cNvPr id="4" name="Slide Number Placeholder 3">
            <a:extLst>
              <a:ext uri="{FF2B5EF4-FFF2-40B4-BE49-F238E27FC236}">
                <a16:creationId xmlns:a16="http://schemas.microsoft.com/office/drawing/2014/main" xmlns="" id="{C3A95CD4-25AE-4EC5-A010-DB0FD93E13A6}"/>
              </a:ext>
            </a:extLst>
          </p:cNvPr>
          <p:cNvSpPr>
            <a:spLocks noGrp="1"/>
          </p:cNvSpPr>
          <p:nvPr>
            <p:ph type="sldNum" sz="quarter" idx="12"/>
          </p:nvPr>
        </p:nvSpPr>
        <p:spPr/>
        <p:txBody>
          <a:bodyPr/>
          <a:lstStyle/>
          <a:p>
            <a:pPr>
              <a:defRPr/>
            </a:pPr>
            <a:fld id="{7773200B-CD01-40FD-9F7E-DB68DF9A3C84}" type="slidenum">
              <a:rPr lang="en-US" altLang="en-US" smtClean="0"/>
              <a:pPr>
                <a:defRPr/>
              </a:pPr>
              <a:t>26</a:t>
            </a:fld>
            <a:endParaRPr lang="en-US" altLang="en-US" dirty="0"/>
          </a:p>
        </p:txBody>
      </p:sp>
    </p:spTree>
    <p:extLst>
      <p:ext uri="{BB962C8B-B14F-4D97-AF65-F5344CB8AC3E}">
        <p14:creationId xmlns:p14="http://schemas.microsoft.com/office/powerpoint/2010/main" xmlns="" val="206729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7D4F-27B4-415F-BCA2-F423E7BCC933}"/>
              </a:ext>
            </a:extLst>
          </p:cNvPr>
          <p:cNvSpPr>
            <a:spLocks noGrp="1"/>
          </p:cNvSpPr>
          <p:nvPr>
            <p:ph type="title"/>
          </p:nvPr>
        </p:nvSpPr>
        <p:spPr>
          <a:xfrm>
            <a:off x="0" y="0"/>
            <a:ext cx="9144000" cy="1124744"/>
          </a:xfrm>
        </p:spPr>
        <p:txBody>
          <a:bodyPr/>
          <a:lstStyle/>
          <a:p>
            <a:r>
              <a:rPr lang="en-US" dirty="0" smtClean="0"/>
              <a:t>ETHEKWINI METRO - challenges </a:t>
            </a:r>
            <a:endParaRPr lang="en-ZA" dirty="0"/>
          </a:p>
        </p:txBody>
      </p:sp>
      <p:sp>
        <p:nvSpPr>
          <p:cNvPr id="3" name="Content Placeholder 2">
            <a:extLst>
              <a:ext uri="{FF2B5EF4-FFF2-40B4-BE49-F238E27FC236}">
                <a16:creationId xmlns:a16="http://schemas.microsoft.com/office/drawing/2014/main" xmlns="" id="{EA9BCDA9-ECD8-4820-9A46-D76CA99B9055}"/>
              </a:ext>
            </a:extLst>
          </p:cNvPr>
          <p:cNvSpPr>
            <a:spLocks noGrp="1"/>
          </p:cNvSpPr>
          <p:nvPr>
            <p:ph idx="1"/>
          </p:nvPr>
        </p:nvSpPr>
        <p:spPr>
          <a:xfrm>
            <a:off x="173360" y="1124744"/>
            <a:ext cx="8797280" cy="5368131"/>
          </a:xfrm>
        </p:spPr>
        <p:txBody>
          <a:bodyPr/>
          <a:lstStyle/>
          <a:p>
            <a:pPr lvl="0">
              <a:buFont typeface="Arial" panose="020B0604020202020204" pitchFamily="34" charset="0"/>
              <a:buChar char="•"/>
            </a:pPr>
            <a:r>
              <a:rPr lang="en-ZA" sz="1800" dirty="0"/>
              <a:t>eThekwini is characterized by a diversified economy, with potential ranging from manufacturing, logistics, property and finance to tourism, leisure, sports as well as arts and culture even though the manufacturing sector has declined by about 56%. </a:t>
            </a:r>
          </a:p>
          <a:p>
            <a:pPr lvl="0">
              <a:buFont typeface="Arial" panose="020B0604020202020204" pitchFamily="34" charset="0"/>
              <a:buChar char="•"/>
            </a:pPr>
            <a:r>
              <a:rPr lang="en-ZA" sz="1800" dirty="0"/>
              <a:t>That 60% of people who are employed earn less than R38 400 per annum in the metropolitan municipality. This challenge is compounded by the fact that the metro estimates that on average, poor communities spend between 17 and 35 percent of their disposable income on public transport due the spatial pattern in the metro and the segregation between where people live and work.</a:t>
            </a:r>
          </a:p>
          <a:p>
            <a:pPr lvl="0">
              <a:buFont typeface="Arial" panose="020B0604020202020204" pitchFamily="34" charset="0"/>
              <a:buChar char="•"/>
            </a:pPr>
            <a:r>
              <a:rPr lang="en-ZA" sz="1800" dirty="0"/>
              <a:t>That in terms of spatial distribution, the city has replicated Apartheid planning with a spatial mismatch between areas of employment and areas of residence, with spatial concentrations occurring in the central and north regions, whereas the large labour intensive manufacturing base is in the South, for instance. </a:t>
            </a:r>
          </a:p>
          <a:p>
            <a:pPr lvl="0">
              <a:buFont typeface="Arial" panose="020B0604020202020204" pitchFamily="34" charset="0"/>
              <a:buChar char="•"/>
            </a:pPr>
            <a:r>
              <a:rPr lang="en-ZA" sz="1800" dirty="0"/>
              <a:t>That as a consequence this spatial distribution, poorer households spend anything between 17% and 35% on transportation costs since large numbers of informal settlements are scattered across the city and in many in peripheral locations.</a:t>
            </a:r>
          </a:p>
          <a:p>
            <a:pPr lvl="0">
              <a:buFont typeface="Arial" panose="020B0604020202020204" pitchFamily="34" charset="0"/>
              <a:buChar char="•"/>
            </a:pPr>
            <a:r>
              <a:rPr lang="en-ZA" sz="1800" dirty="0"/>
              <a:t>That some national government is investing in the areas of Agriculture, Human Settlements, Health, ICT, Infrastructure, Sanitation, Land Claims, and Environment, which require greater collaboration and coordination.</a:t>
            </a:r>
          </a:p>
          <a:p>
            <a:pPr marL="342900" indent="-342900">
              <a:buFont typeface="Arial" panose="020B0604020202020204" pitchFamily="34" charset="0"/>
              <a:buChar char="•"/>
            </a:pPr>
            <a:endParaRPr lang="en-ZA" dirty="0"/>
          </a:p>
        </p:txBody>
      </p:sp>
      <p:sp>
        <p:nvSpPr>
          <p:cNvPr id="4" name="Slide Number Placeholder 3">
            <a:extLst>
              <a:ext uri="{FF2B5EF4-FFF2-40B4-BE49-F238E27FC236}">
                <a16:creationId xmlns:a16="http://schemas.microsoft.com/office/drawing/2014/main" xmlns="" id="{C3A95CD4-25AE-4EC5-A010-DB0FD93E13A6}"/>
              </a:ext>
            </a:extLst>
          </p:cNvPr>
          <p:cNvSpPr>
            <a:spLocks noGrp="1"/>
          </p:cNvSpPr>
          <p:nvPr>
            <p:ph type="sldNum" sz="quarter" idx="12"/>
          </p:nvPr>
        </p:nvSpPr>
        <p:spPr/>
        <p:txBody>
          <a:bodyPr/>
          <a:lstStyle/>
          <a:p>
            <a:pPr>
              <a:defRPr/>
            </a:pPr>
            <a:fld id="{7773200B-CD01-40FD-9F7E-DB68DF9A3C84}" type="slidenum">
              <a:rPr lang="en-US" altLang="en-US" smtClean="0"/>
              <a:pPr>
                <a:defRPr/>
              </a:pPr>
              <a:t>27</a:t>
            </a:fld>
            <a:endParaRPr lang="en-US" altLang="en-US" dirty="0"/>
          </a:p>
        </p:txBody>
      </p:sp>
    </p:spTree>
    <p:extLst>
      <p:ext uri="{BB962C8B-B14F-4D97-AF65-F5344CB8AC3E}">
        <p14:creationId xmlns:p14="http://schemas.microsoft.com/office/powerpoint/2010/main" xmlns="" val="3192037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7D4F-27B4-415F-BCA2-F423E7BCC933}"/>
              </a:ext>
            </a:extLst>
          </p:cNvPr>
          <p:cNvSpPr>
            <a:spLocks noGrp="1"/>
          </p:cNvSpPr>
          <p:nvPr>
            <p:ph type="title"/>
          </p:nvPr>
        </p:nvSpPr>
        <p:spPr>
          <a:xfrm>
            <a:off x="0" y="0"/>
            <a:ext cx="9144000" cy="1124744"/>
          </a:xfrm>
        </p:spPr>
        <p:txBody>
          <a:bodyPr/>
          <a:lstStyle/>
          <a:p>
            <a:r>
              <a:rPr lang="en-US" dirty="0" smtClean="0"/>
              <a:t>ETHEKWINI METRO – challenges  </a:t>
            </a:r>
            <a:endParaRPr lang="en-ZA" dirty="0"/>
          </a:p>
        </p:txBody>
      </p:sp>
      <p:sp>
        <p:nvSpPr>
          <p:cNvPr id="3" name="Content Placeholder 2">
            <a:extLst>
              <a:ext uri="{FF2B5EF4-FFF2-40B4-BE49-F238E27FC236}">
                <a16:creationId xmlns:a16="http://schemas.microsoft.com/office/drawing/2014/main" xmlns="" id="{EA9BCDA9-ECD8-4820-9A46-D76CA99B9055}"/>
              </a:ext>
            </a:extLst>
          </p:cNvPr>
          <p:cNvSpPr>
            <a:spLocks noGrp="1"/>
          </p:cNvSpPr>
          <p:nvPr>
            <p:ph idx="1"/>
          </p:nvPr>
        </p:nvSpPr>
        <p:spPr>
          <a:xfrm>
            <a:off x="173360" y="1124744"/>
            <a:ext cx="8797280" cy="5368131"/>
          </a:xfrm>
        </p:spPr>
        <p:txBody>
          <a:bodyPr/>
          <a:lstStyle/>
          <a:p>
            <a:pPr lvl="0" algn="just">
              <a:buFont typeface="Arial" panose="020B0604020202020204" pitchFamily="34" charset="0"/>
              <a:buChar char="•"/>
            </a:pPr>
            <a:r>
              <a:rPr lang="en-ZA" dirty="0"/>
              <a:t>That the metropolitan municipality has a serious challenge with its transit camps. </a:t>
            </a:r>
            <a:endParaRPr lang="en-ZA" dirty="0" smtClean="0"/>
          </a:p>
          <a:p>
            <a:pPr lvl="0" algn="just">
              <a:buFont typeface="Arial" panose="020B0604020202020204" pitchFamily="34" charset="0"/>
              <a:buChar char="•"/>
            </a:pPr>
            <a:r>
              <a:rPr lang="en-ZA" dirty="0" smtClean="0"/>
              <a:t>With </a:t>
            </a:r>
            <a:r>
              <a:rPr lang="en-ZA" dirty="0"/>
              <a:t>a total number of over 8000 transit camps, it is not clear that the metropolitan municipality has a coherent and comprehensive strategy that us funded to address this challenge. </a:t>
            </a:r>
            <a:endParaRPr lang="en-ZA" dirty="0" smtClean="0"/>
          </a:p>
          <a:p>
            <a:pPr lvl="0" algn="just">
              <a:buFont typeface="Arial" panose="020B0604020202020204" pitchFamily="34" charset="0"/>
              <a:buChar char="•"/>
            </a:pPr>
            <a:r>
              <a:rPr lang="en-ZA" dirty="0" smtClean="0"/>
              <a:t>While </a:t>
            </a:r>
            <a:r>
              <a:rPr lang="en-ZA" dirty="0"/>
              <a:t>some progress has been made, the conditions in the transit camps remains a serious concern that has a potential to lead to social conflicts and strife.</a:t>
            </a:r>
          </a:p>
          <a:p>
            <a:pPr lvl="0" algn="just">
              <a:buFont typeface="Arial" panose="020B0604020202020204" pitchFamily="34" charset="0"/>
              <a:buChar char="•"/>
            </a:pPr>
            <a:r>
              <a:rPr lang="en-ZA" dirty="0"/>
              <a:t>That due to the topography and spatial form of the metropolitan municipality, the location of some of the informal settlements in steep slopes makes these communities vulnerable to natural disasters, such as flooding and fire.</a:t>
            </a:r>
          </a:p>
          <a:p>
            <a:pPr lvl="0" algn="just">
              <a:buFont typeface="Arial" panose="020B0604020202020204" pitchFamily="34" charset="0"/>
              <a:buChar char="•"/>
            </a:pPr>
            <a:r>
              <a:rPr lang="en-ZA" dirty="0"/>
              <a:t>That it is not clear that the metro has a clear comprehensive and innovative approach to dealing with its challenge on human settlement, mostly because the current approaches will not be able to cope with the current housing backlogs in the city.</a:t>
            </a:r>
          </a:p>
          <a:p>
            <a:pPr marL="0" indent="0">
              <a:buNone/>
            </a:pPr>
            <a:endParaRPr lang="en-ZA" dirty="0"/>
          </a:p>
        </p:txBody>
      </p:sp>
      <p:sp>
        <p:nvSpPr>
          <p:cNvPr id="4" name="Slide Number Placeholder 3">
            <a:extLst>
              <a:ext uri="{FF2B5EF4-FFF2-40B4-BE49-F238E27FC236}">
                <a16:creationId xmlns:a16="http://schemas.microsoft.com/office/drawing/2014/main" xmlns="" id="{C3A95CD4-25AE-4EC5-A010-DB0FD93E13A6}"/>
              </a:ext>
            </a:extLst>
          </p:cNvPr>
          <p:cNvSpPr>
            <a:spLocks noGrp="1"/>
          </p:cNvSpPr>
          <p:nvPr>
            <p:ph type="sldNum" sz="quarter" idx="12"/>
          </p:nvPr>
        </p:nvSpPr>
        <p:spPr/>
        <p:txBody>
          <a:bodyPr/>
          <a:lstStyle/>
          <a:p>
            <a:pPr>
              <a:defRPr/>
            </a:pPr>
            <a:fld id="{7773200B-CD01-40FD-9F7E-DB68DF9A3C84}" type="slidenum">
              <a:rPr lang="en-US" altLang="en-US" smtClean="0"/>
              <a:pPr>
                <a:defRPr/>
              </a:pPr>
              <a:t>28</a:t>
            </a:fld>
            <a:endParaRPr lang="en-US" altLang="en-US" dirty="0"/>
          </a:p>
        </p:txBody>
      </p:sp>
    </p:spTree>
    <p:extLst>
      <p:ext uri="{BB962C8B-B14F-4D97-AF65-F5344CB8AC3E}">
        <p14:creationId xmlns:p14="http://schemas.microsoft.com/office/powerpoint/2010/main" xmlns="" val="2283490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7D4F-27B4-415F-BCA2-F423E7BCC933}"/>
              </a:ext>
            </a:extLst>
          </p:cNvPr>
          <p:cNvSpPr>
            <a:spLocks noGrp="1"/>
          </p:cNvSpPr>
          <p:nvPr>
            <p:ph type="title"/>
          </p:nvPr>
        </p:nvSpPr>
        <p:spPr>
          <a:xfrm>
            <a:off x="0" y="0"/>
            <a:ext cx="9144000" cy="1124744"/>
          </a:xfrm>
        </p:spPr>
        <p:txBody>
          <a:bodyPr/>
          <a:lstStyle/>
          <a:p>
            <a:r>
              <a:rPr lang="en-US" sz="3200" dirty="0" smtClean="0"/>
              <a:t>ETHEKWINI METRO – government investment  </a:t>
            </a:r>
            <a:endParaRPr lang="en-ZA" sz="3200" dirty="0"/>
          </a:p>
        </p:txBody>
      </p:sp>
      <p:sp>
        <p:nvSpPr>
          <p:cNvPr id="3" name="Content Placeholder 2">
            <a:extLst>
              <a:ext uri="{FF2B5EF4-FFF2-40B4-BE49-F238E27FC236}">
                <a16:creationId xmlns:a16="http://schemas.microsoft.com/office/drawing/2014/main" xmlns="" id="{EA9BCDA9-ECD8-4820-9A46-D76CA99B9055}"/>
              </a:ext>
            </a:extLst>
          </p:cNvPr>
          <p:cNvSpPr>
            <a:spLocks noGrp="1"/>
          </p:cNvSpPr>
          <p:nvPr>
            <p:ph idx="1"/>
          </p:nvPr>
        </p:nvSpPr>
        <p:spPr>
          <a:xfrm>
            <a:off x="173360" y="1124744"/>
            <a:ext cx="8797280" cy="5368131"/>
          </a:xfrm>
        </p:spPr>
        <p:txBody>
          <a:bodyPr/>
          <a:lstStyle/>
          <a:p>
            <a:pPr algn="just">
              <a:buFont typeface="Arial" panose="020B0604020202020204" pitchFamily="34" charset="0"/>
              <a:buChar char="•"/>
            </a:pPr>
            <a:r>
              <a:rPr lang="en-GB" sz="1800" dirty="0"/>
              <a:t>N</a:t>
            </a:r>
            <a:r>
              <a:rPr lang="en-GB" sz="1800" dirty="0" smtClean="0"/>
              <a:t>ational </a:t>
            </a:r>
            <a:r>
              <a:rPr lang="en-GB" sz="1800" dirty="0"/>
              <a:t>and provincial sector departments and the </a:t>
            </a:r>
            <a:r>
              <a:rPr lang="en-GB" sz="1800" dirty="0" smtClean="0"/>
              <a:t>municipality engaged </a:t>
            </a:r>
            <a:r>
              <a:rPr lang="en-GB" sz="1800" dirty="0"/>
              <a:t>to understand the projects there are or will be implementing in this Metro. </a:t>
            </a:r>
            <a:endParaRPr lang="en-GB" sz="1800" dirty="0" smtClean="0"/>
          </a:p>
          <a:p>
            <a:pPr algn="just">
              <a:buFont typeface="Arial" panose="020B0604020202020204" pitchFamily="34" charset="0"/>
              <a:buChar char="•"/>
            </a:pPr>
            <a:r>
              <a:rPr lang="en-GB" sz="1800" dirty="0" smtClean="0"/>
              <a:t>Based </a:t>
            </a:r>
            <a:r>
              <a:rPr lang="en-GB" sz="1800" dirty="0"/>
              <a:t>on the information received, national sectors department’s total investment in EThekwini is </a:t>
            </a:r>
            <a:r>
              <a:rPr lang="en-GB" sz="1800" b="1" dirty="0"/>
              <a:t>R17.1 billion</a:t>
            </a:r>
            <a:r>
              <a:rPr lang="en-GB" sz="1800" dirty="0"/>
              <a:t> for the next 3-5 years</a:t>
            </a:r>
            <a:r>
              <a:rPr lang="en-GB" sz="1800" dirty="0" smtClean="0"/>
              <a:t>.</a:t>
            </a:r>
          </a:p>
          <a:p>
            <a:pPr algn="just">
              <a:buFont typeface="Arial" panose="020B0604020202020204" pitchFamily="34" charset="0"/>
              <a:buChar char="•"/>
            </a:pPr>
            <a:r>
              <a:rPr lang="en-GB" sz="1800" dirty="0" smtClean="0"/>
              <a:t>The </a:t>
            </a:r>
            <a:r>
              <a:rPr lang="en-GB" sz="1800" dirty="0"/>
              <a:t>Department of Human Settlements, Water and Sanitation has indicated the biggest total investment of R6.1 billion human settlements, water and sanitation infrastructure</a:t>
            </a:r>
            <a:r>
              <a:rPr lang="en-GB" sz="1800" dirty="0" smtClean="0"/>
              <a:t>. </a:t>
            </a:r>
            <a:endParaRPr lang="en-GB" sz="1800" dirty="0"/>
          </a:p>
          <a:p>
            <a:pPr algn="just">
              <a:buFont typeface="Arial" panose="020B0604020202020204" pitchFamily="34" charset="0"/>
              <a:buChar char="•"/>
            </a:pPr>
            <a:r>
              <a:rPr lang="en-GB" sz="1800" dirty="0" smtClean="0"/>
              <a:t>With </a:t>
            </a:r>
            <a:r>
              <a:rPr lang="en-GB" sz="1800" dirty="0"/>
              <a:t>regards to the provincial sector departments, a total budget of </a:t>
            </a:r>
            <a:r>
              <a:rPr lang="en-GB" sz="1800" b="1" dirty="0"/>
              <a:t>R10.4 billion</a:t>
            </a:r>
            <a:r>
              <a:rPr lang="en-GB" sz="1800" dirty="0"/>
              <a:t> has been allocated for EThekwini municipality for the 2019/20 financial year. </a:t>
            </a:r>
            <a:endParaRPr lang="en-GB" sz="1800" dirty="0" smtClean="0"/>
          </a:p>
          <a:p>
            <a:pPr algn="just">
              <a:buFont typeface="Arial" panose="020B0604020202020204" pitchFamily="34" charset="0"/>
              <a:buChar char="•"/>
            </a:pPr>
            <a:r>
              <a:rPr lang="en-GB" sz="1800" dirty="0" smtClean="0"/>
              <a:t>The </a:t>
            </a:r>
            <a:r>
              <a:rPr lang="en-GB" sz="1800" dirty="0"/>
              <a:t>biggest investors are the departments of Human Settlements with a total investment of R6.1 billion followed by the Department of Transport with a total investment of R1.6 billion and the Department of Education with a total investment of R1.1 billion</a:t>
            </a:r>
            <a:r>
              <a:rPr lang="en-GB" sz="1800" dirty="0" smtClean="0"/>
              <a:t>.</a:t>
            </a:r>
          </a:p>
          <a:p>
            <a:pPr algn="just">
              <a:buFont typeface="Arial" panose="020B0604020202020204" pitchFamily="34" charset="0"/>
              <a:buChar char="•"/>
            </a:pPr>
            <a:r>
              <a:rPr lang="en-GB" sz="1800" dirty="0" smtClean="0"/>
              <a:t> </a:t>
            </a:r>
            <a:r>
              <a:rPr lang="en-GB" sz="1800" dirty="0"/>
              <a:t>At the municipal level, the budget is allocated according to the Integrated Development Plan (IDP) goals. The </a:t>
            </a:r>
            <a:r>
              <a:rPr lang="en-GB" sz="1800" b="1" dirty="0"/>
              <a:t>municipality</a:t>
            </a:r>
            <a:r>
              <a:rPr lang="en-GB" sz="1800" dirty="0"/>
              <a:t> has a total capital budget of </a:t>
            </a:r>
            <a:r>
              <a:rPr lang="en-GB" sz="1800" b="1" dirty="0"/>
              <a:t>R7.8 billion</a:t>
            </a:r>
            <a:r>
              <a:rPr lang="en-GB" sz="1800" dirty="0"/>
              <a:t> for the 2019/20 financial with R8.0 billion and R7,6 billion allocated in the 2020/21 and 2021/20122 financial years respectively. </a:t>
            </a:r>
            <a:endParaRPr lang="en-GB" sz="1800" dirty="0" smtClean="0"/>
          </a:p>
          <a:p>
            <a:pPr algn="just">
              <a:buFont typeface="Arial" panose="020B0604020202020204" pitchFamily="34" charset="0"/>
              <a:buChar char="•"/>
            </a:pPr>
            <a:r>
              <a:rPr lang="en-GB" sz="1800" dirty="0" smtClean="0"/>
              <a:t>In </a:t>
            </a:r>
            <a:r>
              <a:rPr lang="en-GB" sz="1800" dirty="0"/>
              <a:t>total government investment in eThekwini Metropolitan Municipality is estimated to be </a:t>
            </a:r>
            <a:r>
              <a:rPr lang="en-GB" sz="1800" b="1" dirty="0"/>
              <a:t>R35.3 billion</a:t>
            </a:r>
            <a:r>
              <a:rPr lang="en-GB" sz="1800" dirty="0"/>
              <a:t> over the next 5 years</a:t>
            </a:r>
            <a:r>
              <a:rPr lang="en-GB" dirty="0"/>
              <a:t>.</a:t>
            </a:r>
            <a:endParaRPr lang="en-ZA" dirty="0"/>
          </a:p>
          <a:p>
            <a:pPr marL="0" indent="0">
              <a:buNone/>
            </a:pPr>
            <a:endParaRPr lang="en-ZA" dirty="0"/>
          </a:p>
          <a:p>
            <a:pPr marL="0" indent="0">
              <a:buNone/>
            </a:pPr>
            <a:endParaRPr lang="en-ZA" dirty="0"/>
          </a:p>
        </p:txBody>
      </p:sp>
      <p:sp>
        <p:nvSpPr>
          <p:cNvPr id="4" name="Slide Number Placeholder 3">
            <a:extLst>
              <a:ext uri="{FF2B5EF4-FFF2-40B4-BE49-F238E27FC236}">
                <a16:creationId xmlns:a16="http://schemas.microsoft.com/office/drawing/2014/main" xmlns="" id="{C3A95CD4-25AE-4EC5-A010-DB0FD93E13A6}"/>
              </a:ext>
            </a:extLst>
          </p:cNvPr>
          <p:cNvSpPr>
            <a:spLocks noGrp="1"/>
          </p:cNvSpPr>
          <p:nvPr>
            <p:ph type="sldNum" sz="quarter" idx="12"/>
          </p:nvPr>
        </p:nvSpPr>
        <p:spPr/>
        <p:txBody>
          <a:bodyPr/>
          <a:lstStyle/>
          <a:p>
            <a:pPr>
              <a:defRPr/>
            </a:pPr>
            <a:fld id="{7773200B-CD01-40FD-9F7E-DB68DF9A3C84}" type="slidenum">
              <a:rPr lang="en-US" altLang="en-US" smtClean="0"/>
              <a:pPr>
                <a:defRPr/>
              </a:pPr>
              <a:t>29</a:t>
            </a:fld>
            <a:endParaRPr lang="en-US" altLang="en-US" dirty="0"/>
          </a:p>
        </p:txBody>
      </p:sp>
    </p:spTree>
    <p:extLst>
      <p:ext uri="{BB962C8B-B14F-4D97-AF65-F5344CB8AC3E}">
        <p14:creationId xmlns:p14="http://schemas.microsoft.com/office/powerpoint/2010/main" xmlns="" val="68713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AE5F84-E312-425D-9DEB-2BEEBC90EA2A}" type="slidenum">
              <a:rPr lang="en-US" altLang="en-US" smtClean="0"/>
              <a:pPr>
                <a:defRPr/>
              </a:pPr>
              <a:t>3</a:t>
            </a:fld>
            <a:endParaRPr lang="en-US" altLang="en-US" dirty="0"/>
          </a:p>
        </p:txBody>
      </p:sp>
      <p:sp>
        <p:nvSpPr>
          <p:cNvPr id="3" name="Rectangle 2"/>
          <p:cNvSpPr/>
          <p:nvPr/>
        </p:nvSpPr>
        <p:spPr>
          <a:xfrm>
            <a:off x="251521" y="965041"/>
            <a:ext cx="8456612" cy="5632311"/>
          </a:xfrm>
          <a:prstGeom prst="rect">
            <a:avLst/>
          </a:prstGeom>
        </p:spPr>
        <p:txBody>
          <a:bodyPr wrap="square">
            <a:spAutoFit/>
          </a:bodyPr>
          <a:lstStyle/>
          <a:p>
            <a:pPr marL="285750" indent="-285750" algn="just">
              <a:spcBef>
                <a:spcPts val="0"/>
              </a:spcBef>
              <a:spcAft>
                <a:spcPts val="0"/>
              </a:spcAft>
              <a:buFont typeface="Arial" panose="020B0604020202020204" pitchFamily="34" charset="0"/>
              <a:buChar char="•"/>
            </a:pPr>
            <a:r>
              <a:rPr lang="en-GB" dirty="0">
                <a:latin typeface="Arial Narrow" panose="020B0606020202030204" pitchFamily="34" charset="0"/>
              </a:rPr>
              <a:t>the 1994 elections manifesto envisages “</a:t>
            </a:r>
            <a:r>
              <a:rPr lang="en-GB" i="1" dirty="0">
                <a:latin typeface="Arial Narrow" panose="020B0606020202030204" pitchFamily="34" charset="0"/>
              </a:rPr>
              <a:t>a government of the people</a:t>
            </a:r>
            <a:r>
              <a:rPr lang="en-GB" dirty="0">
                <a:latin typeface="Arial Narrow" panose="020B0606020202030204" pitchFamily="34" charset="0"/>
              </a:rPr>
              <a:t>” wherein the rights “of all people to elect a government of their choice” was guaranteed and once that is done there would be a “</a:t>
            </a:r>
            <a:r>
              <a:rPr lang="en-GB" i="1" u="sng" dirty="0">
                <a:latin typeface="Arial Narrow" panose="020B0606020202030204" pitchFamily="34" charset="0"/>
              </a:rPr>
              <a:t>democratic government</a:t>
            </a:r>
            <a:r>
              <a:rPr lang="en-GB" i="1" dirty="0">
                <a:latin typeface="Arial Narrow" panose="020B0606020202030204" pitchFamily="34" charset="0"/>
              </a:rPr>
              <a:t> at provincial and local levels, with the </a:t>
            </a:r>
            <a:r>
              <a:rPr lang="en-GB" i="1" u="sng" dirty="0">
                <a:latin typeface="Arial Narrow" panose="020B0606020202030204" pitchFamily="34" charset="0"/>
              </a:rPr>
              <a:t>powers and resources to meet people`s needs</a:t>
            </a:r>
            <a:r>
              <a:rPr lang="en-GB" dirty="0">
                <a:latin typeface="Arial Narrow" panose="020B0606020202030204" pitchFamily="34" charset="0"/>
              </a:rPr>
              <a:t>”. </a:t>
            </a:r>
            <a:endParaRPr lang="en-US" dirty="0">
              <a:latin typeface="Arial Narrow" panose="020B0606020202030204" pitchFamily="34" charset="0"/>
            </a:endParaRPr>
          </a:p>
          <a:p>
            <a:pPr marL="285750" marR="0" indent="-285750" algn="just">
              <a:spcBef>
                <a:spcPts val="0"/>
              </a:spcBef>
              <a:spcAft>
                <a:spcPts val="0"/>
              </a:spcAft>
              <a:buFont typeface="Arial" panose="020B0604020202020204" pitchFamily="34" charset="0"/>
              <a:buChar char="•"/>
            </a:pPr>
            <a:r>
              <a:rPr lang="en-US" dirty="0">
                <a:latin typeface="Arial Narrow" panose="020B0606020202030204" pitchFamily="34" charset="0"/>
                <a:ea typeface="Calibri" panose="020F0502020204030204" pitchFamily="34" charset="0"/>
                <a:cs typeface="Calibri" panose="020F0502020204030204" pitchFamily="34" charset="0"/>
              </a:rPr>
              <a:t>To take this forward the President indicated that things have to work differently</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tabLst>
                <a:tab pos="457200" algn="l"/>
              </a:tabLst>
            </a:pPr>
            <a:r>
              <a:rPr lang="en-GB" i="1" dirty="0">
                <a:latin typeface="Arial Narrow" panose="020B0606020202030204" pitchFamily="34" charset="0"/>
                <a:ea typeface="Calibri" panose="020F0502020204030204" pitchFamily="34" charset="0"/>
                <a:cs typeface="Calibri" panose="020F0502020204030204" pitchFamily="34" charset="0"/>
              </a:rPr>
              <a:t>“For the effective implementation of our seven priorities, the structures of government will need to function with maximum coordination and cooperation as it is envisaged in our Constitution. </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tabLst>
                <a:tab pos="457200" algn="l"/>
              </a:tabLst>
            </a:pPr>
            <a:r>
              <a:rPr lang="en-GB" i="1" dirty="0">
                <a:latin typeface="Arial Narrow" panose="020B0606020202030204" pitchFamily="34" charset="0"/>
                <a:ea typeface="Calibri" panose="020F0502020204030204" pitchFamily="34" charset="0"/>
                <a:cs typeface="Calibri" panose="020F0502020204030204" pitchFamily="34" charset="0"/>
              </a:rPr>
              <a:t>The truth is that lack of coordination between national and provincial governments, between departments and particularly at local government level, has not served us.</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tabLst>
                <a:tab pos="457200" algn="l"/>
              </a:tabLst>
            </a:pPr>
            <a:r>
              <a:rPr lang="en-GB" i="1" dirty="0">
                <a:latin typeface="Arial Narrow" panose="020B0606020202030204" pitchFamily="34" charset="0"/>
                <a:ea typeface="Calibri" panose="020F0502020204030204" pitchFamily="34" charset="0"/>
                <a:cs typeface="Calibri" panose="020F0502020204030204" pitchFamily="34" charset="0"/>
              </a:rPr>
              <a:t>We have slid into a pattern of operating in silos.</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tabLst>
                <a:tab pos="457200" algn="l"/>
              </a:tabLst>
            </a:pPr>
            <a:r>
              <a:rPr lang="en-GB" i="1" dirty="0">
                <a:latin typeface="Arial Narrow" panose="020B0606020202030204" pitchFamily="34" charset="0"/>
                <a:ea typeface="Calibri" panose="020F0502020204030204" pitchFamily="34" charset="0"/>
                <a:cs typeface="Calibri" panose="020F0502020204030204" pitchFamily="34" charset="0"/>
              </a:rPr>
              <a:t>This has led to lack of coherence in planning and implementation and has made monitoring and oversight of government’s programme difficult.</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tabLst>
                <a:tab pos="457200" algn="l"/>
              </a:tabLst>
            </a:pPr>
            <a:r>
              <a:rPr lang="en-GB" i="1" dirty="0">
                <a:latin typeface="Arial Narrow" panose="020B0606020202030204" pitchFamily="34" charset="0"/>
                <a:ea typeface="Calibri" panose="020F0502020204030204" pitchFamily="34" charset="0"/>
                <a:cs typeface="Calibri" panose="020F0502020204030204" pitchFamily="34" charset="0"/>
              </a:rPr>
              <a:t>It has become a significant deterrent to investment as businesspeople have had to move from pillar to post in search of support and services in what are essentially the same sectors. </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tabLst>
                <a:tab pos="457200" algn="l"/>
              </a:tabLst>
            </a:pPr>
            <a:r>
              <a:rPr lang="en-GB" i="1" dirty="0">
                <a:latin typeface="Arial Narrow" panose="020B0606020202030204" pitchFamily="34" charset="0"/>
                <a:ea typeface="Calibri" panose="020F0502020204030204" pitchFamily="34" charset="0"/>
                <a:cs typeface="Calibri" panose="020F0502020204030204" pitchFamily="34" charset="0"/>
              </a:rPr>
              <a:t>At the heart of most service delivery protests is fragmented planning on our part as well as poor communication.</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tabLst>
                <a:tab pos="457200" algn="l"/>
              </a:tabLst>
            </a:pPr>
            <a:r>
              <a:rPr lang="en-GB" i="1" dirty="0">
                <a:latin typeface="Arial Narrow" panose="020B0606020202030204" pitchFamily="34" charset="0"/>
                <a:ea typeface="Calibri" panose="020F0502020204030204" pitchFamily="34" charset="0"/>
                <a:cs typeface="Calibri" panose="020F0502020204030204" pitchFamily="34" charset="0"/>
              </a:rPr>
              <a:t>As the </a:t>
            </a:r>
            <a:r>
              <a:rPr lang="en-US" i="1" dirty="0">
                <a:latin typeface="Arial Narrow" panose="020B0606020202030204" pitchFamily="34" charset="0"/>
                <a:ea typeface="Calibri" panose="020F0502020204030204" pitchFamily="34" charset="0"/>
                <a:cs typeface="Calibri" panose="020F0502020204030204" pitchFamily="34" charset="0"/>
              </a:rPr>
              <a:t>6</a:t>
            </a:r>
            <a:r>
              <a:rPr lang="en-US" i="1" baseline="30000" dirty="0">
                <a:latin typeface="Arial Narrow" panose="020B0606020202030204" pitchFamily="34" charset="0"/>
                <a:ea typeface="Calibri" panose="020F0502020204030204" pitchFamily="34" charset="0"/>
                <a:cs typeface="Calibri" panose="020F0502020204030204" pitchFamily="34" charset="0"/>
              </a:rPr>
              <a:t>th</a:t>
            </a:r>
            <a:r>
              <a:rPr lang="en-US" i="1" dirty="0">
                <a:latin typeface="Arial Narrow" panose="020B0606020202030204" pitchFamily="34" charset="0"/>
                <a:ea typeface="Calibri" panose="020F0502020204030204" pitchFamily="34" charset="0"/>
                <a:cs typeface="Calibri" panose="020F0502020204030204" pitchFamily="34" charset="0"/>
              </a:rPr>
              <a:t> Administration we are going to do away with this fragmented approach to development.”</a:t>
            </a:r>
          </a:p>
          <a:p>
            <a:pPr marL="342900" marR="0" lvl="0" indent="-342900" algn="just">
              <a:spcBef>
                <a:spcPts val="0"/>
              </a:spcBef>
              <a:spcAft>
                <a:spcPts val="0"/>
              </a:spcAft>
              <a:buFont typeface="Arial" panose="020B0604020202020204" pitchFamily="34" charset="0"/>
              <a:buChar char="•"/>
              <a:tabLst>
                <a:tab pos="457200" algn="l"/>
              </a:tabLst>
            </a:pPr>
            <a:r>
              <a:rPr lang="en-US" sz="1800" dirty="0">
                <a:effectLst/>
                <a:latin typeface="Arial Narrow" panose="020B0606020202030204" pitchFamily="34" charset="0"/>
                <a:ea typeface="Calibri" panose="020F0502020204030204" pitchFamily="34" charset="0"/>
                <a:cs typeface="Calibri" panose="020F0502020204030204" pitchFamily="34" charset="0"/>
              </a:rPr>
              <a:t>Therefore we are called upon to:</a:t>
            </a:r>
          </a:p>
          <a:p>
            <a:pPr marL="800100" lvl="1" indent="-342900" algn="just">
              <a:spcBef>
                <a:spcPts val="0"/>
              </a:spcBef>
              <a:spcAft>
                <a:spcPts val="0"/>
              </a:spcAft>
              <a:buFont typeface="Arial" panose="020B0604020202020204" pitchFamily="34" charset="0"/>
              <a:buChar char="•"/>
              <a:tabLst>
                <a:tab pos="457200" algn="l"/>
              </a:tabLst>
            </a:pPr>
            <a:r>
              <a:rPr lang="en-US" dirty="0">
                <a:effectLst/>
                <a:latin typeface="Arial Narrow" panose="020B0606020202030204" pitchFamily="34" charset="0"/>
                <a:ea typeface="Calibri" panose="020F0502020204030204" pitchFamily="34" charset="0"/>
                <a:cs typeface="Calibri" panose="020F0502020204030204" pitchFamily="34" charset="0"/>
              </a:rPr>
              <a:t>Ensure that we bring to life the aspirations of the people shall govern</a:t>
            </a:r>
          </a:p>
          <a:p>
            <a:pPr marL="800100" lvl="1" indent="-342900" algn="just">
              <a:spcBef>
                <a:spcPts val="0"/>
              </a:spcBef>
              <a:spcAft>
                <a:spcPts val="0"/>
              </a:spcAft>
              <a:buFont typeface="Arial" panose="020B0604020202020204" pitchFamily="34" charset="0"/>
              <a:buChar char="•"/>
              <a:tabLst>
                <a:tab pos="457200" algn="l"/>
              </a:tabLst>
            </a:pPr>
            <a:r>
              <a:rPr lang="en-US" dirty="0">
                <a:latin typeface="Arial Narrow" panose="020B0606020202030204" pitchFamily="34" charset="0"/>
                <a:ea typeface="Calibri" panose="020F0502020204030204" pitchFamily="34" charset="0"/>
                <a:cs typeface="Calibri" panose="020F0502020204030204" pitchFamily="34" charset="0"/>
              </a:rPr>
              <a:t>B</a:t>
            </a:r>
            <a:r>
              <a:rPr lang="en-US" sz="1800" dirty="0">
                <a:effectLst/>
                <a:latin typeface="Arial Narrow" panose="020B0606020202030204" pitchFamily="34" charset="0"/>
                <a:ea typeface="Calibri" panose="020F0502020204030204" pitchFamily="34" charset="0"/>
                <a:cs typeface="Calibri" panose="020F0502020204030204" pitchFamily="34" charset="0"/>
              </a:rPr>
              <a:t>ring government closer to the people through the District</a:t>
            </a:r>
          </a:p>
        </p:txBody>
      </p:sp>
      <p:sp>
        <p:nvSpPr>
          <p:cNvPr id="4" name="Title 1"/>
          <p:cNvSpPr txBox="1">
            <a:spLocks/>
          </p:cNvSpPr>
          <p:nvPr/>
        </p:nvSpPr>
        <p:spPr>
          <a:xfrm>
            <a:off x="631449" y="263493"/>
            <a:ext cx="7886700" cy="620330"/>
          </a:xfrm>
          <a:prstGeom prst="rect">
            <a:avLst/>
          </a:prstGeom>
        </p:spPr>
        <p:txBody>
          <a:bodyPr/>
          <a:lstStyle>
            <a:lvl1pPr algn="ctr" defTabSz="685800" rtl="0" eaLnBrk="0" fontAlgn="base" hangingPunct="0">
              <a:lnSpc>
                <a:spcPct val="90000"/>
              </a:lnSpc>
              <a:spcBef>
                <a:spcPct val="0"/>
              </a:spcBef>
              <a:spcAft>
                <a:spcPct val="0"/>
              </a:spcAft>
              <a:defRPr lang="en-US" sz="4000" b="1" kern="1200" smtClean="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l"/>
            <a:r>
              <a:rPr lang="en-US" sz="2800" dirty="0"/>
              <a:t>INTRODUCTION</a:t>
            </a:r>
          </a:p>
        </p:txBody>
      </p:sp>
    </p:spTree>
    <p:extLst>
      <p:ext uri="{BB962C8B-B14F-4D97-AF65-F5344CB8AC3E}">
        <p14:creationId xmlns:p14="http://schemas.microsoft.com/office/powerpoint/2010/main" xmlns="" val="1898102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7D4F-27B4-415F-BCA2-F423E7BCC933}"/>
              </a:ext>
            </a:extLst>
          </p:cNvPr>
          <p:cNvSpPr>
            <a:spLocks noGrp="1"/>
          </p:cNvSpPr>
          <p:nvPr>
            <p:ph type="title"/>
          </p:nvPr>
        </p:nvSpPr>
        <p:spPr>
          <a:xfrm>
            <a:off x="0" y="0"/>
            <a:ext cx="9144000" cy="1124744"/>
          </a:xfrm>
        </p:spPr>
        <p:txBody>
          <a:bodyPr/>
          <a:lstStyle/>
          <a:p>
            <a:r>
              <a:rPr lang="en-US" sz="3200" dirty="0" smtClean="0"/>
              <a:t>ETHEKWINI METRO – catalytic projects  </a:t>
            </a:r>
            <a:endParaRPr lang="en-ZA" sz="3200" dirty="0"/>
          </a:p>
        </p:txBody>
      </p:sp>
      <p:sp>
        <p:nvSpPr>
          <p:cNvPr id="3" name="Content Placeholder 2">
            <a:extLst>
              <a:ext uri="{FF2B5EF4-FFF2-40B4-BE49-F238E27FC236}">
                <a16:creationId xmlns:a16="http://schemas.microsoft.com/office/drawing/2014/main" xmlns="" id="{EA9BCDA9-ECD8-4820-9A46-D76CA99B9055}"/>
              </a:ext>
            </a:extLst>
          </p:cNvPr>
          <p:cNvSpPr>
            <a:spLocks noGrp="1"/>
          </p:cNvSpPr>
          <p:nvPr>
            <p:ph idx="1"/>
          </p:nvPr>
        </p:nvSpPr>
        <p:spPr>
          <a:xfrm>
            <a:off x="173360" y="1124744"/>
            <a:ext cx="8797280" cy="5596731"/>
          </a:xfrm>
        </p:spPr>
        <p:txBody>
          <a:bodyPr/>
          <a:lstStyle/>
          <a:p>
            <a:pPr>
              <a:buFont typeface="Arial" panose="020B0604020202020204" pitchFamily="34" charset="0"/>
              <a:buChar char="•"/>
            </a:pPr>
            <a:r>
              <a:rPr lang="en-GB" sz="1800" dirty="0" smtClean="0"/>
              <a:t>National and Provincial government together with </a:t>
            </a:r>
            <a:r>
              <a:rPr lang="en-GB" sz="1800" dirty="0" err="1" smtClean="0"/>
              <a:t>Ethekwini</a:t>
            </a:r>
            <a:r>
              <a:rPr lang="en-GB" sz="1800" dirty="0" smtClean="0"/>
              <a:t> </a:t>
            </a:r>
            <a:r>
              <a:rPr lang="en-GB" sz="1800" dirty="0"/>
              <a:t>Metro identified </a:t>
            </a:r>
            <a:r>
              <a:rPr lang="en-GB" sz="1800" dirty="0" smtClean="0"/>
              <a:t>catalytic </a:t>
            </a:r>
            <a:r>
              <a:rPr lang="en-GB" sz="1800" dirty="0"/>
              <a:t>projects which can ignite and facilitate for joint and multi stakeholder implementation across all three spheres of governance. </a:t>
            </a:r>
            <a:endParaRPr lang="en-GB" sz="1800" dirty="0" smtClean="0"/>
          </a:p>
          <a:p>
            <a:pPr>
              <a:buFont typeface="Arial" panose="020B0604020202020204" pitchFamily="34" charset="0"/>
              <a:buChar char="•"/>
            </a:pPr>
            <a:r>
              <a:rPr lang="en-GB" sz="1800" dirty="0" smtClean="0"/>
              <a:t>These projects have a high </a:t>
            </a:r>
            <a:r>
              <a:rPr lang="en-GB" sz="1800" dirty="0"/>
              <a:t>potential for job creation and spatial transformation with the requisite domino effect for development. </a:t>
            </a:r>
            <a:endParaRPr lang="en-ZA" sz="1800" dirty="0"/>
          </a:p>
          <a:p>
            <a:pPr marL="0" indent="0">
              <a:buNone/>
            </a:pPr>
            <a:r>
              <a:rPr lang="en-GB" sz="1800" b="1" dirty="0" smtClean="0"/>
              <a:t>These </a:t>
            </a:r>
            <a:r>
              <a:rPr lang="en-GB" sz="1800" b="1" dirty="0"/>
              <a:t>catalytic projects include</a:t>
            </a:r>
            <a:r>
              <a:rPr lang="en-GB" sz="1800" b="1" dirty="0" smtClean="0"/>
              <a:t>:</a:t>
            </a:r>
          </a:p>
          <a:p>
            <a:pPr marL="0" indent="0">
              <a:buNone/>
            </a:pPr>
            <a:r>
              <a:rPr lang="en-GB" sz="1800" dirty="0" smtClean="0"/>
              <a:t>1.  </a:t>
            </a:r>
            <a:r>
              <a:rPr lang="en-GB" sz="1800" dirty="0" err="1"/>
              <a:t>Aerotropolis</a:t>
            </a:r>
            <a:r>
              <a:rPr lang="en-GB" sz="1800" dirty="0"/>
              <a:t> which encompasses the </a:t>
            </a:r>
            <a:r>
              <a:rPr lang="en-GB" sz="1800" dirty="0" err="1"/>
              <a:t>Dube</a:t>
            </a:r>
            <a:r>
              <a:rPr lang="en-GB" sz="1800" dirty="0"/>
              <a:t> Trade Port and </a:t>
            </a:r>
            <a:r>
              <a:rPr lang="en-GB" sz="1800" dirty="0" err="1"/>
              <a:t>Cornubia</a:t>
            </a:r>
            <a:r>
              <a:rPr lang="en-GB" sz="1800" dirty="0"/>
              <a:t>, Bridge </a:t>
            </a:r>
            <a:r>
              <a:rPr lang="en-GB" sz="1800" dirty="0" smtClean="0"/>
              <a:t>City.</a:t>
            </a:r>
          </a:p>
          <a:p>
            <a:pPr marL="0" indent="0">
              <a:buNone/>
            </a:pPr>
            <a:r>
              <a:rPr lang="en-GB" sz="1800" dirty="0" smtClean="0"/>
              <a:t>2. </a:t>
            </a:r>
            <a:r>
              <a:rPr lang="en-GB" sz="1800" dirty="0"/>
              <a:t>C3 Corridor encompassing the Midway Crossing; Point Waterfront Development; River Town Precinct </a:t>
            </a:r>
            <a:r>
              <a:rPr lang="en-GB" sz="1800" dirty="0" smtClean="0"/>
              <a:t>Developments.</a:t>
            </a:r>
          </a:p>
          <a:p>
            <a:pPr marL="0" indent="0">
              <a:buNone/>
            </a:pPr>
            <a:r>
              <a:rPr lang="en-GB" sz="1800" dirty="0" smtClean="0"/>
              <a:t>3. Warwick </a:t>
            </a:r>
            <a:r>
              <a:rPr lang="en-GB" sz="1800" dirty="0"/>
              <a:t>Development; </a:t>
            </a:r>
            <a:r>
              <a:rPr lang="en-GB" sz="1800" dirty="0" err="1"/>
              <a:t>Ntshongweni</a:t>
            </a:r>
            <a:r>
              <a:rPr lang="en-GB" sz="1800" dirty="0"/>
              <a:t> Mixed Use development which is strategically located at the N3; </a:t>
            </a:r>
            <a:r>
              <a:rPr lang="en-GB" sz="1800" dirty="0" err="1"/>
              <a:t>Kassier</a:t>
            </a:r>
            <a:r>
              <a:rPr lang="en-GB" sz="1800" dirty="0"/>
              <a:t> road </a:t>
            </a:r>
            <a:r>
              <a:rPr lang="en-GB" sz="1800" dirty="0" smtClean="0"/>
              <a:t>interchange.</a:t>
            </a:r>
          </a:p>
          <a:p>
            <a:pPr marL="0" indent="0">
              <a:buNone/>
            </a:pPr>
            <a:r>
              <a:rPr lang="en-GB" sz="1800" dirty="0" smtClean="0"/>
              <a:t>4 the </a:t>
            </a:r>
            <a:r>
              <a:rPr lang="en-GB" sz="1800" dirty="0"/>
              <a:t>152-hectare Keystone Park Light Industrial Warehousing and Logistics Precinct; Automotive Supply </a:t>
            </a:r>
            <a:r>
              <a:rPr lang="en-GB" sz="1800" dirty="0" smtClean="0"/>
              <a:t>Park</a:t>
            </a:r>
            <a:r>
              <a:rPr lang="en-GB" sz="1800" dirty="0"/>
              <a:t>.</a:t>
            </a:r>
            <a:endParaRPr lang="en-GB" sz="1800" dirty="0" smtClean="0"/>
          </a:p>
          <a:p>
            <a:pPr marL="0" indent="0">
              <a:buNone/>
            </a:pPr>
            <a:r>
              <a:rPr lang="en-GB" sz="1800" dirty="0" smtClean="0"/>
              <a:t>5. Ocean Economy Programme.</a:t>
            </a:r>
          </a:p>
          <a:p>
            <a:pPr marL="0" indent="0">
              <a:buNone/>
            </a:pPr>
            <a:r>
              <a:rPr lang="en-GB" sz="1800" dirty="0" smtClean="0"/>
              <a:t>6. </a:t>
            </a:r>
            <a:r>
              <a:rPr lang="en-GB" sz="1800" dirty="0"/>
              <a:t>Radical Agrarian Socio-Economic Transformation (RASET</a:t>
            </a:r>
            <a:r>
              <a:rPr lang="en-GB" sz="1800" dirty="0" smtClean="0"/>
              <a:t>).</a:t>
            </a:r>
          </a:p>
          <a:p>
            <a:pPr marL="0" indent="0">
              <a:buNone/>
            </a:pPr>
            <a:r>
              <a:rPr lang="en-GB" sz="1800" dirty="0"/>
              <a:t>7</a:t>
            </a:r>
            <a:r>
              <a:rPr lang="en-GB" sz="1800" dirty="0" smtClean="0"/>
              <a:t>. Bulk </a:t>
            </a:r>
            <a:r>
              <a:rPr lang="en-GB" sz="1800" dirty="0"/>
              <a:t>Buying </a:t>
            </a:r>
            <a:r>
              <a:rPr lang="en-GB" sz="1800" dirty="0" smtClean="0"/>
              <a:t>Programme.</a:t>
            </a:r>
          </a:p>
          <a:p>
            <a:pPr marL="0" indent="0">
              <a:buNone/>
            </a:pPr>
            <a:r>
              <a:rPr lang="en-GB" sz="1800" dirty="0" smtClean="0"/>
              <a:t>8. Agro </a:t>
            </a:r>
            <a:r>
              <a:rPr lang="en-GB" sz="1800" dirty="0"/>
              <a:t>ecology programme which integrates community gardens, is planned for all the regions of the city.</a:t>
            </a:r>
            <a:endParaRPr lang="en-ZA" sz="1800" dirty="0"/>
          </a:p>
          <a:p>
            <a:pPr marL="342900" indent="-342900">
              <a:buFont typeface="Arial" panose="020B0604020202020204" pitchFamily="34" charset="0"/>
              <a:buChar char="•"/>
            </a:pPr>
            <a:endParaRPr lang="en-ZA" sz="1800" dirty="0"/>
          </a:p>
        </p:txBody>
      </p:sp>
      <p:sp>
        <p:nvSpPr>
          <p:cNvPr id="4" name="Slide Number Placeholder 3">
            <a:extLst>
              <a:ext uri="{FF2B5EF4-FFF2-40B4-BE49-F238E27FC236}">
                <a16:creationId xmlns:a16="http://schemas.microsoft.com/office/drawing/2014/main" xmlns="" id="{C3A95CD4-25AE-4EC5-A010-DB0FD93E13A6}"/>
              </a:ext>
            </a:extLst>
          </p:cNvPr>
          <p:cNvSpPr>
            <a:spLocks noGrp="1"/>
          </p:cNvSpPr>
          <p:nvPr>
            <p:ph type="sldNum" sz="quarter" idx="12"/>
          </p:nvPr>
        </p:nvSpPr>
        <p:spPr/>
        <p:txBody>
          <a:bodyPr/>
          <a:lstStyle/>
          <a:p>
            <a:pPr>
              <a:defRPr/>
            </a:pPr>
            <a:fld id="{7773200B-CD01-40FD-9F7E-DB68DF9A3C84}" type="slidenum">
              <a:rPr lang="en-US" altLang="en-US" smtClean="0"/>
              <a:pPr>
                <a:defRPr/>
              </a:pPr>
              <a:t>30</a:t>
            </a:fld>
            <a:endParaRPr lang="en-US" altLang="en-US" dirty="0"/>
          </a:p>
        </p:txBody>
      </p:sp>
    </p:spTree>
    <p:extLst>
      <p:ext uri="{BB962C8B-B14F-4D97-AF65-F5344CB8AC3E}">
        <p14:creationId xmlns:p14="http://schemas.microsoft.com/office/powerpoint/2010/main" xmlns="" val="330589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7D4F-27B4-415F-BCA2-F423E7BCC933}"/>
              </a:ext>
            </a:extLst>
          </p:cNvPr>
          <p:cNvSpPr>
            <a:spLocks noGrp="1"/>
          </p:cNvSpPr>
          <p:nvPr>
            <p:ph type="title"/>
          </p:nvPr>
        </p:nvSpPr>
        <p:spPr>
          <a:xfrm>
            <a:off x="0" y="0"/>
            <a:ext cx="9144000" cy="1124744"/>
          </a:xfrm>
        </p:spPr>
        <p:txBody>
          <a:bodyPr/>
          <a:lstStyle/>
          <a:p>
            <a:r>
              <a:rPr lang="en-US" sz="3200" dirty="0" smtClean="0"/>
              <a:t>ETHEKWINI METRO – towards ONE PLAN</a:t>
            </a:r>
            <a:endParaRPr lang="en-ZA" sz="3200" dirty="0"/>
          </a:p>
        </p:txBody>
      </p:sp>
      <p:sp>
        <p:nvSpPr>
          <p:cNvPr id="3" name="Content Placeholder 2">
            <a:extLst>
              <a:ext uri="{FF2B5EF4-FFF2-40B4-BE49-F238E27FC236}">
                <a16:creationId xmlns:a16="http://schemas.microsoft.com/office/drawing/2014/main" xmlns="" id="{EA9BCDA9-ECD8-4820-9A46-D76CA99B9055}"/>
              </a:ext>
            </a:extLst>
          </p:cNvPr>
          <p:cNvSpPr>
            <a:spLocks noGrp="1"/>
          </p:cNvSpPr>
          <p:nvPr>
            <p:ph idx="1"/>
          </p:nvPr>
        </p:nvSpPr>
        <p:spPr>
          <a:xfrm>
            <a:off x="173360" y="1124744"/>
            <a:ext cx="8797280" cy="5596731"/>
          </a:xfrm>
        </p:spPr>
        <p:txBody>
          <a:bodyPr/>
          <a:lstStyle/>
          <a:p>
            <a:pPr marL="342900" indent="-342900" algn="just">
              <a:buFont typeface="Arial" panose="020B0604020202020204" pitchFamily="34" charset="0"/>
              <a:buChar char="•"/>
            </a:pPr>
            <a:r>
              <a:rPr lang="en-ZA" dirty="0" smtClean="0"/>
              <a:t>The </a:t>
            </a:r>
            <a:r>
              <a:rPr lang="en-ZA" dirty="0"/>
              <a:t>ONE PLAN will include these catalytic projects in joint and responsive actions facilitated by the three spheres of government as a response to the developmental challenges in the area. </a:t>
            </a:r>
            <a:endParaRPr lang="en-ZA" dirty="0" smtClean="0"/>
          </a:p>
          <a:p>
            <a:pPr marL="342900" indent="-342900" algn="just">
              <a:buFont typeface="Arial" panose="020B0604020202020204" pitchFamily="34" charset="0"/>
              <a:buChar char="•"/>
            </a:pPr>
            <a:r>
              <a:rPr lang="en-ZA" dirty="0" smtClean="0"/>
              <a:t>In </a:t>
            </a:r>
            <a:r>
              <a:rPr lang="en-ZA" dirty="0"/>
              <a:t>the context of this ONE PLAN, the city, together with other spheres of government and the private sector will also seek to address urgent quick wins, such as: </a:t>
            </a:r>
          </a:p>
          <a:p>
            <a:pPr marL="363538" indent="-363538" algn="just" defTabSz="363538">
              <a:buNone/>
            </a:pPr>
            <a:r>
              <a:rPr lang="en-ZA" dirty="0"/>
              <a:t>•	Providing services and a qualitative future to the 8 802 child headed households in the city and ensuring qualifying grant recipients receive their grants (on time and in humane conditions</a:t>
            </a:r>
            <a:r>
              <a:rPr lang="en-ZA" dirty="0" smtClean="0"/>
              <a:t>).</a:t>
            </a:r>
            <a:endParaRPr lang="en-ZA" dirty="0"/>
          </a:p>
          <a:p>
            <a:pPr marL="342900" indent="-342900" algn="just">
              <a:buFont typeface="Arial" panose="020B0604020202020204" pitchFamily="34" charset="0"/>
              <a:buChar char="•"/>
            </a:pPr>
            <a:r>
              <a:rPr lang="en-ZA" dirty="0" smtClean="0"/>
              <a:t>Resettling</a:t>
            </a:r>
            <a:r>
              <a:rPr lang="en-ZA" dirty="0"/>
              <a:t>, into permanent housing, the 8 000 odd households who are still in ‘transit camps</a:t>
            </a:r>
            <a:r>
              <a:rPr lang="en-ZA" dirty="0" smtClean="0"/>
              <a:t>’.</a:t>
            </a:r>
            <a:endParaRPr lang="en-ZA" dirty="0"/>
          </a:p>
        </p:txBody>
      </p:sp>
      <p:sp>
        <p:nvSpPr>
          <p:cNvPr id="4" name="Slide Number Placeholder 3">
            <a:extLst>
              <a:ext uri="{FF2B5EF4-FFF2-40B4-BE49-F238E27FC236}">
                <a16:creationId xmlns:a16="http://schemas.microsoft.com/office/drawing/2014/main" xmlns="" id="{C3A95CD4-25AE-4EC5-A010-DB0FD93E13A6}"/>
              </a:ext>
            </a:extLst>
          </p:cNvPr>
          <p:cNvSpPr>
            <a:spLocks noGrp="1"/>
          </p:cNvSpPr>
          <p:nvPr>
            <p:ph type="sldNum" sz="quarter" idx="12"/>
          </p:nvPr>
        </p:nvSpPr>
        <p:spPr/>
        <p:txBody>
          <a:bodyPr/>
          <a:lstStyle/>
          <a:p>
            <a:pPr>
              <a:defRPr/>
            </a:pPr>
            <a:fld id="{7773200B-CD01-40FD-9F7E-DB68DF9A3C84}" type="slidenum">
              <a:rPr lang="en-US" altLang="en-US" smtClean="0"/>
              <a:pPr>
                <a:defRPr/>
              </a:pPr>
              <a:t>31</a:t>
            </a:fld>
            <a:endParaRPr lang="en-US" altLang="en-US" dirty="0"/>
          </a:p>
        </p:txBody>
      </p:sp>
    </p:spTree>
    <p:extLst>
      <p:ext uri="{BB962C8B-B14F-4D97-AF65-F5344CB8AC3E}">
        <p14:creationId xmlns:p14="http://schemas.microsoft.com/office/powerpoint/2010/main" xmlns="" val="16738991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7D4F-27B4-415F-BCA2-F423E7BCC933}"/>
              </a:ext>
            </a:extLst>
          </p:cNvPr>
          <p:cNvSpPr>
            <a:spLocks noGrp="1"/>
          </p:cNvSpPr>
          <p:nvPr>
            <p:ph type="title"/>
          </p:nvPr>
        </p:nvSpPr>
        <p:spPr>
          <a:xfrm>
            <a:off x="0" y="0"/>
            <a:ext cx="9144000" cy="1124744"/>
          </a:xfrm>
        </p:spPr>
        <p:txBody>
          <a:bodyPr/>
          <a:lstStyle/>
          <a:p>
            <a:r>
              <a:rPr lang="en-US" sz="3200" dirty="0" smtClean="0"/>
              <a:t>ETHEKWINI METRO </a:t>
            </a:r>
            <a:r>
              <a:rPr lang="en-US" sz="3200" dirty="0"/>
              <a:t>- towards ONE PLAN</a:t>
            </a:r>
            <a:endParaRPr lang="en-ZA" sz="3200" dirty="0"/>
          </a:p>
        </p:txBody>
      </p:sp>
      <p:sp>
        <p:nvSpPr>
          <p:cNvPr id="3" name="Content Placeholder 2">
            <a:extLst>
              <a:ext uri="{FF2B5EF4-FFF2-40B4-BE49-F238E27FC236}">
                <a16:creationId xmlns:a16="http://schemas.microsoft.com/office/drawing/2014/main" xmlns="" id="{EA9BCDA9-ECD8-4820-9A46-D76CA99B9055}"/>
              </a:ext>
            </a:extLst>
          </p:cNvPr>
          <p:cNvSpPr>
            <a:spLocks noGrp="1"/>
          </p:cNvSpPr>
          <p:nvPr>
            <p:ph idx="1"/>
          </p:nvPr>
        </p:nvSpPr>
        <p:spPr>
          <a:xfrm>
            <a:off x="173360" y="1124744"/>
            <a:ext cx="8797280" cy="5596731"/>
          </a:xfrm>
        </p:spPr>
        <p:txBody>
          <a:bodyPr/>
          <a:lstStyle/>
          <a:p>
            <a:pPr marL="342900" indent="-342900">
              <a:buFont typeface="Arial" panose="020B0604020202020204" pitchFamily="34" charset="0"/>
              <a:buChar char="•"/>
            </a:pPr>
            <a:r>
              <a:rPr lang="en-ZA" dirty="0" smtClean="0"/>
              <a:t>Improving </a:t>
            </a:r>
            <a:r>
              <a:rPr lang="en-ZA" dirty="0"/>
              <a:t>the performance of the tourism sector, through (amongst others), returning to be the preferred destination for domestic tourists, providing a safer and vibrant environment (particularly in the inner city) and unlocking the city’s hosting potential for meetings, conferences, and </a:t>
            </a:r>
            <a:r>
              <a:rPr lang="en-ZA" dirty="0" smtClean="0"/>
              <a:t>events.</a:t>
            </a:r>
          </a:p>
          <a:p>
            <a:pPr marL="342900" indent="-342900">
              <a:buFont typeface="Arial" panose="020B0604020202020204" pitchFamily="34" charset="0"/>
              <a:buChar char="•"/>
            </a:pPr>
            <a:r>
              <a:rPr lang="en-ZA" dirty="0" smtClean="0"/>
              <a:t>Develop </a:t>
            </a:r>
            <a:r>
              <a:rPr lang="en-ZA" dirty="0"/>
              <a:t>and implement an aggressive programme to tackle the 17% of people who reported that they do not have income in the metropolitan municipality;</a:t>
            </a:r>
          </a:p>
          <a:p>
            <a:pPr marL="342900" indent="-342900">
              <a:buFont typeface="Arial" panose="020B0604020202020204" pitchFamily="34" charset="0"/>
              <a:buChar char="•"/>
            </a:pPr>
            <a:r>
              <a:rPr lang="en-ZA" dirty="0" smtClean="0"/>
              <a:t>Develop </a:t>
            </a:r>
            <a:r>
              <a:rPr lang="en-ZA" dirty="0"/>
              <a:t>and implement a vigorous youth for work programme, which has a skills enhancement element to reinvigorate the young people who have given up on seeking work opportunities; and </a:t>
            </a:r>
          </a:p>
          <a:p>
            <a:pPr marL="342900" indent="-342900">
              <a:buFont typeface="Arial" panose="020B0604020202020204" pitchFamily="34" charset="0"/>
              <a:buChar char="•"/>
            </a:pPr>
            <a:r>
              <a:rPr lang="en-ZA" dirty="0" smtClean="0"/>
              <a:t>Review </a:t>
            </a:r>
            <a:r>
              <a:rPr lang="en-ZA" dirty="0"/>
              <a:t>and redirect government programmes where necessary to ensure that these programmes respond to the developmental challenges of the municipality. </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sz="1800" dirty="0"/>
          </a:p>
        </p:txBody>
      </p:sp>
      <p:sp>
        <p:nvSpPr>
          <p:cNvPr id="4" name="Slide Number Placeholder 3">
            <a:extLst>
              <a:ext uri="{FF2B5EF4-FFF2-40B4-BE49-F238E27FC236}">
                <a16:creationId xmlns:a16="http://schemas.microsoft.com/office/drawing/2014/main" xmlns="" id="{C3A95CD4-25AE-4EC5-A010-DB0FD93E13A6}"/>
              </a:ext>
            </a:extLst>
          </p:cNvPr>
          <p:cNvSpPr>
            <a:spLocks noGrp="1"/>
          </p:cNvSpPr>
          <p:nvPr>
            <p:ph type="sldNum" sz="quarter" idx="12"/>
          </p:nvPr>
        </p:nvSpPr>
        <p:spPr/>
        <p:txBody>
          <a:bodyPr/>
          <a:lstStyle/>
          <a:p>
            <a:pPr>
              <a:defRPr/>
            </a:pPr>
            <a:fld id="{7773200B-CD01-40FD-9F7E-DB68DF9A3C84}" type="slidenum">
              <a:rPr lang="en-US" altLang="en-US" smtClean="0"/>
              <a:pPr>
                <a:defRPr/>
              </a:pPr>
              <a:t>32</a:t>
            </a:fld>
            <a:endParaRPr lang="en-US" altLang="en-US" dirty="0"/>
          </a:p>
        </p:txBody>
      </p:sp>
    </p:spTree>
    <p:extLst>
      <p:ext uri="{BB962C8B-B14F-4D97-AF65-F5344CB8AC3E}">
        <p14:creationId xmlns:p14="http://schemas.microsoft.com/office/powerpoint/2010/main" xmlns="" val="1034491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94898BF-FD1B-4D3C-A0B5-21D0BD20D9A9}" type="slidenum">
              <a:rPr lang="en-US" smtClean="0"/>
              <a:pPr/>
              <a:t>33</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408880900"/>
              </p:ext>
            </p:extLst>
          </p:nvPr>
        </p:nvGraphicFramePr>
        <p:xfrm>
          <a:off x="755576" y="620688"/>
          <a:ext cx="71287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bwMode="auto">
          <a:xfrm>
            <a:off x="323528" y="-42210"/>
            <a:ext cx="2880320" cy="950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dirty="0"/>
              <a:t>ONE PLAN</a:t>
            </a:r>
          </a:p>
        </p:txBody>
      </p:sp>
      <p:sp>
        <p:nvSpPr>
          <p:cNvPr id="9" name="Flowchart: Card 8"/>
          <p:cNvSpPr/>
          <p:nvPr/>
        </p:nvSpPr>
        <p:spPr>
          <a:xfrm>
            <a:off x="6804248" y="908720"/>
            <a:ext cx="1800200" cy="3672408"/>
          </a:xfrm>
          <a:prstGeom prst="flowChartPunchedCa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6"/>
                </a:solidFill>
                <a:latin typeface="Arial Narrow" panose="020B0606020202030204" pitchFamily="34" charset="0"/>
              </a:rPr>
              <a:t>The fundamental purpose of long-term planning is to envisage a desired future and clearly Illustrate how this future can become a reality.</a:t>
            </a:r>
          </a:p>
        </p:txBody>
      </p:sp>
      <p:graphicFrame>
        <p:nvGraphicFramePr>
          <p:cNvPr id="2" name="Diagram 1"/>
          <p:cNvGraphicFramePr/>
          <p:nvPr>
            <p:extLst>
              <p:ext uri="{D42A27DB-BD31-4B8C-83A1-F6EECF244321}">
                <p14:modId xmlns:p14="http://schemas.microsoft.com/office/powerpoint/2010/main" xmlns="" val="3779733853"/>
              </p:ext>
            </p:extLst>
          </p:nvPr>
        </p:nvGraphicFramePr>
        <p:xfrm>
          <a:off x="1284312" y="5229200"/>
          <a:ext cx="6096000" cy="8078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1284312" y="6093297"/>
            <a:ext cx="6096000" cy="263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Arial Narrow" panose="020B0606020202030204" pitchFamily="34" charset="0"/>
              </a:rPr>
              <a:t>Monitoring, Evaluation and Reporting Systems</a:t>
            </a:r>
          </a:p>
        </p:txBody>
      </p:sp>
    </p:spTree>
    <p:extLst>
      <p:ext uri="{BB962C8B-B14F-4D97-AF65-F5344CB8AC3E}">
        <p14:creationId xmlns:p14="http://schemas.microsoft.com/office/powerpoint/2010/main" xmlns="" val="753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Graphic spid="2" grpId="0">
        <p:bldAsOne/>
      </p:bldGraphic>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543595"/>
          </a:xfrm>
        </p:spPr>
        <p:txBody>
          <a:bodyPr/>
          <a:lstStyle/>
          <a:p>
            <a:pPr algn="l"/>
            <a:r>
              <a:rPr lang="en-US" sz="2400" dirty="0"/>
              <a:t>One Plan </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34</a:t>
            </a:fld>
            <a:endParaRPr lang="en-US" altLang="en-US" dirty="0"/>
          </a:p>
        </p:txBody>
      </p:sp>
      <p:graphicFrame>
        <p:nvGraphicFramePr>
          <p:cNvPr id="5" name="Diagram 4"/>
          <p:cNvGraphicFramePr/>
          <p:nvPr>
            <p:extLst>
              <p:ext uri="{D42A27DB-BD31-4B8C-83A1-F6EECF244321}">
                <p14:modId xmlns:p14="http://schemas.microsoft.com/office/powerpoint/2010/main" xmlns="" val="3707277631"/>
              </p:ext>
            </p:extLst>
          </p:nvPr>
        </p:nvGraphicFramePr>
        <p:xfrm>
          <a:off x="611560" y="332656"/>
          <a:ext cx="78488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p:cNvGrpSpPr/>
          <p:nvPr/>
        </p:nvGrpSpPr>
        <p:grpSpPr>
          <a:xfrm>
            <a:off x="683568" y="3789040"/>
            <a:ext cx="7689399" cy="3245010"/>
            <a:chOff x="-1718" y="1791417"/>
            <a:chExt cx="8089856" cy="3373787"/>
          </a:xfrm>
        </p:grpSpPr>
        <p:sp>
          <p:nvSpPr>
            <p:cNvPr id="17" name="Rectangle 16"/>
            <p:cNvSpPr/>
            <p:nvPr/>
          </p:nvSpPr>
          <p:spPr>
            <a:xfrm>
              <a:off x="0" y="1974719"/>
              <a:ext cx="8088138" cy="23388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1718" y="1791417"/>
              <a:ext cx="8089856" cy="33737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640080" rIns="627729" bIns="99568" numCol="1" spcCol="1270" anchor="t" anchorCtr="0">
              <a:noAutofit/>
            </a:bodyPr>
            <a:lstStyle/>
            <a:p>
              <a:pPr marL="114300" lvl="1" indent="-114300" defTabSz="622300">
                <a:lnSpc>
                  <a:spcPct val="90000"/>
                </a:lnSpc>
                <a:spcAft>
                  <a:spcPct val="15000"/>
                </a:spcAft>
                <a:buFontTx/>
                <a:buChar char="••"/>
              </a:pPr>
              <a:r>
                <a:rPr lang="en-US" sz="1600" dirty="0">
                  <a:latin typeface="Arial Narrow" panose="020B0606020202030204" pitchFamily="34" charset="0"/>
                </a:rPr>
                <a:t>Economic Development Opportunities Mapping</a:t>
              </a:r>
            </a:p>
            <a:p>
              <a:pPr marL="114300" lvl="1" indent="-114300" algn="l" defTabSz="622300">
                <a:lnSpc>
                  <a:spcPct val="90000"/>
                </a:lnSpc>
                <a:spcBef>
                  <a:spcPct val="0"/>
                </a:spcBef>
                <a:spcAft>
                  <a:spcPct val="15000"/>
                </a:spcAft>
                <a:buChar char="••"/>
              </a:pPr>
              <a:r>
                <a:rPr lang="en-ZA" sz="1600" dirty="0">
                  <a:solidFill>
                    <a:schemeClr val="tx1"/>
                  </a:solidFill>
                  <a:latin typeface="Arial Narrow" panose="020B0606020202030204" pitchFamily="34" charset="0"/>
                </a:rPr>
                <a:t>C</a:t>
              </a:r>
              <a:r>
                <a:rPr lang="en-ZA" sz="1600" kern="1200" dirty="0">
                  <a:solidFill>
                    <a:schemeClr val="tx1"/>
                  </a:solidFill>
                  <a:latin typeface="Arial Narrow" panose="020B0606020202030204" pitchFamily="34" charset="0"/>
                </a:rPr>
                <a:t>ompetitive edge is created that enables domestic and foreign investment attraction and job creation. The economic positioning informs the spatial restructuring that is required</a:t>
              </a:r>
            </a:p>
            <a:p>
              <a:pPr marL="114300" lvl="1" indent="-114300" defTabSz="622300">
                <a:lnSpc>
                  <a:spcPct val="90000"/>
                </a:lnSpc>
                <a:spcAft>
                  <a:spcPct val="15000"/>
                </a:spcAft>
                <a:buFontTx/>
                <a:buChar char="••"/>
              </a:pPr>
              <a:r>
                <a:rPr lang="en-US" sz="1600" dirty="0">
                  <a:latin typeface="Arial Narrow" panose="020B0606020202030204" pitchFamily="34" charset="0"/>
                </a:rPr>
                <a:t>Unemployment/Employment</a:t>
              </a:r>
            </a:p>
            <a:p>
              <a:pPr marL="114300" lvl="1" indent="-114300" algn="l" defTabSz="622300">
                <a:lnSpc>
                  <a:spcPct val="90000"/>
                </a:lnSpc>
                <a:spcBef>
                  <a:spcPct val="0"/>
                </a:spcBef>
                <a:spcAft>
                  <a:spcPct val="15000"/>
                </a:spcAft>
                <a:buChar char="••"/>
              </a:pPr>
              <a:r>
                <a:rPr lang="en-US" sz="1600" kern="1200" dirty="0">
                  <a:solidFill>
                    <a:schemeClr val="tx1"/>
                  </a:solidFill>
                  <a:latin typeface="Arial Narrow" panose="020B0606020202030204" pitchFamily="34" charset="0"/>
                </a:rPr>
                <a:t>Local Economic Development (LED) supported by cooperatives, township and rural economies</a:t>
              </a:r>
            </a:p>
            <a:p>
              <a:pPr marL="114300" lvl="1" indent="-114300" algn="l" defTabSz="622300">
                <a:lnSpc>
                  <a:spcPct val="90000"/>
                </a:lnSpc>
                <a:spcBef>
                  <a:spcPct val="0"/>
                </a:spcBef>
                <a:spcAft>
                  <a:spcPct val="15000"/>
                </a:spcAft>
                <a:buChar char="••"/>
              </a:pPr>
              <a:r>
                <a:rPr lang="en-US" sz="1600" kern="1200" dirty="0">
                  <a:solidFill>
                    <a:schemeClr val="tx1"/>
                  </a:solidFill>
                  <a:latin typeface="Arial Narrow" panose="020B0606020202030204" pitchFamily="34" charset="0"/>
                </a:rPr>
                <a:t>Economic anchors in the areas</a:t>
              </a:r>
            </a:p>
            <a:p>
              <a:pPr marL="114300" lvl="1" indent="-114300" algn="l" defTabSz="622300">
                <a:lnSpc>
                  <a:spcPct val="90000"/>
                </a:lnSpc>
                <a:spcBef>
                  <a:spcPct val="0"/>
                </a:spcBef>
                <a:spcAft>
                  <a:spcPct val="15000"/>
                </a:spcAft>
                <a:buChar char="••"/>
              </a:pPr>
              <a:endParaRPr lang="en-US" sz="1600" kern="1200" dirty="0">
                <a:solidFill>
                  <a:schemeClr val="tx1"/>
                </a:solidFill>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n-US" sz="1600" kern="1200" dirty="0">
                <a:solidFill>
                  <a:schemeClr val="tx1"/>
                </a:solidFill>
                <a:latin typeface="Arial Narrow" panose="020B0606020202030204" pitchFamily="34" charset="0"/>
              </a:endParaRPr>
            </a:p>
          </p:txBody>
        </p:sp>
      </p:grpSp>
      <p:grpSp>
        <p:nvGrpSpPr>
          <p:cNvPr id="12" name="Group 11"/>
          <p:cNvGrpSpPr/>
          <p:nvPr/>
        </p:nvGrpSpPr>
        <p:grpSpPr>
          <a:xfrm>
            <a:off x="827584" y="3676660"/>
            <a:ext cx="3199565" cy="616436"/>
            <a:chOff x="404406" y="1310519"/>
            <a:chExt cx="5661696" cy="1328400"/>
          </a:xfrm>
          <a:solidFill>
            <a:schemeClr val="bg2">
              <a:lumMod val="50000"/>
            </a:schemeClr>
          </a:solidFill>
        </p:grpSpPr>
        <p:sp>
          <p:nvSpPr>
            <p:cNvPr id="13" name="Rounded Rectangle 12"/>
            <p:cNvSpPr/>
            <p:nvPr/>
          </p:nvSpPr>
          <p:spPr>
            <a:xfrm>
              <a:off x="404406" y="1310519"/>
              <a:ext cx="5661696" cy="13284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txBox="1"/>
            <p:nvPr/>
          </p:nvSpPr>
          <p:spPr>
            <a:xfrm>
              <a:off x="469253" y="1375366"/>
              <a:ext cx="5532002" cy="11987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999" tIns="0" rIns="213999" bIns="0" numCol="1" spcCol="1270" anchor="ctr" anchorCtr="0">
              <a:noAutofit/>
            </a:bodyPr>
            <a:lstStyle/>
            <a:p>
              <a:pPr lvl="0" algn="l" defTabSz="2000250">
                <a:lnSpc>
                  <a:spcPct val="90000"/>
                </a:lnSpc>
                <a:spcBef>
                  <a:spcPct val="0"/>
                </a:spcBef>
                <a:spcAft>
                  <a:spcPct val="35000"/>
                </a:spcAft>
              </a:pPr>
              <a:r>
                <a:rPr lang="en-ZA" sz="2400" b="1" kern="1200" dirty="0"/>
                <a:t>Economic Positioning</a:t>
              </a:r>
              <a:r>
                <a:rPr lang="en-ZA" sz="2400" kern="1200" dirty="0"/>
                <a:t> </a:t>
              </a:r>
              <a:endParaRPr lang="en-US" sz="2400" kern="1200" dirty="0"/>
            </a:p>
          </p:txBody>
        </p:sp>
      </p:grpSp>
      <p:cxnSp>
        <p:nvCxnSpPr>
          <p:cNvPr id="6" name="Straight Connector 5"/>
          <p:cNvCxnSpPr/>
          <p:nvPr/>
        </p:nvCxnSpPr>
        <p:spPr>
          <a:xfrm>
            <a:off x="5148064" y="1340768"/>
            <a:ext cx="0" cy="216024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92080" y="1397094"/>
            <a:ext cx="3096345" cy="2062103"/>
          </a:xfrm>
          <a:prstGeom prst="rect">
            <a:avLst/>
          </a:prstGeom>
          <a:noFill/>
        </p:spPr>
        <p:txBody>
          <a:bodyPr wrap="square" rtlCol="0">
            <a:spAutoFit/>
          </a:bodyPr>
          <a:lstStyle/>
          <a:p>
            <a:pPr lvl="0"/>
            <a:r>
              <a:rPr lang="en-US" sz="1600" b="1" dirty="0">
                <a:latin typeface="Arial Narrow" panose="020B0606020202030204" pitchFamily="34" charset="0"/>
              </a:rPr>
              <a:t>Global, Regional and other Multilateral Linkages</a:t>
            </a:r>
          </a:p>
          <a:p>
            <a:pPr lvl="0"/>
            <a:endParaRPr lang="en-US" sz="1600" dirty="0">
              <a:latin typeface="Arial Narrow" panose="020B0606020202030204" pitchFamily="34" charset="0"/>
            </a:endParaRPr>
          </a:p>
          <a:p>
            <a:pPr marL="285750" lvl="0" indent="-285750">
              <a:buFont typeface="Arial" panose="020B0604020202020204" pitchFamily="34" charset="0"/>
              <a:buChar char="•"/>
            </a:pPr>
            <a:r>
              <a:rPr lang="en-US" sz="1600" dirty="0">
                <a:latin typeface="Arial Narrow" panose="020B0606020202030204" pitchFamily="34" charset="0"/>
              </a:rPr>
              <a:t>NDP targets</a:t>
            </a:r>
          </a:p>
          <a:p>
            <a:pPr marL="285750" lvl="0" indent="-285750">
              <a:buFont typeface="Arial" panose="020B0604020202020204" pitchFamily="34" charset="0"/>
              <a:buChar char="•"/>
            </a:pPr>
            <a:r>
              <a:rPr lang="en-US" sz="1600" dirty="0">
                <a:latin typeface="Arial Narrow" panose="020B0606020202030204" pitchFamily="34" charset="0"/>
              </a:rPr>
              <a:t>RISDP Targets</a:t>
            </a:r>
          </a:p>
          <a:p>
            <a:pPr marL="285750" lvl="0" indent="-285750">
              <a:buFont typeface="Arial" panose="020B0604020202020204" pitchFamily="34" charset="0"/>
              <a:buChar char="•"/>
            </a:pPr>
            <a:r>
              <a:rPr lang="en-US" sz="1600" dirty="0">
                <a:latin typeface="Arial Narrow" panose="020B0606020202030204" pitchFamily="34" charset="0"/>
              </a:rPr>
              <a:t>Agenda 2063 targets</a:t>
            </a:r>
          </a:p>
          <a:p>
            <a:pPr marL="285750" lvl="0" indent="-285750">
              <a:buFont typeface="Arial" panose="020B0604020202020204" pitchFamily="34" charset="0"/>
              <a:buChar char="•"/>
            </a:pPr>
            <a:r>
              <a:rPr lang="en-US" sz="1600" dirty="0">
                <a:latin typeface="Arial Narrow" panose="020B0606020202030204" pitchFamily="34" charset="0"/>
              </a:rPr>
              <a:t>SDGs</a:t>
            </a:r>
          </a:p>
          <a:p>
            <a:endParaRPr lang="en-US" sz="1600" dirty="0">
              <a:latin typeface="Arial Narrow" panose="020B0606020202030204" pitchFamily="34" charset="0"/>
            </a:endParaRPr>
          </a:p>
        </p:txBody>
      </p:sp>
    </p:spTree>
    <p:extLst>
      <p:ext uri="{BB962C8B-B14F-4D97-AF65-F5344CB8AC3E}">
        <p14:creationId xmlns:p14="http://schemas.microsoft.com/office/powerpoint/2010/main" xmlns="" val="1460707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116"/>
            <a:ext cx="7886700" cy="543595"/>
          </a:xfrm>
        </p:spPr>
        <p:txBody>
          <a:bodyPr/>
          <a:lstStyle/>
          <a:p>
            <a:pPr algn="l"/>
            <a:r>
              <a:rPr lang="en-US" sz="2600" dirty="0"/>
              <a:t>One Plan </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35</a:t>
            </a:fld>
            <a:endParaRPr lang="en-US" altLang="en-US" dirty="0"/>
          </a:p>
        </p:txBody>
      </p:sp>
      <p:graphicFrame>
        <p:nvGraphicFramePr>
          <p:cNvPr id="5" name="Diagram 4"/>
          <p:cNvGraphicFramePr/>
          <p:nvPr>
            <p:extLst>
              <p:ext uri="{D42A27DB-BD31-4B8C-83A1-F6EECF244321}">
                <p14:modId xmlns:p14="http://schemas.microsoft.com/office/powerpoint/2010/main" xmlns="" val="1377873671"/>
              </p:ext>
            </p:extLst>
          </p:nvPr>
        </p:nvGraphicFramePr>
        <p:xfrm>
          <a:off x="527931" y="747137"/>
          <a:ext cx="8088138" cy="562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32852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543595"/>
          </a:xfrm>
        </p:spPr>
        <p:txBody>
          <a:bodyPr/>
          <a:lstStyle/>
          <a:p>
            <a:pPr algn="l"/>
            <a:r>
              <a:rPr lang="en-US" sz="2600" dirty="0"/>
              <a:t>One Plan </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36</a:t>
            </a:fld>
            <a:endParaRPr lang="en-US" altLang="en-US" dirty="0"/>
          </a:p>
        </p:txBody>
      </p:sp>
      <p:graphicFrame>
        <p:nvGraphicFramePr>
          <p:cNvPr id="5" name="Diagram 4"/>
          <p:cNvGraphicFramePr/>
          <p:nvPr>
            <p:extLst>
              <p:ext uri="{D42A27DB-BD31-4B8C-83A1-F6EECF244321}">
                <p14:modId xmlns:p14="http://schemas.microsoft.com/office/powerpoint/2010/main" xmlns="" val="3354306196"/>
              </p:ext>
            </p:extLst>
          </p:nvPr>
        </p:nvGraphicFramePr>
        <p:xfrm>
          <a:off x="395536" y="732235"/>
          <a:ext cx="8088138" cy="562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75010" y="3789040"/>
            <a:ext cx="8272486" cy="2605689"/>
            <a:chOff x="-231491" y="1866970"/>
            <a:chExt cx="7775241" cy="1719900"/>
          </a:xfrm>
        </p:grpSpPr>
        <p:sp>
          <p:nvSpPr>
            <p:cNvPr id="10" name="Rectangle 9"/>
            <p:cNvSpPr/>
            <p:nvPr/>
          </p:nvSpPr>
          <p:spPr>
            <a:xfrm>
              <a:off x="0" y="1866970"/>
              <a:ext cx="7543750" cy="17199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TextBox 10"/>
            <p:cNvSpPr txBox="1"/>
            <p:nvPr/>
          </p:nvSpPr>
          <p:spPr>
            <a:xfrm>
              <a:off x="-231491" y="1866970"/>
              <a:ext cx="7543750" cy="1719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83184" rIns="585479" bIns="99568" numCol="1" spcCol="1270" anchor="t" anchorCtr="0">
              <a:noAutofit/>
            </a:bodyPr>
            <a:lstStyle/>
            <a:p>
              <a:pPr marL="571500" lvl="2" indent="-114300" defTabSz="622300">
                <a:lnSpc>
                  <a:spcPct val="90000"/>
                </a:lnSpc>
                <a:spcAft>
                  <a:spcPct val="15000"/>
                </a:spcAft>
                <a:buChar char="••"/>
              </a:pPr>
              <a:r>
                <a:rPr lang="en-ZA" sz="2000" kern="1200" dirty="0">
                  <a:solidFill>
                    <a:schemeClr val="tx1"/>
                  </a:solidFill>
                  <a:latin typeface="Arial Narrow" panose="020B0606020202030204" pitchFamily="34" charset="0"/>
                </a:rPr>
                <a:t>Deliver integrated human settlement, municipal and community services in partnership with communities so as to transform spatial patterns and development for planned integrated sustainable human settlements with an integrated infrastructure network.</a:t>
              </a:r>
              <a:endParaRPr lang="en-US" sz="2000" kern="1200" dirty="0">
                <a:solidFill>
                  <a:schemeClr val="tx1"/>
                </a:solidFill>
                <a:latin typeface="Arial Narrow" panose="020B0606020202030204" pitchFamily="34" charset="0"/>
              </a:endParaRPr>
            </a:p>
            <a:p>
              <a:pPr marL="571500" lvl="2" indent="-114300" defTabSz="622300">
                <a:lnSpc>
                  <a:spcPct val="90000"/>
                </a:lnSpc>
                <a:spcAft>
                  <a:spcPct val="15000"/>
                </a:spcAft>
                <a:buChar char="••"/>
              </a:pPr>
              <a:r>
                <a:rPr lang="en-US" sz="2000" kern="1200" dirty="0">
                  <a:solidFill>
                    <a:schemeClr val="tx1"/>
                  </a:solidFill>
                  <a:latin typeface="Arial Narrow" panose="020B0606020202030204" pitchFamily="34" charset="0"/>
                </a:rPr>
                <a:t>Holistic household level service delivery in the context of a social wage and improved jobs and livelihoods</a:t>
              </a:r>
            </a:p>
          </p:txBody>
        </p:sp>
      </p:grpSp>
      <p:grpSp>
        <p:nvGrpSpPr>
          <p:cNvPr id="6" name="Group 5"/>
          <p:cNvGrpSpPr/>
          <p:nvPr/>
        </p:nvGrpSpPr>
        <p:grpSpPr>
          <a:xfrm>
            <a:off x="467544" y="3429000"/>
            <a:ext cx="4584529" cy="786211"/>
            <a:chOff x="377187" y="1453689"/>
            <a:chExt cx="5280625" cy="826560"/>
          </a:xfrm>
          <a:solidFill>
            <a:schemeClr val="bg2">
              <a:lumMod val="50000"/>
            </a:schemeClr>
          </a:solidFill>
        </p:grpSpPr>
        <p:sp>
          <p:nvSpPr>
            <p:cNvPr id="7" name="Rounded Rectangle 6"/>
            <p:cNvSpPr/>
            <p:nvPr/>
          </p:nvSpPr>
          <p:spPr>
            <a:xfrm>
              <a:off x="377187" y="1453689"/>
              <a:ext cx="5280625" cy="8265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417536" y="1494038"/>
              <a:ext cx="519992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9595" tIns="0" rIns="199595" bIns="0" numCol="1" spcCol="1270" anchor="ctr" anchorCtr="0">
              <a:noAutofit/>
            </a:bodyPr>
            <a:lstStyle/>
            <a:p>
              <a:pPr lvl="0" algn="l" defTabSz="1244600">
                <a:lnSpc>
                  <a:spcPct val="90000"/>
                </a:lnSpc>
                <a:spcBef>
                  <a:spcPct val="0"/>
                </a:spcBef>
                <a:spcAft>
                  <a:spcPct val="35000"/>
                </a:spcAft>
              </a:pPr>
              <a:r>
                <a:rPr lang="en-ZA" sz="2400" b="1" kern="1200" dirty="0"/>
                <a:t>Integrated Services Provisioning</a:t>
              </a:r>
              <a:r>
                <a:rPr lang="en-ZA" sz="2400" kern="1200" dirty="0"/>
                <a:t> </a:t>
              </a:r>
              <a:endParaRPr lang="en-US" sz="2400" kern="1200" dirty="0"/>
            </a:p>
          </p:txBody>
        </p:sp>
      </p:grpSp>
    </p:spTree>
    <p:extLst>
      <p:ext uri="{BB962C8B-B14F-4D97-AF65-F5344CB8AC3E}">
        <p14:creationId xmlns:p14="http://schemas.microsoft.com/office/powerpoint/2010/main" xmlns="" val="289094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3" y="-171400"/>
            <a:ext cx="8758679" cy="648071"/>
          </a:xfrm>
        </p:spPr>
        <p:txBody>
          <a:bodyPr/>
          <a:lstStyle/>
          <a:p>
            <a:r>
              <a:rPr lang="en-ZA" sz="3200" dirty="0"/>
              <a:t/>
            </a:r>
            <a:br>
              <a:rPr lang="en-ZA" sz="3200" dirty="0"/>
            </a:br>
            <a:r>
              <a:rPr lang="en-US" sz="2800" dirty="0"/>
              <a:t>PROGRESS</a:t>
            </a:r>
            <a:endParaRPr lang="en-ZA" sz="3200" dirty="0"/>
          </a:p>
        </p:txBody>
      </p:sp>
      <p:sp>
        <p:nvSpPr>
          <p:cNvPr id="3" name="Content Placeholder 2"/>
          <p:cNvSpPr>
            <a:spLocks noGrp="1"/>
          </p:cNvSpPr>
          <p:nvPr>
            <p:ph idx="1"/>
          </p:nvPr>
        </p:nvSpPr>
        <p:spPr>
          <a:xfrm>
            <a:off x="251520" y="836712"/>
            <a:ext cx="8568952" cy="4824536"/>
          </a:xfrm>
        </p:spPr>
        <p:txBody>
          <a:bodyPr/>
          <a:lstStyle/>
          <a:p>
            <a:r>
              <a:rPr lang="en-US" sz="2400" dirty="0">
                <a:latin typeface="Arial Narrow" panose="020B0606020202030204" pitchFamily="34" charset="0"/>
              </a:rPr>
              <a:t>Received overwhelming support from Cabinet, President Coordinating Council, MINMEC, and SALGA –August 2019;</a:t>
            </a:r>
          </a:p>
          <a:p>
            <a:endParaRPr lang="en-US" sz="2400" dirty="0">
              <a:latin typeface="Arial Narrow" panose="020B0606020202030204" pitchFamily="34" charset="0"/>
            </a:endParaRPr>
          </a:p>
          <a:p>
            <a:r>
              <a:rPr lang="en-US" sz="2400" dirty="0">
                <a:latin typeface="Arial Narrow" panose="020B0606020202030204" pitchFamily="34" charset="0"/>
              </a:rPr>
              <a:t>Launched pilot in OR Tambo District Municipality September with the support of Kings and Traditional Leaders in the Eastern Cape; and</a:t>
            </a:r>
          </a:p>
          <a:p>
            <a:endParaRPr lang="en-US" sz="2400" dirty="0">
              <a:latin typeface="Arial Narrow" panose="020B0606020202030204" pitchFamily="34" charset="0"/>
            </a:endParaRPr>
          </a:p>
          <a:p>
            <a:r>
              <a:rPr lang="en-US" sz="2400" dirty="0">
                <a:latin typeface="Arial Narrow" panose="020B0606020202030204" pitchFamily="34" charset="0"/>
              </a:rPr>
              <a:t>COGTA to continue working on the institutionalization of the District Model for implementation.</a:t>
            </a:r>
          </a:p>
          <a:p>
            <a:endParaRPr lang="en-US" sz="2400" dirty="0">
              <a:latin typeface="Arial Narrow" panose="020B0606020202030204" pitchFamily="34" charset="0"/>
            </a:endParaRPr>
          </a:p>
          <a:p>
            <a:endParaRPr lang="en-US" sz="2400" dirty="0">
              <a:latin typeface="Arial Narrow" panose="020B0606020202030204" pitchFamily="34" charset="0"/>
            </a:endParaRPr>
          </a:p>
          <a:p>
            <a:endParaRPr lang="en-US" sz="2400" dirty="0">
              <a:latin typeface="Arial Narrow" panose="020B0606020202030204" pitchFamily="34" charset="0"/>
            </a:endParaRPr>
          </a:p>
          <a:p>
            <a:endParaRPr lang="en-US" sz="2400" dirty="0">
              <a:latin typeface="Arial Narrow" panose="020B0606020202030204" pitchFamily="34" charset="0"/>
            </a:endParaRPr>
          </a:p>
          <a:p>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37</a:t>
            </a:fld>
            <a:endParaRPr lang="en-US" altLang="en-US" dirty="0"/>
          </a:p>
        </p:txBody>
      </p:sp>
    </p:spTree>
    <p:extLst>
      <p:ext uri="{BB962C8B-B14F-4D97-AF65-F5344CB8AC3E}">
        <p14:creationId xmlns:p14="http://schemas.microsoft.com/office/powerpoint/2010/main" xmlns="" val="301896798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204"/>
            <a:ext cx="9036496" cy="614120"/>
          </a:xfrm>
        </p:spPr>
        <p:txBody>
          <a:bodyPr>
            <a:noAutofit/>
          </a:bodyPr>
          <a:lstStyle/>
          <a:p>
            <a:pPr lvl="0">
              <a:spcBef>
                <a:spcPct val="20000"/>
              </a:spcBef>
            </a:pPr>
            <a:r>
              <a:rPr lang="en-ZA" sz="2800" b="1" dirty="0">
                <a:solidFill>
                  <a:srgbClr val="F79646">
                    <a:lumMod val="75000"/>
                  </a:srgbClr>
                </a:solidFill>
                <a:latin typeface="Arial" panose="020B0604020202020204" pitchFamily="34" charset="0"/>
                <a:cs typeface="Arial" panose="020B0604020202020204" pitchFamily="34" charset="0"/>
              </a:rPr>
              <a:t>Pilot Implementation phase to be immediately implemented </a:t>
            </a:r>
            <a:endParaRPr lang="en-ZA" sz="1800" dirty="0"/>
          </a:p>
        </p:txBody>
      </p:sp>
      <p:sp>
        <p:nvSpPr>
          <p:cNvPr id="4" name="Subtitle 3"/>
          <p:cNvSpPr>
            <a:spLocks noGrp="1"/>
          </p:cNvSpPr>
          <p:nvPr>
            <p:ph idx="1"/>
          </p:nvPr>
        </p:nvSpPr>
        <p:spPr>
          <a:xfrm>
            <a:off x="3419872" y="764705"/>
            <a:ext cx="5628034" cy="4434390"/>
          </a:xfrm>
        </p:spPr>
        <p:txBody>
          <a:bodyPr/>
          <a:lstStyle/>
          <a:p>
            <a:pPr marL="539496" lvl="2" indent="-457200">
              <a:lnSpc>
                <a:spcPct val="150000"/>
              </a:lnSpc>
              <a:spcBef>
                <a:spcPts val="600"/>
              </a:spcBef>
              <a:buClr>
                <a:schemeClr val="accent1"/>
              </a:buClr>
              <a:buSzPct val="80000"/>
              <a:buFont typeface="+mj-lt"/>
              <a:buAutoNum type="arabicPeriod"/>
              <a:tabLst>
                <a:tab pos="914400" algn="l"/>
              </a:tabLst>
            </a:pPr>
            <a:r>
              <a:rPr lang="en-ZA" dirty="0">
                <a:latin typeface="Arial Narrow" panose="020B0606020202030204" pitchFamily="34" charset="0"/>
              </a:rPr>
              <a:t>Comprehensive profiling exercise  </a:t>
            </a:r>
          </a:p>
          <a:p>
            <a:pPr marL="539496" lvl="2" indent="-457200">
              <a:lnSpc>
                <a:spcPct val="150000"/>
              </a:lnSpc>
              <a:spcBef>
                <a:spcPts val="600"/>
              </a:spcBef>
              <a:buClr>
                <a:schemeClr val="accent1"/>
              </a:buClr>
              <a:buSzPct val="80000"/>
              <a:buFont typeface="+mj-lt"/>
              <a:buAutoNum type="arabicPeriod"/>
              <a:tabLst>
                <a:tab pos="914400" algn="l"/>
              </a:tabLst>
            </a:pPr>
            <a:r>
              <a:rPr lang="en-ZA" dirty="0">
                <a:latin typeface="Arial Narrow" panose="020B0606020202030204" pitchFamily="34" charset="0"/>
              </a:rPr>
              <a:t>Consolidate all government programmes, projects and budgets</a:t>
            </a:r>
          </a:p>
          <a:p>
            <a:pPr marL="539496" lvl="2" indent="-457200">
              <a:lnSpc>
                <a:spcPct val="150000"/>
              </a:lnSpc>
              <a:spcBef>
                <a:spcPts val="600"/>
              </a:spcBef>
              <a:buClr>
                <a:schemeClr val="accent1"/>
              </a:buClr>
              <a:buSzPct val="80000"/>
              <a:buFont typeface="+mj-lt"/>
              <a:buAutoNum type="arabicPeriod"/>
              <a:tabLst>
                <a:tab pos="914400" algn="l"/>
              </a:tabLst>
            </a:pPr>
            <a:r>
              <a:rPr lang="en-ZA" dirty="0">
                <a:latin typeface="Arial Narrow" panose="020B0606020202030204" pitchFamily="34" charset="0"/>
              </a:rPr>
              <a:t>Spatial budgeting and referencing </a:t>
            </a:r>
          </a:p>
          <a:p>
            <a:pPr marL="539496" lvl="2" indent="-457200">
              <a:lnSpc>
                <a:spcPct val="150000"/>
              </a:lnSpc>
              <a:spcBef>
                <a:spcPts val="600"/>
              </a:spcBef>
              <a:buClr>
                <a:schemeClr val="accent1"/>
              </a:buClr>
              <a:buSzPct val="80000"/>
              <a:buFont typeface="+mj-lt"/>
              <a:buAutoNum type="arabicPeriod"/>
              <a:tabLst>
                <a:tab pos="914400" algn="l"/>
              </a:tabLst>
            </a:pPr>
            <a:r>
              <a:rPr lang="en-ZA" dirty="0">
                <a:latin typeface="Arial Narrow" panose="020B0606020202030204" pitchFamily="34" charset="0"/>
              </a:rPr>
              <a:t>Gap analysis and economic opportunities mapping</a:t>
            </a:r>
          </a:p>
          <a:p>
            <a:pPr marL="539496" lvl="2" indent="-457200">
              <a:lnSpc>
                <a:spcPct val="150000"/>
              </a:lnSpc>
              <a:spcBef>
                <a:spcPts val="600"/>
              </a:spcBef>
              <a:buClr>
                <a:schemeClr val="accent1"/>
              </a:buClr>
              <a:buSzPct val="80000"/>
              <a:buFont typeface="+mj-lt"/>
              <a:buAutoNum type="arabicPeriod"/>
              <a:tabLst>
                <a:tab pos="914400" algn="l"/>
              </a:tabLst>
            </a:pPr>
            <a:r>
              <a:rPr lang="en-ZA" dirty="0">
                <a:latin typeface="Arial Narrow" panose="020B0606020202030204" pitchFamily="34" charset="0"/>
              </a:rPr>
              <a:t>Development of an all government plan</a:t>
            </a:r>
          </a:p>
          <a:p>
            <a:pPr marL="539496" lvl="2" indent="-457200">
              <a:lnSpc>
                <a:spcPct val="150000"/>
              </a:lnSpc>
              <a:spcBef>
                <a:spcPts val="600"/>
              </a:spcBef>
              <a:buClr>
                <a:schemeClr val="accent1"/>
              </a:buClr>
              <a:buSzPct val="80000"/>
              <a:buFont typeface="+mj-lt"/>
              <a:buAutoNum type="arabicPeriod"/>
              <a:tabLst>
                <a:tab pos="914400" algn="l"/>
              </a:tabLst>
            </a:pPr>
            <a:r>
              <a:rPr lang="en-ZA" dirty="0">
                <a:latin typeface="Arial Narrow" panose="020B0606020202030204" pitchFamily="34" charset="0"/>
              </a:rPr>
              <a:t>Presidential and Cabinet Clusters led Government </a:t>
            </a:r>
            <a:r>
              <a:rPr lang="en-ZA" dirty="0" err="1">
                <a:latin typeface="Arial Narrow" panose="020B0606020202030204" pitchFamily="34" charset="0"/>
              </a:rPr>
              <a:t>Izimbizo</a:t>
            </a:r>
            <a:r>
              <a:rPr lang="en-ZA" dirty="0">
                <a:latin typeface="Arial Narrow" panose="020B0606020202030204" pitchFamily="34" charset="0"/>
              </a:rPr>
              <a:t>  </a:t>
            </a:r>
          </a:p>
          <a:p>
            <a:pPr marL="539496" lvl="2" indent="-457200">
              <a:lnSpc>
                <a:spcPct val="150000"/>
              </a:lnSpc>
              <a:spcBef>
                <a:spcPts val="600"/>
              </a:spcBef>
              <a:buClr>
                <a:schemeClr val="accent1"/>
              </a:buClr>
              <a:buSzPct val="80000"/>
              <a:buFont typeface="+mj-lt"/>
              <a:buAutoNum type="arabicPeriod"/>
              <a:tabLst>
                <a:tab pos="914400" algn="l"/>
              </a:tabLst>
            </a:pPr>
            <a:r>
              <a:rPr lang="en-ZA" dirty="0">
                <a:latin typeface="Arial Narrow" panose="020B0606020202030204" pitchFamily="34" charset="0"/>
              </a:rPr>
              <a:t>Implementation of district model and the Plan</a:t>
            </a:r>
          </a:p>
          <a:p>
            <a:pPr marL="539496" lvl="2" indent="-457200" algn="just">
              <a:lnSpc>
                <a:spcPct val="150000"/>
              </a:lnSpc>
              <a:spcBef>
                <a:spcPts val="600"/>
              </a:spcBef>
              <a:buClr>
                <a:schemeClr val="accent1"/>
              </a:buClr>
              <a:buSzPct val="80000"/>
              <a:buFont typeface="+mj-lt"/>
              <a:buAutoNum type="arabicPeriod"/>
              <a:tabLst>
                <a:tab pos="914400" algn="l"/>
              </a:tabLst>
            </a:pPr>
            <a:endParaRPr lang="en-ZA"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EFF4E0-09CF-465B-A129-0A4208E40038}" type="slidenum">
              <a:rPr kumimoji="0" lang="en-ZA" sz="1200" b="1"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ZA" sz="12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pic>
        <p:nvPicPr>
          <p:cNvPr id="6" name="Picture 5"/>
          <p:cNvPicPr>
            <a:picLocks noChangeAspect="1"/>
          </p:cNvPicPr>
          <p:nvPr/>
        </p:nvPicPr>
        <p:blipFill>
          <a:blip r:embed="rId2"/>
          <a:stretch>
            <a:fillRect/>
          </a:stretch>
        </p:blipFill>
        <p:spPr>
          <a:xfrm>
            <a:off x="397148" y="764704"/>
            <a:ext cx="1870596" cy="1870596"/>
          </a:xfrm>
          <a:prstGeom prst="rect">
            <a:avLst/>
          </a:prstGeom>
        </p:spPr>
      </p:pic>
      <p:sp>
        <p:nvSpPr>
          <p:cNvPr id="7" name="Rectangle 6"/>
          <p:cNvSpPr/>
          <p:nvPr/>
        </p:nvSpPr>
        <p:spPr>
          <a:xfrm>
            <a:off x="0" y="5437673"/>
            <a:ext cx="9145016" cy="1045223"/>
          </a:xfrm>
          <a:prstGeom prst="rect">
            <a:avLst/>
          </a:prstGeom>
          <a:solidFill>
            <a:srgbClr val="C00000"/>
          </a:solidFill>
        </p:spPr>
        <p:txBody>
          <a:bodyPr wrap="square">
            <a:spAutoFit/>
          </a:bodyPr>
          <a:lstStyle/>
          <a:p>
            <a:pPr marL="82296" lvl="2" algn="ctr">
              <a:lnSpc>
                <a:spcPct val="150000"/>
              </a:lnSpc>
              <a:spcBef>
                <a:spcPts val="600"/>
              </a:spcBef>
              <a:buClr>
                <a:schemeClr val="accent1"/>
              </a:buClr>
              <a:buSzPct val="80000"/>
              <a:tabLst>
                <a:tab pos="914400" algn="l"/>
              </a:tabLst>
            </a:pPr>
            <a:r>
              <a:rPr lang="en-ZA" sz="2200" b="1" dirty="0">
                <a:solidFill>
                  <a:schemeClr val="bg1"/>
                </a:solidFill>
              </a:rPr>
              <a:t>Develop one plan that responds to needs and aspirations of communities within Districts and Metro. </a:t>
            </a: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0916" y="2564904"/>
            <a:ext cx="1495631" cy="16561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496" y="4249195"/>
            <a:ext cx="3132908" cy="1124021"/>
          </a:xfrm>
          <a:prstGeom prst="rect">
            <a:avLst/>
          </a:prstGeom>
        </p:spPr>
      </p:pic>
    </p:spTree>
    <p:extLst>
      <p:ext uri="{BB962C8B-B14F-4D97-AF65-F5344CB8AC3E}">
        <p14:creationId xmlns:p14="http://schemas.microsoft.com/office/powerpoint/2010/main" xmlns="" val="3298800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8047806" cy="985590"/>
          </a:xfrm>
        </p:spPr>
        <p:txBody>
          <a:bodyPr/>
          <a:lstStyle/>
          <a:p>
            <a:r>
              <a:rPr lang="en-US" sz="2800" dirty="0"/>
              <a:t>STEPS TOWARDS IMPLEMENTING THE MODEL</a:t>
            </a:r>
          </a:p>
        </p:txBody>
      </p:sp>
      <p:sp>
        <p:nvSpPr>
          <p:cNvPr id="3" name="Content Placeholder 2"/>
          <p:cNvSpPr>
            <a:spLocks noGrp="1"/>
          </p:cNvSpPr>
          <p:nvPr>
            <p:ph sz="half" idx="1"/>
          </p:nvPr>
        </p:nvSpPr>
        <p:spPr>
          <a:xfrm>
            <a:off x="317574" y="980728"/>
            <a:ext cx="4233614" cy="5544616"/>
          </a:xfrm>
          <a:solidFill>
            <a:schemeClr val="bg1"/>
          </a:solidFill>
          <a:ln>
            <a:solidFill>
              <a:schemeClr val="accent1"/>
            </a:solidFill>
          </a:ln>
        </p:spPr>
        <p:txBody>
          <a:bodyPr/>
          <a:lstStyle/>
          <a:p>
            <a:r>
              <a:rPr lang="en-US" dirty="0">
                <a:latin typeface="Arial Narrow" panose="020B0606020202030204" pitchFamily="34" charset="0"/>
              </a:rPr>
              <a:t>Consultation with  political leadership; </a:t>
            </a:r>
          </a:p>
          <a:p>
            <a:r>
              <a:rPr lang="en-US" dirty="0">
                <a:latin typeface="Arial Narrow" panose="020B0606020202030204" pitchFamily="34" charset="0"/>
              </a:rPr>
              <a:t>Development of profile of the District;</a:t>
            </a:r>
          </a:p>
          <a:p>
            <a:r>
              <a:rPr lang="en-US" dirty="0">
                <a:latin typeface="Arial Narrow" panose="020B0606020202030204" pitchFamily="34" charset="0"/>
              </a:rPr>
              <a:t>National and Provincial spatial mapping of budget and programmes (possibly to ward level) </a:t>
            </a:r>
          </a:p>
          <a:p>
            <a:r>
              <a:rPr lang="en-US" dirty="0">
                <a:latin typeface="Arial Narrow" panose="020B0606020202030204" pitchFamily="34" charset="0"/>
              </a:rPr>
              <a:t>Analysis of District and LM IDPS and SDBIP’s;</a:t>
            </a:r>
          </a:p>
          <a:p>
            <a:r>
              <a:rPr lang="en-US" dirty="0">
                <a:latin typeface="Arial Narrow" panose="020B0606020202030204" pitchFamily="34" charset="0"/>
              </a:rPr>
              <a:t>Identification of opportunities for alignment and integration towards one plan;</a:t>
            </a:r>
          </a:p>
          <a:p>
            <a:r>
              <a:rPr lang="en-US" dirty="0">
                <a:latin typeface="Arial Narrow" panose="020B0606020202030204" pitchFamily="34" charset="0"/>
              </a:rPr>
              <a:t>Development of profiles for all District and Metro’s and coordinate all government initiatives by November 2019 to produce a Harmonized One Plan</a:t>
            </a:r>
          </a:p>
          <a:p>
            <a:r>
              <a:rPr lang="en-US" dirty="0">
                <a:latin typeface="Arial Narrow" panose="020B0606020202030204" pitchFamily="34" charset="0"/>
              </a:rPr>
              <a:t>All of Government Imbizo led by the President [Starting with OR Tambo (</a:t>
            </a:r>
            <a:r>
              <a:rPr lang="en-US" dirty="0" err="1">
                <a:latin typeface="Arial Narrow" panose="020B0606020202030204" pitchFamily="34" charset="0"/>
              </a:rPr>
              <a:t>Lusikisiki</a:t>
            </a:r>
            <a:r>
              <a:rPr lang="en-US" dirty="0">
                <a:latin typeface="Arial Narrow" panose="020B0606020202030204" pitchFamily="34" charset="0"/>
              </a:rPr>
              <a:t>)17 September</a:t>
            </a:r>
          </a:p>
          <a:p>
            <a:endParaRPr lang="en-US" dirty="0">
              <a:latin typeface="Arial Narrow" panose="020B0606020202030204" pitchFamily="34" charset="0"/>
            </a:endParaRPr>
          </a:p>
        </p:txBody>
      </p:sp>
      <p:sp>
        <p:nvSpPr>
          <p:cNvPr id="4" name="Content Placeholder 3"/>
          <p:cNvSpPr>
            <a:spLocks noGrp="1"/>
          </p:cNvSpPr>
          <p:nvPr>
            <p:ph sz="half" idx="2"/>
          </p:nvPr>
        </p:nvSpPr>
        <p:spPr>
          <a:xfrm>
            <a:off x="4862264" y="980728"/>
            <a:ext cx="4125268" cy="5544616"/>
          </a:xfrm>
          <a:ln>
            <a:solidFill>
              <a:schemeClr val="accent1"/>
            </a:solidFill>
          </a:ln>
        </p:spPr>
        <p:txBody>
          <a:bodyPr/>
          <a:lstStyle/>
          <a:p>
            <a:r>
              <a:rPr lang="en-US" dirty="0">
                <a:latin typeface="Arial Narrow" panose="020B0606020202030204" pitchFamily="34" charset="0"/>
              </a:rPr>
              <a:t>Consultative Forum between Ministers as well as District and Local Mayors</a:t>
            </a:r>
          </a:p>
          <a:p>
            <a:r>
              <a:rPr lang="en-US" dirty="0">
                <a:latin typeface="Arial Narrow" panose="020B0606020202030204" pitchFamily="34" charset="0"/>
              </a:rPr>
              <a:t>Consultation with traditional leaders and key stakeholders</a:t>
            </a:r>
          </a:p>
          <a:p>
            <a:r>
              <a:rPr lang="en-US" dirty="0">
                <a:latin typeface="Arial Narrow" panose="020B0606020202030204" pitchFamily="34" charset="0"/>
              </a:rPr>
              <a:t>DG, MM, and stakeholder planning workshop (sectors with projects (44+8 Workshop)</a:t>
            </a:r>
          </a:p>
          <a:p>
            <a:pPr lvl="1"/>
            <a:r>
              <a:rPr lang="en-US" dirty="0">
                <a:latin typeface="Arial Narrow" panose="020B0606020202030204" pitchFamily="34" charset="0"/>
              </a:rPr>
              <a:t>Alignment of national and provincial investment with municipality plans</a:t>
            </a:r>
          </a:p>
          <a:p>
            <a:pPr lvl="1"/>
            <a:r>
              <a:rPr lang="en-US" dirty="0">
                <a:latin typeface="Arial Narrow" panose="020B0606020202030204" pitchFamily="34" charset="0"/>
              </a:rPr>
              <a:t>Expert team supports</a:t>
            </a:r>
          </a:p>
          <a:p>
            <a:pPr lvl="1"/>
            <a:r>
              <a:rPr lang="en-US" dirty="0">
                <a:latin typeface="Arial Narrow" panose="020B0606020202030204" pitchFamily="34" charset="0"/>
              </a:rPr>
              <a:t>Localized compacts/protocols and sector agreements</a:t>
            </a:r>
          </a:p>
          <a:p>
            <a:pPr lvl="1"/>
            <a:r>
              <a:rPr lang="en-US" dirty="0">
                <a:latin typeface="Arial Narrow" panose="020B0606020202030204" pitchFamily="34" charset="0"/>
              </a:rPr>
              <a:t>One plan and framework</a:t>
            </a:r>
          </a:p>
          <a:p>
            <a:r>
              <a:rPr lang="en-US" dirty="0" err="1">
                <a:latin typeface="Arial Narrow" panose="020B0606020202030204" pitchFamily="34" charset="0"/>
              </a:rPr>
              <a:t>Utilise</a:t>
            </a:r>
            <a:r>
              <a:rPr lang="en-US" dirty="0">
                <a:latin typeface="Arial Narrow" panose="020B0606020202030204" pitchFamily="34" charset="0"/>
              </a:rPr>
              <a:t> existing IGR structures for coordination, PCC, MinMec, District IGR forums;</a:t>
            </a:r>
          </a:p>
          <a:p>
            <a:r>
              <a:rPr lang="en-US" dirty="0">
                <a:latin typeface="Arial Narrow" panose="020B0606020202030204" pitchFamily="34" charset="0"/>
              </a:rPr>
              <a:t>Address the Structural and Systemic challenges in LG.</a:t>
            </a:r>
          </a:p>
        </p:txBody>
      </p:sp>
      <p:sp>
        <p:nvSpPr>
          <p:cNvPr id="5" name="Slide Number Placeholder 4"/>
          <p:cNvSpPr>
            <a:spLocks noGrp="1"/>
          </p:cNvSpPr>
          <p:nvPr>
            <p:ph type="sldNum" sz="quarter" idx="12"/>
          </p:nvPr>
        </p:nvSpPr>
        <p:spPr/>
        <p:txBody>
          <a:bodyPr/>
          <a:lstStyle/>
          <a:p>
            <a:pPr>
              <a:defRPr/>
            </a:pPr>
            <a:fld id="{7D1B44E7-E1DC-4BA0-A8D3-21BCA9610FFD}" type="slidenum">
              <a:rPr lang="en-US" altLang="en-US" smtClean="0"/>
              <a:pPr>
                <a:defRPr/>
              </a:pPr>
              <a:t>39</a:t>
            </a:fld>
            <a:endParaRPr lang="en-US" altLang="en-US" dirty="0"/>
          </a:p>
        </p:txBody>
      </p:sp>
    </p:spTree>
    <p:extLst>
      <p:ext uri="{BB962C8B-B14F-4D97-AF65-F5344CB8AC3E}">
        <p14:creationId xmlns:p14="http://schemas.microsoft.com/office/powerpoint/2010/main" xmlns="" val="2820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bg/>
                                          </p:spTgt>
                                        </p:tgtEl>
                                        <p:attrNameLst>
                                          <p:attrName>style.visibility</p:attrName>
                                        </p:attrNameLst>
                                      </p:cBhvr>
                                      <p:to>
                                        <p:strVal val="visible"/>
                                      </p:to>
                                    </p:set>
                                    <p:anim calcmode="lin" valueType="num">
                                      <p:cBhvr additive="base">
                                        <p:cTn id="5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 calcmode="lin" valueType="num">
                                      <p:cBhvr additive="base">
                                        <p:cTn id="7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anim calcmode="lin" valueType="num">
                                      <p:cBhvr additive="base">
                                        <p:cTn id="8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anim calcmode="lin" valueType="num">
                                      <p:cBhvr additive="base">
                                        <p:cTn id="8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
                                            <p:txEl>
                                              <p:pRg st="7" end="7"/>
                                            </p:txEl>
                                          </p:spTgt>
                                        </p:tgtEl>
                                        <p:attrNameLst>
                                          <p:attrName>style.visibility</p:attrName>
                                        </p:attrNameLst>
                                      </p:cBhvr>
                                      <p:to>
                                        <p:strVal val="visible"/>
                                      </p:to>
                                    </p:set>
                                    <p:anim calcmode="lin" valueType="num">
                                      <p:cBhvr additive="base">
                                        <p:cTn id="9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
                                            <p:txEl>
                                              <p:pRg st="8" end="8"/>
                                            </p:txEl>
                                          </p:spTgt>
                                        </p:tgtEl>
                                        <p:attrNameLst>
                                          <p:attrName>style.visibility</p:attrName>
                                        </p:attrNameLst>
                                      </p:cBhvr>
                                      <p:to>
                                        <p:strVal val="visible"/>
                                      </p:to>
                                    </p:set>
                                    <p:anim calcmode="lin" valueType="num">
                                      <p:cBhvr additive="base">
                                        <p:cTn id="10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449" y="263493"/>
            <a:ext cx="7886700" cy="620330"/>
          </a:xfrm>
        </p:spPr>
        <p:txBody>
          <a:bodyPr/>
          <a:lstStyle/>
          <a:p>
            <a:pPr algn="l"/>
            <a:r>
              <a:rPr lang="en-US" sz="2800" dirty="0"/>
              <a:t>BACKGROUND</a:t>
            </a:r>
          </a:p>
        </p:txBody>
      </p:sp>
      <p:sp>
        <p:nvSpPr>
          <p:cNvPr id="3" name="Content Placeholder 2"/>
          <p:cNvSpPr>
            <a:spLocks noGrp="1"/>
          </p:cNvSpPr>
          <p:nvPr>
            <p:ph idx="1"/>
          </p:nvPr>
        </p:nvSpPr>
        <p:spPr>
          <a:xfrm>
            <a:off x="628650" y="918524"/>
            <a:ext cx="7886700" cy="5534811"/>
          </a:xfrm>
        </p:spPr>
        <p:txBody>
          <a:bodyPr/>
          <a:lstStyle/>
          <a:p>
            <a:pPr marL="0" indent="0">
              <a:buNone/>
            </a:pPr>
            <a:r>
              <a:rPr lang="en-GB" sz="1800" dirty="0">
                <a:latin typeface="Arial Narrow" panose="020B0606020202030204" pitchFamily="34" charset="0"/>
              </a:rPr>
              <a:t>The principles of cooperative governance are pursued in Chapter 4 of the Constitution which (amongst others) calls on “</a:t>
            </a:r>
            <a:r>
              <a:rPr lang="en-GB" sz="1800" i="1" dirty="0">
                <a:latin typeface="Arial Narrow" panose="020B0606020202030204" pitchFamily="34" charset="0"/>
              </a:rPr>
              <a:t>all spheres and all organs of state</a:t>
            </a:r>
            <a:r>
              <a:rPr lang="en-GB" sz="1800" dirty="0">
                <a:latin typeface="Arial Narrow" panose="020B0606020202030204" pitchFamily="34" charset="0"/>
              </a:rPr>
              <a:t>” to “…</a:t>
            </a:r>
            <a:r>
              <a:rPr lang="en-GB" sz="1800" b="1" i="1" dirty="0">
                <a:latin typeface="Arial Narrow" panose="020B0606020202030204" pitchFamily="34" charset="0"/>
              </a:rPr>
              <a:t>secure the well-being of the people of the Republic; </a:t>
            </a:r>
            <a:r>
              <a:rPr lang="en-GB" sz="1800" b="1" dirty="0">
                <a:latin typeface="Arial Narrow" panose="020B0606020202030204" pitchFamily="34" charset="0"/>
              </a:rPr>
              <a:t>[and] </a:t>
            </a:r>
            <a:r>
              <a:rPr lang="en-GB" sz="1800" b="1" i="1" dirty="0">
                <a:latin typeface="Arial Narrow" panose="020B0606020202030204" pitchFamily="34" charset="0"/>
              </a:rPr>
              <a:t>provide effective, transparent, accountable and coherent government for the Republic as a whole</a:t>
            </a:r>
            <a:r>
              <a:rPr lang="en-GB" sz="1800" dirty="0">
                <a:latin typeface="Arial Narrow" panose="020B0606020202030204" pitchFamily="34" charset="0"/>
              </a:rPr>
              <a:t>; ….”</a:t>
            </a: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r>
              <a:rPr lang="en-GB" sz="1800" dirty="0">
                <a:latin typeface="Arial Narrow" panose="020B0606020202030204" pitchFamily="34" charset="0"/>
              </a:rPr>
              <a:t>The Constitution also gives “</a:t>
            </a:r>
            <a:r>
              <a:rPr lang="en-GB" sz="1800" i="1" dirty="0">
                <a:latin typeface="Arial Narrow" panose="020B0606020202030204" pitchFamily="34" charset="0"/>
              </a:rPr>
              <a:t>developmental duties</a:t>
            </a:r>
            <a:r>
              <a:rPr lang="en-GB" sz="1800" dirty="0">
                <a:latin typeface="Arial Narrow" panose="020B0606020202030204" pitchFamily="34" charset="0"/>
              </a:rPr>
              <a:t>” to local government in section </a:t>
            </a:r>
            <a:r>
              <a:rPr lang="en-GB" sz="1800" dirty="0" smtClean="0">
                <a:latin typeface="Arial Narrow" panose="020B0606020202030204" pitchFamily="34" charset="0"/>
              </a:rPr>
              <a:t>152, </a:t>
            </a:r>
            <a:r>
              <a:rPr lang="en-GB" sz="1800" dirty="0">
                <a:latin typeface="Arial Narrow" panose="020B0606020202030204" pitchFamily="34" charset="0"/>
              </a:rPr>
              <a:t>with the overall requirement that local governments:</a:t>
            </a:r>
            <a:endParaRPr lang="en-US" sz="1800" dirty="0">
              <a:latin typeface="Arial Narrow" panose="020B0606020202030204" pitchFamily="34" charset="0"/>
            </a:endParaRPr>
          </a:p>
          <a:p>
            <a:pPr marL="342900" lvl="1" indent="0">
              <a:buNone/>
            </a:pPr>
            <a:r>
              <a:rPr lang="en-GB" sz="1800" dirty="0">
                <a:latin typeface="Arial Narrow" panose="020B0606020202030204" pitchFamily="34" charset="0"/>
              </a:rPr>
              <a:t>“</a:t>
            </a:r>
            <a:r>
              <a:rPr lang="en-GB" sz="1800" i="1" dirty="0">
                <a:latin typeface="Arial Narrow" panose="020B0606020202030204" pitchFamily="34" charset="0"/>
              </a:rPr>
              <a:t>a. provide democratic and accountable government for local communities;</a:t>
            </a:r>
            <a:endParaRPr lang="en-US" sz="1800" dirty="0">
              <a:latin typeface="Arial Narrow" panose="020B0606020202030204" pitchFamily="34" charset="0"/>
            </a:endParaRPr>
          </a:p>
          <a:p>
            <a:pPr marL="342900" lvl="1" indent="0">
              <a:buNone/>
            </a:pPr>
            <a:r>
              <a:rPr lang="en-GB" sz="1800" i="1" dirty="0">
                <a:latin typeface="Arial Narrow" panose="020B0606020202030204" pitchFamily="34" charset="0"/>
              </a:rPr>
              <a:t>b. ensure the provision of services to communities in a sustainable manner;</a:t>
            </a:r>
            <a:endParaRPr lang="en-US" sz="1800" dirty="0">
              <a:latin typeface="Arial Narrow" panose="020B0606020202030204" pitchFamily="34" charset="0"/>
            </a:endParaRPr>
          </a:p>
          <a:p>
            <a:pPr marL="342900" lvl="1" indent="0">
              <a:buNone/>
            </a:pPr>
            <a:r>
              <a:rPr lang="en-GB" sz="1800" i="1" dirty="0">
                <a:latin typeface="Arial Narrow" panose="020B0606020202030204" pitchFamily="34" charset="0"/>
              </a:rPr>
              <a:t>c. promote social and economic development;</a:t>
            </a:r>
            <a:endParaRPr lang="en-US" sz="1800" dirty="0">
              <a:latin typeface="Arial Narrow" panose="020B0606020202030204" pitchFamily="34" charset="0"/>
            </a:endParaRPr>
          </a:p>
          <a:p>
            <a:pPr marL="342900" lvl="1" indent="0">
              <a:buNone/>
            </a:pPr>
            <a:r>
              <a:rPr lang="en-GB" sz="1800" i="1" dirty="0">
                <a:latin typeface="Arial Narrow" panose="020B0606020202030204" pitchFamily="34" charset="0"/>
              </a:rPr>
              <a:t>d. promote a safe and healthy environment; and</a:t>
            </a:r>
            <a:endParaRPr lang="en-US" sz="1800" dirty="0">
              <a:latin typeface="Arial Narrow" panose="020B0606020202030204" pitchFamily="34" charset="0"/>
            </a:endParaRPr>
          </a:p>
          <a:p>
            <a:pPr marL="342900" lvl="1" indent="0">
              <a:buNone/>
            </a:pPr>
            <a:r>
              <a:rPr lang="en-GB" sz="1800" i="1" dirty="0">
                <a:latin typeface="Arial Narrow" panose="020B0606020202030204" pitchFamily="34" charset="0"/>
              </a:rPr>
              <a:t>e. encourage the involvement of communities and community organisations in the matters of local government.</a:t>
            </a:r>
            <a:r>
              <a:rPr lang="en-GB" sz="1800" dirty="0">
                <a:latin typeface="Arial Narrow" panose="020B0606020202030204" pitchFamily="34" charset="0"/>
              </a:rPr>
              <a:t>”</a:t>
            </a:r>
            <a:endParaRPr lang="en-US" sz="1800" dirty="0">
              <a:latin typeface="Arial Narrow" panose="020B0606020202030204" pitchFamily="34" charset="0"/>
            </a:endParaRPr>
          </a:p>
          <a:p>
            <a:pPr marL="342900" lvl="1" indent="0">
              <a:buNone/>
            </a:pPr>
            <a:endParaRPr lang="en-US" sz="1800" dirty="0">
              <a:latin typeface="Arial Narrow" panose="020B0606020202030204" pitchFamily="34" charset="0"/>
            </a:endParaRPr>
          </a:p>
          <a:p>
            <a:pPr marL="0" indent="0" algn="just">
              <a:buNone/>
            </a:pPr>
            <a:r>
              <a:rPr lang="en-GB" sz="1800" b="1" dirty="0">
                <a:latin typeface="Arial Narrow" panose="020B0606020202030204" pitchFamily="34" charset="0"/>
              </a:rPr>
              <a:t>All developmental initiatives should therefore be seen through the local lens. </a:t>
            </a:r>
            <a:endParaRPr lang="en-US" sz="1800" b="1"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4</a:t>
            </a:fld>
            <a:endParaRPr lang="en-US" altLang="en-US" dirty="0"/>
          </a:p>
        </p:txBody>
      </p:sp>
    </p:spTree>
    <p:extLst>
      <p:ext uri="{BB962C8B-B14F-4D97-AF65-F5344CB8AC3E}">
        <p14:creationId xmlns:p14="http://schemas.microsoft.com/office/powerpoint/2010/main" xmlns="" val="451635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3"/>
            <a:ext cx="7886700" cy="731526"/>
          </a:xfrm>
        </p:spPr>
        <p:txBody>
          <a:bodyPr/>
          <a:lstStyle/>
          <a:p>
            <a:r>
              <a:rPr lang="en-US" sz="2600" dirty="0"/>
              <a:t>Steps Towards Implementation: Enablers</a:t>
            </a:r>
          </a:p>
        </p:txBody>
      </p:sp>
      <p:sp>
        <p:nvSpPr>
          <p:cNvPr id="3" name="Content Placeholder 2"/>
          <p:cNvSpPr>
            <a:spLocks noGrp="1"/>
          </p:cNvSpPr>
          <p:nvPr>
            <p:ph sz="half" idx="1"/>
          </p:nvPr>
        </p:nvSpPr>
        <p:spPr>
          <a:xfrm>
            <a:off x="628650" y="704143"/>
            <a:ext cx="3706815" cy="5965217"/>
          </a:xfrm>
          <a:ln>
            <a:solidFill>
              <a:schemeClr val="bg1"/>
            </a:solidFill>
          </a:ln>
        </p:spPr>
        <p:txBody>
          <a:bodyPr/>
          <a:lstStyle/>
          <a:p>
            <a:r>
              <a:rPr lang="en-US" dirty="0">
                <a:latin typeface="Arial Narrow" panose="020B0606020202030204" pitchFamily="34" charset="0"/>
              </a:rPr>
              <a:t>Political Management of the process especially at local level to avoid political ‘interests’ </a:t>
            </a:r>
          </a:p>
          <a:p>
            <a:r>
              <a:rPr lang="en-US" dirty="0">
                <a:latin typeface="Arial Narrow" panose="020B0606020202030204" pitchFamily="34" charset="0"/>
              </a:rPr>
              <a:t>Dedicated unit of experts  - Producing and Monitoring the One Plan</a:t>
            </a:r>
          </a:p>
          <a:p>
            <a:r>
              <a:rPr lang="en-US" dirty="0">
                <a:latin typeface="Arial Narrow" panose="020B0606020202030204" pitchFamily="34" charset="0"/>
              </a:rPr>
              <a:t>Expert advise and analysis</a:t>
            </a:r>
          </a:p>
          <a:p>
            <a:r>
              <a:rPr lang="en-US" dirty="0">
                <a:latin typeface="Arial Narrow" panose="020B0606020202030204" pitchFamily="34" charset="0"/>
              </a:rPr>
              <a:t>Technical team with national and district presence</a:t>
            </a:r>
          </a:p>
          <a:p>
            <a:pPr lvl="1"/>
            <a:r>
              <a:rPr lang="en-US" sz="1200" dirty="0">
                <a:latin typeface="Arial Narrow" panose="020B0606020202030204" pitchFamily="34" charset="0"/>
              </a:rPr>
              <a:t>Programme management (District)</a:t>
            </a:r>
          </a:p>
          <a:p>
            <a:pPr lvl="1"/>
            <a:r>
              <a:rPr lang="en-US" sz="1200" dirty="0">
                <a:latin typeface="Arial Narrow" panose="020B0606020202030204" pitchFamily="34" charset="0"/>
              </a:rPr>
              <a:t>Policy Analysis and Development Planning (National)</a:t>
            </a:r>
          </a:p>
          <a:p>
            <a:pPr lvl="1"/>
            <a:r>
              <a:rPr lang="en-US" sz="1200" dirty="0">
                <a:latin typeface="Arial Narrow" panose="020B0606020202030204" pitchFamily="34" charset="0"/>
              </a:rPr>
              <a:t>M&amp;E expertise and data capturers and analysists</a:t>
            </a:r>
          </a:p>
          <a:p>
            <a:pPr lvl="1"/>
            <a:r>
              <a:rPr lang="en-US" sz="1200" dirty="0">
                <a:latin typeface="Arial Narrow" panose="020B0606020202030204" pitchFamily="34" charset="0"/>
              </a:rPr>
              <a:t>Sector experts (LED, Economists, Spatial, Infrastructure, Various services (social, health, water, environment etc.</a:t>
            </a:r>
          </a:p>
          <a:p>
            <a:r>
              <a:rPr lang="en-US" dirty="0">
                <a:latin typeface="Arial Narrow" panose="020B0606020202030204" pitchFamily="34" charset="0"/>
              </a:rPr>
              <a:t>Realistic indicators</a:t>
            </a:r>
          </a:p>
          <a:p>
            <a:r>
              <a:rPr lang="en-US" dirty="0">
                <a:latin typeface="Arial Narrow" panose="020B0606020202030204" pitchFamily="34" charset="0"/>
              </a:rPr>
              <a:t>Live/Real time and integrated information system </a:t>
            </a:r>
          </a:p>
          <a:p>
            <a:r>
              <a:rPr lang="en-US" dirty="0">
                <a:latin typeface="Arial Narrow" panose="020B0606020202030204" pitchFamily="34" charset="0"/>
              </a:rPr>
              <a:t>One Communication Strategy for government in relation to work the done in the 44 + 8 spaces</a:t>
            </a:r>
          </a:p>
        </p:txBody>
      </p:sp>
      <p:sp>
        <p:nvSpPr>
          <p:cNvPr id="4" name="Content Placeholder 3"/>
          <p:cNvSpPr>
            <a:spLocks noGrp="1"/>
          </p:cNvSpPr>
          <p:nvPr>
            <p:ph sz="half" idx="2"/>
          </p:nvPr>
        </p:nvSpPr>
        <p:spPr>
          <a:xfrm>
            <a:off x="4860032" y="620689"/>
            <a:ext cx="3666880" cy="6107136"/>
          </a:xfrm>
        </p:spPr>
        <p:txBody>
          <a:bodyPr/>
          <a:lstStyle/>
          <a:p>
            <a:r>
              <a:rPr lang="en-US" dirty="0">
                <a:latin typeface="Arial Narrow" panose="020B0606020202030204" pitchFamily="34" charset="0"/>
              </a:rPr>
              <a:t>Review budgeting and resource allocation across the three spheres;</a:t>
            </a:r>
          </a:p>
          <a:p>
            <a:r>
              <a:rPr lang="en-US" dirty="0">
                <a:latin typeface="Arial Narrow" panose="020B0606020202030204" pitchFamily="34" charset="0"/>
              </a:rPr>
              <a:t>Consolidation of Grants to avoid silo mentality with a better focus on anticipated outcomes</a:t>
            </a:r>
          </a:p>
          <a:p>
            <a:r>
              <a:rPr lang="en-US" dirty="0">
                <a:latin typeface="Arial Narrow" panose="020B0606020202030204" pitchFamily="34" charset="0"/>
              </a:rPr>
              <a:t>Needs and aspiration as well as gender based budgeting</a:t>
            </a:r>
          </a:p>
          <a:p>
            <a:r>
              <a:rPr lang="en-US" dirty="0">
                <a:latin typeface="Arial Narrow" panose="020B0606020202030204" pitchFamily="34" charset="0"/>
              </a:rPr>
              <a:t>Accountability for coordination responsibilities linked to the signed off multi sphere protocols</a:t>
            </a:r>
          </a:p>
          <a:p>
            <a:r>
              <a:rPr lang="en-US" dirty="0">
                <a:latin typeface="Arial Narrow" panose="020B0606020202030204" pitchFamily="34" charset="0"/>
              </a:rPr>
              <a:t>Strengthening of provincial COGTA</a:t>
            </a:r>
          </a:p>
          <a:p>
            <a:r>
              <a:rPr lang="en-US" dirty="0">
                <a:latin typeface="Arial Narrow" panose="020B0606020202030204" pitchFamily="34" charset="0"/>
              </a:rPr>
              <a:t>Transformed and capacitated MISA</a:t>
            </a:r>
          </a:p>
          <a:p>
            <a:r>
              <a:rPr lang="en-US" dirty="0">
                <a:latin typeface="Arial Narrow" panose="020B0606020202030204" pitchFamily="34" charset="0"/>
              </a:rPr>
              <a:t>Private sector, cooperatives and civil society partnerships</a:t>
            </a:r>
          </a:p>
          <a:p>
            <a:r>
              <a:rPr lang="en-US" dirty="0">
                <a:latin typeface="Arial Narrow" panose="020B0606020202030204" pitchFamily="34" charset="0"/>
              </a:rPr>
              <a:t>Resource Mobilization to support unit and plans</a:t>
            </a:r>
          </a:p>
          <a:p>
            <a:r>
              <a:rPr lang="en-US" dirty="0">
                <a:latin typeface="Arial Narrow" panose="020B0606020202030204" pitchFamily="34" charset="0"/>
              </a:rPr>
              <a:t>Mobilise retired professionals into MISA to support the project</a:t>
            </a:r>
          </a:p>
          <a:p>
            <a:endParaRPr lang="en-US"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pPr>
              <a:defRPr/>
            </a:pPr>
            <a:fld id="{7D1B44E7-E1DC-4BA0-A8D3-21BCA9610FFD}" type="slidenum">
              <a:rPr lang="en-US" altLang="en-US" smtClean="0"/>
              <a:pPr>
                <a:defRPr/>
              </a:pPr>
              <a:t>40</a:t>
            </a:fld>
            <a:endParaRPr lang="en-US" altLang="en-US" dirty="0"/>
          </a:p>
        </p:txBody>
      </p:sp>
      <p:sp>
        <p:nvSpPr>
          <p:cNvPr id="6" name="Up Arrow 5"/>
          <p:cNvSpPr/>
          <p:nvPr/>
        </p:nvSpPr>
        <p:spPr>
          <a:xfrm>
            <a:off x="4245773" y="937807"/>
            <a:ext cx="484632" cy="54539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924858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687611"/>
          </a:xfrm>
        </p:spPr>
        <p:txBody>
          <a:bodyPr/>
          <a:lstStyle/>
          <a:p>
            <a:r>
              <a:rPr lang="en-US" sz="2600" dirty="0"/>
              <a:t>Resourcing Implications and Budgeting</a:t>
            </a:r>
          </a:p>
        </p:txBody>
      </p:sp>
      <p:sp>
        <p:nvSpPr>
          <p:cNvPr id="3" name="Content Placeholder 2"/>
          <p:cNvSpPr>
            <a:spLocks noGrp="1"/>
          </p:cNvSpPr>
          <p:nvPr>
            <p:ph sz="half" idx="1"/>
          </p:nvPr>
        </p:nvSpPr>
        <p:spPr>
          <a:xfrm>
            <a:off x="651204" y="731887"/>
            <a:ext cx="8097259" cy="3417193"/>
          </a:xfrm>
          <a:ln>
            <a:solidFill>
              <a:schemeClr val="accent6"/>
            </a:solidFill>
          </a:ln>
        </p:spPr>
        <p:txBody>
          <a:bodyPr/>
          <a:lstStyle/>
          <a:p>
            <a:pPr marL="0" indent="0">
              <a:buNone/>
            </a:pPr>
            <a:r>
              <a:rPr lang="en-US" sz="1800" b="1" dirty="0">
                <a:latin typeface="Arial Narrow" panose="020B0606020202030204" pitchFamily="34" charset="0"/>
              </a:rPr>
              <a:t>The model should deliver:</a:t>
            </a:r>
            <a:endParaRPr lang="en-US" sz="1800" dirty="0">
              <a:latin typeface="Arial Narrow" panose="020B0606020202030204" pitchFamily="34" charset="0"/>
            </a:endParaRPr>
          </a:p>
          <a:p>
            <a:pPr marL="457200" indent="-457200">
              <a:buFont typeface="+mj-lt"/>
              <a:buAutoNum type="arabicPeriod"/>
            </a:pPr>
            <a:r>
              <a:rPr lang="en-US" sz="1700" dirty="0">
                <a:latin typeface="Arial Narrow" panose="020B0606020202030204" pitchFamily="34" charset="0"/>
              </a:rPr>
              <a:t>Disciplined execution of the Stabilization Plan supported by District/Metro based Imbizo programme is </a:t>
            </a:r>
          </a:p>
          <a:p>
            <a:pPr marL="457200" indent="-457200">
              <a:buFont typeface="+mj-lt"/>
              <a:buAutoNum type="arabicPeriod"/>
            </a:pPr>
            <a:r>
              <a:rPr lang="en-US" sz="1700" dirty="0">
                <a:latin typeface="Arial Narrow" panose="020B0606020202030204" pitchFamily="34" charset="0"/>
              </a:rPr>
              <a:t>The reinforcement and/or establishment of Integrated Planning Modalities</a:t>
            </a:r>
          </a:p>
          <a:p>
            <a:pPr marL="457200" indent="-457200">
              <a:buFont typeface="+mj-lt"/>
              <a:buAutoNum type="arabicPeriod"/>
            </a:pPr>
            <a:r>
              <a:rPr lang="en-US" sz="1700" dirty="0">
                <a:latin typeface="Arial Narrow" panose="020B0606020202030204" pitchFamily="34" charset="0"/>
              </a:rPr>
              <a:t>Development of District profiles and process towards the One Plan</a:t>
            </a:r>
          </a:p>
          <a:p>
            <a:pPr marL="457200" indent="-457200">
              <a:buFont typeface="+mj-lt"/>
              <a:buAutoNum type="arabicPeriod"/>
            </a:pPr>
            <a:r>
              <a:rPr lang="en-US" sz="1700" dirty="0">
                <a:latin typeface="Arial Narrow" panose="020B0606020202030204" pitchFamily="34" charset="0"/>
              </a:rPr>
              <a:t>Mobilize expertise centrally and at District/Metros to support the stabilization  and development phase</a:t>
            </a:r>
          </a:p>
          <a:p>
            <a:pPr marL="457200" indent="-457200">
              <a:buFont typeface="+mj-lt"/>
              <a:buAutoNum type="arabicPeriod"/>
            </a:pPr>
            <a:r>
              <a:rPr lang="en-US" sz="1700" dirty="0">
                <a:latin typeface="Arial Narrow" panose="020B0606020202030204" pitchFamily="34" charset="0"/>
              </a:rPr>
              <a:t>Develop a detailed Execution plan for the medium term to give effect to the priorities over the medium term</a:t>
            </a:r>
          </a:p>
          <a:p>
            <a:pPr marL="457200" indent="-457200">
              <a:buFont typeface="+mj-lt"/>
              <a:buAutoNum type="arabicPeriod"/>
            </a:pPr>
            <a:r>
              <a:rPr lang="en-US" sz="1700" dirty="0">
                <a:latin typeface="Arial Narrow" panose="020B0606020202030204" pitchFamily="34" charset="0"/>
              </a:rPr>
              <a:t>Tactical management of current Councilors transitional arrangements post LG elections</a:t>
            </a:r>
          </a:p>
          <a:p>
            <a:pPr marL="0" indent="0">
              <a:buNone/>
            </a:pPr>
            <a:endParaRPr lang="en-US" b="1" i="1" dirty="0">
              <a:latin typeface="Arial Narrow" panose="020B0606020202030204" pitchFamily="34" charset="0"/>
            </a:endParaRPr>
          </a:p>
          <a:p>
            <a:pPr marL="457200" indent="-457200">
              <a:buFont typeface="+mj-lt"/>
              <a:buAutoNum type="arabicPeriod"/>
            </a:pPr>
            <a:endParaRPr lang="en-US" sz="1500" dirty="0">
              <a:latin typeface="Arial Narrow" panose="020B0606020202030204" pitchFamily="34" charset="0"/>
            </a:endParaRPr>
          </a:p>
        </p:txBody>
      </p:sp>
      <p:sp>
        <p:nvSpPr>
          <p:cNvPr id="4" name="Content Placeholder 3"/>
          <p:cNvSpPr>
            <a:spLocks noGrp="1"/>
          </p:cNvSpPr>
          <p:nvPr>
            <p:ph sz="half" idx="2"/>
          </p:nvPr>
        </p:nvSpPr>
        <p:spPr>
          <a:xfrm>
            <a:off x="651204" y="3888432"/>
            <a:ext cx="8097259" cy="2924944"/>
          </a:xfrm>
          <a:ln>
            <a:solidFill>
              <a:schemeClr val="accent6"/>
            </a:solidFill>
          </a:ln>
        </p:spPr>
        <p:txBody>
          <a:bodyPr/>
          <a:lstStyle/>
          <a:p>
            <a:pPr marL="0" indent="0">
              <a:buNone/>
            </a:pPr>
            <a:r>
              <a:rPr lang="en-US" sz="1800" b="1" dirty="0">
                <a:latin typeface="Arial Narrow" panose="020B0606020202030204" pitchFamily="34" charset="0"/>
              </a:rPr>
              <a:t>Resourcing</a:t>
            </a:r>
          </a:p>
          <a:p>
            <a:pPr marL="342900" indent="-342900">
              <a:buFont typeface="+mj-lt"/>
              <a:buAutoNum type="arabicPeriod"/>
            </a:pPr>
            <a:r>
              <a:rPr lang="en-US" sz="1700" dirty="0">
                <a:latin typeface="Arial Narrow" panose="020B0606020202030204" pitchFamily="34" charset="0"/>
              </a:rPr>
              <a:t>Engagements with the Presidency and National Treasury to reprioritize current budgets within the Department and across government to facilitate the development of New District Model</a:t>
            </a:r>
          </a:p>
          <a:p>
            <a:pPr marL="342900" indent="-342900">
              <a:buFont typeface="+mj-lt"/>
              <a:buAutoNum type="arabicPeriod"/>
            </a:pPr>
            <a:r>
              <a:rPr lang="en-US" sz="1700" dirty="0">
                <a:latin typeface="Arial Narrow" panose="020B0606020202030204" pitchFamily="34" charset="0"/>
              </a:rPr>
              <a:t>Source funding and technical expertise from DBSA and work with other development partners, including government entities, DFIs and private sector to secure placement of multi-disciplinary teams, whilst sustainable mechanisms are put in place to build the capacity of the Department/Provinces and Districts/municipalities.</a:t>
            </a:r>
          </a:p>
          <a:p>
            <a:pPr marL="342900" indent="-342900">
              <a:buFont typeface="+mj-lt"/>
              <a:buAutoNum type="arabicPeriod"/>
            </a:pPr>
            <a:r>
              <a:rPr lang="en-US" sz="1700" dirty="0">
                <a:latin typeface="Arial Narrow" panose="020B0606020202030204" pitchFamily="34" charset="0"/>
              </a:rPr>
              <a:t>Draw a detailed budget to underpin the medium - term Plan</a:t>
            </a:r>
          </a:p>
          <a:p>
            <a:pPr marL="0" indent="0">
              <a:buNone/>
            </a:pPr>
            <a:r>
              <a:rPr lang="en-US" sz="1700" dirty="0">
                <a:latin typeface="Arial Narrow" panose="020B0606020202030204" pitchFamily="34" charset="0"/>
              </a:rPr>
              <a:t>.</a:t>
            </a:r>
          </a:p>
        </p:txBody>
      </p:sp>
      <p:sp>
        <p:nvSpPr>
          <p:cNvPr id="5" name="Slide Number Placeholder 4"/>
          <p:cNvSpPr>
            <a:spLocks noGrp="1"/>
          </p:cNvSpPr>
          <p:nvPr>
            <p:ph type="sldNum" sz="quarter" idx="12"/>
          </p:nvPr>
        </p:nvSpPr>
        <p:spPr/>
        <p:txBody>
          <a:bodyPr/>
          <a:lstStyle/>
          <a:p>
            <a:pPr>
              <a:defRPr/>
            </a:pPr>
            <a:fld id="{7D1B44E7-E1DC-4BA0-A8D3-21BCA9610FFD}" type="slidenum">
              <a:rPr lang="en-US" altLang="en-US" smtClean="0"/>
              <a:pPr>
                <a:defRPr/>
              </a:pPr>
              <a:t>41</a:t>
            </a:fld>
            <a:endParaRPr lang="en-US" altLang="en-US" dirty="0"/>
          </a:p>
        </p:txBody>
      </p:sp>
    </p:spTree>
    <p:extLst>
      <p:ext uri="{BB962C8B-B14F-4D97-AF65-F5344CB8AC3E}">
        <p14:creationId xmlns:p14="http://schemas.microsoft.com/office/powerpoint/2010/main" xmlns="" val="2357031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152"/>
            <a:ext cx="7886700" cy="720081"/>
          </a:xfrm>
        </p:spPr>
        <p:txBody>
          <a:bodyPr/>
          <a:lstStyle/>
          <a:p>
            <a:r>
              <a:rPr lang="en-US" sz="3200" dirty="0"/>
              <a:t>IMMEDIATE IMPLEMENTATION TASKS</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42</a:t>
            </a:fld>
            <a:endParaRPr lang="en-US" altLang="en-US" dirty="0"/>
          </a:p>
        </p:txBody>
      </p:sp>
      <p:sp>
        <p:nvSpPr>
          <p:cNvPr id="5" name="Rectangle 1"/>
          <p:cNvSpPr>
            <a:spLocks noGrp="1" noChangeArrowheads="1"/>
          </p:cNvSpPr>
          <p:nvPr>
            <p:ph idx="1"/>
          </p:nvPr>
        </p:nvSpPr>
        <p:spPr bwMode="auto">
          <a:xfrm>
            <a:off x="411138" y="668432"/>
            <a:ext cx="8047806" cy="5977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79400" algn="l"/>
                <a:tab pos="5721350" algn="r"/>
              </a:tabLst>
              <a:defRPr>
                <a:solidFill>
                  <a:schemeClr val="tx1"/>
                </a:solidFill>
                <a:latin typeface="Arial" panose="020B0604020202020204" pitchFamily="34" charset="0"/>
              </a:defRPr>
            </a:lvl1pPr>
            <a:lvl2pPr>
              <a:tabLst>
                <a:tab pos="279400" algn="l"/>
                <a:tab pos="5721350" algn="r"/>
              </a:tabLst>
              <a:defRPr>
                <a:solidFill>
                  <a:schemeClr val="tx1"/>
                </a:solidFill>
                <a:latin typeface="Arial" panose="020B0604020202020204" pitchFamily="34" charset="0"/>
              </a:defRPr>
            </a:lvl2pPr>
            <a:lvl3pPr>
              <a:tabLst>
                <a:tab pos="279400" algn="l"/>
                <a:tab pos="5721350" algn="r"/>
              </a:tabLst>
              <a:defRPr>
                <a:solidFill>
                  <a:schemeClr val="tx1"/>
                </a:solidFill>
                <a:latin typeface="Arial" panose="020B0604020202020204" pitchFamily="34" charset="0"/>
              </a:defRPr>
            </a:lvl3pPr>
            <a:lvl4pPr>
              <a:tabLst>
                <a:tab pos="279400" algn="l"/>
                <a:tab pos="5721350" algn="r"/>
              </a:tabLst>
              <a:defRPr>
                <a:solidFill>
                  <a:schemeClr val="tx1"/>
                </a:solidFill>
                <a:latin typeface="Arial" panose="020B0604020202020204" pitchFamily="34" charset="0"/>
              </a:defRPr>
            </a:lvl4pPr>
            <a:lvl5pPr>
              <a:tabLst>
                <a:tab pos="279400" algn="l"/>
                <a:tab pos="5721350" algn="r"/>
              </a:tabLst>
              <a:defRPr>
                <a:solidFill>
                  <a:schemeClr val="tx1"/>
                </a:solidFill>
                <a:latin typeface="Arial" panose="020B0604020202020204" pitchFamily="34" charset="0"/>
              </a:defRPr>
            </a:lvl5pPr>
            <a:lvl6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6pPr>
            <a:lvl7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7pPr>
            <a:lvl8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8pPr>
            <a:lvl9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9pPr>
          </a:lstStyle>
          <a:p>
            <a:pPr marL="0" indent="0">
              <a:buNone/>
            </a:pPr>
            <a:r>
              <a:rPr lang="en-US" b="1" dirty="0"/>
              <a:t>PHASE ONE	    (OR TAMBO, WATERBERG AND ETHEKWINI)</a:t>
            </a:r>
            <a:endParaRPr lang="en-ZA" dirty="0"/>
          </a:p>
          <a:p>
            <a:pPr marL="0" indent="0">
              <a:buNone/>
            </a:pPr>
            <a:r>
              <a:rPr lang="en-US" b="1" dirty="0"/>
              <a:t>ACTIVITIES:</a:t>
            </a:r>
            <a:endParaRPr lang="en-ZA" dirty="0"/>
          </a:p>
          <a:p>
            <a:pPr marL="342900" lvl="0" indent="-342900" algn="just">
              <a:buFont typeface="Arial" panose="020B0604020202020204" pitchFamily="34" charset="0"/>
              <a:buChar char="•"/>
            </a:pPr>
            <a:r>
              <a:rPr lang="en-US" sz="2200" dirty="0"/>
              <a:t>Profiles of the three pilots developed;</a:t>
            </a:r>
          </a:p>
          <a:p>
            <a:pPr marL="0" lvl="0" indent="0" algn="just">
              <a:buNone/>
            </a:pPr>
            <a:endParaRPr lang="en-ZA" sz="800" dirty="0"/>
          </a:p>
          <a:p>
            <a:pPr marL="342900" lvl="0" indent="-342900" algn="just">
              <a:buFont typeface="Arial" panose="020B0604020202020204" pitchFamily="34" charset="0"/>
              <a:buChar char="•"/>
            </a:pPr>
            <a:r>
              <a:rPr lang="en-US" sz="2200" dirty="0"/>
              <a:t>National and Provincial departments budgets and programmes spatially referenced to the three pilots sites;</a:t>
            </a:r>
          </a:p>
          <a:p>
            <a:pPr marL="342900" lvl="0" indent="-342900" algn="just">
              <a:buFont typeface="Arial" panose="020B0604020202020204" pitchFamily="34" charset="0"/>
              <a:buChar char="•"/>
            </a:pPr>
            <a:endParaRPr lang="en-ZA" sz="800" dirty="0"/>
          </a:p>
          <a:p>
            <a:pPr marL="342900" lvl="0" indent="-342900" algn="just">
              <a:buFont typeface="Arial" panose="020B0604020202020204" pitchFamily="34" charset="0"/>
              <a:buChar char="•"/>
            </a:pPr>
            <a:r>
              <a:rPr lang="en-US" sz="2200" dirty="0"/>
              <a:t>Analysis of the National and Provincial Department budgets/investments and projects/plans, including analysis of the IDP’s of the District and locals and Metro’s;</a:t>
            </a:r>
          </a:p>
          <a:p>
            <a:pPr marL="342900" lvl="0" indent="-342900" algn="just">
              <a:buFont typeface="Arial" panose="020B0604020202020204" pitchFamily="34" charset="0"/>
              <a:buChar char="•"/>
            </a:pPr>
            <a:endParaRPr lang="en-ZA" sz="800" dirty="0"/>
          </a:p>
          <a:p>
            <a:pPr marL="342900" lvl="0" indent="-342900" algn="just">
              <a:buFont typeface="Arial" panose="020B0604020202020204" pitchFamily="34" charset="0"/>
              <a:buChar char="•"/>
            </a:pPr>
            <a:r>
              <a:rPr lang="en-US" sz="2200" dirty="0"/>
              <a:t>Development of the One Plan that reflect a single joint up plans of all of government, including investments plans of SOE’s and Private Sector;</a:t>
            </a:r>
          </a:p>
          <a:p>
            <a:pPr marL="0" lvl="0" indent="0" algn="just">
              <a:buNone/>
            </a:pPr>
            <a:endParaRPr lang="en-US" sz="800" dirty="0"/>
          </a:p>
          <a:p>
            <a:pPr marL="342900" lvl="0" indent="-342900" algn="just">
              <a:buFont typeface="Arial" panose="020B0604020202020204" pitchFamily="34" charset="0"/>
              <a:buChar char="•"/>
            </a:pPr>
            <a:r>
              <a:rPr lang="en-US" sz="2200" dirty="0"/>
              <a:t>Comprehensive Communication Strategy and Plans;</a:t>
            </a:r>
          </a:p>
          <a:p>
            <a:pPr marL="0" lvl="0" indent="0" algn="just">
              <a:buNone/>
            </a:pPr>
            <a:endParaRPr lang="en-ZA" sz="800" dirty="0"/>
          </a:p>
          <a:p>
            <a:pPr marL="0" lvl="0" indent="0" algn="just">
              <a:buNone/>
            </a:pPr>
            <a:r>
              <a:rPr lang="en-US" sz="2200" b="1" dirty="0"/>
              <a:t>Deadline 06 and 30 September 2019</a:t>
            </a:r>
            <a:endParaRPr lang="en-ZA" sz="2200" b="1" dirty="0"/>
          </a:p>
        </p:txBody>
      </p:sp>
    </p:spTree>
    <p:extLst>
      <p:ext uri="{BB962C8B-B14F-4D97-AF65-F5344CB8AC3E}">
        <p14:creationId xmlns:p14="http://schemas.microsoft.com/office/powerpoint/2010/main" xmlns="" val="4192941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64"/>
            <a:ext cx="7886700" cy="720081"/>
          </a:xfrm>
        </p:spPr>
        <p:txBody>
          <a:bodyPr/>
          <a:lstStyle/>
          <a:p>
            <a:r>
              <a:rPr lang="en-US" sz="3200" dirty="0"/>
              <a:t>IMMEDIATE IMPLEMENTATION TASKS</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43</a:t>
            </a:fld>
            <a:endParaRPr lang="en-US" altLang="en-US" dirty="0"/>
          </a:p>
        </p:txBody>
      </p:sp>
      <p:sp>
        <p:nvSpPr>
          <p:cNvPr id="5" name="Rectangle 1"/>
          <p:cNvSpPr>
            <a:spLocks noGrp="1" noChangeArrowheads="1"/>
          </p:cNvSpPr>
          <p:nvPr>
            <p:ph idx="1"/>
          </p:nvPr>
        </p:nvSpPr>
        <p:spPr bwMode="auto">
          <a:xfrm>
            <a:off x="419125" y="477826"/>
            <a:ext cx="8047806" cy="6309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79400" algn="l"/>
                <a:tab pos="5721350" algn="r"/>
              </a:tabLst>
              <a:defRPr>
                <a:solidFill>
                  <a:schemeClr val="tx1"/>
                </a:solidFill>
                <a:latin typeface="Arial" panose="020B0604020202020204" pitchFamily="34" charset="0"/>
              </a:defRPr>
            </a:lvl1pPr>
            <a:lvl2pPr>
              <a:tabLst>
                <a:tab pos="279400" algn="l"/>
                <a:tab pos="5721350" algn="r"/>
              </a:tabLst>
              <a:defRPr>
                <a:solidFill>
                  <a:schemeClr val="tx1"/>
                </a:solidFill>
                <a:latin typeface="Arial" panose="020B0604020202020204" pitchFamily="34" charset="0"/>
              </a:defRPr>
            </a:lvl2pPr>
            <a:lvl3pPr>
              <a:tabLst>
                <a:tab pos="279400" algn="l"/>
                <a:tab pos="5721350" algn="r"/>
              </a:tabLst>
              <a:defRPr>
                <a:solidFill>
                  <a:schemeClr val="tx1"/>
                </a:solidFill>
                <a:latin typeface="Arial" panose="020B0604020202020204" pitchFamily="34" charset="0"/>
              </a:defRPr>
            </a:lvl3pPr>
            <a:lvl4pPr>
              <a:tabLst>
                <a:tab pos="279400" algn="l"/>
                <a:tab pos="5721350" algn="r"/>
              </a:tabLst>
              <a:defRPr>
                <a:solidFill>
                  <a:schemeClr val="tx1"/>
                </a:solidFill>
                <a:latin typeface="Arial" panose="020B0604020202020204" pitchFamily="34" charset="0"/>
              </a:defRPr>
            </a:lvl4pPr>
            <a:lvl5pPr>
              <a:tabLst>
                <a:tab pos="279400" algn="l"/>
                <a:tab pos="5721350" algn="r"/>
              </a:tabLst>
              <a:defRPr>
                <a:solidFill>
                  <a:schemeClr val="tx1"/>
                </a:solidFill>
                <a:latin typeface="Arial" panose="020B0604020202020204" pitchFamily="34" charset="0"/>
              </a:defRPr>
            </a:lvl5pPr>
            <a:lvl6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6pPr>
            <a:lvl7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7pPr>
            <a:lvl8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8pPr>
            <a:lvl9pPr eaLnBrk="0" fontAlgn="base" hangingPunct="0">
              <a:spcBef>
                <a:spcPct val="0"/>
              </a:spcBef>
              <a:spcAft>
                <a:spcPct val="0"/>
              </a:spcAft>
              <a:tabLst>
                <a:tab pos="279400" algn="l"/>
                <a:tab pos="5721350" algn="r"/>
              </a:tabLst>
              <a:defRPr>
                <a:solidFill>
                  <a:schemeClr val="tx1"/>
                </a:solidFill>
                <a:latin typeface="Arial" panose="020B0604020202020204" pitchFamily="34" charset="0"/>
              </a:defRPr>
            </a:lvl9pPr>
          </a:lstStyle>
          <a:p>
            <a:pPr marL="0" indent="0">
              <a:buNone/>
            </a:pPr>
            <a:r>
              <a:rPr lang="en-US" sz="2100" b="1" dirty="0"/>
              <a:t>PHASE 2	    (All remaining 44  DM + 8 Metro’s)</a:t>
            </a:r>
            <a:endParaRPr lang="en-ZA" sz="2100" dirty="0"/>
          </a:p>
          <a:p>
            <a:pPr marL="0" indent="0">
              <a:buNone/>
            </a:pPr>
            <a:r>
              <a:rPr lang="en-US" sz="2100" b="1" dirty="0"/>
              <a:t>ACTIVITIES:</a:t>
            </a:r>
          </a:p>
          <a:p>
            <a:pPr marL="342900" lvl="0" indent="-342900" algn="just">
              <a:buFont typeface="Arial" panose="020B0604020202020204" pitchFamily="34" charset="0"/>
              <a:buChar char="•"/>
            </a:pPr>
            <a:r>
              <a:rPr lang="en-US" sz="2200" dirty="0"/>
              <a:t>Profiles of all the 44 District +  8 Metro’s developed;</a:t>
            </a:r>
          </a:p>
          <a:p>
            <a:pPr marL="342900" lvl="0" indent="-342900" algn="just">
              <a:buFont typeface="Arial" panose="020B0604020202020204" pitchFamily="34" charset="0"/>
              <a:buChar char="•"/>
            </a:pPr>
            <a:endParaRPr lang="en-ZA" sz="800" dirty="0"/>
          </a:p>
          <a:p>
            <a:pPr marL="342900" lvl="0" indent="-342900" algn="just">
              <a:buFont typeface="Arial" panose="020B0604020202020204" pitchFamily="34" charset="0"/>
              <a:buChar char="•"/>
            </a:pPr>
            <a:r>
              <a:rPr lang="en-US" sz="2200" dirty="0"/>
              <a:t>National and Provincial departments budgets and programmes spatially referenced to the remaining District and Metro’s;</a:t>
            </a:r>
          </a:p>
          <a:p>
            <a:pPr marL="342900" lvl="0" indent="-342900" algn="just">
              <a:buFont typeface="Arial" panose="020B0604020202020204" pitchFamily="34" charset="0"/>
              <a:buChar char="•"/>
            </a:pPr>
            <a:endParaRPr lang="en-ZA" sz="800" dirty="0"/>
          </a:p>
          <a:p>
            <a:pPr marL="342900" lvl="0" indent="-342900" algn="just">
              <a:buFont typeface="Arial" panose="020B0604020202020204" pitchFamily="34" charset="0"/>
              <a:buChar char="•"/>
            </a:pPr>
            <a:r>
              <a:rPr lang="en-US" sz="2200" dirty="0"/>
              <a:t>Analysis of the National and Provincial Department investments and plans, including analysis of the IDP’s of the District and locals and Metro’s</a:t>
            </a:r>
          </a:p>
          <a:p>
            <a:pPr marL="342900" lvl="0" indent="-342900" algn="just">
              <a:buFont typeface="Arial" panose="020B0604020202020204" pitchFamily="34" charset="0"/>
              <a:buChar char="•"/>
            </a:pPr>
            <a:endParaRPr lang="en-ZA" sz="800" dirty="0"/>
          </a:p>
          <a:p>
            <a:pPr marL="342900" lvl="0" indent="-342900" algn="just">
              <a:buFont typeface="Arial" panose="020B0604020202020204" pitchFamily="34" charset="0"/>
              <a:buChar char="•"/>
            </a:pPr>
            <a:r>
              <a:rPr lang="en-US" sz="2200" dirty="0"/>
              <a:t>Development of the One Plan that reflect a single joint up plans of all of government, including investments plans of SOE’s and Private Sector;</a:t>
            </a:r>
          </a:p>
          <a:p>
            <a:pPr marL="0" lvl="0" indent="0" algn="just">
              <a:buNone/>
            </a:pPr>
            <a:endParaRPr lang="en-US" sz="800" dirty="0"/>
          </a:p>
          <a:p>
            <a:pPr marL="342900" lvl="0" indent="-342900" algn="just">
              <a:buFont typeface="Arial" panose="020B0604020202020204" pitchFamily="34" charset="0"/>
              <a:buChar char="•"/>
            </a:pPr>
            <a:r>
              <a:rPr lang="en-US" sz="2200" dirty="0"/>
              <a:t>Implementation of the Communications Strategy and Plans;</a:t>
            </a:r>
            <a:endParaRPr lang="en-ZA" sz="2200" dirty="0"/>
          </a:p>
          <a:p>
            <a:pPr marL="0" lvl="0" indent="0" algn="just">
              <a:buNone/>
            </a:pPr>
            <a:endParaRPr lang="en-ZA" sz="800" b="1" dirty="0"/>
          </a:p>
          <a:p>
            <a:pPr marL="0" lvl="0" indent="0" algn="just">
              <a:buNone/>
            </a:pPr>
            <a:r>
              <a:rPr lang="en-US" sz="2200" b="1" dirty="0"/>
              <a:t>Deadline November 2019</a:t>
            </a:r>
          </a:p>
        </p:txBody>
      </p:sp>
    </p:spTree>
    <p:extLst>
      <p:ext uri="{BB962C8B-B14F-4D97-AF65-F5344CB8AC3E}">
        <p14:creationId xmlns:p14="http://schemas.microsoft.com/office/powerpoint/2010/main" xmlns="" val="2962336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476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a:extLst>
              <a:ext uri="{FF2B5EF4-FFF2-40B4-BE49-F238E27FC236}">
                <a16:creationId xmlns:a16="http://schemas.microsoft.com/office/drawing/2014/main" xmlns="" id="{D347D383-A717-489B-9E9F-42F395573B8F}"/>
              </a:ext>
            </a:extLst>
          </p:cNvPr>
          <p:cNvSpPr>
            <a:spLocks noGrp="1"/>
          </p:cNvSpPr>
          <p:nvPr>
            <p:ph type="sldNum" sz="quarter" idx="12"/>
          </p:nvPr>
        </p:nvSpPr>
        <p:spPr bwMode="auto">
          <a:xfrm>
            <a:off x="6786563" y="61737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buFontTx/>
              <a:buNone/>
            </a:pPr>
            <a:fld id="{8EEB46F7-E3C2-4299-8D37-1DE7FFDBD646}" type="slidenum">
              <a:rPr lang="en-US" altLang="en-US" sz="1200">
                <a:solidFill>
                  <a:srgbClr val="898989"/>
                </a:solidFill>
              </a:rPr>
              <a:pPr>
                <a:spcBef>
                  <a:spcPct val="0"/>
                </a:spcBef>
                <a:buFontTx/>
                <a:buNone/>
              </a:pPr>
              <a:t>5</a:t>
            </a:fld>
            <a:endParaRPr lang="en-US" altLang="en-US" sz="1200" dirty="0">
              <a:solidFill>
                <a:srgbClr val="898989"/>
              </a:solidFill>
            </a:endParaRPr>
          </a:p>
        </p:txBody>
      </p:sp>
      <p:sp>
        <p:nvSpPr>
          <p:cNvPr id="13" name="Content Placeholder 2">
            <a:extLst>
              <a:ext uri="{FF2B5EF4-FFF2-40B4-BE49-F238E27FC236}">
                <a16:creationId xmlns:a16="http://schemas.microsoft.com/office/drawing/2014/main" xmlns="" id="{A5537D77-D633-493F-ACA4-3C981DBDE35D}"/>
              </a:ext>
            </a:extLst>
          </p:cNvPr>
          <p:cNvSpPr txBox="1">
            <a:spLocks/>
          </p:cNvSpPr>
          <p:nvPr/>
        </p:nvSpPr>
        <p:spPr bwMode="auto">
          <a:xfrm>
            <a:off x="457199" y="115567"/>
            <a:ext cx="8462963" cy="880018"/>
          </a:xfrm>
          <a:prstGeom prst="rect">
            <a:avLst/>
          </a:prstGeom>
          <a:noFill/>
          <a:ln w="9525">
            <a:solidFill>
              <a:schemeClr val="bg1">
                <a:lumMod val="50000"/>
              </a:schemeClr>
            </a:solidFill>
            <a:miter lim="800000"/>
            <a:headEnd/>
            <a:tailEnd/>
          </a:ln>
        </p:spPr>
        <p:txBody>
          <a:bodyPr/>
          <a:lstStyle/>
          <a:p>
            <a:pPr marL="0" lvl="2" eaLnBrk="1" hangingPunct="1">
              <a:spcBef>
                <a:spcPct val="20000"/>
              </a:spcBef>
              <a:buFont typeface="Arial" charset="0"/>
              <a:buNone/>
              <a:defRPr/>
            </a:pPr>
            <a:r>
              <a:rPr lang="en-US" sz="2600" b="1" dirty="0">
                <a:solidFill>
                  <a:schemeClr val="accent6"/>
                </a:solidFill>
                <a:latin typeface="+mn-lt"/>
                <a:ea typeface="ヒラギノ角ゴ Pro W3" charset="-128"/>
                <a:cs typeface="ヒラギノ角ゴ Pro W3" charset="-128"/>
              </a:rPr>
              <a:t>Intergovernmental Relations, IGR: </a:t>
            </a:r>
          </a:p>
          <a:p>
            <a:pPr marL="0" lvl="2" eaLnBrk="1" hangingPunct="1">
              <a:spcBef>
                <a:spcPct val="20000"/>
              </a:spcBef>
              <a:buFont typeface="Arial" charset="0"/>
              <a:buNone/>
              <a:defRPr/>
            </a:pPr>
            <a:r>
              <a:rPr lang="en-US" sz="2600" b="1" dirty="0">
                <a:solidFill>
                  <a:schemeClr val="accent6"/>
                </a:solidFill>
                <a:latin typeface="+mn-lt"/>
                <a:ea typeface="ヒラギノ角ゴ Pro W3" charset="-128"/>
                <a:cs typeface="ヒラギノ角ゴ Pro W3" charset="-128"/>
              </a:rPr>
              <a:t>Giving Effect to Principles of Cooperative Governance </a:t>
            </a:r>
          </a:p>
        </p:txBody>
      </p:sp>
      <p:sp>
        <p:nvSpPr>
          <p:cNvPr id="4" name="Rectangle 3">
            <a:extLst>
              <a:ext uri="{FF2B5EF4-FFF2-40B4-BE49-F238E27FC236}">
                <a16:creationId xmlns:a16="http://schemas.microsoft.com/office/drawing/2014/main" xmlns="" id="{65E0D4CE-8324-4ED9-B8CF-39E16E75F704}"/>
              </a:ext>
            </a:extLst>
          </p:cNvPr>
          <p:cNvSpPr/>
          <p:nvPr/>
        </p:nvSpPr>
        <p:spPr>
          <a:xfrm>
            <a:off x="541982" y="1484784"/>
            <a:ext cx="5410200" cy="4555093"/>
          </a:xfrm>
          <a:prstGeom prst="rect">
            <a:avLst/>
          </a:prstGeom>
          <a:noFill/>
          <a:ln>
            <a:solidFill>
              <a:schemeClr val="bg1">
                <a:lumMod val="50000"/>
              </a:schemeClr>
            </a:solidFill>
          </a:ln>
        </p:spPr>
        <p:txBody>
          <a:bodyPr>
            <a:spAutoFit/>
          </a:bodyPr>
          <a:lstStyle/>
          <a:p>
            <a:pPr>
              <a:defRPr/>
            </a:pPr>
            <a:r>
              <a:rPr lang="en-US" sz="2000" dirty="0">
                <a:latin typeface="Arial Narrow" panose="020B0606020202030204" pitchFamily="34" charset="0"/>
                <a:ea typeface="MS PGothic" pitchFamily="34" charset="-128"/>
              </a:rPr>
              <a:t>The IGR Framework Act (IGRFA) sets out the general principles and objects of intergovernmental relations:  the focus is primarily on the outcomes that the system must achieve: </a:t>
            </a:r>
          </a:p>
          <a:p>
            <a:pPr marL="342900" indent="-342900">
              <a:lnSpc>
                <a:spcPct val="150000"/>
              </a:lnSpc>
              <a:buFont typeface="+mj-lt"/>
              <a:buAutoNum type="romanLcPeriod"/>
              <a:defRPr/>
            </a:pPr>
            <a:r>
              <a:rPr lang="en-US" sz="2000" b="1" dirty="0">
                <a:solidFill>
                  <a:schemeClr val="accent6"/>
                </a:solidFill>
                <a:latin typeface="Arial Narrow" panose="020B0606020202030204" pitchFamily="34" charset="0"/>
                <a:ea typeface="MS PGothic" pitchFamily="34" charset="-128"/>
              </a:rPr>
              <a:t>Coherent government</a:t>
            </a:r>
          </a:p>
          <a:p>
            <a:pPr marL="342900" indent="-342900">
              <a:lnSpc>
                <a:spcPct val="150000"/>
              </a:lnSpc>
              <a:buFont typeface="+mj-lt"/>
              <a:buAutoNum type="romanLcPeriod"/>
              <a:defRPr/>
            </a:pPr>
            <a:r>
              <a:rPr lang="en-US" sz="2000" b="1" dirty="0">
                <a:solidFill>
                  <a:schemeClr val="accent6"/>
                </a:solidFill>
                <a:latin typeface="Arial Narrow" panose="020B0606020202030204" pitchFamily="34" charset="0"/>
                <a:ea typeface="MS PGothic" pitchFamily="34" charset="-128"/>
              </a:rPr>
              <a:t>Effective provision of services</a:t>
            </a:r>
          </a:p>
          <a:p>
            <a:pPr marL="342900" indent="-342900">
              <a:lnSpc>
                <a:spcPct val="150000"/>
              </a:lnSpc>
              <a:buFont typeface="+mj-lt"/>
              <a:buAutoNum type="romanLcPeriod"/>
              <a:defRPr/>
            </a:pPr>
            <a:r>
              <a:rPr lang="en-US" sz="2000" b="1" dirty="0">
                <a:solidFill>
                  <a:schemeClr val="accent6"/>
                </a:solidFill>
                <a:latin typeface="Arial Narrow" panose="020B0606020202030204" pitchFamily="34" charset="0"/>
                <a:ea typeface="MS PGothic" pitchFamily="34" charset="-128"/>
              </a:rPr>
              <a:t>Monitoring implementation of policy and legislation; and</a:t>
            </a:r>
          </a:p>
          <a:p>
            <a:pPr marL="342900" indent="-342900">
              <a:lnSpc>
                <a:spcPct val="150000"/>
              </a:lnSpc>
              <a:buFont typeface="+mj-lt"/>
              <a:buAutoNum type="romanLcPeriod"/>
              <a:defRPr/>
            </a:pPr>
            <a:r>
              <a:rPr lang="en-US" sz="2000" b="1" dirty="0">
                <a:solidFill>
                  <a:schemeClr val="accent6"/>
                </a:solidFill>
                <a:latin typeface="Arial Narrow" panose="020B0606020202030204" pitchFamily="34" charset="0"/>
                <a:ea typeface="MS PGothic" pitchFamily="34" charset="-128"/>
              </a:rPr>
              <a:t>Realisation of national priorities.</a:t>
            </a:r>
          </a:p>
          <a:p>
            <a:pPr marL="342900" indent="-342900">
              <a:lnSpc>
                <a:spcPct val="150000"/>
              </a:lnSpc>
              <a:buFont typeface="+mj-lt"/>
              <a:buAutoNum type="romanLcPeriod"/>
              <a:defRPr/>
            </a:pPr>
            <a:r>
              <a:rPr lang="en-US" sz="2000" b="1" dirty="0">
                <a:solidFill>
                  <a:schemeClr val="accent6"/>
                </a:solidFill>
                <a:latin typeface="Arial Narrow" panose="020B0606020202030204" pitchFamily="34" charset="0"/>
                <a:ea typeface="MS PGothic" pitchFamily="34" charset="-128"/>
              </a:rPr>
              <a:t>Sec 47 of IGR Act</a:t>
            </a:r>
          </a:p>
          <a:p>
            <a:pPr>
              <a:lnSpc>
                <a:spcPct val="150000"/>
              </a:lnSpc>
              <a:defRPr/>
            </a:pPr>
            <a:endParaRPr lang="en-US" sz="2000" b="1" dirty="0">
              <a:solidFill>
                <a:schemeClr val="accent6"/>
              </a:solidFill>
              <a:latin typeface="Arial Narrow" panose="020B0606020202030204" pitchFamily="34" charset="0"/>
              <a:ea typeface="MS PGothic" pitchFamily="34" charset="-128"/>
            </a:endParaRPr>
          </a:p>
        </p:txBody>
      </p:sp>
      <p:pic>
        <p:nvPicPr>
          <p:cNvPr id="7173" name="Picture 5">
            <a:extLst>
              <a:ext uri="{FF2B5EF4-FFF2-40B4-BE49-F238E27FC236}">
                <a16:creationId xmlns:a16="http://schemas.microsoft.com/office/drawing/2014/main" xmlns="" id="{4B004ACF-190F-4A2E-8B10-AF8C3F341C6D}"/>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8184" y="1267670"/>
            <a:ext cx="2232248" cy="1657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4">
            <a:extLst>
              <a:ext uri="{FF2B5EF4-FFF2-40B4-BE49-F238E27FC236}">
                <a16:creationId xmlns:a16="http://schemas.microsoft.com/office/drawing/2014/main" xmlns="" id="{A307E5EA-444D-4BE6-8811-C06286930439}"/>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8550" y="3717007"/>
            <a:ext cx="2400300" cy="2184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28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CD750-22D5-4FE1-8D3B-386D4DED9D0B}"/>
              </a:ext>
            </a:extLst>
          </p:cNvPr>
          <p:cNvSpPr>
            <a:spLocks noGrp="1"/>
          </p:cNvSpPr>
          <p:nvPr>
            <p:ph type="title"/>
          </p:nvPr>
        </p:nvSpPr>
        <p:spPr>
          <a:xfrm>
            <a:off x="179512" y="136525"/>
            <a:ext cx="8712968" cy="772195"/>
          </a:xfrm>
        </p:spPr>
        <p:txBody>
          <a:bodyPr/>
          <a:lstStyle/>
          <a:p>
            <a:r>
              <a:rPr lang="en-US" sz="3600" dirty="0"/>
              <a:t>CONSTITUTIONAL OBLIGATIONS</a:t>
            </a:r>
            <a:endParaRPr lang="en-ZA" sz="3600" dirty="0"/>
          </a:p>
        </p:txBody>
      </p:sp>
      <p:sp>
        <p:nvSpPr>
          <p:cNvPr id="3" name="Content Placeholder 2">
            <a:extLst>
              <a:ext uri="{FF2B5EF4-FFF2-40B4-BE49-F238E27FC236}">
                <a16:creationId xmlns:a16="http://schemas.microsoft.com/office/drawing/2014/main" xmlns="" id="{D4A51811-278E-47BF-982D-C4772BF86AFD}"/>
              </a:ext>
            </a:extLst>
          </p:cNvPr>
          <p:cNvSpPr>
            <a:spLocks noGrp="1"/>
          </p:cNvSpPr>
          <p:nvPr>
            <p:ph idx="1"/>
          </p:nvPr>
        </p:nvSpPr>
        <p:spPr>
          <a:xfrm>
            <a:off x="0" y="1300500"/>
            <a:ext cx="5436096" cy="5208092"/>
          </a:xfrm>
        </p:spPr>
        <p:txBody>
          <a:bodyPr/>
          <a:lstStyle/>
          <a:p>
            <a:pPr marL="0" indent="0" algn="just">
              <a:buNone/>
            </a:pPr>
            <a:r>
              <a:rPr lang="en-US" dirty="0">
                <a:latin typeface="Arial Narrow" panose="020B0606020202030204" pitchFamily="34" charset="0"/>
              </a:rPr>
              <a:t>In strengthening Cooperative Governance, the Constitution further places an obligation on National and Provincial Government to work with Local Government:</a:t>
            </a:r>
          </a:p>
          <a:p>
            <a:pPr marL="0" indent="0">
              <a:buNone/>
            </a:pPr>
            <a:endParaRPr lang="en-US" sz="1800" dirty="0">
              <a:latin typeface="Arial Narrow" panose="020B0606020202030204" pitchFamily="34" charset="0"/>
            </a:endParaRPr>
          </a:p>
          <a:p>
            <a:pPr marL="0" indent="0">
              <a:buNone/>
            </a:pPr>
            <a:r>
              <a:rPr lang="en-US" sz="1800" b="1" dirty="0">
                <a:latin typeface="Arial Narrow" panose="020B0606020202030204" pitchFamily="34" charset="0"/>
              </a:rPr>
              <a:t>Section 154 of the Constitution:</a:t>
            </a:r>
          </a:p>
          <a:p>
            <a:pPr marL="685800" lvl="2" indent="0">
              <a:buNone/>
            </a:pPr>
            <a:r>
              <a:rPr lang="en-US" b="1" i="1" dirty="0">
                <a:solidFill>
                  <a:schemeClr val="accent1"/>
                </a:solidFill>
                <a:latin typeface="Arial Narrow" panose="020B0606020202030204" pitchFamily="34" charset="0"/>
              </a:rPr>
              <a:t>“</a:t>
            </a:r>
            <a:r>
              <a:rPr lang="en-US" sz="1800" i="1" dirty="0">
                <a:latin typeface="Arial Narrow" panose="020B0606020202030204" pitchFamily="34" charset="0"/>
              </a:rPr>
              <a:t>The national government and provincial government, by legislative and other measures, must support and strengthen the capacity of municipalities to manage their own affairs, to exercise their powers and to perform their functions.</a:t>
            </a:r>
            <a:r>
              <a:rPr lang="en-US" b="1" i="1" dirty="0">
                <a:solidFill>
                  <a:schemeClr val="accent1"/>
                </a:solidFill>
                <a:latin typeface="Arial Narrow" panose="020B0606020202030204" pitchFamily="34" charset="0"/>
              </a:rPr>
              <a:t>”</a:t>
            </a:r>
          </a:p>
          <a:p>
            <a:pPr marL="0" indent="0" algn="just">
              <a:buNone/>
            </a:pPr>
            <a:endParaRPr lang="en-US" sz="1800" i="1" dirty="0">
              <a:latin typeface="Arial Narrow" panose="020B0606020202030204" pitchFamily="34" charset="0"/>
            </a:endParaRPr>
          </a:p>
          <a:p>
            <a:pPr marL="0" indent="0" algn="just">
              <a:buNone/>
            </a:pPr>
            <a:r>
              <a:rPr lang="en-US" dirty="0">
                <a:latin typeface="Arial Narrow" panose="020B0606020202030204" pitchFamily="34" charset="0"/>
              </a:rPr>
              <a:t>Local Government is the closet sphere to communities and represents all of government at local level. A functional and developmental LG is a necessary requirement for an effective Developmental State.</a:t>
            </a:r>
            <a:endParaRPr lang="en-US" i="1"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5BB394A0-DFFC-4448-AB95-9AEE8E8099B6}"/>
              </a:ext>
            </a:extLst>
          </p:cNvPr>
          <p:cNvSpPr>
            <a:spLocks noGrp="1"/>
          </p:cNvSpPr>
          <p:nvPr>
            <p:ph type="sldNum" sz="quarter" idx="12"/>
          </p:nvPr>
        </p:nvSpPr>
        <p:spPr/>
        <p:txBody>
          <a:bodyPr/>
          <a:lstStyle/>
          <a:p>
            <a:pPr>
              <a:defRPr/>
            </a:pPr>
            <a:fld id="{7773200B-CD01-40FD-9F7E-DB68DF9A3C84}" type="slidenum">
              <a:rPr lang="en-US" altLang="en-US" smtClean="0"/>
              <a:pPr>
                <a:defRPr/>
              </a:pPr>
              <a:t>6</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72452" y="1300501"/>
            <a:ext cx="3498188" cy="4936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1278005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324" y="166328"/>
            <a:ext cx="8342316" cy="835534"/>
          </a:xfrm>
        </p:spPr>
        <p:txBody>
          <a:bodyPr/>
          <a:lstStyle/>
          <a:p>
            <a:r>
              <a:rPr lang="en-ZA" sz="3200" dirty="0">
                <a:solidFill>
                  <a:schemeClr val="accent6"/>
                </a:solidFill>
                <a:effectLst>
                  <a:outerShdw blurRad="38100" dist="38100" dir="2700000" algn="tl">
                    <a:srgbClr val="000000">
                      <a:alpha val="43137"/>
                    </a:srgbClr>
                  </a:outerShdw>
                </a:effectLst>
                <a:cs typeface="Franklin Gothic Book" charset="0"/>
              </a:rPr>
              <a:t/>
            </a:r>
            <a:br>
              <a:rPr lang="en-ZA" sz="3200" dirty="0">
                <a:solidFill>
                  <a:schemeClr val="accent6"/>
                </a:solidFill>
                <a:effectLst>
                  <a:outerShdw blurRad="38100" dist="38100" dir="2700000" algn="tl">
                    <a:srgbClr val="000000">
                      <a:alpha val="43137"/>
                    </a:srgbClr>
                  </a:outerShdw>
                </a:effectLst>
                <a:cs typeface="Franklin Gothic Book" charset="0"/>
              </a:rPr>
            </a:br>
            <a:r>
              <a:rPr lang="en-ZA" sz="3200" dirty="0">
                <a:solidFill>
                  <a:schemeClr val="accent6"/>
                </a:solidFill>
                <a:effectLst>
                  <a:outerShdw blurRad="38100" dist="38100" dir="2700000" algn="tl">
                    <a:srgbClr val="000000">
                      <a:alpha val="43137"/>
                    </a:srgbClr>
                  </a:outerShdw>
                </a:effectLst>
                <a:cs typeface="Franklin Gothic Book" charset="0"/>
              </a:rPr>
              <a:t>PROBLEM STATEMENT</a:t>
            </a:r>
            <a:br>
              <a:rPr lang="en-ZA" sz="3200" dirty="0">
                <a:solidFill>
                  <a:schemeClr val="accent6"/>
                </a:solidFill>
                <a:effectLst>
                  <a:outerShdw blurRad="38100" dist="38100" dir="2700000" algn="tl">
                    <a:srgbClr val="000000">
                      <a:alpha val="43137"/>
                    </a:srgbClr>
                  </a:outerShdw>
                </a:effectLst>
                <a:cs typeface="Franklin Gothic Book" charset="0"/>
              </a:rPr>
            </a:br>
            <a:r>
              <a:rPr lang="en-ZA" sz="2600" dirty="0">
                <a:solidFill>
                  <a:schemeClr val="accent6"/>
                </a:solidFill>
                <a:effectLst>
                  <a:outerShdw blurRad="38100" dist="38100" dir="2700000" algn="tl">
                    <a:srgbClr val="000000">
                      <a:alpha val="43137"/>
                    </a:srgbClr>
                  </a:outerShdw>
                </a:effectLst>
                <a:cs typeface="Franklin Gothic Book" charset="0"/>
              </a:rPr>
              <a:t>What Challenges are we Trying To Solve</a:t>
            </a:r>
            <a:br>
              <a:rPr lang="en-ZA" sz="2600" dirty="0">
                <a:solidFill>
                  <a:schemeClr val="accent6"/>
                </a:solidFill>
                <a:effectLst>
                  <a:outerShdw blurRad="38100" dist="38100" dir="2700000" algn="tl">
                    <a:srgbClr val="000000">
                      <a:alpha val="43137"/>
                    </a:srgbClr>
                  </a:outerShdw>
                </a:effectLst>
                <a:cs typeface="Franklin Gothic Book" charset="0"/>
              </a:rPr>
            </a:br>
            <a:endParaRPr lang="en-US" sz="2600" dirty="0">
              <a:solidFill>
                <a:schemeClr val="accent6"/>
              </a:solidFill>
            </a:endParaRPr>
          </a:p>
        </p:txBody>
      </p:sp>
      <p:sp>
        <p:nvSpPr>
          <p:cNvPr id="3" name="Content Placeholder 2"/>
          <p:cNvSpPr>
            <a:spLocks noGrp="1"/>
          </p:cNvSpPr>
          <p:nvPr>
            <p:ph idx="1"/>
          </p:nvPr>
        </p:nvSpPr>
        <p:spPr>
          <a:xfrm>
            <a:off x="683568" y="1137854"/>
            <a:ext cx="7800106" cy="5447629"/>
          </a:xfrm>
        </p:spPr>
        <p:txBody>
          <a:bodyPr/>
          <a:lstStyle/>
          <a:p>
            <a:pPr algn="just">
              <a:lnSpc>
                <a:spcPct val="100000"/>
              </a:lnSpc>
              <a:buAutoNum type="arabicParenBoth"/>
            </a:pPr>
            <a:r>
              <a:rPr lang="en-ZA" sz="1800" dirty="0">
                <a:latin typeface="Arial Narrow" panose="020B0606020202030204" pitchFamily="34" charset="0"/>
              </a:rPr>
              <a:t>Solve the Silos at a horizontal and vertical level</a:t>
            </a:r>
          </a:p>
          <a:p>
            <a:pPr algn="just">
              <a:lnSpc>
                <a:spcPct val="100000"/>
              </a:lnSpc>
              <a:buAutoNum type="arabicParenBoth"/>
            </a:pPr>
            <a:r>
              <a:rPr lang="en-ZA" sz="1800" dirty="0">
                <a:latin typeface="Arial Narrow" panose="020B0606020202030204" pitchFamily="34" charset="0"/>
              </a:rPr>
              <a:t>Narrow the distance between the people, government and the movement by strengthening the coordination role and capacities at the District and City levels as it is the penultimate sphere closer to the people after ward and local</a:t>
            </a:r>
          </a:p>
          <a:p>
            <a:pPr algn="just">
              <a:lnSpc>
                <a:spcPct val="100000"/>
              </a:lnSpc>
              <a:buAutoNum type="arabicParenBoth"/>
            </a:pPr>
            <a:r>
              <a:rPr lang="en-ZA" sz="1800" dirty="0">
                <a:latin typeface="Arial Narrow" panose="020B0606020202030204" pitchFamily="34" charset="0"/>
              </a:rPr>
              <a:t>Deliver Integrated Services whilst strengthening Monitoring and Evaluation and impact at district and local levels, as well as within the movement</a:t>
            </a:r>
          </a:p>
          <a:p>
            <a:pPr algn="just">
              <a:lnSpc>
                <a:spcPct val="100000"/>
              </a:lnSpc>
              <a:buAutoNum type="arabicParenBoth"/>
            </a:pPr>
            <a:r>
              <a:rPr lang="en-ZA" sz="1800" dirty="0">
                <a:latin typeface="Arial Narrow" panose="020B0606020202030204" pitchFamily="34" charset="0"/>
              </a:rPr>
              <a:t>Ensuring inclusive and gender mainstreamed budgets based on the needs and aspirations of our people and communities at a local level</a:t>
            </a:r>
          </a:p>
          <a:p>
            <a:pPr algn="just">
              <a:lnSpc>
                <a:spcPct val="100000"/>
              </a:lnSpc>
              <a:buAutoNum type="arabicParenBoth"/>
            </a:pPr>
            <a:r>
              <a:rPr lang="en-ZA" sz="1800" dirty="0">
                <a:latin typeface="Arial Narrow" panose="020B0606020202030204" pitchFamily="34" charset="0"/>
              </a:rPr>
              <a:t>Maximising impact and aligning resources at our disposal</a:t>
            </a:r>
          </a:p>
          <a:p>
            <a:pPr algn="just">
              <a:lnSpc>
                <a:spcPct val="100000"/>
              </a:lnSpc>
              <a:buAutoNum type="arabicParenBoth"/>
            </a:pPr>
            <a:r>
              <a:rPr lang="en-ZA" sz="1800" dirty="0">
                <a:latin typeface="Arial Narrow" panose="020B0606020202030204" pitchFamily="34" charset="0"/>
              </a:rPr>
              <a:t>Changing the face of our rural and urban landscapes by ensuring complementarity between urban and rural development, with a deliberate emphasis on Local Economic Development</a:t>
            </a:r>
          </a:p>
          <a:p>
            <a:pPr algn="just">
              <a:lnSpc>
                <a:spcPct val="100000"/>
              </a:lnSpc>
              <a:buAutoNum type="arabicParenBoth"/>
            </a:pPr>
            <a:r>
              <a:rPr lang="en-ZA" sz="1800" dirty="0">
                <a:latin typeface="Arial Narrow" panose="020B0606020202030204" pitchFamily="34" charset="0"/>
              </a:rPr>
              <a:t>Ensure sustainable development whilst accelerating initiates to promote poverty eradication, employment and equality</a:t>
            </a:r>
          </a:p>
          <a:p>
            <a:pPr marL="0" indent="0">
              <a:lnSpc>
                <a:spcPct val="100000"/>
              </a:lnSpc>
              <a:buNone/>
            </a:pP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7</a:t>
            </a:fld>
            <a:endParaRPr lang="en-US" altLang="en-US" dirty="0"/>
          </a:p>
        </p:txBody>
      </p:sp>
    </p:spTree>
    <p:extLst>
      <p:ext uri="{BB962C8B-B14F-4D97-AF65-F5344CB8AC3E}">
        <p14:creationId xmlns:p14="http://schemas.microsoft.com/office/powerpoint/2010/main" xmlns="" val="417491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44" name="Group 43"/>
          <p:cNvGrpSpPr/>
          <p:nvPr/>
        </p:nvGrpSpPr>
        <p:grpSpPr>
          <a:xfrm>
            <a:off x="449699" y="917072"/>
            <a:ext cx="7945919" cy="6112328"/>
            <a:chOff x="3481646" y="1905000"/>
            <a:chExt cx="5225536" cy="4707345"/>
          </a:xfrm>
        </p:grpSpPr>
        <p:sp>
          <p:nvSpPr>
            <p:cNvPr id="45" name="Oval 44"/>
            <p:cNvSpPr/>
            <p:nvPr/>
          </p:nvSpPr>
          <p:spPr>
            <a:xfrm rot="21395266">
              <a:off x="4147450" y="5560783"/>
              <a:ext cx="4145832" cy="1051562"/>
            </a:xfrm>
            <a:prstGeom prst="ellipse">
              <a:avLst/>
            </a:prstGeom>
            <a:gradFill flip="none" rotWithShape="1">
              <a:gsLst>
                <a:gs pos="0">
                  <a:schemeClr val="tx1">
                    <a:lumMod val="85000"/>
                    <a:lumOff val="15000"/>
                    <a:alpha val="7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983" eaLnBrk="1" fontAlgn="auto" hangingPunct="1">
                <a:spcBef>
                  <a:spcPts val="0"/>
                </a:spcBef>
                <a:spcAft>
                  <a:spcPts val="0"/>
                </a:spcAft>
                <a:defRPr/>
              </a:pPr>
              <a:endParaRPr lang="en-US" sz="1350" kern="0">
                <a:solidFill>
                  <a:sysClr val="window" lastClr="FFFFFF"/>
                </a:solidFill>
                <a:latin typeface="Calibri"/>
                <a:ea typeface="+mn-ea"/>
              </a:endParaRPr>
            </a:p>
          </p:txBody>
        </p:sp>
        <p:grpSp>
          <p:nvGrpSpPr>
            <p:cNvPr id="46" name="Group 24"/>
            <p:cNvGrpSpPr/>
            <p:nvPr/>
          </p:nvGrpSpPr>
          <p:grpSpPr>
            <a:xfrm>
              <a:off x="3481645" y="1905000"/>
              <a:ext cx="5225537" cy="4475872"/>
              <a:chOff x="3481645" y="1905000"/>
              <a:chExt cx="5225537" cy="4475872"/>
            </a:xfrm>
          </p:grpSpPr>
          <p:grpSp>
            <p:nvGrpSpPr>
              <p:cNvPr id="47" name="Group 27"/>
              <p:cNvGrpSpPr/>
              <p:nvPr/>
            </p:nvGrpSpPr>
            <p:grpSpPr>
              <a:xfrm>
                <a:off x="3481645" y="4266416"/>
                <a:ext cx="5225537" cy="2114456"/>
                <a:chOff x="3842484" y="4051112"/>
                <a:chExt cx="4295676" cy="1738197"/>
              </a:xfrm>
            </p:grpSpPr>
            <p:sp>
              <p:nvSpPr>
                <p:cNvPr id="91" name="Freeform 90"/>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7"/>
              <p:cNvGrpSpPr/>
              <p:nvPr/>
            </p:nvGrpSpPr>
            <p:grpSpPr>
              <a:xfrm>
                <a:off x="4184311" y="3599998"/>
                <a:ext cx="3820210" cy="1545806"/>
                <a:chOff x="3842484" y="4051112"/>
                <a:chExt cx="4295676" cy="1738197"/>
              </a:xfrm>
            </p:grpSpPr>
            <p:sp>
              <p:nvSpPr>
                <p:cNvPr id="88" name="Freeform 87"/>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8"/>
              <p:cNvGrpSpPr/>
              <p:nvPr/>
            </p:nvGrpSpPr>
            <p:grpSpPr>
              <a:xfrm>
                <a:off x="4747095" y="3091902"/>
                <a:ext cx="2694632" cy="1090352"/>
                <a:chOff x="3842484" y="4051112"/>
                <a:chExt cx="4295676" cy="1738197"/>
              </a:xfrm>
            </p:grpSpPr>
            <p:sp>
              <p:nvSpPr>
                <p:cNvPr id="85" name="Freeform 84"/>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5"/>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6"/>
              <p:cNvGrpSpPr/>
              <p:nvPr/>
            </p:nvGrpSpPr>
            <p:grpSpPr>
              <a:xfrm>
                <a:off x="5211624" y="2645893"/>
                <a:ext cx="1809938" cy="791181"/>
                <a:chOff x="4396387" y="3258519"/>
                <a:chExt cx="3258582" cy="1424429"/>
              </a:xfrm>
            </p:grpSpPr>
            <p:sp>
              <p:nvSpPr>
                <p:cNvPr id="82" name="Freeform 81"/>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7"/>
              <p:cNvGrpSpPr/>
              <p:nvPr/>
            </p:nvGrpSpPr>
            <p:grpSpPr>
              <a:xfrm>
                <a:off x="5579427" y="1905000"/>
                <a:ext cx="1081593" cy="904117"/>
                <a:chOff x="4903562" y="1682821"/>
                <a:chExt cx="2255812" cy="1885665"/>
              </a:xfrm>
            </p:grpSpPr>
            <p:sp>
              <p:nvSpPr>
                <p:cNvPr id="80" name="Freeform 9"/>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3" name="TextBox 102"/>
          <p:cNvSpPr txBox="1"/>
          <p:nvPr/>
        </p:nvSpPr>
        <p:spPr>
          <a:xfrm rot="20895469">
            <a:off x="4392279" y="2170478"/>
            <a:ext cx="1618723" cy="523220"/>
          </a:xfrm>
          <a:prstGeom prst="rect">
            <a:avLst/>
          </a:prstGeom>
          <a:noFill/>
        </p:spPr>
        <p:txBody>
          <a:bodyPr wrap="square" rtlCol="0">
            <a:spAutoFit/>
          </a:bodyPr>
          <a:lstStyle/>
          <a:p>
            <a:pPr algn="ctr"/>
            <a:r>
              <a:rPr lang="en-US" sz="1400" b="1" dirty="0">
                <a:solidFill>
                  <a:schemeClr val="bg1">
                    <a:lumMod val="65000"/>
                  </a:schemeClr>
                </a:solidFill>
                <a:effectLst>
                  <a:outerShdw blurRad="38100" dist="38100" dir="2700000" algn="tl">
                    <a:srgbClr val="000000">
                      <a:alpha val="43137"/>
                    </a:srgbClr>
                  </a:outerShdw>
                </a:effectLst>
                <a:latin typeface="Arial Narrow" panose="020B0606020202030204" pitchFamily="34" charset="0"/>
                <a:cs typeface="Arial" pitchFamily="34" charset="0"/>
              </a:rPr>
              <a:t>Integrated Delivery of services</a:t>
            </a:r>
          </a:p>
        </p:txBody>
      </p:sp>
      <p:sp>
        <p:nvSpPr>
          <p:cNvPr id="104" name="TextBox 103"/>
          <p:cNvSpPr txBox="1"/>
          <p:nvPr/>
        </p:nvSpPr>
        <p:spPr>
          <a:xfrm rot="840497" flipH="1">
            <a:off x="2543346" y="2098530"/>
            <a:ext cx="2005677" cy="738664"/>
          </a:xfrm>
          <a:prstGeom prst="rect">
            <a:avLst/>
          </a:prstGeom>
          <a:noFill/>
        </p:spPr>
        <p:txBody>
          <a:bodyPr wrap="none" rtlCol="0">
            <a:spAutoFit/>
          </a:bodyPr>
          <a:lstStyle/>
          <a:p>
            <a:pPr algn="ctr"/>
            <a:r>
              <a:rPr lang="en-US" sz="1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Economic Transformation</a:t>
            </a:r>
          </a:p>
          <a:p>
            <a:pPr algn="ctr"/>
            <a:r>
              <a:rPr lang="en-US" sz="1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Education, Skills &amp; Health</a:t>
            </a:r>
          </a:p>
          <a:p>
            <a:pPr algn="ctr"/>
            <a:r>
              <a:rPr lang="en-US" sz="1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Spatial Integration</a:t>
            </a:r>
          </a:p>
        </p:txBody>
      </p:sp>
      <p:sp>
        <p:nvSpPr>
          <p:cNvPr id="105" name="TextBox 104"/>
          <p:cNvSpPr txBox="1"/>
          <p:nvPr/>
        </p:nvSpPr>
        <p:spPr>
          <a:xfrm rot="20901379">
            <a:off x="4395503" y="2971055"/>
            <a:ext cx="1959388" cy="738664"/>
          </a:xfrm>
          <a:prstGeom prst="rect">
            <a:avLst/>
          </a:prstGeom>
          <a:noFill/>
        </p:spPr>
        <p:txBody>
          <a:bodyPr wrap="square" rtlCol="0">
            <a:spAutoFit/>
          </a:bodyPr>
          <a:lstStyle/>
          <a:p>
            <a:pPr algn="ctr"/>
            <a:r>
              <a:rPr lang="en-US" sz="1400" b="1" dirty="0">
                <a:solidFill>
                  <a:schemeClr val="bg1">
                    <a:lumMod val="65000"/>
                  </a:schemeClr>
                </a:solidFill>
                <a:effectLst>
                  <a:outerShdw blurRad="38100" dist="38100" dir="2700000" algn="tl">
                    <a:srgbClr val="000000">
                      <a:alpha val="43137"/>
                    </a:srgbClr>
                  </a:outerShdw>
                </a:effectLst>
                <a:latin typeface="Arial Narrow" panose="020B0606020202030204" pitchFamily="34" charset="0"/>
                <a:cs typeface="Arial" pitchFamily="34" charset="0"/>
              </a:rPr>
              <a:t>Integrated Planning, Budgeting &amp; Implementation</a:t>
            </a:r>
          </a:p>
        </p:txBody>
      </p:sp>
      <p:sp>
        <p:nvSpPr>
          <p:cNvPr id="106" name="TextBox 105"/>
          <p:cNvSpPr txBox="1"/>
          <p:nvPr/>
        </p:nvSpPr>
        <p:spPr>
          <a:xfrm rot="659376" flipH="1">
            <a:off x="2470960" y="2939680"/>
            <a:ext cx="2230311" cy="507831"/>
          </a:xfrm>
          <a:prstGeom prst="rect">
            <a:avLst/>
          </a:prstGeom>
          <a:noFill/>
        </p:spPr>
        <p:txBody>
          <a:bodyPr wrap="square" rtlCol="0">
            <a:spAutoFit/>
          </a:bodyPr>
          <a:lstStyle/>
          <a:p>
            <a:pPr algn="ctr"/>
            <a:r>
              <a:rPr lang="en-US" sz="135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Capable, Ethical &amp; Developmental State</a:t>
            </a:r>
          </a:p>
        </p:txBody>
      </p:sp>
      <p:sp>
        <p:nvSpPr>
          <p:cNvPr id="107" name="TextBox 106"/>
          <p:cNvSpPr txBox="1"/>
          <p:nvPr/>
        </p:nvSpPr>
        <p:spPr>
          <a:xfrm rot="20805948">
            <a:off x="4899909" y="5256745"/>
            <a:ext cx="2467343" cy="415627"/>
          </a:xfrm>
          <a:prstGeom prst="rect">
            <a:avLst/>
          </a:prstGeom>
          <a:noFill/>
        </p:spPr>
        <p:txBody>
          <a:bodyPr wrap="none" rtlCol="0">
            <a:spAutoFit/>
          </a:bodyPr>
          <a:lstStyle/>
          <a:p>
            <a:pPr algn="ctr"/>
            <a:r>
              <a:rPr lang="en-US" sz="2101" b="1" dirty="0">
                <a:solidFill>
                  <a:schemeClr val="bg1">
                    <a:lumMod val="65000"/>
                  </a:schemeClr>
                </a:solidFill>
                <a:effectLst>
                  <a:outerShdw blurRad="38100" dist="38100" dir="2700000" algn="tl">
                    <a:srgbClr val="000000">
                      <a:alpha val="43137"/>
                    </a:srgbClr>
                  </a:outerShdw>
                </a:effectLst>
                <a:latin typeface="Agency FB" panose="020B0503020202020204" pitchFamily="34" charset="0"/>
                <a:cs typeface="Arial" pitchFamily="34" charset="0"/>
              </a:rPr>
              <a:t>District Model Objectives</a:t>
            </a:r>
          </a:p>
        </p:txBody>
      </p:sp>
      <p:sp>
        <p:nvSpPr>
          <p:cNvPr id="108" name="TextBox 107"/>
          <p:cNvSpPr txBox="1"/>
          <p:nvPr/>
        </p:nvSpPr>
        <p:spPr>
          <a:xfrm rot="814955" flipH="1">
            <a:off x="2091766" y="5285777"/>
            <a:ext cx="1516762" cy="415627"/>
          </a:xfrm>
          <a:prstGeom prst="rect">
            <a:avLst/>
          </a:prstGeom>
          <a:noFill/>
        </p:spPr>
        <p:txBody>
          <a:bodyPr wrap="none" rtlCol="0">
            <a:spAutoFit/>
          </a:bodyPr>
          <a:lstStyle/>
          <a:p>
            <a:pPr algn="ctr"/>
            <a:r>
              <a:rPr lang="en-US" sz="2101" dirty="0">
                <a:solidFill>
                  <a:schemeClr val="bg1"/>
                </a:solidFill>
                <a:effectLst>
                  <a:outerShdw blurRad="38100" dist="38100" dir="2700000" algn="tl">
                    <a:srgbClr val="000000">
                      <a:alpha val="43137"/>
                    </a:srgbClr>
                  </a:outerShdw>
                </a:effectLst>
                <a:latin typeface="Agency FB" panose="020B0503020202020204" pitchFamily="34" charset="0"/>
                <a:cs typeface="Arial" pitchFamily="34" charset="0"/>
              </a:rPr>
              <a:t>MTSF Outcomes</a:t>
            </a:r>
          </a:p>
        </p:txBody>
      </p:sp>
      <p:sp>
        <p:nvSpPr>
          <p:cNvPr id="109" name="TextBox 108"/>
          <p:cNvSpPr txBox="1"/>
          <p:nvPr/>
        </p:nvSpPr>
        <p:spPr>
          <a:xfrm rot="20898721">
            <a:off x="4467234" y="3853298"/>
            <a:ext cx="2468055" cy="830997"/>
          </a:xfrm>
          <a:prstGeom prst="rect">
            <a:avLst/>
          </a:prstGeom>
          <a:noFill/>
        </p:spPr>
        <p:txBody>
          <a:bodyPr wrap="square" rtlCol="0">
            <a:spAutoFit/>
          </a:bodyPr>
          <a:lstStyle/>
          <a:p>
            <a:pPr algn="ctr"/>
            <a:r>
              <a:rPr lang="en-US" sz="1600" b="1" dirty="0">
                <a:solidFill>
                  <a:schemeClr val="bg1">
                    <a:lumMod val="65000"/>
                  </a:schemeClr>
                </a:solidFill>
                <a:effectLst>
                  <a:outerShdw blurRad="38100" dist="38100" dir="2700000" algn="tl">
                    <a:srgbClr val="000000">
                      <a:alpha val="43137"/>
                    </a:srgbClr>
                  </a:outerShdw>
                </a:effectLst>
                <a:latin typeface="Arial Narrow" panose="020B0606020202030204" pitchFamily="34" charset="0"/>
                <a:cs typeface="Arial" pitchFamily="34" charset="0"/>
              </a:rPr>
              <a:t>52 harmonized spaces contributing to a better Africa and world</a:t>
            </a:r>
          </a:p>
        </p:txBody>
      </p:sp>
      <p:sp>
        <p:nvSpPr>
          <p:cNvPr id="110" name="TextBox 109"/>
          <p:cNvSpPr txBox="1"/>
          <p:nvPr/>
        </p:nvSpPr>
        <p:spPr>
          <a:xfrm rot="802271" flipH="1">
            <a:off x="1955718" y="4147652"/>
            <a:ext cx="2407069" cy="338554"/>
          </a:xfrm>
          <a:prstGeom prst="rect">
            <a:avLst/>
          </a:prstGeom>
          <a:noFill/>
        </p:spPr>
        <p:txBody>
          <a:bodyPr wrap="none" rtlCol="0">
            <a:spAutoFit/>
          </a:bodyPr>
          <a:lstStyle/>
          <a:p>
            <a:pPr algn="ctr"/>
            <a:r>
              <a:rPr lang="en-US" sz="16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Better Africa &amp; Better World</a:t>
            </a:r>
          </a:p>
        </p:txBody>
      </p:sp>
      <p:sp>
        <p:nvSpPr>
          <p:cNvPr id="111" name="TextBox 110"/>
          <p:cNvSpPr txBox="1"/>
          <p:nvPr/>
        </p:nvSpPr>
        <p:spPr>
          <a:xfrm>
            <a:off x="6372200" y="692696"/>
            <a:ext cx="1310669" cy="738664"/>
          </a:xfrm>
          <a:prstGeom prst="rect">
            <a:avLst/>
          </a:prstGeom>
          <a:solidFill>
            <a:schemeClr val="bg1"/>
          </a:solidFill>
          <a:ln w="3175">
            <a:solidFill>
              <a:schemeClr val="tx1"/>
            </a:solidFill>
          </a:ln>
        </p:spPr>
        <p:txBody>
          <a:bodyPr wrap="square" rtlCol="0">
            <a:spAutoFit/>
          </a:bodyPr>
          <a:lstStyle/>
          <a:p>
            <a:pPr algn="ctr"/>
            <a:r>
              <a:rPr lang="en-US" sz="1400" b="1" dirty="0">
                <a:solidFill>
                  <a:schemeClr val="bg1">
                    <a:lumMod val="75000"/>
                  </a:schemeClr>
                </a:solidFill>
                <a:effectLst>
                  <a:outerShdw blurRad="38100" dist="38100" dir="2700000" algn="tl">
                    <a:srgbClr val="000000">
                      <a:alpha val="43137"/>
                    </a:srgbClr>
                  </a:outerShdw>
                </a:effectLst>
                <a:cs typeface="Arial" pitchFamily="34" charset="0"/>
              </a:rPr>
              <a:t>Taking Development to the people</a:t>
            </a:r>
          </a:p>
        </p:txBody>
      </p:sp>
      <p:sp>
        <p:nvSpPr>
          <p:cNvPr id="112" name="TextBox 111"/>
          <p:cNvSpPr txBox="1"/>
          <p:nvPr/>
        </p:nvSpPr>
        <p:spPr>
          <a:xfrm flipH="1">
            <a:off x="1115616" y="764704"/>
            <a:ext cx="1310600" cy="954107"/>
          </a:xfrm>
          <a:prstGeom prst="rect">
            <a:avLst/>
          </a:prstGeom>
          <a:solidFill>
            <a:schemeClr val="bg1">
              <a:lumMod val="75000"/>
            </a:schemeClr>
          </a:solidFill>
        </p:spPr>
        <p:txBody>
          <a:bodyPr wrap="square" rtlCol="0">
            <a:spAutoFit/>
          </a:bodyPr>
          <a:lstStyle/>
          <a:p>
            <a:pPr algn="ctr"/>
            <a:r>
              <a:rPr lang="en-US" sz="1400" b="1" dirty="0">
                <a:effectLst>
                  <a:outerShdw blurRad="38100" dist="38100" dir="2700000" algn="tl">
                    <a:srgbClr val="000000">
                      <a:alpha val="43137"/>
                    </a:srgbClr>
                  </a:outerShdw>
                </a:effectLst>
                <a:cs typeface="Arial" pitchFamily="34" charset="0"/>
              </a:rPr>
              <a:t>Cohesive, Vibrant &amp; Safe Communities</a:t>
            </a:r>
          </a:p>
        </p:txBody>
      </p:sp>
      <p:sp>
        <p:nvSpPr>
          <p:cNvPr id="34" name="Title 1">
            <a:extLst>
              <a:ext uri="{FF2B5EF4-FFF2-40B4-BE49-F238E27FC236}">
                <a16:creationId xmlns:a16="http://schemas.microsoft.com/office/drawing/2014/main" xmlns="" id="{8841C8F8-0C20-4B27-962E-297E7CE2F821}"/>
              </a:ext>
            </a:extLst>
          </p:cNvPr>
          <p:cNvSpPr>
            <a:spLocks noGrp="1"/>
          </p:cNvSpPr>
          <p:nvPr>
            <p:ph type="title"/>
          </p:nvPr>
        </p:nvSpPr>
        <p:spPr>
          <a:xfrm>
            <a:off x="107504" y="-20191"/>
            <a:ext cx="8621314" cy="784895"/>
          </a:xfrm>
        </p:spPr>
        <p:txBody>
          <a:bodyPr/>
          <a:lstStyle/>
          <a:p>
            <a:r>
              <a:rPr lang="en-US" sz="2800" dirty="0"/>
              <a:t>PRIMARY OUTCOMES &amp; OBJECTIVES</a:t>
            </a:r>
            <a:endParaRPr lang="en-ZA" sz="2800" dirty="0"/>
          </a:p>
        </p:txBody>
      </p:sp>
      <p:sp>
        <p:nvSpPr>
          <p:cNvPr id="3" name="Right Arrow 2"/>
          <p:cNvSpPr/>
          <p:nvPr/>
        </p:nvSpPr>
        <p:spPr>
          <a:xfrm rot="9897007">
            <a:off x="4885097" y="1052736"/>
            <a:ext cx="152417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229941">
            <a:off x="2419682" y="1205136"/>
            <a:ext cx="152417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822766">
            <a:off x="5498704" y="2649404"/>
            <a:ext cx="3740788" cy="1142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Better Quality of Life </a:t>
            </a:r>
          </a:p>
          <a:p>
            <a:pPr algn="ctr"/>
            <a:r>
              <a:rPr lang="en-US" dirty="0">
                <a:effectLst>
                  <a:outerShdw blurRad="38100" dist="38100" dir="2700000" algn="tl">
                    <a:srgbClr val="000000">
                      <a:alpha val="43137"/>
                    </a:srgbClr>
                  </a:outerShdw>
                </a:effectLst>
              </a:rPr>
              <a:t>(Poverty Eradication) </a:t>
            </a:r>
          </a:p>
        </p:txBody>
      </p:sp>
      <p:sp>
        <p:nvSpPr>
          <p:cNvPr id="39" name="Right Arrow 38"/>
          <p:cNvSpPr/>
          <p:nvPr/>
        </p:nvSpPr>
        <p:spPr>
          <a:xfrm rot="18490707">
            <a:off x="-131544" y="2891499"/>
            <a:ext cx="307802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Decent Work</a:t>
            </a:r>
          </a:p>
        </p:txBody>
      </p:sp>
      <p:sp>
        <p:nvSpPr>
          <p:cNvPr id="6" name="Left Arrow 5"/>
          <p:cNvSpPr/>
          <p:nvPr/>
        </p:nvSpPr>
        <p:spPr>
          <a:xfrm rot="20752776">
            <a:off x="5475816" y="6020908"/>
            <a:ext cx="3008960" cy="4881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Equality</a:t>
            </a:r>
          </a:p>
        </p:txBody>
      </p:sp>
      <p:sp>
        <p:nvSpPr>
          <p:cNvPr id="43" name="Left Arrow 42"/>
          <p:cNvSpPr/>
          <p:nvPr/>
        </p:nvSpPr>
        <p:spPr>
          <a:xfrm rot="845748">
            <a:off x="468780" y="6038203"/>
            <a:ext cx="3008960" cy="4881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Equity</a:t>
            </a:r>
          </a:p>
        </p:txBody>
      </p:sp>
    </p:spTree>
    <p:extLst>
      <p:ext uri="{BB962C8B-B14F-4D97-AF65-F5344CB8AC3E}">
        <p14:creationId xmlns:p14="http://schemas.microsoft.com/office/powerpoint/2010/main" xmlns="" val="195211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0" y="188640"/>
            <a:ext cx="4164136" cy="720080"/>
          </a:xfrm>
          <a:ln>
            <a:solidFill>
              <a:schemeClr val="accent1"/>
            </a:solidFill>
          </a:ln>
        </p:spPr>
        <p:txBody>
          <a:bodyPr/>
          <a:lstStyle/>
          <a:p>
            <a:pPr algn="l"/>
            <a:r>
              <a:rPr lang="en-US" sz="2600" dirty="0"/>
              <a:t>Principles Underpinning the Model</a:t>
            </a:r>
          </a:p>
        </p:txBody>
      </p:sp>
      <p:sp>
        <p:nvSpPr>
          <p:cNvPr id="3" name="Text Placeholder 2"/>
          <p:cNvSpPr>
            <a:spLocks noGrp="1"/>
          </p:cNvSpPr>
          <p:nvPr>
            <p:ph type="body" idx="1"/>
          </p:nvPr>
        </p:nvSpPr>
        <p:spPr>
          <a:xfrm>
            <a:off x="405680" y="1015859"/>
            <a:ext cx="4164136" cy="5472608"/>
          </a:xfrm>
          <a:ln>
            <a:solidFill>
              <a:schemeClr val="accent1"/>
            </a:solidFill>
          </a:ln>
        </p:spPr>
        <p:txBody>
          <a:bodyPr/>
          <a:lstStyle/>
          <a:p>
            <a:pPr marL="457200" lvl="0" indent="-457200" algn="just">
              <a:buFont typeface="+mj-lt"/>
              <a:buAutoNum type="alphaLcPeriod"/>
            </a:pPr>
            <a:r>
              <a:rPr lang="en-US" sz="1800" dirty="0">
                <a:latin typeface="Arial Narrow" panose="020B0606020202030204" pitchFamily="34" charset="0"/>
              </a:rPr>
              <a:t>Existing Constitutional Framework Remains as is, whilst strengthening the regulatory framework for Cooperative Governance</a:t>
            </a:r>
          </a:p>
          <a:p>
            <a:pPr marL="457200" indent="-457200" algn="just">
              <a:buFont typeface="+mj-lt"/>
              <a:buAutoNum type="alphaLcPeriod"/>
            </a:pPr>
            <a:r>
              <a:rPr lang="en-US" sz="1800" dirty="0">
                <a:latin typeface="Arial Narrow" panose="020B0606020202030204" pitchFamily="34" charset="0"/>
              </a:rPr>
              <a:t>Reinforce Local Government and its Proximity to Communities</a:t>
            </a:r>
          </a:p>
          <a:p>
            <a:pPr marL="457200" lvl="0" indent="-457200" algn="just">
              <a:buFont typeface="+mj-lt"/>
              <a:buAutoNum type="alphaLcPeriod"/>
            </a:pPr>
            <a:r>
              <a:rPr lang="en-US" sz="1800" dirty="0">
                <a:latin typeface="Arial Narrow" panose="020B0606020202030204" pitchFamily="34" charset="0"/>
              </a:rPr>
              <a:t>Distinction Between Long-term and Medium-term Strategic Planning/Implementation Mechanisms</a:t>
            </a:r>
          </a:p>
          <a:p>
            <a:pPr marL="457200" lvl="0" indent="-457200" algn="just">
              <a:buFont typeface="+mj-lt"/>
              <a:buAutoNum type="alphaLcPeriod"/>
            </a:pPr>
            <a:r>
              <a:rPr lang="en-US" sz="1800" dirty="0">
                <a:latin typeface="Arial Narrow" panose="020B0606020202030204" pitchFamily="34" charset="0"/>
              </a:rPr>
              <a:t>Build on Lessons from implementing previous similar and Existing Good Practices – Current MTSF Alignment (DPME) and </a:t>
            </a:r>
            <a:r>
              <a:rPr lang="en-ZA" sz="1800" dirty="0">
                <a:latin typeface="Arial Narrow" panose="020B0606020202030204" pitchFamily="34" charset="0"/>
              </a:rPr>
              <a:t>Operation Sukuma Sakhe (OSS) and other emerging best practice </a:t>
            </a:r>
            <a:endParaRPr lang="en-US" sz="1800" dirty="0">
              <a:latin typeface="Arial Narrow" panose="020B0606020202030204" pitchFamily="34" charset="0"/>
            </a:endParaRPr>
          </a:p>
          <a:p>
            <a:pPr marL="457200" lvl="0" indent="-457200" algn="just">
              <a:buFont typeface="+mj-lt"/>
              <a:buAutoNum type="alphaLcPeriod"/>
            </a:pPr>
            <a:r>
              <a:rPr lang="en-US" sz="1800" dirty="0">
                <a:latin typeface="Arial Narrow" panose="020B0606020202030204" pitchFamily="34" charset="0"/>
              </a:rPr>
              <a:t>Reconfigure Integrated Planning Responsibilities and Institutional Arrangements</a:t>
            </a:r>
          </a:p>
          <a:p>
            <a:pPr marL="457200" indent="-457200" algn="just">
              <a:buFont typeface="+mj-lt"/>
              <a:buAutoNum type="alphaLcPeriod"/>
            </a:pPr>
            <a:endParaRPr lang="en-US" sz="1800" dirty="0">
              <a:latin typeface="Arial Narrow" panose="020B0606020202030204" pitchFamily="34" charset="0"/>
            </a:endParaRPr>
          </a:p>
          <a:p>
            <a:pPr marL="457200" lvl="0" indent="-457200" algn="just">
              <a:buFont typeface="+mj-lt"/>
              <a:buAutoNum type="alphaLcPeriod"/>
            </a:pPr>
            <a:endParaRPr lang="en-US" sz="1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BC9634C8-74A5-40CB-934A-CD2A3BFAA19A}" type="slidenum">
              <a:rPr lang="en-US" altLang="en-US" smtClean="0"/>
              <a:pPr>
                <a:defRPr/>
              </a:pPr>
              <a:t>9</a:t>
            </a:fld>
            <a:endParaRPr lang="en-US" altLang="en-US" dirty="0"/>
          </a:p>
        </p:txBody>
      </p:sp>
      <p:sp>
        <p:nvSpPr>
          <p:cNvPr id="5" name="Text Placeholder 2"/>
          <p:cNvSpPr txBox="1">
            <a:spLocks/>
          </p:cNvSpPr>
          <p:nvPr/>
        </p:nvSpPr>
        <p:spPr bwMode="auto">
          <a:xfrm>
            <a:off x="4979864" y="980728"/>
            <a:ext cx="4039542" cy="547260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685800"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buFont typeface="+mj-lt"/>
              <a:buAutoNum type="alphaLcPeriod"/>
            </a:pPr>
            <a:r>
              <a:rPr lang="en-ZA" sz="1800" dirty="0">
                <a:latin typeface="Arial Narrow" panose="020B0606020202030204" pitchFamily="34" charset="0"/>
              </a:rPr>
              <a:t>Managing rural/urban migration, as well as sustainable growth and development;</a:t>
            </a:r>
            <a:endParaRPr lang="en-US" sz="1800" dirty="0">
              <a:latin typeface="Arial Narrow" panose="020B0606020202030204" pitchFamily="34" charset="0"/>
            </a:endParaRPr>
          </a:p>
          <a:p>
            <a:pPr lvl="0">
              <a:buFont typeface="+mj-lt"/>
              <a:buAutoNum type="alphaLcPeriod"/>
            </a:pPr>
            <a:r>
              <a:rPr lang="en-ZA" sz="1800" dirty="0">
                <a:latin typeface="Arial Narrow" panose="020B0606020202030204" pitchFamily="34" charset="0"/>
              </a:rPr>
              <a:t>Determining and/or supporting local economic drivers;</a:t>
            </a:r>
            <a:endParaRPr lang="en-US" sz="1800" dirty="0">
              <a:latin typeface="Arial Narrow" panose="020B0606020202030204" pitchFamily="34" charset="0"/>
            </a:endParaRPr>
          </a:p>
          <a:p>
            <a:pPr lvl="0">
              <a:buFont typeface="+mj-lt"/>
              <a:buAutoNum type="alphaLcPeriod"/>
            </a:pPr>
            <a:r>
              <a:rPr lang="en-ZA" sz="1800" dirty="0">
                <a:latin typeface="Arial Narrow" panose="020B0606020202030204" pitchFamily="34" charset="0"/>
              </a:rPr>
              <a:t>Determining and managing spatial form, land release and land development;</a:t>
            </a:r>
            <a:endParaRPr lang="en-US" sz="1800" dirty="0">
              <a:latin typeface="Arial Narrow" panose="020B0606020202030204" pitchFamily="34" charset="0"/>
            </a:endParaRPr>
          </a:p>
          <a:p>
            <a:pPr lvl="0">
              <a:buFont typeface="+mj-lt"/>
              <a:buAutoNum type="alphaLcPeriod"/>
            </a:pPr>
            <a:r>
              <a:rPr lang="en-ZA" sz="1800" dirty="0">
                <a:latin typeface="Arial Narrow" panose="020B0606020202030204" pitchFamily="34" charset="0"/>
              </a:rPr>
              <a:t>Determining infrastructure investment requirements and ensure long-term infrastructure adequacy to support integrated human settlements, economic activity and provision of basic services, community and social services;</a:t>
            </a:r>
            <a:endParaRPr lang="en-US" sz="1800" dirty="0">
              <a:latin typeface="Arial Narrow" panose="020B0606020202030204" pitchFamily="34" charset="0"/>
            </a:endParaRPr>
          </a:p>
          <a:p>
            <a:pPr lvl="0">
              <a:buFont typeface="+mj-lt"/>
              <a:buAutoNum type="alphaLcPeriod"/>
            </a:pPr>
            <a:r>
              <a:rPr lang="en-US" sz="1800" dirty="0">
                <a:latin typeface="Arial Narrow" panose="020B0606020202030204" pitchFamily="34" charset="0"/>
              </a:rPr>
              <a:t>Institutionalize long term planning whilst addressing ‘burning’ short term issues</a:t>
            </a:r>
          </a:p>
          <a:p>
            <a:pPr algn="just">
              <a:buFont typeface="+mj-lt"/>
              <a:buAutoNum type="alphaLcPeriod"/>
            </a:pPr>
            <a:endParaRPr lang="en-US" sz="1800" dirty="0">
              <a:latin typeface="Arial Narrow" panose="020B0606020202030204" pitchFamily="34" charset="0"/>
            </a:endParaRPr>
          </a:p>
          <a:p>
            <a:pPr algn="just">
              <a:buFont typeface="+mj-lt"/>
              <a:buAutoNum type="alphaLcPeriod"/>
            </a:pPr>
            <a:endParaRPr lang="en-US" sz="1800" dirty="0">
              <a:latin typeface="Arial Narrow" panose="020B0606020202030204" pitchFamily="34" charset="0"/>
            </a:endParaRPr>
          </a:p>
        </p:txBody>
      </p:sp>
      <p:sp>
        <p:nvSpPr>
          <p:cNvPr id="6" name="Title 1"/>
          <p:cNvSpPr txBox="1">
            <a:spLocks/>
          </p:cNvSpPr>
          <p:nvPr/>
        </p:nvSpPr>
        <p:spPr bwMode="auto">
          <a:xfrm>
            <a:off x="4972968" y="188640"/>
            <a:ext cx="4096568" cy="72008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sz="4000" b="1" kern="120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l"/>
            <a:r>
              <a:rPr lang="en-US" sz="2600" dirty="0"/>
              <a:t>Main Objectives of the Model</a:t>
            </a:r>
          </a:p>
        </p:txBody>
      </p:sp>
    </p:spTree>
    <p:extLst>
      <p:ext uri="{BB962C8B-B14F-4D97-AF65-F5344CB8AC3E}">
        <p14:creationId xmlns:p14="http://schemas.microsoft.com/office/powerpoint/2010/main" xmlns="" val="3597788408"/>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0F5EF8F474C247BD9D7329AB4A6B75" ma:contentTypeVersion="0" ma:contentTypeDescription="Create a new document." ma:contentTypeScope="" ma:versionID="1fd02bf320a7e14157a18691c299b34f">
  <xsd:schema xmlns:xsd="http://www.w3.org/2001/XMLSchema" xmlns:xs="http://www.w3.org/2001/XMLSchema" xmlns:p="http://schemas.microsoft.com/office/2006/metadata/properties" targetNamespace="http://schemas.microsoft.com/office/2006/metadata/properties" ma:root="true" ma:fieldsID="b0f8e7e6d3b19e1f1282e283569f99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B14EE-EA88-46B3-B4E3-AC1B9AC0A912}">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E8B709C1-31E1-441B-A40D-72F7E2E83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28948</TotalTime>
  <Words>4088</Words>
  <Application>Microsoft Office PowerPoint</Application>
  <PresentationFormat>On-screen Show (4:3)</PresentationFormat>
  <Paragraphs>495</Paragraphs>
  <Slides>44</Slides>
  <Notes>0</Notes>
  <HiddenSlides>2</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TOWARDS A DISTRICT  DEVELOPMENT MODEL  Portfolio Committee   22 OCTOBER  2019</vt:lpstr>
      <vt:lpstr>CONTENT</vt:lpstr>
      <vt:lpstr>Slide 3</vt:lpstr>
      <vt:lpstr>BACKGROUND</vt:lpstr>
      <vt:lpstr>Slide 5</vt:lpstr>
      <vt:lpstr>CONSTITUTIONAL OBLIGATIONS</vt:lpstr>
      <vt:lpstr> PROBLEM STATEMENT What Challenges are we Trying To Solve </vt:lpstr>
      <vt:lpstr>PRIMARY OUTCOMES &amp; OBJECTIVES</vt:lpstr>
      <vt:lpstr>Principles Underpinning the Model</vt:lpstr>
      <vt:lpstr>VISUALIZING THE MODEL: A New Integrated Planning Model for Cooperative Governance is Needed - District/Metro Scale</vt:lpstr>
      <vt:lpstr>District/Metro Scale Integrated Planning Model</vt:lpstr>
      <vt:lpstr>APPROACH TOWARDS ONE PLAN</vt:lpstr>
      <vt:lpstr>  DDM PILOTING PROCESS   </vt:lpstr>
      <vt:lpstr>Slide 14</vt:lpstr>
      <vt:lpstr>Slide 15</vt:lpstr>
      <vt:lpstr>Slide 16</vt:lpstr>
      <vt:lpstr>Slide 17</vt:lpstr>
      <vt:lpstr>Slide 18</vt:lpstr>
      <vt:lpstr>Slide 19</vt:lpstr>
      <vt:lpstr>Slide 20</vt:lpstr>
      <vt:lpstr>Slide 21</vt:lpstr>
      <vt:lpstr>Slide 22</vt:lpstr>
      <vt:lpstr>Slide 23</vt:lpstr>
      <vt:lpstr>ECONOMIC POTENTIAL</vt:lpstr>
      <vt:lpstr>  DDM PILOTING PROCESS   </vt:lpstr>
      <vt:lpstr>ETHEKWINI METRO - challenges </vt:lpstr>
      <vt:lpstr>ETHEKWINI METRO - challenges </vt:lpstr>
      <vt:lpstr>ETHEKWINI METRO – challenges  </vt:lpstr>
      <vt:lpstr>ETHEKWINI METRO – government investment  </vt:lpstr>
      <vt:lpstr>ETHEKWINI METRO – catalytic projects  </vt:lpstr>
      <vt:lpstr>ETHEKWINI METRO – towards ONE PLAN</vt:lpstr>
      <vt:lpstr>ETHEKWINI METRO - towards ONE PLAN</vt:lpstr>
      <vt:lpstr>Slide 33</vt:lpstr>
      <vt:lpstr>One Plan </vt:lpstr>
      <vt:lpstr>One Plan </vt:lpstr>
      <vt:lpstr>One Plan </vt:lpstr>
      <vt:lpstr> PROGRESS</vt:lpstr>
      <vt:lpstr>Pilot Implementation phase to be immediately implemented </vt:lpstr>
      <vt:lpstr>STEPS TOWARDS IMPLEMENTING THE MODEL</vt:lpstr>
      <vt:lpstr>Steps Towards Implementation: Enablers</vt:lpstr>
      <vt:lpstr>Resourcing Implications and Budgeting</vt:lpstr>
      <vt:lpstr>IMMEDIATE IMPLEMENTATION TASKS</vt:lpstr>
      <vt:lpstr>IMMEDIATE IMPLEMENTATION TASKS</vt:lpstr>
      <vt:lpstr>Slide 44</vt:lpstr>
    </vt:vector>
  </TitlesOfParts>
  <Company>Crome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"Maphuti Leta" &lt;MaphutiL@cogta.gov.za&gt;</dc:creator>
  <cp:lastModifiedBy>PUMZA</cp:lastModifiedBy>
  <cp:revision>1117</cp:revision>
  <cp:lastPrinted>2019-08-19T15:33:07Z</cp:lastPrinted>
  <dcterms:created xsi:type="dcterms:W3CDTF">2011-07-14T18:52:25Z</dcterms:created>
  <dcterms:modified xsi:type="dcterms:W3CDTF">2019-10-23T13:01:29Z</dcterms:modified>
</cp:coreProperties>
</file>