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1"/>
    <p:sldMasterId id="2147483660" r:id="rId2"/>
    <p:sldMasterId id="2147483672" r:id="rId3"/>
  </p:sldMasterIdLst>
  <p:notesMasterIdLst>
    <p:notesMasterId r:id="rId69"/>
  </p:notesMasterIdLst>
  <p:handoutMasterIdLst>
    <p:handoutMasterId r:id="rId70"/>
  </p:handoutMasterIdLst>
  <p:sldIdLst>
    <p:sldId id="554" r:id="rId4"/>
    <p:sldId id="556" r:id="rId5"/>
    <p:sldId id="616" r:id="rId6"/>
    <p:sldId id="560" r:id="rId7"/>
    <p:sldId id="561" r:id="rId8"/>
    <p:sldId id="562" r:id="rId9"/>
    <p:sldId id="563" r:id="rId10"/>
    <p:sldId id="564" r:id="rId11"/>
    <p:sldId id="615" r:id="rId12"/>
    <p:sldId id="565" r:id="rId13"/>
    <p:sldId id="566" r:id="rId14"/>
    <p:sldId id="567" r:id="rId15"/>
    <p:sldId id="568" r:id="rId16"/>
    <p:sldId id="569" r:id="rId17"/>
    <p:sldId id="570" r:id="rId18"/>
    <p:sldId id="571" r:id="rId19"/>
    <p:sldId id="572" r:id="rId20"/>
    <p:sldId id="573" r:id="rId21"/>
    <p:sldId id="575" r:id="rId22"/>
    <p:sldId id="574" r:id="rId23"/>
    <p:sldId id="577" r:id="rId24"/>
    <p:sldId id="617" r:id="rId25"/>
    <p:sldId id="578" r:id="rId26"/>
    <p:sldId id="579" r:id="rId27"/>
    <p:sldId id="580" r:id="rId28"/>
    <p:sldId id="582" r:id="rId29"/>
    <p:sldId id="583" r:id="rId30"/>
    <p:sldId id="584" r:id="rId31"/>
    <p:sldId id="618" r:id="rId32"/>
    <p:sldId id="619" r:id="rId33"/>
    <p:sldId id="620" r:id="rId34"/>
    <p:sldId id="621" r:id="rId35"/>
    <p:sldId id="622" r:id="rId36"/>
    <p:sldId id="623" r:id="rId37"/>
    <p:sldId id="625" r:id="rId38"/>
    <p:sldId id="626" r:id="rId39"/>
    <p:sldId id="627" r:id="rId40"/>
    <p:sldId id="628" r:id="rId41"/>
    <p:sldId id="630" r:id="rId42"/>
    <p:sldId id="631" r:id="rId43"/>
    <p:sldId id="632" r:id="rId44"/>
    <p:sldId id="633" r:id="rId45"/>
    <p:sldId id="635" r:id="rId46"/>
    <p:sldId id="636" r:id="rId47"/>
    <p:sldId id="638" r:id="rId48"/>
    <p:sldId id="639" r:id="rId49"/>
    <p:sldId id="640" r:id="rId50"/>
    <p:sldId id="641" r:id="rId51"/>
    <p:sldId id="642" r:id="rId52"/>
    <p:sldId id="653" r:id="rId53"/>
    <p:sldId id="648" r:id="rId54"/>
    <p:sldId id="671" r:id="rId55"/>
    <p:sldId id="654" r:id="rId56"/>
    <p:sldId id="650" r:id="rId57"/>
    <p:sldId id="651" r:id="rId58"/>
    <p:sldId id="652" r:id="rId59"/>
    <p:sldId id="655" r:id="rId60"/>
    <p:sldId id="657" r:id="rId61"/>
    <p:sldId id="658" r:id="rId62"/>
    <p:sldId id="659" r:id="rId63"/>
    <p:sldId id="613" r:id="rId64"/>
    <p:sldId id="661" r:id="rId65"/>
    <p:sldId id="664" r:id="rId66"/>
    <p:sldId id="669" r:id="rId67"/>
    <p:sldId id="656" r:id="rId68"/>
  </p:sldIdLst>
  <p:sldSz cx="12192000" cy="6858000"/>
  <p:notesSz cx="6797675" cy="9926638"/>
  <p:defaultTextStyle>
    <a:defPPr>
      <a:defRPr lang="en-US"/>
    </a:defPPr>
    <a:lvl1pPr marL="0" algn="l" defTabSz="914316" rtl="0" eaLnBrk="1" latinLnBrk="0" hangingPunct="1">
      <a:defRPr sz="1800" kern="1200">
        <a:solidFill>
          <a:schemeClr val="tx1"/>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DC22EBB-4088-4BAC-9D80-0B323AD6A309}">
          <p14:sldIdLst>
            <p14:sldId id="554"/>
            <p14:sldId id="556"/>
            <p14:sldId id="616"/>
            <p14:sldId id="560"/>
            <p14:sldId id="561"/>
            <p14:sldId id="562"/>
            <p14:sldId id="563"/>
            <p14:sldId id="564"/>
            <p14:sldId id="615"/>
            <p14:sldId id="565"/>
            <p14:sldId id="566"/>
            <p14:sldId id="567"/>
            <p14:sldId id="568"/>
            <p14:sldId id="569"/>
            <p14:sldId id="570"/>
            <p14:sldId id="571"/>
            <p14:sldId id="572"/>
            <p14:sldId id="573"/>
            <p14:sldId id="575"/>
            <p14:sldId id="574"/>
            <p14:sldId id="577"/>
            <p14:sldId id="617"/>
            <p14:sldId id="578"/>
            <p14:sldId id="579"/>
            <p14:sldId id="580"/>
            <p14:sldId id="582"/>
            <p14:sldId id="583"/>
            <p14:sldId id="584"/>
            <p14:sldId id="618"/>
            <p14:sldId id="619"/>
            <p14:sldId id="620"/>
            <p14:sldId id="621"/>
            <p14:sldId id="622"/>
            <p14:sldId id="623"/>
            <p14:sldId id="625"/>
            <p14:sldId id="626"/>
            <p14:sldId id="627"/>
            <p14:sldId id="628"/>
            <p14:sldId id="630"/>
            <p14:sldId id="631"/>
            <p14:sldId id="632"/>
            <p14:sldId id="633"/>
            <p14:sldId id="635"/>
            <p14:sldId id="636"/>
            <p14:sldId id="638"/>
            <p14:sldId id="639"/>
            <p14:sldId id="640"/>
            <p14:sldId id="641"/>
            <p14:sldId id="642"/>
            <p14:sldId id="653"/>
            <p14:sldId id="648"/>
            <p14:sldId id="671"/>
            <p14:sldId id="654"/>
            <p14:sldId id="650"/>
            <p14:sldId id="651"/>
            <p14:sldId id="652"/>
            <p14:sldId id="655"/>
            <p14:sldId id="657"/>
            <p14:sldId id="658"/>
            <p14:sldId id="659"/>
            <p14:sldId id="613"/>
            <p14:sldId id="661"/>
            <p14:sldId id="664"/>
            <p14:sldId id="669"/>
            <p14:sldId id="656"/>
          </p14:sldIdLst>
        </p14:section>
      </p14:sectionLst>
    </p:ex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BBB59"/>
    <a:srgbClr val="00803D"/>
    <a:srgbClr val="00A24D"/>
    <a:srgbClr val="017F1F"/>
    <a:srgbClr val="008000"/>
    <a:srgbClr val="339933"/>
    <a:srgbClr val="00CC66"/>
    <a:srgbClr val="006600"/>
    <a:srgbClr val="009900"/>
    <a:srgbClr val="4E85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1" autoAdjust="0"/>
    <p:restoredTop sz="80488" autoAdjust="0"/>
  </p:normalViewPr>
  <p:slideViewPr>
    <p:cSldViewPr>
      <p:cViewPr varScale="1">
        <p:scale>
          <a:sx n="116" d="100"/>
          <a:sy n="116" d="100"/>
        </p:scale>
        <p:origin x="-552"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a:lstStyle/>
          <a:p>
            <a:pPr>
              <a:defRPr>
                <a:solidFill>
                  <a:schemeClr val="tx1"/>
                </a:solidFill>
              </a:defRPr>
            </a:pPr>
            <a:r>
              <a:rPr lang="en-US" sz="1600" dirty="0" smtClean="0">
                <a:solidFill>
                  <a:schemeClr val="tx1"/>
                </a:solidFill>
              </a:rPr>
              <a:t>Departmental</a:t>
            </a:r>
            <a:r>
              <a:rPr lang="en-US" sz="1600" baseline="0" dirty="0" smtClean="0">
                <a:solidFill>
                  <a:schemeClr val="tx1"/>
                </a:solidFill>
              </a:rPr>
              <a:t> Annual </a:t>
            </a:r>
            <a:r>
              <a:rPr lang="en-US" sz="1600" dirty="0" smtClean="0">
                <a:solidFill>
                  <a:schemeClr val="tx1"/>
                </a:solidFill>
              </a:rPr>
              <a:t>Performance</a:t>
            </a:r>
            <a:endParaRPr lang="en-US" sz="1600" dirty="0">
              <a:solidFill>
                <a:schemeClr val="tx1"/>
              </a:solidFill>
            </a:endParaRPr>
          </a:p>
        </c:rich>
      </c:tx>
      <c:layout>
        <c:manualLayout>
          <c:xMode val="edge"/>
          <c:yMode val="edge"/>
          <c:x val="0.14172954019113312"/>
          <c:y val="7.1219462951746439E-4"/>
        </c:manualLayout>
      </c:layout>
    </c:title>
    <c:view3D>
      <c:rotX val="30"/>
      <c:perspective val="30"/>
    </c:view3D>
    <c:plotArea>
      <c:layout>
        <c:manualLayout>
          <c:layoutTarget val="inner"/>
          <c:xMode val="edge"/>
          <c:yMode val="edge"/>
          <c:x val="0.10499847964422755"/>
          <c:y val="7.0512820512820512E-2"/>
          <c:w val="0.87458465809449382"/>
          <c:h val="0.92948717948717952"/>
        </c:manualLayout>
      </c:layout>
      <c:pie3DChart>
        <c:varyColors val="1"/>
        <c:ser>
          <c:idx val="0"/>
          <c:order val="0"/>
          <c:tx>
            <c:strRef>
              <c:f>Sheet1!$B$1</c:f>
              <c:strCache>
                <c:ptCount val="1"/>
                <c:pt idx="0">
                  <c:v>YTD Performance for Programme: Administration</c:v>
                </c:pt>
              </c:strCache>
            </c:strRef>
          </c:tx>
          <c:explosion val="55"/>
          <c:dPt>
            <c:idx val="0"/>
            <c:explosion val="50"/>
            <c:spPr>
              <a:solidFill>
                <a:srgbClr val="00B050"/>
              </a:solidFill>
            </c:spPr>
            <c:extLst xmlns:c16r2="http://schemas.microsoft.com/office/drawing/2015/06/chart">
              <c:ext xmlns:c16="http://schemas.microsoft.com/office/drawing/2014/chart" uri="{C3380CC4-5D6E-409C-BE32-E72D297353CC}">
                <c16:uniqueId val="{00000001-AC08-478E-AE04-7454DE2F86E1}"/>
              </c:ext>
            </c:extLst>
          </c:dPt>
          <c:dPt>
            <c:idx val="1"/>
            <c:explosion val="0"/>
            <c:spPr>
              <a:solidFill>
                <a:srgbClr val="FF0000"/>
              </a:solidFill>
            </c:spPr>
            <c:extLst xmlns:c16r2="http://schemas.microsoft.com/office/drawing/2015/06/chart">
              <c:ext xmlns:c16="http://schemas.microsoft.com/office/drawing/2014/chart" uri="{C3380CC4-5D6E-409C-BE32-E72D297353CC}">
                <c16:uniqueId val="{00000003-AC08-478E-AE04-7454DE2F86E1}"/>
              </c:ext>
            </c:extLst>
          </c:dPt>
          <c:dPt>
            <c:idx val="2"/>
            <c:spPr>
              <a:solidFill>
                <a:srgbClr val="FFFF00"/>
              </a:solidFill>
            </c:spPr>
            <c:extLst xmlns:c16r2="http://schemas.microsoft.com/office/drawing/2015/06/chart">
              <c:ext xmlns:c16="http://schemas.microsoft.com/office/drawing/2014/chart" uri="{C3380CC4-5D6E-409C-BE32-E72D297353CC}">
                <c16:uniqueId val="{00000005-AC08-478E-AE04-7454DE2F86E1}"/>
              </c:ext>
            </c:extLst>
          </c:dPt>
          <c:dLbls>
            <c:dLbl>
              <c:idx val="0"/>
              <c:spPr>
                <a:noFill/>
              </c:spPr>
              <c:txPr>
                <a:bodyPr/>
                <a:lstStyle/>
                <a:p>
                  <a:pPr>
                    <a:defRPr sz="1600" b="1"/>
                  </a:pPr>
                  <a:endParaRPr lang="en-US"/>
                </a:p>
              </c:txPr>
            </c:dLbl>
            <c:dLbl>
              <c:idx val="1"/>
              <c:spPr>
                <a:noFill/>
              </c:spPr>
              <c:txPr>
                <a:bodyPr/>
                <a:lstStyle/>
                <a:p>
                  <a:pPr>
                    <a:defRPr sz="1400" b="1"/>
                  </a:pPr>
                  <a:endParaRPr lang="en-US"/>
                </a:p>
              </c:txPr>
            </c:dLbl>
            <c:spPr>
              <a:noFill/>
            </c:spPr>
            <c:txPr>
              <a:bodyPr wrap="square" lIns="38100" tIns="19050" rIns="38100" bIns="19050" anchor="ctr">
                <a:spAutoFit/>
              </a:bodyPr>
              <a:lstStyle/>
              <a:p>
                <a:pPr>
                  <a:defRPr b="1"/>
                </a:pPr>
                <a:endParaRPr lang="en-US"/>
              </a:p>
            </c:txPr>
            <c:dLblPos val="inEnd"/>
            <c:showVal val="1"/>
            <c:showLeaderLines val="1"/>
            <c:extLst xmlns:c16r2="http://schemas.microsoft.com/office/drawing/2015/06/chart">
              <c:ext xmlns:c15="http://schemas.microsoft.com/office/drawing/2012/chart" uri="{CE6537A1-D6FC-4f65-9D91-7224C49458BB}"/>
            </c:extLst>
          </c:dLbls>
          <c:cat>
            <c:strRef>
              <c:f>Sheet1!$A$2:$A$4</c:f>
              <c:strCache>
                <c:ptCount val="2"/>
                <c:pt idx="0">
                  <c:v>Achieved</c:v>
                </c:pt>
                <c:pt idx="1">
                  <c:v>Not Achieved</c:v>
                </c:pt>
              </c:strCache>
            </c:strRef>
          </c:cat>
          <c:val>
            <c:numRef>
              <c:f>Sheet1!$B$2:$B$4</c:f>
              <c:numCache>
                <c:formatCode>0%</c:formatCode>
                <c:ptCount val="2"/>
                <c:pt idx="0">
                  <c:v>0.82000000000000006</c:v>
                </c:pt>
                <c:pt idx="1">
                  <c:v>0.18000000000000002</c:v>
                </c:pt>
              </c:numCache>
            </c:numRef>
          </c:val>
          <c:extLst xmlns:c16r2="http://schemas.microsoft.com/office/drawing/2015/06/chart">
            <c:ext xmlns:c16="http://schemas.microsoft.com/office/drawing/2014/chart" uri="{C3380CC4-5D6E-409C-BE32-E72D297353CC}">
              <c16:uniqueId val="{00000006-AC08-478E-AE04-7454DE2F86E1}"/>
            </c:ext>
          </c:extLst>
        </c:ser>
        <c:dLbls/>
      </c:pie3DChart>
      <c:spPr>
        <a:solidFill>
          <a:schemeClr val="bg1">
            <a:lumMod val="85000"/>
          </a:schemeClr>
        </a:solidFill>
      </c:spPr>
    </c:plotArea>
    <c:plotVisOnly val="1"/>
    <c:dispBlanksAs val="zero"/>
  </c:chart>
  <c:spPr>
    <a:solidFill>
      <a:schemeClr val="bg1">
        <a:lumMod val="85000"/>
      </a:schemeClr>
    </a:solid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style val="28"/>
  <c:clrMapOvr bg1="lt1" tx1="dk1" bg2="lt2" tx2="dk2" accent1="accent1" accent2="accent2" accent3="accent3" accent4="accent4" accent5="accent5" accent6="accent6" hlink="hlink" folHlink="folHlink"/>
  <c:chart>
    <c:title/>
    <c:plotArea>
      <c:layout/>
      <c:lineChart>
        <c:grouping val="stacked"/>
        <c:ser>
          <c:idx val="0"/>
          <c:order val="0"/>
          <c:tx>
            <c:strRef>
              <c:f>Sheet1!$I$3</c:f>
              <c:strCache>
                <c:ptCount val="1"/>
                <c:pt idx="0">
                  <c:v>Total number of audit findings</c:v>
                </c:pt>
              </c:strCache>
            </c:strRef>
          </c:tx>
          <c:dLbls>
            <c:dLbl>
              <c:idx val="1"/>
              <c:layout>
                <c:manualLayout>
                  <c:x val="-6.1329953618811356E-2"/>
                  <c:y val="9.702099737532804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AA-491F-A23A-C1E38B4F92AF}"/>
                </c:ext>
              </c:extLst>
            </c:dLbl>
            <c:spPr>
              <a:noFill/>
              <a:ln>
                <a:noFill/>
              </a:ln>
              <a:effectLst/>
            </c:spPr>
            <c:txPr>
              <a:bodyPr/>
              <a:lstStyle/>
              <a:p>
                <a:pPr>
                  <a:defRPr sz="1600"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Sheet1!$H$4:$H$8</c:f>
              <c:strCache>
                <c:ptCount val="5"/>
                <c:pt idx="0">
                  <c:v>2014/15</c:v>
                </c:pt>
                <c:pt idx="1">
                  <c:v>2015/16</c:v>
                </c:pt>
                <c:pt idx="2">
                  <c:v>2016/17</c:v>
                </c:pt>
                <c:pt idx="3">
                  <c:v>2017/18</c:v>
                </c:pt>
                <c:pt idx="4">
                  <c:v>2018/19</c:v>
                </c:pt>
              </c:strCache>
            </c:strRef>
          </c:cat>
          <c:val>
            <c:numRef>
              <c:f>Sheet1!$I$4:$I$8</c:f>
              <c:numCache>
                <c:formatCode>General</c:formatCode>
                <c:ptCount val="5"/>
                <c:pt idx="0">
                  <c:v>588</c:v>
                </c:pt>
                <c:pt idx="1">
                  <c:v>667</c:v>
                </c:pt>
                <c:pt idx="2">
                  <c:v>373</c:v>
                </c:pt>
                <c:pt idx="3">
                  <c:v>257</c:v>
                </c:pt>
                <c:pt idx="4">
                  <c:v>204</c:v>
                </c:pt>
              </c:numCache>
            </c:numRef>
          </c:val>
          <c:extLst xmlns:c16r2="http://schemas.microsoft.com/office/drawing/2015/06/chart">
            <c:ext xmlns:c16="http://schemas.microsoft.com/office/drawing/2014/chart" uri="{C3380CC4-5D6E-409C-BE32-E72D297353CC}">
              <c16:uniqueId val="{00000001-E6AA-491F-A23A-C1E38B4F92AF}"/>
            </c:ext>
          </c:extLst>
        </c:ser>
        <c:dLbls/>
        <c:marker val="1"/>
        <c:axId val="63538304"/>
        <c:axId val="63540608"/>
      </c:lineChart>
      <c:catAx>
        <c:axId val="63538304"/>
        <c:scaling>
          <c:orientation val="minMax"/>
        </c:scaling>
        <c:axPos val="b"/>
        <c:numFmt formatCode="General" sourceLinked="0"/>
        <c:tickLblPos val="nextTo"/>
        <c:txPr>
          <a:bodyPr/>
          <a:lstStyle/>
          <a:p>
            <a:pPr>
              <a:defRPr b="1"/>
            </a:pPr>
            <a:endParaRPr lang="en-US"/>
          </a:p>
        </c:txPr>
        <c:crossAx val="63540608"/>
        <c:crosses val="autoZero"/>
        <c:auto val="1"/>
        <c:lblAlgn val="ctr"/>
        <c:lblOffset val="100"/>
      </c:catAx>
      <c:valAx>
        <c:axId val="63540608"/>
        <c:scaling>
          <c:orientation val="minMax"/>
          <c:max val="700"/>
        </c:scaling>
        <c:axPos val="l"/>
        <c:majorGridlines/>
        <c:numFmt formatCode="General" sourceLinked="1"/>
        <c:tickLblPos val="nextTo"/>
        <c:crossAx val="63538304"/>
        <c:crosses val="autoZero"/>
        <c:crossBetween val="between"/>
      </c:valAx>
      <c:sp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5400000" scaled="1"/>
          <a:tileRect/>
        </a:gradFill>
      </c:spPr>
    </c:plotArea>
    <c:plotVisOnly val="1"/>
    <c:dispBlanksAs val="zero"/>
  </c:chart>
  <c:spPr>
    <a:gradFill flip="none" rotWithShape="1">
      <a:gsLst>
        <a:gs pos="0">
          <a:srgbClr val="FFCC99">
            <a:shade val="30000"/>
            <a:satMod val="115000"/>
          </a:srgbClr>
        </a:gs>
        <a:gs pos="50000">
          <a:srgbClr val="FFCC99">
            <a:shade val="67500"/>
            <a:satMod val="115000"/>
          </a:srgbClr>
        </a:gs>
        <a:gs pos="100000">
          <a:srgbClr val="FFCC99">
            <a:shade val="100000"/>
            <a:satMod val="115000"/>
          </a:srgbClr>
        </a:gs>
      </a:gsLst>
      <a:lin ang="5400000" scaled="1"/>
      <a:tileRect/>
    </a:gradFill>
    <a:ln>
      <a:solidFill>
        <a:sysClr val="windowText" lastClr="000000"/>
      </a:solid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style val="30"/>
  <c:clrMapOvr bg1="lt1" tx1="dk1" bg2="lt2" tx2="dk2" accent1="accent1" accent2="accent2" accent3="accent3" accent4="accent4" accent5="accent5" accent6="accent6" hlink="hlink" folHlink="folHlink"/>
  <c:chart>
    <c:title/>
    <c:plotArea>
      <c:layout>
        <c:manualLayout>
          <c:layoutTarget val="inner"/>
          <c:xMode val="edge"/>
          <c:yMode val="edge"/>
          <c:x val="4.1666666666666664E-2"/>
          <c:y val="0.19432888597258677"/>
          <c:w val="0.93888888888888899"/>
          <c:h val="0.68969123651210285"/>
        </c:manualLayout>
      </c:layout>
      <c:lineChart>
        <c:grouping val="stacked"/>
        <c:ser>
          <c:idx val="0"/>
          <c:order val="0"/>
          <c:tx>
            <c:strRef>
              <c:f>Sheet1!$L$3</c:f>
              <c:strCache>
                <c:ptCount val="1"/>
                <c:pt idx="0">
                  <c:v>Audit Outcome</c:v>
                </c:pt>
              </c:strCache>
            </c:strRef>
          </c:tx>
          <c:dLbls>
            <c:dLbl>
              <c:idx val="0"/>
              <c:layout>
                <c:manualLayout>
                  <c:x val="-0.14595844269466321"/>
                  <c:y val="-1.8993146689997086E-2"/>
                </c:manualLayout>
              </c:layout>
              <c:tx>
                <c:rich>
                  <a:bodyPr/>
                  <a:lstStyle/>
                  <a:p>
                    <a:r>
                      <a:rPr lang="en-US" b="1" dirty="0"/>
                      <a:t>Qualified</a:t>
                    </a:r>
                    <a:endParaRPr lang="en-US" dirty="0"/>
                  </a:p>
                </c:rich>
              </c:tx>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648B-477B-BF79-8FD5110B9BAB}"/>
                </c:ext>
              </c:extLst>
            </c:dLbl>
            <c:dLbl>
              <c:idx val="1"/>
              <c:tx>
                <c:rich>
                  <a:bodyPr/>
                  <a:lstStyle/>
                  <a:p>
                    <a:r>
                      <a:rPr lang="en-US" b="1" dirty="0"/>
                      <a:t>Unqualified</a:t>
                    </a:r>
                    <a:endParaRPr lang="en-US" dirty="0"/>
                  </a:p>
                </c:rich>
              </c:tx>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48B-477B-BF79-8FD5110B9BAB}"/>
                </c:ext>
              </c:extLst>
            </c:dLbl>
            <c:dLbl>
              <c:idx val="2"/>
              <c:tx>
                <c:rich>
                  <a:bodyPr/>
                  <a:lstStyle/>
                  <a:p>
                    <a:r>
                      <a:rPr lang="en-US" b="1" dirty="0"/>
                      <a:t>Qualified </a:t>
                    </a:r>
                    <a:endParaRPr lang="en-US" dirty="0"/>
                  </a:p>
                </c:rich>
              </c:tx>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648B-477B-BF79-8FD5110B9BAB}"/>
                </c:ext>
              </c:extLst>
            </c:dLbl>
            <c:dLbl>
              <c:idx val="3"/>
              <c:tx>
                <c:rich>
                  <a:bodyPr/>
                  <a:lstStyle/>
                  <a:p>
                    <a:r>
                      <a:rPr lang="en-US" b="1" dirty="0"/>
                      <a:t>Qualified</a:t>
                    </a:r>
                    <a:endParaRPr lang="en-US" dirty="0"/>
                  </a:p>
                </c:rich>
              </c:tx>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648B-477B-BF79-8FD5110B9BAB}"/>
                </c:ext>
              </c:extLst>
            </c:dLbl>
            <c:dLbl>
              <c:idx val="4"/>
              <c:tx>
                <c:rich>
                  <a:bodyPr/>
                  <a:lstStyle/>
                  <a:p>
                    <a:r>
                      <a:rPr lang="en-US" b="1" dirty="0"/>
                      <a:t>Qualified</a:t>
                    </a:r>
                    <a:endParaRPr lang="en-US" dirty="0"/>
                  </a:p>
                </c:rich>
              </c:tx>
              <c:dLblPos val="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648B-477B-BF79-8FD5110B9BAB}"/>
                </c:ext>
              </c:extLst>
            </c:dLbl>
            <c:spPr>
              <a:noFill/>
              <a:ln>
                <a:noFill/>
              </a:ln>
              <a:effectLst/>
            </c:spPr>
            <c:txPr>
              <a:bodyPr/>
              <a:lstStyle/>
              <a:p>
                <a:pPr>
                  <a:defRPr b="1"/>
                </a:pPr>
                <a:endParaRPr lang="en-US"/>
              </a:p>
            </c:txPr>
            <c:dLblPos val="t"/>
            <c:showVal val="1"/>
            <c:extLst xmlns:c16r2="http://schemas.microsoft.com/office/drawing/2015/06/chart">
              <c:ext xmlns:c15="http://schemas.microsoft.com/office/drawing/2012/chart" uri="{CE6537A1-D6FC-4f65-9D91-7224C49458BB}">
                <c15:showLeaderLines val="0"/>
              </c:ext>
            </c:extLst>
          </c:dLbls>
          <c:cat>
            <c:strRef>
              <c:f>Sheet1!$K$4:$K$8</c:f>
              <c:strCache>
                <c:ptCount val="5"/>
                <c:pt idx="0">
                  <c:v>2014/15</c:v>
                </c:pt>
                <c:pt idx="1">
                  <c:v>2015/16</c:v>
                </c:pt>
                <c:pt idx="2">
                  <c:v>2016/17</c:v>
                </c:pt>
                <c:pt idx="3">
                  <c:v>2017/18</c:v>
                </c:pt>
                <c:pt idx="4">
                  <c:v>2018/19</c:v>
                </c:pt>
              </c:strCache>
            </c:strRef>
          </c:cat>
          <c:val>
            <c:numRef>
              <c:f>Sheet1!$L$4:$L$8</c:f>
              <c:numCache>
                <c:formatCode>General</c:formatCode>
                <c:ptCount val="5"/>
                <c:pt idx="0">
                  <c:v>3</c:v>
                </c:pt>
                <c:pt idx="1">
                  <c:v>4</c:v>
                </c:pt>
                <c:pt idx="2">
                  <c:v>3</c:v>
                </c:pt>
                <c:pt idx="3">
                  <c:v>3</c:v>
                </c:pt>
                <c:pt idx="4">
                  <c:v>3</c:v>
                </c:pt>
              </c:numCache>
            </c:numRef>
          </c:val>
          <c:extLst xmlns:c16r2="http://schemas.microsoft.com/office/drawing/2015/06/chart">
            <c:ext xmlns:c16="http://schemas.microsoft.com/office/drawing/2014/chart" uri="{C3380CC4-5D6E-409C-BE32-E72D297353CC}">
              <c16:uniqueId val="{00000005-648B-477B-BF79-8FD5110B9BAB}"/>
            </c:ext>
          </c:extLst>
        </c:ser>
        <c:dLbls/>
        <c:marker val="1"/>
        <c:axId val="65087744"/>
        <c:axId val="65118208"/>
      </c:lineChart>
      <c:catAx>
        <c:axId val="65087744"/>
        <c:scaling>
          <c:orientation val="minMax"/>
        </c:scaling>
        <c:axPos val="b"/>
        <c:numFmt formatCode="General" sourceLinked="0"/>
        <c:tickLblPos val="nextTo"/>
        <c:crossAx val="65118208"/>
        <c:crosses val="autoZero"/>
        <c:auto val="1"/>
        <c:lblAlgn val="ctr"/>
        <c:lblOffset val="100"/>
      </c:catAx>
      <c:valAx>
        <c:axId val="65118208"/>
        <c:scaling>
          <c:orientation val="minMax"/>
          <c:max val="5"/>
        </c:scaling>
        <c:delete val="1"/>
        <c:axPos val="l"/>
        <c:majorGridlines/>
        <c:numFmt formatCode="General" sourceLinked="1"/>
        <c:tickLblPos val="none"/>
        <c:crossAx val="65087744"/>
        <c:crosses val="autoZero"/>
        <c:crossBetween val="between"/>
      </c:valAx>
      <c:spPr>
        <a:gradFill>
          <a:gsLst>
            <a:gs pos="0">
              <a:schemeClr val="bg2">
                <a:lumMod val="90000"/>
              </a:schemeClr>
            </a:gs>
            <a:gs pos="50000">
              <a:schemeClr val="bg2">
                <a:lumMod val="75000"/>
              </a:schemeClr>
            </a:gs>
            <a:gs pos="100000">
              <a:schemeClr val="bg2">
                <a:lumMod val="90000"/>
              </a:schemeClr>
            </a:gs>
          </a:gsLst>
          <a:lin ang="5400000" scaled="0"/>
        </a:gradFill>
      </c:spPr>
    </c:plotArea>
    <c:plotVisOnly val="1"/>
    <c:dispBlanksAs val="zero"/>
  </c:chart>
  <c:spPr>
    <a:gradFill>
      <a:gsLst>
        <a:gs pos="0">
          <a:schemeClr val="bg2">
            <a:lumMod val="90000"/>
          </a:schemeClr>
        </a:gs>
        <a:gs pos="50000">
          <a:schemeClr val="bg2">
            <a:lumMod val="75000"/>
          </a:schemeClr>
        </a:gs>
        <a:gs pos="100000">
          <a:schemeClr val="bg2">
            <a:lumMod val="90000"/>
          </a:schemeClr>
        </a:gs>
      </a:gsLst>
      <a:lin ang="5400000" scaled="0"/>
    </a:gradFill>
    <a:ln>
      <a:solidFill>
        <a:sysClr val="windowText" lastClr="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8909235-FCA6-450F-8FD8-1E8A0B670632}" type="datetimeFigureOut">
              <a:rPr lang="en-ZA" smtClean="0"/>
              <a:pPr/>
              <a:t>2019/10/23</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187764B-F05B-4CC8-A903-941B2B0740E6}" type="slidenum">
              <a:rPr lang="en-ZA" smtClean="0"/>
              <a:pPr/>
              <a:t>‹#›</a:t>
            </a:fld>
            <a:endParaRPr lang="en-ZA" dirty="0"/>
          </a:p>
        </p:txBody>
      </p:sp>
    </p:spTree>
    <p:extLst>
      <p:ext uri="{BB962C8B-B14F-4D97-AF65-F5344CB8AC3E}">
        <p14:creationId xmlns:p14="http://schemas.microsoft.com/office/powerpoint/2010/main" xmlns="" val="2606825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752E1D-8BE2-4332-A66A-C2DAD400BFB7}" type="datetimeFigureOut">
              <a:rPr lang="en-US" smtClean="0"/>
              <a:pPr/>
              <a:t>10/23/2019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2119FE5-4F05-48AB-AD02-C052AC1BA296}" type="slidenum">
              <a:rPr lang="en-US" smtClean="0"/>
              <a:pPr/>
              <a:t>‹#›</a:t>
            </a:fld>
            <a:endParaRPr lang="en-US" dirty="0"/>
          </a:p>
        </p:txBody>
      </p:sp>
    </p:spTree>
    <p:extLst>
      <p:ext uri="{BB962C8B-B14F-4D97-AF65-F5344CB8AC3E}">
        <p14:creationId xmlns:p14="http://schemas.microsoft.com/office/powerpoint/2010/main" xmlns="" val="4178832354"/>
      </p:ext>
    </p:extLst>
  </p:cSld>
  <p:clrMap bg1="lt1" tx1="dk1" bg2="lt2" tx2="dk2" accent1="accent1" accent2="accent2" accent3="accent3" accent4="accent4" accent5="accent5" accent6="accent6" hlink="hlink" folHlink="folHlink"/>
  <p:notesStyle>
    <a:lvl1pPr marL="0" algn="l" defTabSz="914316" rtl="0" eaLnBrk="1" latinLnBrk="0" hangingPunct="1">
      <a:defRPr sz="1200" kern="1200">
        <a:solidFill>
          <a:schemeClr val="tx1"/>
        </a:solidFill>
        <a:latin typeface="+mn-lt"/>
        <a:ea typeface="+mn-ea"/>
        <a:cs typeface="+mn-cs"/>
      </a:defRPr>
    </a:lvl1pPr>
    <a:lvl2pPr marL="457158" algn="l" defTabSz="914316" rtl="0" eaLnBrk="1" latinLnBrk="0" hangingPunct="1">
      <a:defRPr sz="1200" kern="1200">
        <a:solidFill>
          <a:schemeClr val="tx1"/>
        </a:solidFill>
        <a:latin typeface="+mn-lt"/>
        <a:ea typeface="+mn-ea"/>
        <a:cs typeface="+mn-cs"/>
      </a:defRPr>
    </a:lvl2pPr>
    <a:lvl3pPr marL="914316" algn="l" defTabSz="914316" rtl="0" eaLnBrk="1" latinLnBrk="0" hangingPunct="1">
      <a:defRPr sz="1200" kern="1200">
        <a:solidFill>
          <a:schemeClr val="tx1"/>
        </a:solidFill>
        <a:latin typeface="+mn-lt"/>
        <a:ea typeface="+mn-ea"/>
        <a:cs typeface="+mn-cs"/>
      </a:defRPr>
    </a:lvl3pPr>
    <a:lvl4pPr marL="1371475" algn="l" defTabSz="914316" rtl="0" eaLnBrk="1" latinLnBrk="0" hangingPunct="1">
      <a:defRPr sz="1200" kern="1200">
        <a:solidFill>
          <a:schemeClr val="tx1"/>
        </a:solidFill>
        <a:latin typeface="+mn-lt"/>
        <a:ea typeface="+mn-ea"/>
        <a:cs typeface="+mn-cs"/>
      </a:defRPr>
    </a:lvl4pPr>
    <a:lvl5pPr marL="1828633" algn="l" defTabSz="914316" rtl="0" eaLnBrk="1" latinLnBrk="0" hangingPunct="1">
      <a:defRPr sz="1200" kern="1200">
        <a:solidFill>
          <a:schemeClr val="tx1"/>
        </a:solidFill>
        <a:latin typeface="+mn-lt"/>
        <a:ea typeface="+mn-ea"/>
        <a:cs typeface="+mn-cs"/>
      </a:defRPr>
    </a:lvl5pPr>
    <a:lvl6pPr marL="2285791" algn="l" defTabSz="914316" rtl="0" eaLnBrk="1" latinLnBrk="0" hangingPunct="1">
      <a:defRPr sz="1200" kern="1200">
        <a:solidFill>
          <a:schemeClr val="tx1"/>
        </a:solidFill>
        <a:latin typeface="+mn-lt"/>
        <a:ea typeface="+mn-ea"/>
        <a:cs typeface="+mn-cs"/>
      </a:defRPr>
    </a:lvl6pPr>
    <a:lvl7pPr marL="2742949" algn="l" defTabSz="914316" rtl="0" eaLnBrk="1" latinLnBrk="0" hangingPunct="1">
      <a:defRPr sz="1200" kern="1200">
        <a:solidFill>
          <a:schemeClr val="tx1"/>
        </a:solidFill>
        <a:latin typeface="+mn-lt"/>
        <a:ea typeface="+mn-ea"/>
        <a:cs typeface="+mn-cs"/>
      </a:defRPr>
    </a:lvl7pPr>
    <a:lvl8pPr marL="3200108" algn="l" defTabSz="914316" rtl="0" eaLnBrk="1" latinLnBrk="0" hangingPunct="1">
      <a:defRPr sz="1200" kern="1200">
        <a:solidFill>
          <a:schemeClr val="tx1"/>
        </a:solidFill>
        <a:latin typeface="+mn-lt"/>
        <a:ea typeface="+mn-ea"/>
        <a:cs typeface="+mn-cs"/>
      </a:defRPr>
    </a:lvl8pPr>
    <a:lvl9pPr marL="3657266" algn="l" defTabSz="91431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902FC2-0A38-4604-9DE1-AB322F419163}" type="slidenum">
              <a:rPr lang="en-ZA" altLang="en-US">
                <a:solidFill>
                  <a:prstClr val="black"/>
                </a:solidFill>
              </a:rPr>
              <a:pPr eaLnBrk="1" hangingPunct="1"/>
              <a:t>51</a:t>
            </a:fld>
            <a:endParaRPr lang="en-ZA" altLang="en-US" dirty="0">
              <a:solidFill>
                <a:prstClr val="black"/>
              </a:solidFill>
            </a:endParaRPr>
          </a:p>
        </p:txBody>
      </p:sp>
    </p:spTree>
    <p:extLst>
      <p:ext uri="{BB962C8B-B14F-4D97-AF65-F5344CB8AC3E}">
        <p14:creationId xmlns:p14="http://schemas.microsoft.com/office/powerpoint/2010/main" xmlns="" val="285567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902FC2-0A38-4604-9DE1-AB322F419163}" type="slidenum">
              <a:rPr lang="en-ZA" altLang="en-US">
                <a:solidFill>
                  <a:prstClr val="black"/>
                </a:solidFill>
              </a:rPr>
              <a:pPr eaLnBrk="1" hangingPunct="1"/>
              <a:t>52</a:t>
            </a:fld>
            <a:endParaRPr lang="en-ZA" altLang="en-US" dirty="0">
              <a:solidFill>
                <a:prstClr val="black"/>
              </a:solidFill>
            </a:endParaRPr>
          </a:p>
        </p:txBody>
      </p:sp>
    </p:spTree>
    <p:extLst>
      <p:ext uri="{BB962C8B-B14F-4D97-AF65-F5344CB8AC3E}">
        <p14:creationId xmlns:p14="http://schemas.microsoft.com/office/powerpoint/2010/main" xmlns="" val="285567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289578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12999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xmlns="" val="412999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6547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164011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20044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F525E-4CCF-4AB5-BDA5-828621F56786}" type="datetime1">
              <a:rPr lang="en-US" smtClean="0">
                <a:solidFill>
                  <a:prstClr val="black">
                    <a:tint val="75000"/>
                  </a:prstClr>
                </a:solidFill>
              </a:rPr>
              <a:pPr/>
              <a:t>10/23/2019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0115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63C84-E161-40CB-850B-9F9FF041B812}" type="datetime1">
              <a:rPr lang="en-US" smtClean="0">
                <a:solidFill>
                  <a:prstClr val="black">
                    <a:tint val="75000"/>
                  </a:prstClr>
                </a:solidFill>
              </a:rPr>
              <a:pPr/>
              <a:t>10/23/2019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txBox="1">
            <a:spLocks/>
          </p:cNvSpPr>
          <p:nvPr userDrawn="1"/>
        </p:nvSpPr>
        <p:spPr>
          <a:xfrm>
            <a:off x="1" y="1"/>
            <a:ext cx="12192000" cy="990600"/>
          </a:xfrm>
          <a:prstGeom prst="rect">
            <a:avLst/>
          </a:prstGeom>
          <a:solidFill>
            <a:srgbClr val="FFC000"/>
          </a:solidFill>
          <a:ln w="9525">
            <a:no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63534" lvl="1">
              <a:lnSpc>
                <a:spcPct val="95000"/>
              </a:lnSpc>
              <a:spcBef>
                <a:spcPct val="0"/>
              </a:spcBef>
              <a:defRPr/>
            </a:pPr>
            <a:endParaRPr lang="en-ZA" sz="3200" b="1" dirty="0">
              <a:ln w="1905"/>
              <a:solidFill>
                <a:srgbClr val="F79646">
                  <a:lumMod val="50000"/>
                </a:srgbClr>
              </a:solidFill>
              <a:effectLst>
                <a:reflection blurRad="6350" stA="60000" endA="900" endPos="58000" dir="5400000" sy="-100000" algn="bl" rotWithShape="0"/>
              </a:effectLst>
              <a:latin typeface="Arial" pitchFamily="34" charset="0"/>
              <a:cs typeface="Arial" pitchFamily="34" charset="0"/>
            </a:endParaRPr>
          </a:p>
        </p:txBody>
      </p:sp>
      <p:sp>
        <p:nvSpPr>
          <p:cNvPr id="2" name="Title 1"/>
          <p:cNvSpPr>
            <a:spLocks noGrp="1"/>
          </p:cNvSpPr>
          <p:nvPr>
            <p:ph type="title"/>
          </p:nvPr>
        </p:nvSpPr>
        <p:spPr>
          <a:xfrm>
            <a:off x="609603" y="1"/>
            <a:ext cx="10972799" cy="990600"/>
          </a:xfr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997732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F8141-D132-41BD-B2C6-27B7BFA253D1}" type="datetime1">
              <a:rPr lang="en-US" smtClean="0">
                <a:solidFill>
                  <a:prstClr val="black">
                    <a:tint val="75000"/>
                  </a:prstClr>
                </a:solidFill>
              </a:rPr>
              <a:pPr/>
              <a:t>10/23/2019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85183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46227B-6A39-491F-8E01-DBA7CB1ED1CC}" type="datetime1">
              <a:rPr lang="en-US" smtClean="0">
                <a:solidFill>
                  <a:prstClr val="black">
                    <a:tint val="75000"/>
                  </a:prstClr>
                </a:solidFill>
              </a:rPr>
              <a:pPr/>
              <a:t>10/23/2019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41588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712659-7877-44A4-A0F4-B4E1F4B791EF}" type="datetime1">
              <a:rPr lang="en-US" smtClean="0">
                <a:solidFill>
                  <a:prstClr val="black">
                    <a:tint val="75000"/>
                  </a:prstClr>
                </a:solidFill>
              </a:rPr>
              <a:pPr/>
              <a:t>10/23/2019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089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5AD14A-2E99-4167-932F-68664E182FAE}" type="datetime1">
              <a:rPr lang="en-US" smtClean="0">
                <a:solidFill>
                  <a:prstClr val="black">
                    <a:tint val="75000"/>
                  </a:prstClr>
                </a:solidFill>
              </a:rPr>
              <a:pPr/>
              <a:t>10/23/2019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3436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47B80-15C5-447D-8E78-16709CE4A316}" type="datetime1">
              <a:rPr lang="en-US" smtClean="0">
                <a:solidFill>
                  <a:prstClr val="black">
                    <a:tint val="75000"/>
                  </a:prstClr>
                </a:solidFill>
              </a:rPr>
              <a:pPr/>
              <a:t>10/23/2019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9427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50F13-C6B4-42A7-968D-EFB0E0062BEC}" type="datetime1">
              <a:rPr lang="en-US" smtClean="0">
                <a:solidFill>
                  <a:prstClr val="black">
                    <a:tint val="75000"/>
                  </a:prstClr>
                </a:solidFill>
              </a:rPr>
              <a:pPr/>
              <a:t>10/23/2019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6905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
        <p:nvSpPr>
          <p:cNvPr id="2" name="Title 1"/>
          <p:cNvSpPr>
            <a:spLocks noGrp="1"/>
          </p:cNvSpPr>
          <p:nvPr>
            <p:ph type="title"/>
          </p:nvPr>
        </p:nvSpPr>
        <p:spPr>
          <a:xfrm>
            <a:off x="609603" y="1"/>
            <a:ext cx="10972799" cy="990600"/>
          </a:xfrm>
          <a:prstGeom prst="rect">
            <a:avLst/>
          </a:prstGeo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370816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dirty="0"/>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46A58-C0E0-4A00-B93E-EC21AB3000DB}" type="datetime1">
              <a:rPr lang="en-US" smtClean="0">
                <a:solidFill>
                  <a:prstClr val="black">
                    <a:tint val="75000"/>
                  </a:prstClr>
                </a:solidFill>
              </a:rPr>
              <a:pPr/>
              <a:t>10/23/2019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78650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7BD6F-B807-44CB-AD52-3DE583870A1A}" type="datetime1">
              <a:rPr lang="en-US" smtClean="0">
                <a:solidFill>
                  <a:prstClr val="black">
                    <a:tint val="75000"/>
                  </a:prstClr>
                </a:solidFill>
              </a:rPr>
              <a:pPr/>
              <a:t>10/23/2019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888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B776B-6BA6-4C21-9C10-8560850A0BC5}" type="datetime1">
              <a:rPr lang="en-US" smtClean="0">
                <a:solidFill>
                  <a:prstClr val="black">
                    <a:tint val="75000"/>
                  </a:prstClr>
                </a:solidFill>
              </a:rPr>
              <a:pPr/>
              <a:t>10/23/2019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800497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2" y="3886200"/>
            <a:ext cx="8534401" cy="17526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3" indent="0" algn="ctr">
              <a:buNone/>
              <a:defRPr>
                <a:solidFill>
                  <a:schemeClr val="tx1">
                    <a:tint val="75000"/>
                  </a:schemeClr>
                </a:solidFill>
              </a:defRPr>
            </a:lvl5pPr>
            <a:lvl6pPr marL="2285978" indent="0" algn="ctr">
              <a:buNone/>
              <a:defRPr>
                <a:solidFill>
                  <a:schemeClr val="tx1">
                    <a:tint val="75000"/>
                  </a:schemeClr>
                </a:solidFill>
              </a:defRPr>
            </a:lvl6pPr>
            <a:lvl7pPr marL="2743174" indent="0" algn="ctr">
              <a:buNone/>
              <a:defRPr>
                <a:solidFill>
                  <a:schemeClr val="tx1">
                    <a:tint val="75000"/>
                  </a:schemeClr>
                </a:solidFill>
              </a:defRPr>
            </a:lvl7pPr>
            <a:lvl8pPr marL="3200370" indent="0" algn="ctr">
              <a:buNone/>
              <a:defRPr>
                <a:solidFill>
                  <a:schemeClr val="tx1">
                    <a:tint val="75000"/>
                  </a:schemeClr>
                </a:solidFill>
              </a:defRPr>
            </a:lvl8pPr>
            <a:lvl9pPr marL="36575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759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a:xfrm>
            <a:off x="609603" y="1"/>
            <a:ext cx="10972799" cy="990600"/>
          </a:xfrm>
          <a:prstGeom prst="rect">
            <a:avLst/>
          </a:prstGeom>
        </p:spPr>
        <p:txBody>
          <a:bodyPr>
            <a:normAutofit/>
          </a:bodyPr>
          <a:lstStyle>
            <a:lvl1pPr algn="l">
              <a:defRPr sz="2000">
                <a:solidFill>
                  <a:schemeClr val="accent6">
                    <a:lumMod val="50000"/>
                  </a:schemeClr>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2354018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5736571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581066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0172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66507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05200" y="6356356"/>
            <a:ext cx="4800600" cy="365125"/>
          </a:xfrm>
        </p:spPr>
        <p:txBody>
          <a:bodyPr/>
          <a:lstStyle>
            <a:lvl1pPr>
              <a:defRPr>
                <a:solidFill>
                  <a:schemeClr val="tx1"/>
                </a:solidFill>
              </a:defRPr>
            </a:lvl1pPr>
          </a:lstStyle>
          <a:p>
            <a:r>
              <a:rPr lang="en-ZA" dirty="0" smtClean="0">
                <a:solidFill>
                  <a:prstClr val="black"/>
                </a:solidFill>
              </a:rPr>
              <a:t>DEPARTMENT OF CORRECTIONAL SERVICES | 2018/19 ANNUAL REPORT</a:t>
            </a:r>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D88B901-4B89-400A-9326-FD413AFBC764}"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59637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1">
                <a:solidFill>
                  <a:schemeClr val="tx1">
                    <a:tint val="75000"/>
                  </a:schemeClr>
                </a:solidFill>
              </a:defRPr>
            </a:lvl4pPr>
            <a:lvl5pPr marL="1828783" indent="0">
              <a:buNone/>
              <a:defRPr sz="1401">
                <a:solidFill>
                  <a:schemeClr val="tx1">
                    <a:tint val="75000"/>
                  </a:schemeClr>
                </a:solidFill>
              </a:defRPr>
            </a:lvl5pPr>
            <a:lvl6pPr marL="2285978" indent="0">
              <a:buNone/>
              <a:defRPr sz="1401">
                <a:solidFill>
                  <a:schemeClr val="tx1">
                    <a:tint val="75000"/>
                  </a:schemeClr>
                </a:solidFill>
              </a:defRPr>
            </a:lvl6pPr>
            <a:lvl7pPr marL="2743174" indent="0">
              <a:buNone/>
              <a:defRPr sz="1401">
                <a:solidFill>
                  <a:schemeClr val="tx1">
                    <a:tint val="75000"/>
                  </a:schemeClr>
                </a:solidFill>
              </a:defRPr>
            </a:lvl7pPr>
            <a:lvl8pPr marL="3200370" indent="0">
              <a:buNone/>
              <a:defRPr sz="1401">
                <a:solidFill>
                  <a:schemeClr val="tx1">
                    <a:tint val="75000"/>
                  </a:schemeClr>
                </a:solidFill>
              </a:defRPr>
            </a:lvl8pPr>
            <a:lvl9pPr marL="3657565" indent="0">
              <a:buNone/>
              <a:defRPr sz="140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6" name="Slide Number Placeholder 5"/>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634014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79271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dirty="0"/>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90654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20944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4"/>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8965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332151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9" name="Slide Number Placeholder 8"/>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2218621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3" y="274638"/>
            <a:ext cx="10972799"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5" name="Slide Number Placeholder 4"/>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58726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505200" y="6356356"/>
            <a:ext cx="4800600" cy="365125"/>
          </a:xfrm>
        </p:spPr>
        <p:txBody>
          <a:bodyPr/>
          <a:lstStyle>
            <a:lvl1pPr>
              <a:defRPr>
                <a:solidFill>
                  <a:schemeClr val="tx1"/>
                </a:solidFill>
              </a:defRPr>
            </a:lvl1pPr>
          </a:lstStyle>
          <a:p>
            <a:r>
              <a:rPr lang="en-ZA" dirty="0" smtClean="0"/>
              <a:t>DEPARTMENT OF CORRECTIONAL SERVICES | 2018/19 ANNUAL REPORT</a:t>
            </a:r>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207855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41439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endParaRPr lang="en-US" dirty="0"/>
          </a:p>
        </p:txBody>
      </p:sp>
      <p:sp>
        <p:nvSpPr>
          <p:cNvPr id="4" name="Text Placeholder 3"/>
          <p:cNvSpPr>
            <a:spLocks noGrp="1"/>
          </p:cNvSpPr>
          <p:nvPr>
            <p:ph type="body" sz="half" idx="2"/>
          </p:nvPr>
        </p:nvSpPr>
        <p:spPr>
          <a:xfrm>
            <a:off x="2389717" y="5367343"/>
            <a:ext cx="7315200" cy="804862"/>
          </a:xfrm>
        </p:spPr>
        <p:txBody>
          <a:bodyPr/>
          <a:lstStyle>
            <a:lvl1pPr marL="0" indent="0">
              <a:buNone/>
              <a:defRPr sz="1401"/>
            </a:lvl1pPr>
            <a:lvl2pPr marL="457196" indent="0">
              <a:buNone/>
              <a:defRPr sz="1200"/>
            </a:lvl2pPr>
            <a:lvl3pPr marL="914391" indent="0">
              <a:buNone/>
              <a:defRPr sz="1000"/>
            </a:lvl3pPr>
            <a:lvl4pPr marL="1371587" indent="0">
              <a:buNone/>
              <a:defRPr sz="900"/>
            </a:lvl4pPr>
            <a:lvl5pPr marL="1828783" indent="0">
              <a:buNone/>
              <a:defRPr sz="900"/>
            </a:lvl5pPr>
            <a:lvl6pPr marL="2285978" indent="0">
              <a:buNone/>
              <a:defRPr sz="900"/>
            </a:lvl6pPr>
            <a:lvl7pPr marL="2743174" indent="0">
              <a:buNone/>
              <a:defRPr sz="900"/>
            </a:lvl7pPr>
            <a:lvl8pPr marL="3200370" indent="0">
              <a:buNone/>
              <a:defRPr sz="900"/>
            </a:lvl8pPr>
            <a:lvl9pPr marL="36575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ZA" dirty="0" smtClean="0"/>
              <a:t>DEPARTMENT OF CORRECTIONAL SERVICES | 2018/19 ANNUAL REPORT</a:t>
            </a:r>
            <a:endParaRPr lang="en-US" dirty="0"/>
          </a:p>
        </p:txBody>
      </p:sp>
      <p:sp>
        <p:nvSpPr>
          <p:cNvPr id="7" name="Slide Number Placeholder 6"/>
          <p:cNvSpPr>
            <a:spLocks noGrp="1"/>
          </p:cNvSpPr>
          <p:nvPr>
            <p:ph type="sldNum" sz="quarter" idx="12"/>
          </p:nvPr>
        </p:nvSpPr>
        <p:spPr/>
        <p:txBody>
          <a:bodyPr/>
          <a:lstStyle/>
          <a:p>
            <a:fld id="{6D88B901-4B89-400A-9326-FD413AFBC764}" type="slidenum">
              <a:rPr lang="en-US" smtClean="0"/>
              <a:pPr/>
              <a:t>‹#›</a:t>
            </a:fld>
            <a:endParaRPr lang="en-US" dirty="0"/>
          </a:p>
        </p:txBody>
      </p:sp>
    </p:spTree>
    <p:extLst>
      <p:ext uri="{BB962C8B-B14F-4D97-AF65-F5344CB8AC3E}">
        <p14:creationId xmlns:p14="http://schemas.microsoft.com/office/powerpoint/2010/main" xmlns="" val="1163684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t>DEPARTMENT OF CORRECTIONAL SERVICES | 2018/19 ANNUAL REPORT</a:t>
            </a:r>
            <a:endParaRPr lang="en-US" dirty="0"/>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pPr/>
              <a:t>‹#›</a:t>
            </a:fld>
            <a:endParaRPr lang="en-US" dirty="0"/>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t="15910"/>
          <a:stretch/>
        </p:blipFill>
        <p:spPr>
          <a:xfrm>
            <a:off x="0" y="1458686"/>
            <a:ext cx="12192000" cy="5399314"/>
          </a:xfrm>
          <a:prstGeom prst="rect">
            <a:avLst/>
          </a:prstGeom>
        </p:spPr>
      </p:pic>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r="60000" b="84457"/>
          <a:stretch/>
        </p:blipFill>
        <p:spPr>
          <a:xfrm>
            <a:off x="10886" y="228600"/>
            <a:ext cx="4876800" cy="997960"/>
          </a:xfrm>
          <a:prstGeom prst="rect">
            <a:avLst/>
          </a:prstGeom>
          <a:scene3d>
            <a:camera prst="orthographicFront">
              <a:rot lat="598863" lon="21574086" rev="1161"/>
            </a:camera>
            <a:lightRig rig="threePt" dir="t"/>
          </a:scene3d>
        </p:spPr>
      </p:pic>
    </p:spTree>
    <p:extLst>
      <p:ext uri="{BB962C8B-B14F-4D97-AF65-F5344CB8AC3E}">
        <p14:creationId xmlns:p14="http://schemas.microsoft.com/office/powerpoint/2010/main" xmlns="" val="296953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3" y="274638"/>
            <a:ext cx="10972799"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4031C-2E55-400A-B8F1-91CBA588A195}" type="datetime1">
              <a:rPr lang="en-US" smtClean="0">
                <a:solidFill>
                  <a:prstClr val="black">
                    <a:tint val="75000"/>
                  </a:prstClr>
                </a:solidFill>
              </a:rPr>
              <a:pPr/>
              <a:t>10/23/2019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00419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3" y="1600201"/>
            <a:ext cx="10972799"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356"/>
            <a:ext cx="28448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dirty="0" smtClean="0">
                <a:solidFill>
                  <a:prstClr val="black">
                    <a:tint val="75000"/>
                  </a:prstClr>
                </a:solidFill>
              </a:rPr>
              <a:t>DEPARTMENT OF CORRECTIONAL SERVICES | 2018/19 ANNUAL REPORT</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6"/>
            <a:ext cx="28448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8B901-4B89-400A-9326-FD413AFBC764}"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t="15910"/>
          <a:stretch/>
        </p:blipFill>
        <p:spPr>
          <a:xfrm>
            <a:off x="0" y="1458686"/>
            <a:ext cx="12192000" cy="5399314"/>
          </a:xfrm>
          <a:prstGeom prst="rect">
            <a:avLst/>
          </a:prstGeom>
        </p:spPr>
      </p:pic>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r="60000" b="84457"/>
          <a:stretch/>
        </p:blipFill>
        <p:spPr>
          <a:xfrm>
            <a:off x="10886" y="228600"/>
            <a:ext cx="4876800" cy="997960"/>
          </a:xfrm>
          <a:prstGeom prst="rect">
            <a:avLst/>
          </a:prstGeom>
          <a:scene3d>
            <a:camera prst="orthographicFront">
              <a:rot lat="598863" lon="21574086" rev="1161"/>
            </a:camera>
            <a:lightRig rig="threePt" dir="t"/>
          </a:scene3d>
        </p:spPr>
      </p:pic>
    </p:spTree>
    <p:extLst>
      <p:ext uri="{BB962C8B-B14F-4D97-AF65-F5344CB8AC3E}">
        <p14:creationId xmlns:p14="http://schemas.microsoft.com/office/powerpoint/2010/main" xmlns="" val="29727170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914391" rtl="0" eaLnBrk="1" latinLnBrk="0" hangingPunct="1">
        <a:spcBef>
          <a:spcPct val="0"/>
        </a:spcBef>
        <a:buNone/>
        <a:defRPr sz="4400" kern="1200">
          <a:solidFill>
            <a:schemeClr val="tx1"/>
          </a:solidFill>
          <a:latin typeface="+mj-lt"/>
          <a:ea typeface="+mj-ea"/>
          <a:cs typeface="+mj-cs"/>
        </a:defRPr>
      </a:lvl1pPr>
    </p:titleStyle>
    <p:body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46894" cy="6884611"/>
          </a:xfrm>
          <a:prstGeom prst="rect">
            <a:avLst/>
          </a:prstGeom>
        </p:spPr>
      </p:pic>
    </p:spTree>
    <p:extLst>
      <p:ext uri="{BB962C8B-B14F-4D97-AF65-F5344CB8AC3E}">
        <p14:creationId xmlns:p14="http://schemas.microsoft.com/office/powerpoint/2010/main" xmlns="" val="2066478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10</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OVERVIEW OF PERFORMANCE (REHABILITATION)</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a:xfrm>
            <a:off x="114300" y="1192310"/>
            <a:ext cx="11963400" cy="4845425"/>
          </a:xfrm>
          <a:prstGeom prst="rect">
            <a:avLst/>
          </a:prstGeom>
          <a:noFill/>
        </p:spPr>
        <p:txBody>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gn="just">
              <a:buClr>
                <a:schemeClr val="tx1"/>
              </a:buClr>
              <a:buFont typeface="+mj-lt"/>
              <a:buAutoNum type="arabicPeriod"/>
              <a:defRPr/>
            </a:pPr>
            <a:r>
              <a:rPr kumimoji="1" lang="en-US" sz="1300" dirty="0">
                <a:ea typeface="Calibri" pitchFamily="34" charset="0"/>
                <a:cs typeface="Calibri" pitchFamily="34" charset="0"/>
              </a:rPr>
              <a:t>T</a:t>
            </a:r>
            <a:r>
              <a:rPr kumimoji="1" lang="en-US" sz="1300" dirty="0" smtClean="0">
                <a:ea typeface="Calibri" pitchFamily="34" charset="0"/>
                <a:cs typeface="Calibri" pitchFamily="34" charset="0"/>
              </a:rPr>
              <a:t>he </a:t>
            </a:r>
            <a:r>
              <a:rPr kumimoji="1" lang="en-US" sz="1300" dirty="0">
                <a:ea typeface="Calibri" pitchFamily="34" charset="0"/>
                <a:cs typeface="Calibri" pitchFamily="34" charset="0"/>
              </a:rPr>
              <a:t>D</a:t>
            </a:r>
            <a:r>
              <a:rPr kumimoji="1" lang="en-US" sz="1300" dirty="0" smtClean="0">
                <a:ea typeface="Calibri" pitchFamily="34" charset="0"/>
                <a:cs typeface="Calibri" pitchFamily="34" charset="0"/>
              </a:rPr>
              <a:t>epartment is rehabilitating offenders through various programmes such as correctional programmes, education, social work, psychological and spiritual care services as well as training and education.</a:t>
            </a:r>
          </a:p>
          <a:p>
            <a:pPr marL="342900" indent="-342900" algn="just">
              <a:buClr>
                <a:schemeClr val="tx1"/>
              </a:buClr>
              <a:buFont typeface="+mj-lt"/>
              <a:buAutoNum type="arabicPeriod"/>
              <a:defRPr/>
            </a:pPr>
            <a:r>
              <a:rPr kumimoji="1" lang="en-US" sz="1300" dirty="0" smtClean="0">
                <a:ea typeface="Calibri" pitchFamily="34" charset="0"/>
                <a:cs typeface="Calibri" pitchFamily="34" charset="0"/>
              </a:rPr>
              <a:t>The Department has successfully placed 93 419 (90%) sentenced offenders with Correctional Sentence Plans through various correctional programmes.</a:t>
            </a:r>
          </a:p>
          <a:p>
            <a:pPr marL="0" indent="0" algn="just">
              <a:spcBef>
                <a:spcPts val="1200"/>
              </a:spcBef>
              <a:buClr>
                <a:schemeClr val="tx1"/>
              </a:buClr>
              <a:buNone/>
              <a:defRPr/>
            </a:pPr>
            <a:r>
              <a:rPr kumimoji="1" lang="en-US" sz="1300" b="1" dirty="0">
                <a:effectLst>
                  <a:outerShdw blurRad="38100" dist="38100" dir="2700000" algn="tl">
                    <a:srgbClr val="FFFFFF"/>
                  </a:outerShdw>
                </a:effectLst>
                <a:ea typeface="Calibri" pitchFamily="34" charset="0"/>
                <a:cs typeface="Calibri" pitchFamily="34" charset="0"/>
              </a:rPr>
              <a:t>Correctional Programmes</a:t>
            </a:r>
          </a:p>
          <a:p>
            <a:pPr marL="342900" indent="-342900" algn="just">
              <a:buClr>
                <a:schemeClr val="tx1"/>
              </a:buClr>
              <a:buFont typeface="+mj-lt"/>
              <a:buAutoNum type="arabicPeriod"/>
              <a:defRPr/>
            </a:pPr>
            <a:r>
              <a:rPr kumimoji="1" lang="en-ZA" sz="1300" dirty="0">
                <a:effectLst>
                  <a:outerShdw blurRad="38100" dist="38100" dir="2700000" algn="tl">
                    <a:srgbClr val="FFFFFF"/>
                  </a:outerShdw>
                </a:effectLst>
                <a:ea typeface="Calibri" pitchFamily="34" charset="0"/>
                <a:cs typeface="Calibri" pitchFamily="34" charset="0"/>
              </a:rPr>
              <a:t>The aim is to raise awareness, provide information and develop life skills. </a:t>
            </a:r>
            <a:r>
              <a:rPr kumimoji="1" lang="en-US" sz="1300" dirty="0">
                <a:effectLst>
                  <a:outerShdw blurRad="38100" dist="38100" dir="2700000" algn="tl">
                    <a:srgbClr val="FFFFFF"/>
                  </a:outerShdw>
                </a:effectLst>
                <a:ea typeface="Calibri" pitchFamily="34" charset="0"/>
                <a:cs typeface="Calibri" pitchFamily="34" charset="0"/>
              </a:rPr>
              <a:t>The Department has successfully placed 93 419 (90%) sentenced offenders with Correctional Sentence Plans through various correctional programmes. In addition </a:t>
            </a:r>
            <a:r>
              <a:rPr kumimoji="1" lang="en-ZA" sz="1300" dirty="0">
                <a:effectLst>
                  <a:outerShdw blurRad="38100" dist="38100" dir="2700000" algn="tl">
                    <a:srgbClr val="FFFFFF"/>
                  </a:outerShdw>
                </a:effectLst>
                <a:ea typeface="Calibri" pitchFamily="34" charset="0"/>
                <a:cs typeface="Calibri" pitchFamily="34" charset="0"/>
              </a:rPr>
              <a:t>a total of 198 custodial officials were orientated to facilitate correctional programmes during the year under review.</a:t>
            </a:r>
            <a:endParaRPr kumimoji="1" lang="en-US" sz="1300" dirty="0">
              <a:effectLst>
                <a:outerShdw blurRad="38100" dist="38100" dir="2700000" algn="tl">
                  <a:srgbClr val="FFFFFF"/>
                </a:outerShdw>
              </a:effectLst>
              <a:ea typeface="Calibri" pitchFamily="34" charset="0"/>
              <a:cs typeface="Calibri" pitchFamily="34" charset="0"/>
            </a:endParaRPr>
          </a:p>
          <a:p>
            <a:pPr marL="0" indent="0" algn="just">
              <a:spcBef>
                <a:spcPts val="1200"/>
              </a:spcBef>
              <a:buFont typeface="Arial" pitchFamily="34" charset="0"/>
              <a:buNone/>
              <a:defRPr/>
            </a:pPr>
            <a:r>
              <a:rPr lang="en-ZA" sz="1300" b="1" dirty="0" smtClean="0"/>
              <a:t>Educational Programmes</a:t>
            </a:r>
          </a:p>
          <a:p>
            <a:pPr marL="342900" indent="-342900" algn="just">
              <a:spcBef>
                <a:spcPts val="500"/>
              </a:spcBef>
              <a:buFont typeface="+mj-lt"/>
              <a:buAutoNum type="arabicPeriod"/>
              <a:defRPr/>
            </a:pPr>
            <a:r>
              <a:rPr kumimoji="1" lang="en-US" altLang="en-US" sz="1300" dirty="0" smtClean="0">
                <a:effectLst>
                  <a:outerShdw blurRad="38100" dist="38100" dir="2700000" algn="tl">
                    <a:srgbClr val="FFFFFF"/>
                  </a:outerShdw>
                </a:effectLst>
                <a:ea typeface="Calibri" pitchFamily="34" charset="0"/>
                <a:cs typeface="Calibri" pitchFamily="34" charset="0"/>
              </a:rPr>
              <a:t>In partnership with the Department of Basic Education (DBE) and Department of Higher Education and Training (DHET), the Department has rendered programmes to sentenced offenders such as ECD, AET, FET, HET, Computer based Training. </a:t>
            </a:r>
            <a:endParaRPr kumimoji="1" lang="en-ZA" altLang="en-US" sz="1300" dirty="0" smtClean="0">
              <a:effectLst>
                <a:outerShdw blurRad="38100" dist="38100" dir="2700000" algn="tl">
                  <a:srgbClr val="FFFFFF"/>
                </a:outerShdw>
              </a:effectLst>
              <a:ea typeface="Calibri" pitchFamily="34" charset="0"/>
              <a:cs typeface="Calibri" pitchFamily="34" charset="0"/>
            </a:endParaRPr>
          </a:p>
          <a:p>
            <a:pPr marL="342900" indent="-342900" algn="just">
              <a:spcBef>
                <a:spcPts val="500"/>
              </a:spcBef>
              <a:buFont typeface="+mj-lt"/>
              <a:buAutoNum type="arabicPeriod"/>
              <a:defRPr/>
            </a:pPr>
            <a:r>
              <a:rPr kumimoji="1" lang="en-ZA" altLang="en-US" sz="1300" dirty="0" smtClean="0">
                <a:effectLst>
                  <a:outerShdw blurRad="38100" dist="38100" dir="2700000" algn="tl">
                    <a:srgbClr val="FFFFFF"/>
                  </a:outerShdw>
                </a:effectLst>
                <a:ea typeface="Calibri" pitchFamily="34" charset="0"/>
                <a:cs typeface="Calibri" pitchFamily="34" charset="0"/>
              </a:rPr>
              <a:t>A total of </a:t>
            </a:r>
            <a:r>
              <a:rPr lang="en-ZA" sz="1300" dirty="0" smtClean="0"/>
              <a:t>11 225  offenders attended the AET and FET programmes</a:t>
            </a:r>
          </a:p>
          <a:p>
            <a:pPr marL="342900" indent="-342900" algn="just">
              <a:spcBef>
                <a:spcPts val="500"/>
              </a:spcBef>
              <a:buFont typeface="+mj-lt"/>
              <a:buAutoNum type="arabicPeriod"/>
              <a:defRPr/>
            </a:pPr>
            <a:r>
              <a:rPr kumimoji="1" lang="en-ZA" altLang="en-US" sz="1300" dirty="0" smtClean="0">
                <a:effectLst>
                  <a:outerShdw blurRad="38100" dist="38100" dir="2700000" algn="tl">
                    <a:srgbClr val="FFFFFF"/>
                  </a:outerShdw>
                </a:effectLst>
                <a:ea typeface="Calibri" pitchFamily="34" charset="0"/>
                <a:cs typeface="Calibri" pitchFamily="34" charset="0"/>
              </a:rPr>
              <a:t>The Department has achieved a 77% pass rate of the 185  learners that wrote grade 12 examination in 2018.  A</a:t>
            </a:r>
            <a:r>
              <a:rPr lang="en-GB" sz="1300" dirty="0" smtClean="0"/>
              <a:t> total of 67 candidates qualified for admission to bachelors studies while 56 received distinctions in various subjects.</a:t>
            </a:r>
          </a:p>
          <a:p>
            <a:pPr marL="342900" indent="-342900" algn="just">
              <a:spcBef>
                <a:spcPts val="500"/>
              </a:spcBef>
              <a:buFont typeface="+mj-lt"/>
              <a:buAutoNum type="arabicPeriod"/>
              <a:defRPr/>
            </a:pPr>
            <a:r>
              <a:rPr lang="en-US" sz="1300" dirty="0" smtClean="0"/>
              <a:t>An art gallery was opened in Klerksdorp in partnership with Matlosana Local Municipality to exhibit artwork of offenders and parolees.</a:t>
            </a:r>
          </a:p>
          <a:p>
            <a:pPr marL="342900" indent="-342900" algn="just">
              <a:spcBef>
                <a:spcPts val="500"/>
              </a:spcBef>
              <a:buFont typeface="+mj-lt"/>
              <a:buAutoNum type="arabicPeriod"/>
              <a:defRPr/>
            </a:pPr>
            <a:r>
              <a:rPr lang="en-US" sz="1300" dirty="0" smtClean="0"/>
              <a:t>Offenders competed in different languages for the ninth time on the Funda Mzantsi Championships which is an annual programme implemented in partnership with the Centre for the Book and George Municipality.</a:t>
            </a:r>
          </a:p>
          <a:p>
            <a:pPr marL="342900" indent="-342900" algn="just">
              <a:spcBef>
                <a:spcPts val="500"/>
              </a:spcBef>
              <a:buFont typeface="+mj-lt"/>
              <a:buAutoNum type="arabicPeriod"/>
              <a:defRPr/>
            </a:pPr>
            <a:r>
              <a:rPr lang="en-US" sz="1300" dirty="0" smtClean="0"/>
              <a:t>In partnership with Unisa, the Department managed to bridge the gap between formal and informal learning through the </a:t>
            </a:r>
            <a:r>
              <a:rPr lang="en-ZA" sz="1300" dirty="0" smtClean="0"/>
              <a:t>Chance</a:t>
            </a:r>
            <a:r>
              <a:rPr lang="en-ZA" sz="1300" dirty="0" smtClean="0">
                <a:solidFill>
                  <a:srgbClr val="FF0000"/>
                </a:solidFill>
              </a:rPr>
              <a:t> </a:t>
            </a:r>
            <a:r>
              <a:rPr lang="en-US" sz="1300" dirty="0" smtClean="0"/>
              <a:t>2 Advance Programme for 540 offenders and parolees and these programmes included Entrepreneurship, Start Small Business, Organic Gardening and Food Security, HIV and Aids, Active Citizenship. </a:t>
            </a:r>
          </a:p>
          <a:p>
            <a:pPr marL="342900" indent="-342900" algn="just">
              <a:spcBef>
                <a:spcPts val="500"/>
              </a:spcBef>
              <a:buFont typeface="+mj-lt"/>
              <a:buAutoNum type="arabicPeriod"/>
              <a:defRPr/>
            </a:pPr>
            <a:r>
              <a:rPr lang="en-US" sz="1300" dirty="0" smtClean="0"/>
              <a:t>In partnership with Tshwane North TVET College, the Department has contributed to the community outreach project, through the implementation of </a:t>
            </a:r>
            <a:r>
              <a:rPr lang="en-GB" sz="1300" dirty="0" smtClean="0"/>
              <a:t>learnerships</a:t>
            </a:r>
            <a:r>
              <a:rPr lang="en-US" sz="1300" dirty="0" smtClean="0"/>
              <a:t> for parolees, community members and offenders.</a:t>
            </a:r>
            <a:endParaRPr lang="en-ZA" sz="1300" dirty="0" smtClean="0"/>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11</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a:r>
              <a:rPr lang="en-ZA" sz="3000" b="1" dirty="0">
                <a:solidFill>
                  <a:srgbClr val="003300"/>
                </a:solidFill>
                <a:cs typeface="Arial" panose="020B0604020202020204" pitchFamily="34" charset="0"/>
              </a:rPr>
              <a:t>OVERVIEW OF PERFORMANCE (REHABILITATION)</a:t>
            </a:r>
          </a:p>
        </p:txBody>
      </p:sp>
      <p:sp>
        <p:nvSpPr>
          <p:cNvPr id="5" name="Content Placeholder 2"/>
          <p:cNvSpPr txBox="1">
            <a:spLocks/>
          </p:cNvSpPr>
          <p:nvPr/>
        </p:nvSpPr>
        <p:spPr bwMode="auto">
          <a:xfrm>
            <a:off x="179294" y="1219200"/>
            <a:ext cx="11582400" cy="46482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ZA" altLang="en-US" sz="1800" b="1" i="0" u="none" strike="noStrike" kern="1200" cap="none" spc="0" normalizeH="0" baseline="0" noProof="0" dirty="0" smtClean="0">
                <a:ln>
                  <a:noFill/>
                </a:ln>
                <a:solidFill>
                  <a:sysClr val="windowText" lastClr="000000"/>
                </a:solidFill>
                <a:effectLst/>
                <a:uLnTx/>
                <a:uFillTx/>
                <a:latin typeface="Calibri"/>
                <a:ea typeface="+mn-ea"/>
                <a:cs typeface="+mn-cs"/>
              </a:rPr>
              <a:t>Skills Development</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Offenders participation in skills training improved from 11 163 in 2017/18 to 14 171 in 2018/19 through the involvement of external stakeholders.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Offenders participation in TVET College programmes improved from  97% in 2017/18 to 98%.</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The Department in partnership with DHET trained 124 Technical Educators and Skills Development Practitioners on the administration and management of Technical Vocational Education and Training (TVET) College examinations.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The National Skills Fund (NSF) has funded training to 5 480 offenders on various vocational and occupational skills programmes.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In partnership with Services Seta, the Department has trained 44 female offenders on hairdressing.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A total of 150 offenders, parolees and community members were trained on Agriculture (plant production), Cabinetmaking, Panel beating, Welding and Early Childhood Development at Zonderwater Management Area.</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1800" b="0" i="0" u="none" strike="noStrike" kern="1200" cap="none" spc="0" normalizeH="0" baseline="0" noProof="0" dirty="0" smtClean="0">
                <a:ln>
                  <a:noFill/>
                </a:ln>
                <a:solidFill>
                  <a:sysClr val="windowText" lastClr="000000"/>
                </a:solidFill>
                <a:effectLst/>
                <a:uLnTx/>
                <a:uFillTx/>
                <a:latin typeface="Calibri"/>
                <a:ea typeface="+mn-ea"/>
                <a:cs typeface="+mn-cs"/>
              </a:rPr>
              <a:t>SASSETA trained 560 offenders to address the needs and gaps in skills training. </a:t>
            </a: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12</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a:r>
              <a:rPr lang="en-ZA" sz="3000" b="1" dirty="0">
                <a:solidFill>
                  <a:srgbClr val="003300"/>
                </a:solidFill>
                <a:cs typeface="Arial" panose="020B0604020202020204" pitchFamily="34" charset="0"/>
              </a:rPr>
              <a:t>OVERVIEW OF PERFORMANCE (REHABILITATION)</a:t>
            </a:r>
          </a:p>
        </p:txBody>
      </p:sp>
      <p:sp>
        <p:nvSpPr>
          <p:cNvPr id="5" name="Content Placeholder 2"/>
          <p:cNvSpPr txBox="1">
            <a:spLocks/>
          </p:cNvSpPr>
          <p:nvPr/>
        </p:nvSpPr>
        <p:spPr bwMode="auto">
          <a:xfrm>
            <a:off x="193243" y="1066800"/>
            <a:ext cx="11784012" cy="4968978"/>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solidFill>
                  <a:prstClr val="black"/>
                </a:solidFill>
                <a:effectLst/>
                <a:uLnTx/>
                <a:uFillTx/>
                <a:latin typeface="Calibri"/>
              </a:rPr>
              <a:t>Production </a:t>
            </a:r>
            <a:r>
              <a:rPr kumimoji="0" lang="en-US" sz="1400" b="1" i="0" u="none" strike="noStrike" kern="1200" cap="none" spc="0" normalizeH="0" baseline="0" noProof="0" dirty="0" smtClean="0">
                <a:ln>
                  <a:noFill/>
                </a:ln>
                <a:effectLst/>
                <a:uLnTx/>
                <a:uFillTx/>
                <a:latin typeface="Calibri"/>
              </a:rPr>
              <a:t>Workshops and Agriculture</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400" b="0" i="0" u="none" strike="noStrike" kern="1200" cap="none" spc="0" normalizeH="0" baseline="0" noProof="0" dirty="0" smtClean="0">
                <a:ln>
                  <a:noFill/>
                </a:ln>
                <a:solidFill>
                  <a:sysClr val="windowText" lastClr="000000"/>
                </a:solidFill>
                <a:effectLst/>
                <a:uLnTx/>
                <a:uFillTx/>
                <a:latin typeface="Calibri"/>
              </a:rPr>
              <a:t>On average, 1 500 offenders worked in the production workshops per day, while, 3 000 worked in agriculture/farms per day</a:t>
            </a:r>
            <a:endParaRPr kumimoji="0" lang="en-GB" sz="14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GB" sz="1400" b="0" i="0" u="none" strike="noStrike" kern="1200" cap="none" spc="0" normalizeH="0" baseline="0" noProof="0" dirty="0" smtClean="0">
                <a:ln>
                  <a:noFill/>
                </a:ln>
                <a:solidFill>
                  <a:sysClr val="windowText" lastClr="000000"/>
                </a:solidFill>
                <a:effectLst/>
                <a:uLnTx/>
                <a:uFillTx/>
                <a:latin typeface="Calibri"/>
              </a:rPr>
              <a:t>The production workshops specialized in the following</a:t>
            </a:r>
          </a:p>
          <a:p>
            <a:pPr marL="704850" marR="0" lvl="0" indent="-171450" algn="just" defTabSz="914400" rtl="0" eaLnBrk="0" fontAlgn="base" latinLnBrk="0" hangingPunct="0">
              <a:lnSpc>
                <a:spcPct val="100000"/>
              </a:lnSpc>
              <a:spcBef>
                <a:spcPts val="6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cabinet making, wood machining, </a:t>
            </a:r>
          </a:p>
          <a:p>
            <a:pPr marL="704850" marR="0" lvl="0" indent="-171450" algn="just" defTabSz="914400" rtl="0" eaLnBrk="0" fontAlgn="base" latinLnBrk="0" hangingPunct="0">
              <a:lnSpc>
                <a:spcPct val="100000"/>
              </a:lnSpc>
              <a:spcBef>
                <a:spcPts val="3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upholstery, furniture polishing, </a:t>
            </a:r>
          </a:p>
          <a:p>
            <a:pPr marL="704850" marR="0" lvl="0" indent="-171450" algn="just" defTabSz="914400" rtl="0" eaLnBrk="0" fontAlgn="base" latinLnBrk="0" hangingPunct="0">
              <a:lnSpc>
                <a:spcPct val="100000"/>
              </a:lnSpc>
              <a:spcBef>
                <a:spcPts val="3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welding, plate metal work, </a:t>
            </a:r>
          </a:p>
          <a:p>
            <a:pPr marL="704850" marR="0" lvl="0" indent="-171450" algn="just" defTabSz="914400" rtl="0" eaLnBrk="0" fontAlgn="base" latinLnBrk="0" hangingPunct="0">
              <a:lnSpc>
                <a:spcPct val="100000"/>
              </a:lnSpc>
              <a:spcBef>
                <a:spcPts val="3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fitting &amp; turning, </a:t>
            </a:r>
          </a:p>
          <a:p>
            <a:pPr marL="704850" marR="0" lvl="0" indent="-171450" algn="just" defTabSz="914400" rtl="0" eaLnBrk="0" fontAlgn="base" latinLnBrk="0" hangingPunct="0">
              <a:lnSpc>
                <a:spcPct val="100000"/>
              </a:lnSpc>
              <a:spcBef>
                <a:spcPts val="3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spray painting and powder coating, </a:t>
            </a:r>
          </a:p>
          <a:p>
            <a:pPr marL="704850" marR="0" lvl="0" indent="-171450" algn="just" defTabSz="914400" rtl="0" eaLnBrk="0" fontAlgn="base" latinLnBrk="0" hangingPunct="0">
              <a:lnSpc>
                <a:spcPct val="100000"/>
              </a:lnSpc>
              <a:spcBef>
                <a:spcPts val="3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sign-writing, </a:t>
            </a:r>
          </a:p>
          <a:p>
            <a:pPr marL="704850" marR="0" lvl="0" indent="-171450" algn="just" defTabSz="914400" rtl="0" eaLnBrk="0" fontAlgn="base" latinLnBrk="0" hangingPunct="0">
              <a:lnSpc>
                <a:spcPct val="100000"/>
              </a:lnSpc>
              <a:spcBef>
                <a:spcPts val="3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jig tool and dye making,  </a:t>
            </a:r>
          </a:p>
          <a:p>
            <a:pPr marL="704850" marR="0" lvl="0" indent="-171450" algn="just" defTabSz="914400" rtl="0" eaLnBrk="0" fontAlgn="base" latinLnBrk="0" hangingPunct="0">
              <a:lnSpc>
                <a:spcPct val="100000"/>
              </a:lnSpc>
              <a:spcBef>
                <a:spcPts val="600"/>
              </a:spcBef>
              <a:spcAft>
                <a:spcPct val="0"/>
              </a:spcAft>
              <a:buClrTx/>
              <a:buSzTx/>
              <a:buFont typeface="Calibri" pitchFamily="34" charset="0"/>
              <a:buChar char="₋"/>
              <a:tabLst/>
              <a:defRPr/>
            </a:pPr>
            <a:r>
              <a:rPr kumimoji="1" lang="en-GB" sz="14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garment making, bakery, etc.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startAt="3"/>
              <a:tabLst/>
              <a:defRPr/>
            </a:pPr>
            <a:r>
              <a:rPr kumimoji="0" lang="en-US" sz="1400" b="0" i="0" u="none" strike="noStrike" kern="1200" cap="none" spc="0" normalizeH="0" baseline="0" noProof="0" dirty="0" smtClean="0">
                <a:ln>
                  <a:noFill/>
                </a:ln>
                <a:solidFill>
                  <a:sysClr val="windowText" lastClr="000000"/>
                </a:solidFill>
                <a:effectLst/>
                <a:uLnTx/>
                <a:uFillTx/>
                <a:latin typeface="Calibri"/>
              </a:rPr>
              <a:t>The production workshops have manufactured and supplied furniture valued at R541 461 to various clients’ such as Department of Justice and Constitutional Development and  Department Basic Education. </a:t>
            </a:r>
            <a:endParaRPr kumimoji="0" lang="en-GB" sz="1400" b="0" i="0" u="none" strike="noStrike" kern="1200" cap="none" spc="0" normalizeH="0" baseline="0" noProof="0" dirty="0" smtClean="0">
              <a:ln>
                <a:noFill/>
              </a:ln>
              <a:solidFill>
                <a:sysClr val="windowText" lastClr="000000"/>
              </a:solidFill>
              <a:effectLst/>
              <a:uLnTx/>
              <a:uFillTx/>
              <a:latin typeface="Calibri"/>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startAt="3"/>
              <a:tabLst/>
              <a:defRPr/>
            </a:pPr>
            <a:r>
              <a:rPr kumimoji="0" lang="en-GB" sz="1400" b="0" i="0" u="none" strike="noStrike" kern="1200" cap="none" spc="0" normalizeH="0" baseline="0" noProof="0" dirty="0" smtClean="0">
                <a:ln>
                  <a:noFill/>
                </a:ln>
                <a:solidFill>
                  <a:sysClr val="windowText" lastClr="000000"/>
                </a:solidFill>
                <a:effectLst/>
                <a:uLnTx/>
                <a:uFillTx/>
                <a:latin typeface="Calibri"/>
              </a:rPr>
              <a:t>During 2018/2019 a newly opened St Albans Management Area bakery </a:t>
            </a:r>
            <a:r>
              <a:rPr kumimoji="0" lang="en-US" sz="1400" b="0" i="0" u="none" strike="noStrike" kern="1200" cap="none" spc="0" normalizeH="0" baseline="0" noProof="0" dirty="0" smtClean="0">
                <a:ln>
                  <a:noFill/>
                </a:ln>
                <a:solidFill>
                  <a:sysClr val="windowText" lastClr="000000"/>
                </a:solidFill>
                <a:effectLst/>
                <a:uLnTx/>
                <a:uFillTx/>
                <a:latin typeface="Calibri"/>
              </a:rPr>
              <a:t>produced 280 062 loaves of bread for offenders, at an average cost of R5.18 per loaf of bread. The national bread production for 2018/2019 financial year was 3 661 940 loaves.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startAt="3"/>
              <a:tabLst/>
              <a:defRPr/>
            </a:pPr>
            <a:r>
              <a:rPr kumimoji="0" lang="en-US" sz="1400" b="0" i="0" u="none" strike="noStrike" kern="1200" cap="none" spc="0" normalizeH="0" baseline="0" noProof="0" dirty="0" smtClean="0">
                <a:ln>
                  <a:noFill/>
                </a:ln>
                <a:effectLst/>
                <a:uLnTx/>
                <a:uFillTx/>
                <a:latin typeface="Calibri"/>
              </a:rPr>
              <a:t>Irrespective of  drought and fiscal constraints, agricultural production has improved steadily, thus contributing towards self-sufficiency.  </a:t>
            </a:r>
          </a:p>
          <a:p>
            <a:pPr lvl="0" algn="just" defTabSz="914400">
              <a:spcBef>
                <a:spcPts val="600"/>
              </a:spcBef>
              <a:buFont typeface="+mj-lt"/>
              <a:buAutoNum type="arabicPeriod" startAt="3"/>
              <a:defRPr/>
            </a:pPr>
            <a:r>
              <a:rPr kumimoji="0" lang="en-US" sz="1400" b="0" i="0" u="none" strike="noStrike" kern="1200" cap="none" spc="0" normalizeH="0" baseline="0" noProof="0" dirty="0" smtClean="0">
                <a:ln>
                  <a:noFill/>
                </a:ln>
                <a:effectLst/>
                <a:uLnTx/>
                <a:uFillTx/>
                <a:latin typeface="Calibri"/>
              </a:rPr>
              <a:t>Milk production increased by 307 519 litres, whereas fruit production has increased by 75 010 kg, due to improved agricultural practices and land use. </a:t>
            </a:r>
            <a:r>
              <a:rPr lang="en-US" sz="1400" dirty="0"/>
              <a:t>In strengthening partnerships with civil </a:t>
            </a:r>
            <a:r>
              <a:rPr lang="en-US" sz="1400" dirty="0" smtClean="0"/>
              <a:t>society/agricultural stakeholders, </a:t>
            </a:r>
            <a:r>
              <a:rPr lang="en-US" sz="1400" dirty="0"/>
              <a:t>a Service Level Agreement with the Agriculture Research Council (ARC) was signed to formalize the relationship as this is critical for taping into ARC’s scientific and technical expertise. </a:t>
            </a:r>
            <a:endParaRPr kumimoji="0" lang="en-US" sz="1400" b="0" i="0" u="none" strike="noStrike" kern="1200" cap="none" spc="0" normalizeH="0" baseline="0" noProof="0" dirty="0" smtClean="0">
              <a:ln>
                <a:noFill/>
              </a:ln>
              <a:effectLst/>
              <a:uLnTx/>
              <a:uFillTx/>
              <a:latin typeface="Calibri"/>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startAt="3"/>
              <a:tabLst/>
              <a:defRPr/>
            </a:pPr>
            <a:endParaRPr kumimoji="0" lang="en-ZA" sz="1500" b="0" i="0" u="none" strike="noStrike" kern="120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13</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a:r>
              <a:rPr lang="en-ZA" sz="3000" b="1" dirty="0">
                <a:solidFill>
                  <a:srgbClr val="003300"/>
                </a:solidFill>
                <a:cs typeface="Arial" panose="020B0604020202020204" pitchFamily="34" charset="0"/>
              </a:rPr>
              <a:t>OVERVIEW OF PERFORMANCE (REHABILITATION)</a:t>
            </a:r>
          </a:p>
        </p:txBody>
      </p:sp>
      <p:sp>
        <p:nvSpPr>
          <p:cNvPr id="5" name="Content Placeholder 2"/>
          <p:cNvSpPr txBox="1">
            <a:spLocks/>
          </p:cNvSpPr>
          <p:nvPr/>
        </p:nvSpPr>
        <p:spPr bwMode="auto">
          <a:xfrm>
            <a:off x="179388" y="1095376"/>
            <a:ext cx="11707812" cy="4848224"/>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0" lang="en-US" sz="1500" b="1" i="0" u="none" strike="noStrike" kern="1200" cap="none" spc="0" normalizeH="0" baseline="0" noProof="0" dirty="0" smtClean="0">
                <a:ln>
                  <a:noFill/>
                </a:ln>
                <a:solidFill>
                  <a:sysClr val="windowText" lastClr="000000"/>
                </a:solidFill>
                <a:effectLst/>
                <a:uLnTx/>
                <a:uFillTx/>
                <a:latin typeface="Calibri"/>
                <a:ea typeface="+mn-ea"/>
                <a:cs typeface="+mn-cs"/>
              </a:rPr>
              <a:t>Sports Recreation, Art and Culture</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500" b="0" i="0" u="none" strike="noStrike" kern="1200" cap="none" spc="0" normalizeH="0" baseline="0" noProof="0" dirty="0" smtClean="0">
                <a:ln>
                  <a:noFill/>
                </a:ln>
                <a:solidFill>
                  <a:sysClr val="windowText" lastClr="000000"/>
                </a:solidFill>
                <a:effectLst/>
                <a:uLnTx/>
                <a:uFillTx/>
                <a:latin typeface="Calibri"/>
                <a:ea typeface="+mn-ea"/>
                <a:cs typeface="+mn-cs"/>
              </a:rPr>
              <a:t>More than 108 000 offenders participated in sport, recreation, art and cultural activities, including making use of libraries within Correctional Centres.</a:t>
            </a:r>
          </a:p>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0" lang="en-ZA" altLang="en-US" sz="1500" b="1" i="0" u="none" strike="noStrike" kern="1200" cap="none" spc="0" normalizeH="0" baseline="0" noProof="0" dirty="0" smtClean="0">
                <a:ln>
                  <a:noFill/>
                </a:ln>
                <a:solidFill>
                  <a:sysClr val="windowText" lastClr="000000"/>
                </a:solidFill>
                <a:effectLst/>
                <a:uLnTx/>
                <a:uFillTx/>
                <a:latin typeface="Calibri"/>
                <a:ea typeface="+mn-ea"/>
                <a:cs typeface="+mn-cs"/>
              </a:rPr>
              <a:t>Social Work services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ea typeface="+mn-ea"/>
                <a:cs typeface="+mn-cs"/>
              </a:rPr>
              <a:t>Social work services help offenders to effectively cope with problems relating to social functioning as this is key in preparing  them for reintegration into society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ea typeface="+mn-ea"/>
                <a:cs typeface="+mn-cs"/>
              </a:rPr>
              <a:t>The social work services target was achieved at 60% (112 611/186 539) against the target of 50% which is an improvement from 2017/18 performance of 58 % (108 960/187 070). </a:t>
            </a:r>
          </a:p>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0" lang="en-ZA" altLang="en-US" sz="1500" b="1" i="0" u="none" strike="noStrike" kern="1200" cap="none" spc="0" normalizeH="0" baseline="0" noProof="0" dirty="0" smtClean="0">
                <a:ln>
                  <a:noFill/>
                </a:ln>
                <a:solidFill>
                  <a:sysClr val="windowText" lastClr="000000"/>
                </a:solidFill>
                <a:effectLst/>
                <a:uLnTx/>
                <a:uFillTx/>
                <a:latin typeface="Calibri"/>
                <a:ea typeface="+mn-ea"/>
                <a:cs typeface="+mn-cs"/>
              </a:rPr>
              <a:t>Spiritual Care services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ea typeface="+mn-ea"/>
                <a:cs typeface="+mn-cs"/>
              </a:rPr>
              <a:t>Performance on spiritual care services was recorded at 98% (159 259/162 875) due to the support received from Chaplains, Spiritual and Moral Development Coordinators as well as the involvement of external role-players, Spiritual Workers and Volunteers.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ea typeface="+mn-ea"/>
                <a:cs typeface="+mn-cs"/>
              </a:rPr>
              <a:t>Rehabilitation and reintegration were intensified through consultative meetings with the national leadership of eight Churches which culminated with the signing of three Memoranda of Understanding with the Roman Catholic Church, Uniting Presbyterian Church in Southern Africa and the Anglican Church of Southern Africa.</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ea typeface="+mn-ea"/>
                <a:cs typeface="+mn-cs"/>
              </a:rPr>
              <a:t> Successful Moral Regeneration Round-table Dialogues targeting correctional officials and inmates were conducted by Spiritual Care in Gauteng and Free State/Northern Cape Regions.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ea typeface="+mn-ea"/>
                <a:cs typeface="+mn-cs"/>
              </a:rPr>
              <a:t>Over 250 people comprising of Departmental officials, offenders, Heartlines, Moral Regeneration Movement (MRM), representatives of other state departments, MRM coordinators from the offices of the Premiers and other community members participated.  </a:t>
            </a:r>
            <a:endParaRPr kumimoji="0" lang="en-ZA" altLang="en-US" sz="15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14</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a:r>
              <a:rPr lang="en-ZA" sz="3000" b="1" dirty="0">
                <a:solidFill>
                  <a:srgbClr val="003300"/>
                </a:solidFill>
                <a:cs typeface="Arial" panose="020B0604020202020204" pitchFamily="34" charset="0"/>
              </a:rPr>
              <a:t>OVERVIEW OF PERFORMANCE </a:t>
            </a:r>
            <a:r>
              <a:rPr lang="en-ZA" sz="3000" b="1" dirty="0" smtClean="0">
                <a:solidFill>
                  <a:srgbClr val="003300"/>
                </a:solidFill>
                <a:cs typeface="Arial" panose="020B0604020202020204" pitchFamily="34" charset="0"/>
              </a:rPr>
              <a:t>(CARE)</a:t>
            </a:r>
            <a:endParaRPr lang="en-ZA" sz="3000" b="1" dirty="0">
              <a:solidFill>
                <a:srgbClr val="003300"/>
              </a:solidFill>
              <a:cs typeface="Arial" panose="020B0604020202020204" pitchFamily="34" charset="0"/>
            </a:endParaRPr>
          </a:p>
        </p:txBody>
      </p:sp>
      <p:sp>
        <p:nvSpPr>
          <p:cNvPr id="5" name="Content Placeholder 2"/>
          <p:cNvSpPr txBox="1">
            <a:spLocks/>
          </p:cNvSpPr>
          <p:nvPr/>
        </p:nvSpPr>
        <p:spPr bwMode="auto">
          <a:xfrm>
            <a:off x="304800" y="1104900"/>
            <a:ext cx="11353800" cy="4991099"/>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50000"/>
              </a:lnSpc>
              <a:spcBef>
                <a:spcPts val="600"/>
              </a:spcBef>
              <a:spcAft>
                <a:spcPct val="0"/>
              </a:spcAft>
              <a:buClr>
                <a:srgbClr val="FFCC00"/>
              </a:buClr>
              <a:buSzTx/>
              <a:buFont typeface="Arial" charset="0"/>
              <a:buNone/>
              <a:tabLst/>
              <a:defRPr/>
            </a:pPr>
            <a:r>
              <a:rPr kumimoji="1" lang="en-US" altLang="en-US" sz="1650" b="1" i="0" strike="noStrike" kern="1200" cap="none" spc="0" normalizeH="0" baseline="0" noProof="0" dirty="0" smtClean="0">
                <a:ln>
                  <a:noFill/>
                </a:ln>
                <a:solidFill>
                  <a:sysClr val="windowText" lastClr="000000"/>
                </a:solidFill>
                <a:uLnTx/>
                <a:uFillTx/>
                <a:latin typeface="Calibri"/>
                <a:ea typeface="Calibri" pitchFamily="34" charset="0"/>
                <a:cs typeface="Calibri" pitchFamily="34" charset="0"/>
              </a:rPr>
              <a:t>Care</a:t>
            </a:r>
          </a:p>
          <a:p>
            <a:pPr marR="0" lvl="0" algn="just" defTabSz="914400" rtl="0" eaLnBrk="0" fontAlgn="base" latinLnBrk="0" hangingPunct="0">
              <a:lnSpc>
                <a:spcPct val="100000"/>
              </a:lnSpc>
              <a:spcBef>
                <a:spcPts val="600"/>
              </a:spcBef>
              <a:spcAft>
                <a:spcPct val="0"/>
              </a:spcAft>
              <a:buSzTx/>
              <a:buFont typeface="+mj-lt"/>
              <a:buAutoNum type="arabicPeriod"/>
              <a:tabLst/>
              <a:defRPr/>
            </a:pPr>
            <a:r>
              <a:rPr kumimoji="1" lang="en-US" altLang="en-US" sz="165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The Department provides needs-based health care programmes and services aimed at maintaining the wellbeing of inmates in its custody.</a:t>
            </a:r>
          </a:p>
          <a:p>
            <a:pPr marR="0" lvl="0" algn="just" defTabSz="914400" rtl="0" eaLnBrk="0" fontAlgn="base" latinLnBrk="0" hangingPunct="0">
              <a:lnSpc>
                <a:spcPct val="100000"/>
              </a:lnSpc>
              <a:spcBef>
                <a:spcPts val="600"/>
              </a:spcBef>
              <a:spcAft>
                <a:spcPct val="0"/>
              </a:spcAft>
              <a:buSzTx/>
              <a:buFont typeface="+mj-lt"/>
              <a:buAutoNum type="arabicPeriod"/>
              <a:tabLst/>
              <a:defRPr/>
            </a:pPr>
            <a:r>
              <a:rPr kumimoji="1" lang="en-US" sz="165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During 2018/19 the Department provided a comprehensive package of healthcare services and programmes to inmates which included primary health care, nutrition, hygiene and pharmaceutical services as envisaged in the NDP Vision 2030 to make quality health care accessible to all.</a:t>
            </a:r>
            <a:endParaRPr kumimoji="1" lang="en-GB" sz="165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endParaRPr>
          </a:p>
          <a:p>
            <a:pPr marL="0" marR="0" lvl="0" indent="0" algn="l" defTabSz="914400" rtl="0" eaLnBrk="0" fontAlgn="base" latinLnBrk="0" hangingPunct="0">
              <a:lnSpc>
                <a:spcPct val="150000"/>
              </a:lnSpc>
              <a:spcBef>
                <a:spcPts val="600"/>
              </a:spcBef>
              <a:spcAft>
                <a:spcPct val="0"/>
              </a:spcAft>
              <a:buClr>
                <a:srgbClr val="FFCC00"/>
              </a:buClr>
              <a:buSzTx/>
              <a:buFont typeface="Arial" charset="0"/>
              <a:buNone/>
              <a:tabLst/>
              <a:defRPr/>
            </a:pPr>
            <a:r>
              <a:rPr kumimoji="1" lang="en-US" altLang="en-US" sz="1650" b="1"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Health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GB" sz="1650" b="0" i="0" u="none" strike="noStrike" kern="1200" cap="none" spc="0" normalizeH="0" baseline="0" noProof="0" dirty="0" smtClean="0">
                <a:ln>
                  <a:noFill/>
                </a:ln>
                <a:solidFill>
                  <a:sysClr val="windowText" lastClr="000000"/>
                </a:solidFill>
                <a:effectLst/>
                <a:uLnTx/>
                <a:uFillTx/>
                <a:latin typeface="Calibri"/>
              </a:rPr>
              <a:t>TB cure rate of 89% (568/641) was achieved.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ZA" altLang="en-US" sz="165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Approximately </a:t>
            </a:r>
            <a:r>
              <a:rPr kumimoji="0" lang="en-GB" sz="1650" b="0" i="0" u="none" strike="noStrike" kern="1200" cap="none" spc="0" normalizeH="0" baseline="0" noProof="0" dirty="0" smtClean="0">
                <a:ln>
                  <a:noFill/>
                </a:ln>
                <a:solidFill>
                  <a:sysClr val="windowText" lastClr="000000"/>
                </a:solidFill>
                <a:effectLst/>
                <a:uLnTx/>
                <a:uFillTx/>
                <a:latin typeface="Calibri"/>
              </a:rPr>
              <a:t>99% (27 335/27 751) </a:t>
            </a:r>
            <a:r>
              <a:rPr kumimoji="0" lang="en-ZA" sz="1650" b="0" i="0" u="none" strike="noStrike" kern="1200" cap="none" spc="0" normalizeH="0" baseline="0" noProof="0" dirty="0" smtClean="0">
                <a:ln>
                  <a:noFill/>
                </a:ln>
                <a:solidFill>
                  <a:sysClr val="windowText" lastClr="000000"/>
                </a:solidFill>
                <a:effectLst/>
                <a:uLnTx/>
                <a:uFillTx/>
                <a:latin typeface="Calibri"/>
              </a:rPr>
              <a:t>of those who tested HIV positive were put on treatment </a:t>
            </a:r>
            <a:r>
              <a:rPr kumimoji="0" lang="en-GB" sz="1650" b="0" i="0" u="none" strike="noStrike" kern="1200" cap="none" spc="0" normalizeH="0" baseline="0" noProof="0" dirty="0" smtClean="0">
                <a:ln>
                  <a:noFill/>
                </a:ln>
                <a:solidFill>
                  <a:sysClr val="windowText" lastClr="000000"/>
                </a:solidFill>
                <a:effectLst/>
                <a:uLnTx/>
                <a:uFillTx/>
                <a:latin typeface="Calibri"/>
              </a:rPr>
              <a:t>in compliance with the UNAIDS 90-90-90 strategy which can be attributed to the implementation of the accelerated HIV Testing Services (HTS).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650" b="0" i="0" u="none" strike="noStrike" kern="1200" cap="none" spc="0" normalizeH="0" baseline="0" noProof="0" dirty="0" smtClean="0">
                <a:ln>
                  <a:noFill/>
                </a:ln>
                <a:solidFill>
                  <a:sysClr val="windowText" lastClr="000000"/>
                </a:solidFill>
                <a:effectLst/>
                <a:uLnTx/>
                <a:uFillTx/>
                <a:latin typeface="Calibri"/>
              </a:rPr>
              <a:t>In meeting the nutritional needs of inmates, 7% (10 836/162 875) of those who qualified were prescribed with therapeutic diets.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650" b="0" i="0" u="none" strike="noStrike" kern="1200" cap="none" spc="0" normalizeH="0" baseline="0" noProof="0" dirty="0" smtClean="0">
                <a:ln>
                  <a:noFill/>
                </a:ln>
                <a:solidFill>
                  <a:sysClr val="windowText" lastClr="000000"/>
                </a:solidFill>
                <a:effectLst/>
                <a:uLnTx/>
                <a:uFillTx/>
                <a:latin typeface="Calibri"/>
              </a:rPr>
              <a:t>The Department worked in collaboration with the National Department of Health through the sub-committee on Forensic Mental Health Services to improve the management of State Patients.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650" b="0" i="0" u="none" strike="noStrike" kern="1200" cap="none" spc="0" normalizeH="0" baseline="0" noProof="0" dirty="0" smtClean="0">
                <a:ln>
                  <a:noFill/>
                </a:ln>
                <a:solidFill>
                  <a:sysClr val="windowText" lastClr="000000"/>
                </a:solidFill>
                <a:effectLst/>
                <a:uLnTx/>
                <a:uFillTx/>
                <a:latin typeface="Calibri"/>
              </a:rPr>
              <a:t>Forensic Mental Health Services team removed 11 State Patients who were detained in correctional facilities in the Eastern Cape.</a:t>
            </a:r>
            <a:endParaRPr kumimoji="0" lang="en-ZA" sz="165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15</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a:r>
              <a:rPr lang="en-ZA" sz="3000" b="1" dirty="0">
                <a:solidFill>
                  <a:srgbClr val="003300"/>
                </a:solidFill>
                <a:cs typeface="Arial" panose="020B0604020202020204" pitchFamily="34" charset="0"/>
              </a:rPr>
              <a:t>OVERVIEW OF PERFORMANCE </a:t>
            </a:r>
            <a:r>
              <a:rPr lang="en-ZA" sz="3000" b="1" dirty="0" smtClean="0">
                <a:solidFill>
                  <a:srgbClr val="003300"/>
                </a:solidFill>
                <a:cs typeface="Arial" panose="020B0604020202020204" pitchFamily="34" charset="0"/>
              </a:rPr>
              <a:t>(SOCIAL REINTEGRATION)</a:t>
            </a:r>
            <a:endParaRPr lang="en-ZA" sz="3000" b="1" dirty="0">
              <a:solidFill>
                <a:srgbClr val="003300"/>
              </a:solidFill>
              <a:cs typeface="Arial" panose="020B0604020202020204" pitchFamily="34" charset="0"/>
            </a:endParaRPr>
          </a:p>
        </p:txBody>
      </p:sp>
      <p:sp>
        <p:nvSpPr>
          <p:cNvPr id="5" name="Content Placeholder 2"/>
          <p:cNvSpPr txBox="1">
            <a:spLocks/>
          </p:cNvSpPr>
          <p:nvPr/>
        </p:nvSpPr>
        <p:spPr bwMode="auto">
          <a:xfrm>
            <a:off x="228600" y="1117600"/>
            <a:ext cx="11582400" cy="49530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1" lang="en-ZA" altLang="en-US" sz="1500" b="1"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Community Corrections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rPr>
              <a:t>Community Corrections is a method of sentencing which allows offenders to serve their sentences in the community under the supervision of correctional officials.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500" b="0" i="0" u="none" strike="noStrike" kern="1200" cap="none" spc="0" normalizeH="0" baseline="0" noProof="0" dirty="0" smtClean="0">
                <a:ln>
                  <a:noFill/>
                </a:ln>
                <a:solidFill>
                  <a:sysClr val="windowText" lastClr="000000"/>
                </a:solidFill>
                <a:effectLst/>
                <a:uLnTx/>
                <a:uFillTx/>
                <a:latin typeface="Calibri"/>
              </a:rPr>
              <a:t>This is to correct offending </a:t>
            </a:r>
            <a:r>
              <a:rPr kumimoji="0" lang="en-GB" sz="1500" b="0" i="0" u="none" strike="noStrike" kern="1200" cap="none" spc="0" normalizeH="0" baseline="0" dirty="0" smtClean="0">
                <a:ln>
                  <a:noFill/>
                </a:ln>
                <a:solidFill>
                  <a:sysClr val="windowText" lastClr="000000"/>
                </a:solidFill>
                <a:effectLst/>
                <a:uLnTx/>
                <a:uFillTx/>
                <a:latin typeface="Calibri"/>
              </a:rPr>
              <a:t>behaviour</a:t>
            </a:r>
            <a:r>
              <a:rPr kumimoji="0" lang="en-US" sz="1500" b="0" i="0" u="none" strike="noStrike" kern="1200" cap="none" spc="0" normalizeH="0" baseline="0" noProof="0" dirty="0" smtClean="0">
                <a:ln>
                  <a:noFill/>
                </a:ln>
                <a:solidFill>
                  <a:sysClr val="windowText" lastClr="000000"/>
                </a:solidFill>
                <a:effectLst/>
                <a:uLnTx/>
                <a:uFillTx/>
                <a:latin typeface="Calibri"/>
              </a:rPr>
              <a:t> by ensuring that offenders take effective control of their lives and return to their communities as productive and law-abiding citizens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sz="1500" b="0" i="0" u="none" strike="noStrike" kern="1200" cap="none" spc="0" normalizeH="0" baseline="0" noProof="0" dirty="0" smtClean="0">
                <a:ln>
                  <a:noFill/>
                </a:ln>
                <a:solidFill>
                  <a:sysClr val="windowText" lastClr="000000"/>
                </a:solidFill>
                <a:effectLst/>
                <a:uLnTx/>
                <a:uFillTx/>
                <a:latin typeface="Calibri"/>
              </a:rPr>
              <a:t>Partnerships with NPOs and relevant stakeholders </a:t>
            </a:r>
            <a:r>
              <a:rPr lang="en-US" sz="1500" dirty="0" smtClean="0">
                <a:solidFill>
                  <a:sysClr val="windowText" lastClr="000000"/>
                </a:solidFill>
                <a:latin typeface="Calibri"/>
              </a:rPr>
              <a:t>assisted </a:t>
            </a:r>
            <a:r>
              <a:rPr kumimoji="0" lang="en-US" sz="1500" b="0" i="0" u="none" strike="noStrike" kern="1200" cap="none" spc="0" normalizeH="0" baseline="0" noProof="0" dirty="0" smtClean="0">
                <a:ln>
                  <a:noFill/>
                </a:ln>
                <a:solidFill>
                  <a:sysClr val="windowText" lastClr="000000"/>
                </a:solidFill>
                <a:effectLst/>
                <a:uLnTx/>
                <a:uFillTx/>
                <a:latin typeface="Calibri"/>
              </a:rPr>
              <a:t>the Department in determining interventions required for creating a conducive environment for reintegration of parolees and probationers back into their communities</a:t>
            </a:r>
          </a:p>
          <a:p>
            <a:pPr algn="just" defTabSz="914400">
              <a:spcBef>
                <a:spcPts val="600"/>
              </a:spcBef>
              <a:buFont typeface="+mj-lt"/>
              <a:buAutoNum type="arabicPeriod"/>
              <a:defRPr/>
            </a:pPr>
            <a:r>
              <a:rPr lang="en-US" sz="1500" dirty="0">
                <a:solidFill>
                  <a:sysClr val="windowText" lastClr="000000"/>
                </a:solidFill>
              </a:rPr>
              <a:t>There has been a caseload increase from a daily average of 71 016 during 2017/18 financial year to the current daily average of 71 573 in </a:t>
            </a:r>
            <a:r>
              <a:rPr lang="en-US" sz="1500" dirty="0" smtClean="0">
                <a:solidFill>
                  <a:sysClr val="windowText" lastClr="000000"/>
                </a:solidFill>
              </a:rPr>
              <a:t>2018/19.</a:t>
            </a:r>
            <a:endParaRPr lang="en-GB" sz="1500" dirty="0">
              <a:solidFill>
                <a:sysClr val="windowText" lastClr="000000"/>
              </a:solidFill>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altLang="en-US" sz="15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There are currently 218 fully-fledged Community Corrections offices nationally to enable probationers and parolees to access community corrections services within communities where they reside.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altLang="en-US" sz="15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This has contributed to a higher level of compliance to conditions of placement on parole and correctional supervision. </a:t>
            </a:r>
          </a:p>
          <a:p>
            <a:pPr lvl="0" algn="just" defTabSz="914400">
              <a:spcBef>
                <a:spcPts val="600"/>
              </a:spcBef>
              <a:buFont typeface="+mj-lt"/>
              <a:buAutoNum type="arabicPeriod"/>
              <a:defRPr/>
            </a:pPr>
            <a:r>
              <a:rPr kumimoji="1" lang="en-US" altLang="en-US" sz="15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During 2018/19, the Department established 201 service points throughout the country by formalizing partnerships with NPOs to bring services closer to communities </a:t>
            </a:r>
            <a:r>
              <a:rPr kumimoji="1" lang="en-ZA" altLang="en-US" sz="1500" noProof="0" dirty="0" smtClean="0">
                <a:solidFill>
                  <a:sysClr val="windowText" lastClr="000000"/>
                </a:solidFill>
                <a:effectLst>
                  <a:outerShdw blurRad="38100" dist="38100" dir="2700000" algn="tl">
                    <a:srgbClr val="FFFFFF"/>
                  </a:outerShdw>
                </a:effectLst>
                <a:latin typeface="Calibri"/>
                <a:ea typeface="Calibri" pitchFamily="34" charset="0"/>
                <a:cs typeface="Calibri" pitchFamily="34" charset="0"/>
              </a:rPr>
              <a:t>simultaneously reducing </a:t>
            </a:r>
            <a:r>
              <a:rPr kumimoji="1" lang="en-ZA" altLang="en-US" sz="1500" dirty="0" smtClean="0">
                <a:solidFill>
                  <a:sysClr val="windowText" lastClr="000000"/>
                </a:solidFill>
                <a:effectLst>
                  <a:outerShdw blurRad="38100" dist="38100" dir="2700000" algn="tl">
                    <a:srgbClr val="FFFFFF"/>
                  </a:outerShdw>
                </a:effectLst>
                <a:ea typeface="Calibri" pitchFamily="34" charset="0"/>
                <a:cs typeface="Calibri" pitchFamily="34" charset="0"/>
              </a:rPr>
              <a:t>the </a:t>
            </a:r>
            <a:r>
              <a:rPr kumimoji="1" lang="en-ZA" altLang="en-US" sz="1500" dirty="0">
                <a:solidFill>
                  <a:sysClr val="windowText" lastClr="000000"/>
                </a:solidFill>
                <a:effectLst>
                  <a:outerShdw blurRad="38100" dist="38100" dir="2700000" algn="tl">
                    <a:srgbClr val="FFFFFF"/>
                  </a:outerShdw>
                </a:effectLst>
                <a:ea typeface="Calibri" pitchFamily="34" charset="0"/>
                <a:cs typeface="Calibri" pitchFamily="34" charset="0"/>
              </a:rPr>
              <a:t>risks of violating the </a:t>
            </a:r>
            <a:r>
              <a:rPr kumimoji="1" lang="en-ZA" altLang="en-US" sz="1500" dirty="0" smtClean="0">
                <a:solidFill>
                  <a:sysClr val="windowText" lastClr="000000"/>
                </a:solidFill>
                <a:effectLst>
                  <a:outerShdw blurRad="38100" dist="38100" dir="2700000" algn="tl">
                    <a:srgbClr val="FFFFFF"/>
                  </a:outerShdw>
                </a:effectLst>
                <a:ea typeface="Calibri" pitchFamily="34" charset="0"/>
                <a:cs typeface="Calibri" pitchFamily="34" charset="0"/>
              </a:rPr>
              <a:t>parole conditions </a:t>
            </a:r>
            <a:r>
              <a:rPr kumimoji="1" lang="en-ZA" altLang="en-US" sz="1500" dirty="0">
                <a:solidFill>
                  <a:sysClr val="windowText" lastClr="000000"/>
                </a:solidFill>
                <a:effectLst>
                  <a:outerShdw blurRad="38100" dist="38100" dir="2700000" algn="tl">
                    <a:srgbClr val="FFFFFF"/>
                  </a:outerShdw>
                </a:effectLst>
                <a:ea typeface="Calibri" pitchFamily="34" charset="0"/>
                <a:cs typeface="Calibri" pitchFamily="34" charset="0"/>
              </a:rPr>
              <a:t>by parolees and </a:t>
            </a:r>
            <a:r>
              <a:rPr kumimoji="1" lang="en-ZA" altLang="en-US" sz="1500" dirty="0" smtClean="0">
                <a:solidFill>
                  <a:sysClr val="windowText" lastClr="000000"/>
                </a:solidFill>
                <a:effectLst>
                  <a:outerShdw blurRad="38100" dist="38100" dir="2700000" algn="tl">
                    <a:srgbClr val="FFFFFF"/>
                  </a:outerShdw>
                </a:effectLst>
                <a:ea typeface="Calibri" pitchFamily="34" charset="0"/>
                <a:cs typeface="Calibri" pitchFamily="34" charset="0"/>
              </a:rPr>
              <a:t>probation.</a:t>
            </a:r>
            <a:r>
              <a:rPr kumimoji="1" lang="en-US" altLang="en-US" sz="1500" b="0"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 </a:t>
            </a:r>
          </a:p>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1" lang="en-US" altLang="en-US" sz="1500" b="1"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Halfway houses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rPr>
              <a:t>Through partnership with NPOs, the Department established seven (7) Halfway Houses that are managed by the NPOs through which 158  parolees and probationers were reintegrated back to their families and communities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0" lang="en-US" altLang="en-US" sz="1500" b="0" i="0" u="none" strike="noStrike" kern="1200" cap="none" spc="0" normalizeH="0" baseline="0" noProof="0" dirty="0" smtClean="0">
                <a:ln>
                  <a:noFill/>
                </a:ln>
                <a:solidFill>
                  <a:sysClr val="windowText" lastClr="000000"/>
                </a:solidFill>
                <a:effectLst/>
                <a:uLnTx/>
                <a:uFillTx/>
                <a:latin typeface="Calibri"/>
              </a:rPr>
              <a:t>Since inception a total of 500 parolees and probationers have been reintegrated back to their families and community of origin.</a:t>
            </a:r>
            <a:endParaRPr kumimoji="0" lang="en-US" altLang="en-US" sz="1500" b="0" i="0" u="none" strike="noStrike" kern="1200" cap="none" spc="0" normalizeH="0" baseline="0" noProof="0" dirty="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16</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a:r>
              <a:rPr lang="en-ZA" sz="3000" b="1" dirty="0">
                <a:solidFill>
                  <a:srgbClr val="003300"/>
                </a:solidFill>
                <a:cs typeface="Arial" panose="020B0604020202020204" pitchFamily="34" charset="0"/>
              </a:rPr>
              <a:t>OVERVIEW OF PERFORMANCE (SOCIAL REINTEGRATION)</a:t>
            </a:r>
          </a:p>
        </p:txBody>
      </p:sp>
      <p:sp>
        <p:nvSpPr>
          <p:cNvPr id="5" name="Content Placeholder 2"/>
          <p:cNvSpPr txBox="1">
            <a:spLocks/>
          </p:cNvSpPr>
          <p:nvPr/>
        </p:nvSpPr>
        <p:spPr bwMode="auto">
          <a:xfrm>
            <a:off x="228600" y="1143000"/>
            <a:ext cx="11734800" cy="4650001"/>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r>
              <a:rPr kumimoji="1" lang="en-US" altLang="en-US" sz="2300" b="1"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Restorative Justice</a:t>
            </a:r>
          </a:p>
          <a:p>
            <a:pPr marL="457200" lvl="0" indent="-457200" algn="just" defTabSz="914400">
              <a:spcBef>
                <a:spcPts val="1800"/>
              </a:spcBef>
              <a:buFont typeface="+mj-lt"/>
              <a:buAutoNum type="arabicPeriod"/>
              <a:defRPr/>
            </a:pPr>
            <a:r>
              <a:rPr kumimoji="1" lang="en-US" altLang="en-US"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To date, 21 935 victims of crime participated in Restorative Justice programmes as compared to </a:t>
            </a:r>
            <a:r>
              <a:rPr kumimoji="1" lang="en-US" altLang="en-US" sz="2000" dirty="0" smtClean="0">
                <a:solidFill>
                  <a:srgbClr val="000000"/>
                </a:solidFill>
                <a:effectLst>
                  <a:outerShdw blurRad="38100" dist="38100" dir="2700000" algn="tl">
                    <a:srgbClr val="FFFFFF"/>
                  </a:outerShdw>
                </a:effectLst>
                <a:ea typeface="Calibri" pitchFamily="34" charset="0"/>
                <a:cs typeface="Calibri" pitchFamily="34" charset="0"/>
              </a:rPr>
              <a:t>the participation  of </a:t>
            </a:r>
            <a:r>
              <a:rPr kumimoji="1" lang="en-US" altLang="en-US"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2 212 victims’ during 2014/15 financial year. </a:t>
            </a:r>
          </a:p>
          <a:p>
            <a:pPr marL="457200" marR="0" lvl="0" indent="-457200" algn="just" defTabSz="914400" rtl="0" eaLnBrk="0" fontAlgn="base" latinLnBrk="0" hangingPunct="0">
              <a:lnSpc>
                <a:spcPct val="100000"/>
              </a:lnSpc>
              <a:spcBef>
                <a:spcPts val="1800"/>
              </a:spcBef>
              <a:spcAft>
                <a:spcPct val="0"/>
              </a:spcAft>
              <a:buClrTx/>
              <a:buSzTx/>
              <a:buFont typeface="+mj-lt"/>
              <a:buAutoNum type="arabicPeriod"/>
              <a:tabLst/>
              <a:defRPr/>
            </a:pPr>
            <a:r>
              <a:rPr kumimoji="1" lang="en-US" altLang="en-US"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Through Criminal Asset Recovery Accounts (CARA) funding, the Department has contracted 65  Social Auxiliary Workers (SAW), as one of the strategies to assist in tracing the victims of crime and prepare them for their participation in the Restorative Justice.</a:t>
            </a:r>
          </a:p>
          <a:p>
            <a:pPr marL="457200" marR="0" lvl="0" indent="-457200" algn="just" defTabSz="914400" rtl="0" eaLnBrk="0" fontAlgn="base" latinLnBrk="0" hangingPunct="0">
              <a:lnSpc>
                <a:spcPct val="100000"/>
              </a:lnSpc>
              <a:spcBef>
                <a:spcPts val="1800"/>
              </a:spcBef>
              <a:spcAft>
                <a:spcPct val="0"/>
              </a:spcAft>
              <a:buClrTx/>
              <a:buSzTx/>
              <a:buFont typeface="+mj-lt"/>
              <a:buAutoNum type="arabicPeriod"/>
              <a:tabLst/>
              <a:defRPr/>
            </a:pPr>
            <a:r>
              <a:rPr kumimoji="1" lang="en-US" altLang="en-US"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Victim participation through the different Restorative Justice interventions has gained momentum and continues to bring offenders and their victims</a:t>
            </a:r>
            <a:r>
              <a:rPr kumimoji="1" lang="en-US" altLang="en-US" sz="2000" b="0" i="0" u="none" strike="noStrike" kern="1200" cap="none" spc="0" normalizeH="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 </a:t>
            </a:r>
            <a:r>
              <a:rPr kumimoji="1" lang="en-US" altLang="en-US"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including communities together to talk about the impact of the crime committed. </a:t>
            </a:r>
          </a:p>
          <a:p>
            <a:pPr marL="457200" marR="0" lvl="0" indent="-457200" algn="just" defTabSz="914400" rtl="0" eaLnBrk="0" fontAlgn="base" latinLnBrk="0" hangingPunct="0">
              <a:lnSpc>
                <a:spcPct val="100000"/>
              </a:lnSpc>
              <a:spcBef>
                <a:spcPts val="1800"/>
              </a:spcBef>
              <a:spcAft>
                <a:spcPct val="0"/>
              </a:spcAft>
              <a:buClrTx/>
              <a:buSzTx/>
              <a:buFont typeface="+mj-lt"/>
              <a:buAutoNum type="arabicPeriod"/>
              <a:tabLst/>
              <a:defRPr/>
            </a:pPr>
            <a:r>
              <a:rPr kumimoji="1" lang="en-US" altLang="en-US" sz="20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These interventions allows offenders and victims to engage about the impact  of the crime committed</a:t>
            </a:r>
            <a:r>
              <a:rPr kumimoji="1" lang="en-US" altLang="en-US" sz="2300" b="0" i="0" u="none" strike="noStrike" kern="1200" cap="none" spc="0" normalizeH="0" baseline="0" noProof="0" dirty="0" smtClean="0">
                <a:ln>
                  <a:noFill/>
                </a:ln>
                <a:solidFill>
                  <a:srgbClr val="000000"/>
                </a:solidFill>
                <a:effectLst>
                  <a:outerShdw blurRad="38100" dist="38100" dir="2700000" algn="tl">
                    <a:srgbClr val="FFFFFF"/>
                  </a:outerShdw>
                </a:effectLst>
                <a:uLnTx/>
                <a:uFillTx/>
                <a:latin typeface="Calibri"/>
                <a:ea typeface="Calibri" pitchFamily="34" charset="0"/>
                <a:cs typeface="Calibri" pitchFamily="34" charset="0"/>
              </a:rPr>
              <a:t>.</a:t>
            </a:r>
          </a:p>
          <a:p>
            <a:pPr marL="0" marR="0" lvl="0" indent="0" algn="just" defTabSz="914400" rtl="0" eaLnBrk="0" fontAlgn="base" latinLnBrk="0" hangingPunct="0">
              <a:lnSpc>
                <a:spcPct val="100000"/>
              </a:lnSpc>
              <a:spcBef>
                <a:spcPts val="600"/>
              </a:spcBef>
              <a:spcAft>
                <a:spcPct val="0"/>
              </a:spcAft>
              <a:buClrTx/>
              <a:buSzTx/>
              <a:buFont typeface="Arial" charset="0"/>
              <a:buNone/>
              <a:tabLst/>
              <a:defRPr/>
            </a:pPr>
            <a:endParaRPr kumimoji="0" lang="en-ZA" sz="2300" b="0" i="0" u="none" strike="noStrike" kern="1200" cap="none" spc="0" normalizeH="0" baseline="0" noProof="0" dirty="0" smtClean="0">
              <a:ln>
                <a:noFill/>
              </a:ln>
              <a:solidFill>
                <a:sysClr val="windowText" lastClr="000000"/>
              </a:solidFill>
              <a:effectLst/>
              <a:uLnTx/>
              <a:uFillTx/>
              <a:latin typeface="Calibri"/>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17</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a:solidFill>
                  <a:srgbClr val="003300"/>
                </a:solidFill>
                <a:cs typeface="Arial" panose="020B0604020202020204" pitchFamily="34" charset="0"/>
              </a:rPr>
              <a:t>OVERVIEW OF </a:t>
            </a:r>
            <a:r>
              <a:rPr lang="en-ZA" sz="3000" b="1" dirty="0" smtClean="0">
                <a:solidFill>
                  <a:srgbClr val="003300"/>
                </a:solidFill>
                <a:cs typeface="Arial" panose="020B0604020202020204" pitchFamily="34" charset="0"/>
              </a:rPr>
              <a:t>PERFORMANCE (SIGNIFICANT EVENTS)</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bwMode="auto">
          <a:xfrm>
            <a:off x="163286" y="1219200"/>
            <a:ext cx="11647714" cy="45720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altLang="en-US" sz="2000" b="0" i="0" u="none" strike="noStrike" kern="1200" cap="none" spc="0" normalizeH="0" baseline="0" noProof="0" dirty="0" smtClean="0">
                <a:ln>
                  <a:noFill/>
                </a:ln>
                <a:effectLst/>
                <a:uLnTx/>
                <a:uFillTx/>
                <a:latin typeface="Calibri"/>
              </a:rPr>
              <a:t>The Department welcomed 930 recruits as part of the Correctional Services Learnership Programme at Zonderwater and Kroonstad Training Colleges in March 2019.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altLang="en-US" sz="2000" b="0" i="0" u="none" strike="noStrike" kern="1200" cap="none" spc="0" normalizeH="0" baseline="0" noProof="0" dirty="0" smtClean="0">
                <a:ln>
                  <a:noFill/>
                </a:ln>
                <a:effectLst/>
                <a:uLnTx/>
                <a:uFillTx/>
                <a:latin typeface="Calibri"/>
              </a:rPr>
              <a:t>The Department officially opened a new high school named Tari Liswa (New Leaf) for grade 10 to 12 learners on 21 September 2018.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altLang="en-US" sz="2000" b="0" i="0" u="none" strike="noStrike" kern="1200" cap="none" spc="0" normalizeH="0" baseline="0" noProof="0" dirty="0" smtClean="0">
                <a:ln>
                  <a:noFill/>
                </a:ln>
                <a:effectLst/>
                <a:uLnTx/>
                <a:uFillTx/>
                <a:latin typeface="Calibri"/>
              </a:rPr>
              <a:t>The Cradock Correctional Centre School was officially opened on 22 February 2019.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lang="en-US" altLang="en-US" sz="2000" noProof="0" dirty="0" smtClean="0">
                <a:latin typeface="Calibri"/>
              </a:rPr>
              <a:t>T</a:t>
            </a:r>
            <a:r>
              <a:rPr kumimoji="0" lang="en-US" altLang="en-US" sz="2000" b="0" i="0" u="none" strike="noStrike" kern="1200" cap="none" spc="0" normalizeH="0" baseline="0" noProof="0" dirty="0" smtClean="0">
                <a:ln>
                  <a:noFill/>
                </a:ln>
                <a:effectLst/>
                <a:uLnTx/>
                <a:uFillTx/>
                <a:latin typeface="Calibri"/>
              </a:rPr>
              <a:t>he Emergency Security Teams (EST) within the Department successfully implemented Operation Vala over the December period in all the 243 correctional centres.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altLang="en-US" sz="2000" b="0" i="0" u="none" strike="noStrike" kern="1200" cap="none" spc="0" normalizeH="0" baseline="0" noProof="0" dirty="0" smtClean="0">
                <a:ln>
                  <a:noFill/>
                </a:ln>
                <a:effectLst/>
                <a:uLnTx/>
                <a:uFillTx/>
                <a:latin typeface="Calibri"/>
              </a:rPr>
              <a:t>The National Task Team (NTT) successfully implemented Operation Buya Mthetho (meaning bring back the law) with a security sweep and clean-up operation across the country.  This special operation is managed independently from Operation Vala activities across the 243 correctional centres</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altLang="en-US" sz="2000" b="0" i="0" u="none" strike="noStrike" kern="1200" cap="none" spc="0" normalizeH="0" baseline="0" noProof="0" dirty="0" smtClean="0">
                <a:ln>
                  <a:noFill/>
                </a:ln>
                <a:effectLst/>
                <a:uLnTx/>
                <a:uFillTx/>
                <a:latin typeface="Calibri"/>
              </a:rPr>
              <a:t>The Department developed a Service Delivery Model (SDM) as part of a broader organisational realignment process.  The SDM is informed by a mandate analysis and the relationships between value chain components to ensure integrated service delivery.</a:t>
            </a:r>
          </a:p>
          <a:p>
            <a:pPr marL="342900" marR="0" lvl="0" indent="-342900" algn="just" defTabSz="914400" rtl="0" eaLnBrk="0" fontAlgn="base" latinLnBrk="0" hangingPunct="0">
              <a:lnSpc>
                <a:spcPct val="100000"/>
              </a:lnSpc>
              <a:spcBef>
                <a:spcPts val="600"/>
              </a:spcBef>
              <a:spcAft>
                <a:spcPct val="0"/>
              </a:spcAft>
              <a:buClrTx/>
              <a:buSzTx/>
              <a:buFont typeface="Arial" charset="0"/>
              <a:buChar char="•"/>
              <a:tabLst/>
              <a:defRPr/>
            </a:pPr>
            <a:endParaRPr kumimoji="0" lang="en-US" altLang="en-US" sz="2000" b="0" i="0"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18</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cs typeface="Arial" panose="020B0604020202020204" pitchFamily="34" charset="0"/>
              </a:rPr>
              <a:t>FUTURE PLANS OF THE DEPARTMENT</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bwMode="auto">
          <a:xfrm>
            <a:off x="76200" y="838200"/>
            <a:ext cx="12039600" cy="5275729"/>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rPr>
              <a:t>The Department will focus on building a professional and ideal correctional environment to respond and adapt to changing priorities and trends in the growing offender population.</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rPr>
              <a:t>Correctional services will be delivered in a way that emphasises offenders potential to rehabilitate, providing efficient case management and delivering programmes that engage offenders in positive behavioural change, leading to an increase in their positive social participation.</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rPr>
              <a:t>Continuous engagement with the community will be prioritised to present the message on the importance of correctional services and to enhance community safety.  This will also assist in dispelling myths associated with correctional services by providing useful and well researched information to the community on a variety of corrections related issues</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rPr>
              <a:t>The Department is committed to improving community safety through effective partnerships with other government departments, community based organisations, volunteers and the private sector.  </a:t>
            </a:r>
          </a:p>
          <a:p>
            <a:pPr marL="342900" marR="0" lvl="0" indent="-342900" algn="just" defTabSz="914400" rtl="0" eaLnBrk="0" fontAlgn="base" latinLnBrk="0" hangingPunct="0">
              <a:lnSpc>
                <a:spcPct val="100000"/>
              </a:lnSpc>
              <a:spcBef>
                <a:spcPts val="1200"/>
              </a:spcBef>
              <a:spcAft>
                <a:spcPct val="0"/>
              </a:spcAft>
              <a:buClrTx/>
              <a:buSzTx/>
              <a:buFont typeface="+mj-lt"/>
              <a:buAutoNum type="arabicPeriod"/>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rPr>
              <a:t>The Department is currently operating in six regions and plans to reconfigure operational areas into concurrence with the nine-province dispensation.</a:t>
            </a:r>
          </a:p>
          <a:p>
            <a:pPr algn="just" defTabSz="914400">
              <a:spcBef>
                <a:spcPts val="1200"/>
              </a:spcBef>
              <a:buFont typeface="+mj-lt"/>
              <a:buAutoNum type="arabicPeriod"/>
              <a:defRPr/>
            </a:pPr>
            <a:r>
              <a:rPr lang="en-ZA" sz="2000" dirty="0">
                <a:solidFill>
                  <a:sysClr val="windowText" lastClr="000000"/>
                </a:solidFill>
                <a:latin typeface="Calibri"/>
              </a:rPr>
              <a:t>Memorandum of Understanding to be signed with SANDF in order to facilitate for appointment of defence officials.</a:t>
            </a:r>
          </a:p>
          <a:p>
            <a:pPr marL="0" marR="0" lvl="0" indent="0" algn="just" defTabSz="914400" rtl="0" eaLnBrk="0" fontAlgn="base" latinLnBrk="0" hangingPunct="0">
              <a:lnSpc>
                <a:spcPct val="100000"/>
              </a:lnSpc>
              <a:spcBef>
                <a:spcPts val="1200"/>
              </a:spcBef>
              <a:spcAft>
                <a:spcPct val="0"/>
              </a:spcAft>
              <a:buClrTx/>
              <a:buSzTx/>
              <a:buNone/>
              <a:tabLst/>
              <a:defRPr/>
            </a:pPr>
            <a:endParaRPr kumimoji="0" lang="en-ZA" sz="2000" b="0" i="0" u="none" strike="noStrike" kern="1200" cap="none" spc="0" normalizeH="0" baseline="0" noProof="0" dirty="0" smtClean="0">
              <a:ln>
                <a:noFill/>
              </a:ln>
              <a:solidFill>
                <a:sysClr val="windowText" lastClr="000000"/>
              </a:solidFill>
              <a:effectLst/>
              <a:uLnTx/>
              <a:uFillTx/>
              <a:latin typeface="Calibri"/>
              <a:ea typeface="+mn-ea"/>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19</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cs typeface="Arial" panose="020B0604020202020204" pitchFamily="34" charset="0"/>
              </a:rPr>
              <a:t>TRENDS FROM 2014/15 TO 2018/19 FINANCIAL YEARS </a:t>
            </a:r>
            <a:endParaRPr lang="en-ZA" sz="3000" b="1" dirty="0">
              <a:solidFill>
                <a:srgbClr val="003300"/>
              </a:solidFill>
              <a:cs typeface="Arial" panose="020B0604020202020204" pitchFamily="34" charset="0"/>
            </a:endParaRPr>
          </a:p>
        </p:txBody>
      </p:sp>
      <p:pic>
        <p:nvPicPr>
          <p:cNvPr id="6" name="Chart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323974"/>
            <a:ext cx="5334000" cy="309562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xmlns="" val="2565604539"/>
              </p:ext>
            </p:extLst>
          </p:nvPr>
        </p:nvGraphicFramePr>
        <p:xfrm>
          <a:off x="5638800" y="1323975"/>
          <a:ext cx="6324603" cy="3095623"/>
        </p:xfrm>
        <a:graphic>
          <a:graphicData uri="http://schemas.openxmlformats.org/drawingml/2006/table">
            <a:tbl>
              <a:tblPr firstRow="1" firstCol="1" bandRow="1"/>
              <a:tblGrid>
                <a:gridCol w="1198347">
                  <a:extLst>
                    <a:ext uri="{9D8B030D-6E8A-4147-A177-3AD203B41FA5}">
                      <a16:colId xmlns:a16="http://schemas.microsoft.com/office/drawing/2014/main" xmlns="" val="20000"/>
                    </a:ext>
                  </a:extLst>
                </a:gridCol>
                <a:gridCol w="854376">
                  <a:extLst>
                    <a:ext uri="{9D8B030D-6E8A-4147-A177-3AD203B41FA5}">
                      <a16:colId xmlns:a16="http://schemas.microsoft.com/office/drawing/2014/main" xmlns="" val="20001"/>
                    </a:ext>
                  </a:extLst>
                </a:gridCol>
                <a:gridCol w="854376">
                  <a:extLst>
                    <a:ext uri="{9D8B030D-6E8A-4147-A177-3AD203B41FA5}">
                      <a16:colId xmlns:a16="http://schemas.microsoft.com/office/drawing/2014/main" xmlns="" val="20002"/>
                    </a:ext>
                  </a:extLst>
                </a:gridCol>
                <a:gridCol w="854376">
                  <a:extLst>
                    <a:ext uri="{9D8B030D-6E8A-4147-A177-3AD203B41FA5}">
                      <a16:colId xmlns:a16="http://schemas.microsoft.com/office/drawing/2014/main" xmlns="" val="20003"/>
                    </a:ext>
                  </a:extLst>
                </a:gridCol>
                <a:gridCol w="854376">
                  <a:extLst>
                    <a:ext uri="{9D8B030D-6E8A-4147-A177-3AD203B41FA5}">
                      <a16:colId xmlns:a16="http://schemas.microsoft.com/office/drawing/2014/main" xmlns="" val="20004"/>
                    </a:ext>
                  </a:extLst>
                </a:gridCol>
                <a:gridCol w="854376">
                  <a:extLst>
                    <a:ext uri="{9D8B030D-6E8A-4147-A177-3AD203B41FA5}">
                      <a16:colId xmlns:a16="http://schemas.microsoft.com/office/drawing/2014/main" xmlns="" val="20005"/>
                    </a:ext>
                  </a:extLst>
                </a:gridCol>
                <a:gridCol w="854376">
                  <a:extLst>
                    <a:ext uri="{9D8B030D-6E8A-4147-A177-3AD203B41FA5}">
                      <a16:colId xmlns:a16="http://schemas.microsoft.com/office/drawing/2014/main" xmlns="" val="20006"/>
                    </a:ext>
                  </a:extLst>
                </a:gridCol>
              </a:tblGrid>
              <a:tr h="332395">
                <a:tc rowSpan="2">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nSpc>
                          <a:spcPct val="115000"/>
                        </a:lnSpc>
                        <a:spcAft>
                          <a:spcPts val="1000"/>
                        </a:spcAft>
                      </a:pPr>
                      <a:r>
                        <a:rPr lang="en-GB" sz="1500" b="1" kern="1200" dirty="0">
                          <a:effectLst/>
                          <a:latin typeface="Calibri"/>
                          <a:ea typeface="Times New Roman"/>
                          <a:cs typeface="Calibri"/>
                        </a:rPr>
                        <a:t>Description</a:t>
                      </a:r>
                      <a:endParaRPr lang="en-ZA" sz="1500" dirty="0">
                        <a:effectLst/>
                        <a:latin typeface="Calibri"/>
                        <a:ea typeface="Calibri"/>
                        <a:cs typeface="Times New Roman"/>
                      </a:endParaRPr>
                    </a:p>
                  </a:txBody>
                  <a:tcPr marL="60364" marR="60364" marT="93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gridSpan="6">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Average caseload</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332395">
                <a:tc vMerge="1">
                  <a:txBody>
                    <a:bodyPr/>
                    <a:lstStyle/>
                    <a:p>
                      <a:endParaRPr lang="en-ZA"/>
                    </a:p>
                  </a:txBody>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2013</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2014</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2015</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2016</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2017</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2018</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xmlns="" val="10001"/>
                  </a:ext>
                </a:extLst>
              </a:tr>
              <a:tr h="695996">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nSpc>
                          <a:spcPct val="115000"/>
                        </a:lnSpc>
                        <a:spcAft>
                          <a:spcPts val="600"/>
                        </a:spcAft>
                      </a:pPr>
                      <a:r>
                        <a:rPr lang="en-GB" sz="1500" b="1" kern="1200" dirty="0">
                          <a:effectLst/>
                          <a:latin typeface="Calibri"/>
                          <a:ea typeface="Times New Roman"/>
                          <a:cs typeface="Calibri"/>
                        </a:rPr>
                        <a:t>Parolees </a:t>
                      </a:r>
                      <a:endParaRPr lang="en-ZA" sz="1500" dirty="0">
                        <a:effectLst/>
                        <a:latin typeface="Calibri"/>
                        <a:ea typeface="Calibri"/>
                        <a:cs typeface="Times New Roman"/>
                      </a:endParaRPr>
                    </a:p>
                  </a:txBody>
                  <a:tcPr marL="60364" marR="60364" marT="93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49 597</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50 175</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51 963</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52 453</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53 415</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54 935 </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2"/>
                  </a:ext>
                </a:extLst>
              </a:tr>
              <a:tr h="695996">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nSpc>
                          <a:spcPct val="115000"/>
                        </a:lnSpc>
                        <a:spcAft>
                          <a:spcPts val="600"/>
                        </a:spcAft>
                      </a:pPr>
                      <a:r>
                        <a:rPr lang="en-GB" sz="1500" b="1" kern="1200" dirty="0">
                          <a:effectLst/>
                          <a:latin typeface="Calibri"/>
                          <a:ea typeface="Times New Roman"/>
                          <a:cs typeface="Calibri"/>
                        </a:rPr>
                        <a:t>Probationers </a:t>
                      </a:r>
                      <a:endParaRPr lang="en-ZA" sz="1500" dirty="0">
                        <a:effectLst/>
                        <a:latin typeface="Calibri"/>
                        <a:ea typeface="Calibri"/>
                        <a:cs typeface="Times New Roman"/>
                      </a:endParaRPr>
                    </a:p>
                  </a:txBody>
                  <a:tcPr marL="60364" marR="60364" marT="93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16 462</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17 033</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17 061</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15 990</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16 311</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15 251</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3"/>
                  </a:ext>
                </a:extLst>
              </a:tr>
              <a:tr h="695996">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nSpc>
                          <a:spcPct val="115000"/>
                        </a:lnSpc>
                        <a:spcAft>
                          <a:spcPts val="600"/>
                        </a:spcAft>
                      </a:pPr>
                      <a:r>
                        <a:rPr lang="en-GB" sz="1500" b="1" kern="1200" dirty="0">
                          <a:effectLst/>
                          <a:latin typeface="Calibri"/>
                          <a:ea typeface="Times New Roman"/>
                          <a:cs typeface="Calibri"/>
                        </a:rPr>
                        <a:t>Awaiting Trial Persons</a:t>
                      </a:r>
                      <a:endParaRPr lang="en-ZA" sz="1500" dirty="0">
                        <a:effectLst/>
                        <a:latin typeface="Calibri"/>
                        <a:ea typeface="Calibri"/>
                        <a:cs typeface="Times New Roman"/>
                      </a:endParaRPr>
                    </a:p>
                  </a:txBody>
                  <a:tcPr marL="60364" marR="60364" marT="93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Calibri"/>
                          <a:cs typeface="Calibri"/>
                        </a:rPr>
                        <a:t>1 526</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1 634</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1 324</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1 260</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1 290</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600"/>
                        </a:spcAft>
                      </a:pPr>
                      <a:r>
                        <a:rPr lang="en-GB" sz="1500" kern="1200" dirty="0">
                          <a:effectLst/>
                          <a:latin typeface="Calibri"/>
                          <a:ea typeface="Times New Roman"/>
                          <a:cs typeface="Calibri"/>
                        </a:rPr>
                        <a:t>1 387</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4"/>
                  </a:ext>
                </a:extLst>
              </a:tr>
              <a:tr h="342845">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nSpc>
                          <a:spcPct val="115000"/>
                        </a:lnSpc>
                        <a:spcAft>
                          <a:spcPts val="1000"/>
                        </a:spcAft>
                      </a:pPr>
                      <a:r>
                        <a:rPr lang="en-GB" sz="1500" b="1" kern="1200" dirty="0">
                          <a:effectLst/>
                          <a:latin typeface="Calibri"/>
                          <a:ea typeface="Times New Roman"/>
                          <a:cs typeface="Calibri"/>
                        </a:rPr>
                        <a:t>Total</a:t>
                      </a:r>
                      <a:endParaRPr lang="en-ZA" sz="1500" dirty="0">
                        <a:effectLst/>
                        <a:latin typeface="Calibri"/>
                        <a:ea typeface="Calibri"/>
                        <a:cs typeface="Times New Roman"/>
                      </a:endParaRPr>
                    </a:p>
                  </a:txBody>
                  <a:tcPr marL="60364" marR="60364" marT="93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Calibri"/>
                          <a:cs typeface="Calibri"/>
                        </a:rPr>
                        <a:t>67 585</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68 842</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70 348</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69 703</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71 016</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tc>
                  <a:txBody>
                    <a:bodyPr/>
                    <a:lstStyle>
                      <a:lvl1pPr marL="0" algn="l" defTabSz="914391" rtl="0" eaLnBrk="1" latinLnBrk="0" hangingPunct="1">
                        <a:defRPr sz="1800" kern="1200">
                          <a:solidFill>
                            <a:schemeClr val="tx1"/>
                          </a:solidFill>
                          <a:latin typeface="Calibri"/>
                        </a:defRPr>
                      </a:lvl1pPr>
                      <a:lvl2pPr marL="457196" algn="l" defTabSz="914391" rtl="0" eaLnBrk="1" latinLnBrk="0" hangingPunct="1">
                        <a:defRPr sz="1800" kern="1200">
                          <a:solidFill>
                            <a:schemeClr val="tx1"/>
                          </a:solidFill>
                          <a:latin typeface="Calibri"/>
                        </a:defRPr>
                      </a:lvl2pPr>
                      <a:lvl3pPr marL="914391" algn="l" defTabSz="914391" rtl="0" eaLnBrk="1" latinLnBrk="0" hangingPunct="1">
                        <a:defRPr sz="1800" kern="1200">
                          <a:solidFill>
                            <a:schemeClr val="tx1"/>
                          </a:solidFill>
                          <a:latin typeface="Calibri"/>
                        </a:defRPr>
                      </a:lvl3pPr>
                      <a:lvl4pPr marL="1371587" algn="l" defTabSz="914391" rtl="0" eaLnBrk="1" latinLnBrk="0" hangingPunct="1">
                        <a:defRPr sz="1800" kern="1200">
                          <a:solidFill>
                            <a:schemeClr val="tx1"/>
                          </a:solidFill>
                          <a:latin typeface="Calibri"/>
                        </a:defRPr>
                      </a:lvl4pPr>
                      <a:lvl5pPr marL="1828783" algn="l" defTabSz="914391" rtl="0" eaLnBrk="1" latinLnBrk="0" hangingPunct="1">
                        <a:defRPr sz="1800" kern="1200">
                          <a:solidFill>
                            <a:schemeClr val="tx1"/>
                          </a:solidFill>
                          <a:latin typeface="Calibri"/>
                        </a:defRPr>
                      </a:lvl5pPr>
                      <a:lvl6pPr marL="2285978" algn="l" defTabSz="914391" rtl="0" eaLnBrk="1" latinLnBrk="0" hangingPunct="1">
                        <a:defRPr sz="1800" kern="1200">
                          <a:solidFill>
                            <a:schemeClr val="tx1"/>
                          </a:solidFill>
                          <a:latin typeface="Calibri"/>
                        </a:defRPr>
                      </a:lvl6pPr>
                      <a:lvl7pPr marL="2743174" algn="l" defTabSz="914391" rtl="0" eaLnBrk="1" latinLnBrk="0" hangingPunct="1">
                        <a:defRPr sz="1800" kern="1200">
                          <a:solidFill>
                            <a:schemeClr val="tx1"/>
                          </a:solidFill>
                          <a:latin typeface="Calibri"/>
                        </a:defRPr>
                      </a:lvl7pPr>
                      <a:lvl8pPr marL="3200370" algn="l" defTabSz="914391" rtl="0" eaLnBrk="1" latinLnBrk="0" hangingPunct="1">
                        <a:defRPr sz="1800" kern="1200">
                          <a:solidFill>
                            <a:schemeClr val="tx1"/>
                          </a:solidFill>
                          <a:latin typeface="Calibri"/>
                        </a:defRPr>
                      </a:lvl8pPr>
                      <a:lvl9pPr marL="3657565" algn="l" defTabSz="914391" rtl="0" eaLnBrk="1" latinLnBrk="0" hangingPunct="1">
                        <a:defRPr sz="1800" kern="1200">
                          <a:solidFill>
                            <a:schemeClr val="tx1"/>
                          </a:solidFill>
                          <a:latin typeface="Calibri"/>
                        </a:defRPr>
                      </a:lvl9pPr>
                    </a:lstStyle>
                    <a:p>
                      <a:pPr algn="ctr">
                        <a:lnSpc>
                          <a:spcPct val="115000"/>
                        </a:lnSpc>
                        <a:spcAft>
                          <a:spcPts val="1000"/>
                        </a:spcAft>
                      </a:pPr>
                      <a:r>
                        <a:rPr lang="en-GB" sz="1500" b="1" kern="1200" dirty="0">
                          <a:effectLst/>
                          <a:latin typeface="Calibri"/>
                          <a:ea typeface="Times New Roman"/>
                          <a:cs typeface="Calibri"/>
                        </a:rPr>
                        <a:t>71 573</a:t>
                      </a:r>
                      <a:endParaRPr lang="en-ZA" sz="15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2D69B"/>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a:t>
            </a:fld>
            <a:endParaRPr lang="en-US" b="1" dirty="0"/>
          </a:p>
        </p:txBody>
      </p:sp>
      <p:graphicFrame>
        <p:nvGraphicFramePr>
          <p:cNvPr id="6" name="Content Placeholder 4"/>
          <p:cNvGraphicFramePr>
            <a:graphicFrameLocks/>
          </p:cNvGraphicFramePr>
          <p:nvPr>
            <p:extLst>
              <p:ext uri="{D42A27DB-BD31-4B8C-83A1-F6EECF244321}">
                <p14:modId xmlns:p14="http://schemas.microsoft.com/office/powerpoint/2010/main" xmlns="" val="2622495454"/>
              </p:ext>
            </p:extLst>
          </p:nvPr>
        </p:nvGraphicFramePr>
        <p:xfrm>
          <a:off x="457200" y="1371599"/>
          <a:ext cx="11336334" cy="4419601"/>
        </p:xfrm>
        <a:graphic>
          <a:graphicData uri="http://schemas.openxmlformats.org/drawingml/2006/table">
            <a:tbl>
              <a:tblPr firstRow="1" bandRow="1"/>
              <a:tblGrid>
                <a:gridCol w="911447">
                  <a:extLst>
                    <a:ext uri="{9D8B030D-6E8A-4147-A177-3AD203B41FA5}">
                      <a16:colId xmlns:a16="http://schemas.microsoft.com/office/drawing/2014/main" xmlns="" val="20000"/>
                    </a:ext>
                  </a:extLst>
                </a:gridCol>
                <a:gridCol w="8439409">
                  <a:extLst>
                    <a:ext uri="{9D8B030D-6E8A-4147-A177-3AD203B41FA5}">
                      <a16:colId xmlns:a16="http://schemas.microsoft.com/office/drawing/2014/main" xmlns="" val="20001"/>
                    </a:ext>
                  </a:extLst>
                </a:gridCol>
                <a:gridCol w="1985478">
                  <a:extLst>
                    <a:ext uri="{9D8B030D-6E8A-4147-A177-3AD203B41FA5}">
                      <a16:colId xmlns:a16="http://schemas.microsoft.com/office/drawing/2014/main" xmlns="" val="20002"/>
                    </a:ext>
                  </a:extLst>
                </a:gridCol>
              </a:tblGrid>
              <a:tr h="527506">
                <a:tc>
                  <a:txBody>
                    <a:bodyPr/>
                    <a:lstStyle>
                      <a:lvl1pPr marL="0" algn="l" defTabSz="914391" rtl="0" eaLnBrk="1" latinLnBrk="0" hangingPunct="1">
                        <a:defRPr sz="1800" b="1" kern="1200">
                          <a:solidFill>
                            <a:schemeClr val="tx1"/>
                          </a:solidFill>
                          <a:latin typeface="Arial"/>
                          <a:cs typeface="Arial"/>
                        </a:defRPr>
                      </a:lvl1pPr>
                      <a:lvl2pPr marL="457196" algn="l" defTabSz="914391" rtl="0" eaLnBrk="1" latinLnBrk="0" hangingPunct="1">
                        <a:defRPr sz="1800" b="1" kern="1200">
                          <a:solidFill>
                            <a:schemeClr val="tx1"/>
                          </a:solidFill>
                          <a:latin typeface="Arial"/>
                          <a:cs typeface="Arial"/>
                        </a:defRPr>
                      </a:lvl2pPr>
                      <a:lvl3pPr marL="914391" algn="l" defTabSz="914391" rtl="0" eaLnBrk="1" latinLnBrk="0" hangingPunct="1">
                        <a:defRPr sz="1800" b="1" kern="1200">
                          <a:solidFill>
                            <a:schemeClr val="tx1"/>
                          </a:solidFill>
                          <a:latin typeface="Arial"/>
                          <a:cs typeface="Arial"/>
                        </a:defRPr>
                      </a:lvl3pPr>
                      <a:lvl4pPr marL="1371587" algn="l" defTabSz="914391" rtl="0" eaLnBrk="1" latinLnBrk="0" hangingPunct="1">
                        <a:defRPr sz="1800" b="1" kern="1200">
                          <a:solidFill>
                            <a:schemeClr val="tx1"/>
                          </a:solidFill>
                          <a:latin typeface="Arial"/>
                          <a:cs typeface="Arial"/>
                        </a:defRPr>
                      </a:lvl4pPr>
                      <a:lvl5pPr marL="1828783" algn="l" defTabSz="914391" rtl="0" eaLnBrk="1" latinLnBrk="0" hangingPunct="1">
                        <a:defRPr sz="1800" b="1" kern="1200">
                          <a:solidFill>
                            <a:schemeClr val="tx1"/>
                          </a:solidFill>
                          <a:latin typeface="Arial"/>
                          <a:cs typeface="Arial"/>
                        </a:defRPr>
                      </a:lvl5pPr>
                      <a:lvl6pPr marL="2285978" algn="l" defTabSz="914391" rtl="0" eaLnBrk="1" latinLnBrk="0" hangingPunct="1">
                        <a:defRPr sz="1800" b="1" kern="1200">
                          <a:solidFill>
                            <a:schemeClr val="tx1"/>
                          </a:solidFill>
                          <a:latin typeface="Arial"/>
                          <a:cs typeface="Arial"/>
                        </a:defRPr>
                      </a:lvl6pPr>
                      <a:lvl7pPr marL="2743174" algn="l" defTabSz="914391" rtl="0" eaLnBrk="1" latinLnBrk="0" hangingPunct="1">
                        <a:defRPr sz="1800" b="1" kern="1200">
                          <a:solidFill>
                            <a:schemeClr val="tx1"/>
                          </a:solidFill>
                          <a:latin typeface="Arial"/>
                          <a:cs typeface="Arial"/>
                        </a:defRPr>
                      </a:lvl7pPr>
                      <a:lvl8pPr marL="3200370" algn="l" defTabSz="914391" rtl="0" eaLnBrk="1" latinLnBrk="0" hangingPunct="1">
                        <a:defRPr sz="1800" b="1" kern="1200">
                          <a:solidFill>
                            <a:schemeClr val="tx1"/>
                          </a:solidFill>
                          <a:latin typeface="Arial"/>
                          <a:cs typeface="Arial"/>
                        </a:defRPr>
                      </a:lvl8pPr>
                      <a:lvl9pPr marL="3657565" algn="l" defTabSz="914391" rtl="0" eaLnBrk="1" latinLnBrk="0" hangingPunct="1">
                        <a:defRPr sz="1800" b="1" kern="1200">
                          <a:solidFill>
                            <a:schemeClr val="tx1"/>
                          </a:solidFill>
                          <a:latin typeface="Arial"/>
                          <a:cs typeface="Arial"/>
                        </a:defRPr>
                      </a:lvl9pPr>
                    </a:lstStyle>
                    <a:p>
                      <a:r>
                        <a:rPr lang="en-ZA" sz="2200" dirty="0" smtClean="0">
                          <a:latin typeface="+mn-lt"/>
                        </a:rPr>
                        <a:t>No. </a:t>
                      </a:r>
                      <a:endParaRPr lang="en-ZA" sz="2200" dirty="0">
                        <a:latin typeface="+mn-lt"/>
                      </a:endParaRPr>
                    </a:p>
                  </a:txBody>
                  <a:tcPr>
                    <a:lnL>
                      <a:noFill/>
                    </a:lnL>
                    <a:lnR>
                      <a:noFill/>
                    </a:lnR>
                    <a:lnT w="12700" cmpd="sng">
                      <a:solidFill>
                        <a:srgbClr val="4E8542"/>
                      </a:solidFill>
                    </a:lnT>
                    <a:lnB w="12700" cmpd="sng">
                      <a:solidFill>
                        <a:srgbClr val="4E8542"/>
                      </a:solidFill>
                    </a:lnB>
                    <a:lnTlToBr w="12700" cmpd="sng">
                      <a:noFill/>
                      <a:prstDash val="solid"/>
                    </a:lnTlToBr>
                    <a:lnBlToTr w="12700" cmpd="sng">
                      <a:noFill/>
                      <a:prstDash val="solid"/>
                    </a:lnBlToTr>
                    <a:noFill/>
                  </a:tcPr>
                </a:tc>
                <a:tc>
                  <a:txBody>
                    <a:bodyPr/>
                    <a:lstStyle>
                      <a:lvl1pPr marL="0" algn="l" defTabSz="914391" rtl="0" eaLnBrk="1" latinLnBrk="0" hangingPunct="1">
                        <a:defRPr sz="1800" b="1" kern="1200">
                          <a:solidFill>
                            <a:schemeClr val="tx1"/>
                          </a:solidFill>
                          <a:latin typeface="Arial"/>
                          <a:cs typeface="Arial"/>
                        </a:defRPr>
                      </a:lvl1pPr>
                      <a:lvl2pPr marL="457196" algn="l" defTabSz="914391" rtl="0" eaLnBrk="1" latinLnBrk="0" hangingPunct="1">
                        <a:defRPr sz="1800" b="1" kern="1200">
                          <a:solidFill>
                            <a:schemeClr val="tx1"/>
                          </a:solidFill>
                          <a:latin typeface="Arial"/>
                          <a:cs typeface="Arial"/>
                        </a:defRPr>
                      </a:lvl2pPr>
                      <a:lvl3pPr marL="914391" algn="l" defTabSz="914391" rtl="0" eaLnBrk="1" latinLnBrk="0" hangingPunct="1">
                        <a:defRPr sz="1800" b="1" kern="1200">
                          <a:solidFill>
                            <a:schemeClr val="tx1"/>
                          </a:solidFill>
                          <a:latin typeface="Arial"/>
                          <a:cs typeface="Arial"/>
                        </a:defRPr>
                      </a:lvl3pPr>
                      <a:lvl4pPr marL="1371587" algn="l" defTabSz="914391" rtl="0" eaLnBrk="1" latinLnBrk="0" hangingPunct="1">
                        <a:defRPr sz="1800" b="1" kern="1200">
                          <a:solidFill>
                            <a:schemeClr val="tx1"/>
                          </a:solidFill>
                          <a:latin typeface="Arial"/>
                          <a:cs typeface="Arial"/>
                        </a:defRPr>
                      </a:lvl4pPr>
                      <a:lvl5pPr marL="1828783" algn="l" defTabSz="914391" rtl="0" eaLnBrk="1" latinLnBrk="0" hangingPunct="1">
                        <a:defRPr sz="1800" b="1" kern="1200">
                          <a:solidFill>
                            <a:schemeClr val="tx1"/>
                          </a:solidFill>
                          <a:latin typeface="Arial"/>
                          <a:cs typeface="Arial"/>
                        </a:defRPr>
                      </a:lvl5pPr>
                      <a:lvl6pPr marL="2285978" algn="l" defTabSz="914391" rtl="0" eaLnBrk="1" latinLnBrk="0" hangingPunct="1">
                        <a:defRPr sz="1800" b="1" kern="1200">
                          <a:solidFill>
                            <a:schemeClr val="tx1"/>
                          </a:solidFill>
                          <a:latin typeface="Arial"/>
                          <a:cs typeface="Arial"/>
                        </a:defRPr>
                      </a:lvl6pPr>
                      <a:lvl7pPr marL="2743174" algn="l" defTabSz="914391" rtl="0" eaLnBrk="1" latinLnBrk="0" hangingPunct="1">
                        <a:defRPr sz="1800" b="1" kern="1200">
                          <a:solidFill>
                            <a:schemeClr val="tx1"/>
                          </a:solidFill>
                          <a:latin typeface="Arial"/>
                          <a:cs typeface="Arial"/>
                        </a:defRPr>
                      </a:lvl7pPr>
                      <a:lvl8pPr marL="3200370" algn="l" defTabSz="914391" rtl="0" eaLnBrk="1" latinLnBrk="0" hangingPunct="1">
                        <a:defRPr sz="1800" b="1" kern="1200">
                          <a:solidFill>
                            <a:schemeClr val="tx1"/>
                          </a:solidFill>
                          <a:latin typeface="Arial"/>
                          <a:cs typeface="Arial"/>
                        </a:defRPr>
                      </a:lvl8pPr>
                      <a:lvl9pPr marL="3657565" algn="l" defTabSz="914391" rtl="0" eaLnBrk="1" latinLnBrk="0" hangingPunct="1">
                        <a:defRPr sz="1800" b="1" kern="1200">
                          <a:solidFill>
                            <a:schemeClr val="tx1"/>
                          </a:solidFill>
                          <a:latin typeface="Arial"/>
                          <a:cs typeface="Arial"/>
                        </a:defRPr>
                      </a:lvl9pPr>
                    </a:lstStyle>
                    <a:p>
                      <a:r>
                        <a:rPr lang="en-ZA" sz="2200" dirty="0" smtClean="0">
                          <a:latin typeface="+mn-lt"/>
                        </a:rPr>
                        <a:t>Item</a:t>
                      </a:r>
                      <a:endParaRPr lang="en-ZA" sz="2200" dirty="0">
                        <a:latin typeface="+mn-lt"/>
                      </a:endParaRPr>
                    </a:p>
                  </a:txBody>
                  <a:tcPr>
                    <a:lnL>
                      <a:noFill/>
                    </a:lnL>
                    <a:lnR>
                      <a:noFill/>
                    </a:lnR>
                    <a:lnT w="12700" cmpd="sng">
                      <a:solidFill>
                        <a:srgbClr val="4E8542"/>
                      </a:solidFill>
                    </a:lnT>
                    <a:lnB w="12700" cap="flat" cmpd="sng" algn="ctr">
                      <a:solidFill>
                        <a:srgbClr val="4E854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b="1" kern="1200">
                          <a:solidFill>
                            <a:schemeClr val="tx1"/>
                          </a:solidFill>
                          <a:latin typeface="Arial"/>
                          <a:cs typeface="Arial"/>
                        </a:defRPr>
                      </a:lvl1pPr>
                      <a:lvl2pPr marL="457196" algn="l" defTabSz="914391" rtl="0" eaLnBrk="1" latinLnBrk="0" hangingPunct="1">
                        <a:defRPr sz="1800" b="1" kern="1200">
                          <a:solidFill>
                            <a:schemeClr val="tx1"/>
                          </a:solidFill>
                          <a:latin typeface="Arial"/>
                          <a:cs typeface="Arial"/>
                        </a:defRPr>
                      </a:lvl2pPr>
                      <a:lvl3pPr marL="914391" algn="l" defTabSz="914391" rtl="0" eaLnBrk="1" latinLnBrk="0" hangingPunct="1">
                        <a:defRPr sz="1800" b="1" kern="1200">
                          <a:solidFill>
                            <a:schemeClr val="tx1"/>
                          </a:solidFill>
                          <a:latin typeface="Arial"/>
                          <a:cs typeface="Arial"/>
                        </a:defRPr>
                      </a:lvl3pPr>
                      <a:lvl4pPr marL="1371587" algn="l" defTabSz="914391" rtl="0" eaLnBrk="1" latinLnBrk="0" hangingPunct="1">
                        <a:defRPr sz="1800" b="1" kern="1200">
                          <a:solidFill>
                            <a:schemeClr val="tx1"/>
                          </a:solidFill>
                          <a:latin typeface="Arial"/>
                          <a:cs typeface="Arial"/>
                        </a:defRPr>
                      </a:lvl4pPr>
                      <a:lvl5pPr marL="1828783" algn="l" defTabSz="914391" rtl="0" eaLnBrk="1" latinLnBrk="0" hangingPunct="1">
                        <a:defRPr sz="1800" b="1" kern="1200">
                          <a:solidFill>
                            <a:schemeClr val="tx1"/>
                          </a:solidFill>
                          <a:latin typeface="Arial"/>
                          <a:cs typeface="Arial"/>
                        </a:defRPr>
                      </a:lvl5pPr>
                      <a:lvl6pPr marL="2285978" algn="l" defTabSz="914391" rtl="0" eaLnBrk="1" latinLnBrk="0" hangingPunct="1">
                        <a:defRPr sz="1800" b="1" kern="1200">
                          <a:solidFill>
                            <a:schemeClr val="tx1"/>
                          </a:solidFill>
                          <a:latin typeface="Arial"/>
                          <a:cs typeface="Arial"/>
                        </a:defRPr>
                      </a:lvl6pPr>
                      <a:lvl7pPr marL="2743174" algn="l" defTabSz="914391" rtl="0" eaLnBrk="1" latinLnBrk="0" hangingPunct="1">
                        <a:defRPr sz="1800" b="1" kern="1200">
                          <a:solidFill>
                            <a:schemeClr val="tx1"/>
                          </a:solidFill>
                          <a:latin typeface="Arial"/>
                          <a:cs typeface="Arial"/>
                        </a:defRPr>
                      </a:lvl7pPr>
                      <a:lvl8pPr marL="3200370" algn="l" defTabSz="914391" rtl="0" eaLnBrk="1" latinLnBrk="0" hangingPunct="1">
                        <a:defRPr sz="1800" b="1" kern="1200">
                          <a:solidFill>
                            <a:schemeClr val="tx1"/>
                          </a:solidFill>
                          <a:latin typeface="Arial"/>
                          <a:cs typeface="Arial"/>
                        </a:defRPr>
                      </a:lvl8pPr>
                      <a:lvl9pPr marL="3657565" algn="l" defTabSz="914391" rtl="0" eaLnBrk="1" latinLnBrk="0" hangingPunct="1">
                        <a:defRPr sz="1800" b="1" kern="1200">
                          <a:solidFill>
                            <a:schemeClr val="tx1"/>
                          </a:solidFill>
                          <a:latin typeface="Arial"/>
                          <a:cs typeface="Arial"/>
                        </a:defRPr>
                      </a:lvl9pPr>
                    </a:lstStyle>
                    <a:p>
                      <a:r>
                        <a:rPr lang="en-ZA" sz="2200" dirty="0" smtClean="0">
                          <a:latin typeface="+mn-lt"/>
                        </a:rPr>
                        <a:t>Slide</a:t>
                      </a:r>
                      <a:endParaRPr lang="en-ZA" sz="2200" dirty="0">
                        <a:latin typeface="+mn-lt"/>
                      </a:endParaRPr>
                    </a:p>
                  </a:txBody>
                  <a:tcPr>
                    <a:lnL>
                      <a:noFill/>
                    </a:lnL>
                    <a:lnR>
                      <a:noFill/>
                    </a:lnR>
                    <a:lnT w="12700" cmpd="sng">
                      <a:solidFill>
                        <a:srgbClr val="4E8542"/>
                      </a:solidFill>
                    </a:lnT>
                    <a:lnB w="12700" cap="flat" cmpd="sng" algn="ctr">
                      <a:solidFill>
                        <a:srgbClr val="4E854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20477">
                <a:tc>
                  <a:txBody>
                    <a:bodyPr/>
                    <a:lstStyle>
                      <a:lvl1pPr marL="0" algn="l" defTabSz="914391" rtl="0" eaLnBrk="1" latinLnBrk="0" hangingPunct="1">
                        <a:defRPr sz="1800" kern="1200">
                          <a:solidFill>
                            <a:schemeClr val="tx1"/>
                          </a:solidFill>
                          <a:latin typeface="Arial"/>
                          <a:cs typeface="Arial"/>
                        </a:defRPr>
                      </a:lvl1pPr>
                      <a:lvl2pPr marL="457196" algn="l" defTabSz="914391" rtl="0" eaLnBrk="1" latinLnBrk="0" hangingPunct="1">
                        <a:defRPr sz="1800" kern="1200">
                          <a:solidFill>
                            <a:schemeClr val="tx1"/>
                          </a:solidFill>
                          <a:latin typeface="Arial"/>
                          <a:cs typeface="Arial"/>
                        </a:defRPr>
                      </a:lvl2pPr>
                      <a:lvl3pPr marL="914391" algn="l" defTabSz="914391" rtl="0" eaLnBrk="1" latinLnBrk="0" hangingPunct="1">
                        <a:defRPr sz="1800" kern="1200">
                          <a:solidFill>
                            <a:schemeClr val="tx1"/>
                          </a:solidFill>
                          <a:latin typeface="Arial"/>
                          <a:cs typeface="Arial"/>
                        </a:defRPr>
                      </a:lvl3pPr>
                      <a:lvl4pPr marL="1371587" algn="l" defTabSz="914391" rtl="0" eaLnBrk="1" latinLnBrk="0" hangingPunct="1">
                        <a:defRPr sz="1800" kern="1200">
                          <a:solidFill>
                            <a:schemeClr val="tx1"/>
                          </a:solidFill>
                          <a:latin typeface="Arial"/>
                          <a:cs typeface="Arial"/>
                        </a:defRPr>
                      </a:lvl4pPr>
                      <a:lvl5pPr marL="1828783" algn="l" defTabSz="914391" rtl="0" eaLnBrk="1" latinLnBrk="0" hangingPunct="1">
                        <a:defRPr sz="1800" kern="1200">
                          <a:solidFill>
                            <a:schemeClr val="tx1"/>
                          </a:solidFill>
                          <a:latin typeface="Arial"/>
                          <a:cs typeface="Arial"/>
                        </a:defRPr>
                      </a:lvl5pPr>
                      <a:lvl6pPr marL="2285978" algn="l" defTabSz="914391" rtl="0" eaLnBrk="1" latinLnBrk="0" hangingPunct="1">
                        <a:defRPr sz="1800" kern="1200">
                          <a:solidFill>
                            <a:schemeClr val="tx1"/>
                          </a:solidFill>
                          <a:latin typeface="Arial"/>
                          <a:cs typeface="Arial"/>
                        </a:defRPr>
                      </a:lvl6pPr>
                      <a:lvl7pPr marL="2743174" algn="l" defTabSz="914391" rtl="0" eaLnBrk="1" latinLnBrk="0" hangingPunct="1">
                        <a:defRPr sz="1800" kern="1200">
                          <a:solidFill>
                            <a:schemeClr val="tx1"/>
                          </a:solidFill>
                          <a:latin typeface="Arial"/>
                          <a:cs typeface="Arial"/>
                        </a:defRPr>
                      </a:lvl7pPr>
                      <a:lvl8pPr marL="3200370" algn="l" defTabSz="914391" rtl="0" eaLnBrk="1" latinLnBrk="0" hangingPunct="1">
                        <a:defRPr sz="1800" kern="1200">
                          <a:solidFill>
                            <a:schemeClr val="tx1"/>
                          </a:solidFill>
                          <a:latin typeface="Arial"/>
                          <a:cs typeface="Arial"/>
                        </a:defRPr>
                      </a:lvl8pPr>
                      <a:lvl9pPr marL="3657565" algn="l" defTabSz="914391" rtl="0" eaLnBrk="1" latinLnBrk="0" hangingPunct="1">
                        <a:defRPr sz="1800" kern="1200">
                          <a:solidFill>
                            <a:schemeClr val="tx1"/>
                          </a:solidFill>
                          <a:latin typeface="Arial"/>
                          <a:cs typeface="Arial"/>
                        </a:defRPr>
                      </a:lvl9pPr>
                    </a:lstStyle>
                    <a:p>
                      <a:pPr>
                        <a:lnSpc>
                          <a:spcPct val="100000"/>
                        </a:lnSpc>
                        <a:spcBef>
                          <a:spcPts val="0"/>
                        </a:spcBef>
                      </a:pPr>
                      <a:r>
                        <a:rPr lang="en-ZA" sz="2200" dirty="0" smtClean="0">
                          <a:latin typeface="+mn-lt"/>
                        </a:rPr>
                        <a:t>1.</a:t>
                      </a:r>
                      <a:endParaRPr lang="en-ZA" sz="2200" dirty="0">
                        <a:latin typeface="+mn-lt"/>
                      </a:endParaRPr>
                    </a:p>
                  </a:txBody>
                  <a:tcPr anchor="ctr">
                    <a:lnL>
                      <a:noFill/>
                    </a:lnL>
                    <a:lnR>
                      <a:noFill/>
                    </a:lnR>
                    <a:lnT w="12700" cmpd="sng">
                      <a:solidFill>
                        <a:srgbClr val="4E8542"/>
                      </a:solidFill>
                    </a:lnT>
                    <a:lnB>
                      <a:noFill/>
                    </a:lnB>
                    <a:lnTlToBr w="12700" cmpd="sng">
                      <a:noFill/>
                      <a:prstDash val="solid"/>
                    </a:lnTlToBr>
                    <a:lnBlToTr w="12700" cmpd="sng">
                      <a:noFill/>
                      <a:prstDash val="solid"/>
                    </a:lnBlToTr>
                    <a:solidFill>
                      <a:srgbClr val="4E8542">
                        <a:alpha val="20000"/>
                      </a:srgbClr>
                    </a:solid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r>
                        <a:rPr lang="en-US" sz="2200" kern="1200" dirty="0" smtClean="0">
                          <a:latin typeface="+mn-lt"/>
                        </a:rPr>
                        <a:t>Part A: General</a:t>
                      </a:r>
                      <a:r>
                        <a:rPr lang="en-US" sz="2200" baseline="0" dirty="0" smtClean="0">
                          <a:latin typeface="+mn-lt"/>
                        </a:rPr>
                        <a:t> </a:t>
                      </a:r>
                      <a:r>
                        <a:rPr lang="en-US" sz="2200" kern="1200" dirty="0" smtClean="0">
                          <a:latin typeface="+mn-lt"/>
                        </a:rPr>
                        <a:t>Information</a:t>
                      </a:r>
                      <a:r>
                        <a:rPr lang="en-US" sz="2200" baseline="0" dirty="0" smtClean="0">
                          <a:latin typeface="+mn-lt"/>
                        </a:rPr>
                        <a:t> </a:t>
                      </a:r>
                      <a:endParaRPr lang="en-ZA" sz="2200" dirty="0">
                        <a:latin typeface="+mn-lt"/>
                      </a:endParaRPr>
                    </a:p>
                  </a:txBody>
                  <a:tcPr anchor="ctr">
                    <a:lnL>
                      <a:noFill/>
                    </a:lnL>
                    <a:lnR>
                      <a:noFill/>
                    </a:lnR>
                    <a:lnT w="12700" cmpd="sng">
                      <a:solidFill>
                        <a:srgbClr val="4E8542"/>
                      </a:solidFill>
                    </a:lnT>
                    <a:lnB>
                      <a:noFill/>
                    </a:lnB>
                    <a:lnTlToBr w="12700" cmpd="sng">
                      <a:noFill/>
                      <a:prstDash val="solid"/>
                    </a:lnTlToBr>
                    <a:lnBlToTr w="12700" cmpd="sng">
                      <a:noFill/>
                      <a:prstDash val="solid"/>
                    </a:lnBlToTr>
                    <a:solidFill>
                      <a:srgbClr val="4E8542">
                        <a:alpha val="20000"/>
                      </a:srgbClr>
                    </a:solid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r>
                        <a:rPr lang="en-ZA" sz="2200" dirty="0" smtClean="0">
                          <a:latin typeface="+mn-lt"/>
                        </a:rPr>
                        <a:t>3 </a:t>
                      </a:r>
                      <a:endParaRPr lang="en-ZA" sz="2200" dirty="0">
                        <a:latin typeface="+mn-lt"/>
                      </a:endParaRPr>
                    </a:p>
                  </a:txBody>
                  <a:tcPr anchor="ctr">
                    <a:lnL>
                      <a:noFill/>
                    </a:lnL>
                    <a:lnR>
                      <a:noFill/>
                    </a:lnR>
                    <a:lnT w="12700" cmpd="sng">
                      <a:solidFill>
                        <a:srgbClr val="4E8542"/>
                      </a:solidFill>
                    </a:lnT>
                    <a:lnB>
                      <a:noFill/>
                    </a:lnB>
                    <a:lnTlToBr w="12700" cmpd="sng">
                      <a:noFill/>
                      <a:prstDash val="solid"/>
                    </a:lnTlToBr>
                    <a:lnBlToTr w="12700" cmpd="sng">
                      <a:noFill/>
                      <a:prstDash val="solid"/>
                    </a:lnBlToTr>
                    <a:solidFill>
                      <a:srgbClr val="4E8542">
                        <a:alpha val="20000"/>
                      </a:srgbClr>
                    </a:solidFill>
                  </a:tcPr>
                </a:tc>
                <a:extLst>
                  <a:ext uri="{0D108BD9-81ED-4DB2-BD59-A6C34878D82A}">
                    <a16:rowId xmlns:a16="http://schemas.microsoft.com/office/drawing/2014/main" xmlns="" val="10001"/>
                  </a:ext>
                </a:extLst>
              </a:tr>
              <a:tr h="620477">
                <a:tc>
                  <a:txBody>
                    <a:bodyPr/>
                    <a:lstStyle>
                      <a:lvl1pPr marL="0" algn="l" defTabSz="914391" rtl="0" eaLnBrk="1" latinLnBrk="0" hangingPunct="1">
                        <a:defRPr sz="1800" kern="1200">
                          <a:solidFill>
                            <a:schemeClr val="tx1"/>
                          </a:solidFill>
                          <a:latin typeface="Arial"/>
                          <a:cs typeface="Arial"/>
                        </a:defRPr>
                      </a:lvl1pPr>
                      <a:lvl2pPr marL="457196" algn="l" defTabSz="914391" rtl="0" eaLnBrk="1" latinLnBrk="0" hangingPunct="1">
                        <a:defRPr sz="1800" kern="1200">
                          <a:solidFill>
                            <a:schemeClr val="tx1"/>
                          </a:solidFill>
                          <a:latin typeface="Arial"/>
                          <a:cs typeface="Arial"/>
                        </a:defRPr>
                      </a:lvl2pPr>
                      <a:lvl3pPr marL="914391" algn="l" defTabSz="914391" rtl="0" eaLnBrk="1" latinLnBrk="0" hangingPunct="1">
                        <a:defRPr sz="1800" kern="1200">
                          <a:solidFill>
                            <a:schemeClr val="tx1"/>
                          </a:solidFill>
                          <a:latin typeface="Arial"/>
                          <a:cs typeface="Arial"/>
                        </a:defRPr>
                      </a:lvl3pPr>
                      <a:lvl4pPr marL="1371587" algn="l" defTabSz="914391" rtl="0" eaLnBrk="1" latinLnBrk="0" hangingPunct="1">
                        <a:defRPr sz="1800" kern="1200">
                          <a:solidFill>
                            <a:schemeClr val="tx1"/>
                          </a:solidFill>
                          <a:latin typeface="Arial"/>
                          <a:cs typeface="Arial"/>
                        </a:defRPr>
                      </a:lvl4pPr>
                      <a:lvl5pPr marL="1828783" algn="l" defTabSz="914391" rtl="0" eaLnBrk="1" latinLnBrk="0" hangingPunct="1">
                        <a:defRPr sz="1800" kern="1200">
                          <a:solidFill>
                            <a:schemeClr val="tx1"/>
                          </a:solidFill>
                          <a:latin typeface="Arial"/>
                          <a:cs typeface="Arial"/>
                        </a:defRPr>
                      </a:lvl5pPr>
                      <a:lvl6pPr marL="2285978" algn="l" defTabSz="914391" rtl="0" eaLnBrk="1" latinLnBrk="0" hangingPunct="1">
                        <a:defRPr sz="1800" kern="1200">
                          <a:solidFill>
                            <a:schemeClr val="tx1"/>
                          </a:solidFill>
                          <a:latin typeface="Arial"/>
                          <a:cs typeface="Arial"/>
                        </a:defRPr>
                      </a:lvl6pPr>
                      <a:lvl7pPr marL="2743174" algn="l" defTabSz="914391" rtl="0" eaLnBrk="1" latinLnBrk="0" hangingPunct="1">
                        <a:defRPr sz="1800" kern="1200">
                          <a:solidFill>
                            <a:schemeClr val="tx1"/>
                          </a:solidFill>
                          <a:latin typeface="Arial"/>
                          <a:cs typeface="Arial"/>
                        </a:defRPr>
                      </a:lvl7pPr>
                      <a:lvl8pPr marL="3200370" algn="l" defTabSz="914391" rtl="0" eaLnBrk="1" latinLnBrk="0" hangingPunct="1">
                        <a:defRPr sz="1800" kern="1200">
                          <a:solidFill>
                            <a:schemeClr val="tx1"/>
                          </a:solidFill>
                          <a:latin typeface="Arial"/>
                          <a:cs typeface="Arial"/>
                        </a:defRPr>
                      </a:lvl8pPr>
                      <a:lvl9pPr marL="3657565" algn="l" defTabSz="914391" rtl="0" eaLnBrk="1" latinLnBrk="0" hangingPunct="1">
                        <a:defRPr sz="1800" kern="1200">
                          <a:solidFill>
                            <a:schemeClr val="tx1"/>
                          </a:solidFill>
                          <a:latin typeface="Arial"/>
                          <a:cs typeface="Arial"/>
                        </a:defRPr>
                      </a:lvl9p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2200" dirty="0" smtClean="0">
                          <a:latin typeface="+mn-lt"/>
                        </a:rPr>
                        <a:t>2.</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kern="1200" dirty="0" smtClean="0">
                          <a:latin typeface="+mn-lt"/>
                        </a:rPr>
                        <a:t>Overview of the 2018/19 performance</a:t>
                      </a:r>
                      <a:endParaRPr lang="en-ZA" sz="2200" kern="1200" dirty="0" smtClean="0">
                        <a:solidFill>
                          <a:schemeClr val="tx1"/>
                        </a:solidFill>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r>
                        <a:rPr lang="en-ZA" sz="2200" dirty="0" smtClean="0">
                          <a:latin typeface="+mn-lt"/>
                        </a:rPr>
                        <a:t>8</a:t>
                      </a:r>
                      <a:endParaRPr lang="en-ZA" sz="2200" dirty="0">
                        <a:latin typeface="+mn-lt"/>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20477">
                <a:tc>
                  <a:txBody>
                    <a:bodyPr/>
                    <a:lstStyle>
                      <a:lvl1pPr marL="0" algn="l" defTabSz="914391" rtl="0" eaLnBrk="1" latinLnBrk="0" hangingPunct="1">
                        <a:defRPr sz="1800" kern="1200">
                          <a:solidFill>
                            <a:schemeClr val="tx1"/>
                          </a:solidFill>
                          <a:latin typeface="Arial"/>
                          <a:cs typeface="Arial"/>
                        </a:defRPr>
                      </a:lvl1pPr>
                      <a:lvl2pPr marL="457196" algn="l" defTabSz="914391" rtl="0" eaLnBrk="1" latinLnBrk="0" hangingPunct="1">
                        <a:defRPr sz="1800" kern="1200">
                          <a:solidFill>
                            <a:schemeClr val="tx1"/>
                          </a:solidFill>
                          <a:latin typeface="Arial"/>
                          <a:cs typeface="Arial"/>
                        </a:defRPr>
                      </a:lvl2pPr>
                      <a:lvl3pPr marL="914391" algn="l" defTabSz="914391" rtl="0" eaLnBrk="1" latinLnBrk="0" hangingPunct="1">
                        <a:defRPr sz="1800" kern="1200">
                          <a:solidFill>
                            <a:schemeClr val="tx1"/>
                          </a:solidFill>
                          <a:latin typeface="Arial"/>
                          <a:cs typeface="Arial"/>
                        </a:defRPr>
                      </a:lvl3pPr>
                      <a:lvl4pPr marL="1371587" algn="l" defTabSz="914391" rtl="0" eaLnBrk="1" latinLnBrk="0" hangingPunct="1">
                        <a:defRPr sz="1800" kern="1200">
                          <a:solidFill>
                            <a:schemeClr val="tx1"/>
                          </a:solidFill>
                          <a:latin typeface="Arial"/>
                          <a:cs typeface="Arial"/>
                        </a:defRPr>
                      </a:lvl4pPr>
                      <a:lvl5pPr marL="1828783" algn="l" defTabSz="914391" rtl="0" eaLnBrk="1" latinLnBrk="0" hangingPunct="1">
                        <a:defRPr sz="1800" kern="1200">
                          <a:solidFill>
                            <a:schemeClr val="tx1"/>
                          </a:solidFill>
                          <a:latin typeface="Arial"/>
                          <a:cs typeface="Arial"/>
                        </a:defRPr>
                      </a:lvl5pPr>
                      <a:lvl6pPr marL="2285978" algn="l" defTabSz="914391" rtl="0" eaLnBrk="1" latinLnBrk="0" hangingPunct="1">
                        <a:defRPr sz="1800" kern="1200">
                          <a:solidFill>
                            <a:schemeClr val="tx1"/>
                          </a:solidFill>
                          <a:latin typeface="Arial"/>
                          <a:cs typeface="Arial"/>
                        </a:defRPr>
                      </a:lvl6pPr>
                      <a:lvl7pPr marL="2743174" algn="l" defTabSz="914391" rtl="0" eaLnBrk="1" latinLnBrk="0" hangingPunct="1">
                        <a:defRPr sz="1800" kern="1200">
                          <a:solidFill>
                            <a:schemeClr val="tx1"/>
                          </a:solidFill>
                          <a:latin typeface="Arial"/>
                          <a:cs typeface="Arial"/>
                        </a:defRPr>
                      </a:lvl7pPr>
                      <a:lvl8pPr marL="3200370" algn="l" defTabSz="914391" rtl="0" eaLnBrk="1" latinLnBrk="0" hangingPunct="1">
                        <a:defRPr sz="1800" kern="1200">
                          <a:solidFill>
                            <a:schemeClr val="tx1"/>
                          </a:solidFill>
                          <a:latin typeface="Arial"/>
                          <a:cs typeface="Arial"/>
                        </a:defRPr>
                      </a:lvl8pPr>
                      <a:lvl9pPr marL="3657565" algn="l" defTabSz="914391" rtl="0" eaLnBrk="1" latinLnBrk="0" hangingPunct="1">
                        <a:defRPr sz="1800" kern="1200">
                          <a:solidFill>
                            <a:schemeClr val="tx1"/>
                          </a:solidFill>
                          <a:latin typeface="Arial"/>
                          <a:cs typeface="Arial"/>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2200" dirty="0" smtClean="0">
                          <a:latin typeface="+mn-lt"/>
                        </a:rPr>
                        <a:t>3.</a:t>
                      </a:r>
                    </a:p>
                  </a:txBody>
                  <a:tcPr anchor="ctr">
                    <a:lnL>
                      <a:noFill/>
                    </a:lnL>
                    <a:lnR>
                      <a:noFill/>
                    </a:lnR>
                    <a:lnT>
                      <a:noFill/>
                    </a:lnT>
                    <a:lnB>
                      <a:noFill/>
                    </a:lnB>
                    <a:lnTlToBr w="12700" cmpd="sng">
                      <a:noFill/>
                      <a:prstDash val="solid"/>
                    </a:lnTlToBr>
                    <a:lnBlToTr w="12700" cmpd="sng">
                      <a:noFill/>
                      <a:prstDash val="solid"/>
                    </a:lnBlToTr>
                    <a:solidFill>
                      <a:srgbClr val="4E8542">
                        <a:alpha val="20000"/>
                      </a:srgbClr>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dirty="0" smtClean="0">
                          <a:latin typeface="+mn-lt"/>
                        </a:rPr>
                        <a:t>Part</a:t>
                      </a:r>
                      <a:r>
                        <a:rPr lang="en-ZA" sz="2200" baseline="0" dirty="0" smtClean="0">
                          <a:latin typeface="+mn-lt"/>
                        </a:rPr>
                        <a:t> B: </a:t>
                      </a:r>
                      <a:r>
                        <a:rPr lang="en-ZA" sz="2200" dirty="0" smtClean="0">
                          <a:latin typeface="+mn-lt"/>
                        </a:rPr>
                        <a:t>Programme Performance Information</a:t>
                      </a:r>
                      <a:endParaRPr lang="en-ZA" sz="2200" b="1" dirty="0" smtClean="0">
                        <a:solidFill>
                          <a:schemeClr val="accent6"/>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4E8542">
                        <a:alpha val="20000"/>
                      </a:srgbClr>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2200" dirty="0" smtClean="0">
                          <a:latin typeface="+mn-lt"/>
                        </a:rPr>
                        <a:t>22</a:t>
                      </a:r>
                      <a:endParaRPr lang="en-ZA" sz="2200" dirty="0">
                        <a:latin typeface="+mn-lt"/>
                      </a:endParaRPr>
                    </a:p>
                  </a:txBody>
                  <a:tcPr anchor="ctr">
                    <a:lnL>
                      <a:noFill/>
                    </a:lnL>
                    <a:lnR>
                      <a:noFill/>
                    </a:lnR>
                    <a:lnT>
                      <a:noFill/>
                    </a:lnT>
                    <a:lnB>
                      <a:noFill/>
                    </a:lnB>
                    <a:lnTlToBr w="12700" cmpd="sng">
                      <a:noFill/>
                      <a:prstDash val="solid"/>
                    </a:lnTlToBr>
                    <a:lnBlToTr w="12700" cmpd="sng">
                      <a:noFill/>
                      <a:prstDash val="solid"/>
                    </a:lnBlToTr>
                    <a:solidFill>
                      <a:srgbClr val="4E8542">
                        <a:alpha val="20000"/>
                      </a:srgbClr>
                    </a:solidFill>
                  </a:tcPr>
                </a:tc>
                <a:extLst>
                  <a:ext uri="{0D108BD9-81ED-4DB2-BD59-A6C34878D82A}">
                    <a16:rowId xmlns:a16="http://schemas.microsoft.com/office/drawing/2014/main" xmlns="" val="10003"/>
                  </a:ext>
                </a:extLst>
              </a:tr>
              <a:tr h="676888">
                <a:tc>
                  <a:txBody>
                    <a:bodyPr/>
                    <a:lstStyle>
                      <a:lvl1pPr marL="0" algn="l" defTabSz="914391" rtl="0" eaLnBrk="1" latinLnBrk="0" hangingPunct="1">
                        <a:defRPr sz="1800" kern="1200">
                          <a:solidFill>
                            <a:schemeClr val="tx1"/>
                          </a:solidFill>
                          <a:latin typeface="Arial"/>
                          <a:cs typeface="Arial"/>
                        </a:defRPr>
                      </a:lvl1pPr>
                      <a:lvl2pPr marL="457196" algn="l" defTabSz="914391" rtl="0" eaLnBrk="1" latinLnBrk="0" hangingPunct="1">
                        <a:defRPr sz="1800" kern="1200">
                          <a:solidFill>
                            <a:schemeClr val="tx1"/>
                          </a:solidFill>
                          <a:latin typeface="Arial"/>
                          <a:cs typeface="Arial"/>
                        </a:defRPr>
                      </a:lvl2pPr>
                      <a:lvl3pPr marL="914391" algn="l" defTabSz="914391" rtl="0" eaLnBrk="1" latinLnBrk="0" hangingPunct="1">
                        <a:defRPr sz="1800" kern="1200">
                          <a:solidFill>
                            <a:schemeClr val="tx1"/>
                          </a:solidFill>
                          <a:latin typeface="Arial"/>
                          <a:cs typeface="Arial"/>
                        </a:defRPr>
                      </a:lvl3pPr>
                      <a:lvl4pPr marL="1371587" algn="l" defTabSz="914391" rtl="0" eaLnBrk="1" latinLnBrk="0" hangingPunct="1">
                        <a:defRPr sz="1800" kern="1200">
                          <a:solidFill>
                            <a:schemeClr val="tx1"/>
                          </a:solidFill>
                          <a:latin typeface="Arial"/>
                          <a:cs typeface="Arial"/>
                        </a:defRPr>
                      </a:lvl4pPr>
                      <a:lvl5pPr marL="1828783" algn="l" defTabSz="914391" rtl="0" eaLnBrk="1" latinLnBrk="0" hangingPunct="1">
                        <a:defRPr sz="1800" kern="1200">
                          <a:solidFill>
                            <a:schemeClr val="tx1"/>
                          </a:solidFill>
                          <a:latin typeface="Arial"/>
                          <a:cs typeface="Arial"/>
                        </a:defRPr>
                      </a:lvl5pPr>
                      <a:lvl6pPr marL="2285978" algn="l" defTabSz="914391" rtl="0" eaLnBrk="1" latinLnBrk="0" hangingPunct="1">
                        <a:defRPr sz="1800" kern="1200">
                          <a:solidFill>
                            <a:schemeClr val="tx1"/>
                          </a:solidFill>
                          <a:latin typeface="Arial"/>
                          <a:cs typeface="Arial"/>
                        </a:defRPr>
                      </a:lvl6pPr>
                      <a:lvl7pPr marL="2743174" algn="l" defTabSz="914391" rtl="0" eaLnBrk="1" latinLnBrk="0" hangingPunct="1">
                        <a:defRPr sz="1800" kern="1200">
                          <a:solidFill>
                            <a:schemeClr val="tx1"/>
                          </a:solidFill>
                          <a:latin typeface="Arial"/>
                          <a:cs typeface="Arial"/>
                        </a:defRPr>
                      </a:lvl7pPr>
                      <a:lvl8pPr marL="3200370" algn="l" defTabSz="914391" rtl="0" eaLnBrk="1" latinLnBrk="0" hangingPunct="1">
                        <a:defRPr sz="1800" kern="1200">
                          <a:solidFill>
                            <a:schemeClr val="tx1"/>
                          </a:solidFill>
                          <a:latin typeface="Arial"/>
                          <a:cs typeface="Arial"/>
                        </a:defRPr>
                      </a:lvl8pPr>
                      <a:lvl9pPr marL="3657565" algn="l" defTabSz="914391" rtl="0" eaLnBrk="1" latinLnBrk="0" hangingPunct="1">
                        <a:defRPr sz="1800" kern="1200">
                          <a:solidFill>
                            <a:schemeClr val="tx1"/>
                          </a:solidFill>
                          <a:latin typeface="Arial"/>
                          <a:cs typeface="Arial"/>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2200" dirty="0" smtClean="0">
                          <a:latin typeface="+mn-lt"/>
                        </a:rPr>
                        <a:t>4.</a:t>
                      </a: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dirty="0" smtClean="0">
                          <a:latin typeface="+mn-lt"/>
                        </a:rPr>
                        <a:t>Part C: Governance</a:t>
                      </a:r>
                      <a:endParaRPr lang="en-ZA" sz="2200" b="1" dirty="0" smtClean="0">
                        <a:solidFill>
                          <a:schemeClr val="accent6"/>
                        </a:solidFill>
                        <a:latin typeface="+mn-l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r>
                        <a:rPr lang="en-ZA" sz="2200" dirty="0" smtClean="0">
                          <a:latin typeface="+mn-lt"/>
                        </a:rPr>
                        <a:t>50</a:t>
                      </a:r>
                      <a:endParaRPr lang="en-ZA" sz="2200" dirty="0">
                        <a:latin typeface="+mn-lt"/>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676888">
                <a:tc>
                  <a:txBody>
                    <a:bodyPr/>
                    <a:lstStyle>
                      <a:lvl1pPr marL="0" algn="l" defTabSz="914391" rtl="0" eaLnBrk="1" latinLnBrk="0" hangingPunct="1">
                        <a:defRPr sz="1800" kern="1200">
                          <a:solidFill>
                            <a:schemeClr val="tx1"/>
                          </a:solidFill>
                          <a:latin typeface="Arial"/>
                          <a:cs typeface="Arial"/>
                        </a:defRPr>
                      </a:lvl1pPr>
                      <a:lvl2pPr marL="457196" algn="l" defTabSz="914391" rtl="0" eaLnBrk="1" latinLnBrk="0" hangingPunct="1">
                        <a:defRPr sz="1800" kern="1200">
                          <a:solidFill>
                            <a:schemeClr val="tx1"/>
                          </a:solidFill>
                          <a:latin typeface="Arial"/>
                          <a:cs typeface="Arial"/>
                        </a:defRPr>
                      </a:lvl2pPr>
                      <a:lvl3pPr marL="914391" algn="l" defTabSz="914391" rtl="0" eaLnBrk="1" latinLnBrk="0" hangingPunct="1">
                        <a:defRPr sz="1800" kern="1200">
                          <a:solidFill>
                            <a:schemeClr val="tx1"/>
                          </a:solidFill>
                          <a:latin typeface="Arial"/>
                          <a:cs typeface="Arial"/>
                        </a:defRPr>
                      </a:lvl3pPr>
                      <a:lvl4pPr marL="1371587" algn="l" defTabSz="914391" rtl="0" eaLnBrk="1" latinLnBrk="0" hangingPunct="1">
                        <a:defRPr sz="1800" kern="1200">
                          <a:solidFill>
                            <a:schemeClr val="tx1"/>
                          </a:solidFill>
                          <a:latin typeface="Arial"/>
                          <a:cs typeface="Arial"/>
                        </a:defRPr>
                      </a:lvl4pPr>
                      <a:lvl5pPr marL="1828783" algn="l" defTabSz="914391" rtl="0" eaLnBrk="1" latinLnBrk="0" hangingPunct="1">
                        <a:defRPr sz="1800" kern="1200">
                          <a:solidFill>
                            <a:schemeClr val="tx1"/>
                          </a:solidFill>
                          <a:latin typeface="Arial"/>
                          <a:cs typeface="Arial"/>
                        </a:defRPr>
                      </a:lvl5pPr>
                      <a:lvl6pPr marL="2285978" algn="l" defTabSz="914391" rtl="0" eaLnBrk="1" latinLnBrk="0" hangingPunct="1">
                        <a:defRPr sz="1800" kern="1200">
                          <a:solidFill>
                            <a:schemeClr val="tx1"/>
                          </a:solidFill>
                          <a:latin typeface="Arial"/>
                          <a:cs typeface="Arial"/>
                        </a:defRPr>
                      </a:lvl6pPr>
                      <a:lvl7pPr marL="2743174" algn="l" defTabSz="914391" rtl="0" eaLnBrk="1" latinLnBrk="0" hangingPunct="1">
                        <a:defRPr sz="1800" kern="1200">
                          <a:solidFill>
                            <a:schemeClr val="tx1"/>
                          </a:solidFill>
                          <a:latin typeface="Arial"/>
                          <a:cs typeface="Arial"/>
                        </a:defRPr>
                      </a:lvl7pPr>
                      <a:lvl8pPr marL="3200370" algn="l" defTabSz="914391" rtl="0" eaLnBrk="1" latinLnBrk="0" hangingPunct="1">
                        <a:defRPr sz="1800" kern="1200">
                          <a:solidFill>
                            <a:schemeClr val="tx1"/>
                          </a:solidFill>
                          <a:latin typeface="Arial"/>
                          <a:cs typeface="Arial"/>
                        </a:defRPr>
                      </a:lvl8pPr>
                      <a:lvl9pPr marL="3657565" algn="l" defTabSz="914391" rtl="0" eaLnBrk="1" latinLnBrk="0" hangingPunct="1">
                        <a:defRPr sz="1800" kern="1200">
                          <a:solidFill>
                            <a:schemeClr val="tx1"/>
                          </a:solidFill>
                          <a:latin typeface="Arial"/>
                          <a:cs typeface="Arial"/>
                        </a:defRPr>
                      </a:lvl9pPr>
                    </a:lstStyle>
                    <a:p>
                      <a:pPr>
                        <a:lnSpc>
                          <a:spcPct val="100000"/>
                        </a:lnSpc>
                        <a:spcBef>
                          <a:spcPts val="0"/>
                        </a:spcBef>
                      </a:pPr>
                      <a:r>
                        <a:rPr lang="en-ZA" sz="2200" dirty="0" smtClean="0">
                          <a:latin typeface="+mn-lt"/>
                        </a:rPr>
                        <a:t>5.</a:t>
                      </a:r>
                      <a:endParaRPr lang="en-ZA" sz="2200" dirty="0">
                        <a:latin typeface="+mn-lt"/>
                      </a:endParaRPr>
                    </a:p>
                  </a:txBody>
                  <a:tcPr anchor="ctr">
                    <a:lnL>
                      <a:noFill/>
                    </a:lnL>
                    <a:lnR>
                      <a:noFill/>
                    </a:lnR>
                    <a:lnT>
                      <a:noFill/>
                    </a:lnT>
                    <a:lnB>
                      <a:noFill/>
                    </a:lnB>
                    <a:lnTlToBr w="12700" cmpd="sng">
                      <a:noFill/>
                      <a:prstDash val="solid"/>
                    </a:lnTlToBr>
                    <a:lnBlToTr w="12700" cmpd="sng">
                      <a:noFill/>
                      <a:prstDash val="solid"/>
                    </a:lnBlToTr>
                    <a:solidFill>
                      <a:srgbClr val="4E8542">
                        <a:alpha val="20000"/>
                      </a:srgbClr>
                    </a:solid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b="0" dirty="0" smtClean="0">
                          <a:solidFill>
                            <a:schemeClr val="tx1"/>
                          </a:solidFill>
                          <a:latin typeface="+mn-lt"/>
                        </a:rPr>
                        <a:t>Part D: Human Resources</a:t>
                      </a:r>
                    </a:p>
                  </a:txBody>
                  <a:tcPr anchor="ctr">
                    <a:lnL>
                      <a:noFill/>
                    </a:lnL>
                    <a:lnR>
                      <a:noFill/>
                    </a:lnR>
                    <a:lnT>
                      <a:noFill/>
                    </a:lnT>
                    <a:lnB>
                      <a:noFill/>
                    </a:lnB>
                    <a:lnTlToBr w="12700" cmpd="sng">
                      <a:noFill/>
                      <a:prstDash val="solid"/>
                    </a:lnTlToBr>
                    <a:lnBlToTr w="12700" cmpd="sng">
                      <a:noFill/>
                      <a:prstDash val="solid"/>
                    </a:lnBlToTr>
                    <a:solidFill>
                      <a:srgbClr val="4E8542">
                        <a:alpha val="20000"/>
                      </a:srgbClr>
                    </a:solidFill>
                  </a:tcPr>
                </a:tc>
                <a:tc>
                  <a:txBody>
                    <a:bodyPr/>
                    <a:lstStyle>
                      <a:lvl1pPr marL="0" algn="l" defTabSz="914331" rtl="0" eaLnBrk="1" latinLnBrk="0" hangingPunct="1">
                        <a:defRPr sz="1800" kern="1200">
                          <a:solidFill>
                            <a:schemeClr val="tx1"/>
                          </a:solidFill>
                          <a:latin typeface="Calibri"/>
                          <a:cs typeface="Arial"/>
                        </a:defRPr>
                      </a:lvl1pPr>
                      <a:lvl2pPr marL="457165" algn="l" defTabSz="914331" rtl="0" eaLnBrk="1" latinLnBrk="0" hangingPunct="1">
                        <a:defRPr sz="1800" kern="1200">
                          <a:solidFill>
                            <a:schemeClr val="tx1"/>
                          </a:solidFill>
                          <a:latin typeface="Calibri"/>
                          <a:cs typeface="Arial"/>
                        </a:defRPr>
                      </a:lvl2pPr>
                      <a:lvl3pPr marL="914331" algn="l" defTabSz="914331" rtl="0" eaLnBrk="1" latinLnBrk="0" hangingPunct="1">
                        <a:defRPr sz="1800" kern="1200">
                          <a:solidFill>
                            <a:schemeClr val="tx1"/>
                          </a:solidFill>
                          <a:latin typeface="Calibri"/>
                          <a:cs typeface="Arial"/>
                        </a:defRPr>
                      </a:lvl3pPr>
                      <a:lvl4pPr marL="1371495" algn="l" defTabSz="914331" rtl="0" eaLnBrk="1" latinLnBrk="0" hangingPunct="1">
                        <a:defRPr sz="1800" kern="1200">
                          <a:solidFill>
                            <a:schemeClr val="tx1"/>
                          </a:solidFill>
                          <a:latin typeface="Calibri"/>
                          <a:cs typeface="Arial"/>
                        </a:defRPr>
                      </a:lvl4pPr>
                      <a:lvl5pPr marL="1828660" algn="l" defTabSz="914331" rtl="0" eaLnBrk="1" latinLnBrk="0" hangingPunct="1">
                        <a:defRPr sz="1800" kern="1200">
                          <a:solidFill>
                            <a:schemeClr val="tx1"/>
                          </a:solidFill>
                          <a:latin typeface="Calibri"/>
                          <a:cs typeface="Arial"/>
                        </a:defRPr>
                      </a:lvl5pPr>
                      <a:lvl6pPr marL="2285826" algn="l" defTabSz="914331" rtl="0" eaLnBrk="1" latinLnBrk="0" hangingPunct="1">
                        <a:defRPr sz="1800" kern="1200">
                          <a:solidFill>
                            <a:schemeClr val="tx1"/>
                          </a:solidFill>
                          <a:latin typeface="Calibri"/>
                          <a:cs typeface="Arial"/>
                        </a:defRPr>
                      </a:lvl6pPr>
                      <a:lvl7pPr marL="2742990" algn="l" defTabSz="914331" rtl="0" eaLnBrk="1" latinLnBrk="0" hangingPunct="1">
                        <a:defRPr sz="1800" kern="1200">
                          <a:solidFill>
                            <a:schemeClr val="tx1"/>
                          </a:solidFill>
                          <a:latin typeface="Calibri"/>
                          <a:cs typeface="Arial"/>
                        </a:defRPr>
                      </a:lvl7pPr>
                      <a:lvl8pPr marL="3200156" algn="l" defTabSz="914331" rtl="0" eaLnBrk="1" latinLnBrk="0" hangingPunct="1">
                        <a:defRPr sz="1800" kern="1200">
                          <a:solidFill>
                            <a:schemeClr val="tx1"/>
                          </a:solidFill>
                          <a:latin typeface="Calibri"/>
                          <a:cs typeface="Arial"/>
                        </a:defRPr>
                      </a:lvl8pPr>
                      <a:lvl9pPr marL="3657321" algn="l" defTabSz="914331" rtl="0" eaLnBrk="1" latinLnBrk="0" hangingPunct="1">
                        <a:defRPr sz="1800" kern="1200">
                          <a:solidFill>
                            <a:schemeClr val="tx1"/>
                          </a:solidFill>
                          <a:latin typeface="Calibri"/>
                          <a:cs typeface="Arial"/>
                        </a:defRPr>
                      </a:lvl9pPr>
                    </a:lstStyle>
                    <a:p>
                      <a:r>
                        <a:rPr lang="en-ZA" sz="2200" dirty="0" smtClean="0">
                          <a:latin typeface="+mn-lt"/>
                        </a:rPr>
                        <a:t>53</a:t>
                      </a:r>
                      <a:endParaRPr lang="en-ZA" sz="2200" dirty="0">
                        <a:latin typeface="+mn-lt"/>
                      </a:endParaRPr>
                    </a:p>
                  </a:txBody>
                  <a:tcPr anchor="ctr">
                    <a:lnL>
                      <a:noFill/>
                    </a:lnL>
                    <a:lnR>
                      <a:noFill/>
                    </a:lnR>
                    <a:lnT>
                      <a:noFill/>
                    </a:lnT>
                    <a:lnB>
                      <a:noFill/>
                    </a:lnB>
                    <a:lnTlToBr w="12700" cmpd="sng">
                      <a:noFill/>
                      <a:prstDash val="solid"/>
                    </a:lnTlToBr>
                    <a:lnBlToTr w="12700" cmpd="sng">
                      <a:noFill/>
                      <a:prstDash val="solid"/>
                    </a:lnBlToTr>
                    <a:solidFill>
                      <a:srgbClr val="4E8542">
                        <a:alpha val="20000"/>
                      </a:srgbClr>
                    </a:solidFill>
                  </a:tcPr>
                </a:tc>
                <a:extLst>
                  <a:ext uri="{0D108BD9-81ED-4DB2-BD59-A6C34878D82A}">
                    <a16:rowId xmlns:a16="http://schemas.microsoft.com/office/drawing/2014/main" xmlns="" val="10005"/>
                  </a:ext>
                </a:extLst>
              </a:tr>
              <a:tr h="676888">
                <a:tc>
                  <a:txBody>
                    <a:bodyPr/>
                    <a:lstStyle/>
                    <a:p>
                      <a:pPr>
                        <a:lnSpc>
                          <a:spcPct val="100000"/>
                        </a:lnSpc>
                        <a:spcBef>
                          <a:spcPts val="0"/>
                        </a:spcBef>
                      </a:pPr>
                      <a:r>
                        <a:rPr lang="en-ZA" sz="2200" b="0" dirty="0" smtClean="0">
                          <a:solidFill>
                            <a:schemeClr val="tx1"/>
                          </a:solidFill>
                          <a:latin typeface="+mn-lt"/>
                        </a:rPr>
                        <a:t>6.</a:t>
                      </a:r>
                      <a:endParaRPr lang="en-ZA" sz="22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200" b="0" dirty="0" smtClean="0">
                          <a:solidFill>
                            <a:schemeClr val="tx1"/>
                          </a:solidFill>
                          <a:latin typeface="+mn-lt"/>
                        </a:rPr>
                        <a:t>Part E: Financial</a:t>
                      </a:r>
                      <a:r>
                        <a:rPr lang="en-ZA" sz="2200" b="0" baseline="0" dirty="0" smtClean="0">
                          <a:solidFill>
                            <a:schemeClr val="tx1"/>
                          </a:solidFill>
                          <a:latin typeface="+mn-lt"/>
                        </a:rPr>
                        <a:t> Information</a:t>
                      </a:r>
                      <a:endParaRPr lang="en-ZA" sz="2200" b="0" dirty="0" smtClean="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ZA" sz="2200" b="0" dirty="0" smtClean="0">
                          <a:solidFill>
                            <a:schemeClr val="tx1"/>
                          </a:solidFill>
                          <a:latin typeface="+mn-lt"/>
                        </a:rPr>
                        <a:t>57</a:t>
                      </a:r>
                      <a:endParaRPr lang="en-ZA" sz="22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PRESENTATION OUTLINE</a:t>
            </a:r>
            <a:endParaRPr lang="en-ZA" sz="3000" b="1" dirty="0">
              <a:solidFill>
                <a:srgbClr val="003300"/>
              </a:solidFill>
              <a:latin typeface="+mn-lt"/>
              <a:cs typeface="Arial" panose="020B0604020202020204" pitchFamily="34" charset="0"/>
            </a:endParaRPr>
          </a:p>
        </p:txBody>
      </p:sp>
    </p:spTree>
    <p:extLst>
      <p:ext uri="{BB962C8B-B14F-4D97-AF65-F5344CB8AC3E}">
        <p14:creationId xmlns:p14="http://schemas.microsoft.com/office/powerpoint/2010/main" xmlns="" val="386762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20</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SERVICE DELIVERY ENVIRONMENT</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bwMode="auto">
          <a:xfrm>
            <a:off x="191861" y="1143000"/>
            <a:ext cx="11647714" cy="4713501"/>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Department is affected by a number of cross-cutting change drivers that influence the safety and security of the country.  An increase in crime leads to an increase in both awaiting trial and sentenced offenders, which in turn affects the numbers of inmates in the system.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initiatives to improve security operations has resulted</a:t>
            </a:r>
            <a:r>
              <a:rPr kumimoji="1" lang="en-US" sz="1400" b="0" i="0" u="none" strike="noStrike" kern="1200" cap="none" spc="0" normalizeH="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 in the reduction in the </a:t>
            </a: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number of unnatural deaths and</a:t>
            </a:r>
            <a:r>
              <a:rPr kumimoji="1" lang="en-US" sz="1400" b="0" i="0" u="none" strike="noStrike" kern="1200" cap="none" spc="0" normalizeH="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 assaults </a:t>
            </a: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reported at correctional centres in comparison to the 2017/18 financial year.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effective functioning of the parole system resulted in 93% of cases submitted by the Case Management Committees for consideration by the Correctional Supervision Parole Board.</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 The C-Max project for total refurbishment and upgrade of the facility was finalised during the period under review and provides a total of 283 bed spaces.</a:t>
            </a:r>
          </a:p>
          <a:p>
            <a:pPr lvl="0" algn="just" defTabSz="914400">
              <a:spcBef>
                <a:spcPts val="600"/>
              </a:spcBef>
              <a:buFont typeface="+mj-lt"/>
              <a:buAutoNum type="arabicPeriod"/>
              <a:defRPr/>
            </a:pPr>
            <a:r>
              <a:rPr kumimoji="1" lang="en-ZA" sz="1400" dirty="0">
                <a:solidFill>
                  <a:prstClr val="black"/>
                </a:solidFill>
                <a:effectLst>
                  <a:outerShdw blurRad="38100" dist="38100" dir="2700000" algn="tl">
                    <a:srgbClr val="FFFFFF"/>
                  </a:outerShdw>
                </a:effectLst>
                <a:ea typeface="Calibri" pitchFamily="34" charset="0"/>
                <a:cs typeface="Calibri" pitchFamily="34" charset="0"/>
              </a:rPr>
              <a:t>The first and second phases of the construction of the Standerton Correctional Centre for the creation of 787 additional bed spaces was completed and partially occupied, while the construction of 309 additional bed spaces at the Estcourt Correctional Centre was </a:t>
            </a:r>
            <a:r>
              <a:rPr kumimoji="1" lang="en-ZA" sz="1400" dirty="0" smtClean="0">
                <a:solidFill>
                  <a:prstClr val="black"/>
                </a:solidFill>
                <a:effectLst>
                  <a:outerShdw blurRad="38100" dist="38100" dir="2700000" algn="tl">
                    <a:srgbClr val="FFFFFF"/>
                  </a:outerShdw>
                </a:effectLst>
                <a:ea typeface="Calibri" pitchFamily="34" charset="0"/>
                <a:cs typeface="Calibri" pitchFamily="34" charset="0"/>
              </a:rPr>
              <a:t>close to completion. </a:t>
            </a:r>
            <a:endPar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endParaRP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Department continued to develop and implement the Integrated Inmate Management System (IIMS) although the system has not been fully rolled out.  The system will, upon full rollout to all correctional facilities and community corrections offices, give a single capture, and single view, of all inmate and offender information with the sole benefit of improving on the delivery of the mandate to effectively incarcerate, rehabilitate and reintegrate the inmate population.</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During 2018/19 the utilization of the IIM S system in the six (6) Remand Detention Centres continued with registration and verification to and from courts of a cumulative number of 9 796</a:t>
            </a:r>
            <a:r>
              <a:rPr kumimoji="1" lang="en-US" sz="1400" b="0" i="0" u="none" strike="noStrike" kern="1200" cap="none" spc="0" normalizeH="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 inmates</a:t>
            </a: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a:t>
            </a:r>
          </a:p>
          <a:p>
            <a:pPr lvl="0" algn="just" defTabSz="914400">
              <a:spcBef>
                <a:spcPts val="600"/>
              </a:spcBef>
              <a:buFont typeface="+mj-lt"/>
              <a:buAutoNum type="arabicPeriod"/>
              <a:defRPr/>
            </a:pPr>
            <a:r>
              <a:rPr kumimoji="1" lang="en-ZA" sz="1400" dirty="0">
                <a:solidFill>
                  <a:prstClr val="black"/>
                </a:solidFill>
                <a:effectLst>
                  <a:outerShdw blurRad="38100" dist="38100" dir="2700000" algn="tl">
                    <a:srgbClr val="FFFFFF"/>
                  </a:outerShdw>
                </a:effectLst>
                <a:ea typeface="Calibri" pitchFamily="34" charset="0"/>
                <a:cs typeface="Calibri" pitchFamily="34" charset="0"/>
              </a:rPr>
              <a:t>A total pf 218 were reported to the Departmental Investigation Unit during the period under review.  A further 609 cases and 342 enquiries were brought forward from the previous financial year(s).  The Department finalised 177 of which 34 that had prima facie evidence of the misconduct where disciplinary proceedings were initiated.</a:t>
            </a:r>
            <a:r>
              <a:rPr kumimoji="1" lang="en-US" sz="14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 </a:t>
            </a:r>
          </a:p>
          <a:p>
            <a:pPr marL="342900" marR="0" lvl="0" indent="-342900" algn="just" defTabSz="914400" rtl="0" eaLnBrk="0" fontAlgn="base" latinLnBrk="0" hangingPunct="0">
              <a:lnSpc>
                <a:spcPct val="100000"/>
              </a:lnSpc>
              <a:spcBef>
                <a:spcPts val="600"/>
              </a:spcBef>
              <a:spcAft>
                <a:spcPct val="0"/>
              </a:spcAft>
              <a:buClrTx/>
              <a:buSzTx/>
              <a:buFont typeface="Arial" charset="0"/>
              <a:buChar char="•"/>
              <a:tabLst/>
              <a:defRPr/>
            </a:pPr>
            <a:endParaRPr kumimoji="1" lang="en-ZA" sz="14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21</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ORGANISATIONAL ENVIRONMENT</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bwMode="auto">
          <a:xfrm>
            <a:off x="163286" y="1143000"/>
            <a:ext cx="11800114" cy="49530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5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Department had a post establishment of 41 463 as at 31 March 2019 with 3 119 vacant positions, which translates into a vacancy rate of 7.5 %.  The suspension of the filling of vacancies resulted in an increase in the vacancy rate owing to the compensation of employees (CoE) budget ceilings imposed by the National Treasury.</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5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An HR Task Team was established to interrogate and make recommendations on the filling of vacant positions in light of the constraints relating to the CoE on the departmental budget and holistically address the cost drivers contributing to budget constraints and recommend strategies to counter those constraints. </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5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Certain critical operational posts were subsequently prioritised for filling later in the financial year to improve efficiencies in the delivery of critical services within the Department.  The position of the Chief Operations Commissioner was reintroduced to enhance top management capacity.  Leadership capacity and capability was improved through the appointment of three SMS members during the 2018/19 financial year include the Chief Deputy Commissioner Human Resources, Deputy Commissioner: Strategic Management and Deputy Commissioner: Intergovernmental Relations.</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5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Department held an all-inclusive strategic planning session from 16 to 20 July 2018. was to bring senior management and relevant officials from the Department together to set priorities, strengthen operations, ensure that employees and other stakeholders are working towards common goals, assess and adjust the Department’s direction in response to a changing environment. The dialogue sought to establish how the government`s approach to corrections in the next five (5), ten (10) and fifty (50) years will be managed and to clearly pronounce how the Department will contribute to the achievement of 2030 National Development Plan and subsequently how to project the fifty (50) years trajectory.</a:t>
            </a:r>
          </a:p>
          <a:p>
            <a:pPr marL="342900" marR="0" lvl="0" indent="-342900" algn="just" defTabSz="914400" rtl="0" eaLnBrk="0" fontAlgn="base" latinLnBrk="0" hangingPunct="0">
              <a:lnSpc>
                <a:spcPct val="100000"/>
              </a:lnSpc>
              <a:spcBef>
                <a:spcPts val="600"/>
              </a:spcBef>
              <a:spcAft>
                <a:spcPct val="0"/>
              </a:spcAft>
              <a:buClrTx/>
              <a:buSzTx/>
              <a:buFont typeface="+mj-lt"/>
              <a:buAutoNum type="arabicPeriod"/>
              <a:tabLst/>
              <a:defRPr/>
            </a:pPr>
            <a:r>
              <a:rPr kumimoji="1" lang="en-US" sz="1500" b="0" i="0" u="none" strike="noStrike" kern="1200" cap="none" spc="0" normalizeH="0" baseline="0" noProof="0" dirty="0" smtClean="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rPr>
              <a:t>The Department has gradually improved its MPAT performance over the years from an average score of 1.6 in 2015/16 to 2.7 in 2018/19 with all KPAs demonstrating an improvement over the last year.  In terms of compliance, the Department has improved from a 43% compliance rate in 2015 to 67% in 2018 due to initiatives to improve internal business structures and processes. </a:t>
            </a:r>
            <a:endParaRPr kumimoji="1" lang="en-ZA" sz="1500" b="0" i="0" u="none" strike="noStrike" kern="1200" cap="none" spc="0" normalizeH="0" baseline="0" noProof="0" dirty="0">
              <a:ln>
                <a:noFill/>
              </a:ln>
              <a:solidFill>
                <a:prstClr val="black"/>
              </a:solidFill>
              <a:effectLst>
                <a:outerShdw blurRad="38100" dist="38100" dir="2700000" algn="tl">
                  <a:srgbClr val="FFFFFF"/>
                </a:outerShdw>
              </a:effectLst>
              <a:uLnTx/>
              <a:uFillTx/>
              <a:latin typeface="Calibri"/>
              <a:ea typeface="Calibri" pitchFamily="34" charset="0"/>
              <a:cs typeface="Calibri" pitchFamily="34" charset="0"/>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292567" cy="6864466"/>
            <a:chOff x="0" y="0"/>
            <a:chExt cx="12292567" cy="6864466"/>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92567" cy="6864466"/>
            </a:xfrm>
            <a:prstGeom prst="rect">
              <a:avLst/>
            </a:prstGeom>
          </p:spPr>
        </p:pic>
        <p:sp>
          <p:nvSpPr>
            <p:cNvPr id="2" name="TextBox 1"/>
            <p:cNvSpPr txBox="1"/>
            <p:nvPr/>
          </p:nvSpPr>
          <p:spPr>
            <a:xfrm>
              <a:off x="6146283" y="0"/>
              <a:ext cx="6045717" cy="4324261"/>
            </a:xfrm>
            <a:prstGeom prst="rect">
              <a:avLst/>
            </a:prstGeom>
            <a:noFill/>
          </p:spPr>
          <p:txBody>
            <a:bodyPr wrap="square" rtlCol="0">
              <a:spAutoFit/>
            </a:bodyPr>
            <a:lstStyle/>
            <a:p>
              <a:pPr algn="ctr"/>
              <a:r>
                <a:rPr lang="en-ZA" sz="5500" b="1" dirty="0" smtClean="0">
                  <a:solidFill>
                    <a:srgbClr val="00A24D"/>
                  </a:solidFill>
                </a:rPr>
                <a:t>PART </a:t>
              </a:r>
              <a:r>
                <a:rPr lang="en-ZA" sz="5500" b="1" dirty="0">
                  <a:solidFill>
                    <a:srgbClr val="00A24D"/>
                  </a:solidFill>
                </a:rPr>
                <a:t>B</a:t>
              </a:r>
              <a:endParaRPr lang="en-ZA" sz="5500" b="1" dirty="0" smtClean="0">
                <a:solidFill>
                  <a:srgbClr val="00A24D"/>
                </a:solidFill>
              </a:endParaRPr>
            </a:p>
            <a:p>
              <a:pPr algn="ctr"/>
              <a:endParaRPr lang="en-ZA" sz="5500" b="1" dirty="0">
                <a:solidFill>
                  <a:srgbClr val="00A24D"/>
                </a:solidFill>
              </a:endParaRPr>
            </a:p>
            <a:p>
              <a:pPr algn="ctr"/>
              <a:r>
                <a:rPr lang="en-ZA" sz="5500" b="1" dirty="0" smtClean="0">
                  <a:solidFill>
                    <a:srgbClr val="00A24D"/>
                  </a:solidFill>
                </a:rPr>
                <a:t>PROGRAMME PERFORMANCE INFORMATION</a:t>
              </a:r>
              <a:endParaRPr lang="en-ZA" sz="5500" b="1" dirty="0">
                <a:solidFill>
                  <a:srgbClr val="00A24D"/>
                </a:solidFill>
              </a:endParaRPr>
            </a:p>
          </p:txBody>
        </p:sp>
      </p:grpSp>
    </p:spTree>
    <p:extLst>
      <p:ext uri="{BB962C8B-B14F-4D97-AF65-F5344CB8AC3E}">
        <p14:creationId xmlns:p14="http://schemas.microsoft.com/office/powerpoint/2010/main" xmlns="" val="1534919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23</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STRATEGIC OVERVIEW</a:t>
            </a:r>
            <a:endParaRPr lang="en-ZA" sz="3000" b="1" dirty="0">
              <a:solidFill>
                <a:srgbClr val="003300"/>
              </a:solidFill>
              <a:latin typeface="+mn-lt"/>
              <a:cs typeface="Arial" panose="020B0604020202020204" pitchFamily="34" charset="0"/>
            </a:endParaRPr>
          </a:p>
        </p:txBody>
      </p:sp>
      <p:grpSp>
        <p:nvGrpSpPr>
          <p:cNvPr id="5" name="Group 4">
            <a:extLst>
              <a:ext uri="{FF2B5EF4-FFF2-40B4-BE49-F238E27FC236}">
                <a16:creationId xmlns:a16="http://schemas.microsoft.com/office/drawing/2014/main" xmlns="" id="{74EB015E-7057-41DF-8C9B-A0174CD0A709}"/>
              </a:ext>
            </a:extLst>
          </p:cNvPr>
          <p:cNvGrpSpPr/>
          <p:nvPr/>
        </p:nvGrpSpPr>
        <p:grpSpPr>
          <a:xfrm>
            <a:off x="443502" y="1104432"/>
            <a:ext cx="11513588" cy="576000"/>
            <a:chOff x="342634" y="6094997"/>
            <a:chExt cx="11002989" cy="549111"/>
          </a:xfrm>
        </p:grpSpPr>
        <p:grpSp>
          <p:nvGrpSpPr>
            <p:cNvPr id="6" name="Group 5">
              <a:extLst>
                <a:ext uri="{FF2B5EF4-FFF2-40B4-BE49-F238E27FC236}">
                  <a16:creationId xmlns:a16="http://schemas.microsoft.com/office/drawing/2014/main" xmlns="" id="{6DD67510-9617-4278-AB51-B0DF2E28FE16}"/>
                </a:ext>
              </a:extLst>
            </p:cNvPr>
            <p:cNvGrpSpPr/>
            <p:nvPr/>
          </p:nvGrpSpPr>
          <p:grpSpPr>
            <a:xfrm>
              <a:off x="342634" y="6094997"/>
              <a:ext cx="11002989" cy="549111"/>
              <a:chOff x="349453" y="6090232"/>
              <a:chExt cx="10996172" cy="549111"/>
            </a:xfrm>
          </p:grpSpPr>
          <p:sp>
            <p:nvSpPr>
              <p:cNvPr id="11" name="Rectangle 10">
                <a:extLst>
                  <a:ext uri="{FF2B5EF4-FFF2-40B4-BE49-F238E27FC236}">
                    <a16:creationId xmlns:a16="http://schemas.microsoft.com/office/drawing/2014/main" xmlns="" id="{AA771F7C-22FE-4B31-8E4E-2130AA94F23F}"/>
                  </a:ext>
                </a:extLst>
              </p:cNvPr>
              <p:cNvSpPr/>
              <p:nvPr/>
            </p:nvSpPr>
            <p:spPr>
              <a:xfrm>
                <a:off x="349453" y="6090232"/>
                <a:ext cx="5444921" cy="549111"/>
              </a:xfrm>
              <a:prstGeom prst="rect">
                <a:avLst/>
              </a:prstGeom>
              <a:gradFill rotWithShape="1">
                <a:gsLst>
                  <a:gs pos="0">
                    <a:srgbClr val="E9A43F">
                      <a:lumMod val="110000"/>
                      <a:satMod val="105000"/>
                      <a:tint val="67000"/>
                    </a:srgbClr>
                  </a:gs>
                  <a:gs pos="50000">
                    <a:srgbClr val="E9A43F">
                      <a:lumMod val="105000"/>
                      <a:satMod val="103000"/>
                      <a:tint val="73000"/>
                    </a:srgbClr>
                  </a:gs>
                  <a:gs pos="100000">
                    <a:srgbClr val="E9A43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endParaRPr lang="en-ZA" sz="1000" kern="0" dirty="0" smtClean="0">
                  <a:solidFill>
                    <a:prstClr val="black"/>
                  </a:solidFill>
                  <a:latin typeface="Lato"/>
                  <a:ea typeface="ＭＳ Ｐゴシック" pitchFamily="-108" charset="-128"/>
                  <a:cs typeface="Arial"/>
                </a:endParaRPr>
              </a:p>
            </p:txBody>
          </p:sp>
          <p:sp>
            <p:nvSpPr>
              <p:cNvPr id="12" name="Rectangle 11">
                <a:extLst>
                  <a:ext uri="{FF2B5EF4-FFF2-40B4-BE49-F238E27FC236}">
                    <a16:creationId xmlns:a16="http://schemas.microsoft.com/office/drawing/2014/main" xmlns="" id="{482869E6-898D-415D-89FE-636170997EF3}"/>
                  </a:ext>
                </a:extLst>
              </p:cNvPr>
              <p:cNvSpPr/>
              <p:nvPr/>
            </p:nvSpPr>
            <p:spPr>
              <a:xfrm>
                <a:off x="5794374" y="6090232"/>
                <a:ext cx="5551251" cy="549111"/>
              </a:xfrm>
              <a:prstGeom prst="rect">
                <a:avLst/>
              </a:prstGeom>
              <a:gradFill rotWithShape="1">
                <a:gsLst>
                  <a:gs pos="0">
                    <a:srgbClr val="E9A43F">
                      <a:lumMod val="110000"/>
                      <a:satMod val="105000"/>
                      <a:tint val="67000"/>
                    </a:srgbClr>
                  </a:gs>
                  <a:gs pos="50000">
                    <a:srgbClr val="E9A43F">
                      <a:lumMod val="105000"/>
                      <a:satMod val="103000"/>
                      <a:tint val="73000"/>
                    </a:srgbClr>
                  </a:gs>
                  <a:gs pos="100000">
                    <a:srgbClr val="E9A43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endParaRPr lang="en-ZA" kern="0" dirty="0" smtClean="0">
                  <a:solidFill>
                    <a:prstClr val="black"/>
                  </a:solidFill>
                  <a:latin typeface="Lato"/>
                  <a:ea typeface="ＭＳ Ｐゴシック" pitchFamily="-108" charset="-128"/>
                  <a:cs typeface="Arial"/>
                </a:endParaRPr>
              </a:p>
            </p:txBody>
          </p:sp>
        </p:grpSp>
        <p:sp>
          <p:nvSpPr>
            <p:cNvPr id="9" name="TextBox 8">
              <a:extLst>
                <a:ext uri="{FF2B5EF4-FFF2-40B4-BE49-F238E27FC236}">
                  <a16:creationId xmlns:a16="http://schemas.microsoft.com/office/drawing/2014/main" xmlns="" id="{1BD8E604-4FD9-43D8-86F9-EA27FB6B549F}"/>
                </a:ext>
              </a:extLst>
            </p:cNvPr>
            <p:cNvSpPr txBox="1"/>
            <p:nvPr/>
          </p:nvSpPr>
          <p:spPr>
            <a:xfrm>
              <a:off x="391111" y="6211753"/>
              <a:ext cx="5361385" cy="253917"/>
            </a:xfrm>
            <a:prstGeom prst="rect">
              <a:avLst/>
            </a:prstGeom>
            <a:noFill/>
          </p:spPr>
          <p:txBody>
            <a:bodyPr wrap="square" rtlCol="0">
              <a:spAutoFit/>
            </a:bodyPr>
            <a:lstStyle/>
            <a:p>
              <a:pPr algn="ctr" defTabSz="914400">
                <a:defRPr/>
              </a:pPr>
              <a:r>
                <a:rPr lang="en-ZA" sz="1050" b="1" kern="0" dirty="0" smtClean="0">
                  <a:solidFill>
                    <a:prstClr val="black"/>
                  </a:solidFill>
                  <a:latin typeface="Lato"/>
                  <a:ea typeface="ＭＳ Ｐゴシック" pitchFamily="-108" charset="-128"/>
                  <a:cs typeface="Arial"/>
                </a:rPr>
                <a:t>Vision</a:t>
              </a:r>
              <a:r>
                <a:rPr lang="en-ZA" sz="1050" kern="0" dirty="0" smtClean="0">
                  <a:solidFill>
                    <a:prstClr val="black"/>
                  </a:solidFill>
                  <a:latin typeface="Lato"/>
                  <a:ea typeface="ＭＳ Ｐゴシック" pitchFamily="-108" charset="-128"/>
                  <a:cs typeface="Arial"/>
                </a:rPr>
                <a:t>: Providing the best Correctional Services for a safer South Africa</a:t>
              </a:r>
            </a:p>
          </p:txBody>
        </p:sp>
        <p:sp>
          <p:nvSpPr>
            <p:cNvPr id="10" name="TextBox 9">
              <a:extLst>
                <a:ext uri="{FF2B5EF4-FFF2-40B4-BE49-F238E27FC236}">
                  <a16:creationId xmlns:a16="http://schemas.microsoft.com/office/drawing/2014/main" xmlns="" id="{6D53F169-3901-454D-A6DD-79131A088482}"/>
                </a:ext>
              </a:extLst>
            </p:cNvPr>
            <p:cNvSpPr txBox="1"/>
            <p:nvPr/>
          </p:nvSpPr>
          <p:spPr>
            <a:xfrm>
              <a:off x="5892861" y="6128343"/>
              <a:ext cx="5361385" cy="400109"/>
            </a:xfrm>
            <a:prstGeom prst="rect">
              <a:avLst/>
            </a:prstGeom>
            <a:noFill/>
          </p:spPr>
          <p:txBody>
            <a:bodyPr wrap="square" rtlCol="0">
              <a:spAutoFit/>
            </a:bodyPr>
            <a:lstStyle/>
            <a:p>
              <a:pPr algn="ctr" defTabSz="914400">
                <a:defRPr/>
              </a:pPr>
              <a:r>
                <a:rPr lang="en-ZA" sz="1000" b="1" kern="0" dirty="0" smtClean="0">
                  <a:solidFill>
                    <a:prstClr val="black"/>
                  </a:solidFill>
                  <a:latin typeface="Lato"/>
                  <a:ea typeface="ＭＳ Ｐゴシック" pitchFamily="-108" charset="-128"/>
                  <a:cs typeface="Arial"/>
                </a:rPr>
                <a:t>Mission </a:t>
              </a:r>
              <a:r>
                <a:rPr lang="en-ZA" sz="1000" kern="0" dirty="0" smtClean="0">
                  <a:solidFill>
                    <a:prstClr val="black"/>
                  </a:solidFill>
                  <a:latin typeface="Lato"/>
                  <a:ea typeface="ＭＳ Ｐゴシック" pitchFamily="-108" charset="-128"/>
                  <a:cs typeface="Arial"/>
                </a:rPr>
                <a:t>Contributing to a just, peaceful and safer South Africa through effective and humane incarceration of inmates and the rehabilitation and social reintegration of offenders</a:t>
              </a:r>
            </a:p>
          </p:txBody>
        </p:sp>
      </p:grpSp>
      <p:sp>
        <p:nvSpPr>
          <p:cNvPr id="13" name="TextBox 12">
            <a:extLst>
              <a:ext uri="{FF2B5EF4-FFF2-40B4-BE49-F238E27FC236}">
                <a16:creationId xmlns:a16="http://schemas.microsoft.com/office/drawing/2014/main" xmlns="" id="{20F8147D-4888-4027-8618-3062CC8153C8}"/>
              </a:ext>
            </a:extLst>
          </p:cNvPr>
          <p:cNvSpPr txBox="1"/>
          <p:nvPr/>
        </p:nvSpPr>
        <p:spPr>
          <a:xfrm rot="16200000">
            <a:off x="-96257" y="1111108"/>
            <a:ext cx="717511" cy="400110"/>
          </a:xfrm>
          <a:prstGeom prst="rect">
            <a:avLst/>
          </a:prstGeom>
          <a:noFill/>
        </p:spPr>
        <p:txBody>
          <a:bodyPr wrap="square" rtlCol="0">
            <a:spAutoFit/>
          </a:bodyPr>
          <a:lstStyle/>
          <a:p>
            <a:pPr algn="ctr" defTabSz="457200"/>
            <a:r>
              <a:rPr lang="en-ZA" sz="1000" dirty="0">
                <a:solidFill>
                  <a:prstClr val="black"/>
                </a:solidFill>
                <a:latin typeface="Lato"/>
                <a:ea typeface="ＭＳ Ｐゴシック" pitchFamily="-108" charset="-128"/>
                <a:cs typeface="Arial"/>
              </a:rPr>
              <a:t>Vision Mission</a:t>
            </a:r>
            <a:endParaRPr lang="en-ZA" sz="1400" dirty="0">
              <a:solidFill>
                <a:prstClr val="black"/>
              </a:solidFill>
              <a:latin typeface="Lato"/>
              <a:ea typeface="ＭＳ Ｐゴシック" pitchFamily="-108" charset="-128"/>
              <a:cs typeface="Arial"/>
            </a:endParaRPr>
          </a:p>
        </p:txBody>
      </p:sp>
      <p:grpSp>
        <p:nvGrpSpPr>
          <p:cNvPr id="14" name="Group 13">
            <a:extLst>
              <a:ext uri="{FF2B5EF4-FFF2-40B4-BE49-F238E27FC236}">
                <a16:creationId xmlns:a16="http://schemas.microsoft.com/office/drawing/2014/main" xmlns="" id="{38DC9429-1126-43A4-A4FE-D848C3BA9FEC}"/>
              </a:ext>
            </a:extLst>
          </p:cNvPr>
          <p:cNvGrpSpPr/>
          <p:nvPr/>
        </p:nvGrpSpPr>
        <p:grpSpPr>
          <a:xfrm>
            <a:off x="443502" y="1680432"/>
            <a:ext cx="11513588" cy="252000"/>
            <a:chOff x="349454" y="5836783"/>
            <a:chExt cx="17590762" cy="246425"/>
          </a:xfrm>
        </p:grpSpPr>
        <p:sp>
          <p:nvSpPr>
            <p:cNvPr id="15" name="Rectangle 14">
              <a:extLst>
                <a:ext uri="{FF2B5EF4-FFF2-40B4-BE49-F238E27FC236}">
                  <a16:creationId xmlns:a16="http://schemas.microsoft.com/office/drawing/2014/main" xmlns="" id="{D67771A1-CB92-4690-A86C-7D1E8DB26D21}"/>
                </a:ext>
              </a:extLst>
            </p:cNvPr>
            <p:cNvSpPr/>
            <p:nvPr/>
          </p:nvSpPr>
          <p:spPr>
            <a:xfrm>
              <a:off x="349454"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50" kern="0" dirty="0" smtClean="0">
                  <a:solidFill>
                    <a:prstClr val="black"/>
                  </a:solidFill>
                  <a:latin typeface="Lato"/>
                  <a:ea typeface="ＭＳ Ｐゴシック" pitchFamily="-108" charset="-128"/>
                  <a:cs typeface="Arial"/>
                </a:rPr>
                <a:t>Development</a:t>
              </a:r>
            </a:p>
          </p:txBody>
        </p:sp>
        <p:sp>
          <p:nvSpPr>
            <p:cNvPr id="16" name="Rectangle 15">
              <a:extLst>
                <a:ext uri="{FF2B5EF4-FFF2-40B4-BE49-F238E27FC236}">
                  <a16:creationId xmlns:a16="http://schemas.microsoft.com/office/drawing/2014/main" xmlns="" id="{8834F4EE-3793-43B2-A63A-00640889A659}"/>
                </a:ext>
              </a:extLst>
            </p:cNvPr>
            <p:cNvSpPr/>
            <p:nvPr/>
          </p:nvSpPr>
          <p:spPr>
            <a:xfrm>
              <a:off x="2548688"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Integrity</a:t>
              </a:r>
            </a:p>
          </p:txBody>
        </p:sp>
        <p:sp>
          <p:nvSpPr>
            <p:cNvPr id="17" name="Rectangle 16">
              <a:extLst>
                <a:ext uri="{FF2B5EF4-FFF2-40B4-BE49-F238E27FC236}">
                  <a16:creationId xmlns:a16="http://schemas.microsoft.com/office/drawing/2014/main" xmlns="" id="{C2B9A30C-2A5C-468E-BDB6-CF58CBBB324A}"/>
                </a:ext>
              </a:extLst>
            </p:cNvPr>
            <p:cNvSpPr/>
            <p:nvPr/>
          </p:nvSpPr>
          <p:spPr>
            <a:xfrm>
              <a:off x="4747922"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Effectiveness</a:t>
              </a:r>
            </a:p>
          </p:txBody>
        </p:sp>
        <p:sp>
          <p:nvSpPr>
            <p:cNvPr id="18" name="Rectangle 17">
              <a:extLst>
                <a:ext uri="{FF2B5EF4-FFF2-40B4-BE49-F238E27FC236}">
                  <a16:creationId xmlns:a16="http://schemas.microsoft.com/office/drawing/2014/main" xmlns="" id="{6E54EB5C-EEE7-4A8C-AC11-66F2DC0519DD}"/>
                </a:ext>
              </a:extLst>
            </p:cNvPr>
            <p:cNvSpPr/>
            <p:nvPr/>
          </p:nvSpPr>
          <p:spPr>
            <a:xfrm>
              <a:off x="6947157" y="5839881"/>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Ubuntu</a:t>
              </a:r>
            </a:p>
          </p:txBody>
        </p:sp>
        <p:sp>
          <p:nvSpPr>
            <p:cNvPr id="19" name="Rectangle 18">
              <a:extLst>
                <a:ext uri="{FF2B5EF4-FFF2-40B4-BE49-F238E27FC236}">
                  <a16:creationId xmlns:a16="http://schemas.microsoft.com/office/drawing/2014/main" xmlns="" id="{4A109525-C06D-477D-969C-4A9E2565B0D3}"/>
                </a:ext>
              </a:extLst>
            </p:cNvPr>
            <p:cNvSpPr/>
            <p:nvPr/>
          </p:nvSpPr>
          <p:spPr>
            <a:xfrm>
              <a:off x="9158520" y="5838537"/>
              <a:ext cx="2199236"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Accountability</a:t>
              </a:r>
            </a:p>
          </p:txBody>
        </p:sp>
        <p:sp>
          <p:nvSpPr>
            <p:cNvPr id="20" name="Rectangle 19">
              <a:extLst>
                <a:ext uri="{FF2B5EF4-FFF2-40B4-BE49-F238E27FC236}">
                  <a16:creationId xmlns:a16="http://schemas.microsoft.com/office/drawing/2014/main" xmlns="" id="{6CD452B2-7F4F-478A-A696-6F43B798D4C8}"/>
                </a:ext>
              </a:extLst>
            </p:cNvPr>
            <p:cNvSpPr/>
            <p:nvPr/>
          </p:nvSpPr>
          <p:spPr>
            <a:xfrm>
              <a:off x="11335703" y="5839475"/>
              <a:ext cx="2199235"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Justice</a:t>
              </a:r>
            </a:p>
          </p:txBody>
        </p:sp>
        <p:sp>
          <p:nvSpPr>
            <p:cNvPr id="21" name="Rectangle 20">
              <a:extLst>
                <a:ext uri="{FF2B5EF4-FFF2-40B4-BE49-F238E27FC236}">
                  <a16:creationId xmlns:a16="http://schemas.microsoft.com/office/drawing/2014/main" xmlns="" id="{22712BC5-61E8-4F1E-9A26-4E00F0BB2E58}"/>
                </a:ext>
              </a:extLst>
            </p:cNvPr>
            <p:cNvSpPr/>
            <p:nvPr/>
          </p:nvSpPr>
          <p:spPr>
            <a:xfrm>
              <a:off x="13534938" y="5838537"/>
              <a:ext cx="2199235"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Security</a:t>
              </a:r>
            </a:p>
          </p:txBody>
        </p:sp>
        <p:sp>
          <p:nvSpPr>
            <p:cNvPr id="22" name="Rectangle 21">
              <a:extLst>
                <a:ext uri="{FF2B5EF4-FFF2-40B4-BE49-F238E27FC236}">
                  <a16:creationId xmlns:a16="http://schemas.microsoft.com/office/drawing/2014/main" xmlns="" id="{9B91495F-6D3C-4A7E-A957-7410B45203AC}"/>
                </a:ext>
              </a:extLst>
            </p:cNvPr>
            <p:cNvSpPr/>
            <p:nvPr/>
          </p:nvSpPr>
          <p:spPr>
            <a:xfrm>
              <a:off x="15740982" y="5836783"/>
              <a:ext cx="2199234" cy="243327"/>
            </a:xfrm>
            <a:prstGeom prst="rect">
              <a:avLst/>
            </a:prstGeom>
            <a:gradFill rotWithShape="1">
              <a:gsLst>
                <a:gs pos="0">
                  <a:srgbClr val="CAAE5F">
                    <a:lumMod val="110000"/>
                    <a:satMod val="105000"/>
                    <a:tint val="67000"/>
                  </a:srgbClr>
                </a:gs>
                <a:gs pos="50000">
                  <a:srgbClr val="CAAE5F">
                    <a:lumMod val="105000"/>
                    <a:satMod val="103000"/>
                    <a:tint val="73000"/>
                  </a:srgbClr>
                </a:gs>
                <a:gs pos="100000">
                  <a:srgbClr val="CAAE5F">
                    <a:lumMod val="105000"/>
                    <a:satMod val="109000"/>
                    <a:tint val="81000"/>
                  </a:srgbClr>
                </a:gs>
              </a:gsLst>
              <a:lin ang="5400000" scaled="0"/>
            </a:gradFill>
            <a:ln w="6350" cap="flat" cmpd="sng" algn="ctr">
              <a:solidFill>
                <a:sysClr val="window" lastClr="FFFFFF">
                  <a:lumMod val="50000"/>
                </a:sysClr>
              </a:solidFill>
              <a:prstDash val="solid"/>
              <a:miter lim="800000"/>
            </a:ln>
            <a:effectLst/>
          </p:spPr>
          <p:txBody>
            <a:bodyPr rtlCol="0" anchor="ctr"/>
            <a:lstStyle/>
            <a:p>
              <a:pPr algn="ctr" defTabSz="914400">
                <a:defRPr/>
              </a:pPr>
              <a:r>
                <a:rPr lang="en-ZA" sz="1000" kern="0" dirty="0" smtClean="0">
                  <a:solidFill>
                    <a:prstClr val="black"/>
                  </a:solidFill>
                  <a:latin typeface="Lato"/>
                  <a:ea typeface="ＭＳ Ｐゴシック" pitchFamily="-108" charset="-128"/>
                  <a:cs typeface="Arial"/>
                </a:rPr>
                <a:t>Equity</a:t>
              </a:r>
            </a:p>
          </p:txBody>
        </p:sp>
      </p:grpSp>
      <p:sp>
        <p:nvSpPr>
          <p:cNvPr id="23" name="TextBox 22">
            <a:extLst>
              <a:ext uri="{FF2B5EF4-FFF2-40B4-BE49-F238E27FC236}">
                <a16:creationId xmlns:a16="http://schemas.microsoft.com/office/drawing/2014/main" xmlns="" id="{2C34F299-E7B5-4899-9159-22D25EB9FB48}"/>
              </a:ext>
            </a:extLst>
          </p:cNvPr>
          <p:cNvSpPr txBox="1"/>
          <p:nvPr/>
        </p:nvSpPr>
        <p:spPr>
          <a:xfrm>
            <a:off x="456153" y="1967285"/>
            <a:ext cx="3924000" cy="1224000"/>
          </a:xfrm>
          <a:prstGeom prst="rect">
            <a:avLst/>
          </a:prstGeom>
          <a:noFill/>
          <a:ln>
            <a:solidFill>
              <a:schemeClr val="tx1"/>
            </a:solidFill>
          </a:ln>
        </p:spPr>
        <p:txBody>
          <a:bodyPr wrap="square" rtlCol="0">
            <a:spAutoFit/>
          </a:bodyPr>
          <a:lstStyle/>
          <a:p>
            <a:pPr algn="ctr" defTabSz="457200"/>
            <a:r>
              <a:rPr lang="en-ZA" sz="1400" b="1" dirty="0">
                <a:solidFill>
                  <a:prstClr val="black"/>
                </a:solidFill>
                <a:latin typeface="Lato"/>
                <a:ea typeface="ＭＳ Ｐゴシック" pitchFamily="-108" charset="-128"/>
                <a:cs typeface="Arial"/>
              </a:rPr>
              <a:t>GOAL </a:t>
            </a:r>
            <a:r>
              <a:rPr lang="en-ZA" sz="1400" b="1" dirty="0" smtClean="0">
                <a:solidFill>
                  <a:prstClr val="black"/>
                </a:solidFill>
                <a:latin typeface="Lato"/>
                <a:ea typeface="ＭＳ Ｐゴシック" pitchFamily="-108" charset="-128"/>
                <a:cs typeface="Arial"/>
              </a:rPr>
              <a:t>1</a:t>
            </a:r>
          </a:p>
          <a:p>
            <a:pPr defTabSz="457200"/>
            <a:r>
              <a:rPr lang="en-ZA" sz="1000" dirty="0">
                <a:solidFill>
                  <a:prstClr val="black"/>
                </a:solidFill>
                <a:latin typeface="Lato"/>
                <a:ea typeface="ＭＳ Ｐゴシック" pitchFamily="-108" charset="-128"/>
                <a:cs typeface="Arial"/>
              </a:rPr>
              <a:t>Remand detention processes are effectively managed by ensuring that remand detainees attend courts as determined by relevant legislation and are held in secure, safe and humane conditions, and provided with personal </a:t>
            </a:r>
            <a:r>
              <a:rPr lang="en-ZA" sz="1000" dirty="0" smtClean="0">
                <a:solidFill>
                  <a:prstClr val="black"/>
                </a:solidFill>
                <a:latin typeface="Lato"/>
                <a:ea typeface="ＭＳ Ｐゴシック" pitchFamily="-108" charset="-128"/>
                <a:cs typeface="Arial"/>
              </a:rPr>
              <a:t>wellbeing programmes</a:t>
            </a:r>
            <a:r>
              <a:rPr lang="en-ZA" sz="1000" dirty="0">
                <a:solidFill>
                  <a:prstClr val="black"/>
                </a:solidFill>
                <a:latin typeface="Lato"/>
                <a:ea typeface="ＭＳ Ｐゴシック" pitchFamily="-108" charset="-128"/>
                <a:cs typeface="Arial"/>
              </a:rPr>
              <a:t>; and relevant services are provided to Awaiting Trial Persons (ATP’s), thus contributing to a fair and just criminal justice </a:t>
            </a:r>
            <a:r>
              <a:rPr lang="en-ZA" sz="1000" dirty="0" smtClean="0">
                <a:solidFill>
                  <a:prstClr val="black"/>
                </a:solidFill>
                <a:latin typeface="Lato"/>
                <a:ea typeface="ＭＳ Ｐゴシック" pitchFamily="-108" charset="-128"/>
                <a:cs typeface="Arial"/>
              </a:rPr>
              <a:t>system</a:t>
            </a:r>
            <a:endParaRPr lang="en-ZA" sz="1000" dirty="0">
              <a:solidFill>
                <a:prstClr val="black"/>
              </a:solidFill>
              <a:latin typeface="Lato"/>
              <a:ea typeface="ＭＳ Ｐゴシック" pitchFamily="-108" charset="-128"/>
              <a:cs typeface="Arial"/>
            </a:endParaRPr>
          </a:p>
        </p:txBody>
      </p:sp>
      <p:sp>
        <p:nvSpPr>
          <p:cNvPr id="24" name="TextBox 23">
            <a:extLst>
              <a:ext uri="{FF2B5EF4-FFF2-40B4-BE49-F238E27FC236}">
                <a16:creationId xmlns:a16="http://schemas.microsoft.com/office/drawing/2014/main" xmlns="" id="{4AE3B011-9C09-489C-AC61-3E9C54B00F22}"/>
              </a:ext>
            </a:extLst>
          </p:cNvPr>
          <p:cNvSpPr txBox="1"/>
          <p:nvPr/>
        </p:nvSpPr>
        <p:spPr>
          <a:xfrm>
            <a:off x="4395332" y="1966226"/>
            <a:ext cx="3780000" cy="1224000"/>
          </a:xfrm>
          <a:prstGeom prst="rect">
            <a:avLst/>
          </a:prstGeom>
          <a:noFill/>
          <a:ln>
            <a:solidFill>
              <a:schemeClr val="tx1"/>
            </a:solidFill>
          </a:ln>
        </p:spPr>
        <p:txBody>
          <a:bodyPr wrap="square" rtlCol="0">
            <a:spAutoFit/>
          </a:bodyPr>
          <a:lstStyle>
            <a:defPPr>
              <a:defRPr lang="en-US"/>
            </a:defPPr>
            <a:lvl1pPr>
              <a:defRPr sz="1400" b="1"/>
            </a:lvl1pPr>
          </a:lstStyle>
          <a:p>
            <a:pPr algn="ctr" defTabSz="457200"/>
            <a:r>
              <a:rPr lang="en-ZA" dirty="0">
                <a:solidFill>
                  <a:prstClr val="black"/>
                </a:solidFill>
                <a:latin typeface="Lato"/>
                <a:ea typeface="ＭＳ Ｐゴシック" pitchFamily="-108" charset="-128"/>
                <a:cs typeface="Arial"/>
              </a:rPr>
              <a:t>GOAL </a:t>
            </a:r>
            <a:r>
              <a:rPr lang="en-ZA" dirty="0" smtClean="0">
                <a:solidFill>
                  <a:prstClr val="black"/>
                </a:solidFill>
                <a:latin typeface="Lato"/>
                <a:ea typeface="ＭＳ Ｐゴシック" pitchFamily="-108" charset="-128"/>
                <a:cs typeface="Arial"/>
              </a:rPr>
              <a:t>2</a:t>
            </a:r>
          </a:p>
          <a:p>
            <a:pPr defTabSz="457200"/>
            <a:r>
              <a:rPr lang="en-ZA" sz="1100" b="0" dirty="0">
                <a:solidFill>
                  <a:prstClr val="black"/>
                </a:solidFill>
                <a:latin typeface="Lato"/>
                <a:ea typeface="ＭＳ Ｐゴシック" pitchFamily="-108" charset="-128"/>
                <a:cs typeface="Arial"/>
              </a:rPr>
              <a:t>All sentenced offenders are incarcerated in safe, secure and humane facilities and are provided with health care needs, and  effective rehabilitation programmes in line with their correctional sentence plans to enable their successful placement into society after their lawful </a:t>
            </a:r>
            <a:r>
              <a:rPr lang="en-ZA" sz="1100" b="0" dirty="0" smtClean="0">
                <a:solidFill>
                  <a:prstClr val="black"/>
                </a:solidFill>
                <a:latin typeface="Lato"/>
                <a:ea typeface="ＭＳ Ｐゴシック" pitchFamily="-108" charset="-128"/>
                <a:cs typeface="Arial"/>
              </a:rPr>
              <a:t>release</a:t>
            </a:r>
            <a:endParaRPr lang="en-ZA" sz="1100" b="0" dirty="0">
              <a:solidFill>
                <a:prstClr val="black"/>
              </a:solidFill>
              <a:latin typeface="Lato"/>
              <a:ea typeface="ＭＳ Ｐゴシック" pitchFamily="-108" charset="-128"/>
              <a:cs typeface="Arial"/>
            </a:endParaRPr>
          </a:p>
        </p:txBody>
      </p:sp>
      <p:sp>
        <p:nvSpPr>
          <p:cNvPr id="25" name="TextBox 24">
            <a:extLst>
              <a:ext uri="{FF2B5EF4-FFF2-40B4-BE49-F238E27FC236}">
                <a16:creationId xmlns:a16="http://schemas.microsoft.com/office/drawing/2014/main" xmlns="" id="{55A72447-177C-460D-84EE-001ACD8EDF89}"/>
              </a:ext>
            </a:extLst>
          </p:cNvPr>
          <p:cNvSpPr txBox="1"/>
          <p:nvPr/>
        </p:nvSpPr>
        <p:spPr>
          <a:xfrm>
            <a:off x="8187882" y="1966604"/>
            <a:ext cx="3744000" cy="1224000"/>
          </a:xfrm>
          <a:prstGeom prst="rect">
            <a:avLst/>
          </a:prstGeom>
          <a:noFill/>
          <a:ln>
            <a:solidFill>
              <a:schemeClr val="tx1"/>
            </a:solidFill>
          </a:ln>
        </p:spPr>
        <p:txBody>
          <a:bodyPr wrap="square" rtlCol="0">
            <a:spAutoFit/>
          </a:bodyPr>
          <a:lstStyle/>
          <a:p>
            <a:pPr algn="just" defTabSz="457200"/>
            <a:r>
              <a:rPr lang="en-ZA" sz="1400" b="1" dirty="0">
                <a:solidFill>
                  <a:prstClr val="black"/>
                </a:solidFill>
                <a:latin typeface="Lato"/>
                <a:ea typeface="ＭＳ Ｐゴシック" pitchFamily="-108" charset="-128"/>
                <a:cs typeface="Arial"/>
              </a:rPr>
              <a:t>GOAL </a:t>
            </a:r>
            <a:r>
              <a:rPr lang="en-ZA" sz="1400" b="1" dirty="0" smtClean="0">
                <a:solidFill>
                  <a:prstClr val="black"/>
                </a:solidFill>
                <a:latin typeface="Lato"/>
                <a:ea typeface="ＭＳ Ｐゴシック" pitchFamily="-108" charset="-128"/>
                <a:cs typeface="Arial"/>
              </a:rPr>
              <a:t>3</a:t>
            </a:r>
          </a:p>
          <a:p>
            <a:pPr algn="just" defTabSz="457200"/>
            <a:r>
              <a:rPr lang="en-ZA" sz="1200" dirty="0">
                <a:solidFill>
                  <a:prstClr val="black"/>
                </a:solidFill>
                <a:latin typeface="Lato"/>
                <a:ea typeface="ＭＳ Ｐゴシック" pitchFamily="-108" charset="-128"/>
                <a:cs typeface="Arial"/>
              </a:rPr>
              <a:t>Offenders, parolees and probationers are </a:t>
            </a:r>
            <a:r>
              <a:rPr lang="en-ZA" sz="1200" dirty="0" smtClean="0">
                <a:solidFill>
                  <a:prstClr val="black"/>
                </a:solidFill>
                <a:latin typeface="Lato"/>
                <a:ea typeface="ＭＳ Ｐゴシック" pitchFamily="-108" charset="-128"/>
                <a:cs typeface="Arial"/>
              </a:rPr>
              <a:t>successfully reintegrated </a:t>
            </a:r>
            <a:r>
              <a:rPr lang="en-ZA" sz="1200" dirty="0">
                <a:solidFill>
                  <a:prstClr val="black"/>
                </a:solidFill>
                <a:latin typeface="Lato"/>
                <a:ea typeface="ＭＳ Ｐゴシック" pitchFamily="-108" charset="-128"/>
                <a:cs typeface="Arial"/>
              </a:rPr>
              <a:t>back into their society as law-abiding citizens through the provision of social reintegration </a:t>
            </a:r>
            <a:r>
              <a:rPr lang="en-ZA" sz="1200" dirty="0" smtClean="0">
                <a:solidFill>
                  <a:prstClr val="black"/>
                </a:solidFill>
                <a:latin typeface="Lato"/>
                <a:ea typeface="ＭＳ Ｐゴシック" pitchFamily="-108" charset="-128"/>
                <a:cs typeface="Arial"/>
              </a:rPr>
              <a:t>programmes</a:t>
            </a:r>
            <a:endParaRPr lang="en-ZA" sz="1200" dirty="0">
              <a:solidFill>
                <a:prstClr val="black"/>
              </a:solidFill>
              <a:latin typeface="Lato"/>
              <a:ea typeface="ＭＳ Ｐゴシック" pitchFamily="-108" charset="-128"/>
              <a:cs typeface="Arial"/>
            </a:endParaRPr>
          </a:p>
        </p:txBody>
      </p:sp>
      <p:sp>
        <p:nvSpPr>
          <p:cNvPr id="26" name="TextBox 25">
            <a:extLst>
              <a:ext uri="{FF2B5EF4-FFF2-40B4-BE49-F238E27FC236}">
                <a16:creationId xmlns:a16="http://schemas.microsoft.com/office/drawing/2014/main" xmlns="" id="{300D0B2C-3805-47F2-96E9-66ACBC6FA15F}"/>
              </a:ext>
            </a:extLst>
          </p:cNvPr>
          <p:cNvSpPr txBox="1"/>
          <p:nvPr/>
        </p:nvSpPr>
        <p:spPr>
          <a:xfrm rot="16200000">
            <a:off x="-420379" y="2356512"/>
            <a:ext cx="1324882" cy="415498"/>
          </a:xfrm>
          <a:prstGeom prst="rect">
            <a:avLst/>
          </a:prstGeom>
          <a:noFill/>
        </p:spPr>
        <p:txBody>
          <a:bodyPr wrap="square" rtlCol="0">
            <a:spAutoFit/>
          </a:bodyPr>
          <a:lstStyle/>
          <a:p>
            <a:pPr algn="ctr" defTabSz="457200" fontAlgn="base">
              <a:spcBef>
                <a:spcPct val="0"/>
              </a:spcBef>
              <a:spcAft>
                <a:spcPct val="0"/>
              </a:spcAft>
            </a:pPr>
            <a:r>
              <a:rPr lang="en-ZA" sz="1050" dirty="0">
                <a:solidFill>
                  <a:prstClr val="black"/>
                </a:solidFill>
                <a:latin typeface="Arial" charset="0"/>
                <a:ea typeface="ＭＳ Ｐゴシック" pitchFamily="-108" charset="-128"/>
                <a:cs typeface="Arial"/>
              </a:rPr>
              <a:t>Strategic Outcome Oriented Goals</a:t>
            </a:r>
            <a:endParaRPr lang="en-ZA" sz="1600" dirty="0">
              <a:solidFill>
                <a:prstClr val="black"/>
              </a:solidFill>
              <a:latin typeface="Arial" charset="0"/>
              <a:ea typeface="ＭＳ Ｐゴシック" pitchFamily="-108" charset="-128"/>
              <a:cs typeface="Arial"/>
            </a:endParaRPr>
          </a:p>
        </p:txBody>
      </p:sp>
      <p:grpSp>
        <p:nvGrpSpPr>
          <p:cNvPr id="27" name="Group 26">
            <a:extLst>
              <a:ext uri="{FF2B5EF4-FFF2-40B4-BE49-F238E27FC236}">
                <a16:creationId xmlns:a16="http://schemas.microsoft.com/office/drawing/2014/main" xmlns="" id="{1635B326-AA52-41B5-910B-BB537896A0D4}"/>
              </a:ext>
            </a:extLst>
          </p:cNvPr>
          <p:cNvGrpSpPr/>
          <p:nvPr/>
        </p:nvGrpSpPr>
        <p:grpSpPr>
          <a:xfrm>
            <a:off x="449812" y="3263251"/>
            <a:ext cx="11513588" cy="2718449"/>
            <a:chOff x="177800" y="1007056"/>
            <a:chExt cx="15190838" cy="972049"/>
          </a:xfrm>
          <a:solidFill>
            <a:srgbClr val="679F81">
              <a:lumMod val="40000"/>
              <a:lumOff val="60000"/>
            </a:srgbClr>
          </a:solidFill>
        </p:grpSpPr>
        <p:sp>
          <p:nvSpPr>
            <p:cNvPr id="28" name="Rectangle 27">
              <a:extLst>
                <a:ext uri="{FF2B5EF4-FFF2-40B4-BE49-F238E27FC236}">
                  <a16:creationId xmlns:a16="http://schemas.microsoft.com/office/drawing/2014/main" xmlns="" id="{FE6A9C04-5C9F-4623-9D2C-296229CBF1ED}"/>
                </a:ext>
              </a:extLst>
            </p:cNvPr>
            <p:cNvSpPr/>
            <p:nvPr/>
          </p:nvSpPr>
          <p:spPr>
            <a:xfrm>
              <a:off x="177800" y="1007056"/>
              <a:ext cx="3038168" cy="972049"/>
            </a:xfrm>
            <a:prstGeom prst="rect">
              <a:avLst/>
            </a:prstGeom>
            <a:grpFill/>
            <a:ln w="6350" cap="flat" cmpd="sng" algn="ctr">
              <a:solidFill>
                <a:srgbClr val="005427"/>
              </a:solidFill>
              <a:prstDash val="solid"/>
              <a:miter lim="800000"/>
            </a:ln>
            <a:effectLst/>
          </p:spPr>
          <p:txBody>
            <a:bodyPr rtlCol="0" anchor="ctr"/>
            <a:lstStyle/>
            <a:p>
              <a:pPr algn="ctr" defTabSz="914400">
                <a:defRPr/>
              </a:pPr>
              <a:r>
                <a:rPr lang="en-ZA" sz="1200" b="1" dirty="0">
                  <a:solidFill>
                    <a:prstClr val="black"/>
                  </a:solidFill>
                  <a:latin typeface="Lato"/>
                  <a:ea typeface="ＭＳ Ｐゴシック" pitchFamily="-108" charset="-128"/>
                  <a:cs typeface="Arial"/>
                </a:rPr>
                <a:t>ADMINISTRATION</a:t>
              </a:r>
            </a:p>
            <a:p>
              <a:pPr marL="171450" indent="-171450" defTabSz="914400">
                <a:buFont typeface="Arial" panose="020B0604020202020204" pitchFamily="34" charset="0"/>
                <a:buChar char="•"/>
                <a:defRPr/>
              </a:pPr>
              <a:r>
                <a:rPr lang="en-ZA" sz="900" dirty="0">
                  <a:solidFill>
                    <a:prstClr val="black"/>
                  </a:solidFill>
                  <a:latin typeface="Lato"/>
                  <a:ea typeface="ＭＳ Ｐゴシック" pitchFamily="-108" charset="-128"/>
                  <a:cs typeface="Arial"/>
                </a:rPr>
                <a:t>Improve the image and overall performance rating of the Department</a:t>
              </a:r>
            </a:p>
            <a:p>
              <a:pPr marL="171450" indent="-171450" defTabSz="914400">
                <a:buFont typeface="Arial" panose="020B0604020202020204" pitchFamily="34" charset="0"/>
                <a:buChar char="•"/>
                <a:defRPr/>
              </a:pPr>
              <a:r>
                <a:rPr lang="en-ZA" sz="900" dirty="0">
                  <a:solidFill>
                    <a:prstClr val="black"/>
                  </a:solidFill>
                  <a:latin typeface="Lato"/>
                  <a:ea typeface="ＭＳ Ｐゴシック" pitchFamily="-108" charset="-128"/>
                  <a:cs typeface="Arial"/>
                </a:rPr>
                <a:t>Root out corrupt activities within the Department</a:t>
              </a:r>
            </a:p>
            <a:p>
              <a:pPr marL="171450" indent="-171450" defTabSz="914400">
                <a:buFont typeface="Arial" panose="020B0604020202020204" pitchFamily="34" charset="0"/>
                <a:buChar char="•"/>
                <a:defRPr/>
              </a:pPr>
              <a:r>
                <a:rPr lang="en-ZA" sz="900" dirty="0">
                  <a:solidFill>
                    <a:prstClr val="black"/>
                  </a:solidFill>
                  <a:latin typeface="Lato"/>
                  <a:ea typeface="ＭＳ Ｐゴシック" pitchFamily="-108" charset="-128"/>
                  <a:cs typeface="Arial"/>
                </a:rPr>
                <a:t>Provide reliable, integrated and secure ICT infrastructure and business application system</a:t>
              </a:r>
            </a:p>
            <a:p>
              <a:pPr marL="171450" indent="-171450" defTabSz="914400">
                <a:buFont typeface="Arial" panose="020B0604020202020204" pitchFamily="34" charset="0"/>
                <a:buChar char="•"/>
                <a:defRPr/>
              </a:pPr>
              <a:r>
                <a:rPr lang="en-ZA" sz="900" dirty="0">
                  <a:solidFill>
                    <a:prstClr val="black"/>
                  </a:solidFill>
                  <a:latin typeface="Lato"/>
                  <a:ea typeface="ＭＳ Ｐゴシック" pitchFamily="-108" charset="-128"/>
                  <a:cs typeface="Arial"/>
                </a:rPr>
                <a:t>Improve organisational capacity for enhanced service delivery</a:t>
              </a:r>
            </a:p>
            <a:p>
              <a:pPr marL="171450" indent="-171450" defTabSz="914400">
                <a:buFont typeface="Arial" panose="020B0604020202020204" pitchFamily="34" charset="0"/>
                <a:buChar char="•"/>
                <a:defRPr/>
              </a:pPr>
              <a:r>
                <a:rPr lang="en-ZA" sz="900" dirty="0">
                  <a:solidFill>
                    <a:prstClr val="black"/>
                  </a:solidFill>
                  <a:latin typeface="Lato"/>
                  <a:ea typeface="ＭＳ Ｐゴシック" pitchFamily="-108" charset="-128"/>
                  <a:cs typeface="Arial"/>
                </a:rPr>
                <a:t>Provide effective and efficient financial and supply chain management</a:t>
              </a:r>
            </a:p>
            <a:p>
              <a:pPr marL="171450" indent="-171450" defTabSz="914400">
                <a:buFont typeface="Arial" panose="020B0604020202020204" pitchFamily="34" charset="0"/>
                <a:buChar char="•"/>
                <a:defRPr/>
              </a:pPr>
              <a:r>
                <a:rPr lang="en-ZA" sz="900" dirty="0">
                  <a:solidFill>
                    <a:prstClr val="black"/>
                  </a:solidFill>
                  <a:latin typeface="Lato"/>
                  <a:ea typeface="ＭＳ Ｐゴシック" pitchFamily="-108" charset="-128"/>
                  <a:cs typeface="Arial"/>
                </a:rPr>
                <a:t>Provide effective independent oversight relating to the treatment of inmates and the conditions in the correctional facilities and Public Private Partnerships (PPPs</a:t>
              </a:r>
              <a:r>
                <a:rPr lang="en-ZA" sz="900" dirty="0" smtClean="0">
                  <a:solidFill>
                    <a:prstClr val="black"/>
                  </a:solidFill>
                  <a:latin typeface="Lato"/>
                  <a:ea typeface="ＭＳ Ｐゴシック" pitchFamily="-108" charset="-128"/>
                  <a:cs typeface="Arial"/>
                </a:rPr>
                <a:t>)</a:t>
              </a:r>
              <a:endParaRPr lang="en-ZA" sz="1600" kern="0" dirty="0" smtClean="0">
                <a:solidFill>
                  <a:prstClr val="black"/>
                </a:solidFill>
                <a:latin typeface="Lato"/>
                <a:ea typeface="ＭＳ Ｐゴシック" pitchFamily="-108" charset="-128"/>
                <a:cs typeface="Arial"/>
              </a:endParaRPr>
            </a:p>
          </p:txBody>
        </p:sp>
        <p:sp>
          <p:nvSpPr>
            <p:cNvPr id="29" name="Rectangle 28">
              <a:extLst>
                <a:ext uri="{FF2B5EF4-FFF2-40B4-BE49-F238E27FC236}">
                  <a16:creationId xmlns:a16="http://schemas.microsoft.com/office/drawing/2014/main" xmlns="" id="{5C99B612-9C6C-47D7-BF77-60DDE9DE7B31}"/>
                </a:ext>
              </a:extLst>
            </p:cNvPr>
            <p:cNvSpPr/>
            <p:nvPr/>
          </p:nvSpPr>
          <p:spPr>
            <a:xfrm>
              <a:off x="3215968" y="1007056"/>
              <a:ext cx="3038168" cy="972049"/>
            </a:xfrm>
            <a:prstGeom prst="rect">
              <a:avLst/>
            </a:prstGeom>
            <a:grpFill/>
            <a:ln w="6350" cap="flat" cmpd="sng" algn="ctr">
              <a:solidFill>
                <a:srgbClr val="005427"/>
              </a:solidFill>
              <a:prstDash val="solid"/>
              <a:miter lim="800000"/>
            </a:ln>
            <a:effectLst/>
          </p:spPr>
          <p:txBody>
            <a:bodyPr rtlCol="0" anchor="t"/>
            <a:lstStyle/>
            <a:p>
              <a:pPr algn="ctr" defTabSz="914400">
                <a:defRPr/>
              </a:pPr>
              <a:r>
                <a:rPr lang="en-ZA" sz="1200" b="1" dirty="0">
                  <a:solidFill>
                    <a:prstClr val="black"/>
                  </a:solidFill>
                  <a:latin typeface="Lato"/>
                  <a:ea typeface="ＭＳ Ｐゴシック" pitchFamily="-108" charset="-128"/>
                  <a:cs typeface="Arial"/>
                </a:rPr>
                <a:t>INCARCERATION</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Provide a safe and secure correctional environment for inmates.</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Remand detention processes are effectively managed and remand detainees attend courts in accordance with relevant legislation.</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Contribute towards a humane environment by managing overcrowding in correctional facilities</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Create secure and humane facilities for incarceration of remand detainees and offenders in a conducive environment</a:t>
              </a:r>
            </a:p>
            <a:p>
              <a:pPr marL="171450" indent="-171450" defTabSz="457200">
                <a:buFont typeface="Arial" panose="020B0604020202020204" pitchFamily="34" charset="0"/>
                <a:buChar char="•"/>
              </a:pPr>
              <a:r>
                <a:rPr lang="en-ZA" sz="900" dirty="0">
                  <a:solidFill>
                    <a:prstClr val="black"/>
                  </a:solidFill>
                  <a:latin typeface="Lato"/>
                  <a:ea typeface="ＭＳ Ｐゴシック" pitchFamily="-108" charset="-128"/>
                  <a:cs typeface="Arial"/>
                </a:rPr>
                <a:t>Consider offenders for possible placement on parole or correctional </a:t>
              </a:r>
              <a:r>
                <a:rPr lang="en-ZA" sz="900" dirty="0" smtClean="0">
                  <a:solidFill>
                    <a:prstClr val="black"/>
                  </a:solidFill>
                  <a:latin typeface="Lato"/>
                  <a:ea typeface="ＭＳ Ｐゴシック" pitchFamily="-108" charset="-128"/>
                  <a:cs typeface="Arial"/>
                </a:rPr>
                <a:t>supervision</a:t>
              </a:r>
              <a:endParaRPr lang="en-ZA" sz="900" dirty="0">
                <a:solidFill>
                  <a:prstClr val="black"/>
                </a:solidFill>
                <a:latin typeface="Lato"/>
                <a:ea typeface="ＭＳ Ｐゴシック" pitchFamily="-108" charset="-128"/>
                <a:cs typeface="Arial"/>
              </a:endParaRPr>
            </a:p>
          </p:txBody>
        </p:sp>
        <p:sp>
          <p:nvSpPr>
            <p:cNvPr id="30" name="Rectangle 29">
              <a:extLst>
                <a:ext uri="{FF2B5EF4-FFF2-40B4-BE49-F238E27FC236}">
                  <a16:creationId xmlns:a16="http://schemas.microsoft.com/office/drawing/2014/main" xmlns="" id="{46F84737-2EB4-42BD-A410-ABFF192A126C}"/>
                </a:ext>
              </a:extLst>
            </p:cNvPr>
            <p:cNvSpPr/>
            <p:nvPr/>
          </p:nvSpPr>
          <p:spPr>
            <a:xfrm>
              <a:off x="6254135" y="1007056"/>
              <a:ext cx="3038168" cy="972049"/>
            </a:xfrm>
            <a:prstGeom prst="rect">
              <a:avLst/>
            </a:prstGeom>
            <a:grpFill/>
            <a:ln w="6350" cap="flat" cmpd="sng" algn="ctr">
              <a:solidFill>
                <a:srgbClr val="005427"/>
              </a:solidFill>
              <a:prstDash val="solid"/>
              <a:miter lim="800000"/>
            </a:ln>
            <a:effectLst/>
          </p:spPr>
          <p:txBody>
            <a:bodyPr rtlCol="0" anchor="t"/>
            <a:lstStyle/>
            <a:p>
              <a:pPr algn="ctr" defTabSz="914400">
                <a:defRPr/>
              </a:pPr>
              <a:r>
                <a:rPr lang="en-ZA" sz="1200" b="1" dirty="0" smtClean="0">
                  <a:solidFill>
                    <a:prstClr val="black"/>
                  </a:solidFill>
                  <a:latin typeface="Lato"/>
                  <a:ea typeface="ＭＳ Ｐゴシック" pitchFamily="-108" charset="-128"/>
                  <a:cs typeface="Arial"/>
                </a:rPr>
                <a:t>REHABILITATION</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life skills of offenders with Correctional Sentence Plans (CSPs) through provisioning of correctional programmes targeting offending behaviour</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offenders’ personal development through provision of literacy, education and skills competency programmes during the time of incarceration</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Offender behaviour is corrected through access to psychological, social work and spiritual services</a:t>
              </a:r>
            </a:p>
            <a:p>
              <a:pPr algn="ctr" defTabSz="914400">
                <a:defRPr/>
              </a:pPr>
              <a:endParaRPr lang="en-ZA" sz="1200" b="1" dirty="0">
                <a:solidFill>
                  <a:prstClr val="black"/>
                </a:solidFill>
                <a:latin typeface="Lato"/>
                <a:ea typeface="ＭＳ Ｐゴシック" pitchFamily="-108" charset="-128"/>
                <a:cs typeface="Arial"/>
              </a:endParaRPr>
            </a:p>
            <a:p>
              <a:pPr algn="ctr" defTabSz="914400">
                <a:defRPr/>
              </a:pPr>
              <a:endParaRPr lang="en-ZA" kern="0" dirty="0" smtClean="0">
                <a:solidFill>
                  <a:prstClr val="black"/>
                </a:solidFill>
                <a:latin typeface="Lato"/>
                <a:ea typeface="ＭＳ Ｐゴシック" pitchFamily="-108" charset="-128"/>
                <a:cs typeface="Arial"/>
              </a:endParaRPr>
            </a:p>
          </p:txBody>
        </p:sp>
        <p:sp>
          <p:nvSpPr>
            <p:cNvPr id="31" name="Rectangle 30">
              <a:extLst>
                <a:ext uri="{FF2B5EF4-FFF2-40B4-BE49-F238E27FC236}">
                  <a16:creationId xmlns:a16="http://schemas.microsoft.com/office/drawing/2014/main" xmlns="" id="{AA73FEFA-4F38-48EA-9CF1-9FF0E47445DA}"/>
                </a:ext>
              </a:extLst>
            </p:cNvPr>
            <p:cNvSpPr/>
            <p:nvPr/>
          </p:nvSpPr>
          <p:spPr>
            <a:xfrm>
              <a:off x="9292303" y="1007056"/>
              <a:ext cx="3038168" cy="972049"/>
            </a:xfrm>
            <a:prstGeom prst="rect">
              <a:avLst/>
            </a:prstGeom>
            <a:grpFill/>
            <a:ln w="6350" cap="flat" cmpd="sng" algn="ctr">
              <a:solidFill>
                <a:srgbClr val="005427"/>
              </a:solidFill>
              <a:prstDash val="solid"/>
              <a:miter lim="800000"/>
            </a:ln>
            <a:effectLst/>
          </p:spPr>
          <p:txBody>
            <a:bodyPr rtlCol="0" anchor="t"/>
            <a:lstStyle/>
            <a:p>
              <a:pPr algn="ctr" defTabSz="914400">
                <a:defRPr/>
              </a:pPr>
              <a:r>
                <a:rPr lang="en-ZA" sz="1200" b="1" dirty="0" smtClean="0">
                  <a:solidFill>
                    <a:prstClr val="black"/>
                  </a:solidFill>
                  <a:latin typeface="Lato"/>
                  <a:ea typeface="ＭＳ Ｐゴシック" pitchFamily="-108" charset="-128"/>
                  <a:cs typeface="Arial"/>
                </a:rPr>
                <a:t>CARE</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Provide inmates with comprehensive health and hygiene services during the period of incarceration</a:t>
              </a:r>
            </a:p>
            <a:p>
              <a:pPr marL="180975" indent="-180975"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Provide inmates with appropriate nutritional services</a:t>
              </a:r>
            </a:p>
            <a:p>
              <a:pPr algn="ctr" defTabSz="914400">
                <a:defRPr/>
              </a:pPr>
              <a:endParaRPr lang="en-ZA" sz="1200" b="1" dirty="0">
                <a:solidFill>
                  <a:prstClr val="black"/>
                </a:solidFill>
                <a:latin typeface="Lato"/>
                <a:ea typeface="ＭＳ Ｐゴシック" pitchFamily="-108" charset="-128"/>
                <a:cs typeface="Arial"/>
              </a:endParaRPr>
            </a:p>
            <a:p>
              <a:pPr algn="ctr" defTabSz="914400">
                <a:defRPr/>
              </a:pPr>
              <a:endParaRPr lang="en-ZA" kern="0" dirty="0" smtClean="0">
                <a:solidFill>
                  <a:prstClr val="black"/>
                </a:solidFill>
                <a:latin typeface="Lato"/>
                <a:ea typeface="ＭＳ Ｐゴシック" pitchFamily="-108" charset="-128"/>
                <a:cs typeface="Arial"/>
              </a:endParaRPr>
            </a:p>
          </p:txBody>
        </p:sp>
        <p:sp>
          <p:nvSpPr>
            <p:cNvPr id="32" name="Rectangle 31">
              <a:extLst>
                <a:ext uri="{FF2B5EF4-FFF2-40B4-BE49-F238E27FC236}">
                  <a16:creationId xmlns:a16="http://schemas.microsoft.com/office/drawing/2014/main" xmlns="" id="{53A03725-304C-49C4-9F3B-C638D7FB8FEA}"/>
                </a:ext>
              </a:extLst>
            </p:cNvPr>
            <p:cNvSpPr/>
            <p:nvPr/>
          </p:nvSpPr>
          <p:spPr>
            <a:xfrm>
              <a:off x="12330470" y="1007056"/>
              <a:ext cx="3038168" cy="972049"/>
            </a:xfrm>
            <a:prstGeom prst="rect">
              <a:avLst/>
            </a:prstGeom>
            <a:grpFill/>
            <a:ln w="6350" cap="flat" cmpd="sng" algn="ctr">
              <a:solidFill>
                <a:srgbClr val="005427"/>
              </a:solidFill>
              <a:prstDash val="solid"/>
              <a:miter lim="800000"/>
            </a:ln>
            <a:effectLst/>
          </p:spPr>
          <p:txBody>
            <a:bodyPr rtlCol="0" anchor="t"/>
            <a:lstStyle/>
            <a:p>
              <a:pPr algn="ctr" defTabSz="914400">
                <a:defRPr/>
              </a:pPr>
              <a:r>
                <a:rPr lang="en-ZA" sz="1200" b="1" dirty="0">
                  <a:solidFill>
                    <a:prstClr val="black"/>
                  </a:solidFill>
                  <a:latin typeface="Lato"/>
                  <a:ea typeface="ＭＳ Ｐゴシック" pitchFamily="-108" charset="-128"/>
                  <a:cs typeface="Arial"/>
                </a:rPr>
                <a:t>SOCIAL REINTEGRATION</a:t>
              </a:r>
            </a:p>
            <a:p>
              <a:pPr marL="171450" indent="-171450"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compliance on conditions set for parolees and probationers under Community Corrections</a:t>
              </a:r>
            </a:p>
            <a:p>
              <a:pPr marL="171450" indent="-171450"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victims/offended, parolees and probationers participation in the restorative justice programme through reintegration processes</a:t>
              </a:r>
            </a:p>
            <a:p>
              <a:pPr marL="171450" indent="-171450" defTabSz="457200">
                <a:buFont typeface="Arial" panose="020B0604020202020204" pitchFamily="34" charset="0"/>
                <a:buChar char="•"/>
              </a:pPr>
              <a:r>
                <a:rPr lang="en-ZA" sz="1000" dirty="0">
                  <a:solidFill>
                    <a:prstClr val="black"/>
                  </a:solidFill>
                  <a:latin typeface="Lato"/>
                  <a:ea typeface="ＭＳ Ｐゴシック" pitchFamily="-108" charset="-128"/>
                  <a:cs typeface="Arial"/>
                </a:rPr>
                <a:t>Improve accessibility to Community Corrections services, through increasing service points annually</a:t>
              </a:r>
            </a:p>
            <a:p>
              <a:pPr algn="ctr" defTabSz="914400">
                <a:defRPr/>
              </a:pPr>
              <a:endParaRPr lang="en-ZA" kern="0" dirty="0" smtClean="0">
                <a:solidFill>
                  <a:prstClr val="black"/>
                </a:solidFill>
                <a:latin typeface="Lato"/>
                <a:ea typeface="ＭＳ Ｐゴシック" pitchFamily="-108" charset="-128"/>
                <a:cs typeface="Arial"/>
              </a:endParaRPr>
            </a:p>
          </p:txBody>
        </p:sp>
      </p:grpSp>
      <p:sp>
        <p:nvSpPr>
          <p:cNvPr id="33" name="TextBox 32">
            <a:extLst>
              <a:ext uri="{FF2B5EF4-FFF2-40B4-BE49-F238E27FC236}">
                <a16:creationId xmlns:a16="http://schemas.microsoft.com/office/drawing/2014/main" xmlns="" id="{7942C477-AA2B-4592-B9D4-ABDD4784FF63}"/>
              </a:ext>
            </a:extLst>
          </p:cNvPr>
          <p:cNvSpPr txBox="1"/>
          <p:nvPr/>
        </p:nvSpPr>
        <p:spPr>
          <a:xfrm rot="16200000">
            <a:off x="-1556075" y="4929281"/>
            <a:ext cx="3509291" cy="261610"/>
          </a:xfrm>
          <a:prstGeom prst="rect">
            <a:avLst/>
          </a:prstGeom>
          <a:noFill/>
        </p:spPr>
        <p:txBody>
          <a:bodyPr wrap="square" rtlCol="0">
            <a:spAutoFit/>
          </a:bodyPr>
          <a:lstStyle/>
          <a:p>
            <a:pPr algn="ctr" defTabSz="457200"/>
            <a:r>
              <a:rPr lang="en-ZA" sz="1100" dirty="0">
                <a:solidFill>
                  <a:prstClr val="black"/>
                </a:solidFill>
                <a:latin typeface="Lato"/>
                <a:ea typeface="ＭＳ Ｐゴシック" pitchFamily="-108" charset="-128"/>
                <a:cs typeface="Arial"/>
              </a:rPr>
              <a:t>Strategic Objectives</a:t>
            </a:r>
            <a:endParaRPr lang="en-ZA" dirty="0">
              <a:solidFill>
                <a:prstClr val="black"/>
              </a:solidFill>
              <a:latin typeface="Lato"/>
              <a:ea typeface="ＭＳ Ｐゴシック" pitchFamily="-108" charset="-128"/>
              <a:cs typeface="Arial"/>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25</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a:solidFill>
                  <a:srgbClr val="003300"/>
                </a:solidFill>
                <a:cs typeface="Arial" panose="020B0604020202020204" pitchFamily="34" charset="0"/>
              </a:rPr>
              <a:t>2018/19 DEPARTMENTAL PERFORMANCE</a:t>
            </a:r>
            <a:endParaRPr lang="en-ZA" sz="3000" b="1" dirty="0">
              <a:solidFill>
                <a:srgbClr val="003300"/>
              </a:solidFill>
              <a:latin typeface="+mn-lt"/>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4137797450"/>
              </p:ext>
            </p:extLst>
          </p:nvPr>
        </p:nvGraphicFramePr>
        <p:xfrm>
          <a:off x="246065" y="1371600"/>
          <a:ext cx="7373937" cy="3517392"/>
        </p:xfrm>
        <a:graphic>
          <a:graphicData uri="http://schemas.openxmlformats.org/drawingml/2006/table">
            <a:tbl>
              <a:tblPr firstRow="1" bandRow="1"/>
              <a:tblGrid>
                <a:gridCol w="1561781">
                  <a:extLst>
                    <a:ext uri="{9D8B030D-6E8A-4147-A177-3AD203B41FA5}">
                      <a16:colId xmlns:a16="http://schemas.microsoft.com/office/drawing/2014/main" xmlns="" val="20000"/>
                    </a:ext>
                  </a:extLst>
                </a:gridCol>
                <a:gridCol w="1453039">
                  <a:extLst>
                    <a:ext uri="{9D8B030D-6E8A-4147-A177-3AD203B41FA5}">
                      <a16:colId xmlns:a16="http://schemas.microsoft.com/office/drawing/2014/main" xmlns="" val="20001"/>
                    </a:ext>
                  </a:extLst>
                </a:gridCol>
                <a:gridCol w="1453039">
                  <a:extLst>
                    <a:ext uri="{9D8B030D-6E8A-4147-A177-3AD203B41FA5}">
                      <a16:colId xmlns:a16="http://schemas.microsoft.com/office/drawing/2014/main" xmlns="" val="20002"/>
                    </a:ext>
                  </a:extLst>
                </a:gridCol>
                <a:gridCol w="1453039">
                  <a:extLst>
                    <a:ext uri="{9D8B030D-6E8A-4147-A177-3AD203B41FA5}">
                      <a16:colId xmlns:a16="http://schemas.microsoft.com/office/drawing/2014/main" xmlns="" val="20003"/>
                    </a:ext>
                  </a:extLst>
                </a:gridCol>
                <a:gridCol w="1453039">
                  <a:extLst>
                    <a:ext uri="{9D8B030D-6E8A-4147-A177-3AD203B41FA5}">
                      <a16:colId xmlns:a16="http://schemas.microsoft.com/office/drawing/2014/main" xmlns="" val="20004"/>
                    </a:ext>
                  </a:extLst>
                </a:gridCol>
              </a:tblGrid>
              <a:tr h="601698">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400" b="1" kern="1200" noProof="0" dirty="0" smtClean="0">
                          <a:solidFill>
                            <a:schemeClr val="tx1"/>
                          </a:solidFill>
                          <a:latin typeface="+mn-lt"/>
                          <a:ea typeface="+mn-ea"/>
                          <a:cs typeface="+mn-cs"/>
                        </a:rPr>
                        <a:t>Programme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lang="en-US" sz="1400" b="1" kern="1200" noProof="0" dirty="0" smtClean="0">
                          <a:solidFill>
                            <a:schemeClr val="tx1"/>
                          </a:solidFill>
                          <a:latin typeface="+mn-lt"/>
                          <a:ea typeface="+mn-ea"/>
                          <a:cs typeface="+mn-cs"/>
                        </a:rPr>
                        <a:t>Total number of Performance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Total number of annual targets</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lang="en-US" sz="1400" b="1" kern="1200" noProof="0" dirty="0" smtClean="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US" sz="1400" dirty="0" smtClean="0">
                          <a:solidFill>
                            <a:schemeClr val="tx1"/>
                          </a:solidFill>
                        </a:rPr>
                        <a:t>Achieved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US" sz="1400" dirty="0" smtClean="0">
                          <a:solidFill>
                            <a:schemeClr val="tx1"/>
                          </a:solidFill>
                        </a:rPr>
                        <a:t>Not Achieved</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4572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indent="0">
                        <a:buNone/>
                      </a:pPr>
                      <a:r>
                        <a:rPr lang="en-US" sz="1200" b="0" dirty="0" smtClean="0"/>
                        <a:t>1. Administration</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11</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11</a:t>
                      </a:r>
                      <a:endParaRPr lang="en-US" sz="1200" b="0" dirty="0">
                        <a:solidFill>
                          <a:srgbClr val="FF000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8</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3</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1"/>
                  </a:ext>
                </a:extLst>
              </a:tr>
              <a:tr h="4572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US" sz="1200" b="0" dirty="0" smtClean="0"/>
                        <a:t>2. Incarceration</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8</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8</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5</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3</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2"/>
                  </a:ext>
                </a:extLst>
              </a:tr>
              <a:tr h="4572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US" sz="1200" b="0" dirty="0" smtClean="0"/>
                        <a:t>3. Rehabilitation</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7</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10</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10</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0</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4572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US" sz="1200" b="0" kern="1200" dirty="0" smtClean="0">
                          <a:solidFill>
                            <a:schemeClr val="dk1"/>
                          </a:solidFill>
                          <a:latin typeface="+mn-lt"/>
                          <a:ea typeface="+mn-ea"/>
                          <a:cs typeface="+mn-cs"/>
                        </a:rPr>
                        <a:t>4. Care</a:t>
                      </a:r>
                      <a:endParaRPr lang="en-US" sz="12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kern="1200" dirty="0" smtClean="0">
                          <a:solidFill>
                            <a:schemeClr val="dk1"/>
                          </a:solidFill>
                          <a:latin typeface="+mn-lt"/>
                          <a:ea typeface="+mn-ea"/>
                          <a:cs typeface="+mn-cs"/>
                        </a:rPr>
                        <a:t>3</a:t>
                      </a:r>
                      <a:endParaRPr lang="en-US" sz="1200" b="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3</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3</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0</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4572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182563" indent="-182563"/>
                      <a:r>
                        <a:rPr lang="en-US" sz="1200" b="0" dirty="0" smtClean="0"/>
                        <a:t>5. Social Reintegration</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6</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6</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5</a:t>
                      </a: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0" dirty="0" smtClean="0"/>
                        <a:t>1</a:t>
                      </a:r>
                    </a:p>
                    <a:p>
                      <a:pPr algn="ctr"/>
                      <a:endParaRPr lang="en-US" sz="120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5"/>
                  </a:ext>
                </a:extLst>
              </a:tr>
              <a:tr h="4572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US" sz="1200" b="1" dirty="0" smtClean="0"/>
                        <a:t>Total </a:t>
                      </a:r>
                      <a:endParaRPr lang="en-US" sz="12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marR="0" indent="0" algn="ctr" defTabSz="914331" rtl="0" eaLnBrk="1" fontAlgn="auto" latinLnBrk="0" hangingPunct="1">
                        <a:lnSpc>
                          <a:spcPct val="100000"/>
                        </a:lnSpc>
                        <a:spcBef>
                          <a:spcPts val="0"/>
                        </a:spcBef>
                        <a:spcAft>
                          <a:spcPts val="0"/>
                        </a:spcAft>
                        <a:buClrTx/>
                        <a:buSzTx/>
                        <a:buFontTx/>
                        <a:buNone/>
                        <a:tabLst/>
                        <a:defRPr/>
                      </a:pPr>
                      <a:r>
                        <a:rPr lang="en-US" sz="1200" b="1" dirty="0" smtClean="0"/>
                        <a:t>35</a:t>
                      </a:r>
                      <a:endParaRPr lang="en-US" sz="12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1" dirty="0" smtClean="0"/>
                        <a:t>38</a:t>
                      </a:r>
                      <a:endParaRPr lang="en-US" sz="12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1" dirty="0" smtClean="0"/>
                        <a:t>31</a:t>
                      </a:r>
                      <a:endParaRPr lang="en-US" sz="12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US" sz="1200" b="1" dirty="0" smtClean="0"/>
                        <a:t>7</a:t>
                      </a:r>
                      <a:endParaRPr lang="en-US" sz="12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10006"/>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xmlns="" val="2540197994"/>
              </p:ext>
            </p:extLst>
          </p:nvPr>
        </p:nvGraphicFramePr>
        <p:xfrm>
          <a:off x="7696200" y="1295400"/>
          <a:ext cx="4354244" cy="2133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7924800" y="3486150"/>
            <a:ext cx="3989033" cy="1600438"/>
          </a:xfrm>
          <a:prstGeom prst="rect">
            <a:avLst/>
          </a:prstGeom>
          <a:solidFill>
            <a:sysClr val="window" lastClr="FFFFFF">
              <a:lumMod val="85000"/>
            </a:sys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charset="0"/>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smtClean="0">
              <a:ln>
                <a:noFill/>
              </a:ln>
              <a:solidFill>
                <a:srgbClr val="000000"/>
              </a:solidFill>
              <a:effectLst/>
              <a:uLnTx/>
              <a:uFillTx/>
              <a:latin typeface="Arial" charset="0"/>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charset="0"/>
                <a:cs typeface="Arial" charset="0"/>
              </a:rPr>
              <a:t>38  Quarterly Targets </a:t>
            </a:r>
          </a:p>
          <a:p>
            <a:pPr marL="285750" marR="0" lvl="0" indent="-285750" defTabSz="91440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charset="0"/>
                <a:cs typeface="Arial" charset="0"/>
              </a:rPr>
              <a:t>31 targets – Achieved</a:t>
            </a:r>
          </a:p>
          <a:p>
            <a:pPr marL="285750" marR="0" lvl="0" indent="-285750" defTabSz="91440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smtClean="0">
                <a:ln>
                  <a:noFill/>
                </a:ln>
                <a:solidFill>
                  <a:srgbClr val="000000"/>
                </a:solidFill>
                <a:effectLst/>
                <a:uLnTx/>
                <a:uFillTx/>
                <a:latin typeface="Arial" charset="0"/>
                <a:cs typeface="Arial" charset="0"/>
              </a:rPr>
              <a:t>7  targets – Not Achieved</a:t>
            </a:r>
          </a:p>
          <a:p>
            <a:pPr marL="285750" marR="0" lvl="0" indent="-285750" defTabSz="91440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en-US" sz="1200" b="1" i="0" u="none" strike="noStrike" kern="0" cap="none" spc="0" normalizeH="0" baseline="0" noProof="0" dirty="0" smtClean="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27</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a:solidFill>
                  <a:srgbClr val="003300"/>
                </a:solidFill>
                <a:cs typeface="Arial" panose="020B0604020202020204" pitchFamily="34" charset="0"/>
              </a:rPr>
              <a:t>INDICATORS NOT ACHIEVED DURING 2018/19 FINANCIAL YEAR</a:t>
            </a:r>
          </a:p>
        </p:txBody>
      </p:sp>
      <p:sp>
        <p:nvSpPr>
          <p:cNvPr id="5" name="Content Placeholder 2"/>
          <p:cNvSpPr txBox="1">
            <a:spLocks/>
          </p:cNvSpPr>
          <p:nvPr/>
        </p:nvSpPr>
        <p:spPr bwMode="auto">
          <a:xfrm>
            <a:off x="227014" y="1371600"/>
            <a:ext cx="11488736" cy="4708981"/>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fontAlgn="base">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fontAlgn="base">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fontAlgn="base">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fontAlgn="base">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fontAlgn="base">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Arial"/>
              </a:rPr>
              <a:t>Percentage of Integrated Inmate Management System (IIMS) modules for core business processes completed.</a:t>
            </a:r>
          </a:p>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Arial"/>
              </a:rPr>
              <a:t>No audit qualification</a:t>
            </a:r>
          </a:p>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Arial"/>
              </a:rPr>
              <a:t>Number of sites where IIMS is rolled out.</a:t>
            </a:r>
            <a:endParaRPr kumimoji="0" lang="en-ZA" sz="2000" b="0" i="0" u="none" strike="noStrike" kern="0" cap="none" spc="0" normalizeH="0" baseline="0" noProof="0" dirty="0" smtClean="0">
              <a:ln>
                <a:noFill/>
              </a:ln>
              <a:solidFill>
                <a:prstClr val="black"/>
              </a:solidFill>
              <a:effectLst/>
              <a:uLnTx/>
              <a:uFillTx/>
              <a:ea typeface="+mn-ea"/>
              <a:cs typeface="Arial"/>
            </a:endParaRPr>
          </a:p>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Arial"/>
              </a:rPr>
              <a:t>Percentage of unnatural deaths in Correctional Centers and Remand Detention Facilities per year.</a:t>
            </a:r>
            <a:endParaRPr kumimoji="0" lang="en-ZA" sz="2000" b="0" i="0" u="none" strike="noStrike" kern="0" cap="none" spc="0" normalizeH="0" baseline="0" noProof="0" dirty="0" smtClean="0">
              <a:ln>
                <a:noFill/>
              </a:ln>
              <a:solidFill>
                <a:prstClr val="black"/>
              </a:solidFill>
              <a:effectLst/>
              <a:uLnTx/>
              <a:uFillTx/>
              <a:ea typeface="+mn-ea"/>
              <a:cs typeface="Arial"/>
            </a:endParaRPr>
          </a:p>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srgbClr val="000000"/>
                </a:solidFill>
                <a:effectLst/>
                <a:uLnTx/>
                <a:uFillTx/>
                <a:ea typeface="+mn-ea"/>
                <a:cs typeface="Arial" panose="020B0604020202020204" pitchFamily="34" charset="0"/>
              </a:rPr>
              <a:t>Number of new bed spaces created through the construction of new facilities.</a:t>
            </a:r>
          </a:p>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Arial"/>
              </a:rPr>
              <a:t>Number of new bed spaces created by upgrading of facilities annually.</a:t>
            </a:r>
            <a:endParaRPr kumimoji="0" lang="en-ZA" sz="2000" b="0" i="0" u="none" strike="noStrike" kern="0" cap="none" spc="0" normalizeH="0" baseline="0" noProof="0" dirty="0" smtClean="0">
              <a:ln>
                <a:noFill/>
              </a:ln>
              <a:solidFill>
                <a:prstClr val="black"/>
              </a:solidFill>
              <a:effectLst/>
              <a:uLnTx/>
              <a:uFillTx/>
              <a:ea typeface="+mn-ea"/>
              <a:cs typeface="Arial"/>
            </a:endParaRPr>
          </a:p>
          <a:p>
            <a:pPr marL="457200" marR="0" lvl="0" indent="-457200" algn="l" defTabSz="914400" rtl="0" eaLnBrk="1" fontAlgn="t" latinLnBrk="0" hangingPunct="1">
              <a:lnSpc>
                <a:spcPct val="90000"/>
              </a:lnSpc>
              <a:spcBef>
                <a:spcPct val="90000"/>
              </a:spcBef>
              <a:spcAft>
                <a:spcPct val="0"/>
              </a:spcAft>
              <a:buClrTx/>
              <a:buSzTx/>
              <a:buFont typeface="+mj-lt"/>
              <a:buAutoNum type="arabicPeriod"/>
              <a:tabLst/>
              <a:defRPr/>
            </a:pPr>
            <a:r>
              <a:rPr kumimoji="0" lang="en-US" sz="2000" b="0" i="0" u="none" strike="noStrike" kern="0" cap="none" spc="0" normalizeH="0" baseline="0" noProof="0" dirty="0" smtClean="0">
                <a:ln>
                  <a:noFill/>
                </a:ln>
                <a:solidFill>
                  <a:prstClr val="black"/>
                </a:solidFill>
                <a:effectLst/>
                <a:uLnTx/>
                <a:uFillTx/>
                <a:ea typeface="+mn-ea"/>
                <a:cs typeface="Arial"/>
              </a:rPr>
              <a:t>Number of parolees and probationers reintegrated back into communities through halfway house partnerships.</a:t>
            </a:r>
            <a:endParaRPr kumimoji="0" lang="en-ZA" sz="2000" b="0" i="0" u="none" strike="noStrike" kern="0" cap="none" spc="0" normalizeH="0" baseline="0" noProof="0" dirty="0" smtClean="0">
              <a:ln>
                <a:noFill/>
              </a:ln>
              <a:solidFill>
                <a:prstClr val="black"/>
              </a:solidFill>
              <a:effectLst/>
              <a:uLnTx/>
              <a:uFillTx/>
              <a:ea typeface="+mn-ea"/>
              <a:cs typeface="Arial"/>
            </a:endParaRPr>
          </a:p>
          <a:p>
            <a:pPr marL="266700" marR="0" lvl="0" indent="-266700" algn="l" defTabSz="914400" rtl="0" eaLnBrk="1" fontAlgn="base" latinLnBrk="0" hangingPunct="1">
              <a:lnSpc>
                <a:spcPct val="90000"/>
              </a:lnSpc>
              <a:spcBef>
                <a:spcPct val="90000"/>
              </a:spcBef>
              <a:spcAft>
                <a:spcPct val="0"/>
              </a:spcAft>
              <a:buClr>
                <a:srgbClr val="996600"/>
              </a:buClr>
              <a:buSzTx/>
              <a:buFont typeface="Wingdings" pitchFamily="2" charset="2"/>
              <a:buChar char="n"/>
              <a:tabLst/>
              <a:defRPr/>
            </a:pPr>
            <a:endParaRPr kumimoji="0" lang="en-ZA" sz="2000" b="0" i="0" u="none" strike="noStrike" kern="0" cap="none" spc="0" normalizeH="0" baseline="0" noProof="0" dirty="0">
              <a:ln>
                <a:noFill/>
              </a:ln>
              <a:solidFill>
                <a:sysClr val="windowText" lastClr="000000"/>
              </a:solidFill>
              <a:effectLst/>
              <a:uLnTx/>
              <a:uFillTx/>
              <a:ea typeface="+mn-ea"/>
              <a:cs typeface="Arial"/>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28</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a:solidFill>
                  <a:srgbClr val="003300"/>
                </a:solidFill>
                <a:cs typeface="Arial" panose="020B0604020202020204" pitchFamily="34" charset="0"/>
              </a:rPr>
              <a:t>PROGRESS ON MTSF INDICATORS FOR THE 2018/19 FINANCIAL YEAR</a:t>
            </a:r>
          </a:p>
        </p:txBody>
      </p:sp>
      <p:graphicFrame>
        <p:nvGraphicFramePr>
          <p:cNvPr id="5" name="Table 4"/>
          <p:cNvGraphicFramePr>
            <a:graphicFrameLocks noGrp="1"/>
          </p:cNvGraphicFramePr>
          <p:nvPr>
            <p:extLst>
              <p:ext uri="{D42A27DB-BD31-4B8C-83A1-F6EECF244321}">
                <p14:modId xmlns:p14="http://schemas.microsoft.com/office/powerpoint/2010/main" xmlns="" val="1834689995"/>
              </p:ext>
            </p:extLst>
          </p:nvPr>
        </p:nvGraphicFramePr>
        <p:xfrm>
          <a:off x="304799" y="1295400"/>
          <a:ext cx="11582401" cy="4575429"/>
        </p:xfrm>
        <a:graphic>
          <a:graphicData uri="http://schemas.openxmlformats.org/drawingml/2006/table">
            <a:tbl>
              <a:tblPr firstRow="1" bandRow="1"/>
              <a:tblGrid>
                <a:gridCol w="2078893">
                  <a:extLst>
                    <a:ext uri="{9D8B030D-6E8A-4147-A177-3AD203B41FA5}">
                      <a16:colId xmlns:a16="http://schemas.microsoft.com/office/drawing/2014/main" xmlns="" val="20000"/>
                    </a:ext>
                  </a:extLst>
                </a:gridCol>
                <a:gridCol w="1880903">
                  <a:extLst>
                    <a:ext uri="{9D8B030D-6E8A-4147-A177-3AD203B41FA5}">
                      <a16:colId xmlns:a16="http://schemas.microsoft.com/office/drawing/2014/main" xmlns="" val="20001"/>
                    </a:ext>
                  </a:extLst>
                </a:gridCol>
                <a:gridCol w="2276882">
                  <a:extLst>
                    <a:ext uri="{9D8B030D-6E8A-4147-A177-3AD203B41FA5}">
                      <a16:colId xmlns:a16="http://schemas.microsoft.com/office/drawing/2014/main" xmlns="" val="20002"/>
                    </a:ext>
                  </a:extLst>
                </a:gridCol>
                <a:gridCol w="2297723">
                  <a:extLst>
                    <a:ext uri="{9D8B030D-6E8A-4147-A177-3AD203B41FA5}">
                      <a16:colId xmlns:a16="http://schemas.microsoft.com/office/drawing/2014/main" xmlns="" val="20003"/>
                    </a:ext>
                  </a:extLst>
                </a:gridCol>
                <a:gridCol w="3048000">
                  <a:extLst>
                    <a:ext uri="{9D8B030D-6E8A-4147-A177-3AD203B41FA5}">
                      <a16:colId xmlns:a16="http://schemas.microsoft.com/office/drawing/2014/main" xmlns="" val="20004"/>
                    </a:ext>
                  </a:extLst>
                </a:gridCol>
              </a:tblGrid>
              <a:tr h="564663">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Performance Indicator</a:t>
                      </a:r>
                      <a:endParaRPr lang="en-US" sz="1400" b="1" i="0" u="none" strike="noStrike" kern="1200" dirty="0">
                        <a:solidFill>
                          <a:schemeClr val="tx1"/>
                        </a:solidFill>
                        <a:effectLst/>
                        <a:latin typeface="Calibri"/>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Planned Target 2018/19</a:t>
                      </a:r>
                      <a:endParaRPr lang="en-US" sz="1400" b="1" i="0" u="none" strike="noStrike" kern="1200" dirty="0">
                        <a:solidFill>
                          <a:schemeClr val="tx1"/>
                        </a:solidFill>
                        <a:effectLst/>
                        <a:latin typeface="Calibri"/>
                        <a:ea typeface="+mn-ea"/>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Actual Achievement 2018/19</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Deviation from planned target  to actual achievement</a:t>
                      </a:r>
                      <a:r>
                        <a:rPr lang="en-US" sz="1400" b="1" i="0" u="none" strike="noStrike" kern="1200" baseline="0" dirty="0" smtClean="0">
                          <a:solidFill>
                            <a:schemeClr val="tx1"/>
                          </a:solidFill>
                          <a:effectLst/>
                          <a:latin typeface="Calibri"/>
                          <a:ea typeface="+mn-ea"/>
                          <a:cs typeface="+mn-cs"/>
                        </a:rPr>
                        <a:t> for 2018/19</a:t>
                      </a:r>
                      <a:endParaRPr lang="en-US" sz="1400" b="1" i="0" u="none" strike="noStrike" kern="1200" dirty="0">
                        <a:solidFill>
                          <a:schemeClr val="tx1"/>
                        </a:solidFill>
                        <a:effectLst/>
                        <a:latin typeface="Calibri"/>
                        <a:ea typeface="+mn-ea"/>
                        <a:cs typeface="+mn-cs"/>
                      </a:endParaRP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pPr marL="0" marR="0" indent="0" algn="l" defTabSz="914331" rtl="0" eaLnBrk="1" fontAlgn="t" latinLnBrk="0" hangingPunct="1">
                        <a:lnSpc>
                          <a:spcPct val="100000"/>
                        </a:lnSpc>
                        <a:spcBef>
                          <a:spcPts val="0"/>
                        </a:spcBef>
                        <a:spcAft>
                          <a:spcPts val="0"/>
                        </a:spcAft>
                        <a:buClrTx/>
                        <a:buSzTx/>
                        <a:buFontTx/>
                        <a:buNone/>
                        <a:tabLst/>
                        <a:defRPr/>
                      </a:pPr>
                      <a:r>
                        <a:rPr lang="en-US" sz="1400" b="1" i="0" u="none" strike="noStrike" kern="1200" dirty="0" smtClean="0">
                          <a:solidFill>
                            <a:schemeClr val="tx1"/>
                          </a:solidFill>
                          <a:effectLst/>
                          <a:latin typeface="Calibri"/>
                          <a:ea typeface="+mn-ea"/>
                          <a:cs typeface="+mn-cs"/>
                        </a:rPr>
                        <a:t>Comment on deviation</a:t>
                      </a:r>
                    </a:p>
                  </a:txBody>
                  <a:tcPr marL="9525" marR="9525" marT="9525"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1111737">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nSpc>
                          <a:spcPct val="115000"/>
                        </a:lnSpc>
                        <a:spcAft>
                          <a:spcPts val="0"/>
                        </a:spcAft>
                      </a:pPr>
                      <a:r>
                        <a:rPr lang="en-GB" sz="1600" b="0" dirty="0" smtClean="0">
                          <a:effectLst/>
                          <a:latin typeface="Calibri"/>
                          <a:ea typeface="Calibri"/>
                          <a:cs typeface="+mn-cs"/>
                        </a:rPr>
                        <a:t>Percentage of sentenced offenders subjected to correctional programmes  per year</a:t>
                      </a:r>
                      <a:endParaRPr lang="en-ZA" sz="1600" b="0" dirty="0">
                        <a:effectLst/>
                        <a:latin typeface="Calibri"/>
                        <a:ea typeface="Calibri"/>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nSpc>
                          <a:spcPct val="115000"/>
                        </a:lnSpc>
                        <a:spcAft>
                          <a:spcPts val="0"/>
                        </a:spcAft>
                      </a:pPr>
                      <a:r>
                        <a:rPr lang="en-GB" sz="1600" kern="1200" dirty="0">
                          <a:solidFill>
                            <a:schemeClr val="dk1"/>
                          </a:solidFill>
                          <a:effectLst/>
                          <a:latin typeface="Calibri"/>
                          <a:ea typeface="Calibri"/>
                          <a:cs typeface="+mn-cs"/>
                        </a:rPr>
                        <a:t>80% </a:t>
                      </a:r>
                      <a:endParaRPr lang="en-ZA" sz="1600" kern="1200" dirty="0">
                        <a:solidFill>
                          <a:schemeClr val="dk1"/>
                        </a:solidFill>
                        <a:effectLst/>
                        <a:latin typeface="Calibri"/>
                        <a:ea typeface="Calibri"/>
                        <a:cs typeface="+mn-cs"/>
                      </a:endParaRPr>
                    </a:p>
                    <a:p>
                      <a:pPr>
                        <a:lnSpc>
                          <a:spcPct val="115000"/>
                        </a:lnSpc>
                        <a:spcAft>
                          <a:spcPts val="0"/>
                        </a:spcAft>
                      </a:pPr>
                      <a:r>
                        <a:rPr lang="en-GB" sz="1600" kern="1200" dirty="0">
                          <a:solidFill>
                            <a:schemeClr val="dk1"/>
                          </a:solidFill>
                          <a:effectLst/>
                          <a:latin typeface="Calibri"/>
                          <a:ea typeface="Calibri"/>
                          <a:cs typeface="+mn-cs"/>
                        </a:rPr>
                        <a:t>(86 088/107 600)</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nSpc>
                          <a:spcPct val="115000"/>
                        </a:lnSpc>
                        <a:spcAft>
                          <a:spcPts val="0"/>
                        </a:spcAft>
                      </a:pPr>
                      <a:r>
                        <a:rPr lang="en-GB" sz="1600" kern="1200" dirty="0">
                          <a:solidFill>
                            <a:schemeClr val="dk1"/>
                          </a:solidFill>
                          <a:effectLst/>
                          <a:latin typeface="Calibri"/>
                          <a:ea typeface="Calibri"/>
                          <a:cs typeface="+mn-cs"/>
                        </a:rPr>
                        <a:t>90% </a:t>
                      </a:r>
                      <a:endParaRPr lang="en-ZA" sz="1600" kern="1200" dirty="0">
                        <a:solidFill>
                          <a:schemeClr val="dk1"/>
                        </a:solidFill>
                        <a:effectLst/>
                        <a:latin typeface="Calibri"/>
                        <a:ea typeface="Calibri"/>
                        <a:cs typeface="+mn-cs"/>
                      </a:endParaRPr>
                    </a:p>
                    <a:p>
                      <a:pPr>
                        <a:lnSpc>
                          <a:spcPct val="115000"/>
                        </a:lnSpc>
                        <a:spcAft>
                          <a:spcPts val="0"/>
                        </a:spcAft>
                      </a:pPr>
                      <a:r>
                        <a:rPr lang="en-GB" sz="1600" kern="1200" dirty="0">
                          <a:solidFill>
                            <a:schemeClr val="dk1"/>
                          </a:solidFill>
                          <a:effectLst/>
                          <a:latin typeface="Calibri"/>
                          <a:ea typeface="Calibri"/>
                          <a:cs typeface="+mn-cs"/>
                        </a:rPr>
                        <a:t>(93 419/104 228)</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nSpc>
                          <a:spcPct val="115000"/>
                        </a:lnSpc>
                        <a:spcAft>
                          <a:spcPts val="0"/>
                        </a:spcAft>
                      </a:pPr>
                      <a:r>
                        <a:rPr lang="en-GB" sz="1600" kern="1200" dirty="0">
                          <a:solidFill>
                            <a:schemeClr val="dk1"/>
                          </a:solidFill>
                          <a:effectLst/>
                          <a:latin typeface="Calibri"/>
                          <a:ea typeface="Calibri"/>
                          <a:cs typeface="+mn-cs"/>
                        </a:rPr>
                        <a:t>10%</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nSpc>
                          <a:spcPct val="115000"/>
                        </a:lnSpc>
                        <a:spcAft>
                          <a:spcPts val="1000"/>
                        </a:spcAft>
                      </a:pPr>
                      <a:r>
                        <a:rPr lang="en-GB" sz="1600" kern="1200" dirty="0">
                          <a:solidFill>
                            <a:schemeClr val="dk1"/>
                          </a:solidFill>
                          <a:effectLst/>
                          <a:latin typeface="Calibri"/>
                          <a:ea typeface="Calibri"/>
                          <a:cs typeface="+mn-cs"/>
                        </a:rPr>
                        <a:t>Interim Correctional intervention Officials (CIOs) were available to facilitate correctional programmes.</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1440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l">
                        <a:lnSpc>
                          <a:spcPct val="115000"/>
                        </a:lnSpc>
                        <a:spcAft>
                          <a:spcPts val="0"/>
                        </a:spcAft>
                      </a:pPr>
                      <a:r>
                        <a:rPr lang="en-GB" sz="1600" dirty="0">
                          <a:effectLst/>
                          <a:latin typeface="Calibri"/>
                          <a:ea typeface="Calibri"/>
                          <a:cs typeface="Arial"/>
                        </a:rPr>
                        <a:t>Percentage of parolees without</a:t>
                      </a:r>
                      <a:endParaRPr lang="en-ZA" sz="1600" dirty="0">
                        <a:effectLst/>
                        <a:latin typeface="Calibri"/>
                        <a:ea typeface="Calibri"/>
                        <a:cs typeface="Times New Roman"/>
                      </a:endParaRPr>
                    </a:p>
                    <a:p>
                      <a:pPr algn="l">
                        <a:lnSpc>
                          <a:spcPct val="115000"/>
                        </a:lnSpc>
                        <a:spcAft>
                          <a:spcPts val="0"/>
                        </a:spcAft>
                      </a:pPr>
                      <a:r>
                        <a:rPr lang="en-GB" sz="1600" dirty="0">
                          <a:effectLst/>
                          <a:latin typeface="Calibri"/>
                          <a:ea typeface="Calibri"/>
                          <a:cs typeface="Arial"/>
                        </a:rPr>
                        <a:t>violations per year</a:t>
                      </a:r>
                      <a:endParaRPr lang="en-ZA" sz="1600" dirty="0">
                        <a:effectLst/>
                        <a:latin typeface="Calibri"/>
                        <a:ea typeface="Calibri"/>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97% </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smtClean="0">
                          <a:solidFill>
                            <a:schemeClr val="dk1"/>
                          </a:solidFill>
                          <a:effectLst/>
                          <a:latin typeface="Calibri"/>
                          <a:ea typeface="Calibri"/>
                          <a:cs typeface="+mn-cs"/>
                        </a:rPr>
                        <a:t>(53</a:t>
                      </a:r>
                      <a:r>
                        <a:rPr lang="en-GB" sz="1600" kern="1200" dirty="0">
                          <a:solidFill>
                            <a:schemeClr val="dk1"/>
                          </a:solidFill>
                          <a:effectLst/>
                          <a:latin typeface="Calibri"/>
                          <a:ea typeface="Calibri"/>
                          <a:cs typeface="+mn-cs"/>
                        </a:rPr>
                        <a:t> 802/ 55 466)</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99% </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smtClean="0">
                          <a:solidFill>
                            <a:schemeClr val="dk1"/>
                          </a:solidFill>
                          <a:effectLst/>
                          <a:latin typeface="Calibri"/>
                          <a:ea typeface="Calibri"/>
                          <a:cs typeface="+mn-cs"/>
                        </a:rPr>
                        <a:t>(54</a:t>
                      </a:r>
                      <a:r>
                        <a:rPr lang="en-GB" sz="1600" kern="1200" dirty="0">
                          <a:solidFill>
                            <a:schemeClr val="dk1"/>
                          </a:solidFill>
                          <a:effectLst/>
                          <a:latin typeface="Calibri"/>
                          <a:ea typeface="Calibri"/>
                          <a:cs typeface="+mn-cs"/>
                        </a:rPr>
                        <a:t> 487/55 030)</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2%</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l">
                        <a:lnSpc>
                          <a:spcPct val="115000"/>
                        </a:lnSpc>
                        <a:spcAft>
                          <a:spcPts val="1000"/>
                        </a:spcAft>
                      </a:pPr>
                      <a:r>
                        <a:rPr lang="en-GB" sz="1600" dirty="0">
                          <a:effectLst/>
                          <a:latin typeface="Calibri"/>
                          <a:ea typeface="Times New Roman"/>
                          <a:cs typeface="Arial"/>
                        </a:rPr>
                        <a:t>Parolees are continuously sensitized to adhere to the conditions through orientation manual and supervision brochures.</a:t>
                      </a:r>
                      <a:endParaRPr lang="en-ZA" sz="1600" dirty="0">
                        <a:effectLst/>
                        <a:latin typeface="Calibri"/>
                        <a:ea typeface="Calibri"/>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129857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l">
                        <a:lnSpc>
                          <a:spcPct val="115000"/>
                        </a:lnSpc>
                        <a:spcAft>
                          <a:spcPts val="0"/>
                        </a:spcAft>
                      </a:pPr>
                      <a:r>
                        <a:rPr lang="en-GB" sz="1600" dirty="0">
                          <a:effectLst/>
                          <a:latin typeface="Calibri"/>
                          <a:ea typeface="Calibri"/>
                          <a:cs typeface="Arial"/>
                        </a:rPr>
                        <a:t>Percentage of probationers without violations per year </a:t>
                      </a:r>
                      <a:endParaRPr lang="en-ZA" sz="1600" dirty="0">
                        <a:effectLst/>
                        <a:latin typeface="Calibri"/>
                        <a:ea typeface="Calibri"/>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97% </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smtClean="0">
                          <a:solidFill>
                            <a:schemeClr val="dk1"/>
                          </a:solidFill>
                          <a:effectLst/>
                          <a:latin typeface="Calibri"/>
                          <a:ea typeface="Calibri"/>
                          <a:cs typeface="+mn-cs"/>
                        </a:rPr>
                        <a:t>(16</a:t>
                      </a:r>
                      <a:r>
                        <a:rPr lang="en-GB" sz="1600" kern="1200" dirty="0">
                          <a:solidFill>
                            <a:schemeClr val="dk1"/>
                          </a:solidFill>
                          <a:effectLst/>
                          <a:latin typeface="Calibri"/>
                          <a:ea typeface="Calibri"/>
                          <a:cs typeface="+mn-cs"/>
                        </a:rPr>
                        <a:t> 377/16 883)</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99% </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smtClean="0">
                          <a:solidFill>
                            <a:schemeClr val="dk1"/>
                          </a:solidFill>
                          <a:effectLst/>
                          <a:latin typeface="Calibri"/>
                          <a:ea typeface="Calibri"/>
                          <a:cs typeface="+mn-cs"/>
                        </a:rPr>
                        <a:t>(15</a:t>
                      </a:r>
                      <a:r>
                        <a:rPr lang="en-GB" sz="1600" kern="1200" dirty="0">
                          <a:solidFill>
                            <a:schemeClr val="dk1"/>
                          </a:solidFill>
                          <a:effectLst/>
                          <a:latin typeface="Calibri"/>
                          <a:ea typeface="Calibri"/>
                          <a:cs typeface="+mn-cs"/>
                        </a:rPr>
                        <a:t> 334/15 502)</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2%</a:t>
                      </a:r>
                      <a:endParaRPr lang="en-ZA" sz="1600" kern="1200" dirty="0">
                        <a:solidFill>
                          <a:schemeClr val="dk1"/>
                        </a:solidFill>
                        <a:effectLst/>
                        <a:latin typeface="Calibri"/>
                        <a:ea typeface="Calibri"/>
                        <a:cs typeface="+mn-cs"/>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l">
                        <a:lnSpc>
                          <a:spcPct val="115000"/>
                        </a:lnSpc>
                        <a:spcAft>
                          <a:spcPts val="1000"/>
                        </a:spcAft>
                      </a:pPr>
                      <a:r>
                        <a:rPr lang="en-GB" sz="1600" dirty="0">
                          <a:effectLst/>
                          <a:latin typeface="Calibri"/>
                          <a:ea typeface="Times New Roman"/>
                          <a:cs typeface="Arial"/>
                        </a:rPr>
                        <a:t>Probationers are monitored in accordance with Directives: Supervision Manual Vol 5 to ensure adherence to parole conditions.</a:t>
                      </a:r>
                      <a:endParaRPr lang="en-ZA" sz="1600" dirty="0">
                        <a:effectLst/>
                        <a:latin typeface="Calibri"/>
                        <a:ea typeface="Calibri"/>
                        <a:cs typeface="Times New Roman"/>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46359559"/>
              </p:ext>
            </p:extLst>
          </p:nvPr>
        </p:nvGraphicFramePr>
        <p:xfrm>
          <a:off x="311513" y="1447800"/>
          <a:ext cx="11598003" cy="3591238"/>
        </p:xfrm>
        <a:graphic>
          <a:graphicData uri="http://schemas.openxmlformats.org/drawingml/2006/table">
            <a:tbl>
              <a:tblPr firstRow="1" bandRow="1">
                <a:tableStyleId>{5C22544A-7EE6-4342-B048-85BDC9FD1C3A}</a:tableStyleId>
              </a:tblPr>
              <a:tblGrid>
                <a:gridCol w="2081693">
                  <a:extLst>
                    <a:ext uri="{9D8B030D-6E8A-4147-A177-3AD203B41FA5}">
                      <a16:colId xmlns:a16="http://schemas.microsoft.com/office/drawing/2014/main" xmlns="" val="20000"/>
                    </a:ext>
                  </a:extLst>
                </a:gridCol>
                <a:gridCol w="1883437">
                  <a:extLst>
                    <a:ext uri="{9D8B030D-6E8A-4147-A177-3AD203B41FA5}">
                      <a16:colId xmlns:a16="http://schemas.microsoft.com/office/drawing/2014/main" xmlns="" val="20001"/>
                    </a:ext>
                  </a:extLst>
                </a:gridCol>
                <a:gridCol w="2279949">
                  <a:extLst>
                    <a:ext uri="{9D8B030D-6E8A-4147-A177-3AD203B41FA5}">
                      <a16:colId xmlns:a16="http://schemas.microsoft.com/office/drawing/2014/main" xmlns="" val="20002"/>
                    </a:ext>
                  </a:extLst>
                </a:gridCol>
                <a:gridCol w="2676463">
                  <a:extLst>
                    <a:ext uri="{9D8B030D-6E8A-4147-A177-3AD203B41FA5}">
                      <a16:colId xmlns:a16="http://schemas.microsoft.com/office/drawing/2014/main" xmlns="" val="20003"/>
                    </a:ext>
                  </a:extLst>
                </a:gridCol>
                <a:gridCol w="2676461">
                  <a:extLst>
                    <a:ext uri="{9D8B030D-6E8A-4147-A177-3AD203B41FA5}">
                      <a16:colId xmlns:a16="http://schemas.microsoft.com/office/drawing/2014/main" xmlns="" val="20004"/>
                    </a:ext>
                  </a:extLst>
                </a:gridCol>
              </a:tblGrid>
              <a:tr h="626505">
                <a:tc>
                  <a:txBody>
                    <a:bodyPr/>
                    <a:lstStyle/>
                    <a:p>
                      <a:pPr marL="0" algn="l" defTabSz="914331" rtl="0" eaLnBrk="1" fontAlgn="t" latinLnBrk="0" hangingPunct="1"/>
                      <a:r>
                        <a:rPr lang="en-US" sz="1800" b="1" i="0" u="none" strike="noStrike" kern="1200" dirty="0" smtClean="0">
                          <a:solidFill>
                            <a:schemeClr val="tx1"/>
                          </a:solidFill>
                          <a:effectLst/>
                          <a:latin typeface="Calibri" panose="020F0502020204030204" pitchFamily="34" charset="0"/>
                          <a:ea typeface="+mn-ea"/>
                          <a:cs typeface="+mn-cs"/>
                        </a:rPr>
                        <a:t>Performance Indicator</a:t>
                      </a:r>
                      <a:endParaRPr lang="en-US" sz="1800" b="1" i="0" u="none" strike="noStrike" kern="1200" dirty="0">
                        <a:solidFill>
                          <a:schemeClr val="tx1"/>
                        </a:solidFill>
                        <a:effectLst/>
                        <a:latin typeface="Calibri" panose="020F0502020204030204" pitchFamily="34" charset="0"/>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341120">
                <a:tc>
                  <a:txBody>
                    <a:bodyPr/>
                    <a:lstStyle/>
                    <a:p>
                      <a:pPr algn="l" fontAlgn="t"/>
                      <a:r>
                        <a:rPr lang="en-US" sz="1600" b="0" i="0" u="none" strike="noStrike" dirty="0">
                          <a:solidFill>
                            <a:schemeClr val="tx1"/>
                          </a:solidFill>
                          <a:effectLst/>
                          <a:latin typeface="Calibri" panose="020F0502020204030204" pitchFamily="34" charset="0"/>
                        </a:rPr>
                        <a:t>Percentage of officials charged and found guilty of corrupt </a:t>
                      </a:r>
                      <a:r>
                        <a:rPr lang="en-US" sz="1600" b="0" i="0" u="none" strike="noStrike" dirty="0" smtClean="0">
                          <a:solidFill>
                            <a:schemeClr val="tx1"/>
                          </a:solidFill>
                          <a:effectLst/>
                          <a:latin typeface="Calibri" panose="020F0502020204030204" pitchFamily="34" charset="0"/>
                        </a:rPr>
                        <a:t>activities</a:t>
                      </a:r>
                      <a:endParaRPr lang="en-US" sz="1600" b="0" i="0" u="none" strike="noStrike" dirty="0">
                        <a:solidFill>
                          <a:schemeClr val="tx1"/>
                        </a:solidFill>
                        <a:effectLst/>
                        <a:latin typeface="Calibri" panose="020F0502020204030204" pitchFamily="34" charset="0"/>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b="0" i="0" u="none" strike="noStrike" kern="1200" dirty="0">
                          <a:solidFill>
                            <a:schemeClr val="tx1"/>
                          </a:solidFill>
                          <a:effectLst/>
                          <a:latin typeface="Calibri" panose="020F0502020204030204" pitchFamily="34" charset="0"/>
                          <a:ea typeface="+mn-ea"/>
                          <a:cs typeface="+mn-cs"/>
                        </a:rPr>
                        <a:t>96%</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b="0" i="0" u="none" strike="noStrike" kern="1200" dirty="0">
                          <a:solidFill>
                            <a:schemeClr val="tx1"/>
                          </a:solidFill>
                          <a:effectLst/>
                          <a:latin typeface="Calibri" panose="020F0502020204030204" pitchFamily="34" charset="0"/>
                          <a:ea typeface="+mn-ea"/>
                          <a:cs typeface="+mn-cs"/>
                        </a:rPr>
                        <a:t>97%</a:t>
                      </a:r>
                      <a:endParaRPr lang="en-ZA" sz="1600" b="0" i="0" u="none" strike="noStrike" kern="1200" dirty="0">
                        <a:solidFill>
                          <a:schemeClr val="tx1"/>
                        </a:solidFill>
                        <a:effectLst/>
                        <a:latin typeface="Calibri" panose="020F0502020204030204" pitchFamily="34" charset="0"/>
                        <a:ea typeface="+mn-ea"/>
                        <a:cs typeface="+mn-cs"/>
                      </a:endParaRPr>
                    </a:p>
                    <a:p>
                      <a:pPr>
                        <a:lnSpc>
                          <a:spcPct val="115000"/>
                        </a:lnSpc>
                        <a:spcAft>
                          <a:spcPts val="0"/>
                        </a:spcAft>
                      </a:pPr>
                      <a:r>
                        <a:rPr lang="en-GB" sz="1600" b="0" i="0" u="none" strike="noStrike" kern="1200" dirty="0">
                          <a:solidFill>
                            <a:schemeClr val="tx1"/>
                          </a:solidFill>
                          <a:effectLst/>
                          <a:latin typeface="Calibri" panose="020F0502020204030204" pitchFamily="34" charset="0"/>
                          <a:ea typeface="+mn-ea"/>
                          <a:cs typeface="+mn-cs"/>
                        </a:rPr>
                        <a:t>(31/32)</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1%</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Proper assessment of cases to ensure conclusive evidence exists before charging officials.</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610038">
                <a:tc>
                  <a:txBody>
                    <a:bodyPr/>
                    <a:lstStyle/>
                    <a:p>
                      <a:pPr algn="l" fontAlgn="t"/>
                      <a:r>
                        <a:rPr lang="en-US" sz="1600" b="0" i="0" u="none" strike="noStrike" dirty="0">
                          <a:solidFill>
                            <a:schemeClr val="tx1"/>
                          </a:solidFill>
                          <a:effectLst/>
                          <a:latin typeface="Calibri" panose="020F0502020204030204" pitchFamily="34" charset="0"/>
                        </a:rPr>
                        <a:t>Percentage of </a:t>
                      </a:r>
                      <a:r>
                        <a:rPr lang="en-US" sz="1600" b="0" i="0" u="none" strike="noStrike" dirty="0" smtClean="0">
                          <a:solidFill>
                            <a:schemeClr val="tx1"/>
                          </a:solidFill>
                          <a:effectLst/>
                          <a:latin typeface="Calibri" panose="020F0502020204030204" pitchFamily="34" charset="0"/>
                        </a:rPr>
                        <a:t>Integrated Communication and Marketing Strategy (ICMS) implemented</a:t>
                      </a:r>
                      <a:endParaRPr lang="en-US" sz="1600" b="0" i="0" u="none" strike="noStrike" dirty="0">
                        <a:solidFill>
                          <a:schemeClr val="tx1"/>
                        </a:solidFill>
                        <a:effectLst/>
                        <a:latin typeface="Calibri" panose="020F0502020204030204" pitchFamily="34" charset="0"/>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100%</a:t>
                      </a:r>
                      <a:endParaRPr lang="en-ZA" sz="1600" b="0" i="0" u="none" strike="noStrike" kern="1200" dirty="0">
                        <a:solidFill>
                          <a:schemeClr val="tx1"/>
                        </a:solidFill>
                        <a:effectLst/>
                        <a:latin typeface="Calibri" panose="020F0502020204030204" pitchFamily="34" charset="0"/>
                        <a:ea typeface="+mn-ea"/>
                        <a:cs typeface="+mn-cs"/>
                      </a:endParaRPr>
                    </a:p>
                    <a:p>
                      <a:pPr marL="0" algn="l" defTabSz="914331" rtl="0" eaLnBrk="1" latinLnBrk="0" hangingPunct="1">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(558/558)</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100%</a:t>
                      </a:r>
                      <a:endParaRPr lang="en-ZA" sz="1600" b="0" i="0" u="none" strike="noStrike" kern="1200" dirty="0">
                        <a:solidFill>
                          <a:schemeClr val="tx1"/>
                        </a:solidFill>
                        <a:effectLst/>
                        <a:latin typeface="Calibri" panose="020F0502020204030204" pitchFamily="34" charset="0"/>
                        <a:ea typeface="+mn-ea"/>
                        <a:cs typeface="+mn-cs"/>
                      </a:endParaRPr>
                    </a:p>
                    <a:p>
                      <a:pPr marL="0" algn="l" defTabSz="914331" rtl="0" eaLnBrk="1" latinLnBrk="0" hangingPunct="1">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(558/558)</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none</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600" b="0" i="0" u="none" strike="noStrike" kern="1200" dirty="0">
                          <a:solidFill>
                            <a:schemeClr val="tx1"/>
                          </a:solidFill>
                          <a:effectLst/>
                          <a:latin typeface="Calibri" panose="020F0502020204030204" pitchFamily="34" charset="0"/>
                          <a:ea typeface="+mn-ea"/>
                          <a:cs typeface="+mn-cs"/>
                        </a:rPr>
                        <a:t>n/a</a:t>
                      </a:r>
                      <a:endParaRPr lang="en-ZA" sz="1600" b="0" i="0" u="none" strike="noStrike" kern="1200" dirty="0">
                        <a:solidFill>
                          <a:schemeClr val="tx1"/>
                        </a:solidFill>
                        <a:effectLst/>
                        <a:latin typeface="Calibri" panose="020F0502020204030204" pitchFamily="34" charset="0"/>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29031" y="0"/>
            <a:ext cx="12162969"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1: </a:t>
            </a:r>
            <a:r>
              <a:rPr lang="en-ZA" sz="3000" b="1" dirty="0" smtClean="0">
                <a:solidFill>
                  <a:srgbClr val="003300"/>
                </a:solidFill>
                <a:cs typeface="Arial" panose="020B0604020202020204" pitchFamily="34" charset="0"/>
              </a:rPr>
              <a:t>ADMINISTRATION (MANAGEMENT) </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29</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843039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292567" cy="6864466"/>
            <a:chOff x="0" y="0"/>
            <a:chExt cx="12292567" cy="6864466"/>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92567" cy="6864466"/>
            </a:xfrm>
            <a:prstGeom prst="rect">
              <a:avLst/>
            </a:prstGeom>
          </p:spPr>
        </p:pic>
        <p:sp>
          <p:nvSpPr>
            <p:cNvPr id="2" name="TextBox 1"/>
            <p:cNvSpPr txBox="1"/>
            <p:nvPr/>
          </p:nvSpPr>
          <p:spPr>
            <a:xfrm>
              <a:off x="6553200" y="152400"/>
              <a:ext cx="5638800" cy="4154984"/>
            </a:xfrm>
            <a:prstGeom prst="rect">
              <a:avLst/>
            </a:prstGeom>
            <a:noFill/>
          </p:spPr>
          <p:txBody>
            <a:bodyPr wrap="square" rtlCol="0">
              <a:spAutoFit/>
            </a:bodyPr>
            <a:lstStyle/>
            <a:p>
              <a:pPr algn="ctr"/>
              <a:r>
                <a:rPr lang="en-ZA" sz="6600" b="1" dirty="0" smtClean="0">
                  <a:solidFill>
                    <a:srgbClr val="00A24D"/>
                  </a:solidFill>
                </a:rPr>
                <a:t>PART A</a:t>
              </a:r>
            </a:p>
            <a:p>
              <a:pPr algn="ctr"/>
              <a:endParaRPr lang="en-ZA" sz="6600" b="1" dirty="0">
                <a:solidFill>
                  <a:srgbClr val="00A24D"/>
                </a:solidFill>
              </a:endParaRPr>
            </a:p>
            <a:p>
              <a:pPr algn="ctr"/>
              <a:r>
                <a:rPr lang="en-ZA" sz="6600" b="1" dirty="0" smtClean="0">
                  <a:solidFill>
                    <a:srgbClr val="00A24D"/>
                  </a:solidFill>
                </a:rPr>
                <a:t>GENERAL INFORMATION</a:t>
              </a:r>
              <a:endParaRPr lang="en-ZA" sz="6600" b="1" dirty="0">
                <a:solidFill>
                  <a:srgbClr val="00A24D"/>
                </a:solidFill>
              </a:endParaRPr>
            </a:p>
          </p:txBody>
        </p:sp>
      </p:grpSp>
    </p:spTree>
    <p:extLst>
      <p:ext uri="{BB962C8B-B14F-4D97-AF65-F5344CB8AC3E}">
        <p14:creationId xmlns:p14="http://schemas.microsoft.com/office/powerpoint/2010/main" xmlns="" val="3537354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155575820"/>
              </p:ext>
            </p:extLst>
          </p:nvPr>
        </p:nvGraphicFramePr>
        <p:xfrm>
          <a:off x="311513" y="1371600"/>
          <a:ext cx="11598003" cy="3821872"/>
        </p:xfrm>
        <a:graphic>
          <a:graphicData uri="http://schemas.openxmlformats.org/drawingml/2006/table">
            <a:tbl>
              <a:tblPr firstRow="1" bandRow="1">
                <a:tableStyleId>{5C22544A-7EE6-4342-B048-85BDC9FD1C3A}</a:tableStyleId>
              </a:tblPr>
              <a:tblGrid>
                <a:gridCol w="2081693">
                  <a:extLst>
                    <a:ext uri="{9D8B030D-6E8A-4147-A177-3AD203B41FA5}">
                      <a16:colId xmlns:a16="http://schemas.microsoft.com/office/drawing/2014/main" xmlns="" val="20000"/>
                    </a:ext>
                  </a:extLst>
                </a:gridCol>
                <a:gridCol w="1883437">
                  <a:extLst>
                    <a:ext uri="{9D8B030D-6E8A-4147-A177-3AD203B41FA5}">
                      <a16:colId xmlns:a16="http://schemas.microsoft.com/office/drawing/2014/main" xmlns="" val="20001"/>
                    </a:ext>
                  </a:extLst>
                </a:gridCol>
                <a:gridCol w="2279949">
                  <a:extLst>
                    <a:ext uri="{9D8B030D-6E8A-4147-A177-3AD203B41FA5}">
                      <a16:colId xmlns:a16="http://schemas.microsoft.com/office/drawing/2014/main" xmlns="" val="20002"/>
                    </a:ext>
                  </a:extLst>
                </a:gridCol>
                <a:gridCol w="2676463">
                  <a:extLst>
                    <a:ext uri="{9D8B030D-6E8A-4147-A177-3AD203B41FA5}">
                      <a16:colId xmlns:a16="http://schemas.microsoft.com/office/drawing/2014/main" xmlns="" val="20003"/>
                    </a:ext>
                  </a:extLst>
                </a:gridCol>
                <a:gridCol w="2676461">
                  <a:extLst>
                    <a:ext uri="{9D8B030D-6E8A-4147-A177-3AD203B41FA5}">
                      <a16:colId xmlns:a16="http://schemas.microsoft.com/office/drawing/2014/main" xmlns="" val="20004"/>
                    </a:ext>
                  </a:extLst>
                </a:gridCol>
              </a:tblGrid>
              <a:tr h="762000">
                <a:tc>
                  <a:txBody>
                    <a:bodyPr/>
                    <a:lstStyle/>
                    <a:p>
                      <a:pPr marL="0" algn="l" defTabSz="914331" rtl="0" eaLnBrk="1" fontAlgn="t" latinLnBrk="0" hangingPunct="1"/>
                      <a:r>
                        <a:rPr lang="en-US" sz="1800" b="1" i="0" u="none" strike="noStrike" kern="1200" dirty="0" smtClean="0">
                          <a:solidFill>
                            <a:schemeClr val="tx1"/>
                          </a:solidFill>
                          <a:effectLst/>
                          <a:latin typeface="Calibri"/>
                          <a:ea typeface="+mn-ea"/>
                          <a:cs typeface="+mn-cs"/>
                        </a:rPr>
                        <a:t>Performance Indicator</a:t>
                      </a:r>
                      <a:endParaRPr lang="en-US" sz="18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449834">
                <a:tc>
                  <a:txBody>
                    <a:bodyPr/>
                    <a:lstStyle/>
                    <a:p>
                      <a:pPr>
                        <a:lnSpc>
                          <a:spcPct val="115000"/>
                        </a:lnSpc>
                        <a:spcAft>
                          <a:spcPts val="0"/>
                        </a:spcAft>
                      </a:pPr>
                      <a:r>
                        <a:rPr lang="en-GB" sz="1600" dirty="0">
                          <a:effectLst/>
                          <a:latin typeface="Calibri"/>
                          <a:ea typeface="Times New Roman"/>
                          <a:cs typeface="Arial"/>
                        </a:rPr>
                        <a:t>Number of officials trained in line with the Work place  Skills  Plan (WSP)</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22 050 </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34 208</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600" dirty="0">
                          <a:effectLst/>
                          <a:latin typeface="Calibri"/>
                          <a:ea typeface="Calibri"/>
                          <a:cs typeface="Arial"/>
                        </a:rPr>
                        <a:t>12 158</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dirty="0">
                          <a:effectLst/>
                          <a:latin typeface="Calibri"/>
                          <a:ea typeface="Times New Roman"/>
                          <a:cs typeface="Arial"/>
                        </a:rPr>
                        <a:t>Demand for training exceeded the planned target.</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610038">
                <a:tc>
                  <a:txBody>
                    <a:bodyPr/>
                    <a:lstStyle/>
                    <a:p>
                      <a:pPr marR="74295">
                        <a:lnSpc>
                          <a:spcPct val="115000"/>
                        </a:lnSpc>
                        <a:spcAft>
                          <a:spcPts val="0"/>
                        </a:spcAft>
                      </a:pPr>
                      <a:r>
                        <a:rPr lang="en-GB" sz="1600" dirty="0">
                          <a:effectLst/>
                          <a:latin typeface="Calibri"/>
                          <a:ea typeface="Calibri"/>
                          <a:cs typeface="Arial"/>
                        </a:rPr>
                        <a:t>Percentage of management areas where IEHW programme is rolled out.</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100%     </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(6/6)</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100%</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(6/6)</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600" dirty="0">
                          <a:effectLst/>
                          <a:latin typeface="Calibri"/>
                          <a:ea typeface="Calibri"/>
                          <a:cs typeface="Arial"/>
                        </a:rPr>
                        <a:t>none</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dirty="0">
                          <a:effectLst/>
                          <a:latin typeface="Calibri"/>
                          <a:ea typeface="Times New Roman"/>
                          <a:cs typeface="Arial"/>
                        </a:rPr>
                        <a:t>n/a</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6" name="Rectangle 5"/>
          <p:cNvSpPr/>
          <p:nvPr/>
        </p:nvSpPr>
        <p:spPr>
          <a:xfrm>
            <a:off x="29031" y="0"/>
            <a:ext cx="12162969"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1: </a:t>
            </a:r>
            <a:r>
              <a:rPr lang="en-ZA" sz="3000" b="1" dirty="0" smtClean="0">
                <a:solidFill>
                  <a:srgbClr val="003300"/>
                </a:solidFill>
                <a:cs typeface="Arial" panose="020B0604020202020204" pitchFamily="34" charset="0"/>
              </a:rPr>
              <a:t>ADMINISTRATION (HUMAN RESOURCES) </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30</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7591153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345481357"/>
              </p:ext>
            </p:extLst>
          </p:nvPr>
        </p:nvGraphicFramePr>
        <p:xfrm>
          <a:off x="304799" y="1371600"/>
          <a:ext cx="11506201" cy="4538345"/>
        </p:xfrm>
        <a:graphic>
          <a:graphicData uri="http://schemas.openxmlformats.org/drawingml/2006/table">
            <a:tbl>
              <a:tblPr firstRow="1" bandRow="1">
                <a:tableStyleId>{5C22544A-7EE6-4342-B048-85BDC9FD1C3A}</a:tableStyleId>
              </a:tblPr>
              <a:tblGrid>
                <a:gridCol w="1577134">
                  <a:extLst>
                    <a:ext uri="{9D8B030D-6E8A-4147-A177-3AD203B41FA5}">
                      <a16:colId xmlns:a16="http://schemas.microsoft.com/office/drawing/2014/main" xmlns="" val="20000"/>
                    </a:ext>
                  </a:extLst>
                </a:gridCol>
                <a:gridCol w="1182852">
                  <a:extLst>
                    <a:ext uri="{9D8B030D-6E8A-4147-A177-3AD203B41FA5}">
                      <a16:colId xmlns:a16="http://schemas.microsoft.com/office/drawing/2014/main" xmlns="" val="20001"/>
                    </a:ext>
                  </a:extLst>
                </a:gridCol>
                <a:gridCol w="1774277">
                  <a:extLst>
                    <a:ext uri="{9D8B030D-6E8A-4147-A177-3AD203B41FA5}">
                      <a16:colId xmlns:a16="http://schemas.microsoft.com/office/drawing/2014/main" xmlns="" val="20002"/>
                    </a:ext>
                  </a:extLst>
                </a:gridCol>
                <a:gridCol w="1675706">
                  <a:extLst>
                    <a:ext uri="{9D8B030D-6E8A-4147-A177-3AD203B41FA5}">
                      <a16:colId xmlns:a16="http://schemas.microsoft.com/office/drawing/2014/main" xmlns="" val="20003"/>
                    </a:ext>
                  </a:extLst>
                </a:gridCol>
                <a:gridCol w="5296232">
                  <a:extLst>
                    <a:ext uri="{9D8B030D-6E8A-4147-A177-3AD203B41FA5}">
                      <a16:colId xmlns:a16="http://schemas.microsoft.com/office/drawing/2014/main" xmlns="" val="20004"/>
                    </a:ext>
                  </a:extLst>
                </a:gridCol>
              </a:tblGrid>
              <a:tr h="626505">
                <a:tc>
                  <a:txBody>
                    <a:bodyPr/>
                    <a:lstStyle/>
                    <a:p>
                      <a:pPr marL="0" algn="l" defTabSz="914331" rtl="0" eaLnBrk="1" fontAlgn="t" latinLnBrk="0" hangingPunct="1"/>
                      <a:r>
                        <a:rPr lang="en-US" sz="1200" b="1" i="0" u="none" strike="noStrike" kern="1200" dirty="0" smtClean="0">
                          <a:solidFill>
                            <a:schemeClr val="tx1"/>
                          </a:solidFill>
                          <a:effectLst/>
                          <a:latin typeface="Calibri"/>
                          <a:ea typeface="+mn-ea"/>
                          <a:cs typeface="+mn-cs"/>
                        </a:rPr>
                        <a:t>Performance Indicator</a:t>
                      </a:r>
                      <a:endParaRPr lang="en-US" sz="12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755058">
                <a:tc>
                  <a:txBody>
                    <a:bodyPr/>
                    <a:lstStyle/>
                    <a:p>
                      <a:pPr algn="l" fontAlgn="t"/>
                      <a:r>
                        <a:rPr lang="en-US" sz="1600" b="0" i="0" u="none" strike="noStrike" dirty="0" smtClean="0">
                          <a:solidFill>
                            <a:schemeClr val="tx1"/>
                          </a:solidFill>
                          <a:effectLst/>
                          <a:latin typeface="+mn-lt"/>
                        </a:rPr>
                        <a:t>Percentage of allocated budget spent per year</a:t>
                      </a:r>
                      <a:endParaRPr lang="en-US" sz="1600" b="0" i="0" u="none" strike="noStrike" dirty="0">
                        <a:solidFill>
                          <a:schemeClr val="tx1"/>
                        </a:solidFill>
                        <a:effectLst/>
                        <a:latin typeface="+mn-lt"/>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0"/>
                        </a:spcAft>
                      </a:pPr>
                      <a:r>
                        <a:rPr lang="en-GB" sz="1600" b="0" kern="1200" dirty="0">
                          <a:solidFill>
                            <a:schemeClr val="dk1"/>
                          </a:solidFill>
                          <a:effectLst/>
                          <a:latin typeface="Calibri"/>
                          <a:ea typeface="Calibri"/>
                          <a:cs typeface="Arial"/>
                        </a:rPr>
                        <a:t>99.75%                                                          </a:t>
                      </a:r>
                      <a:endParaRPr lang="en-ZA" sz="1600" b="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0"/>
                        </a:spcAft>
                      </a:pPr>
                      <a:r>
                        <a:rPr lang="en-GB" sz="1600" b="0" kern="1200" dirty="0">
                          <a:solidFill>
                            <a:schemeClr val="dk1"/>
                          </a:solidFill>
                          <a:effectLst/>
                          <a:latin typeface="Calibri"/>
                          <a:ea typeface="Calibri"/>
                          <a:cs typeface="Arial"/>
                        </a:rPr>
                        <a:t>99.70%</a:t>
                      </a:r>
                      <a:endParaRPr lang="en-ZA" sz="1600" b="0" kern="1200" dirty="0">
                        <a:solidFill>
                          <a:schemeClr val="dk1"/>
                        </a:solidFill>
                        <a:effectLst/>
                        <a:latin typeface="Calibri"/>
                        <a:ea typeface="Calibri"/>
                        <a:cs typeface="Arial"/>
                      </a:endParaRPr>
                    </a:p>
                    <a:p>
                      <a:pPr marL="0" algn="l" defTabSz="914331" rtl="0" eaLnBrk="1" latinLnBrk="0" hangingPunct="1">
                        <a:lnSpc>
                          <a:spcPct val="115000"/>
                        </a:lnSpc>
                        <a:spcAft>
                          <a:spcPts val="0"/>
                        </a:spcAft>
                      </a:pPr>
                      <a:r>
                        <a:rPr lang="en-GB" sz="1600" b="0" kern="1200" dirty="0">
                          <a:solidFill>
                            <a:schemeClr val="dk1"/>
                          </a:solidFill>
                          <a:effectLst/>
                          <a:latin typeface="Calibri"/>
                          <a:ea typeface="Calibri"/>
                          <a:cs typeface="Arial"/>
                        </a:rPr>
                        <a:t>R23,777 billion/R23,849 billion</a:t>
                      </a:r>
                      <a:endParaRPr lang="en-ZA" sz="1600" b="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Aft>
                          <a:spcPts val="0"/>
                        </a:spcAft>
                      </a:pPr>
                      <a:r>
                        <a:rPr lang="en-GB" sz="1600" b="0" kern="1200" dirty="0">
                          <a:solidFill>
                            <a:schemeClr val="dk1"/>
                          </a:solidFill>
                          <a:effectLst/>
                          <a:latin typeface="Calibri"/>
                          <a:ea typeface="Calibri"/>
                          <a:cs typeface="Arial"/>
                        </a:rPr>
                        <a:t>0.05%</a:t>
                      </a:r>
                      <a:endParaRPr lang="en-ZA" sz="1600" b="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000" b="0" dirty="0">
                          <a:effectLst/>
                          <a:latin typeface="Calibri"/>
                          <a:ea typeface="Times New Roman"/>
                          <a:cs typeface="Arial"/>
                        </a:rPr>
                        <a:t>Variance analysis conducted and the  IYM reports for 2018/19 year to date, were compiled and submitted to oversight bodies:</a:t>
                      </a:r>
                      <a:endParaRPr lang="en-ZA" sz="1100" b="0" dirty="0">
                        <a:effectLst/>
                        <a:latin typeface="Calibri"/>
                        <a:ea typeface="Calibri"/>
                        <a:cs typeface="Times New Roman"/>
                      </a:endParaRPr>
                    </a:p>
                    <a:p>
                      <a:pPr>
                        <a:lnSpc>
                          <a:spcPct val="115000"/>
                        </a:lnSpc>
                        <a:spcAft>
                          <a:spcPts val="1000"/>
                        </a:spcAft>
                      </a:pPr>
                      <a:r>
                        <a:rPr lang="en-GB" sz="1000" b="0" dirty="0">
                          <a:effectLst/>
                          <a:latin typeface="Calibri"/>
                          <a:ea typeface="Times New Roman"/>
                          <a:cs typeface="Arial"/>
                        </a:rPr>
                        <a:t>The projected spending plan for the 2018/19 year to date comprised expenditure of R23, 849 billion versus the actual year to date expenditure of R23, 777 billion. The budget spent for the 2018/19 financial year was 99.70% (R23, 777 billion / R23, 849 billion). </a:t>
                      </a:r>
                      <a:endParaRPr lang="en-ZA" sz="1100" b="0" dirty="0">
                        <a:effectLst/>
                        <a:latin typeface="Calibri"/>
                        <a:ea typeface="Calibri"/>
                        <a:cs typeface="Times New Roman"/>
                      </a:endParaRPr>
                    </a:p>
                    <a:p>
                      <a:pPr>
                        <a:lnSpc>
                          <a:spcPct val="115000"/>
                        </a:lnSpc>
                        <a:spcAft>
                          <a:spcPts val="1000"/>
                        </a:spcAft>
                      </a:pPr>
                      <a:r>
                        <a:rPr lang="en-GB" sz="1000" b="0" dirty="0">
                          <a:effectLst/>
                          <a:latin typeface="Calibri"/>
                          <a:ea typeface="Times New Roman"/>
                          <a:cs typeface="Arial"/>
                        </a:rPr>
                        <a:t>The underspending was on Compensation of Employees due to funded vacant posts. </a:t>
                      </a:r>
                      <a:endParaRPr lang="en-ZA" sz="1100" b="0" dirty="0">
                        <a:effectLst/>
                        <a:latin typeface="Calibri"/>
                        <a:ea typeface="Calibri"/>
                        <a:cs typeface="Times New Roman"/>
                      </a:endParaRPr>
                    </a:p>
                    <a:p>
                      <a:pPr>
                        <a:lnSpc>
                          <a:spcPct val="115000"/>
                        </a:lnSpc>
                        <a:spcAft>
                          <a:spcPts val="1000"/>
                        </a:spcAft>
                      </a:pPr>
                      <a:r>
                        <a:rPr lang="en-GB" sz="1000" b="0" dirty="0">
                          <a:effectLst/>
                          <a:latin typeface="Calibri"/>
                          <a:ea typeface="Times New Roman"/>
                          <a:cs typeface="Arial"/>
                        </a:rPr>
                        <a:t>PERSAL reported a funded permanent establishment of 41,463 of which 38,365  are funded filled posts, 228 posts are filled  posts additional to the funded establishment mostly on entry level, resulting in a total PERSAL head count of 38,593 but leaving 3,098 vacant funded posts (7.47%)</a:t>
                      </a:r>
                      <a:endParaRPr lang="en-ZA" sz="1100" b="0" dirty="0">
                        <a:effectLst/>
                        <a:latin typeface="Calibri"/>
                        <a:ea typeface="Calibri"/>
                        <a:cs typeface="Times New Roman"/>
                      </a:endParaRPr>
                    </a:p>
                    <a:p>
                      <a:pPr>
                        <a:lnSpc>
                          <a:spcPct val="115000"/>
                        </a:lnSpc>
                        <a:spcAft>
                          <a:spcPts val="1000"/>
                        </a:spcAft>
                      </a:pPr>
                      <a:r>
                        <a:rPr lang="en-GB" sz="1000" b="0" dirty="0">
                          <a:effectLst/>
                          <a:latin typeface="Calibri"/>
                          <a:ea typeface="Times New Roman"/>
                          <a:cs typeface="Arial"/>
                        </a:rPr>
                        <a:t>The  overspending was on Goods &amp; Services mainly on item: Operating leases as a result of payables for 2017/18 financial year for accommodation charges amounting to R267 million that was paid in the current financial year as well as four quarterly DPW invoices for accommodation charges that were previously disputed by the department amounting to R551 million which were processed in March 2019</a:t>
                      </a:r>
                      <a:endParaRPr lang="en-ZA" sz="1100" b="0" dirty="0">
                        <a:effectLst/>
                        <a:latin typeface="Calibri"/>
                        <a:ea typeface="Calibri"/>
                        <a:cs typeface="Times New Roman"/>
                      </a:endParaRPr>
                    </a:p>
                    <a:p>
                      <a:pPr>
                        <a:lnSpc>
                          <a:spcPct val="115000"/>
                        </a:lnSpc>
                        <a:spcAft>
                          <a:spcPts val="1000"/>
                        </a:spcAft>
                      </a:pPr>
                      <a:r>
                        <a:rPr lang="en-GB" sz="1000" b="0" dirty="0">
                          <a:effectLst/>
                          <a:latin typeface="Calibri"/>
                          <a:ea typeface="Times New Roman"/>
                          <a:cs typeface="Arial"/>
                        </a:rPr>
                        <a:t>The other reason for overspending was on Transfers and Subsidies: as a result of payment of leave gratuities for service terminations than anticipated as well as a journal processed from Compensation of Employees to H/H Post Retirement benefit for GEMS continuation members.</a:t>
                      </a:r>
                      <a:endParaRPr lang="en-ZA" sz="11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ectangle 5"/>
          <p:cNvSpPr/>
          <p:nvPr/>
        </p:nvSpPr>
        <p:spPr>
          <a:xfrm>
            <a:off x="29031" y="0"/>
            <a:ext cx="12162969"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1: </a:t>
            </a:r>
            <a:r>
              <a:rPr lang="en-ZA" sz="3000" b="1" dirty="0" smtClean="0">
                <a:solidFill>
                  <a:srgbClr val="003300"/>
                </a:solidFill>
                <a:cs typeface="Arial" panose="020B0604020202020204" pitchFamily="34" charset="0"/>
              </a:rPr>
              <a:t>ADMINISTRATION (FINANCE) </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31</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38105801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833601731"/>
              </p:ext>
            </p:extLst>
          </p:nvPr>
        </p:nvGraphicFramePr>
        <p:xfrm>
          <a:off x="370116" y="1371600"/>
          <a:ext cx="11480797" cy="3048000"/>
        </p:xfrm>
        <a:graphic>
          <a:graphicData uri="http://schemas.openxmlformats.org/drawingml/2006/table">
            <a:tbl>
              <a:tblPr firstRow="1" bandRow="1">
                <a:tableStyleId>{5C22544A-7EE6-4342-B048-85BDC9FD1C3A}</a:tableStyleId>
              </a:tblPr>
              <a:tblGrid>
                <a:gridCol w="1828799">
                  <a:extLst>
                    <a:ext uri="{9D8B030D-6E8A-4147-A177-3AD203B41FA5}">
                      <a16:colId xmlns:a16="http://schemas.microsoft.com/office/drawing/2014/main" xmlns="" val="20000"/>
                    </a:ext>
                  </a:extLst>
                </a:gridCol>
                <a:gridCol w="1733853">
                  <a:extLst>
                    <a:ext uri="{9D8B030D-6E8A-4147-A177-3AD203B41FA5}">
                      <a16:colId xmlns:a16="http://schemas.microsoft.com/office/drawing/2014/main" xmlns="" val="20001"/>
                    </a:ext>
                  </a:extLst>
                </a:gridCol>
                <a:gridCol w="2413759">
                  <a:extLst>
                    <a:ext uri="{9D8B030D-6E8A-4147-A177-3AD203B41FA5}">
                      <a16:colId xmlns:a16="http://schemas.microsoft.com/office/drawing/2014/main" xmlns="" val="20002"/>
                    </a:ext>
                  </a:extLst>
                </a:gridCol>
                <a:gridCol w="2715477">
                  <a:extLst>
                    <a:ext uri="{9D8B030D-6E8A-4147-A177-3AD203B41FA5}">
                      <a16:colId xmlns:a16="http://schemas.microsoft.com/office/drawing/2014/main" xmlns="" val="20003"/>
                    </a:ext>
                  </a:extLst>
                </a:gridCol>
                <a:gridCol w="2788909">
                  <a:extLst>
                    <a:ext uri="{9D8B030D-6E8A-4147-A177-3AD203B41FA5}">
                      <a16:colId xmlns:a16="http://schemas.microsoft.com/office/drawing/2014/main" xmlns="" val="20004"/>
                    </a:ext>
                  </a:extLst>
                </a:gridCol>
              </a:tblGrid>
              <a:tr h="762000">
                <a:tc>
                  <a:txBody>
                    <a:bodyPr/>
                    <a:lstStyle/>
                    <a:p>
                      <a:pPr marL="0" algn="l" defTabSz="914331" rtl="0" eaLnBrk="1" fontAlgn="t" latinLnBrk="0" hangingPunct="1"/>
                      <a:r>
                        <a:rPr lang="en-US" sz="1800" b="1" i="0" u="none" strike="noStrike" kern="1200" dirty="0" smtClean="0">
                          <a:solidFill>
                            <a:schemeClr val="tx1"/>
                          </a:solidFill>
                          <a:effectLst/>
                          <a:latin typeface="Calibri"/>
                          <a:ea typeface="+mn-ea"/>
                          <a:cs typeface="+mn-cs"/>
                        </a:rPr>
                        <a:t>Performance Indicator</a:t>
                      </a:r>
                      <a:endParaRPr lang="en-US" sz="18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286000">
                <a:tc>
                  <a:txBody>
                    <a:bodyPr/>
                    <a:lstStyle/>
                    <a:p>
                      <a:pPr>
                        <a:lnSpc>
                          <a:spcPct val="115000"/>
                        </a:lnSpc>
                        <a:spcAft>
                          <a:spcPts val="0"/>
                        </a:spcAft>
                      </a:pPr>
                      <a:r>
                        <a:rPr lang="en-GB" sz="1600" kern="1200" dirty="0" smtClean="0">
                          <a:effectLst/>
                          <a:latin typeface="Calibri"/>
                          <a:ea typeface="Times New Roman"/>
                          <a:cs typeface="+mn-cs"/>
                        </a:rPr>
                        <a:t>No audit qualifications</a:t>
                      </a:r>
                      <a:endParaRPr lang="en-ZA" sz="1600" dirty="0">
                        <a:effectLst/>
                        <a:latin typeface="Calibri"/>
                        <a:ea typeface="Calibri"/>
                        <a:cs typeface="Times New Roman"/>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kern="1200" dirty="0">
                          <a:solidFill>
                            <a:schemeClr val="dk1"/>
                          </a:solidFill>
                          <a:effectLst/>
                          <a:latin typeface="Calibri"/>
                          <a:ea typeface="Calibri"/>
                          <a:cs typeface="Arial"/>
                        </a:rPr>
                        <a:t>Zero audit qualification</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kern="1200" dirty="0">
                          <a:solidFill>
                            <a:schemeClr val="dk1"/>
                          </a:solidFill>
                          <a:effectLst/>
                          <a:latin typeface="Calibri"/>
                          <a:ea typeface="Calibri"/>
                          <a:cs typeface="Arial"/>
                        </a:rPr>
                        <a:t>Two audit qualifications regarding commitments and irregular expenditure</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1600" kern="1200" dirty="0">
                          <a:solidFill>
                            <a:schemeClr val="dk1"/>
                          </a:solidFill>
                          <a:effectLst/>
                          <a:latin typeface="Calibri"/>
                          <a:ea typeface="Calibri"/>
                          <a:cs typeface="Arial"/>
                        </a:rPr>
                        <a:t>Two audit qualifications</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ct val="115000"/>
                        </a:lnSpc>
                        <a:spcAft>
                          <a:spcPts val="1000"/>
                        </a:spcAft>
                        <a:buFont typeface="Symbol"/>
                        <a:buChar char=""/>
                      </a:pPr>
                      <a:r>
                        <a:rPr lang="en-GB" sz="1600" kern="1200" dirty="0">
                          <a:solidFill>
                            <a:schemeClr val="dk1"/>
                          </a:solidFill>
                          <a:effectLst/>
                          <a:latin typeface="Calibri"/>
                          <a:ea typeface="Calibri"/>
                          <a:cs typeface="Arial"/>
                        </a:rPr>
                        <a:t>Commitments qualified due to incomplete commitments register</a:t>
                      </a:r>
                      <a:endParaRPr lang="en-ZA" sz="1600" kern="1200" dirty="0">
                        <a:solidFill>
                          <a:schemeClr val="dk1"/>
                        </a:solidFill>
                        <a:effectLst/>
                        <a:latin typeface="Calibri"/>
                        <a:ea typeface="Calibri"/>
                        <a:cs typeface="Arial"/>
                      </a:endParaRPr>
                    </a:p>
                    <a:p>
                      <a:pPr marL="342900" lvl="0" indent="-342900">
                        <a:lnSpc>
                          <a:spcPct val="115000"/>
                        </a:lnSpc>
                        <a:spcAft>
                          <a:spcPts val="1000"/>
                        </a:spcAft>
                        <a:buFont typeface="Symbol"/>
                        <a:buChar char=""/>
                      </a:pPr>
                      <a:r>
                        <a:rPr lang="en-GB" sz="1600" kern="1200" dirty="0">
                          <a:solidFill>
                            <a:schemeClr val="dk1"/>
                          </a:solidFill>
                          <a:effectLst/>
                          <a:latin typeface="Calibri"/>
                          <a:ea typeface="Calibri"/>
                          <a:cs typeface="Arial"/>
                        </a:rPr>
                        <a:t>Irregular expenditure qualified due  to completeness of the </a:t>
                      </a:r>
                      <a:r>
                        <a:rPr lang="en-GB" sz="1600" kern="1200" dirty="0" smtClean="0">
                          <a:solidFill>
                            <a:schemeClr val="dk1"/>
                          </a:solidFill>
                          <a:effectLst/>
                          <a:latin typeface="Calibri"/>
                          <a:ea typeface="Calibri"/>
                          <a:cs typeface="Arial"/>
                        </a:rPr>
                        <a:t>register</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ectangle 5"/>
          <p:cNvSpPr/>
          <p:nvPr/>
        </p:nvSpPr>
        <p:spPr>
          <a:xfrm>
            <a:off x="29031" y="0"/>
            <a:ext cx="12162969"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1: </a:t>
            </a:r>
            <a:r>
              <a:rPr lang="en-ZA" sz="3000" b="1" dirty="0" smtClean="0">
                <a:solidFill>
                  <a:srgbClr val="003300"/>
                </a:solidFill>
                <a:cs typeface="Arial" panose="020B0604020202020204" pitchFamily="34" charset="0"/>
              </a:rPr>
              <a:t>ADMINISTRATION (FINANCE) </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32</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26120045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470583811"/>
              </p:ext>
            </p:extLst>
          </p:nvPr>
        </p:nvGraphicFramePr>
        <p:xfrm>
          <a:off x="217715" y="1219200"/>
          <a:ext cx="11785599" cy="4763763"/>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2220685">
                  <a:extLst>
                    <a:ext uri="{9D8B030D-6E8A-4147-A177-3AD203B41FA5}">
                      <a16:colId xmlns:a16="http://schemas.microsoft.com/office/drawing/2014/main" xmlns="" val="20003"/>
                    </a:ext>
                  </a:extLst>
                </a:gridCol>
                <a:gridCol w="3164114">
                  <a:extLst>
                    <a:ext uri="{9D8B030D-6E8A-4147-A177-3AD203B41FA5}">
                      <a16:colId xmlns:a16="http://schemas.microsoft.com/office/drawing/2014/main" xmlns="" val="20004"/>
                    </a:ext>
                  </a:extLst>
                </a:gridCol>
              </a:tblGrid>
              <a:tr h="764917">
                <a:tc>
                  <a:txBody>
                    <a:body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Performance Indicator</a:t>
                      </a:r>
                      <a:endParaRPr lang="en-US" sz="14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316258">
                <a:tc>
                  <a:txBody>
                    <a:bodyPr/>
                    <a:lstStyle/>
                    <a:p>
                      <a:pPr>
                        <a:lnSpc>
                          <a:spcPct val="115000"/>
                        </a:lnSpc>
                        <a:spcAft>
                          <a:spcPts val="0"/>
                        </a:spcAft>
                      </a:pPr>
                      <a:r>
                        <a:rPr lang="en-GB" sz="1300" b="0" dirty="0">
                          <a:effectLst/>
                          <a:latin typeface="Calibri"/>
                          <a:ea typeface="Calibri"/>
                          <a:cs typeface="Arial"/>
                        </a:rPr>
                        <a:t>Percentage of integrated Inmate Management Systems (IIMS ) modules for core business processes completed  </a:t>
                      </a:r>
                      <a:endParaRPr lang="en-ZA" sz="1300" b="0" dirty="0">
                        <a:effectLst/>
                        <a:latin typeface="Calibri"/>
                        <a:ea typeface="Calibri"/>
                        <a:cs typeface="Times New Roman"/>
                      </a:endParaRPr>
                    </a:p>
                    <a:p>
                      <a:pPr>
                        <a:lnSpc>
                          <a:spcPct val="115000"/>
                        </a:lnSpc>
                        <a:spcAft>
                          <a:spcPts val="0"/>
                        </a:spcAft>
                      </a:pPr>
                      <a:r>
                        <a:rPr lang="en-GB" sz="1300" b="0" dirty="0">
                          <a:effectLst/>
                          <a:latin typeface="Calibri"/>
                          <a:ea typeface="Calibri"/>
                          <a:cs typeface="Arial"/>
                        </a:rPr>
                        <a:t> </a:t>
                      </a:r>
                      <a:endParaRPr lang="en-ZA" sz="13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dirty="0">
                          <a:effectLst/>
                          <a:latin typeface="Calibri"/>
                          <a:ea typeface="Calibri"/>
                          <a:cs typeface="Arial"/>
                        </a:rPr>
                        <a:t>100%</a:t>
                      </a:r>
                      <a:endParaRPr lang="en-ZA" sz="1300" dirty="0">
                        <a:effectLst/>
                        <a:latin typeface="Calibri"/>
                        <a:ea typeface="Calibri"/>
                        <a:cs typeface="Times New Roman"/>
                      </a:endParaRPr>
                    </a:p>
                    <a:p>
                      <a:pPr>
                        <a:lnSpc>
                          <a:spcPct val="115000"/>
                        </a:lnSpc>
                        <a:spcAft>
                          <a:spcPts val="0"/>
                        </a:spcAft>
                      </a:pPr>
                      <a:r>
                        <a:rPr lang="en-GB" sz="1300" dirty="0">
                          <a:effectLst/>
                          <a:latin typeface="Calibri"/>
                          <a:ea typeface="Calibri"/>
                          <a:cs typeface="Arial"/>
                        </a:rPr>
                        <a:t>(9/9)                                                       </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b="0" dirty="0">
                          <a:effectLst/>
                          <a:latin typeface="Calibri"/>
                          <a:ea typeface="Times New Roman"/>
                          <a:cs typeface="Arial"/>
                        </a:rPr>
                        <a:t>78%</a:t>
                      </a:r>
                      <a:endParaRPr lang="en-ZA" sz="1300" b="0" dirty="0">
                        <a:effectLst/>
                        <a:latin typeface="Calibri"/>
                        <a:ea typeface="Calibri"/>
                        <a:cs typeface="Times New Roman"/>
                      </a:endParaRPr>
                    </a:p>
                    <a:p>
                      <a:pPr>
                        <a:lnSpc>
                          <a:spcPct val="115000"/>
                        </a:lnSpc>
                        <a:spcAft>
                          <a:spcPts val="0"/>
                        </a:spcAft>
                      </a:pPr>
                      <a:r>
                        <a:rPr lang="en-GB" sz="1300" b="0" dirty="0">
                          <a:effectLst/>
                          <a:latin typeface="Calibri"/>
                          <a:ea typeface="Times New Roman"/>
                          <a:cs typeface="Arial"/>
                        </a:rPr>
                        <a:t>(7/9)</a:t>
                      </a:r>
                      <a:endParaRPr lang="en-ZA" sz="13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1300" dirty="0">
                          <a:effectLst/>
                          <a:latin typeface="Calibri"/>
                          <a:ea typeface="Calibri"/>
                          <a:cs typeface="Arial"/>
                        </a:rPr>
                        <a:t>22%</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dirty="0">
                          <a:effectLst/>
                          <a:latin typeface="Calibri"/>
                          <a:ea typeface="Times New Roman"/>
                          <a:cs typeface="Arial"/>
                        </a:rPr>
                        <a:t>Testing of the module is on hold, delay was due to handover to Integrated Justice System (IJS) as the project lead.</a:t>
                      </a:r>
                      <a:endParaRPr lang="en-ZA" sz="1200" dirty="0">
                        <a:effectLst/>
                        <a:latin typeface="Calibri"/>
                        <a:ea typeface="Calibri"/>
                        <a:cs typeface="Times New Roman"/>
                      </a:endParaRPr>
                    </a:p>
                    <a:p>
                      <a:pPr>
                        <a:lnSpc>
                          <a:spcPct val="115000"/>
                        </a:lnSpc>
                        <a:spcAft>
                          <a:spcPts val="1000"/>
                        </a:spcAft>
                      </a:pPr>
                      <a:r>
                        <a:rPr lang="en-GB" sz="1200" dirty="0">
                          <a:effectLst/>
                          <a:latin typeface="Calibri"/>
                          <a:ea typeface="Times New Roman"/>
                          <a:cs typeface="Arial"/>
                        </a:rPr>
                        <a:t>The contract was extended for 12 months. IJS team to prioritize and resume the testing of the outstanding modules</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119225">
                <a:tc>
                  <a:txBody>
                    <a:bodyPr/>
                    <a:lstStyle/>
                    <a:p>
                      <a:pPr>
                        <a:lnSpc>
                          <a:spcPct val="115000"/>
                        </a:lnSpc>
                        <a:spcAft>
                          <a:spcPts val="0"/>
                        </a:spcAft>
                      </a:pPr>
                      <a:r>
                        <a:rPr lang="en-GB" sz="1300" b="0" kern="1200" dirty="0">
                          <a:effectLst/>
                          <a:latin typeface="Calibri"/>
                          <a:ea typeface="Calibri"/>
                          <a:cs typeface="Arial"/>
                        </a:rPr>
                        <a:t>Number of sites where IIMS is rolled out</a:t>
                      </a:r>
                      <a:endParaRPr lang="en-ZA" sz="13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dirty="0">
                          <a:effectLst/>
                          <a:latin typeface="Calibri"/>
                          <a:ea typeface="Calibri"/>
                          <a:cs typeface="Arial"/>
                        </a:rPr>
                        <a:t>20 </a:t>
                      </a:r>
                      <a:endParaRPr lang="en-ZA" sz="1300" dirty="0">
                        <a:effectLst/>
                        <a:latin typeface="Calibri"/>
                        <a:ea typeface="Calibri"/>
                        <a:cs typeface="Times New Roman"/>
                      </a:endParaRPr>
                    </a:p>
                    <a:p>
                      <a:pPr>
                        <a:lnSpc>
                          <a:spcPct val="115000"/>
                        </a:lnSpc>
                        <a:spcAft>
                          <a:spcPts val="0"/>
                        </a:spcAft>
                      </a:pPr>
                      <a:r>
                        <a:rPr lang="en-GB" sz="1300" dirty="0">
                          <a:effectLst/>
                          <a:latin typeface="Calibri"/>
                          <a:ea typeface="Calibri"/>
                          <a:cs typeface="Arial"/>
                        </a:rPr>
                        <a:t>(Sites rolled out on IIMS (20/461))</a:t>
                      </a:r>
                      <a:r>
                        <a:rPr lang="en-GB" sz="1300" kern="1200" dirty="0">
                          <a:effectLst/>
                          <a:latin typeface="Calibri"/>
                          <a:ea typeface="Calibri"/>
                          <a:cs typeface="Arial"/>
                        </a:rPr>
                        <a:t> </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b="0" dirty="0">
                          <a:effectLst/>
                          <a:latin typeface="Calibri"/>
                          <a:ea typeface="Times New Roman"/>
                          <a:cs typeface="Arial"/>
                        </a:rPr>
                        <a:t>7</a:t>
                      </a:r>
                      <a:endParaRPr lang="en-ZA" sz="13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1000"/>
                        </a:spcAft>
                      </a:pPr>
                      <a:r>
                        <a:rPr lang="en-GB" sz="1300" dirty="0">
                          <a:effectLst/>
                          <a:latin typeface="Calibri"/>
                          <a:ea typeface="Calibri"/>
                          <a:cs typeface="Arial"/>
                        </a:rPr>
                        <a:t>13</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dirty="0">
                          <a:effectLst/>
                          <a:latin typeface="Calibri"/>
                          <a:ea typeface="Times New Roman"/>
                          <a:cs typeface="Arial"/>
                        </a:rPr>
                        <a:t>Testing of the module is on hold, delay was due to handover to IJS as the project lead</a:t>
                      </a:r>
                      <a:endParaRPr lang="en-ZA" sz="1200" dirty="0">
                        <a:effectLst/>
                        <a:latin typeface="Calibri"/>
                        <a:ea typeface="Calibri"/>
                        <a:cs typeface="Times New Roman"/>
                      </a:endParaRPr>
                    </a:p>
                    <a:p>
                      <a:pPr>
                        <a:lnSpc>
                          <a:spcPct val="115000"/>
                        </a:lnSpc>
                        <a:spcAft>
                          <a:spcPts val="1000"/>
                        </a:spcAft>
                      </a:pPr>
                      <a:r>
                        <a:rPr lang="en-GB" sz="1200" dirty="0">
                          <a:effectLst/>
                          <a:latin typeface="Calibri"/>
                          <a:ea typeface="Times New Roman"/>
                          <a:cs typeface="Arial"/>
                        </a:rPr>
                        <a:t>The contract was extended for 12 months. IJS team to prioritize and resume the testing of the outstanding modules</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745614">
                <a:tc>
                  <a:txBody>
                    <a:bodyPr/>
                    <a:lstStyle/>
                    <a:p>
                      <a:pPr>
                        <a:lnSpc>
                          <a:spcPct val="115000"/>
                        </a:lnSpc>
                        <a:spcAft>
                          <a:spcPts val="0"/>
                        </a:spcAft>
                      </a:pPr>
                      <a:r>
                        <a:rPr lang="en-GB" sz="1300" b="0" kern="1200" dirty="0">
                          <a:effectLst/>
                          <a:latin typeface="Calibri"/>
                          <a:ea typeface="Calibri"/>
                          <a:cs typeface="Arial"/>
                        </a:rPr>
                        <a:t>Percentage of correctional facilities and community corrections offices where LAN Infrastructure is rolled out</a:t>
                      </a:r>
                      <a:endParaRPr lang="en-ZA" sz="13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dirty="0">
                          <a:effectLst/>
                          <a:latin typeface="Calibri"/>
                          <a:ea typeface="Calibri"/>
                          <a:cs typeface="Arial"/>
                        </a:rPr>
                        <a:t>35.28%</a:t>
                      </a:r>
                      <a:endParaRPr lang="en-ZA" sz="1300" dirty="0">
                        <a:effectLst/>
                        <a:latin typeface="Calibri"/>
                        <a:ea typeface="Calibri"/>
                        <a:cs typeface="Times New Roman"/>
                      </a:endParaRPr>
                    </a:p>
                    <a:p>
                      <a:pPr>
                        <a:lnSpc>
                          <a:spcPct val="115000"/>
                        </a:lnSpc>
                        <a:spcAft>
                          <a:spcPts val="0"/>
                        </a:spcAft>
                      </a:pPr>
                      <a:r>
                        <a:rPr lang="en-GB" sz="1300" dirty="0">
                          <a:effectLst/>
                          <a:latin typeface="Calibri"/>
                          <a:ea typeface="Calibri"/>
                          <a:cs typeface="Arial"/>
                        </a:rPr>
                        <a:t>(127/360)</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b="0" dirty="0">
                          <a:solidFill>
                            <a:schemeClr val="tx1"/>
                          </a:solidFill>
                          <a:effectLst/>
                          <a:latin typeface="Calibri"/>
                          <a:ea typeface="Calibri"/>
                          <a:cs typeface="Arial"/>
                        </a:rPr>
                        <a:t>35.28%</a:t>
                      </a:r>
                      <a:endParaRPr lang="en-ZA" sz="1300" b="0" dirty="0">
                        <a:solidFill>
                          <a:schemeClr val="tx1"/>
                        </a:solidFill>
                        <a:effectLst/>
                        <a:latin typeface="Calibri"/>
                        <a:ea typeface="Calibri"/>
                        <a:cs typeface="Times New Roman"/>
                      </a:endParaRPr>
                    </a:p>
                    <a:p>
                      <a:pPr>
                        <a:lnSpc>
                          <a:spcPct val="115000"/>
                        </a:lnSpc>
                        <a:spcAft>
                          <a:spcPts val="0"/>
                        </a:spcAft>
                      </a:pPr>
                      <a:r>
                        <a:rPr lang="en-GB" sz="1300" b="0" dirty="0">
                          <a:solidFill>
                            <a:schemeClr val="tx1"/>
                          </a:solidFill>
                          <a:effectLst/>
                          <a:latin typeface="Calibri"/>
                          <a:ea typeface="Calibri"/>
                          <a:cs typeface="Arial"/>
                        </a:rPr>
                        <a:t>(127/360)</a:t>
                      </a:r>
                      <a:endParaRPr lang="en-ZA" sz="1300" b="0" dirty="0">
                        <a:solidFill>
                          <a:schemeClr val="tx1"/>
                        </a:solidFill>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300" dirty="0">
                          <a:effectLst/>
                          <a:latin typeface="Calibri"/>
                          <a:ea typeface="Calibri"/>
                          <a:cs typeface="Arial"/>
                        </a:rPr>
                        <a:t>none</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dirty="0">
                          <a:effectLst/>
                          <a:latin typeface="Calibri"/>
                          <a:ea typeface="Times New Roman"/>
                          <a:cs typeface="Arial"/>
                        </a:rPr>
                        <a:t>n/a</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85800">
                <a:tc>
                  <a:txBody>
                    <a:bodyPr/>
                    <a:lstStyle/>
                    <a:p>
                      <a:pPr marR="74295">
                        <a:lnSpc>
                          <a:spcPct val="115000"/>
                        </a:lnSpc>
                        <a:spcAft>
                          <a:spcPts val="0"/>
                        </a:spcAft>
                      </a:pPr>
                      <a:r>
                        <a:rPr lang="en-GB" sz="1300" b="0" dirty="0">
                          <a:effectLst/>
                          <a:latin typeface="Calibri"/>
                          <a:ea typeface="Calibri"/>
                          <a:cs typeface="Arial"/>
                        </a:rPr>
                        <a:t>Percentage of Annual Performance Plan (APP) indicators for the Department automated</a:t>
                      </a:r>
                      <a:endParaRPr lang="en-ZA" sz="13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dirty="0">
                          <a:effectLst/>
                          <a:latin typeface="Calibri"/>
                          <a:ea typeface="Calibri"/>
                          <a:cs typeface="Arial"/>
                        </a:rPr>
                        <a:t>100%</a:t>
                      </a:r>
                      <a:endParaRPr lang="en-ZA" sz="1300" dirty="0">
                        <a:effectLst/>
                        <a:latin typeface="Calibri"/>
                        <a:ea typeface="Calibri"/>
                        <a:cs typeface="Times New Roman"/>
                      </a:endParaRPr>
                    </a:p>
                    <a:p>
                      <a:pPr>
                        <a:lnSpc>
                          <a:spcPct val="115000"/>
                        </a:lnSpc>
                        <a:spcAft>
                          <a:spcPts val="0"/>
                        </a:spcAft>
                      </a:pPr>
                      <a:r>
                        <a:rPr lang="en-GB" sz="1300" dirty="0">
                          <a:effectLst/>
                          <a:latin typeface="Calibri"/>
                          <a:ea typeface="Calibri"/>
                          <a:cs typeface="Arial"/>
                        </a:rPr>
                        <a:t>(11/11)</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00" b="0" dirty="0">
                          <a:solidFill>
                            <a:schemeClr val="tx1"/>
                          </a:solidFill>
                          <a:effectLst/>
                          <a:latin typeface="Calibri"/>
                          <a:ea typeface="Calibri"/>
                          <a:cs typeface="Arial"/>
                        </a:rPr>
                        <a:t>100%</a:t>
                      </a:r>
                      <a:endParaRPr lang="en-ZA" sz="1300" b="0" dirty="0">
                        <a:solidFill>
                          <a:schemeClr val="tx1"/>
                        </a:solidFill>
                        <a:effectLst/>
                        <a:latin typeface="Calibri"/>
                        <a:ea typeface="Calibri"/>
                        <a:cs typeface="Times New Roman"/>
                      </a:endParaRPr>
                    </a:p>
                    <a:p>
                      <a:pPr>
                        <a:lnSpc>
                          <a:spcPct val="115000"/>
                        </a:lnSpc>
                        <a:spcAft>
                          <a:spcPts val="0"/>
                        </a:spcAft>
                      </a:pPr>
                      <a:r>
                        <a:rPr lang="en-GB" sz="1300" b="0" dirty="0">
                          <a:solidFill>
                            <a:schemeClr val="tx1"/>
                          </a:solidFill>
                          <a:effectLst/>
                          <a:latin typeface="Calibri"/>
                          <a:ea typeface="Calibri"/>
                          <a:cs typeface="Arial"/>
                        </a:rPr>
                        <a:t>(11/11)</a:t>
                      </a:r>
                      <a:endParaRPr lang="en-ZA" sz="1300" b="0" dirty="0">
                        <a:solidFill>
                          <a:schemeClr val="tx1"/>
                        </a:solidFill>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300" dirty="0">
                          <a:effectLst/>
                          <a:latin typeface="Calibri"/>
                          <a:ea typeface="Calibri"/>
                          <a:cs typeface="Arial"/>
                        </a:rPr>
                        <a:t>none</a:t>
                      </a:r>
                      <a:endParaRPr lang="en-ZA" sz="13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dirty="0">
                          <a:effectLst/>
                          <a:latin typeface="Calibri"/>
                          <a:ea typeface="Times New Roman"/>
                          <a:cs typeface="Arial"/>
                        </a:rPr>
                        <a:t>n/a</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6" name="Rectangle 5"/>
          <p:cNvSpPr/>
          <p:nvPr/>
        </p:nvSpPr>
        <p:spPr>
          <a:xfrm>
            <a:off x="29031" y="0"/>
            <a:ext cx="12162969"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1: </a:t>
            </a:r>
            <a:r>
              <a:rPr lang="en-ZA" sz="3000" b="1" dirty="0" smtClean="0">
                <a:solidFill>
                  <a:srgbClr val="003300"/>
                </a:solidFill>
                <a:cs typeface="Arial" panose="020B0604020202020204" pitchFamily="34" charset="0"/>
              </a:rPr>
              <a:t>ADMINISTRATION (INFORMATION TECHNOLOGY) </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33</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2564827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612058119"/>
              </p:ext>
            </p:extLst>
          </p:nvPr>
        </p:nvGraphicFramePr>
        <p:xfrm>
          <a:off x="381000" y="1295400"/>
          <a:ext cx="11404602" cy="2971800"/>
        </p:xfrm>
        <a:graphic>
          <a:graphicData uri="http://schemas.openxmlformats.org/drawingml/2006/table">
            <a:tbl>
              <a:tblPr firstRow="1" bandRow="1">
                <a:tableStyleId>{5C22544A-7EE6-4342-B048-85BDC9FD1C3A}</a:tableStyleId>
              </a:tblPr>
              <a:tblGrid>
                <a:gridCol w="2350947">
                  <a:extLst>
                    <a:ext uri="{9D8B030D-6E8A-4147-A177-3AD203B41FA5}">
                      <a16:colId xmlns:a16="http://schemas.microsoft.com/office/drawing/2014/main" xmlns="" val="20000"/>
                    </a:ext>
                  </a:extLst>
                </a:gridCol>
                <a:gridCol w="1650666">
                  <a:extLst>
                    <a:ext uri="{9D8B030D-6E8A-4147-A177-3AD203B41FA5}">
                      <a16:colId xmlns:a16="http://schemas.microsoft.com/office/drawing/2014/main" xmlns="" val="20001"/>
                    </a:ext>
                  </a:extLst>
                </a:gridCol>
                <a:gridCol w="1935134">
                  <a:extLst>
                    <a:ext uri="{9D8B030D-6E8A-4147-A177-3AD203B41FA5}">
                      <a16:colId xmlns:a16="http://schemas.microsoft.com/office/drawing/2014/main" xmlns="" val="20002"/>
                    </a:ext>
                  </a:extLst>
                </a:gridCol>
                <a:gridCol w="2697454">
                  <a:extLst>
                    <a:ext uri="{9D8B030D-6E8A-4147-A177-3AD203B41FA5}">
                      <a16:colId xmlns:a16="http://schemas.microsoft.com/office/drawing/2014/main" xmlns="" val="20003"/>
                    </a:ext>
                  </a:extLst>
                </a:gridCol>
                <a:gridCol w="2770401">
                  <a:extLst>
                    <a:ext uri="{9D8B030D-6E8A-4147-A177-3AD203B41FA5}">
                      <a16:colId xmlns:a16="http://schemas.microsoft.com/office/drawing/2014/main" xmlns="" val="20004"/>
                    </a:ext>
                  </a:extLst>
                </a:gridCol>
              </a:tblGrid>
              <a:tr h="838200">
                <a:tc>
                  <a:txBody>
                    <a:bodyPr/>
                    <a:lstStyle/>
                    <a:p>
                      <a:pPr marL="0" algn="l" defTabSz="914331" rtl="0" eaLnBrk="1" fontAlgn="t" latinLnBrk="0" hangingPunct="1"/>
                      <a:r>
                        <a:rPr lang="en-US" sz="1800" b="1" i="0" u="none" strike="noStrike" kern="1200" dirty="0" smtClean="0">
                          <a:solidFill>
                            <a:schemeClr val="tx1"/>
                          </a:solidFill>
                          <a:effectLst/>
                          <a:latin typeface="Calibri"/>
                          <a:ea typeface="+mn-ea"/>
                          <a:cs typeface="+mn-cs"/>
                        </a:rPr>
                        <a:t>Performance Indicator</a:t>
                      </a:r>
                      <a:endParaRPr lang="en-US" sz="18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2133600">
                <a:tc>
                  <a:txBody>
                    <a:bodyPr/>
                    <a:lstStyle/>
                    <a:p>
                      <a:pPr>
                        <a:lnSpc>
                          <a:spcPct val="115000"/>
                        </a:lnSpc>
                        <a:spcAft>
                          <a:spcPts val="0"/>
                        </a:spcAft>
                      </a:pPr>
                      <a:r>
                        <a:rPr lang="en-GB" sz="1600" kern="1200" dirty="0" smtClean="0">
                          <a:solidFill>
                            <a:schemeClr val="dk1"/>
                          </a:solidFill>
                          <a:effectLst/>
                          <a:latin typeface="+mn-lt"/>
                          <a:ea typeface="+mn-ea"/>
                          <a:cs typeface="+mn-cs"/>
                        </a:rPr>
                        <a:t>Percentage of Correctional facilities and PPP’s facilities inspected on the conditions and treatment of inmates.</a:t>
                      </a:r>
                      <a:endParaRPr lang="en-ZA" sz="1600" dirty="0">
                        <a:effectLst/>
                        <a:latin typeface="Calibri"/>
                        <a:ea typeface="Calibri"/>
                        <a:cs typeface="Times New Roman"/>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mn-lt"/>
                          <a:ea typeface="+mn-ea"/>
                          <a:cs typeface="+mn-cs"/>
                        </a:rPr>
                        <a:t>33%</a:t>
                      </a:r>
                      <a:endParaRPr lang="en-ZA" sz="1600" kern="1200" dirty="0">
                        <a:solidFill>
                          <a:schemeClr val="dk1"/>
                        </a:solidFill>
                        <a:effectLst/>
                        <a:latin typeface="+mn-lt"/>
                        <a:ea typeface="+mn-ea"/>
                        <a:cs typeface="+mn-cs"/>
                      </a:endParaRPr>
                    </a:p>
                    <a:p>
                      <a:pPr>
                        <a:lnSpc>
                          <a:spcPct val="115000"/>
                        </a:lnSpc>
                        <a:spcAft>
                          <a:spcPts val="0"/>
                        </a:spcAft>
                      </a:pPr>
                      <a:r>
                        <a:rPr lang="en-GB" sz="1600" kern="1200" dirty="0">
                          <a:solidFill>
                            <a:schemeClr val="dk1"/>
                          </a:solidFill>
                          <a:effectLst/>
                          <a:latin typeface="+mn-lt"/>
                          <a:ea typeface="+mn-ea"/>
                          <a:cs typeface="+mn-cs"/>
                        </a:rPr>
                        <a:t>(81/243)</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mn-lt"/>
                          <a:ea typeface="+mn-ea"/>
                          <a:cs typeface="+mn-cs"/>
                        </a:rPr>
                        <a:t>50%</a:t>
                      </a:r>
                      <a:endParaRPr lang="en-ZA" sz="1600" kern="1200" dirty="0">
                        <a:solidFill>
                          <a:schemeClr val="dk1"/>
                        </a:solidFill>
                        <a:effectLst/>
                        <a:latin typeface="+mn-lt"/>
                        <a:ea typeface="+mn-ea"/>
                        <a:cs typeface="+mn-cs"/>
                      </a:endParaRPr>
                    </a:p>
                    <a:p>
                      <a:pPr>
                        <a:lnSpc>
                          <a:spcPct val="115000"/>
                        </a:lnSpc>
                        <a:spcAft>
                          <a:spcPts val="0"/>
                        </a:spcAft>
                      </a:pPr>
                      <a:r>
                        <a:rPr lang="en-GB" sz="1600" kern="1200" dirty="0">
                          <a:solidFill>
                            <a:schemeClr val="dk1"/>
                          </a:solidFill>
                          <a:effectLst/>
                          <a:latin typeface="+mn-lt"/>
                          <a:ea typeface="+mn-ea"/>
                          <a:cs typeface="+mn-cs"/>
                        </a:rPr>
                        <a:t>(122/243)</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600" kern="1200" dirty="0">
                          <a:solidFill>
                            <a:schemeClr val="dk1"/>
                          </a:solidFill>
                          <a:effectLst/>
                          <a:latin typeface="+mn-lt"/>
                          <a:ea typeface="+mn-ea"/>
                          <a:cs typeface="+mn-cs"/>
                        </a:rPr>
                        <a:t>17%</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kern="1200" dirty="0">
                          <a:solidFill>
                            <a:schemeClr val="dk1"/>
                          </a:solidFill>
                          <a:effectLst/>
                          <a:latin typeface="+mn-lt"/>
                          <a:ea typeface="+mn-ea"/>
                          <a:cs typeface="+mn-cs"/>
                        </a:rPr>
                        <a:t>JICS received extra budget and compiled an inspection plan that assisted in the conduction of inspection, which allowed it to track and improve performance.</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Rectangle 5"/>
          <p:cNvSpPr/>
          <p:nvPr/>
        </p:nvSpPr>
        <p:spPr>
          <a:xfrm>
            <a:off x="29031" y="0"/>
            <a:ext cx="12162969"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1: </a:t>
            </a:r>
            <a:r>
              <a:rPr lang="en-ZA" sz="3000" b="1" dirty="0" smtClean="0">
                <a:solidFill>
                  <a:srgbClr val="003300"/>
                </a:solidFill>
                <a:cs typeface="Arial" panose="020B0604020202020204" pitchFamily="34" charset="0"/>
              </a:rPr>
              <a:t>ADMINISTRATION (JICS) </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34</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2520217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274834057"/>
              </p:ext>
            </p:extLst>
          </p:nvPr>
        </p:nvGraphicFramePr>
        <p:xfrm>
          <a:off x="203199" y="1219200"/>
          <a:ext cx="11785601" cy="4776804"/>
        </p:xfrm>
        <a:graphic>
          <a:graphicData uri="http://schemas.openxmlformats.org/drawingml/2006/table">
            <a:tbl>
              <a:tblPr firstRow="1" bandRow="1">
                <a:tableStyleId>{5C22544A-7EE6-4342-B048-85BDC9FD1C3A}</a:tableStyleId>
              </a:tblPr>
              <a:tblGrid>
                <a:gridCol w="2287211">
                  <a:extLst>
                    <a:ext uri="{9D8B030D-6E8A-4147-A177-3AD203B41FA5}">
                      <a16:colId xmlns:a16="http://schemas.microsoft.com/office/drawing/2014/main" xmlns="" val="20000"/>
                    </a:ext>
                  </a:extLst>
                </a:gridCol>
                <a:gridCol w="1776788">
                  <a:extLst>
                    <a:ext uri="{9D8B030D-6E8A-4147-A177-3AD203B41FA5}">
                      <a16:colId xmlns:a16="http://schemas.microsoft.com/office/drawing/2014/main" xmlns="" val="20001"/>
                    </a:ext>
                  </a:extLst>
                </a:gridCol>
                <a:gridCol w="1524000">
                  <a:extLst>
                    <a:ext uri="{9D8B030D-6E8A-4147-A177-3AD203B41FA5}">
                      <a16:colId xmlns:a16="http://schemas.microsoft.com/office/drawing/2014/main" xmlns="" val="20002"/>
                    </a:ext>
                  </a:extLst>
                </a:gridCol>
                <a:gridCol w="2067867">
                  <a:extLst>
                    <a:ext uri="{9D8B030D-6E8A-4147-A177-3AD203B41FA5}">
                      <a16:colId xmlns:a16="http://schemas.microsoft.com/office/drawing/2014/main" xmlns="" val="20003"/>
                    </a:ext>
                  </a:extLst>
                </a:gridCol>
                <a:gridCol w="4129735">
                  <a:extLst>
                    <a:ext uri="{9D8B030D-6E8A-4147-A177-3AD203B41FA5}">
                      <a16:colId xmlns:a16="http://schemas.microsoft.com/office/drawing/2014/main" xmlns="" val="20004"/>
                    </a:ext>
                  </a:extLst>
                </a:gridCol>
              </a:tblGrid>
              <a:tr h="728772">
                <a:tc>
                  <a:txBody>
                    <a:body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Performance Indicator</a:t>
                      </a:r>
                      <a:endParaRPr lang="en-US" sz="14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871428">
                <a:tc>
                  <a:txBody>
                    <a:bodyPr/>
                    <a:lstStyle/>
                    <a:p>
                      <a:pPr>
                        <a:lnSpc>
                          <a:spcPct val="115000"/>
                        </a:lnSpc>
                        <a:spcAft>
                          <a:spcPts val="0"/>
                        </a:spcAft>
                      </a:pPr>
                      <a:r>
                        <a:rPr lang="en-GB" sz="1200" b="0" dirty="0">
                          <a:effectLst/>
                          <a:latin typeface="Calibri"/>
                          <a:ea typeface="Calibri"/>
                          <a:cs typeface="Arial"/>
                        </a:rPr>
                        <a:t>Percentage of inmates who escape from correctional centres and remand detention facilities per year</a:t>
                      </a:r>
                      <a:endParaRPr lang="en-ZA" sz="12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200" dirty="0">
                          <a:effectLst/>
                          <a:latin typeface="Calibri"/>
                          <a:ea typeface="Calibri"/>
                          <a:cs typeface="Arial"/>
                        </a:rPr>
                        <a:t>0.034%</a:t>
                      </a:r>
                      <a:endParaRPr lang="en-ZA"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Arial"/>
                        </a:rPr>
                        <a:t>(56/164 855)</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200" dirty="0">
                          <a:effectLst/>
                          <a:latin typeface="Calibri"/>
                          <a:ea typeface="Calibri"/>
                          <a:cs typeface="Arial"/>
                        </a:rPr>
                        <a:t>0.034%</a:t>
                      </a:r>
                      <a:endParaRPr lang="en-ZA"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Arial"/>
                        </a:rPr>
                        <a:t>(56/162 875)</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200" dirty="0">
                          <a:effectLst/>
                          <a:latin typeface="Calibri"/>
                          <a:ea typeface="Calibri"/>
                          <a:cs typeface="Arial"/>
                        </a:rPr>
                        <a:t>none</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dirty="0">
                          <a:effectLst/>
                          <a:latin typeface="Calibri"/>
                          <a:ea typeface="Times New Roman"/>
                          <a:cs typeface="Arial"/>
                        </a:rPr>
                        <a:t>n/a</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66804">
                <a:tc>
                  <a:txBody>
                    <a:bodyPr/>
                    <a:lstStyle/>
                    <a:p>
                      <a:pPr>
                        <a:lnSpc>
                          <a:spcPct val="115000"/>
                        </a:lnSpc>
                        <a:spcAft>
                          <a:spcPts val="0"/>
                        </a:spcAft>
                      </a:pPr>
                      <a:r>
                        <a:rPr lang="en-GB" sz="1200" b="0" dirty="0">
                          <a:effectLst/>
                          <a:latin typeface="Calibri"/>
                          <a:ea typeface="Calibri"/>
                          <a:cs typeface="Arial"/>
                        </a:rPr>
                        <a:t>Percentage of inmates injured as a results of reported assaults in correctional  centres and remand detention facilities per year</a:t>
                      </a:r>
                      <a:endParaRPr lang="en-ZA" sz="12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200" dirty="0">
                          <a:effectLst/>
                          <a:latin typeface="Calibri"/>
                          <a:ea typeface="Calibri"/>
                          <a:cs typeface="Arial"/>
                        </a:rPr>
                        <a:t>4.70%</a:t>
                      </a:r>
                      <a:endParaRPr lang="en-ZA"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Arial"/>
                        </a:rPr>
                        <a:t>(7 748/164 855)</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200" dirty="0">
                          <a:effectLst/>
                          <a:latin typeface="Calibri"/>
                          <a:ea typeface="Calibri"/>
                          <a:cs typeface="Arial"/>
                        </a:rPr>
                        <a:t>4.11%</a:t>
                      </a:r>
                      <a:endParaRPr lang="en-ZA"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Arial"/>
                        </a:rPr>
                        <a:t>(6 701/162 875)</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200" dirty="0">
                          <a:effectLst/>
                          <a:latin typeface="Calibri"/>
                          <a:ea typeface="Calibri"/>
                          <a:cs typeface="Arial"/>
                        </a:rPr>
                        <a:t>0.59%</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200" dirty="0">
                          <a:effectLst/>
                          <a:latin typeface="Calibri"/>
                          <a:ea typeface="Calibri"/>
                          <a:cs typeface="Arial"/>
                        </a:rPr>
                        <a:t>Target achieved  due to the effective implementation,  monitoring and evaluation of  minimum security standards, institutional orders, gang management strategy</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209800">
                <a:tc>
                  <a:txBody>
                    <a:bodyPr/>
                    <a:lstStyle/>
                    <a:p>
                      <a:pPr marL="0" algn="l" defTabSz="914331" rtl="0" eaLnBrk="1" latinLnBrk="0" hangingPunct="1">
                        <a:lnSpc>
                          <a:spcPct val="115000"/>
                        </a:lnSpc>
                        <a:spcAft>
                          <a:spcPts val="0"/>
                        </a:spcAft>
                      </a:pPr>
                      <a:r>
                        <a:rPr lang="en-GB" sz="1200" b="0" kern="1200" dirty="0" smtClean="0">
                          <a:solidFill>
                            <a:schemeClr val="dk1"/>
                          </a:solidFill>
                          <a:effectLst/>
                          <a:latin typeface="Calibri"/>
                          <a:ea typeface="Calibri"/>
                          <a:cs typeface="Arial"/>
                        </a:rPr>
                        <a:t>Percentage of unnatural deaths  in correctional centres and remand detention facilities per year</a:t>
                      </a:r>
                      <a:endParaRPr lang="en-ZA" sz="1200" b="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200" dirty="0">
                          <a:effectLst/>
                          <a:latin typeface="Calibri"/>
                          <a:ea typeface="Calibri"/>
                          <a:cs typeface="Arial"/>
                        </a:rPr>
                        <a:t>0.032%</a:t>
                      </a:r>
                      <a:endParaRPr lang="en-ZA"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Arial"/>
                        </a:rPr>
                        <a:t>(53/164 855)</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200" dirty="0">
                          <a:effectLst/>
                          <a:latin typeface="Calibri"/>
                          <a:ea typeface="Calibri"/>
                          <a:cs typeface="Arial"/>
                        </a:rPr>
                        <a:t>0.036%</a:t>
                      </a:r>
                      <a:endParaRPr lang="en-ZA" sz="1200" dirty="0">
                        <a:effectLst/>
                        <a:latin typeface="Calibri"/>
                        <a:ea typeface="Calibri"/>
                        <a:cs typeface="Times New Roman"/>
                      </a:endParaRPr>
                    </a:p>
                    <a:p>
                      <a:pPr>
                        <a:lnSpc>
                          <a:spcPct val="115000"/>
                        </a:lnSpc>
                        <a:spcAft>
                          <a:spcPts val="0"/>
                        </a:spcAft>
                      </a:pPr>
                      <a:r>
                        <a:rPr lang="en-GB" sz="1200" dirty="0">
                          <a:effectLst/>
                          <a:latin typeface="Calibri"/>
                          <a:ea typeface="Calibri"/>
                          <a:cs typeface="Arial"/>
                        </a:rPr>
                        <a:t>(58/162 875)</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0"/>
                        </a:spcAft>
                      </a:pPr>
                      <a:r>
                        <a:rPr lang="en-GB" sz="1200" dirty="0">
                          <a:effectLst/>
                          <a:latin typeface="Calibri"/>
                          <a:ea typeface="Calibri"/>
                          <a:cs typeface="Arial"/>
                        </a:rPr>
                        <a:t>0.004%</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320" fontAlgn="t">
                        <a:lnSpc>
                          <a:spcPct val="115000"/>
                        </a:lnSpc>
                        <a:spcAft>
                          <a:spcPts val="0"/>
                        </a:spcAft>
                      </a:pPr>
                      <a:r>
                        <a:rPr lang="en-US" sz="1000" dirty="0">
                          <a:effectLst/>
                          <a:latin typeface="Calibri"/>
                          <a:ea typeface="Times New Roman"/>
                          <a:cs typeface="Arial"/>
                        </a:rPr>
                        <a:t>The target was not achieved due to overcrowding at the Thohoyandou (93.57%), Klerksdorp (78.76%) and Polokwane (88.36%) Management Areas. </a:t>
                      </a:r>
                      <a:endParaRPr lang="en-ZA" sz="1100" dirty="0">
                        <a:effectLst/>
                        <a:latin typeface="Calibri"/>
                        <a:ea typeface="Calibri"/>
                        <a:cs typeface="Times New Roman"/>
                      </a:endParaRPr>
                    </a:p>
                    <a:p>
                      <a:pPr marL="20320" fontAlgn="t">
                        <a:lnSpc>
                          <a:spcPct val="115000"/>
                        </a:lnSpc>
                        <a:spcAft>
                          <a:spcPts val="0"/>
                        </a:spcAft>
                      </a:pPr>
                      <a:r>
                        <a:rPr lang="en-US" sz="1000" dirty="0">
                          <a:effectLst/>
                          <a:latin typeface="Calibri"/>
                          <a:ea typeface="Times New Roman"/>
                          <a:cs typeface="Arial"/>
                        </a:rPr>
                        <a:t> </a:t>
                      </a:r>
                      <a:endParaRPr lang="en-ZA" sz="1100" dirty="0">
                        <a:effectLst/>
                        <a:latin typeface="Calibri"/>
                        <a:ea typeface="Calibri"/>
                        <a:cs typeface="Times New Roman"/>
                      </a:endParaRPr>
                    </a:p>
                    <a:p>
                      <a:pPr marL="20320" fontAlgn="t">
                        <a:lnSpc>
                          <a:spcPct val="115000"/>
                        </a:lnSpc>
                        <a:spcAft>
                          <a:spcPts val="0"/>
                        </a:spcAft>
                      </a:pPr>
                      <a:r>
                        <a:rPr lang="en-US" sz="1000" dirty="0">
                          <a:effectLst/>
                          <a:latin typeface="Calibri"/>
                          <a:ea typeface="Times New Roman"/>
                          <a:cs typeface="Arial"/>
                        </a:rPr>
                        <a:t>Out of 58 confirmed unnatural deaths breakdown is as follows: </a:t>
                      </a:r>
                      <a:endParaRPr lang="en-ZA" sz="1100" dirty="0">
                        <a:effectLst/>
                        <a:latin typeface="Calibri"/>
                        <a:ea typeface="Calibri"/>
                        <a:cs typeface="Times New Roman"/>
                      </a:endParaRPr>
                    </a:p>
                    <a:p>
                      <a:pPr marL="20320" fontAlgn="t">
                        <a:lnSpc>
                          <a:spcPct val="115000"/>
                        </a:lnSpc>
                        <a:spcAft>
                          <a:spcPts val="0"/>
                        </a:spcAft>
                      </a:pPr>
                      <a:r>
                        <a:rPr lang="en-US" sz="1000" dirty="0">
                          <a:effectLst/>
                          <a:latin typeface="Calibri"/>
                          <a:ea typeface="Times New Roman"/>
                          <a:cs typeface="Arial"/>
                        </a:rPr>
                        <a:t> </a:t>
                      </a:r>
                      <a:endParaRPr lang="en-ZA" sz="1100" dirty="0">
                        <a:effectLst/>
                        <a:latin typeface="Calibri"/>
                        <a:ea typeface="Calibri"/>
                        <a:cs typeface="Times New Roman"/>
                      </a:endParaRPr>
                    </a:p>
                    <a:p>
                      <a:pPr marL="342900" lvl="0" indent="-342900" fontAlgn="t">
                        <a:lnSpc>
                          <a:spcPct val="115000"/>
                        </a:lnSpc>
                        <a:spcAft>
                          <a:spcPts val="0"/>
                        </a:spcAft>
                        <a:buFont typeface="Symbol"/>
                        <a:buChar char=""/>
                      </a:pPr>
                      <a:r>
                        <a:rPr lang="en-US" sz="1000" dirty="0">
                          <a:effectLst/>
                          <a:latin typeface="Calibri"/>
                          <a:ea typeface="Times New Roman"/>
                          <a:cs typeface="Arial"/>
                        </a:rPr>
                        <a:t>35 due to  suicide, </a:t>
                      </a:r>
                      <a:endParaRPr lang="en-ZA" sz="1100" dirty="0">
                        <a:effectLst/>
                        <a:latin typeface="Calibri"/>
                        <a:ea typeface="Calibri"/>
                        <a:cs typeface="Times New Roman"/>
                      </a:endParaRPr>
                    </a:p>
                    <a:p>
                      <a:pPr marL="342900" lvl="0" indent="-342900" fontAlgn="t">
                        <a:lnSpc>
                          <a:spcPct val="115000"/>
                        </a:lnSpc>
                        <a:spcAft>
                          <a:spcPts val="0"/>
                        </a:spcAft>
                        <a:buFont typeface="Symbol"/>
                        <a:buChar char=""/>
                      </a:pPr>
                      <a:r>
                        <a:rPr lang="en-US" sz="1000" dirty="0">
                          <a:effectLst/>
                          <a:latin typeface="Calibri"/>
                          <a:ea typeface="Times New Roman"/>
                          <a:cs typeface="Arial"/>
                        </a:rPr>
                        <a:t>18 due to homicide,</a:t>
                      </a:r>
                      <a:endParaRPr lang="en-ZA" sz="1100" dirty="0">
                        <a:effectLst/>
                        <a:latin typeface="Calibri"/>
                        <a:ea typeface="Calibri"/>
                        <a:cs typeface="Times New Roman"/>
                      </a:endParaRPr>
                    </a:p>
                    <a:p>
                      <a:pPr marL="342900" lvl="0" indent="-342900" fontAlgn="t">
                        <a:lnSpc>
                          <a:spcPct val="115000"/>
                        </a:lnSpc>
                        <a:spcAft>
                          <a:spcPts val="0"/>
                        </a:spcAft>
                        <a:buFont typeface="Symbol"/>
                        <a:buChar char=""/>
                      </a:pPr>
                      <a:r>
                        <a:rPr lang="en-US" sz="1000" dirty="0">
                          <a:effectLst/>
                          <a:latin typeface="Calibri"/>
                          <a:ea typeface="Times New Roman"/>
                          <a:cs typeface="Arial"/>
                        </a:rPr>
                        <a:t>One (1) due to complications during an operation </a:t>
                      </a:r>
                      <a:endParaRPr lang="en-ZA" sz="1100" dirty="0">
                        <a:effectLst/>
                        <a:latin typeface="Calibri"/>
                        <a:ea typeface="Calibri"/>
                        <a:cs typeface="Times New Roman"/>
                      </a:endParaRPr>
                    </a:p>
                    <a:p>
                      <a:pPr marL="342900" lvl="0" indent="-342900" fontAlgn="t">
                        <a:lnSpc>
                          <a:spcPct val="115000"/>
                        </a:lnSpc>
                        <a:spcAft>
                          <a:spcPts val="0"/>
                        </a:spcAft>
                        <a:buFont typeface="Symbol"/>
                        <a:buChar char=""/>
                      </a:pPr>
                      <a:r>
                        <a:rPr lang="en-US" sz="1000" dirty="0">
                          <a:effectLst/>
                          <a:latin typeface="Calibri"/>
                          <a:ea typeface="Times New Roman"/>
                          <a:cs typeface="Arial"/>
                        </a:rPr>
                        <a:t>One (1) the life support was switched off</a:t>
                      </a:r>
                      <a:endParaRPr lang="en-ZA" sz="1100" dirty="0">
                        <a:effectLst/>
                        <a:latin typeface="Calibri"/>
                        <a:ea typeface="Calibri"/>
                        <a:cs typeface="Times New Roman"/>
                      </a:endParaRPr>
                    </a:p>
                    <a:p>
                      <a:pPr marL="342900" lvl="0" indent="-342900" fontAlgn="t">
                        <a:lnSpc>
                          <a:spcPct val="115000"/>
                        </a:lnSpc>
                        <a:spcAft>
                          <a:spcPts val="0"/>
                        </a:spcAft>
                        <a:buFont typeface="Symbol"/>
                        <a:buChar char=""/>
                      </a:pPr>
                      <a:r>
                        <a:rPr lang="en-US" sz="1000" dirty="0">
                          <a:effectLst/>
                          <a:latin typeface="Calibri"/>
                          <a:ea typeface="Times New Roman"/>
                          <a:cs typeface="Arial"/>
                        </a:rPr>
                        <a:t>Three (3) confirmed as unnatural on the notice of death by a medical practitioner however the causes of death are still under investigation.</a:t>
                      </a:r>
                      <a:endParaRPr lang="en-ZA" sz="11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Rectangle 1"/>
          <p:cNvSpPr/>
          <p:nvPr/>
        </p:nvSpPr>
        <p:spPr>
          <a:xfrm>
            <a:off x="0" y="10210"/>
            <a:ext cx="121920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2: </a:t>
            </a:r>
            <a:r>
              <a:rPr lang="en-ZA" sz="3000" b="1" dirty="0" smtClean="0">
                <a:solidFill>
                  <a:srgbClr val="003300"/>
                </a:solidFill>
                <a:cs typeface="Arial" panose="020B0604020202020204" pitchFamily="34" charset="0"/>
              </a:rPr>
              <a:t>INCARCERATION (SECURITY OPERATIONS) </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35</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9565550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312970223"/>
              </p:ext>
            </p:extLst>
          </p:nvPr>
        </p:nvGraphicFramePr>
        <p:xfrm>
          <a:off x="296997" y="1295400"/>
          <a:ext cx="11598004" cy="4477812"/>
        </p:xfrm>
        <a:graphic>
          <a:graphicData uri="http://schemas.openxmlformats.org/drawingml/2006/table">
            <a:tbl>
              <a:tblPr firstRow="1" bandRow="1">
                <a:tableStyleId>{5C22544A-7EE6-4342-B048-85BDC9FD1C3A}</a:tableStyleId>
              </a:tblPr>
              <a:tblGrid>
                <a:gridCol w="2514925">
                  <a:extLst>
                    <a:ext uri="{9D8B030D-6E8A-4147-A177-3AD203B41FA5}">
                      <a16:colId xmlns:a16="http://schemas.microsoft.com/office/drawing/2014/main" xmlns="" val="20000"/>
                    </a:ext>
                  </a:extLst>
                </a:gridCol>
                <a:gridCol w="1784335">
                  <a:extLst>
                    <a:ext uri="{9D8B030D-6E8A-4147-A177-3AD203B41FA5}">
                      <a16:colId xmlns:a16="http://schemas.microsoft.com/office/drawing/2014/main" xmlns="" val="20001"/>
                    </a:ext>
                  </a:extLst>
                </a:gridCol>
                <a:gridCol w="1372500">
                  <a:extLst>
                    <a:ext uri="{9D8B030D-6E8A-4147-A177-3AD203B41FA5}">
                      <a16:colId xmlns:a16="http://schemas.microsoft.com/office/drawing/2014/main" xmlns="" val="20002"/>
                    </a:ext>
                  </a:extLst>
                </a:gridCol>
                <a:gridCol w="2049840">
                  <a:extLst>
                    <a:ext uri="{9D8B030D-6E8A-4147-A177-3AD203B41FA5}">
                      <a16:colId xmlns:a16="http://schemas.microsoft.com/office/drawing/2014/main" xmlns="" val="20003"/>
                    </a:ext>
                  </a:extLst>
                </a:gridCol>
                <a:gridCol w="3876404">
                  <a:extLst>
                    <a:ext uri="{9D8B030D-6E8A-4147-A177-3AD203B41FA5}">
                      <a16:colId xmlns:a16="http://schemas.microsoft.com/office/drawing/2014/main" xmlns="" val="20004"/>
                    </a:ext>
                  </a:extLst>
                </a:gridCol>
              </a:tblGrid>
              <a:tr h="728772">
                <a:tc>
                  <a:txBody>
                    <a:bodyPr/>
                    <a:lstStyle/>
                    <a:p>
                      <a:pPr marL="0" algn="l" defTabSz="914331" rtl="0" eaLnBrk="1" fontAlgn="t" latinLnBrk="0" hangingPunct="1"/>
                      <a:r>
                        <a:rPr lang="en-US" sz="1400" b="1" i="0" u="none" strike="noStrike" kern="1200" dirty="0" smtClean="0">
                          <a:solidFill>
                            <a:schemeClr val="tx1"/>
                          </a:solidFill>
                          <a:effectLst/>
                          <a:latin typeface="Calibri"/>
                          <a:ea typeface="+mn-ea"/>
                          <a:cs typeface="+mn-cs"/>
                        </a:rPr>
                        <a:t>Performance Indicator</a:t>
                      </a:r>
                      <a:endParaRPr lang="en-US" sz="14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782982">
                <a:tc>
                  <a:txBody>
                    <a:bodyPr/>
                    <a:lstStyle/>
                    <a:p>
                      <a:pPr>
                        <a:lnSpc>
                          <a:spcPct val="115000"/>
                        </a:lnSpc>
                        <a:spcAft>
                          <a:spcPts val="0"/>
                        </a:spcAft>
                      </a:pPr>
                      <a:r>
                        <a:rPr lang="en-GB" sz="1600" dirty="0" smtClean="0">
                          <a:effectLst/>
                          <a:latin typeface="Calibri"/>
                          <a:ea typeface="Times New Roman"/>
                          <a:cs typeface="+mn-cs"/>
                        </a:rPr>
                        <a:t>Number of new bed spaces created through construction of new facilities</a:t>
                      </a:r>
                      <a:endParaRPr lang="en-ZA" sz="16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4295">
                        <a:lnSpc>
                          <a:spcPct val="115000"/>
                        </a:lnSpc>
                        <a:spcAft>
                          <a:spcPts val="600"/>
                        </a:spcAft>
                      </a:pPr>
                      <a:r>
                        <a:rPr lang="en-GB" sz="1600" dirty="0">
                          <a:effectLst/>
                          <a:latin typeface="Calibri"/>
                          <a:ea typeface="Calibri"/>
                          <a:cs typeface="Arial"/>
                        </a:rPr>
                        <a:t>435</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GB" sz="1600" dirty="0">
                          <a:effectLst/>
                          <a:latin typeface="Calibri"/>
                          <a:ea typeface="Calibri"/>
                          <a:cs typeface="Arial"/>
                        </a:rPr>
                        <a:t>0</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600"/>
                        </a:spcAft>
                      </a:pPr>
                      <a:r>
                        <a:rPr lang="en-GB" sz="1600" dirty="0">
                          <a:effectLst/>
                          <a:latin typeface="Calibri"/>
                          <a:ea typeface="Calibri"/>
                          <a:cs typeface="Arial"/>
                        </a:rPr>
                        <a:t>435</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US" sz="1200" dirty="0" smtClean="0">
                          <a:effectLst/>
                          <a:latin typeface="Calibri"/>
                          <a:ea typeface="Times New Roman"/>
                          <a:cs typeface="+mn-cs"/>
                        </a:rPr>
                        <a:t>The original contractor was liquidated in 2014 and later abandoned the construction site.  The contract was cancelled in 2016 and a completion contract was awarded in 2017.   The completion date of March 2018 was not achieved due to variation orders resulting in delays.  The construction will be finalised in the 2019/20 financial year.</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14400">
                <a:tc>
                  <a:txBody>
                    <a:bodyPr/>
                    <a:lstStyle/>
                    <a:p>
                      <a:pPr>
                        <a:lnSpc>
                          <a:spcPct val="115000"/>
                        </a:lnSpc>
                        <a:spcAft>
                          <a:spcPts val="0"/>
                        </a:spcAft>
                      </a:pPr>
                      <a:r>
                        <a:rPr lang="en-GB" sz="1600" dirty="0" smtClean="0">
                          <a:effectLst/>
                          <a:latin typeface="Calibri"/>
                          <a:ea typeface="Times New Roman"/>
                          <a:cs typeface="+mn-cs"/>
                        </a:rPr>
                        <a:t>Number of new bed spaces created by upgrading of facilities annually</a:t>
                      </a:r>
                      <a:endParaRPr lang="en-ZA" sz="16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4295">
                        <a:lnSpc>
                          <a:spcPct val="115000"/>
                        </a:lnSpc>
                        <a:spcAft>
                          <a:spcPts val="0"/>
                        </a:spcAft>
                      </a:pPr>
                      <a:r>
                        <a:rPr lang="en-GB" sz="1600" dirty="0">
                          <a:effectLst/>
                          <a:latin typeface="Calibri"/>
                          <a:ea typeface="Calibri"/>
                          <a:cs typeface="Arial"/>
                        </a:rPr>
                        <a:t>504</a:t>
                      </a:r>
                      <a:endParaRPr lang="en-ZA" sz="1600" dirty="0">
                        <a:effectLst/>
                        <a:latin typeface="Calibri"/>
                        <a:ea typeface="Calibri"/>
                        <a:cs typeface="Times New Roman"/>
                      </a:endParaRPr>
                    </a:p>
                    <a:p>
                      <a:pPr marR="74295">
                        <a:lnSpc>
                          <a:spcPct val="115000"/>
                        </a:lnSpc>
                        <a:spcAft>
                          <a:spcPts val="0"/>
                        </a:spcAft>
                      </a:pPr>
                      <a:r>
                        <a:rPr lang="en-GB" sz="1600" dirty="0">
                          <a:effectLst/>
                          <a:latin typeface="Calibri"/>
                          <a:ea typeface="Calibri"/>
                          <a:cs typeface="Arial"/>
                        </a:rPr>
                        <a:t> </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12</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C-Max</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nSpc>
                          <a:spcPct val="115000"/>
                        </a:lnSpc>
                        <a:spcAft>
                          <a:spcPts val="0"/>
                        </a:spcAft>
                      </a:pPr>
                      <a:r>
                        <a:rPr lang="en-GB" sz="1600" dirty="0">
                          <a:effectLst/>
                          <a:latin typeface="Calibri"/>
                          <a:ea typeface="Calibri"/>
                          <a:cs typeface="Arial"/>
                        </a:rPr>
                        <a:t>492</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GB" sz="1200" dirty="0" smtClean="0">
                          <a:effectLst/>
                          <a:latin typeface="Calibri"/>
                          <a:ea typeface="Times New Roman"/>
                          <a:cs typeface="+mn-cs"/>
                        </a:rPr>
                        <a:t>Target not achieved due to the following:</a:t>
                      </a:r>
                      <a:endParaRPr lang="en-ZA" sz="1600" dirty="0" smtClean="0">
                        <a:effectLst/>
                        <a:latin typeface="Calibri"/>
                        <a:ea typeface="Calibri"/>
                        <a:cs typeface="Times New Roman"/>
                      </a:endParaRPr>
                    </a:p>
                    <a:p>
                      <a:pPr>
                        <a:lnSpc>
                          <a:spcPct val="115000"/>
                        </a:lnSpc>
                        <a:spcAft>
                          <a:spcPts val="600"/>
                        </a:spcAft>
                      </a:pPr>
                      <a:r>
                        <a:rPr lang="en-GB" sz="1200" dirty="0" smtClean="0">
                          <a:effectLst/>
                          <a:latin typeface="Calibri"/>
                          <a:ea typeface="Times New Roman"/>
                          <a:cs typeface="+mn-cs"/>
                        </a:rPr>
                        <a:t>Standerton project was delayed due to DPW’s contractor cash flow and management problems. Project subsequently completed during the first quarter of 2019/20 financial year.</a:t>
                      </a:r>
                      <a:endParaRPr lang="en-ZA" sz="1600" dirty="0" smtClean="0">
                        <a:effectLst/>
                        <a:latin typeface="Calibri"/>
                        <a:ea typeface="Calibri"/>
                        <a:cs typeface="Times New Roman"/>
                      </a:endParaRPr>
                    </a:p>
                    <a:p>
                      <a:pPr>
                        <a:lnSpc>
                          <a:spcPct val="115000"/>
                        </a:lnSpc>
                        <a:spcAft>
                          <a:spcPts val="600"/>
                        </a:spcAft>
                      </a:pPr>
                      <a:r>
                        <a:rPr lang="en-GB" sz="1200" dirty="0" smtClean="0">
                          <a:effectLst/>
                          <a:latin typeface="Calibri"/>
                          <a:ea typeface="Times New Roman"/>
                          <a:cs typeface="+mn-cs"/>
                        </a:rPr>
                        <a:t>Estcourt project delayed due to the implementation of revised security system (ISS). Project was subsequently completed during the first quarter of 2019/20 financial year.</a:t>
                      </a:r>
                      <a:endParaRPr lang="en-ZA" sz="1600" dirty="0" smtClean="0">
                        <a:effectLst/>
                        <a:latin typeface="Calibri"/>
                        <a:ea typeface="Calibri"/>
                        <a:cs typeface="Times New Roman"/>
                      </a:endParaRPr>
                    </a:p>
                    <a:p>
                      <a:r>
                        <a:rPr lang="en-GB" sz="1200" dirty="0" smtClean="0">
                          <a:effectLst/>
                          <a:latin typeface="Calibri"/>
                          <a:ea typeface="Times New Roman"/>
                          <a:cs typeface="+mn-cs"/>
                        </a:rPr>
                        <a:t>DPW has imposed contractual penalties on the Standerton contractor</a:t>
                      </a:r>
                      <a:endParaRPr lang="en-ZA" sz="12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0" y="0"/>
            <a:ext cx="12191998"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2: </a:t>
            </a:r>
            <a:r>
              <a:rPr lang="en-ZA" sz="3000" b="1" dirty="0" smtClean="0">
                <a:solidFill>
                  <a:srgbClr val="003300"/>
                </a:solidFill>
                <a:cs typeface="Arial" panose="020B0604020202020204" pitchFamily="34" charset="0"/>
              </a:rPr>
              <a:t>INCARCERATION (FACILITIES)</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36</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026800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625270096"/>
              </p:ext>
            </p:extLst>
          </p:nvPr>
        </p:nvGraphicFramePr>
        <p:xfrm>
          <a:off x="296998" y="1371600"/>
          <a:ext cx="11598004" cy="3920732"/>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2352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gridCol w="2352404">
                  <a:extLst>
                    <a:ext uri="{9D8B030D-6E8A-4147-A177-3AD203B41FA5}">
                      <a16:colId xmlns:a16="http://schemas.microsoft.com/office/drawing/2014/main" xmlns="" val="20004"/>
                    </a:ext>
                  </a:extLst>
                </a:gridCol>
              </a:tblGrid>
              <a:tr h="838200">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Performance Indicator</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253732">
                <a:tc>
                  <a:txBody>
                    <a:bodyPr/>
                    <a:lstStyle/>
                    <a:p>
                      <a:pPr>
                        <a:lnSpc>
                          <a:spcPct val="115000"/>
                        </a:lnSpc>
                        <a:spcAft>
                          <a:spcPts val="0"/>
                        </a:spcAft>
                      </a:pPr>
                      <a:r>
                        <a:rPr lang="en-GB" sz="1600" b="0" dirty="0" smtClean="0">
                          <a:effectLst/>
                          <a:latin typeface="Calibri"/>
                          <a:ea typeface="Calibri"/>
                          <a:cs typeface="+mn-cs"/>
                        </a:rPr>
                        <a:t>Percentage of overcrowding in correctional centres and remand detention facilities in excess of approved capacity</a:t>
                      </a:r>
                      <a:endParaRPr lang="en-ZA" sz="16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Calibri"/>
                          <a:ea typeface="Times New Roman"/>
                          <a:cs typeface="+mn-cs"/>
                        </a:rPr>
                        <a:t>39%</a:t>
                      </a:r>
                      <a:endParaRPr lang="en-ZA" sz="1600" kern="1200" dirty="0">
                        <a:solidFill>
                          <a:schemeClr val="dk1"/>
                        </a:solidFill>
                        <a:effectLst/>
                        <a:latin typeface="Calibri"/>
                        <a:ea typeface="Times New Roman"/>
                        <a:cs typeface="+mn-cs"/>
                      </a:endParaRPr>
                    </a:p>
                    <a:p>
                      <a:pPr>
                        <a:lnSpc>
                          <a:spcPct val="115000"/>
                        </a:lnSpc>
                        <a:spcAft>
                          <a:spcPts val="0"/>
                        </a:spcAft>
                      </a:pPr>
                      <a:r>
                        <a:rPr lang="en-GB" sz="1600" kern="1200" dirty="0">
                          <a:solidFill>
                            <a:schemeClr val="dk1"/>
                          </a:solidFill>
                          <a:effectLst/>
                          <a:latin typeface="Calibri"/>
                          <a:ea typeface="Times New Roman"/>
                          <a:cs typeface="+mn-cs"/>
                        </a:rPr>
                        <a:t>(46 302/118 723)</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Calibri"/>
                          <a:ea typeface="Times New Roman"/>
                          <a:cs typeface="+mn-cs"/>
                        </a:rPr>
                        <a:t>37%</a:t>
                      </a:r>
                      <a:endParaRPr lang="en-ZA" sz="1600" kern="1200" dirty="0">
                        <a:solidFill>
                          <a:schemeClr val="dk1"/>
                        </a:solidFill>
                        <a:effectLst/>
                        <a:latin typeface="Calibri"/>
                        <a:ea typeface="Times New Roman"/>
                        <a:cs typeface="+mn-cs"/>
                      </a:endParaRPr>
                    </a:p>
                    <a:p>
                      <a:pPr>
                        <a:lnSpc>
                          <a:spcPct val="115000"/>
                        </a:lnSpc>
                        <a:spcAft>
                          <a:spcPts val="0"/>
                        </a:spcAft>
                      </a:pPr>
                      <a:r>
                        <a:rPr lang="en-GB" sz="1600" kern="1200" dirty="0">
                          <a:solidFill>
                            <a:schemeClr val="dk1"/>
                          </a:solidFill>
                          <a:effectLst/>
                          <a:latin typeface="Calibri"/>
                          <a:ea typeface="Times New Roman"/>
                          <a:cs typeface="+mn-cs"/>
                        </a:rPr>
                        <a:t>(44 303/118 </a:t>
                      </a:r>
                      <a:r>
                        <a:rPr lang="en-GB" sz="1600" kern="1200" dirty="0" smtClean="0">
                          <a:solidFill>
                            <a:schemeClr val="dk1"/>
                          </a:solidFill>
                          <a:effectLst/>
                          <a:latin typeface="Calibri"/>
                          <a:ea typeface="Times New Roman"/>
                          <a:cs typeface="+mn-cs"/>
                        </a:rPr>
                        <a:t>572)</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600" kern="1200" dirty="0">
                          <a:solidFill>
                            <a:schemeClr val="dk1"/>
                          </a:solidFill>
                          <a:effectLst/>
                          <a:latin typeface="Calibri"/>
                          <a:ea typeface="Times New Roman"/>
                          <a:cs typeface="+mn-cs"/>
                        </a:rPr>
                        <a:t>2%</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Calibri"/>
                          <a:ea typeface="Times New Roman"/>
                          <a:cs typeface="+mn-cs"/>
                        </a:rPr>
                        <a:t>The number of inmates was lower than the anticipated number for 2018/2019 Financial Year.</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828800">
                <a:tc>
                  <a:txBody>
                    <a:bodyPr/>
                    <a:lstStyle/>
                    <a:p>
                      <a:pPr>
                        <a:lnSpc>
                          <a:spcPct val="115000"/>
                        </a:lnSpc>
                        <a:spcAft>
                          <a:spcPts val="0"/>
                        </a:spcAft>
                      </a:pPr>
                      <a:r>
                        <a:rPr lang="en-GB" sz="1600" b="0" dirty="0" smtClean="0">
                          <a:effectLst/>
                          <a:latin typeface="Calibri"/>
                          <a:ea typeface="Times New Roman"/>
                          <a:cs typeface="+mn-cs"/>
                        </a:rPr>
                        <a:t>Percentage of Offender’s profiles submitted by the Case Management Committees (CMCs) that were considered by CSPB</a:t>
                      </a:r>
                      <a:endParaRPr lang="en-ZA" sz="16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4295">
                        <a:lnSpc>
                          <a:spcPct val="115000"/>
                        </a:lnSpc>
                        <a:spcAft>
                          <a:spcPts val="0"/>
                        </a:spcAft>
                      </a:pPr>
                      <a:r>
                        <a:rPr lang="en-GB" sz="1600" kern="1200" dirty="0">
                          <a:solidFill>
                            <a:schemeClr val="dk1"/>
                          </a:solidFill>
                          <a:effectLst/>
                          <a:latin typeface="Calibri"/>
                          <a:ea typeface="Times New Roman"/>
                          <a:cs typeface="+mn-cs"/>
                        </a:rPr>
                        <a:t>91%</a:t>
                      </a:r>
                      <a:endParaRPr lang="en-ZA" sz="1600" kern="1200" dirty="0">
                        <a:solidFill>
                          <a:schemeClr val="dk1"/>
                        </a:solidFill>
                        <a:effectLst/>
                        <a:latin typeface="Calibri"/>
                        <a:ea typeface="Times New Roman"/>
                        <a:cs typeface="+mn-cs"/>
                      </a:endParaRPr>
                    </a:p>
                    <a:p>
                      <a:pPr marR="74295">
                        <a:lnSpc>
                          <a:spcPct val="115000"/>
                        </a:lnSpc>
                        <a:spcAft>
                          <a:spcPts val="0"/>
                        </a:spcAft>
                      </a:pPr>
                      <a:r>
                        <a:rPr lang="en-GB" sz="1600" kern="1200" dirty="0">
                          <a:solidFill>
                            <a:schemeClr val="dk1"/>
                          </a:solidFill>
                          <a:effectLst/>
                          <a:latin typeface="Calibri"/>
                          <a:ea typeface="Times New Roman"/>
                          <a:cs typeface="+mn-cs"/>
                        </a:rPr>
                        <a:t>(26 </a:t>
                      </a:r>
                      <a:r>
                        <a:rPr lang="en-GB" sz="1600" kern="1200" dirty="0" smtClean="0">
                          <a:solidFill>
                            <a:schemeClr val="dk1"/>
                          </a:solidFill>
                          <a:effectLst/>
                          <a:latin typeface="Calibri"/>
                          <a:ea typeface="Times New Roman"/>
                          <a:cs typeface="+mn-cs"/>
                        </a:rPr>
                        <a:t>100/28 </a:t>
                      </a:r>
                      <a:r>
                        <a:rPr lang="en-GB" sz="1600" kern="1200" dirty="0">
                          <a:solidFill>
                            <a:schemeClr val="dk1"/>
                          </a:solidFill>
                          <a:effectLst/>
                          <a:latin typeface="Calibri"/>
                          <a:ea typeface="Times New Roman"/>
                          <a:cs typeface="+mn-cs"/>
                        </a:rPr>
                        <a:t>681)</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74295" algn="l" defTabSz="914331" rtl="0" eaLnBrk="1" latinLnBrk="0" hangingPunct="1">
                        <a:lnSpc>
                          <a:spcPct val="115000"/>
                        </a:lnSpc>
                        <a:spcAft>
                          <a:spcPts val="0"/>
                        </a:spcAft>
                      </a:pPr>
                      <a:r>
                        <a:rPr lang="en-GB" sz="1600" kern="1200" dirty="0">
                          <a:solidFill>
                            <a:schemeClr val="dk1"/>
                          </a:solidFill>
                          <a:effectLst/>
                          <a:latin typeface="Calibri"/>
                          <a:ea typeface="Times New Roman"/>
                          <a:cs typeface="+mn-cs"/>
                        </a:rPr>
                        <a:t>93%</a:t>
                      </a:r>
                      <a:endParaRPr lang="en-ZA" sz="1600" kern="1200" dirty="0">
                        <a:solidFill>
                          <a:schemeClr val="dk1"/>
                        </a:solidFill>
                        <a:effectLst/>
                        <a:latin typeface="Calibri"/>
                        <a:ea typeface="Times New Roman"/>
                        <a:cs typeface="+mn-cs"/>
                      </a:endParaRPr>
                    </a:p>
                    <a:p>
                      <a:pPr marL="0" algn="l" defTabSz="914331" rtl="0" eaLnBrk="1" latinLnBrk="0" hangingPunct="1">
                        <a:lnSpc>
                          <a:spcPct val="115000"/>
                        </a:lnSpc>
                        <a:spcBef>
                          <a:spcPts val="300"/>
                        </a:spcBef>
                        <a:spcAft>
                          <a:spcPts val="0"/>
                        </a:spcAft>
                      </a:pPr>
                      <a:r>
                        <a:rPr lang="en-GB" sz="1600" kern="1200" dirty="0">
                          <a:solidFill>
                            <a:schemeClr val="dk1"/>
                          </a:solidFill>
                          <a:effectLst/>
                          <a:latin typeface="Calibri"/>
                          <a:ea typeface="Times New Roman"/>
                          <a:cs typeface="+mn-cs"/>
                        </a:rPr>
                        <a:t>(31 </a:t>
                      </a:r>
                      <a:r>
                        <a:rPr lang="en-GB" sz="1600" kern="1200" dirty="0" smtClean="0">
                          <a:solidFill>
                            <a:schemeClr val="dk1"/>
                          </a:solidFill>
                          <a:effectLst/>
                          <a:latin typeface="Calibri"/>
                          <a:ea typeface="Times New Roman"/>
                          <a:cs typeface="+mn-cs"/>
                        </a:rPr>
                        <a:t>911/34 140)</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GB" sz="1600" kern="1200" dirty="0">
                          <a:solidFill>
                            <a:schemeClr val="dk1"/>
                          </a:solidFill>
                          <a:effectLst/>
                          <a:latin typeface="Calibri"/>
                          <a:ea typeface="Times New Roman"/>
                          <a:cs typeface="+mn-cs"/>
                        </a:rPr>
                        <a:t>2%</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Calibri"/>
                          <a:ea typeface="Times New Roman"/>
                          <a:cs typeface="+mn-cs"/>
                        </a:rPr>
                        <a:t>Where vacancies existed, chairpersons from other Management Areas were deployed according to need and availability of chairpersons.</a:t>
                      </a:r>
                      <a:endParaRPr lang="en-ZA" sz="1600" kern="1200" dirty="0">
                        <a:solidFill>
                          <a:schemeClr val="dk1"/>
                        </a:solidFill>
                        <a:effectLst/>
                        <a:latin typeface="Calibri"/>
                        <a:ea typeface="Times New Roman"/>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0" y="18366"/>
            <a:ext cx="121920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2: </a:t>
            </a:r>
            <a:r>
              <a:rPr lang="en-ZA" sz="3000" b="1" dirty="0" smtClean="0">
                <a:solidFill>
                  <a:srgbClr val="003300"/>
                </a:solidFill>
                <a:cs typeface="Arial" panose="020B0604020202020204" pitchFamily="34" charset="0"/>
              </a:rPr>
              <a:t>INCARCERATION (OFFENDER MANAGEMENT)</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37</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7143029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271908616"/>
              </p:ext>
            </p:extLst>
          </p:nvPr>
        </p:nvGraphicFramePr>
        <p:xfrm>
          <a:off x="304801" y="1447801"/>
          <a:ext cx="11598004" cy="2057399"/>
        </p:xfrm>
        <a:graphic>
          <a:graphicData uri="http://schemas.openxmlformats.org/drawingml/2006/table">
            <a:tbl>
              <a:tblPr firstRow="1" bandRow="1">
                <a:tableStyleId>{5C22544A-7EE6-4342-B048-85BDC9FD1C3A}</a:tableStyleId>
              </a:tblPr>
              <a:tblGrid>
                <a:gridCol w="28448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235200">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gridCol w="2352404">
                  <a:extLst>
                    <a:ext uri="{9D8B030D-6E8A-4147-A177-3AD203B41FA5}">
                      <a16:colId xmlns:a16="http://schemas.microsoft.com/office/drawing/2014/main" xmlns="" val="20004"/>
                    </a:ext>
                  </a:extLst>
                </a:gridCol>
              </a:tblGrid>
              <a:tr h="761999">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Performance Indicator</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295400">
                <a:tc>
                  <a:txBody>
                    <a:bodyPr/>
                    <a:lstStyle/>
                    <a:p>
                      <a:pPr>
                        <a:lnSpc>
                          <a:spcPct val="115000"/>
                        </a:lnSpc>
                        <a:spcAft>
                          <a:spcPts val="0"/>
                        </a:spcAft>
                      </a:pPr>
                      <a:r>
                        <a:rPr lang="en-GB" sz="1600" b="0" dirty="0" smtClean="0">
                          <a:effectLst/>
                          <a:latin typeface="Calibri"/>
                          <a:ea typeface="Times New Roman"/>
                          <a:cs typeface="+mn-cs"/>
                        </a:rPr>
                        <a:t>Percentage of remand detention facilities where continuous risk assessment (CRA) is rolled out</a:t>
                      </a:r>
                      <a:endParaRPr lang="en-ZA" sz="16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4295">
                        <a:lnSpc>
                          <a:spcPct val="115000"/>
                        </a:lnSpc>
                        <a:spcAft>
                          <a:spcPts val="0"/>
                        </a:spcAft>
                      </a:pPr>
                      <a:r>
                        <a:rPr lang="en-GB" sz="1600" dirty="0">
                          <a:effectLst/>
                          <a:latin typeface="Calibri"/>
                          <a:ea typeface="Calibri"/>
                          <a:cs typeface="Arial"/>
                        </a:rPr>
                        <a:t>9.6% </a:t>
                      </a:r>
                      <a:endParaRPr lang="en-ZA" sz="1600" dirty="0">
                        <a:effectLst/>
                        <a:latin typeface="Calibri"/>
                        <a:ea typeface="Calibri"/>
                        <a:cs typeface="Times New Roman"/>
                      </a:endParaRPr>
                    </a:p>
                    <a:p>
                      <a:pPr marR="74295">
                        <a:lnSpc>
                          <a:spcPct val="115000"/>
                        </a:lnSpc>
                        <a:spcAft>
                          <a:spcPts val="0"/>
                        </a:spcAft>
                      </a:pPr>
                      <a:r>
                        <a:rPr lang="en-GB" sz="1600" dirty="0">
                          <a:effectLst/>
                          <a:latin typeface="Calibri"/>
                          <a:ea typeface="Calibri"/>
                          <a:cs typeface="Arial"/>
                        </a:rPr>
                        <a:t>(12/125)</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R="74295">
                        <a:lnSpc>
                          <a:spcPct val="115000"/>
                        </a:lnSpc>
                        <a:spcAft>
                          <a:spcPts val="0"/>
                        </a:spcAft>
                      </a:pPr>
                      <a:r>
                        <a:rPr lang="en-GB" sz="1600" dirty="0">
                          <a:effectLst/>
                          <a:latin typeface="Calibri"/>
                          <a:ea typeface="Calibri"/>
                          <a:cs typeface="Arial"/>
                        </a:rPr>
                        <a:t>9.6% </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(12/125)</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90170" marR="74295">
                        <a:lnSpc>
                          <a:spcPct val="115000"/>
                        </a:lnSpc>
                        <a:spcAft>
                          <a:spcPts val="0"/>
                        </a:spcAft>
                      </a:pPr>
                      <a:r>
                        <a:rPr lang="en-GB" sz="1600" dirty="0">
                          <a:effectLst/>
                          <a:latin typeface="Calibri"/>
                          <a:ea typeface="Calibri"/>
                          <a:cs typeface="Arial"/>
                        </a:rPr>
                        <a:t>none</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170" marR="74295">
                        <a:lnSpc>
                          <a:spcPct val="115000"/>
                        </a:lnSpc>
                        <a:spcAft>
                          <a:spcPts val="0"/>
                        </a:spcAft>
                      </a:pPr>
                      <a:r>
                        <a:rPr lang="en-GB" sz="1600" dirty="0">
                          <a:effectLst/>
                          <a:latin typeface="Calibri"/>
                          <a:ea typeface="Calibri"/>
                          <a:cs typeface="Arial"/>
                        </a:rPr>
                        <a:t>n/a</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 name="Rectangle 1"/>
          <p:cNvSpPr/>
          <p:nvPr/>
        </p:nvSpPr>
        <p:spPr>
          <a:xfrm>
            <a:off x="14517" y="0"/>
            <a:ext cx="12177483" cy="553998"/>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2: </a:t>
            </a:r>
            <a:r>
              <a:rPr lang="en-US" sz="3000" b="1" dirty="0" smtClean="0">
                <a:solidFill>
                  <a:srgbClr val="003300"/>
                </a:solidFill>
                <a:cs typeface="Arial" panose="020B0604020202020204" pitchFamily="34" charset="0"/>
              </a:rPr>
              <a:t>INCARCERATION (</a:t>
            </a:r>
            <a:r>
              <a:rPr lang="en-GB" sz="3000" b="1" dirty="0" smtClean="0">
                <a:solidFill>
                  <a:srgbClr val="003300"/>
                </a:solidFill>
                <a:cs typeface="Arial" panose="020B0604020202020204" pitchFamily="34" charset="0"/>
              </a:rPr>
              <a:t>REMAND DETENTION)</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38</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229449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541191138"/>
              </p:ext>
            </p:extLst>
          </p:nvPr>
        </p:nvGraphicFramePr>
        <p:xfrm>
          <a:off x="406402" y="1524001"/>
          <a:ext cx="11328237" cy="2625031"/>
        </p:xfrm>
        <a:graphic>
          <a:graphicData uri="http://schemas.openxmlformats.org/drawingml/2006/table">
            <a:tbl>
              <a:tblPr firstRow="1" bandRow="1">
                <a:tableStyleId>{5C22544A-7EE6-4342-B048-85BDC9FD1C3A}</a:tableStyleId>
              </a:tblPr>
              <a:tblGrid>
                <a:gridCol w="2778631">
                  <a:extLst>
                    <a:ext uri="{9D8B030D-6E8A-4147-A177-3AD203B41FA5}">
                      <a16:colId xmlns:a16="http://schemas.microsoft.com/office/drawing/2014/main" xmlns="" val="20000"/>
                    </a:ext>
                  </a:extLst>
                </a:gridCol>
                <a:gridCol w="2083973">
                  <a:extLst>
                    <a:ext uri="{9D8B030D-6E8A-4147-A177-3AD203B41FA5}">
                      <a16:colId xmlns:a16="http://schemas.microsoft.com/office/drawing/2014/main" xmlns="" val="20001"/>
                    </a:ext>
                  </a:extLst>
                </a:gridCol>
                <a:gridCol w="2183209">
                  <a:extLst>
                    <a:ext uri="{9D8B030D-6E8A-4147-A177-3AD203B41FA5}">
                      <a16:colId xmlns:a16="http://schemas.microsoft.com/office/drawing/2014/main" xmlns="" val="20002"/>
                    </a:ext>
                  </a:extLst>
                </a:gridCol>
                <a:gridCol w="1984736">
                  <a:extLst>
                    <a:ext uri="{9D8B030D-6E8A-4147-A177-3AD203B41FA5}">
                      <a16:colId xmlns:a16="http://schemas.microsoft.com/office/drawing/2014/main" xmlns="" val="20003"/>
                    </a:ext>
                  </a:extLst>
                </a:gridCol>
                <a:gridCol w="2297688">
                  <a:extLst>
                    <a:ext uri="{9D8B030D-6E8A-4147-A177-3AD203B41FA5}">
                      <a16:colId xmlns:a16="http://schemas.microsoft.com/office/drawing/2014/main" xmlns="" val="20004"/>
                    </a:ext>
                  </a:extLst>
                </a:gridCol>
              </a:tblGrid>
              <a:tr h="990599">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Performance Indicator</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634432">
                <a:tc>
                  <a:txBody>
                    <a:bodyPr/>
                    <a:lstStyle/>
                    <a:p>
                      <a:pPr>
                        <a:lnSpc>
                          <a:spcPct val="115000"/>
                        </a:lnSpc>
                        <a:spcAft>
                          <a:spcPts val="0"/>
                        </a:spcAft>
                      </a:pPr>
                      <a:r>
                        <a:rPr lang="en-GB" sz="1600" b="0" dirty="0" smtClean="0">
                          <a:effectLst/>
                          <a:latin typeface="Calibri"/>
                          <a:ea typeface="Calibri"/>
                          <a:cs typeface="+mn-cs"/>
                        </a:rPr>
                        <a:t>Percentage of sentenced offenders subjected to correctional programmes  per year</a:t>
                      </a:r>
                      <a:endParaRPr lang="en-ZA" sz="16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Calibri"/>
                          <a:ea typeface="Calibri"/>
                          <a:cs typeface="+mn-cs"/>
                        </a:rPr>
                        <a:t>80% </a:t>
                      </a:r>
                      <a:endParaRPr lang="en-ZA" sz="1600" kern="1200" dirty="0">
                        <a:solidFill>
                          <a:schemeClr val="dk1"/>
                        </a:solidFill>
                        <a:effectLst/>
                        <a:latin typeface="Calibri"/>
                        <a:ea typeface="Calibri"/>
                        <a:cs typeface="+mn-cs"/>
                      </a:endParaRPr>
                    </a:p>
                    <a:p>
                      <a:pPr>
                        <a:lnSpc>
                          <a:spcPct val="115000"/>
                        </a:lnSpc>
                        <a:spcAft>
                          <a:spcPts val="0"/>
                        </a:spcAft>
                      </a:pPr>
                      <a:r>
                        <a:rPr lang="en-GB" sz="1600" kern="1200" dirty="0">
                          <a:solidFill>
                            <a:schemeClr val="dk1"/>
                          </a:solidFill>
                          <a:effectLst/>
                          <a:latin typeface="Calibri"/>
                          <a:ea typeface="Calibri"/>
                          <a:cs typeface="+mn-cs"/>
                        </a:rPr>
                        <a:t>(86 088/107 600)</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Calibri"/>
                          <a:ea typeface="Calibri"/>
                          <a:cs typeface="+mn-cs"/>
                        </a:rPr>
                        <a:t>90% </a:t>
                      </a:r>
                      <a:endParaRPr lang="en-ZA" sz="1600" kern="1200" dirty="0">
                        <a:solidFill>
                          <a:schemeClr val="dk1"/>
                        </a:solidFill>
                        <a:effectLst/>
                        <a:latin typeface="Calibri"/>
                        <a:ea typeface="Calibri"/>
                        <a:cs typeface="+mn-cs"/>
                      </a:endParaRPr>
                    </a:p>
                    <a:p>
                      <a:pPr>
                        <a:lnSpc>
                          <a:spcPct val="115000"/>
                        </a:lnSpc>
                        <a:spcAft>
                          <a:spcPts val="0"/>
                        </a:spcAft>
                      </a:pPr>
                      <a:r>
                        <a:rPr lang="en-GB" sz="1600" kern="1200" dirty="0">
                          <a:solidFill>
                            <a:schemeClr val="dk1"/>
                          </a:solidFill>
                          <a:effectLst/>
                          <a:latin typeface="Calibri"/>
                          <a:ea typeface="Calibri"/>
                          <a:cs typeface="+mn-cs"/>
                        </a:rPr>
                        <a:t>(93 419/104 228)</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600" kern="1200" dirty="0">
                          <a:solidFill>
                            <a:schemeClr val="dk1"/>
                          </a:solidFill>
                          <a:effectLst/>
                          <a:latin typeface="Calibri"/>
                          <a:ea typeface="Calibri"/>
                          <a:cs typeface="+mn-cs"/>
                        </a:rPr>
                        <a:t>10%</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kern="1200" dirty="0">
                          <a:solidFill>
                            <a:schemeClr val="dk1"/>
                          </a:solidFill>
                          <a:effectLst/>
                          <a:latin typeface="Calibri"/>
                          <a:ea typeface="Calibri"/>
                          <a:cs typeface="+mn-cs"/>
                        </a:rPr>
                        <a:t>Interim Correctional intervention Officials (CIOs) were available to facilitate correctional programmes.</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 name="Rectangle 1"/>
          <p:cNvSpPr/>
          <p:nvPr/>
        </p:nvSpPr>
        <p:spPr>
          <a:xfrm>
            <a:off x="0" y="18366"/>
            <a:ext cx="12192000" cy="553998"/>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3: </a:t>
            </a:r>
            <a:r>
              <a:rPr lang="en-US" sz="3000" b="1" dirty="0" smtClean="0">
                <a:solidFill>
                  <a:srgbClr val="003300"/>
                </a:solidFill>
                <a:cs typeface="Arial" panose="020B0604020202020204" pitchFamily="34" charset="0"/>
              </a:rPr>
              <a:t>REHABILITATION (CORRECTIONAL PROGRAMMES)</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39</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882255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4</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cs typeface="Arial" panose="020B0604020202020204" pitchFamily="34" charset="0"/>
              </a:rPr>
              <a:t>CONSTITUTIONAL MANDATE</a:t>
            </a:r>
            <a:endParaRPr lang="en-ZA" sz="3000" b="1" dirty="0">
              <a:solidFill>
                <a:srgbClr val="003300"/>
              </a:solidFill>
              <a:cs typeface="Arial" panose="020B0604020202020204" pitchFamily="34" charset="0"/>
            </a:endParaRPr>
          </a:p>
        </p:txBody>
      </p:sp>
      <p:sp>
        <p:nvSpPr>
          <p:cNvPr id="9" name="Content Placeholder 2"/>
          <p:cNvSpPr txBox="1">
            <a:spLocks/>
          </p:cNvSpPr>
          <p:nvPr/>
        </p:nvSpPr>
        <p:spPr>
          <a:xfrm>
            <a:off x="304800" y="1295400"/>
            <a:ext cx="11582400" cy="4648200"/>
          </a:xfrm>
          <a:prstGeom prst="rect">
            <a:avLst/>
          </a:prstGeom>
        </p:spPr>
        <p:txBody>
          <a:bodyPr>
            <a:no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5000"/>
              </a:lnSpc>
              <a:buFont typeface="Arial" pitchFamily="34" charset="0"/>
              <a:buNone/>
            </a:pPr>
            <a:r>
              <a:rPr lang="en-GB" sz="1900" dirty="0" smtClean="0">
                <a:ea typeface="Calibri"/>
                <a:cs typeface="Calibri"/>
              </a:rPr>
              <a:t>The Constitution of the Republic pf South Africa (Act No. 108 of 1996) compels the Department to comply with the following sections in terms of the treatment of offenders:</a:t>
            </a:r>
          </a:p>
          <a:p>
            <a:pPr marL="0" indent="0" algn="just">
              <a:lnSpc>
                <a:spcPct val="115000"/>
              </a:lnSpc>
              <a:buFont typeface="Arial" pitchFamily="34" charset="0"/>
              <a:buNone/>
            </a:pP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9 – Equality</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10 – Human dignity</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12 – Freedom and security of the person</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27 – Right to health care services</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28 – Children’s rights</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29 – Right to education</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31 – Freedom of religion</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35 – Rights to humane treatment and to communicate and be visited by family, next of kin etc.</a:t>
            </a:r>
            <a:endParaRPr lang="en-ZA" sz="1900" dirty="0" smtClean="0">
              <a:ea typeface="Calibri"/>
              <a:cs typeface="Times New Roman"/>
            </a:endParaRPr>
          </a:p>
          <a:p>
            <a:pPr algn="just">
              <a:lnSpc>
                <a:spcPct val="115000"/>
              </a:lnSpc>
              <a:buFont typeface="Wingdings"/>
              <a:buChar char=""/>
            </a:pPr>
            <a:r>
              <a:rPr lang="en-GB" sz="1900" dirty="0" smtClean="0">
                <a:ea typeface="Calibri"/>
                <a:cs typeface="Calibri"/>
              </a:rPr>
              <a:t>Section 36 - Limitation of Rights</a:t>
            </a:r>
            <a:endParaRPr lang="en-ZA" sz="1900" dirty="0" smtClean="0">
              <a:ea typeface="Calibri"/>
              <a:cs typeface="Times New Roman"/>
            </a:endParaRPr>
          </a:p>
          <a:p>
            <a:pPr algn="just" fontAlgn="base">
              <a:spcBef>
                <a:spcPct val="0"/>
              </a:spcBef>
              <a:spcAft>
                <a:spcPct val="0"/>
              </a:spcAft>
              <a:defRPr/>
            </a:pPr>
            <a:endParaRPr lang="en-GB" sz="1900" dirty="0" smtClean="0">
              <a:solidFill>
                <a:srgbClr val="000000"/>
              </a:solidFill>
              <a:ea typeface="Arial Unicode MS" pitchFamily="34" charset="-128"/>
              <a:cs typeface="Arial Unicode MS" pitchFamily="34" charset="-128"/>
            </a:endParaRPr>
          </a:p>
          <a:p>
            <a:pPr marL="0" indent="0" algn="just" fontAlgn="base">
              <a:spcBef>
                <a:spcPct val="0"/>
              </a:spcBef>
              <a:spcAft>
                <a:spcPct val="0"/>
              </a:spcAft>
              <a:buFont typeface="Arial" pitchFamily="34" charset="0"/>
              <a:buNone/>
              <a:defRPr/>
            </a:pPr>
            <a:endParaRPr lang="en-US" sz="190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xmlns="" val="28229297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760350108"/>
              </p:ext>
            </p:extLst>
          </p:nvPr>
        </p:nvGraphicFramePr>
        <p:xfrm>
          <a:off x="296998" y="1282700"/>
          <a:ext cx="11598004" cy="469011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930400">
                  <a:extLst>
                    <a:ext uri="{9D8B030D-6E8A-4147-A177-3AD203B41FA5}">
                      <a16:colId xmlns:a16="http://schemas.microsoft.com/office/drawing/2014/main" xmlns="" val="20001"/>
                    </a:ext>
                  </a:extLst>
                </a:gridCol>
                <a:gridCol w="1930400">
                  <a:extLst>
                    <a:ext uri="{9D8B030D-6E8A-4147-A177-3AD203B41FA5}">
                      <a16:colId xmlns:a16="http://schemas.microsoft.com/office/drawing/2014/main" xmlns="" val="20002"/>
                    </a:ext>
                  </a:extLst>
                </a:gridCol>
                <a:gridCol w="1828800">
                  <a:extLst>
                    <a:ext uri="{9D8B030D-6E8A-4147-A177-3AD203B41FA5}">
                      <a16:colId xmlns:a16="http://schemas.microsoft.com/office/drawing/2014/main" xmlns="" val="20003"/>
                    </a:ext>
                  </a:extLst>
                </a:gridCol>
                <a:gridCol w="4079604">
                  <a:extLst>
                    <a:ext uri="{9D8B030D-6E8A-4147-A177-3AD203B41FA5}">
                      <a16:colId xmlns:a16="http://schemas.microsoft.com/office/drawing/2014/main" xmlns="" val="20004"/>
                    </a:ext>
                  </a:extLst>
                </a:gridCol>
              </a:tblGrid>
              <a:tr h="1066800">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Performance Indicator</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482332">
                <a:tc rowSpan="3">
                  <a:txBody>
                    <a:bodyPr/>
                    <a:lstStyle/>
                    <a:p>
                      <a:pPr marL="0" algn="l" defTabSz="914331" rtl="0" eaLnBrk="1" latinLnBrk="0" hangingPunct="1">
                        <a:lnSpc>
                          <a:spcPct val="115000"/>
                        </a:lnSpc>
                        <a:spcAft>
                          <a:spcPts val="1000"/>
                        </a:spcAft>
                      </a:pPr>
                      <a:r>
                        <a:rPr lang="en-GB" sz="1400" b="0" kern="1200" dirty="0" smtClean="0">
                          <a:solidFill>
                            <a:schemeClr val="dk1"/>
                          </a:solidFill>
                          <a:effectLst/>
                          <a:latin typeface="Calibri"/>
                          <a:ea typeface="Times New Roman"/>
                          <a:cs typeface="Arial"/>
                        </a:rPr>
                        <a:t>Percentage of offenders  participating in skills development programmes measured against the number of offenders enrolled per Financial Year</a:t>
                      </a:r>
                      <a:endParaRPr lang="en-ZA" sz="1400" b="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400" dirty="0">
                          <a:effectLst/>
                          <a:latin typeface="Calibri"/>
                          <a:ea typeface="Calibri"/>
                          <a:cs typeface="Arial"/>
                        </a:rPr>
                        <a:t>80%</a:t>
                      </a:r>
                      <a:endParaRPr lang="en-ZA" sz="1400" dirty="0">
                        <a:effectLst/>
                        <a:latin typeface="Calibri"/>
                        <a:ea typeface="Calibri"/>
                        <a:cs typeface="Times New Roman"/>
                      </a:endParaRPr>
                    </a:p>
                    <a:p>
                      <a:pPr>
                        <a:lnSpc>
                          <a:spcPct val="115000"/>
                        </a:lnSpc>
                        <a:spcAft>
                          <a:spcPts val="0"/>
                        </a:spcAft>
                      </a:pPr>
                      <a:r>
                        <a:rPr lang="en-GB" sz="1400" dirty="0">
                          <a:effectLst/>
                          <a:latin typeface="Calibri"/>
                          <a:ea typeface="Calibri"/>
                          <a:cs typeface="Arial"/>
                        </a:rPr>
                        <a:t>(2 737/3 424)</a:t>
                      </a:r>
                      <a:endParaRPr lang="en-ZA" sz="14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Arial"/>
                        </a:rPr>
                        <a:t>Long skills</a:t>
                      </a:r>
                      <a:endParaRPr lang="en-ZA" sz="14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400" dirty="0">
                          <a:effectLst/>
                          <a:latin typeface="Calibri"/>
                          <a:ea typeface="Calibri"/>
                          <a:cs typeface="Arial"/>
                        </a:rPr>
                        <a:t>98%</a:t>
                      </a:r>
                      <a:endParaRPr lang="en-ZA" sz="1400" dirty="0">
                        <a:effectLst/>
                        <a:latin typeface="Calibri"/>
                        <a:ea typeface="Calibri"/>
                        <a:cs typeface="Times New Roman"/>
                      </a:endParaRPr>
                    </a:p>
                    <a:p>
                      <a:pPr>
                        <a:lnSpc>
                          <a:spcPct val="115000"/>
                        </a:lnSpc>
                        <a:spcAft>
                          <a:spcPts val="0"/>
                        </a:spcAft>
                      </a:pPr>
                      <a:r>
                        <a:rPr lang="en-GB" sz="1400" dirty="0">
                          <a:effectLst/>
                          <a:latin typeface="Calibri"/>
                          <a:ea typeface="Calibri"/>
                          <a:cs typeface="Arial"/>
                        </a:rPr>
                        <a:t>(4 127/4 207)</a:t>
                      </a:r>
                      <a:endParaRPr lang="en-ZA" sz="14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Arial"/>
                        </a:rPr>
                        <a:t>Long skills</a:t>
                      </a:r>
                      <a:endParaRPr lang="en-ZA" sz="14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400" dirty="0">
                          <a:effectLst/>
                          <a:latin typeface="Calibri"/>
                          <a:ea typeface="Calibri"/>
                          <a:cs typeface="Arial"/>
                        </a:rPr>
                        <a:t>18%</a:t>
                      </a:r>
                      <a:endParaRPr lang="en-ZA" sz="14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GB" sz="1100" dirty="0">
                          <a:effectLst/>
                          <a:latin typeface="Calibri"/>
                          <a:ea typeface="Times New Roman"/>
                          <a:cs typeface="Arial"/>
                        </a:rPr>
                        <a:t>Target achieved through support of external stakeholders: </a:t>
                      </a:r>
                      <a:endParaRPr lang="en-ZA" sz="1100" dirty="0">
                        <a:effectLst/>
                        <a:latin typeface="Calibri"/>
                        <a:ea typeface="Calibri"/>
                        <a:cs typeface="Times New Roman"/>
                      </a:endParaRPr>
                    </a:p>
                    <a:p>
                      <a:pPr marL="342900" lvl="0" indent="-342900">
                        <a:lnSpc>
                          <a:spcPct val="115000"/>
                        </a:lnSpc>
                        <a:spcAft>
                          <a:spcPts val="600"/>
                        </a:spcAft>
                        <a:buFont typeface="Arial"/>
                        <a:buChar char="•"/>
                        <a:tabLst>
                          <a:tab pos="228600" algn="l"/>
                        </a:tabLst>
                      </a:pPr>
                      <a:r>
                        <a:rPr lang="en-GB" sz="1100" dirty="0">
                          <a:effectLst/>
                          <a:latin typeface="Calibri"/>
                          <a:ea typeface="Times New Roman"/>
                          <a:cs typeface="Arial"/>
                        </a:rPr>
                        <a:t>Funding obtained from SASSETA and Service Seta. </a:t>
                      </a:r>
                      <a:endParaRPr lang="en-ZA" sz="1100" dirty="0">
                        <a:effectLst/>
                        <a:latin typeface="Calibri"/>
                        <a:ea typeface="Calibri"/>
                        <a:cs typeface="Times New Roman"/>
                      </a:endParaRPr>
                    </a:p>
                    <a:p>
                      <a:pPr marL="342900" lvl="0" indent="-342900">
                        <a:lnSpc>
                          <a:spcPct val="115000"/>
                        </a:lnSpc>
                        <a:spcAft>
                          <a:spcPts val="600"/>
                        </a:spcAft>
                        <a:buFont typeface="Arial"/>
                        <a:buChar char="•"/>
                        <a:tabLst>
                          <a:tab pos="228600" algn="l"/>
                        </a:tabLst>
                      </a:pPr>
                      <a:r>
                        <a:rPr lang="en-GB" sz="1100" dirty="0">
                          <a:effectLst/>
                          <a:latin typeface="Calibri"/>
                          <a:ea typeface="Times New Roman"/>
                          <a:cs typeface="Arial"/>
                        </a:rPr>
                        <a:t>Report on motor vehicle drivers training programme for Female offenders at Bizzah Makhate: Female Centre (Khoete programme)</a:t>
                      </a:r>
                      <a:endParaRPr lang="en-ZA" sz="1100" dirty="0">
                        <a:effectLst/>
                        <a:latin typeface="Calibri"/>
                        <a:ea typeface="Calibri"/>
                        <a:cs typeface="Times New Roman"/>
                      </a:endParaRPr>
                    </a:p>
                    <a:p>
                      <a:pPr marL="342900" lvl="0" indent="-342900">
                        <a:lnSpc>
                          <a:spcPct val="115000"/>
                        </a:lnSpc>
                        <a:spcAft>
                          <a:spcPts val="600"/>
                        </a:spcAft>
                        <a:buFont typeface="Arial"/>
                        <a:buChar char="•"/>
                        <a:tabLst>
                          <a:tab pos="228600" algn="l"/>
                        </a:tabLst>
                      </a:pPr>
                      <a:r>
                        <a:rPr lang="en-GB" sz="1100" dirty="0">
                          <a:effectLst/>
                          <a:latin typeface="Calibri"/>
                          <a:ea typeface="Times New Roman"/>
                          <a:cs typeface="Arial"/>
                        </a:rPr>
                        <a:t>Approval to train female offenders in Johannesburg: Hairdressing training programme</a:t>
                      </a:r>
                      <a:endParaRPr lang="en-ZA" sz="11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85800">
                <a:tc vMerge="1">
                  <a:txBody>
                    <a:bodyPr/>
                    <a:lstStyle/>
                    <a:p>
                      <a:pPr>
                        <a:lnSpc>
                          <a:spcPct val="115000"/>
                        </a:lnSpc>
                        <a:spcAft>
                          <a:spcPts val="0"/>
                        </a:spcAft>
                      </a:pPr>
                      <a:endParaRPr lang="en-ZA"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400" dirty="0">
                          <a:effectLst/>
                          <a:latin typeface="Calibri"/>
                          <a:ea typeface="Calibri"/>
                          <a:cs typeface="Arial"/>
                        </a:rPr>
                        <a:t>80%</a:t>
                      </a:r>
                      <a:endParaRPr lang="en-ZA" sz="1400" dirty="0">
                        <a:effectLst/>
                        <a:latin typeface="Calibri"/>
                        <a:ea typeface="Calibri"/>
                        <a:cs typeface="Times New Roman"/>
                      </a:endParaRPr>
                    </a:p>
                    <a:p>
                      <a:pPr>
                        <a:lnSpc>
                          <a:spcPct val="115000"/>
                        </a:lnSpc>
                        <a:spcAft>
                          <a:spcPts val="0"/>
                        </a:spcAft>
                      </a:pPr>
                      <a:r>
                        <a:rPr lang="en-GB" sz="1400" dirty="0">
                          <a:effectLst/>
                          <a:latin typeface="Calibri"/>
                          <a:ea typeface="Calibri"/>
                          <a:cs typeface="Arial"/>
                        </a:rPr>
                        <a:t>(2 956/3 693)</a:t>
                      </a:r>
                      <a:endParaRPr lang="en-ZA" sz="14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Arial"/>
                        </a:rPr>
                        <a:t>Short skills</a:t>
                      </a:r>
                      <a:endParaRPr lang="en-ZA" sz="14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400" dirty="0">
                          <a:effectLst/>
                          <a:latin typeface="Calibri"/>
                          <a:ea typeface="Calibri"/>
                          <a:cs typeface="Arial"/>
                        </a:rPr>
                        <a:t>99.61%</a:t>
                      </a:r>
                      <a:endParaRPr lang="en-ZA" sz="1400" dirty="0">
                        <a:effectLst/>
                        <a:latin typeface="Calibri"/>
                        <a:ea typeface="Calibri"/>
                        <a:cs typeface="Times New Roman"/>
                      </a:endParaRPr>
                    </a:p>
                    <a:p>
                      <a:pPr>
                        <a:lnSpc>
                          <a:spcPct val="115000"/>
                        </a:lnSpc>
                        <a:spcAft>
                          <a:spcPts val="0"/>
                        </a:spcAft>
                      </a:pPr>
                      <a:r>
                        <a:rPr lang="en-GB" sz="1400" dirty="0">
                          <a:effectLst/>
                          <a:latin typeface="Calibri"/>
                          <a:ea typeface="Calibri"/>
                          <a:cs typeface="Arial"/>
                        </a:rPr>
                        <a:t>(10 044/10 083)</a:t>
                      </a:r>
                      <a:endParaRPr lang="en-ZA" sz="14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Arial"/>
                        </a:rPr>
                        <a:t>Short skills</a:t>
                      </a:r>
                      <a:endParaRPr lang="en-ZA" sz="14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400" dirty="0">
                          <a:effectLst/>
                          <a:latin typeface="Calibri"/>
                          <a:ea typeface="Calibri"/>
                          <a:cs typeface="Arial"/>
                        </a:rPr>
                        <a:t>19.61%</a:t>
                      </a:r>
                      <a:endParaRPr lang="en-ZA" sz="14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GB" sz="1100" dirty="0">
                          <a:effectLst/>
                          <a:latin typeface="Calibri"/>
                          <a:ea typeface="Times New Roman"/>
                          <a:cs typeface="Arial"/>
                        </a:rPr>
                        <a:t>Target achieved through support of external stakeholders</a:t>
                      </a:r>
                      <a:endParaRPr lang="en-ZA" sz="11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85800">
                <a:tc vMerge="1">
                  <a:txBody>
                    <a:bodyPr/>
                    <a:lstStyle/>
                    <a:p>
                      <a:pPr>
                        <a:lnSpc>
                          <a:spcPct val="115000"/>
                        </a:lnSpc>
                        <a:spcAft>
                          <a:spcPts val="0"/>
                        </a:spcAft>
                      </a:pPr>
                      <a:endParaRPr lang="en-ZA"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400" dirty="0">
                          <a:effectLst/>
                          <a:latin typeface="Calibri"/>
                          <a:ea typeface="Calibri"/>
                          <a:cs typeface="Arial"/>
                        </a:rPr>
                        <a:t>80% </a:t>
                      </a:r>
                      <a:endParaRPr lang="en-ZA" sz="1400" dirty="0">
                        <a:effectLst/>
                        <a:latin typeface="Calibri"/>
                        <a:ea typeface="Calibri"/>
                        <a:cs typeface="Times New Roman"/>
                      </a:endParaRPr>
                    </a:p>
                    <a:p>
                      <a:pPr>
                        <a:lnSpc>
                          <a:spcPct val="115000"/>
                        </a:lnSpc>
                        <a:spcAft>
                          <a:spcPts val="0"/>
                        </a:spcAft>
                      </a:pPr>
                      <a:r>
                        <a:rPr lang="en-GB" sz="1400" dirty="0">
                          <a:effectLst/>
                          <a:latin typeface="Calibri"/>
                          <a:ea typeface="Calibri"/>
                          <a:cs typeface="Arial"/>
                        </a:rPr>
                        <a:t>(4 356/5 445)</a:t>
                      </a:r>
                      <a:endParaRPr lang="en-ZA" sz="14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Arial"/>
                        </a:rPr>
                        <a:t>TVET College</a:t>
                      </a:r>
                      <a:endParaRPr lang="en-ZA" sz="14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400" dirty="0">
                          <a:effectLst/>
                          <a:latin typeface="Calibri"/>
                          <a:ea typeface="Calibri"/>
                          <a:cs typeface="Arial"/>
                        </a:rPr>
                        <a:t>98% </a:t>
                      </a:r>
                      <a:endParaRPr lang="en-ZA" sz="1400" dirty="0">
                        <a:effectLst/>
                        <a:latin typeface="Calibri"/>
                        <a:ea typeface="Calibri"/>
                        <a:cs typeface="Times New Roman"/>
                      </a:endParaRPr>
                    </a:p>
                    <a:p>
                      <a:pPr>
                        <a:lnSpc>
                          <a:spcPct val="115000"/>
                        </a:lnSpc>
                        <a:spcAft>
                          <a:spcPts val="0"/>
                        </a:spcAft>
                      </a:pPr>
                      <a:r>
                        <a:rPr lang="en-GB" sz="1400" dirty="0">
                          <a:effectLst/>
                          <a:latin typeface="Calibri"/>
                          <a:ea typeface="Calibri"/>
                          <a:cs typeface="Arial"/>
                        </a:rPr>
                        <a:t>(3 174/3 244)</a:t>
                      </a:r>
                      <a:endParaRPr lang="en-ZA" sz="1400" dirty="0">
                        <a:effectLst/>
                        <a:latin typeface="Calibri"/>
                        <a:ea typeface="Calibri"/>
                        <a:cs typeface="Times New Roman"/>
                      </a:endParaRPr>
                    </a:p>
                    <a:p>
                      <a:pPr>
                        <a:lnSpc>
                          <a:spcPct val="115000"/>
                        </a:lnSpc>
                        <a:spcAft>
                          <a:spcPts val="0"/>
                        </a:spcAft>
                      </a:pPr>
                      <a:r>
                        <a:rPr lang="en-GB" sz="1400" b="1" dirty="0">
                          <a:effectLst/>
                          <a:latin typeface="Calibri"/>
                          <a:ea typeface="Calibri"/>
                          <a:cs typeface="Arial"/>
                        </a:rPr>
                        <a:t>TVET College</a:t>
                      </a:r>
                      <a:endParaRPr lang="en-ZA" sz="14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400" dirty="0">
                          <a:effectLst/>
                          <a:latin typeface="Calibri"/>
                          <a:ea typeface="Calibri"/>
                          <a:cs typeface="Arial"/>
                        </a:rPr>
                        <a:t>18%</a:t>
                      </a:r>
                      <a:endParaRPr lang="en-ZA" sz="14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GB" sz="1100" dirty="0">
                          <a:effectLst/>
                          <a:latin typeface="Calibri"/>
                          <a:ea typeface="Times New Roman"/>
                          <a:cs typeface="Arial"/>
                        </a:rPr>
                        <a:t>Proper management of absenteeism for offenders who registered and attended TVET programmes</a:t>
                      </a:r>
                      <a:endParaRPr lang="en-ZA" sz="1100" dirty="0">
                        <a:effectLst/>
                        <a:latin typeface="Calibri"/>
                        <a:ea typeface="Calibri"/>
                        <a:cs typeface="Times New Roman"/>
                      </a:endParaRPr>
                    </a:p>
                    <a:p>
                      <a:pPr>
                        <a:lnSpc>
                          <a:spcPct val="115000"/>
                        </a:lnSpc>
                        <a:spcAft>
                          <a:spcPts val="600"/>
                        </a:spcAft>
                      </a:pPr>
                      <a:r>
                        <a:rPr lang="en-GB" sz="1100" dirty="0">
                          <a:effectLst/>
                          <a:latin typeface="Calibri"/>
                          <a:ea typeface="Times New Roman"/>
                          <a:cs typeface="Arial"/>
                        </a:rPr>
                        <a:t>Design and implement electronic registers to monitor participation and absenteeism in TVET College programmes.</a:t>
                      </a:r>
                      <a:endParaRPr lang="en-ZA" sz="1100" dirty="0">
                        <a:effectLst/>
                        <a:latin typeface="Calibri"/>
                        <a:ea typeface="Calibri"/>
                        <a:cs typeface="Times New Roman"/>
                      </a:endParaRPr>
                    </a:p>
                    <a:p>
                      <a:pPr>
                        <a:lnSpc>
                          <a:spcPct val="115000"/>
                        </a:lnSpc>
                        <a:spcAft>
                          <a:spcPts val="600"/>
                        </a:spcAft>
                      </a:pPr>
                      <a:r>
                        <a:rPr lang="en-GB" sz="1100" dirty="0">
                          <a:effectLst/>
                          <a:latin typeface="Calibri"/>
                          <a:ea typeface="Times New Roman"/>
                          <a:cs typeface="Arial"/>
                        </a:rPr>
                        <a:t>Regions implemented these registers. The Directorate will monitor the effect of implementation in 2019/20 financial year.</a:t>
                      </a:r>
                      <a:endParaRPr lang="en-ZA" sz="11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Rectangle 1"/>
          <p:cNvSpPr/>
          <p:nvPr/>
        </p:nvSpPr>
        <p:spPr>
          <a:xfrm>
            <a:off x="0" y="-19734"/>
            <a:ext cx="121920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3: </a:t>
            </a:r>
            <a:r>
              <a:rPr lang="en-ZA" sz="3000" b="1" dirty="0" smtClean="0">
                <a:solidFill>
                  <a:srgbClr val="003300"/>
                </a:solidFill>
                <a:cs typeface="Arial" panose="020B0604020202020204" pitchFamily="34" charset="0"/>
              </a:rPr>
              <a:t>REHABILITATION (OFFENDER DEVELOPMENT)</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40</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3013468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556440117"/>
              </p:ext>
            </p:extLst>
          </p:nvPr>
        </p:nvGraphicFramePr>
        <p:xfrm>
          <a:off x="296998" y="1371600"/>
          <a:ext cx="11598004" cy="395935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9304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438400">
                  <a:extLst>
                    <a:ext uri="{9D8B030D-6E8A-4147-A177-3AD203B41FA5}">
                      <a16:colId xmlns:a16="http://schemas.microsoft.com/office/drawing/2014/main" xmlns="" val="20003"/>
                    </a:ext>
                  </a:extLst>
                </a:gridCol>
                <a:gridCol w="2962004">
                  <a:extLst>
                    <a:ext uri="{9D8B030D-6E8A-4147-A177-3AD203B41FA5}">
                      <a16:colId xmlns:a16="http://schemas.microsoft.com/office/drawing/2014/main" xmlns="" val="20004"/>
                    </a:ext>
                  </a:extLst>
                </a:gridCol>
              </a:tblGrid>
              <a:tr h="762000">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Performance Indicator</a:t>
                      </a:r>
                      <a:endParaRPr lang="en-US" sz="16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915709">
                <a:tc rowSpan="2">
                  <a:txBody>
                    <a:bodyPr/>
                    <a:lstStyle/>
                    <a:p>
                      <a:pPr>
                        <a:lnSpc>
                          <a:spcPct val="115000"/>
                        </a:lnSpc>
                        <a:spcAft>
                          <a:spcPts val="0"/>
                        </a:spcAft>
                      </a:pPr>
                      <a:r>
                        <a:rPr lang="en-GB" sz="1600" dirty="0" smtClean="0">
                          <a:effectLst/>
                          <a:latin typeface="Calibri"/>
                          <a:ea typeface="Calibri"/>
                          <a:cs typeface="+mn-cs"/>
                        </a:rPr>
                        <a:t>Number of offenders who participate in educational programmes per the daily attendance register per academic year</a:t>
                      </a:r>
                      <a:endParaRPr lang="en-ZA" sz="1600" dirty="0" smtClean="0">
                        <a:effectLst/>
                        <a:latin typeface="Calibri"/>
                        <a:ea typeface="Calibri"/>
                        <a:cs typeface="Times New Roman"/>
                      </a:endParaRPr>
                    </a:p>
                    <a:p>
                      <a:r>
                        <a:rPr lang="en-GB" sz="1600" dirty="0" smtClean="0">
                          <a:effectLst/>
                          <a:latin typeface="Calibri"/>
                          <a:ea typeface="Calibri"/>
                          <a:cs typeface="+mn-cs"/>
                        </a:rPr>
                        <a:t>(AET and FET)</a:t>
                      </a:r>
                      <a:endParaRPr lang="en-ZA" sz="1600" b="1"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10 122</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Times New Roman"/>
                          <a:cs typeface="Arial"/>
                        </a:rPr>
                        <a:t>10 386</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600" dirty="0">
                          <a:effectLst/>
                          <a:latin typeface="Calibri"/>
                          <a:ea typeface="Calibri"/>
                          <a:cs typeface="Arial"/>
                        </a:rPr>
                        <a:t>264</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dirty="0">
                          <a:effectLst/>
                          <a:latin typeface="Calibri"/>
                          <a:ea typeface="Times New Roman"/>
                          <a:cs typeface="Arial"/>
                        </a:rPr>
                        <a:t>Target achieved due to continuous communication and support offered to Regions</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90600">
                <a:tc vMerge="1">
                  <a:txBody>
                    <a:bodyPr/>
                    <a:lstStyle/>
                    <a:p>
                      <a:pPr>
                        <a:lnSpc>
                          <a:spcPct val="115000"/>
                        </a:lnSpc>
                        <a:spcAft>
                          <a:spcPts val="0"/>
                        </a:spcAft>
                      </a:pPr>
                      <a:endParaRPr lang="en-ZA"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690</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Times New Roman"/>
                          <a:cs typeface="Arial"/>
                        </a:rPr>
                        <a:t>839</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600" dirty="0">
                          <a:effectLst/>
                          <a:latin typeface="Calibri"/>
                          <a:ea typeface="Calibri"/>
                          <a:cs typeface="Arial"/>
                        </a:rPr>
                        <a:t>149</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600" dirty="0">
                          <a:effectLst/>
                          <a:latin typeface="Calibri"/>
                          <a:ea typeface="Times New Roman"/>
                          <a:cs typeface="Arial"/>
                        </a:rPr>
                        <a:t>Intervention plan by Department of basic education and DCS led to overachievement of the target</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90600">
                <a:tc>
                  <a:txBody>
                    <a:bodyPr/>
                    <a:lstStyle/>
                    <a:p>
                      <a:r>
                        <a:rPr lang="en-GB" sz="1600" dirty="0" smtClean="0">
                          <a:effectLst/>
                          <a:latin typeface="Calibri"/>
                          <a:ea typeface="Calibri"/>
                          <a:cs typeface="+mn-cs"/>
                        </a:rPr>
                        <a:t>Grade 12 pass rate obtained per academic year.</a:t>
                      </a:r>
                      <a:endParaRPr lang="en-ZA" sz="1600" b="1"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70%</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 </a:t>
                      </a:r>
                      <a:r>
                        <a:rPr lang="en-GB" sz="1600" kern="1200" dirty="0" smtClean="0">
                          <a:solidFill>
                            <a:schemeClr val="dk1"/>
                          </a:solidFill>
                          <a:effectLst/>
                          <a:latin typeface="Calibri"/>
                          <a:ea typeface="Calibri"/>
                          <a:cs typeface="+mn-cs"/>
                        </a:rPr>
                        <a:t>(103</a:t>
                      </a:r>
                      <a:r>
                        <a:rPr lang="en-GB" sz="1600" kern="1200" dirty="0">
                          <a:solidFill>
                            <a:schemeClr val="dk1"/>
                          </a:solidFill>
                          <a:effectLst/>
                          <a:latin typeface="Calibri"/>
                          <a:ea typeface="Calibri"/>
                          <a:cs typeface="+mn-cs"/>
                        </a:rPr>
                        <a:t>/ 147)</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77%</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 </a:t>
                      </a:r>
                      <a:r>
                        <a:rPr lang="en-GB" sz="1600" kern="1200" dirty="0" smtClean="0">
                          <a:solidFill>
                            <a:schemeClr val="dk1"/>
                          </a:solidFill>
                          <a:effectLst/>
                          <a:latin typeface="Calibri"/>
                          <a:ea typeface="Calibri"/>
                          <a:cs typeface="+mn-cs"/>
                        </a:rPr>
                        <a:t>(143</a:t>
                      </a:r>
                      <a:r>
                        <a:rPr lang="en-GB" sz="1600" kern="1200" dirty="0">
                          <a:solidFill>
                            <a:schemeClr val="dk1"/>
                          </a:solidFill>
                          <a:effectLst/>
                          <a:latin typeface="Calibri"/>
                          <a:ea typeface="Calibri"/>
                          <a:cs typeface="+mn-cs"/>
                        </a:rPr>
                        <a:t>/ 185)</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7%</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600" kern="1200" dirty="0">
                          <a:solidFill>
                            <a:schemeClr val="dk1"/>
                          </a:solidFill>
                          <a:effectLst/>
                          <a:latin typeface="Calibri"/>
                          <a:ea typeface="Calibri"/>
                          <a:cs typeface="+mn-cs"/>
                        </a:rPr>
                        <a:t>Subject related intervention programmes were offered to Regions.</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Rectangle 1"/>
          <p:cNvSpPr/>
          <p:nvPr/>
        </p:nvSpPr>
        <p:spPr>
          <a:xfrm>
            <a:off x="0" y="0"/>
            <a:ext cx="12192000" cy="553998"/>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3: </a:t>
            </a:r>
            <a:r>
              <a:rPr lang="en-US" sz="3000" b="1" dirty="0" smtClean="0">
                <a:solidFill>
                  <a:srgbClr val="003300"/>
                </a:solidFill>
                <a:cs typeface="Arial" panose="020B0604020202020204" pitchFamily="34" charset="0"/>
              </a:rPr>
              <a:t>REHABILITATION (OFFENDER DEVELOPMENT)</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41</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048609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247649661"/>
              </p:ext>
            </p:extLst>
          </p:nvPr>
        </p:nvGraphicFramePr>
        <p:xfrm>
          <a:off x="296998" y="1295400"/>
          <a:ext cx="11598004" cy="4482211"/>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9304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305269">
                  <a:extLst>
                    <a:ext uri="{9D8B030D-6E8A-4147-A177-3AD203B41FA5}">
                      <a16:colId xmlns:a16="http://schemas.microsoft.com/office/drawing/2014/main" xmlns="" val="20003"/>
                    </a:ext>
                  </a:extLst>
                </a:gridCol>
                <a:gridCol w="3095135">
                  <a:extLst>
                    <a:ext uri="{9D8B030D-6E8A-4147-A177-3AD203B41FA5}">
                      <a16:colId xmlns:a16="http://schemas.microsoft.com/office/drawing/2014/main" xmlns="" val="20004"/>
                    </a:ext>
                  </a:extLst>
                </a:gridCol>
              </a:tblGrid>
              <a:tr h="762000">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Performance Indicator</a:t>
                      </a:r>
                      <a:endParaRPr lang="en-US" sz="16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093533">
                <a:tc>
                  <a:txBody>
                    <a:bodyPr/>
                    <a:lstStyle/>
                    <a:p>
                      <a:r>
                        <a:rPr lang="en-GB" sz="1350" kern="1200" dirty="0" smtClean="0">
                          <a:solidFill>
                            <a:schemeClr val="dk1"/>
                          </a:solidFill>
                          <a:effectLst/>
                          <a:latin typeface="+mn-lt"/>
                          <a:ea typeface="+mn-ea"/>
                          <a:cs typeface="+mn-cs"/>
                        </a:rPr>
                        <a:t>Percentage of</a:t>
                      </a:r>
                      <a:endParaRPr lang="en-ZA" sz="1350" kern="1200" dirty="0" smtClean="0">
                        <a:solidFill>
                          <a:schemeClr val="dk1"/>
                        </a:solidFill>
                        <a:effectLst/>
                        <a:latin typeface="+mn-lt"/>
                        <a:ea typeface="+mn-ea"/>
                        <a:cs typeface="+mn-cs"/>
                      </a:endParaRPr>
                    </a:p>
                    <a:p>
                      <a:r>
                        <a:rPr lang="en-GB" sz="1350" kern="1200" dirty="0" smtClean="0">
                          <a:solidFill>
                            <a:schemeClr val="dk1"/>
                          </a:solidFill>
                          <a:effectLst/>
                          <a:latin typeface="+mn-lt"/>
                          <a:ea typeface="+mn-ea"/>
                          <a:cs typeface="+mn-cs"/>
                        </a:rPr>
                        <a:t>incarcerated offenders , probationers and parolees  who are involved in social work services per year</a:t>
                      </a:r>
                      <a:endParaRPr lang="en-ZA" sz="1350" b="1"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50" dirty="0">
                          <a:effectLst/>
                          <a:latin typeface="Calibri"/>
                          <a:ea typeface="Calibri"/>
                          <a:cs typeface="Arial"/>
                        </a:rPr>
                        <a:t>50%</a:t>
                      </a:r>
                      <a:endParaRPr lang="en-ZA" sz="1350" dirty="0">
                        <a:effectLst/>
                        <a:latin typeface="Calibri"/>
                        <a:ea typeface="Calibri"/>
                        <a:cs typeface="Times New Roman"/>
                      </a:endParaRPr>
                    </a:p>
                    <a:p>
                      <a:pPr>
                        <a:lnSpc>
                          <a:spcPct val="115000"/>
                        </a:lnSpc>
                        <a:spcAft>
                          <a:spcPts val="0"/>
                        </a:spcAft>
                      </a:pPr>
                      <a:r>
                        <a:rPr lang="en-GB" sz="1350" dirty="0" smtClean="0">
                          <a:effectLst/>
                          <a:latin typeface="Calibri"/>
                          <a:ea typeface="Calibri"/>
                          <a:cs typeface="Arial"/>
                        </a:rPr>
                        <a:t>(96</a:t>
                      </a:r>
                      <a:r>
                        <a:rPr lang="en-GB" sz="1350" dirty="0">
                          <a:effectLst/>
                          <a:latin typeface="Calibri"/>
                          <a:ea typeface="Calibri"/>
                          <a:cs typeface="Arial"/>
                        </a:rPr>
                        <a:t> 877/193 755)</a:t>
                      </a:r>
                      <a:endParaRPr lang="en-ZA" sz="135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350" dirty="0">
                          <a:effectLst/>
                          <a:latin typeface="Calibri"/>
                          <a:ea typeface="Calibri"/>
                          <a:cs typeface="Arial"/>
                        </a:rPr>
                        <a:t>60%</a:t>
                      </a:r>
                      <a:endParaRPr lang="en-ZA" sz="1350" dirty="0">
                        <a:effectLst/>
                        <a:latin typeface="Calibri"/>
                        <a:ea typeface="Calibri"/>
                        <a:cs typeface="Times New Roman"/>
                      </a:endParaRPr>
                    </a:p>
                    <a:p>
                      <a:pPr>
                        <a:lnSpc>
                          <a:spcPct val="115000"/>
                        </a:lnSpc>
                        <a:spcAft>
                          <a:spcPts val="0"/>
                        </a:spcAft>
                      </a:pPr>
                      <a:r>
                        <a:rPr lang="en-GB" sz="1350" dirty="0" smtClean="0">
                          <a:effectLst/>
                          <a:latin typeface="Calibri"/>
                          <a:ea typeface="Calibri"/>
                          <a:cs typeface="Arial"/>
                        </a:rPr>
                        <a:t>(112</a:t>
                      </a:r>
                      <a:r>
                        <a:rPr lang="en-GB" sz="1350" dirty="0">
                          <a:effectLst/>
                          <a:latin typeface="Calibri"/>
                          <a:ea typeface="Calibri"/>
                          <a:cs typeface="Arial"/>
                        </a:rPr>
                        <a:t> 611/186 539)</a:t>
                      </a:r>
                      <a:endParaRPr lang="en-ZA" sz="135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350" dirty="0" smtClean="0">
                          <a:effectLst/>
                          <a:latin typeface="Calibri"/>
                          <a:ea typeface="Calibri"/>
                          <a:cs typeface="Arial"/>
                        </a:rPr>
                        <a:t>10%</a:t>
                      </a:r>
                      <a:endParaRPr lang="en-ZA" sz="135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350" dirty="0">
                          <a:effectLst/>
                          <a:latin typeface="Calibri"/>
                          <a:ea typeface="Times New Roman"/>
                          <a:cs typeface="Arial"/>
                        </a:rPr>
                        <a:t>Continuous marketing of social work services and programmes to incarcerate offenders.  </a:t>
                      </a:r>
                      <a:endParaRPr lang="en-ZA" sz="1350" dirty="0">
                        <a:effectLst/>
                        <a:latin typeface="Calibri"/>
                        <a:ea typeface="Calibri"/>
                        <a:cs typeface="Times New Roman"/>
                      </a:endParaRPr>
                    </a:p>
                    <a:p>
                      <a:pPr>
                        <a:lnSpc>
                          <a:spcPct val="115000"/>
                        </a:lnSpc>
                        <a:spcAft>
                          <a:spcPts val="1000"/>
                        </a:spcAft>
                      </a:pPr>
                      <a:r>
                        <a:rPr lang="en-GB" sz="1350" dirty="0">
                          <a:effectLst/>
                          <a:latin typeface="Calibri"/>
                          <a:ea typeface="Times New Roman"/>
                          <a:cs typeface="Arial"/>
                        </a:rPr>
                        <a:t>Assessment of newly admitted offenders as well as probationers and parolees.</a:t>
                      </a:r>
                      <a:endParaRPr lang="en-ZA" sz="135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990600">
                <a:tc>
                  <a:txBody>
                    <a:bodyPr/>
                    <a:lstStyle/>
                    <a:p>
                      <a:pPr>
                        <a:lnSpc>
                          <a:spcPct val="115000"/>
                        </a:lnSpc>
                        <a:spcAft>
                          <a:spcPts val="0"/>
                        </a:spcAft>
                      </a:pPr>
                      <a:r>
                        <a:rPr lang="en-GB" sz="1350" kern="1200" dirty="0">
                          <a:solidFill>
                            <a:schemeClr val="dk1"/>
                          </a:solidFill>
                          <a:effectLst/>
                          <a:latin typeface="Calibri"/>
                          <a:ea typeface="Times New Roman"/>
                          <a:cs typeface="Arial"/>
                        </a:rPr>
                        <a:t>Percentage of inmates who</a:t>
                      </a:r>
                      <a:endParaRPr lang="en-ZA" sz="1350" kern="1200" dirty="0">
                        <a:solidFill>
                          <a:schemeClr val="dk1"/>
                        </a:solidFill>
                        <a:effectLst/>
                        <a:latin typeface="Calibri"/>
                        <a:ea typeface="Times New Roman"/>
                        <a:cs typeface="Arial"/>
                      </a:endParaRPr>
                    </a:p>
                    <a:p>
                      <a:pPr>
                        <a:lnSpc>
                          <a:spcPct val="115000"/>
                        </a:lnSpc>
                        <a:spcAft>
                          <a:spcPts val="0"/>
                        </a:spcAft>
                      </a:pPr>
                      <a:r>
                        <a:rPr lang="en-GB" sz="1350" kern="1200" dirty="0">
                          <a:solidFill>
                            <a:schemeClr val="dk1"/>
                          </a:solidFill>
                          <a:effectLst/>
                          <a:latin typeface="Calibri"/>
                          <a:ea typeface="Times New Roman"/>
                          <a:cs typeface="Arial"/>
                        </a:rPr>
                        <a:t>are involved in psychological</a:t>
                      </a:r>
                      <a:endParaRPr lang="en-ZA" sz="1350" kern="1200" dirty="0">
                        <a:solidFill>
                          <a:schemeClr val="dk1"/>
                        </a:solidFill>
                        <a:effectLst/>
                        <a:latin typeface="Calibri"/>
                        <a:ea typeface="Times New Roman"/>
                        <a:cs typeface="Arial"/>
                      </a:endParaRPr>
                    </a:p>
                    <a:p>
                      <a:pPr>
                        <a:lnSpc>
                          <a:spcPct val="115000"/>
                        </a:lnSpc>
                        <a:spcAft>
                          <a:spcPts val="0"/>
                        </a:spcAft>
                      </a:pPr>
                      <a:r>
                        <a:rPr lang="en-GB" sz="1350" kern="1200" dirty="0">
                          <a:solidFill>
                            <a:schemeClr val="dk1"/>
                          </a:solidFill>
                          <a:effectLst/>
                          <a:latin typeface="Calibri"/>
                          <a:ea typeface="Times New Roman"/>
                          <a:cs typeface="Arial"/>
                        </a:rPr>
                        <a:t>services per year</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18%</a:t>
                      </a:r>
                      <a:endParaRPr lang="en-ZA" sz="1350" kern="1200" dirty="0">
                        <a:solidFill>
                          <a:schemeClr val="dk1"/>
                        </a:solidFill>
                        <a:effectLst/>
                        <a:latin typeface="Calibri"/>
                        <a:ea typeface="Times New Roman"/>
                        <a:cs typeface="Arial"/>
                      </a:endParaRPr>
                    </a:p>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(29 </a:t>
                      </a:r>
                      <a:r>
                        <a:rPr lang="en-GB" sz="1350" kern="1200" dirty="0" smtClean="0">
                          <a:solidFill>
                            <a:schemeClr val="dk1"/>
                          </a:solidFill>
                          <a:effectLst/>
                          <a:latin typeface="Calibri"/>
                          <a:ea typeface="Times New Roman"/>
                          <a:cs typeface="Arial"/>
                        </a:rPr>
                        <a:t>674/164 </a:t>
                      </a:r>
                      <a:r>
                        <a:rPr lang="en-GB" sz="1350" kern="1200" dirty="0">
                          <a:solidFill>
                            <a:schemeClr val="dk1"/>
                          </a:solidFill>
                          <a:effectLst/>
                          <a:latin typeface="Calibri"/>
                          <a:ea typeface="Times New Roman"/>
                          <a:cs typeface="Arial"/>
                        </a:rPr>
                        <a:t>855)</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28%</a:t>
                      </a:r>
                      <a:endParaRPr lang="en-ZA" sz="1350" kern="1200" dirty="0">
                        <a:solidFill>
                          <a:schemeClr val="dk1"/>
                        </a:solidFill>
                        <a:effectLst/>
                        <a:latin typeface="Calibri"/>
                        <a:ea typeface="Times New Roman"/>
                        <a:cs typeface="Arial"/>
                      </a:endParaRPr>
                    </a:p>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(45 </a:t>
                      </a:r>
                      <a:r>
                        <a:rPr lang="en-GB" sz="1350" kern="1200" dirty="0" smtClean="0">
                          <a:solidFill>
                            <a:schemeClr val="dk1"/>
                          </a:solidFill>
                          <a:effectLst/>
                          <a:latin typeface="Calibri"/>
                          <a:ea typeface="Times New Roman"/>
                          <a:cs typeface="Arial"/>
                        </a:rPr>
                        <a:t>331/162 </a:t>
                      </a:r>
                      <a:r>
                        <a:rPr lang="en-GB" sz="1350" kern="1200" dirty="0">
                          <a:solidFill>
                            <a:schemeClr val="dk1"/>
                          </a:solidFill>
                          <a:effectLst/>
                          <a:latin typeface="Calibri"/>
                          <a:ea typeface="Times New Roman"/>
                          <a:cs typeface="Arial"/>
                        </a:rPr>
                        <a:t>875)</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10%</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Adherence to set targets per psychologist as well as the additional assistance rendered by student psychologist and community service psychologist.</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90600">
                <a:tc>
                  <a:txBody>
                    <a:bodyPr/>
                    <a:lstStyle/>
                    <a:p>
                      <a:pPr>
                        <a:lnSpc>
                          <a:spcPct val="115000"/>
                        </a:lnSpc>
                        <a:spcAft>
                          <a:spcPts val="0"/>
                        </a:spcAft>
                      </a:pPr>
                      <a:r>
                        <a:rPr lang="en-GB" sz="1350" kern="1200" dirty="0">
                          <a:solidFill>
                            <a:schemeClr val="dk1"/>
                          </a:solidFill>
                          <a:effectLst/>
                          <a:latin typeface="Calibri"/>
                          <a:ea typeface="Times New Roman"/>
                          <a:cs typeface="Arial"/>
                        </a:rPr>
                        <a:t>Percentage of inmates who</a:t>
                      </a:r>
                      <a:endParaRPr lang="en-ZA" sz="1350" kern="1200" dirty="0">
                        <a:solidFill>
                          <a:schemeClr val="dk1"/>
                        </a:solidFill>
                        <a:effectLst/>
                        <a:latin typeface="Calibri"/>
                        <a:ea typeface="Times New Roman"/>
                        <a:cs typeface="Arial"/>
                      </a:endParaRPr>
                    </a:p>
                    <a:p>
                      <a:pPr>
                        <a:lnSpc>
                          <a:spcPct val="115000"/>
                        </a:lnSpc>
                        <a:spcAft>
                          <a:spcPts val="0"/>
                        </a:spcAft>
                      </a:pPr>
                      <a:r>
                        <a:rPr lang="en-GB" sz="1350" kern="1200" dirty="0">
                          <a:solidFill>
                            <a:schemeClr val="dk1"/>
                          </a:solidFill>
                          <a:effectLst/>
                          <a:latin typeface="Calibri"/>
                          <a:ea typeface="Times New Roman"/>
                          <a:cs typeface="Arial"/>
                        </a:rPr>
                        <a:t>benefit from spiritual services per year</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60%</a:t>
                      </a:r>
                      <a:endParaRPr lang="en-ZA" sz="1350" kern="1200" dirty="0">
                        <a:solidFill>
                          <a:schemeClr val="dk1"/>
                        </a:solidFill>
                        <a:effectLst/>
                        <a:latin typeface="Calibri"/>
                        <a:ea typeface="Times New Roman"/>
                        <a:cs typeface="Arial"/>
                      </a:endParaRPr>
                    </a:p>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(98 </a:t>
                      </a:r>
                      <a:r>
                        <a:rPr lang="en-GB" sz="1350" kern="1200" dirty="0" smtClean="0">
                          <a:solidFill>
                            <a:schemeClr val="dk1"/>
                          </a:solidFill>
                          <a:effectLst/>
                          <a:latin typeface="Calibri"/>
                          <a:ea typeface="Times New Roman"/>
                          <a:cs typeface="Arial"/>
                        </a:rPr>
                        <a:t>913/164 </a:t>
                      </a:r>
                      <a:r>
                        <a:rPr lang="en-GB" sz="1350" kern="1200" dirty="0">
                          <a:solidFill>
                            <a:schemeClr val="dk1"/>
                          </a:solidFill>
                          <a:effectLst/>
                          <a:latin typeface="Calibri"/>
                          <a:ea typeface="Times New Roman"/>
                          <a:cs typeface="Arial"/>
                        </a:rPr>
                        <a:t>855)</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98% </a:t>
                      </a:r>
                      <a:endParaRPr lang="en-ZA" sz="1350" kern="1200" dirty="0">
                        <a:solidFill>
                          <a:schemeClr val="dk1"/>
                        </a:solidFill>
                        <a:effectLst/>
                        <a:latin typeface="Calibri"/>
                        <a:ea typeface="Times New Roman"/>
                        <a:cs typeface="Arial"/>
                      </a:endParaRPr>
                    </a:p>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(159 </a:t>
                      </a:r>
                      <a:r>
                        <a:rPr lang="en-GB" sz="1350" kern="1200" dirty="0" smtClean="0">
                          <a:solidFill>
                            <a:schemeClr val="dk1"/>
                          </a:solidFill>
                          <a:effectLst/>
                          <a:latin typeface="Calibri"/>
                          <a:ea typeface="Times New Roman"/>
                          <a:cs typeface="Arial"/>
                        </a:rPr>
                        <a:t>259/162 </a:t>
                      </a:r>
                      <a:r>
                        <a:rPr lang="en-GB" sz="1350" kern="1200" dirty="0">
                          <a:solidFill>
                            <a:schemeClr val="dk1"/>
                          </a:solidFill>
                          <a:effectLst/>
                          <a:latin typeface="Calibri"/>
                          <a:ea typeface="Times New Roman"/>
                          <a:cs typeface="Arial"/>
                        </a:rPr>
                        <a:t>875)</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38%</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1000"/>
                        </a:spcAft>
                      </a:pPr>
                      <a:r>
                        <a:rPr lang="en-GB" sz="1350" kern="1200" dirty="0">
                          <a:solidFill>
                            <a:schemeClr val="dk1"/>
                          </a:solidFill>
                          <a:effectLst/>
                          <a:latin typeface="Calibri"/>
                          <a:ea typeface="Times New Roman"/>
                          <a:cs typeface="Arial"/>
                        </a:rPr>
                        <a:t>Overachievement due to increased involvement of inmates in spiritual care sessions in response to the orientation programme that has been intensified by the distribution of the new posters for services </a:t>
                      </a:r>
                      <a:r>
                        <a:rPr lang="en-GB" sz="1350" kern="1200" dirty="0" smtClean="0">
                          <a:solidFill>
                            <a:schemeClr val="dk1"/>
                          </a:solidFill>
                          <a:effectLst/>
                          <a:latin typeface="Calibri"/>
                          <a:ea typeface="Times New Roman"/>
                          <a:cs typeface="Arial"/>
                        </a:rPr>
                        <a:t> and </a:t>
                      </a:r>
                      <a:r>
                        <a:rPr lang="en-GB" sz="1350" kern="1200" dirty="0">
                          <a:solidFill>
                            <a:schemeClr val="dk1"/>
                          </a:solidFill>
                          <a:effectLst/>
                          <a:latin typeface="Calibri"/>
                          <a:ea typeface="Times New Roman"/>
                          <a:cs typeface="Arial"/>
                        </a:rPr>
                        <a:t>programmes </a:t>
                      </a:r>
                      <a:endParaRPr lang="en-ZA" sz="135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Rectangle 1"/>
          <p:cNvSpPr/>
          <p:nvPr/>
        </p:nvSpPr>
        <p:spPr>
          <a:xfrm>
            <a:off x="0" y="0"/>
            <a:ext cx="12192000" cy="1015663"/>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3: </a:t>
            </a:r>
            <a:r>
              <a:rPr lang="en-US" sz="3000" b="1" dirty="0" smtClean="0">
                <a:solidFill>
                  <a:srgbClr val="003300"/>
                </a:solidFill>
                <a:cs typeface="Arial" panose="020B0604020202020204" pitchFamily="34" charset="0"/>
              </a:rPr>
              <a:t>REHABILITATION (</a:t>
            </a:r>
            <a:r>
              <a:rPr lang="en-GB" sz="3000" b="1" dirty="0" smtClean="0">
                <a:solidFill>
                  <a:srgbClr val="003300"/>
                </a:solidFill>
                <a:cs typeface="Arial" panose="020B0604020202020204" pitchFamily="34" charset="0"/>
              </a:rPr>
              <a:t>PSYCHOLOGICAL</a:t>
            </a:r>
            <a:r>
              <a:rPr lang="en-GB" sz="3000" b="1" dirty="0">
                <a:solidFill>
                  <a:srgbClr val="003300"/>
                </a:solidFill>
                <a:cs typeface="Arial" panose="020B0604020202020204" pitchFamily="34" charset="0"/>
              </a:rPr>
              <a:t>, SOCIAL WORK AND SPIRITUAL </a:t>
            </a:r>
            <a:r>
              <a:rPr lang="en-GB" sz="3000" b="1" dirty="0" smtClean="0">
                <a:solidFill>
                  <a:srgbClr val="003300"/>
                </a:solidFill>
                <a:cs typeface="Arial" panose="020B0604020202020204" pitchFamily="34" charset="0"/>
              </a:rPr>
              <a:t>SERVICES) </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42</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307605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073603345"/>
              </p:ext>
            </p:extLst>
          </p:nvPr>
        </p:nvGraphicFramePr>
        <p:xfrm>
          <a:off x="320565" y="1371600"/>
          <a:ext cx="11550869" cy="3962399"/>
        </p:xfrm>
        <a:graphic>
          <a:graphicData uri="http://schemas.openxmlformats.org/drawingml/2006/table">
            <a:tbl>
              <a:tblPr firstRow="1" bandRow="1">
                <a:tableStyleId>{5C22544A-7EE6-4342-B048-85BDC9FD1C3A}</a:tableStyleId>
              </a:tblPr>
              <a:tblGrid>
                <a:gridCol w="2191427">
                  <a:extLst>
                    <a:ext uri="{9D8B030D-6E8A-4147-A177-3AD203B41FA5}">
                      <a16:colId xmlns:a16="http://schemas.microsoft.com/office/drawing/2014/main" xmlns="" val="20000"/>
                    </a:ext>
                  </a:extLst>
                </a:gridCol>
                <a:gridCol w="1982719">
                  <a:extLst>
                    <a:ext uri="{9D8B030D-6E8A-4147-A177-3AD203B41FA5}">
                      <a16:colId xmlns:a16="http://schemas.microsoft.com/office/drawing/2014/main" xmlns="" val="20001"/>
                    </a:ext>
                  </a:extLst>
                </a:gridCol>
                <a:gridCol w="2191427">
                  <a:extLst>
                    <a:ext uri="{9D8B030D-6E8A-4147-A177-3AD203B41FA5}">
                      <a16:colId xmlns:a16="http://schemas.microsoft.com/office/drawing/2014/main" xmlns="" val="20002"/>
                    </a:ext>
                  </a:extLst>
                </a:gridCol>
                <a:gridCol w="2367748">
                  <a:extLst>
                    <a:ext uri="{9D8B030D-6E8A-4147-A177-3AD203B41FA5}">
                      <a16:colId xmlns:a16="http://schemas.microsoft.com/office/drawing/2014/main" xmlns="" val="20003"/>
                    </a:ext>
                  </a:extLst>
                </a:gridCol>
                <a:gridCol w="2817548">
                  <a:extLst>
                    <a:ext uri="{9D8B030D-6E8A-4147-A177-3AD203B41FA5}">
                      <a16:colId xmlns:a16="http://schemas.microsoft.com/office/drawing/2014/main" xmlns="" val="20004"/>
                    </a:ext>
                  </a:extLst>
                </a:gridCol>
              </a:tblGrid>
              <a:tr h="838200">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Performance Indicator</a:t>
                      </a:r>
                      <a:endParaRPr lang="en-US" sz="16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904999">
                <a:tc>
                  <a:txBody>
                    <a:bodyPr/>
                    <a:lstStyle/>
                    <a:p>
                      <a:pPr>
                        <a:lnSpc>
                          <a:spcPct val="115000"/>
                        </a:lnSpc>
                        <a:spcAft>
                          <a:spcPts val="0"/>
                        </a:spcAft>
                      </a:pPr>
                      <a:r>
                        <a:rPr lang="en-GB" sz="1600" b="0" dirty="0">
                          <a:effectLst/>
                          <a:latin typeface="Calibri"/>
                          <a:ea typeface="Calibri"/>
                          <a:cs typeface="Arial"/>
                        </a:rPr>
                        <a:t>Percentage of</a:t>
                      </a:r>
                      <a:endParaRPr lang="en-ZA" sz="1600" b="0" dirty="0">
                        <a:effectLst/>
                        <a:latin typeface="Calibri"/>
                        <a:ea typeface="Calibri"/>
                        <a:cs typeface="Times New Roman"/>
                      </a:endParaRPr>
                    </a:p>
                    <a:p>
                      <a:pPr>
                        <a:lnSpc>
                          <a:spcPct val="115000"/>
                        </a:lnSpc>
                        <a:spcAft>
                          <a:spcPts val="0"/>
                        </a:spcAft>
                      </a:pPr>
                      <a:r>
                        <a:rPr lang="en-GB" sz="1600" b="0" dirty="0">
                          <a:effectLst/>
                          <a:latin typeface="Calibri"/>
                          <a:ea typeface="Calibri"/>
                          <a:cs typeface="Arial"/>
                        </a:rPr>
                        <a:t>Inmates on Anti-retroviral Therapy (ART)</a:t>
                      </a:r>
                      <a:endParaRPr lang="en-ZA" sz="16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98%</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(30 119/30 734)</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99%</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(27 335/27 751)</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GB" sz="1600" dirty="0">
                          <a:effectLst/>
                          <a:latin typeface="Calibri"/>
                          <a:ea typeface="Calibri"/>
                          <a:cs typeface="Arial"/>
                        </a:rPr>
                        <a:t>1%</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GB" sz="1600" dirty="0">
                          <a:effectLst/>
                          <a:latin typeface="Calibri"/>
                          <a:ea typeface="Calibri"/>
                          <a:cs typeface="Arial"/>
                        </a:rPr>
                        <a:t>Implementation of the Universal Test and Treat (UTT) policy guidelines and support from partners (Aurum, TB/HIV care and right to care) assisted in improving performance.</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219200">
                <a:tc>
                  <a:txBody>
                    <a:bodyPr/>
                    <a:lstStyle/>
                    <a:p>
                      <a:pPr>
                        <a:lnSpc>
                          <a:spcPct val="115000"/>
                        </a:lnSpc>
                        <a:spcAft>
                          <a:spcPts val="0"/>
                        </a:spcAft>
                      </a:pPr>
                      <a:r>
                        <a:rPr lang="en-GB" sz="1600" b="0" dirty="0">
                          <a:effectLst/>
                          <a:latin typeface="Calibri"/>
                          <a:ea typeface="Calibri"/>
                          <a:cs typeface="Arial"/>
                        </a:rPr>
                        <a:t>TB (New pulmonary) cure rate of offenders</a:t>
                      </a:r>
                      <a:endParaRPr lang="en-ZA" sz="16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88% </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(1 348/1 532)</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dirty="0">
                          <a:effectLst/>
                          <a:latin typeface="Calibri"/>
                          <a:ea typeface="Calibri"/>
                          <a:cs typeface="Arial"/>
                        </a:rPr>
                        <a:t>89%</a:t>
                      </a:r>
                      <a:endParaRPr lang="en-ZA" sz="1600" dirty="0">
                        <a:effectLst/>
                        <a:latin typeface="Calibri"/>
                        <a:ea typeface="Calibri"/>
                        <a:cs typeface="Times New Roman"/>
                      </a:endParaRPr>
                    </a:p>
                    <a:p>
                      <a:pPr>
                        <a:lnSpc>
                          <a:spcPct val="115000"/>
                        </a:lnSpc>
                        <a:spcAft>
                          <a:spcPts val="0"/>
                        </a:spcAft>
                      </a:pPr>
                      <a:r>
                        <a:rPr lang="en-GB" sz="1600" dirty="0">
                          <a:effectLst/>
                          <a:latin typeface="Calibri"/>
                          <a:ea typeface="Calibri"/>
                          <a:cs typeface="Arial"/>
                        </a:rPr>
                        <a:t>(568/641)</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a:lnSpc>
                          <a:spcPct val="115000"/>
                        </a:lnSpc>
                        <a:spcBef>
                          <a:spcPts val="300"/>
                        </a:spcBef>
                        <a:spcAft>
                          <a:spcPts val="300"/>
                        </a:spcAft>
                      </a:pPr>
                      <a:r>
                        <a:rPr lang="en-GB" sz="1600" dirty="0">
                          <a:effectLst/>
                          <a:latin typeface="Calibri"/>
                          <a:ea typeface="Calibri"/>
                          <a:cs typeface="Arial"/>
                        </a:rPr>
                        <a:t>1%</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300"/>
                        </a:spcAft>
                      </a:pPr>
                      <a:r>
                        <a:rPr lang="en-GB" sz="1600" dirty="0">
                          <a:effectLst/>
                          <a:latin typeface="Calibri"/>
                          <a:ea typeface="Calibri"/>
                          <a:cs typeface="Arial"/>
                        </a:rPr>
                        <a:t>Target achieved due to support from Global fund partners (Aurum, TB/HIV care and Right to Care) </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0" y="-10209"/>
            <a:ext cx="121920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4: </a:t>
            </a:r>
            <a:r>
              <a:rPr lang="en-ZA" sz="3000" b="1" dirty="0" smtClean="0">
                <a:solidFill>
                  <a:srgbClr val="003300"/>
                </a:solidFill>
                <a:cs typeface="Arial" panose="020B0604020202020204" pitchFamily="34" charset="0"/>
              </a:rPr>
              <a:t>CARE (HEALTH </a:t>
            </a:r>
            <a:r>
              <a:rPr lang="en-ZA" sz="3000" b="1" dirty="0">
                <a:solidFill>
                  <a:srgbClr val="003300"/>
                </a:solidFill>
                <a:cs typeface="Arial" panose="020B0604020202020204" pitchFamily="34" charset="0"/>
              </a:rPr>
              <a:t>AND HYGIENE </a:t>
            </a:r>
            <a:r>
              <a:rPr lang="en-ZA" sz="3000" b="1" dirty="0" smtClean="0">
                <a:solidFill>
                  <a:srgbClr val="003300"/>
                </a:solidFill>
                <a:cs typeface="Arial" panose="020B0604020202020204" pitchFamily="34" charset="0"/>
              </a:rPr>
              <a:t>SERVICES)</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43</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2651967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28616261"/>
              </p:ext>
            </p:extLst>
          </p:nvPr>
        </p:nvGraphicFramePr>
        <p:xfrm>
          <a:off x="406399" y="1600201"/>
          <a:ext cx="11486583" cy="2057099"/>
        </p:xfrm>
        <a:graphic>
          <a:graphicData uri="http://schemas.openxmlformats.org/drawingml/2006/table">
            <a:tbl>
              <a:tblPr firstRow="1" bandRow="1">
                <a:tableStyleId>{5C22544A-7EE6-4342-B048-85BDC9FD1C3A}</a:tableStyleId>
              </a:tblPr>
              <a:tblGrid>
                <a:gridCol w="2244893">
                  <a:extLst>
                    <a:ext uri="{9D8B030D-6E8A-4147-A177-3AD203B41FA5}">
                      <a16:colId xmlns:a16="http://schemas.microsoft.com/office/drawing/2014/main" xmlns="" val="20000"/>
                    </a:ext>
                  </a:extLst>
                </a:gridCol>
                <a:gridCol w="2179231">
                  <a:extLst>
                    <a:ext uri="{9D8B030D-6E8A-4147-A177-3AD203B41FA5}">
                      <a16:colId xmlns:a16="http://schemas.microsoft.com/office/drawing/2014/main" xmlns="" val="20001"/>
                    </a:ext>
                  </a:extLst>
                </a:gridCol>
                <a:gridCol w="2283003">
                  <a:extLst>
                    <a:ext uri="{9D8B030D-6E8A-4147-A177-3AD203B41FA5}">
                      <a16:colId xmlns:a16="http://schemas.microsoft.com/office/drawing/2014/main" xmlns="" val="20002"/>
                    </a:ext>
                  </a:extLst>
                </a:gridCol>
                <a:gridCol w="2490548">
                  <a:extLst>
                    <a:ext uri="{9D8B030D-6E8A-4147-A177-3AD203B41FA5}">
                      <a16:colId xmlns:a16="http://schemas.microsoft.com/office/drawing/2014/main" xmlns="" val="20003"/>
                    </a:ext>
                  </a:extLst>
                </a:gridCol>
                <a:gridCol w="2288908">
                  <a:extLst>
                    <a:ext uri="{9D8B030D-6E8A-4147-A177-3AD203B41FA5}">
                      <a16:colId xmlns:a16="http://schemas.microsoft.com/office/drawing/2014/main" xmlns="" val="20004"/>
                    </a:ext>
                  </a:extLst>
                </a:gridCol>
              </a:tblGrid>
              <a:tr h="838199">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Performance Indicator</a:t>
                      </a:r>
                      <a:endParaRPr lang="en-US" sz="16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218900">
                <a:tc>
                  <a:txBody>
                    <a:bodyPr/>
                    <a:lstStyle/>
                    <a:p>
                      <a:pPr>
                        <a:lnSpc>
                          <a:spcPct val="115000"/>
                        </a:lnSpc>
                        <a:spcAft>
                          <a:spcPts val="0"/>
                        </a:spcAft>
                      </a:pPr>
                      <a:r>
                        <a:rPr lang="en-GB" sz="1600" dirty="0" smtClean="0">
                          <a:effectLst/>
                          <a:latin typeface="Calibri"/>
                          <a:ea typeface="Calibri"/>
                          <a:cs typeface="+mn-cs"/>
                        </a:rPr>
                        <a:t>Percentage of therapeutic diets prescribed for</a:t>
                      </a:r>
                      <a:endParaRPr lang="en-ZA" sz="2000" dirty="0" smtClean="0">
                        <a:effectLst/>
                        <a:latin typeface="Calibri"/>
                        <a:ea typeface="Calibri"/>
                        <a:cs typeface="Times New Roman"/>
                      </a:endParaRPr>
                    </a:p>
                    <a:p>
                      <a:r>
                        <a:rPr lang="en-GB" sz="1600" dirty="0" smtClean="0">
                          <a:effectLst/>
                          <a:latin typeface="Calibri"/>
                          <a:ea typeface="Calibri"/>
                          <a:cs typeface="+mn-cs"/>
                        </a:rPr>
                        <a:t>inmates</a:t>
                      </a:r>
                      <a:endParaRPr lang="en-ZA" sz="16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12% </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(19 783/164 855)</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7% </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(10 836 / 162 875)</a:t>
                      </a:r>
                      <a:endParaRPr lang="en-ZA" sz="1600" kern="1200" dirty="0">
                        <a:solidFill>
                          <a:schemeClr val="dk1"/>
                        </a:solidFill>
                        <a:effectLst/>
                        <a:latin typeface="Calibri"/>
                        <a:ea typeface="Calibri"/>
                        <a:cs typeface="+mn-cs"/>
                      </a:endParaRPr>
                    </a:p>
                    <a:p>
                      <a:pPr marL="0" algn="l" defTabSz="914331" rtl="0" eaLnBrk="1" latinLnBrk="0" hangingPunct="1">
                        <a:lnSpc>
                          <a:spcPct val="115000"/>
                        </a:lnSpc>
                        <a:spcAft>
                          <a:spcPts val="0"/>
                        </a:spcAft>
                      </a:pPr>
                      <a:r>
                        <a:rPr lang="en-GB" sz="1600" kern="1200" dirty="0">
                          <a:solidFill>
                            <a:schemeClr val="dk1"/>
                          </a:solidFill>
                          <a:effectLst/>
                          <a:latin typeface="Calibri"/>
                          <a:ea typeface="Calibri"/>
                          <a:cs typeface="+mn-cs"/>
                        </a:rPr>
                        <a:t> </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algn="l" defTabSz="914331" rtl="0" eaLnBrk="1" latinLnBrk="0" hangingPunct="1">
                        <a:lnSpc>
                          <a:spcPct val="115000"/>
                        </a:lnSpc>
                        <a:spcBef>
                          <a:spcPts val="300"/>
                        </a:spcBef>
                        <a:spcAft>
                          <a:spcPts val="300"/>
                        </a:spcAft>
                      </a:pPr>
                      <a:r>
                        <a:rPr lang="en-GB" sz="1600" kern="1200" dirty="0">
                          <a:solidFill>
                            <a:schemeClr val="dk1"/>
                          </a:solidFill>
                          <a:effectLst/>
                          <a:latin typeface="Calibri"/>
                          <a:ea typeface="Calibri"/>
                          <a:cs typeface="+mn-cs"/>
                        </a:rPr>
                        <a:t>5%</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331" rtl="0" eaLnBrk="1" latinLnBrk="0" hangingPunct="1">
                        <a:lnSpc>
                          <a:spcPct val="115000"/>
                        </a:lnSpc>
                        <a:spcBef>
                          <a:spcPts val="300"/>
                        </a:spcBef>
                        <a:spcAft>
                          <a:spcPts val="300"/>
                        </a:spcAft>
                      </a:pPr>
                      <a:r>
                        <a:rPr lang="en-GB" sz="1600" kern="1200" dirty="0">
                          <a:solidFill>
                            <a:schemeClr val="dk1"/>
                          </a:solidFill>
                          <a:effectLst/>
                          <a:latin typeface="Calibri"/>
                          <a:ea typeface="Calibri"/>
                          <a:cs typeface="+mn-cs"/>
                        </a:rPr>
                        <a:t>Therapeutic diets are monitored and reviewed on a continuous basis.</a:t>
                      </a:r>
                      <a:endParaRPr lang="en-ZA" sz="1600" kern="1200" dirty="0">
                        <a:solidFill>
                          <a:schemeClr val="dk1"/>
                        </a:solidFill>
                        <a:effectLst/>
                        <a:latin typeface="Calibri"/>
                        <a:ea typeface="Calibri"/>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 name="Rectangle 1"/>
          <p:cNvSpPr/>
          <p:nvPr/>
        </p:nvSpPr>
        <p:spPr>
          <a:xfrm>
            <a:off x="-76200" y="38100"/>
            <a:ext cx="12268200" cy="553998"/>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4: </a:t>
            </a:r>
            <a:r>
              <a:rPr lang="en-US" sz="3000" b="1" dirty="0" smtClean="0">
                <a:solidFill>
                  <a:srgbClr val="003300"/>
                </a:solidFill>
                <a:cs typeface="Arial" panose="020B0604020202020204" pitchFamily="34" charset="0"/>
              </a:rPr>
              <a:t>CARE (NUTRITIONAL SERVICES)</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44</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1512691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938008844"/>
              </p:ext>
            </p:extLst>
          </p:nvPr>
        </p:nvGraphicFramePr>
        <p:xfrm>
          <a:off x="381000" y="1371600"/>
          <a:ext cx="11246069" cy="4044105"/>
        </p:xfrm>
        <a:graphic>
          <a:graphicData uri="http://schemas.openxmlformats.org/drawingml/2006/table">
            <a:tbl>
              <a:tblPr firstRow="1" bandRow="1">
                <a:tableStyleId>{5C22544A-7EE6-4342-B048-85BDC9FD1C3A}</a:tableStyleId>
              </a:tblPr>
              <a:tblGrid>
                <a:gridCol w="1695669">
                  <a:extLst>
                    <a:ext uri="{9D8B030D-6E8A-4147-A177-3AD203B41FA5}">
                      <a16:colId xmlns:a16="http://schemas.microsoft.com/office/drawing/2014/main" xmlns="" val="20000"/>
                    </a:ext>
                  </a:extLst>
                </a:gridCol>
                <a:gridCol w="2368331">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438400">
                  <a:extLst>
                    <a:ext uri="{9D8B030D-6E8A-4147-A177-3AD203B41FA5}">
                      <a16:colId xmlns:a16="http://schemas.microsoft.com/office/drawing/2014/main" xmlns="" val="20003"/>
                    </a:ext>
                  </a:extLst>
                </a:gridCol>
                <a:gridCol w="2610069">
                  <a:extLst>
                    <a:ext uri="{9D8B030D-6E8A-4147-A177-3AD203B41FA5}">
                      <a16:colId xmlns:a16="http://schemas.microsoft.com/office/drawing/2014/main" xmlns="" val="20004"/>
                    </a:ext>
                  </a:extLst>
                </a:gridCol>
              </a:tblGrid>
              <a:tr h="838200">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Performance Indicator</a:t>
                      </a:r>
                      <a:endParaRPr lang="en-US" sz="16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523409">
                <a:tc>
                  <a:txBody>
                    <a:bodyPr/>
                    <a:lstStyle/>
                    <a:p>
                      <a:pPr algn="l">
                        <a:lnSpc>
                          <a:spcPct val="115000"/>
                        </a:lnSpc>
                        <a:spcAft>
                          <a:spcPts val="0"/>
                        </a:spcAft>
                      </a:pPr>
                      <a:r>
                        <a:rPr lang="en-GB" sz="1600" dirty="0">
                          <a:effectLst/>
                          <a:latin typeface="Calibri"/>
                          <a:ea typeface="Calibri"/>
                          <a:cs typeface="Arial"/>
                        </a:rPr>
                        <a:t>Percentage of parolees without</a:t>
                      </a:r>
                      <a:endParaRPr lang="en-ZA" sz="1600" dirty="0">
                        <a:effectLst/>
                        <a:latin typeface="Calibri"/>
                        <a:ea typeface="Calibri"/>
                        <a:cs typeface="Times New Roman"/>
                      </a:endParaRPr>
                    </a:p>
                    <a:p>
                      <a:pPr algn="l">
                        <a:lnSpc>
                          <a:spcPct val="115000"/>
                        </a:lnSpc>
                        <a:spcAft>
                          <a:spcPts val="0"/>
                        </a:spcAft>
                      </a:pPr>
                      <a:r>
                        <a:rPr lang="en-GB" sz="1600" dirty="0">
                          <a:effectLst/>
                          <a:latin typeface="Calibri"/>
                          <a:ea typeface="Calibri"/>
                          <a:cs typeface="Arial"/>
                        </a:rPr>
                        <a:t>violations per year</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GB" sz="1600" dirty="0">
                          <a:effectLst/>
                          <a:latin typeface="Calibri"/>
                          <a:ea typeface="Calibri"/>
                          <a:cs typeface="Arial"/>
                        </a:rPr>
                        <a:t>97% </a:t>
                      </a:r>
                      <a:endParaRPr lang="en-ZA" sz="1600" dirty="0">
                        <a:effectLst/>
                        <a:latin typeface="Calibri"/>
                        <a:ea typeface="Calibri"/>
                        <a:cs typeface="Times New Roman"/>
                      </a:endParaRPr>
                    </a:p>
                    <a:p>
                      <a:pPr algn="l">
                        <a:lnSpc>
                          <a:spcPct val="115000"/>
                        </a:lnSpc>
                        <a:spcAft>
                          <a:spcPts val="0"/>
                        </a:spcAft>
                      </a:pPr>
                      <a:r>
                        <a:rPr lang="en-GB" sz="1600" dirty="0" smtClean="0">
                          <a:effectLst/>
                          <a:latin typeface="Calibri"/>
                          <a:ea typeface="Calibri"/>
                          <a:cs typeface="Arial"/>
                        </a:rPr>
                        <a:t>(53</a:t>
                      </a:r>
                      <a:r>
                        <a:rPr lang="en-GB" sz="1600" dirty="0">
                          <a:effectLst/>
                          <a:latin typeface="Calibri"/>
                          <a:ea typeface="Calibri"/>
                          <a:cs typeface="Arial"/>
                        </a:rPr>
                        <a:t> 802/ 55 466)</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GB" sz="1600" kern="1200" dirty="0">
                          <a:solidFill>
                            <a:schemeClr val="dk1"/>
                          </a:solidFill>
                          <a:effectLst/>
                          <a:latin typeface="Calibri"/>
                          <a:ea typeface="Calibri"/>
                          <a:cs typeface="Arial"/>
                        </a:rPr>
                        <a:t>99% </a:t>
                      </a:r>
                      <a:endParaRPr lang="en-ZA" sz="1600" kern="1200" dirty="0">
                        <a:solidFill>
                          <a:schemeClr val="dk1"/>
                        </a:solidFill>
                        <a:effectLst/>
                        <a:latin typeface="Calibri"/>
                        <a:ea typeface="Calibri"/>
                        <a:cs typeface="Arial"/>
                      </a:endParaRPr>
                    </a:p>
                    <a:p>
                      <a:pPr algn="l">
                        <a:lnSpc>
                          <a:spcPct val="115000"/>
                        </a:lnSpc>
                        <a:spcAft>
                          <a:spcPts val="0"/>
                        </a:spcAft>
                      </a:pPr>
                      <a:r>
                        <a:rPr lang="en-GB" sz="1600" kern="1200" dirty="0" smtClean="0">
                          <a:solidFill>
                            <a:schemeClr val="dk1"/>
                          </a:solidFill>
                          <a:effectLst/>
                          <a:latin typeface="Calibri"/>
                          <a:ea typeface="Calibri"/>
                          <a:cs typeface="Arial"/>
                        </a:rPr>
                        <a:t>(54</a:t>
                      </a:r>
                      <a:r>
                        <a:rPr lang="en-GB" sz="1600" kern="1200" dirty="0">
                          <a:solidFill>
                            <a:schemeClr val="dk1"/>
                          </a:solidFill>
                          <a:effectLst/>
                          <a:latin typeface="Calibri"/>
                          <a:ea typeface="Calibri"/>
                          <a:cs typeface="Arial"/>
                        </a:rPr>
                        <a:t> 487/55 030)</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GB" sz="1600" kern="1200" dirty="0">
                          <a:solidFill>
                            <a:schemeClr val="dk1"/>
                          </a:solidFill>
                          <a:effectLst/>
                          <a:latin typeface="Calibri"/>
                          <a:ea typeface="Calibri"/>
                          <a:cs typeface="Arial"/>
                        </a:rPr>
                        <a:t>2%</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kern="1200" dirty="0">
                          <a:solidFill>
                            <a:schemeClr val="dk1"/>
                          </a:solidFill>
                          <a:effectLst/>
                          <a:latin typeface="Calibri"/>
                          <a:ea typeface="Calibri"/>
                          <a:cs typeface="Arial"/>
                        </a:rPr>
                        <a:t>Parolees are continuously sensitized to adhere to the conditions through orientation manual and supervision brochures.</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219200">
                <a:tc>
                  <a:txBody>
                    <a:bodyPr/>
                    <a:lstStyle/>
                    <a:p>
                      <a:pPr algn="l">
                        <a:lnSpc>
                          <a:spcPct val="115000"/>
                        </a:lnSpc>
                        <a:spcAft>
                          <a:spcPts val="0"/>
                        </a:spcAft>
                      </a:pPr>
                      <a:r>
                        <a:rPr lang="en-GB" sz="1600" dirty="0">
                          <a:effectLst/>
                          <a:latin typeface="Calibri"/>
                          <a:ea typeface="Calibri"/>
                          <a:cs typeface="Arial"/>
                        </a:rPr>
                        <a:t>Percentage of probationers without violations per year </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GB" sz="1600" dirty="0">
                          <a:effectLst/>
                          <a:latin typeface="Calibri"/>
                          <a:ea typeface="Calibri"/>
                          <a:cs typeface="Arial"/>
                        </a:rPr>
                        <a:t>97% </a:t>
                      </a:r>
                      <a:endParaRPr lang="en-ZA" sz="1600" dirty="0">
                        <a:effectLst/>
                        <a:latin typeface="Calibri"/>
                        <a:ea typeface="Calibri"/>
                        <a:cs typeface="Times New Roman"/>
                      </a:endParaRPr>
                    </a:p>
                    <a:p>
                      <a:pPr algn="l">
                        <a:lnSpc>
                          <a:spcPct val="115000"/>
                        </a:lnSpc>
                        <a:spcAft>
                          <a:spcPts val="0"/>
                        </a:spcAft>
                      </a:pPr>
                      <a:r>
                        <a:rPr lang="en-GB" sz="1600" dirty="0" smtClean="0">
                          <a:effectLst/>
                          <a:latin typeface="Calibri"/>
                          <a:ea typeface="Calibri"/>
                          <a:cs typeface="Arial"/>
                        </a:rPr>
                        <a:t>(16</a:t>
                      </a:r>
                      <a:r>
                        <a:rPr lang="en-GB" sz="1600" dirty="0">
                          <a:effectLst/>
                          <a:latin typeface="Calibri"/>
                          <a:ea typeface="Calibri"/>
                          <a:cs typeface="Arial"/>
                        </a:rPr>
                        <a:t> 377/16 883)</a:t>
                      </a:r>
                      <a:endParaRPr lang="en-ZA" sz="16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en-GB" sz="1600" kern="1200" dirty="0">
                          <a:solidFill>
                            <a:schemeClr val="dk1"/>
                          </a:solidFill>
                          <a:effectLst/>
                          <a:latin typeface="Calibri"/>
                          <a:ea typeface="Calibri"/>
                          <a:cs typeface="Arial"/>
                        </a:rPr>
                        <a:t>99% </a:t>
                      </a:r>
                      <a:endParaRPr lang="en-ZA" sz="1600" kern="1200" dirty="0">
                        <a:solidFill>
                          <a:schemeClr val="dk1"/>
                        </a:solidFill>
                        <a:effectLst/>
                        <a:latin typeface="Calibri"/>
                        <a:ea typeface="Calibri"/>
                        <a:cs typeface="Arial"/>
                      </a:endParaRPr>
                    </a:p>
                    <a:p>
                      <a:pPr algn="l">
                        <a:lnSpc>
                          <a:spcPct val="115000"/>
                        </a:lnSpc>
                        <a:spcAft>
                          <a:spcPts val="0"/>
                        </a:spcAft>
                      </a:pPr>
                      <a:r>
                        <a:rPr lang="en-GB" sz="1600" kern="1200" dirty="0" smtClean="0">
                          <a:solidFill>
                            <a:schemeClr val="dk1"/>
                          </a:solidFill>
                          <a:effectLst/>
                          <a:latin typeface="Calibri"/>
                          <a:ea typeface="Calibri"/>
                          <a:cs typeface="Arial"/>
                        </a:rPr>
                        <a:t>(15</a:t>
                      </a:r>
                      <a:r>
                        <a:rPr lang="en-GB" sz="1600" kern="1200" dirty="0">
                          <a:solidFill>
                            <a:schemeClr val="dk1"/>
                          </a:solidFill>
                          <a:effectLst/>
                          <a:latin typeface="Calibri"/>
                          <a:ea typeface="Calibri"/>
                          <a:cs typeface="Arial"/>
                        </a:rPr>
                        <a:t> 334/15 502)</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a:lnSpc>
                          <a:spcPct val="115000"/>
                        </a:lnSpc>
                        <a:spcAft>
                          <a:spcPts val="1000"/>
                        </a:spcAft>
                      </a:pPr>
                      <a:r>
                        <a:rPr lang="en-GB" sz="1600" kern="1200" dirty="0">
                          <a:solidFill>
                            <a:schemeClr val="dk1"/>
                          </a:solidFill>
                          <a:effectLst/>
                          <a:latin typeface="Calibri"/>
                          <a:ea typeface="Calibri"/>
                          <a:cs typeface="Arial"/>
                        </a:rPr>
                        <a:t>2%</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1000"/>
                        </a:spcAft>
                      </a:pPr>
                      <a:r>
                        <a:rPr lang="en-GB" sz="1600" kern="1200" dirty="0">
                          <a:solidFill>
                            <a:schemeClr val="dk1"/>
                          </a:solidFill>
                          <a:effectLst/>
                          <a:latin typeface="Calibri"/>
                          <a:ea typeface="Calibri"/>
                          <a:cs typeface="Arial"/>
                        </a:rPr>
                        <a:t>Probationers are monitored in accordance with Directives: Supervision Manual Vol 5 to ensure adherence to parole conditions.</a:t>
                      </a:r>
                      <a:endParaRPr lang="en-ZA" sz="1600" kern="1200" dirty="0">
                        <a:solidFill>
                          <a:schemeClr val="dk1"/>
                        </a:solidFill>
                        <a:effectLst/>
                        <a:latin typeface="Calibri"/>
                        <a:ea typeface="Calibri"/>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0" y="-10209"/>
            <a:ext cx="121920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PROGRAMME 5: SOCIAL </a:t>
            </a:r>
            <a:r>
              <a:rPr lang="en-ZA" sz="3000" b="1" dirty="0" smtClean="0">
                <a:solidFill>
                  <a:srgbClr val="003300"/>
                </a:solidFill>
                <a:cs typeface="Arial" panose="020B0604020202020204" pitchFamily="34" charset="0"/>
              </a:rPr>
              <a:t>REINTEGRATION (SUPERVISION)</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45</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16624865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091343569"/>
              </p:ext>
            </p:extLst>
          </p:nvPr>
        </p:nvGraphicFramePr>
        <p:xfrm>
          <a:off x="472965" y="1295400"/>
          <a:ext cx="11246069" cy="4528184"/>
        </p:xfrm>
        <a:graphic>
          <a:graphicData uri="http://schemas.openxmlformats.org/drawingml/2006/table">
            <a:tbl>
              <a:tblPr firstRow="1" bandRow="1">
                <a:tableStyleId>{5C22544A-7EE6-4342-B048-85BDC9FD1C3A}</a:tableStyleId>
              </a:tblPr>
              <a:tblGrid>
                <a:gridCol w="2508469">
                  <a:extLst>
                    <a:ext uri="{9D8B030D-6E8A-4147-A177-3AD203B41FA5}">
                      <a16:colId xmlns:a16="http://schemas.microsoft.com/office/drawing/2014/main" xmlns="" val="20000"/>
                    </a:ext>
                  </a:extLst>
                </a:gridCol>
                <a:gridCol w="1555531">
                  <a:extLst>
                    <a:ext uri="{9D8B030D-6E8A-4147-A177-3AD203B41FA5}">
                      <a16:colId xmlns:a16="http://schemas.microsoft.com/office/drawing/2014/main" xmlns="" val="20001"/>
                    </a:ext>
                  </a:extLst>
                </a:gridCol>
                <a:gridCol w="1695669">
                  <a:extLst>
                    <a:ext uri="{9D8B030D-6E8A-4147-A177-3AD203B41FA5}">
                      <a16:colId xmlns:a16="http://schemas.microsoft.com/office/drawing/2014/main" xmlns="" val="20002"/>
                    </a:ext>
                  </a:extLst>
                </a:gridCol>
                <a:gridCol w="2032000">
                  <a:extLst>
                    <a:ext uri="{9D8B030D-6E8A-4147-A177-3AD203B41FA5}">
                      <a16:colId xmlns:a16="http://schemas.microsoft.com/office/drawing/2014/main" xmlns="" val="20003"/>
                    </a:ext>
                  </a:extLst>
                </a:gridCol>
                <a:gridCol w="3454400">
                  <a:extLst>
                    <a:ext uri="{9D8B030D-6E8A-4147-A177-3AD203B41FA5}">
                      <a16:colId xmlns:a16="http://schemas.microsoft.com/office/drawing/2014/main" xmlns="" val="20004"/>
                    </a:ext>
                  </a:extLst>
                </a:gridCol>
              </a:tblGrid>
              <a:tr h="832485">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Performance Indicator</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1066799">
                <a:tc>
                  <a:txBody>
                    <a:bodyPr/>
                    <a:lstStyle/>
                    <a:p>
                      <a:pPr>
                        <a:lnSpc>
                          <a:spcPct val="115000"/>
                        </a:lnSpc>
                        <a:spcAft>
                          <a:spcPts val="0"/>
                        </a:spcAft>
                      </a:pPr>
                      <a:r>
                        <a:rPr lang="en-GB" sz="1500" b="0" dirty="0">
                          <a:effectLst/>
                          <a:latin typeface="Calibri"/>
                          <a:ea typeface="Calibri"/>
                          <a:cs typeface="Arial"/>
                        </a:rPr>
                        <a:t>Number of victims/offended who participate in restorative justice programme </a:t>
                      </a:r>
                      <a:endParaRPr lang="en-ZA" sz="15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500" dirty="0">
                          <a:effectLst/>
                          <a:latin typeface="Calibri"/>
                          <a:ea typeface="Calibri"/>
                          <a:cs typeface="Arial"/>
                        </a:rPr>
                        <a:t>6 875</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500" dirty="0">
                          <a:effectLst/>
                          <a:latin typeface="Calibri"/>
                          <a:ea typeface="Times New Roman"/>
                          <a:cs typeface="Arial"/>
                        </a:rPr>
                        <a:t>21 935</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1000"/>
                        </a:spcAft>
                      </a:pPr>
                      <a:r>
                        <a:rPr lang="en-GB" sz="1500" dirty="0">
                          <a:effectLst/>
                          <a:latin typeface="Calibri"/>
                          <a:ea typeface="Calibri"/>
                          <a:cs typeface="Arial"/>
                        </a:rPr>
                        <a:t>15 060</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500" dirty="0">
                          <a:effectLst/>
                          <a:latin typeface="Calibri"/>
                          <a:ea typeface="Times New Roman"/>
                          <a:cs typeface="Arial"/>
                        </a:rPr>
                        <a:t>Increase of the number of Social Auxiliary Workers (SAW) to trace victims and prepare them for participation in the RJ programmes led to over achievement </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072516">
                <a:tc>
                  <a:txBody>
                    <a:bodyPr/>
                    <a:lstStyle/>
                    <a:p>
                      <a:pPr>
                        <a:lnSpc>
                          <a:spcPct val="115000"/>
                        </a:lnSpc>
                        <a:spcAft>
                          <a:spcPts val="0"/>
                        </a:spcAft>
                      </a:pPr>
                      <a:r>
                        <a:rPr lang="en-GB" sz="1500" b="0" dirty="0">
                          <a:effectLst/>
                          <a:latin typeface="Calibri"/>
                          <a:ea typeface="Calibri"/>
                          <a:cs typeface="Arial"/>
                        </a:rPr>
                        <a:t>Number of offenders/parolees and probationers who participate in restorative justice programme</a:t>
                      </a:r>
                      <a:endParaRPr lang="en-ZA" sz="15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500" dirty="0">
                          <a:effectLst/>
                          <a:latin typeface="Calibri"/>
                          <a:ea typeface="Calibri"/>
                          <a:cs typeface="Arial"/>
                        </a:rPr>
                        <a:t>6 000</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500" dirty="0">
                          <a:effectLst/>
                          <a:latin typeface="Calibri"/>
                          <a:ea typeface="Times New Roman"/>
                          <a:cs typeface="Arial"/>
                        </a:rPr>
                        <a:t>6 580</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indent="80010">
                        <a:lnSpc>
                          <a:spcPct val="115000"/>
                        </a:lnSpc>
                        <a:spcAft>
                          <a:spcPts val="1000"/>
                        </a:spcAft>
                      </a:pPr>
                      <a:r>
                        <a:rPr lang="en-GB" sz="1500" dirty="0">
                          <a:effectLst/>
                          <a:latin typeface="Calibri"/>
                          <a:ea typeface="Calibri"/>
                          <a:cs typeface="Arial"/>
                        </a:rPr>
                        <a:t>580</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1000"/>
                        </a:spcAft>
                      </a:pPr>
                      <a:r>
                        <a:rPr lang="en-GB" sz="1500" dirty="0">
                          <a:effectLst/>
                          <a:latin typeface="Calibri"/>
                          <a:ea typeface="Times New Roman"/>
                          <a:cs typeface="Arial"/>
                        </a:rPr>
                        <a:t>Correctional Centre </a:t>
                      </a:r>
                      <a:r>
                        <a:rPr lang="en-GB" sz="1500" dirty="0" smtClean="0">
                          <a:effectLst/>
                          <a:latin typeface="Calibri"/>
                          <a:ea typeface="Times New Roman"/>
                          <a:cs typeface="Arial"/>
                        </a:rPr>
                        <a:t>road shows </a:t>
                      </a:r>
                      <a:r>
                        <a:rPr lang="en-GB" sz="1500" dirty="0">
                          <a:effectLst/>
                          <a:latin typeface="Calibri"/>
                          <a:ea typeface="Times New Roman"/>
                          <a:cs typeface="Arial"/>
                        </a:rPr>
                        <a:t>empowering offenders on the programme assisted offenders to have a better understanding on the importance of the RJ programmes.</a:t>
                      </a:r>
                      <a:endParaRPr lang="en-ZA" sz="150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990600">
                <a:tc>
                  <a:txBody>
                    <a:bodyPr/>
                    <a:lstStyle/>
                    <a:p>
                      <a:pPr>
                        <a:lnSpc>
                          <a:spcPct val="115000"/>
                        </a:lnSpc>
                        <a:spcAft>
                          <a:spcPts val="0"/>
                        </a:spcAft>
                      </a:pPr>
                      <a:r>
                        <a:rPr lang="en-GB" sz="1500" b="0" dirty="0" smtClean="0">
                          <a:effectLst/>
                          <a:latin typeface="Calibri"/>
                          <a:ea typeface="Calibri"/>
                          <a:cs typeface="+mn-cs"/>
                        </a:rPr>
                        <a:t>Number of parolees and probationers reintegrated back into communities through halfway house partnership</a:t>
                      </a:r>
                      <a:endParaRPr lang="en-ZA" sz="1500" b="0"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500" kern="1200" dirty="0">
                          <a:solidFill>
                            <a:schemeClr val="dk1"/>
                          </a:solidFill>
                          <a:effectLst/>
                          <a:latin typeface="Calibri"/>
                          <a:ea typeface="Times New Roman"/>
                          <a:cs typeface="Arial"/>
                        </a:rPr>
                        <a:t>160</a:t>
                      </a:r>
                      <a:endParaRPr lang="en-ZA" sz="150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spcBef>
                          <a:spcPts val="300"/>
                        </a:spcBef>
                        <a:spcAft>
                          <a:spcPts val="300"/>
                        </a:spcAft>
                      </a:pPr>
                      <a:r>
                        <a:rPr lang="en-GB" sz="1500" kern="1200" dirty="0">
                          <a:solidFill>
                            <a:schemeClr val="dk1"/>
                          </a:solidFill>
                          <a:effectLst/>
                          <a:latin typeface="Calibri"/>
                          <a:ea typeface="Times New Roman"/>
                          <a:cs typeface="Arial"/>
                        </a:rPr>
                        <a:t>158</a:t>
                      </a:r>
                      <a:endParaRPr lang="en-ZA" sz="150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indent="-413385" algn="just">
                        <a:lnSpc>
                          <a:spcPct val="115000"/>
                        </a:lnSpc>
                        <a:spcBef>
                          <a:spcPts val="300"/>
                        </a:spcBef>
                        <a:spcAft>
                          <a:spcPts val="300"/>
                        </a:spcAft>
                      </a:pPr>
                      <a:r>
                        <a:rPr lang="en-GB" sz="1500" kern="1200" dirty="0">
                          <a:solidFill>
                            <a:schemeClr val="dk1"/>
                          </a:solidFill>
                          <a:effectLst/>
                          <a:latin typeface="Calibri"/>
                          <a:ea typeface="Times New Roman"/>
                          <a:cs typeface="Arial"/>
                        </a:rPr>
                        <a:t>2</a:t>
                      </a:r>
                      <a:endParaRPr lang="en-ZA" sz="150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Bef>
                          <a:spcPts val="300"/>
                        </a:spcBef>
                        <a:spcAft>
                          <a:spcPts val="300"/>
                        </a:spcAft>
                      </a:pPr>
                      <a:r>
                        <a:rPr lang="en-US" sz="1500" kern="1200" dirty="0" smtClean="0">
                          <a:solidFill>
                            <a:schemeClr val="dk1"/>
                          </a:solidFill>
                          <a:effectLst/>
                          <a:latin typeface="Calibri"/>
                          <a:ea typeface="Times New Roman"/>
                          <a:cs typeface="+mn-cs"/>
                        </a:rPr>
                        <a:t>The Department could not achieve the set target due to delays experienced in establishing and finalising Halfway Houses in the beginning of the 2018/19 financial year</a:t>
                      </a:r>
                      <a:endParaRPr lang="en-ZA" sz="1500" kern="1200" dirty="0">
                        <a:solidFill>
                          <a:schemeClr val="dk1"/>
                        </a:solidFill>
                        <a:effectLst/>
                        <a:latin typeface="Calibri"/>
                        <a:ea typeface="Times New Roman"/>
                        <a:cs typeface="Arial"/>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
        <p:nvSpPr>
          <p:cNvPr id="2" name="Rectangle 1"/>
          <p:cNvSpPr/>
          <p:nvPr/>
        </p:nvSpPr>
        <p:spPr>
          <a:xfrm>
            <a:off x="0" y="0"/>
            <a:ext cx="12192000" cy="553998"/>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5: SOCIAL </a:t>
            </a:r>
            <a:r>
              <a:rPr lang="en-US" sz="3000" b="1" dirty="0" smtClean="0">
                <a:solidFill>
                  <a:srgbClr val="003300"/>
                </a:solidFill>
                <a:cs typeface="Arial" panose="020B0604020202020204" pitchFamily="34" charset="0"/>
              </a:rPr>
              <a:t>REINTEGRATION (</a:t>
            </a:r>
            <a:r>
              <a:rPr lang="en-GB" sz="3000" b="1" dirty="0" smtClean="0">
                <a:solidFill>
                  <a:srgbClr val="003300"/>
                </a:solidFill>
                <a:cs typeface="Arial" panose="020B0604020202020204" pitchFamily="34" charset="0"/>
              </a:rPr>
              <a:t>COMMUNITY REINTEGRATION)</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46</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36168013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035669996"/>
              </p:ext>
            </p:extLst>
          </p:nvPr>
        </p:nvGraphicFramePr>
        <p:xfrm>
          <a:off x="352708" y="1295400"/>
          <a:ext cx="11486583" cy="4230943"/>
        </p:xfrm>
        <a:graphic>
          <a:graphicData uri="http://schemas.openxmlformats.org/drawingml/2006/table">
            <a:tbl>
              <a:tblPr firstRow="1" bandRow="1">
                <a:tableStyleId>{5C22544A-7EE6-4342-B048-85BDC9FD1C3A}</a:tableStyleId>
              </a:tblPr>
              <a:tblGrid>
                <a:gridCol w="2244893">
                  <a:extLst>
                    <a:ext uri="{9D8B030D-6E8A-4147-A177-3AD203B41FA5}">
                      <a16:colId xmlns:a16="http://schemas.microsoft.com/office/drawing/2014/main" xmlns="" val="20000"/>
                    </a:ext>
                  </a:extLst>
                </a:gridCol>
                <a:gridCol w="2179231">
                  <a:extLst>
                    <a:ext uri="{9D8B030D-6E8A-4147-A177-3AD203B41FA5}">
                      <a16:colId xmlns:a16="http://schemas.microsoft.com/office/drawing/2014/main" xmlns="" val="20001"/>
                    </a:ext>
                  </a:extLst>
                </a:gridCol>
                <a:gridCol w="2283003">
                  <a:extLst>
                    <a:ext uri="{9D8B030D-6E8A-4147-A177-3AD203B41FA5}">
                      <a16:colId xmlns:a16="http://schemas.microsoft.com/office/drawing/2014/main" xmlns="" val="20002"/>
                    </a:ext>
                  </a:extLst>
                </a:gridCol>
                <a:gridCol w="2490548">
                  <a:extLst>
                    <a:ext uri="{9D8B030D-6E8A-4147-A177-3AD203B41FA5}">
                      <a16:colId xmlns:a16="http://schemas.microsoft.com/office/drawing/2014/main" xmlns="" val="20003"/>
                    </a:ext>
                  </a:extLst>
                </a:gridCol>
                <a:gridCol w="2288908">
                  <a:extLst>
                    <a:ext uri="{9D8B030D-6E8A-4147-A177-3AD203B41FA5}">
                      <a16:colId xmlns:a16="http://schemas.microsoft.com/office/drawing/2014/main" xmlns="" val="20004"/>
                    </a:ext>
                  </a:extLst>
                </a:gridCol>
              </a:tblGrid>
              <a:tr h="838200">
                <a:tc>
                  <a:txBody>
                    <a:bodyPr/>
                    <a:lstStyle/>
                    <a:p>
                      <a:pPr marL="0" algn="l" defTabSz="914331" rtl="0" eaLnBrk="1" fontAlgn="t" latinLnBrk="0" hangingPunct="1"/>
                      <a:r>
                        <a:rPr lang="en-US" sz="1600" b="1" i="0" u="none" strike="noStrike" kern="1200" dirty="0" smtClean="0">
                          <a:solidFill>
                            <a:schemeClr val="tx1"/>
                          </a:solidFill>
                          <a:effectLst/>
                          <a:latin typeface="Calibri"/>
                          <a:ea typeface="+mn-ea"/>
                          <a:cs typeface="+mn-cs"/>
                        </a:rPr>
                        <a:t>Performance Indicator</a:t>
                      </a:r>
                      <a:endParaRPr lang="en-US" sz="16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Planned Target 2018/19</a:t>
                      </a:r>
                      <a:endParaRPr lang="en-US" sz="1500" b="1" i="0" u="none" strike="noStrike" kern="1200" dirty="0">
                        <a:solidFill>
                          <a:schemeClr val="tx1"/>
                        </a:solidFill>
                        <a:effectLst/>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Actual Achievement 2018/19</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tc>
                  <a:txBody>
                    <a:bodyPr/>
                    <a:lstStyle/>
                    <a:p>
                      <a:pPr marL="0" algn="l" defTabSz="914331" rtl="0" eaLnBrk="1" fontAlgn="t" latinLnBrk="0" hangingPunct="1"/>
                      <a:r>
                        <a:rPr lang="en-US" sz="1500" b="1" i="0" u="none" strike="noStrike" kern="1200" dirty="0" smtClean="0">
                          <a:solidFill>
                            <a:schemeClr val="tx1"/>
                          </a:solidFill>
                          <a:effectLst/>
                          <a:latin typeface="Calibri"/>
                          <a:ea typeface="+mn-ea"/>
                          <a:cs typeface="+mn-cs"/>
                        </a:rPr>
                        <a:t>Deviation from planned target  to actual achievement</a:t>
                      </a:r>
                      <a:r>
                        <a:rPr lang="en-US" sz="1500" b="1" i="0" u="none" strike="noStrike" kern="1200" baseline="0" dirty="0" smtClean="0">
                          <a:solidFill>
                            <a:schemeClr val="tx1"/>
                          </a:solidFill>
                          <a:effectLst/>
                          <a:latin typeface="Calibri"/>
                          <a:ea typeface="+mn-ea"/>
                          <a:cs typeface="+mn-cs"/>
                        </a:rPr>
                        <a:t> for 2018/19</a:t>
                      </a:r>
                      <a:endParaRPr lang="en-US" sz="1500" b="1" i="0" u="none" strike="noStrike" kern="1200" dirty="0">
                        <a:solidFill>
                          <a:schemeClr val="tx1"/>
                        </a:solidFill>
                        <a:effectLst/>
                        <a:latin typeface="Calibri"/>
                        <a:ea typeface="+mn-ea"/>
                        <a:cs typeface="+mn-cs"/>
                      </a:endParaRP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31" rtl="0" eaLnBrk="1" fontAlgn="t" latinLnBrk="0" hangingPunct="1">
                        <a:lnSpc>
                          <a:spcPct val="100000"/>
                        </a:lnSpc>
                        <a:spcBef>
                          <a:spcPts val="0"/>
                        </a:spcBef>
                        <a:spcAft>
                          <a:spcPts val="0"/>
                        </a:spcAft>
                        <a:buClrTx/>
                        <a:buSzTx/>
                        <a:buFontTx/>
                        <a:buNone/>
                        <a:tabLst/>
                        <a:defRPr/>
                      </a:pPr>
                      <a:r>
                        <a:rPr lang="en-US" sz="1500" b="1" i="0" u="none" strike="noStrike" kern="1200" dirty="0" smtClean="0">
                          <a:solidFill>
                            <a:schemeClr val="tx1"/>
                          </a:solidFill>
                          <a:effectLst/>
                          <a:latin typeface="Calibri"/>
                          <a:ea typeface="+mn-ea"/>
                          <a:cs typeface="+mn-cs"/>
                        </a:rPr>
                        <a:t>Comment on deviation</a:t>
                      </a:r>
                    </a:p>
                  </a:txBody>
                  <a:tcPr marL="12700" marR="1270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xmlns="" val="10000"/>
                  </a:ext>
                </a:extLst>
              </a:tr>
              <a:tr h="3392743">
                <a:tc>
                  <a:txBody>
                    <a:bodyPr/>
                    <a:lstStyle/>
                    <a:p>
                      <a:pPr>
                        <a:lnSpc>
                          <a:spcPct val="115000"/>
                        </a:lnSpc>
                        <a:spcAft>
                          <a:spcPts val="0"/>
                        </a:spcAft>
                      </a:pPr>
                      <a:r>
                        <a:rPr lang="en-GB" sz="1600" kern="1200" dirty="0" smtClean="0">
                          <a:solidFill>
                            <a:schemeClr val="dk1"/>
                          </a:solidFill>
                          <a:effectLst/>
                          <a:latin typeface="+mn-lt"/>
                          <a:ea typeface="+mn-ea"/>
                          <a:cs typeface="+mn-cs"/>
                        </a:rPr>
                        <a:t>Number of service points established in community corrections</a:t>
                      </a:r>
                      <a:endParaRPr lang="en-ZA" sz="1600" b="1" dirty="0">
                        <a:effectLst/>
                        <a:latin typeface="Calibri"/>
                        <a:ea typeface="Calibri"/>
                        <a:cs typeface="Times New Roman"/>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en-GB" sz="1600" kern="1200" dirty="0">
                          <a:solidFill>
                            <a:schemeClr val="dk1"/>
                          </a:solidFill>
                          <a:effectLst/>
                          <a:latin typeface="+mn-lt"/>
                          <a:ea typeface="+mn-ea"/>
                          <a:cs typeface="+mn-cs"/>
                        </a:rPr>
                        <a:t>36</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67945">
                        <a:lnSpc>
                          <a:spcPct val="115000"/>
                        </a:lnSpc>
                        <a:spcAft>
                          <a:spcPts val="0"/>
                        </a:spcAft>
                      </a:pPr>
                      <a:r>
                        <a:rPr lang="en-GB" sz="1600" kern="1200" dirty="0">
                          <a:solidFill>
                            <a:schemeClr val="dk1"/>
                          </a:solidFill>
                          <a:effectLst/>
                          <a:latin typeface="+mn-lt"/>
                          <a:ea typeface="+mn-ea"/>
                          <a:cs typeface="+mn-cs"/>
                        </a:rPr>
                        <a:t>201</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600" kern="1200" dirty="0">
                          <a:solidFill>
                            <a:schemeClr val="dk1"/>
                          </a:solidFill>
                          <a:effectLst/>
                          <a:latin typeface="+mn-lt"/>
                          <a:ea typeface="+mn-ea"/>
                          <a:cs typeface="+mn-cs"/>
                        </a:rPr>
                        <a:t>165</a:t>
                      </a:r>
                      <a:endParaRPr lang="en-ZA"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600"/>
                        </a:spcAft>
                      </a:pPr>
                      <a:r>
                        <a:rPr lang="en-US" sz="1600" kern="1200" dirty="0" smtClean="0">
                          <a:solidFill>
                            <a:schemeClr val="dk1"/>
                          </a:solidFill>
                          <a:effectLst/>
                          <a:latin typeface="+mn-lt"/>
                          <a:ea typeface="+mn-ea"/>
                          <a:cs typeface="+mn-cs"/>
                        </a:rPr>
                        <a:t>DCS entered into Service Level Agreement and Memorandum of Understanding with Stakeholders. </a:t>
                      </a:r>
                    </a:p>
                    <a:p>
                      <a:pPr>
                        <a:lnSpc>
                          <a:spcPct val="115000"/>
                        </a:lnSpc>
                        <a:spcAft>
                          <a:spcPts val="600"/>
                        </a:spcAft>
                      </a:pPr>
                      <a:endParaRPr lang="en-US" sz="1600" kern="1200" dirty="0" smtClean="0">
                        <a:solidFill>
                          <a:schemeClr val="dk1"/>
                        </a:solidFill>
                        <a:effectLst/>
                        <a:latin typeface="+mn-lt"/>
                        <a:ea typeface="+mn-ea"/>
                        <a:cs typeface="+mn-cs"/>
                      </a:endParaRPr>
                    </a:p>
                    <a:p>
                      <a:pPr>
                        <a:lnSpc>
                          <a:spcPct val="115000"/>
                        </a:lnSpc>
                        <a:spcAft>
                          <a:spcPts val="600"/>
                        </a:spcAft>
                      </a:pPr>
                      <a:r>
                        <a:rPr lang="en-US" sz="1600" kern="1200" dirty="0" smtClean="0">
                          <a:solidFill>
                            <a:schemeClr val="dk1"/>
                          </a:solidFill>
                          <a:effectLst/>
                          <a:latin typeface="+mn-lt"/>
                          <a:ea typeface="+mn-ea"/>
                          <a:cs typeface="+mn-cs"/>
                        </a:rPr>
                        <a:t>The increase of informal settlement has also contributed to the increase of service points.</a:t>
                      </a:r>
                      <a:endParaRPr lang="en-US" sz="1600" kern="1200" dirty="0">
                        <a:solidFill>
                          <a:schemeClr val="dk1"/>
                        </a:solidFill>
                        <a:effectLst/>
                        <a:latin typeface="+mn-lt"/>
                        <a:ea typeface="+mn-ea"/>
                        <a:cs typeface="+mn-cs"/>
                      </a:endParaRPr>
                    </a:p>
                  </a:txBody>
                  <a:tcPr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2" name="Rectangle 1"/>
          <p:cNvSpPr/>
          <p:nvPr/>
        </p:nvSpPr>
        <p:spPr>
          <a:xfrm>
            <a:off x="76200" y="0"/>
            <a:ext cx="12039600" cy="1015663"/>
          </a:xfrm>
          <a:prstGeom prst="rect">
            <a:avLst/>
          </a:prstGeom>
        </p:spPr>
        <p:txBody>
          <a:bodyPr wrap="square">
            <a:spAutoFit/>
          </a:bodyPr>
          <a:lstStyle/>
          <a:p>
            <a:pPr algn="ctr"/>
            <a:r>
              <a:rPr lang="en-US" sz="3000" b="1" dirty="0">
                <a:solidFill>
                  <a:srgbClr val="003300"/>
                </a:solidFill>
                <a:cs typeface="Arial" panose="020B0604020202020204" pitchFamily="34" charset="0"/>
              </a:rPr>
              <a:t>PROGRAMME 5: SOCIAL REINTEGRATION </a:t>
            </a:r>
            <a:r>
              <a:rPr lang="en-US" sz="3000" b="1" dirty="0" smtClean="0">
                <a:solidFill>
                  <a:srgbClr val="003300"/>
                </a:solidFill>
                <a:cs typeface="Arial" panose="020B0604020202020204" pitchFamily="34" charset="0"/>
              </a:rPr>
              <a:t>(</a:t>
            </a:r>
            <a:r>
              <a:rPr lang="en-GB" sz="3000" b="1" dirty="0" smtClean="0">
                <a:solidFill>
                  <a:srgbClr val="003300"/>
                </a:solidFill>
                <a:cs typeface="Arial" panose="020B0604020202020204" pitchFamily="34" charset="0"/>
              </a:rPr>
              <a:t>OFFICE </a:t>
            </a:r>
            <a:r>
              <a:rPr lang="en-GB" sz="3000" b="1" dirty="0">
                <a:solidFill>
                  <a:srgbClr val="003300"/>
                </a:solidFill>
                <a:cs typeface="Arial" panose="020B0604020202020204" pitchFamily="34" charset="0"/>
              </a:rPr>
              <a:t>ACCOMMODATION: COMMUNITY </a:t>
            </a:r>
            <a:r>
              <a:rPr lang="en-GB" sz="3000" b="1" dirty="0" smtClean="0">
                <a:solidFill>
                  <a:srgbClr val="003300"/>
                </a:solidFill>
                <a:cs typeface="Arial" panose="020B0604020202020204" pitchFamily="34" charset="0"/>
              </a:rPr>
              <a:t>CORRECTIONS) </a:t>
            </a:r>
            <a:endParaRPr lang="en-ZA" sz="3000" b="1" dirty="0">
              <a:solidFill>
                <a:srgbClr val="003300"/>
              </a:solidFill>
              <a:cs typeface="Arial" panose="020B0604020202020204" pitchFamily="34" charset="0"/>
            </a:endParaRP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47</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36834523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xmlns="" val="1656778918"/>
              </p:ext>
            </p:extLst>
          </p:nvPr>
        </p:nvGraphicFramePr>
        <p:xfrm>
          <a:off x="233562" y="1261328"/>
          <a:ext cx="11755236" cy="4655538"/>
        </p:xfrm>
        <a:graphic>
          <a:graphicData uri="http://schemas.openxmlformats.org/drawingml/2006/table">
            <a:tbl>
              <a:tblPr firstRow="1" bandRow="1"/>
              <a:tblGrid>
                <a:gridCol w="1442838">
                  <a:extLst>
                    <a:ext uri="{9D8B030D-6E8A-4147-A177-3AD203B41FA5}">
                      <a16:colId xmlns:a16="http://schemas.microsoft.com/office/drawing/2014/main" xmlns="" val="20000"/>
                    </a:ext>
                  </a:extLst>
                </a:gridCol>
                <a:gridCol w="12954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2651420">
                  <a:extLst>
                    <a:ext uri="{9D8B030D-6E8A-4147-A177-3AD203B41FA5}">
                      <a16:colId xmlns:a16="http://schemas.microsoft.com/office/drawing/2014/main" xmlns="" val="20004"/>
                    </a:ext>
                  </a:extLst>
                </a:gridCol>
                <a:gridCol w="1387180">
                  <a:extLst>
                    <a:ext uri="{9D8B030D-6E8A-4147-A177-3AD203B41FA5}">
                      <a16:colId xmlns:a16="http://schemas.microsoft.com/office/drawing/2014/main" xmlns="" val="20005"/>
                    </a:ext>
                  </a:extLst>
                </a:gridCol>
                <a:gridCol w="1777998">
                  <a:extLst>
                    <a:ext uri="{9D8B030D-6E8A-4147-A177-3AD203B41FA5}">
                      <a16:colId xmlns:a16="http://schemas.microsoft.com/office/drawing/2014/main" xmlns="" val="20006"/>
                    </a:ext>
                  </a:extLst>
                </a:gridCol>
              </a:tblGrid>
              <a:tr h="718129">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rPr>
                        <a:t>Programme </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pPr marL="0" marR="0" indent="0" algn="l" defTabSz="914331"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2017/18</a:t>
                      </a:r>
                      <a:endParaRPr lang="en-ZA" sz="1600" b="1" dirty="0" smtClean="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l" defTabSz="914331"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rPr>
                        <a:t>Basis for Qualification</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r>
                        <a:rPr lang="en-ZA" sz="1600" b="1" dirty="0" smtClean="0">
                          <a:solidFill>
                            <a:schemeClr val="tx1"/>
                          </a:solidFill>
                        </a:rPr>
                        <a:t>2018/19</a:t>
                      </a:r>
                      <a:endParaRPr lang="en-ZA" sz="1600" b="1"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ZA" sz="1600" b="1" dirty="0" smtClean="0">
                          <a:solidFill>
                            <a:schemeClr val="tx1"/>
                          </a:solidFill>
                        </a:rPr>
                        <a:t>Basis for Qualification</a:t>
                      </a:r>
                      <a:endParaRPr lang="en-ZA" sz="1600" b="1"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331" rtl="0" eaLnBrk="1" latinLnBrk="0" hangingPunct="1">
                        <a:defRPr sz="1800" b="1" kern="1200">
                          <a:solidFill>
                            <a:schemeClr val="lt1"/>
                          </a:solidFill>
                          <a:latin typeface="Calibri"/>
                        </a:defRPr>
                      </a:lvl1pPr>
                      <a:lvl2pPr marL="457165" algn="l" defTabSz="914331" rtl="0" eaLnBrk="1" latinLnBrk="0" hangingPunct="1">
                        <a:defRPr sz="1800" b="1" kern="1200">
                          <a:solidFill>
                            <a:schemeClr val="lt1"/>
                          </a:solidFill>
                          <a:latin typeface="Calibri"/>
                        </a:defRPr>
                      </a:lvl2pPr>
                      <a:lvl3pPr marL="914331" algn="l" defTabSz="914331" rtl="0" eaLnBrk="1" latinLnBrk="0" hangingPunct="1">
                        <a:defRPr sz="1800" b="1" kern="1200">
                          <a:solidFill>
                            <a:schemeClr val="lt1"/>
                          </a:solidFill>
                          <a:latin typeface="Calibri"/>
                        </a:defRPr>
                      </a:lvl3pPr>
                      <a:lvl4pPr marL="1371495" algn="l" defTabSz="914331" rtl="0" eaLnBrk="1" latinLnBrk="0" hangingPunct="1">
                        <a:defRPr sz="1800" b="1" kern="1200">
                          <a:solidFill>
                            <a:schemeClr val="lt1"/>
                          </a:solidFill>
                          <a:latin typeface="Calibri"/>
                        </a:defRPr>
                      </a:lvl4pPr>
                      <a:lvl5pPr marL="1828660" algn="l" defTabSz="914331" rtl="0" eaLnBrk="1" latinLnBrk="0" hangingPunct="1">
                        <a:defRPr sz="1800" b="1" kern="1200">
                          <a:solidFill>
                            <a:schemeClr val="lt1"/>
                          </a:solidFill>
                          <a:latin typeface="Calibri"/>
                        </a:defRPr>
                      </a:lvl5pPr>
                      <a:lvl6pPr marL="2285826" algn="l" defTabSz="914331" rtl="0" eaLnBrk="1" latinLnBrk="0" hangingPunct="1">
                        <a:defRPr sz="1800" b="1" kern="1200">
                          <a:solidFill>
                            <a:schemeClr val="lt1"/>
                          </a:solidFill>
                          <a:latin typeface="Calibri"/>
                        </a:defRPr>
                      </a:lvl6pPr>
                      <a:lvl7pPr marL="2742990" algn="l" defTabSz="914331" rtl="0" eaLnBrk="1" latinLnBrk="0" hangingPunct="1">
                        <a:defRPr sz="1800" b="1" kern="1200">
                          <a:solidFill>
                            <a:schemeClr val="lt1"/>
                          </a:solidFill>
                          <a:latin typeface="Calibri"/>
                        </a:defRPr>
                      </a:lvl7pPr>
                      <a:lvl8pPr marL="3200156" algn="l" defTabSz="914331" rtl="0" eaLnBrk="1" latinLnBrk="0" hangingPunct="1">
                        <a:defRPr sz="1800" b="1" kern="1200">
                          <a:solidFill>
                            <a:schemeClr val="lt1"/>
                          </a:solidFill>
                          <a:latin typeface="Calibri"/>
                        </a:defRPr>
                      </a:lvl8pPr>
                      <a:lvl9pPr marL="3657321" algn="l" defTabSz="914331" rtl="0" eaLnBrk="1" latinLnBrk="0" hangingPunct="1">
                        <a:defRPr sz="1800" b="1" kern="1200">
                          <a:solidFill>
                            <a:schemeClr val="lt1"/>
                          </a:solidFill>
                          <a:latin typeface="Calibri"/>
                        </a:defRPr>
                      </a:lvl9pPr>
                    </a:lstStyle>
                    <a:p>
                      <a:r>
                        <a:rPr lang="en-US" sz="1600" b="1" dirty="0" smtClean="0">
                          <a:solidFill>
                            <a:schemeClr val="tx1"/>
                          </a:solidFill>
                        </a:rPr>
                        <a:t>Analysis</a:t>
                      </a:r>
                      <a:r>
                        <a:rPr lang="en-US" sz="1600" b="1" baseline="0" dirty="0" smtClean="0">
                          <a:solidFill>
                            <a:schemeClr val="tx1"/>
                          </a:solidFill>
                        </a:rPr>
                        <a:t> of performance </a:t>
                      </a:r>
                      <a:endParaRPr lang="en-ZA" sz="1600" b="1"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ZA" sz="1600" b="1" dirty="0" smtClean="0">
                          <a:solidFill>
                            <a:schemeClr val="tx1"/>
                          </a:solidFill>
                        </a:rPr>
                        <a:t>Action Plan</a:t>
                      </a:r>
                      <a:endParaRPr lang="en-ZA" sz="1600" b="1" dirty="0">
                        <a:solidFill>
                          <a:schemeClr val="tx1"/>
                        </a:solidFill>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xmlns="" val="10000"/>
                  </a:ext>
                </a:extLst>
              </a:tr>
              <a:tr h="2363943">
                <a:tc>
                  <a:txBody>
                    <a:bodyPr/>
                    <a:lstStyle/>
                    <a:p>
                      <a:r>
                        <a:rPr kumimoji="0" lang="en-ZA" sz="1600" b="0" i="0" u="none" strike="noStrike" kern="1200" cap="none" spc="0" normalizeH="0" baseline="0" dirty="0" smtClean="0">
                          <a:ln>
                            <a:noFill/>
                          </a:ln>
                          <a:solidFill>
                            <a:prstClr val="black"/>
                          </a:solidFill>
                          <a:effectLst/>
                          <a:uLnTx/>
                          <a:uFillTx/>
                          <a:latin typeface="Calibri"/>
                          <a:ea typeface="+mn-ea"/>
                          <a:cs typeface="+mn-cs"/>
                        </a:rPr>
                        <a:t>Programme 2: Incarceration</a:t>
                      </a:r>
                      <a:endParaRPr kumimoji="0" lang="en-ZA" sz="1600" b="0" i="0" u="none" strike="noStrike" kern="1200" cap="none" spc="0" normalizeH="0" baseline="0" dirty="0">
                        <a:ln>
                          <a:noFill/>
                        </a:ln>
                        <a:solidFill>
                          <a:prstClr val="black"/>
                        </a:solidFill>
                        <a:effectLst/>
                        <a:uLnTx/>
                        <a:uFillTx/>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r>
                        <a:rPr kumimoji="0" lang="en-US" sz="1600" b="0" i="0" u="none" strike="noStrike" kern="1200" cap="none" spc="0" normalizeH="0" baseline="0" dirty="0" smtClean="0">
                          <a:ln>
                            <a:noFill/>
                          </a:ln>
                          <a:solidFill>
                            <a:prstClr val="black"/>
                          </a:solidFill>
                          <a:effectLst/>
                          <a:uLnTx/>
                          <a:uFillTx/>
                          <a:latin typeface="Calibri"/>
                          <a:ea typeface="+mn-ea"/>
                          <a:cs typeface="+mn-cs"/>
                        </a:rPr>
                        <a:t>Qualified</a:t>
                      </a:r>
                      <a:endParaRPr kumimoji="0" lang="en-ZA" sz="1600" b="0" i="0" u="none" strike="noStrike" kern="1200" cap="none" spc="0" normalizeH="0" baseline="0" dirty="0">
                        <a:ln>
                          <a:noFill/>
                        </a:ln>
                        <a:solidFill>
                          <a:prstClr val="black"/>
                        </a:solidFill>
                        <a:effectLst/>
                        <a:uLnTx/>
                        <a:uFillTx/>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31" rtl="0" eaLnBrk="1" fontAlgn="t" latinLnBrk="0" hangingPunct="1">
                        <a:lnSpc>
                          <a:spcPct val="90000"/>
                        </a:lnSpc>
                        <a:spcBef>
                          <a:spcPct val="90000"/>
                        </a:spcBef>
                        <a:spcAft>
                          <a:spcPct val="0"/>
                        </a:spcAft>
                        <a:buClr>
                          <a:srgbClr val="006600"/>
                        </a:buClr>
                        <a:buSzTx/>
                        <a:buFont typeface="Arial" panose="020B0604020202020204" pitchFamily="34" charset="0"/>
                        <a:buChar char="•"/>
                        <a:tabLst/>
                        <a:defRPr/>
                      </a:pPr>
                      <a:r>
                        <a:rPr lang="en-US" sz="1600" kern="1200" noProof="0" dirty="0" smtClean="0">
                          <a:solidFill>
                            <a:prstClr val="black"/>
                          </a:solidFill>
                          <a:latin typeface="Calibri"/>
                          <a:ea typeface="+mn-ea"/>
                          <a:cs typeface="+mn-cs"/>
                        </a:rPr>
                        <a:t>Lack of adequate evidence to substantiate approved accommodation </a:t>
                      </a:r>
                      <a:r>
                        <a:rPr lang="en-US" sz="1600" kern="1200" dirty="0" smtClean="0">
                          <a:solidFill>
                            <a:prstClr val="black"/>
                          </a:solidFill>
                          <a:latin typeface="Calibri"/>
                          <a:ea typeface="+mn-ea"/>
                          <a:cs typeface="+mn-cs"/>
                        </a:rPr>
                        <a:t>on overcrowding indicator</a:t>
                      </a:r>
                      <a:endParaRPr lang="en-ZA" sz="1600" kern="1200" dirty="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Qualified</a:t>
                      </a:r>
                      <a:endParaRPr kumimoji="0" lang="en-ZA" sz="1600" b="0" i="0" u="none" strike="noStrike" kern="1200" cap="none" spc="0" normalizeH="0" baseline="0" noProof="0" dirty="0">
                        <a:ln>
                          <a:noFill/>
                        </a:ln>
                        <a:solidFill>
                          <a:prstClr val="black"/>
                        </a:solidFill>
                        <a:effectLst/>
                        <a:uLnTx/>
                        <a:uFillTx/>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331" rtl="0" eaLnBrk="1" fontAlgn="t" latinLnBrk="0" hangingPunct="1">
                        <a:lnSpc>
                          <a:spcPct val="90000"/>
                        </a:lnSpc>
                        <a:spcBef>
                          <a:spcPct val="90000"/>
                        </a:spcBef>
                        <a:spcAft>
                          <a:spcPct val="0"/>
                        </a:spcAft>
                        <a:buClr>
                          <a:srgbClr val="006600"/>
                        </a:buClr>
                        <a:buSzTx/>
                        <a:buFont typeface="Arial" panose="020B0604020202020204" pitchFamily="34" charset="0"/>
                        <a:buChar char="•"/>
                        <a:tabLst/>
                        <a:defRPr/>
                      </a:pPr>
                      <a:r>
                        <a:rPr lang="en-US" sz="1600" kern="1200" noProof="0" dirty="0" smtClean="0">
                          <a:solidFill>
                            <a:prstClr val="black"/>
                          </a:solidFill>
                          <a:latin typeface="Calibri"/>
                          <a:ea typeface="+mn-ea"/>
                          <a:cs typeface="+mn-cs"/>
                        </a:rPr>
                        <a:t>Lack of adequate evidence to substantiate approved accommodation on overcrowding indicator</a:t>
                      </a:r>
                    </a:p>
                    <a:p>
                      <a:pPr marL="285750" marR="0" lvl="0" indent="-285750" algn="l" defTabSz="914331" rtl="0" eaLnBrk="1" fontAlgn="t" latinLnBrk="0" hangingPunct="1">
                        <a:lnSpc>
                          <a:spcPct val="90000"/>
                        </a:lnSpc>
                        <a:spcBef>
                          <a:spcPct val="90000"/>
                        </a:spcBef>
                        <a:spcAft>
                          <a:spcPct val="0"/>
                        </a:spcAft>
                        <a:buClr>
                          <a:srgbClr val="006600"/>
                        </a:buClr>
                        <a:buSzTx/>
                        <a:buFont typeface="Arial" panose="020B0604020202020204" pitchFamily="34" charset="0"/>
                        <a:buChar char="•"/>
                        <a:tabLst/>
                        <a:defRPr/>
                      </a:pPr>
                      <a:r>
                        <a:rPr lang="en-US" sz="1600" kern="1200" noProof="0" dirty="0" smtClean="0">
                          <a:solidFill>
                            <a:prstClr val="black"/>
                          </a:solidFill>
                          <a:latin typeface="Calibri"/>
                          <a:ea typeface="+mn-ea"/>
                          <a:cs typeface="+mn-cs"/>
                        </a:rPr>
                        <a:t>Lack of sufficient appropriate audit evidence to support the achievement </a:t>
                      </a: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Number of new bed spaces created by upgrading of facilities annually (C Max: 12)</a:t>
                      </a:r>
                      <a:endParaRPr lang="en-US" sz="1600" kern="1200" noProof="0" dirty="0" smtClean="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31" rtl="0" eaLnBrk="1" latinLnBrk="0" hangingPunct="1">
                        <a:defRPr sz="1800" kern="1200">
                          <a:solidFill>
                            <a:schemeClr val="dk1"/>
                          </a:solidFill>
                          <a:latin typeface="Calibri"/>
                        </a:defRPr>
                      </a:lvl1pPr>
                      <a:lvl2pPr marL="457165" algn="l" defTabSz="914331" rtl="0" eaLnBrk="1" latinLnBrk="0" hangingPunct="1">
                        <a:defRPr sz="1800" kern="1200">
                          <a:solidFill>
                            <a:schemeClr val="dk1"/>
                          </a:solidFill>
                          <a:latin typeface="Calibri"/>
                        </a:defRPr>
                      </a:lvl2pPr>
                      <a:lvl3pPr marL="914331" algn="l" defTabSz="914331" rtl="0" eaLnBrk="1" latinLnBrk="0" hangingPunct="1">
                        <a:defRPr sz="1800" kern="1200">
                          <a:solidFill>
                            <a:schemeClr val="dk1"/>
                          </a:solidFill>
                          <a:latin typeface="Calibri"/>
                        </a:defRPr>
                      </a:lvl3pPr>
                      <a:lvl4pPr marL="1371495" algn="l" defTabSz="914331" rtl="0" eaLnBrk="1" latinLnBrk="0" hangingPunct="1">
                        <a:defRPr sz="1800" kern="1200">
                          <a:solidFill>
                            <a:schemeClr val="dk1"/>
                          </a:solidFill>
                          <a:latin typeface="Calibri"/>
                        </a:defRPr>
                      </a:lvl4pPr>
                      <a:lvl5pPr marL="1828660" algn="l" defTabSz="914331" rtl="0" eaLnBrk="1" latinLnBrk="0" hangingPunct="1">
                        <a:defRPr sz="1800" kern="1200">
                          <a:solidFill>
                            <a:schemeClr val="dk1"/>
                          </a:solidFill>
                          <a:latin typeface="Calibri"/>
                        </a:defRPr>
                      </a:lvl5pPr>
                      <a:lvl6pPr marL="2285826" algn="l" defTabSz="914331" rtl="0" eaLnBrk="1" latinLnBrk="0" hangingPunct="1">
                        <a:defRPr sz="1800" kern="1200">
                          <a:solidFill>
                            <a:schemeClr val="dk1"/>
                          </a:solidFill>
                          <a:latin typeface="Calibri"/>
                        </a:defRPr>
                      </a:lvl6pPr>
                      <a:lvl7pPr marL="2742990" algn="l" defTabSz="914331" rtl="0" eaLnBrk="1" latinLnBrk="0" hangingPunct="1">
                        <a:defRPr sz="1800" kern="1200">
                          <a:solidFill>
                            <a:schemeClr val="dk1"/>
                          </a:solidFill>
                          <a:latin typeface="Calibri"/>
                        </a:defRPr>
                      </a:lvl7pPr>
                      <a:lvl8pPr marL="3200156" algn="l" defTabSz="914331" rtl="0" eaLnBrk="1" latinLnBrk="0" hangingPunct="1">
                        <a:defRPr sz="1800" kern="1200">
                          <a:solidFill>
                            <a:schemeClr val="dk1"/>
                          </a:solidFill>
                          <a:latin typeface="Calibri"/>
                        </a:defRPr>
                      </a:lvl8pPr>
                      <a:lvl9pPr marL="3657321" algn="l" defTabSz="914331"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dirty="0" smtClean="0">
                          <a:ln>
                            <a:noFill/>
                          </a:ln>
                          <a:solidFill>
                            <a:prstClr val="black"/>
                          </a:solidFill>
                          <a:effectLst/>
                          <a:uLnTx/>
                          <a:uFillTx/>
                          <a:latin typeface="Calibri"/>
                          <a:ea typeface="+mn-ea"/>
                          <a:cs typeface="+mn-cs"/>
                        </a:rPr>
                        <a:t>Regression</a:t>
                      </a:r>
                      <a:endParaRPr kumimoji="0" lang="en-ZA" sz="1600" b="0" i="0" u="none" strike="noStrike" kern="1200" cap="none" spc="0" normalizeH="0" baseline="0" dirty="0" smtClean="0">
                        <a:ln>
                          <a:noFill/>
                        </a:ln>
                        <a:solidFill>
                          <a:prstClr val="black"/>
                        </a:solidFill>
                        <a:effectLst/>
                        <a:uLnTx/>
                        <a:uFillTx/>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smtClean="0">
                          <a:ln>
                            <a:noFill/>
                          </a:ln>
                          <a:solidFill>
                            <a:prstClr val="black"/>
                          </a:solidFill>
                          <a:effectLst/>
                          <a:uLnTx/>
                          <a:uFillTx/>
                          <a:latin typeface="Calibri"/>
                          <a:ea typeface="+mn-ea"/>
                          <a:cs typeface="+mn-cs"/>
                        </a:rPr>
                        <a:t>Development and roll out of a new accommodation determination system</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dirty="0" smtClean="0">
                        <a:ln>
                          <a:noFill/>
                        </a:ln>
                        <a:solidFill>
                          <a:prstClr val="black"/>
                        </a:solidFill>
                        <a:effectLst/>
                        <a:uLnTx/>
                        <a:uFillTx/>
                        <a:latin typeface="Calibri"/>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smtClean="0">
                          <a:ln>
                            <a:noFill/>
                          </a:ln>
                          <a:solidFill>
                            <a:prstClr val="black"/>
                          </a:solidFill>
                          <a:effectLst/>
                          <a:uLnTx/>
                          <a:uFillTx/>
                          <a:latin typeface="Calibri"/>
                          <a:ea typeface="+mn-ea"/>
                          <a:cs typeface="+mn-cs"/>
                        </a:rPr>
                        <a:t>Conclude the audit of bedspaces at Correctional Facilities</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993041">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600" kern="1200" noProof="0" dirty="0" smtClean="0">
                          <a:solidFill>
                            <a:prstClr val="black"/>
                          </a:solidFill>
                          <a:latin typeface="Calibri"/>
                          <a:ea typeface="+mn-ea"/>
                          <a:cs typeface="+mn-cs"/>
                        </a:rPr>
                        <a:t>Programme 5: Social Reintegration </a:t>
                      </a:r>
                      <a:endParaRPr lang="en-ZA" sz="1600" kern="1200" dirty="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600" kern="1200" dirty="0" smtClean="0">
                          <a:solidFill>
                            <a:prstClr val="black"/>
                          </a:solidFill>
                          <a:latin typeface="Calibri"/>
                          <a:ea typeface="+mn-ea"/>
                          <a:cs typeface="+mn-cs"/>
                        </a:rPr>
                        <a:t>Unqualified</a:t>
                      </a:r>
                      <a:endParaRPr lang="en-ZA" sz="1600" kern="1200" dirty="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US" sz="1600" kern="1200" dirty="0" smtClean="0">
                          <a:solidFill>
                            <a:prstClr val="black"/>
                          </a:solidFill>
                          <a:latin typeface="Calibri"/>
                          <a:ea typeface="+mn-ea"/>
                          <a:cs typeface="+mn-cs"/>
                        </a:rPr>
                        <a:t>No material findings</a:t>
                      </a:r>
                      <a:endParaRPr lang="en-ZA" sz="1600" kern="1200" dirty="0" smtClean="0">
                        <a:solidFill>
                          <a:prstClr val="black"/>
                        </a:solidFill>
                        <a:latin typeface="Calibri"/>
                        <a:ea typeface="+mn-ea"/>
                        <a:cs typeface="+mn-cs"/>
                      </a:endParaRPr>
                    </a:p>
                    <a:p>
                      <a:pPr marL="0" marR="0" lvl="0" indent="0" algn="l" defTabSz="914331" rtl="0" eaLnBrk="1" fontAlgn="auto" latinLnBrk="0" hangingPunct="1">
                        <a:lnSpc>
                          <a:spcPct val="100000"/>
                        </a:lnSpc>
                        <a:spcBef>
                          <a:spcPts val="0"/>
                        </a:spcBef>
                        <a:spcAft>
                          <a:spcPts val="0"/>
                        </a:spcAft>
                        <a:buClrTx/>
                        <a:buSzTx/>
                        <a:buFontTx/>
                        <a:buNone/>
                        <a:tabLst/>
                        <a:defRPr/>
                      </a:pPr>
                      <a:endParaRPr lang="en-ZA" sz="1600" kern="1200" dirty="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lang="en-ZA" sz="1600" kern="1200" noProof="0" dirty="0" smtClean="0">
                          <a:solidFill>
                            <a:prstClr val="black"/>
                          </a:solidFill>
                          <a:latin typeface="Calibri"/>
                          <a:ea typeface="+mn-ea"/>
                          <a:cs typeface="+mn-cs"/>
                        </a:rPr>
                        <a:t>Unqualified</a:t>
                      </a:r>
                      <a:endParaRPr lang="en-ZA" sz="1600" kern="1200" noProof="0" dirty="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lang="en-ZA" sz="1600" kern="1200" dirty="0" smtClean="0">
                          <a:solidFill>
                            <a:prstClr val="black"/>
                          </a:solidFill>
                          <a:latin typeface="Calibri"/>
                          <a:ea typeface="+mn-ea"/>
                          <a:cs typeface="+mn-cs"/>
                        </a:rPr>
                        <a:t>-</a:t>
                      </a:r>
                      <a:endParaRPr lang="en-ZA" sz="1600" kern="1200" noProof="0" dirty="0">
                        <a:solidFill>
                          <a:prstClr val="black"/>
                        </a:solidFill>
                        <a:latin typeface="Calibri"/>
                        <a:ea typeface="+mn-ea"/>
                        <a:cs typeface="+mn-cs"/>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lang="en-ZA" sz="1600" kern="1200" dirty="0" smtClean="0">
                          <a:solidFill>
                            <a:prstClr val="black"/>
                          </a:solidFill>
                          <a:latin typeface="Calibri"/>
                          <a:ea typeface="+mn-ea"/>
                          <a:cs typeface="+mn-cs"/>
                        </a:rPr>
                        <a:t>Improvement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lvl="0" indent="0" algn="ctr" defTabSz="914331" rtl="0" eaLnBrk="1" fontAlgn="auto" latinLnBrk="0" hangingPunct="1">
                        <a:lnSpc>
                          <a:spcPct val="100000"/>
                        </a:lnSpc>
                        <a:spcBef>
                          <a:spcPts val="0"/>
                        </a:spcBef>
                        <a:spcAft>
                          <a:spcPts val="0"/>
                        </a:spcAft>
                        <a:buClrTx/>
                        <a:buSzTx/>
                        <a:buFontTx/>
                        <a:buNone/>
                        <a:tabLst/>
                        <a:defRPr/>
                      </a:pPr>
                      <a:r>
                        <a:rPr lang="en-ZA" sz="1600" kern="1200" dirty="0" smtClean="0">
                          <a:solidFill>
                            <a:prstClr val="black"/>
                          </a:solidFill>
                          <a:latin typeface="Calibri"/>
                          <a:ea typeface="+mn-ea"/>
                          <a:cs typeface="+mn-cs"/>
                        </a:rPr>
                        <a:t>-</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2" name="Rectangle 1"/>
          <p:cNvSpPr/>
          <p:nvPr/>
        </p:nvSpPr>
        <p:spPr>
          <a:xfrm>
            <a:off x="0" y="0"/>
            <a:ext cx="12192000" cy="1015663"/>
          </a:xfrm>
          <a:prstGeom prst="rect">
            <a:avLst/>
          </a:prstGeom>
        </p:spPr>
        <p:txBody>
          <a:bodyPr wrap="square">
            <a:spAutoFit/>
          </a:bodyPr>
          <a:lstStyle/>
          <a:p>
            <a:pPr algn="ctr"/>
            <a:r>
              <a:rPr lang="en-ZA" sz="3000" b="1" dirty="0">
                <a:solidFill>
                  <a:srgbClr val="003300"/>
                </a:solidFill>
                <a:cs typeface="Arial" panose="020B0604020202020204" pitchFamily="34" charset="0"/>
              </a:rPr>
              <a:t>AUDIT OUTCOMES ON AUDITED PROGRAMMES </a:t>
            </a:r>
            <a:r>
              <a:rPr lang="en-ZA" sz="3000" b="1" dirty="0" smtClean="0">
                <a:solidFill>
                  <a:srgbClr val="003300"/>
                </a:solidFill>
                <a:cs typeface="Arial" panose="020B0604020202020204" pitchFamily="34" charset="0"/>
              </a:rPr>
              <a:t>PROGRAMME 2: INCARCERATION</a:t>
            </a:r>
          </a:p>
        </p:txBody>
      </p:sp>
      <p:sp>
        <p:nvSpPr>
          <p:cNvPr id="9"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48</a:t>
            </a:fld>
            <a:endParaRPr lang="en-US" b="1" dirty="0">
              <a:solidFill>
                <a:schemeClr val="tx1"/>
              </a:solidFill>
            </a:endParaRPr>
          </a:p>
        </p:txBody>
      </p:sp>
      <p:sp>
        <p:nvSpPr>
          <p:cNvPr id="10"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28487918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6330" y="1219200"/>
            <a:ext cx="11550869" cy="4805931"/>
          </a:xfrm>
          <a:prstGeom prst="rect">
            <a:avLst/>
          </a:prstGeom>
          <a:ln>
            <a:noFill/>
          </a:ln>
        </p:spPr>
        <p:txBody>
          <a:bodyPr wrap="square">
            <a:spAutoFit/>
          </a:bodyPr>
          <a:lstStyle/>
          <a:p>
            <a:pPr algn="just" fontAlgn="t">
              <a:lnSpc>
                <a:spcPct val="90000"/>
              </a:lnSpc>
              <a:spcBef>
                <a:spcPct val="90000"/>
              </a:spcBef>
            </a:pPr>
            <a:r>
              <a:rPr lang="en-ZA" sz="3000" b="1" dirty="0">
                <a:solidFill>
                  <a:srgbClr val="003300"/>
                </a:solidFill>
                <a:cs typeface="Arial" panose="020B0604020202020204" pitchFamily="34" charset="0"/>
              </a:rPr>
              <a:t>PROGRAMME 2: INCARCERATION</a:t>
            </a:r>
            <a:endParaRPr lang="en-ZA" sz="1900" kern="0" dirty="0" smtClean="0">
              <a:solidFill>
                <a:prstClr val="black"/>
              </a:solidFill>
              <a:latin typeface="Arial"/>
              <a:cs typeface="Arial"/>
            </a:endParaRPr>
          </a:p>
          <a:p>
            <a:pPr marL="457200" indent="-457200" algn="just" fontAlgn="t">
              <a:lnSpc>
                <a:spcPct val="90000"/>
              </a:lnSpc>
              <a:spcBef>
                <a:spcPts val="1800"/>
              </a:spcBef>
              <a:buFont typeface="+mj-lt"/>
              <a:buAutoNum type="arabicPeriod"/>
            </a:pPr>
            <a:r>
              <a:rPr lang="en-ZA" sz="1900" kern="0" dirty="0" smtClean="0">
                <a:solidFill>
                  <a:prstClr val="black"/>
                </a:solidFill>
                <a:latin typeface="Arial"/>
                <a:cs typeface="Arial"/>
              </a:rPr>
              <a:t>Percentage </a:t>
            </a:r>
            <a:r>
              <a:rPr lang="en-ZA" sz="1900" kern="0" dirty="0">
                <a:solidFill>
                  <a:prstClr val="black"/>
                </a:solidFill>
                <a:latin typeface="Arial"/>
                <a:cs typeface="Arial"/>
              </a:rPr>
              <a:t>of overcrowding in correctional centres and remand detention facilities in excess of approved capacity - supporting evidence (bedspaces) to substantiate the reported approved capacity was not provided in some instances and the provided supporting evidence did not agree to the reported achievement.</a:t>
            </a:r>
          </a:p>
          <a:p>
            <a:pPr marL="457200" indent="-457200" algn="just" fontAlgn="t">
              <a:lnSpc>
                <a:spcPct val="90000"/>
              </a:lnSpc>
              <a:spcBef>
                <a:spcPct val="90000"/>
              </a:spcBef>
              <a:buFont typeface="+mj-lt"/>
              <a:buAutoNum type="arabicPeriod"/>
            </a:pPr>
            <a:r>
              <a:rPr lang="en-ZA" sz="1900" kern="0" dirty="0">
                <a:solidFill>
                  <a:prstClr val="black"/>
                </a:solidFill>
                <a:latin typeface="Arial"/>
                <a:cs typeface="Arial"/>
              </a:rPr>
              <a:t>Number of new bed spaces created by upgrading of facilities annually (C </a:t>
            </a:r>
            <a:r>
              <a:rPr lang="en-ZA" sz="1900" kern="0" dirty="0" smtClean="0">
                <a:solidFill>
                  <a:prstClr val="black"/>
                </a:solidFill>
                <a:latin typeface="Arial"/>
                <a:cs typeface="Arial"/>
              </a:rPr>
              <a:t>Max: 12 bedspaces) </a:t>
            </a:r>
            <a:r>
              <a:rPr lang="en-ZA" sz="1900" kern="0" dirty="0">
                <a:solidFill>
                  <a:prstClr val="black"/>
                </a:solidFill>
                <a:latin typeface="Arial"/>
                <a:cs typeface="Arial"/>
              </a:rPr>
              <a:t>- unable to obtain sufficient appropriate audit evidence to support the achievement of 12 reported in the annual performance report. </a:t>
            </a:r>
          </a:p>
          <a:p>
            <a:pPr marL="457200" indent="-457200" algn="just" fontAlgn="t">
              <a:lnSpc>
                <a:spcPct val="90000"/>
              </a:lnSpc>
              <a:spcBef>
                <a:spcPct val="90000"/>
              </a:spcBef>
              <a:buFont typeface="+mj-lt"/>
              <a:buAutoNum type="arabicPeriod"/>
            </a:pPr>
            <a:r>
              <a:rPr lang="en-ZA" sz="1900" kern="0" dirty="0">
                <a:solidFill>
                  <a:prstClr val="black"/>
                </a:solidFill>
                <a:latin typeface="Arial"/>
                <a:cs typeface="Arial"/>
              </a:rPr>
              <a:t>Percentage of unnatural deaths in correctional centres and remand detention facilities per year – material adjustments</a:t>
            </a:r>
          </a:p>
          <a:p>
            <a:pPr algn="just" fontAlgn="t">
              <a:lnSpc>
                <a:spcPct val="90000"/>
              </a:lnSpc>
              <a:spcBef>
                <a:spcPts val="1800"/>
              </a:spcBef>
              <a:buClr>
                <a:srgbClr val="006600"/>
              </a:buClr>
            </a:pPr>
            <a:r>
              <a:rPr lang="en-ZA" sz="3000" b="1" dirty="0" smtClean="0">
                <a:solidFill>
                  <a:srgbClr val="003300"/>
                </a:solidFill>
                <a:cs typeface="Arial" panose="020B0604020202020204" pitchFamily="34" charset="0"/>
              </a:rPr>
              <a:t>PROGRAMME 5: SOCIAL REINTEGRATION </a:t>
            </a:r>
          </a:p>
          <a:p>
            <a:pPr marL="457200" indent="-457200" algn="just" fontAlgn="t">
              <a:lnSpc>
                <a:spcPct val="90000"/>
              </a:lnSpc>
              <a:spcBef>
                <a:spcPts val="1800"/>
              </a:spcBef>
              <a:buFont typeface="+mj-lt"/>
              <a:buAutoNum type="arabicPeriod"/>
            </a:pPr>
            <a:r>
              <a:rPr lang="en-ZA" sz="1900" kern="0" dirty="0" smtClean="0">
                <a:solidFill>
                  <a:prstClr val="black"/>
                </a:solidFill>
                <a:latin typeface="Arial"/>
                <a:cs typeface="Arial"/>
              </a:rPr>
              <a:t>No </a:t>
            </a:r>
            <a:r>
              <a:rPr lang="en-ZA" sz="1900" kern="0" dirty="0">
                <a:solidFill>
                  <a:prstClr val="black"/>
                </a:solidFill>
                <a:latin typeface="Arial"/>
                <a:cs typeface="Arial"/>
              </a:rPr>
              <a:t>audit findings or material adjustments </a:t>
            </a:r>
          </a:p>
        </p:txBody>
      </p:sp>
      <p:sp>
        <p:nvSpPr>
          <p:cNvPr id="2" name="Rectangle 1"/>
          <p:cNvSpPr/>
          <p:nvPr/>
        </p:nvSpPr>
        <p:spPr>
          <a:xfrm>
            <a:off x="0" y="0"/>
            <a:ext cx="12192000" cy="553998"/>
          </a:xfrm>
          <a:prstGeom prst="rect">
            <a:avLst/>
          </a:prstGeom>
        </p:spPr>
        <p:txBody>
          <a:bodyPr wrap="square">
            <a:spAutoFit/>
          </a:bodyPr>
          <a:lstStyle/>
          <a:p>
            <a:r>
              <a:rPr lang="en-ZA" sz="3000" b="1" dirty="0" smtClean="0">
                <a:solidFill>
                  <a:srgbClr val="003300"/>
                </a:solidFill>
                <a:cs typeface="Arial" panose="020B0604020202020204" pitchFamily="34" charset="0"/>
              </a:rPr>
              <a:t>  PREDETERMINED OBJECTIVES: AUDIT </a:t>
            </a:r>
            <a:r>
              <a:rPr lang="en-ZA" sz="3000" b="1" dirty="0">
                <a:solidFill>
                  <a:srgbClr val="003300"/>
                </a:solidFill>
                <a:cs typeface="Arial" panose="020B0604020202020204" pitchFamily="34" charset="0"/>
              </a:rPr>
              <a:t>CONCLUSION FOR 2018/19 (AOPO</a:t>
            </a:r>
            <a:r>
              <a:rPr lang="en-ZA" sz="3000" b="1" dirty="0" smtClean="0">
                <a:solidFill>
                  <a:srgbClr val="003300"/>
                </a:solidFill>
                <a:cs typeface="Arial" panose="020B0604020202020204" pitchFamily="34" charset="0"/>
              </a:rPr>
              <a:t>)</a:t>
            </a:r>
          </a:p>
        </p:txBody>
      </p:sp>
      <p:sp>
        <p:nvSpPr>
          <p:cNvPr id="6"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49</a:t>
            </a:fld>
            <a:endParaRPr lang="en-US" b="1" dirty="0">
              <a:solidFill>
                <a:schemeClr val="tx1"/>
              </a:solidFill>
            </a:endParaRPr>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278377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5</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LEGISLATIVE MANDATE AND POLICY MANDATE</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a:xfrm>
            <a:off x="190500" y="1230088"/>
            <a:ext cx="5760000" cy="4648200"/>
          </a:xfrm>
          <a:prstGeom prst="rect">
            <a:avLst/>
          </a:prstGeom>
          <a:ln w="28575">
            <a:solidFill>
              <a:srgbClr val="CC9900"/>
            </a:solidFill>
          </a:ln>
        </p:spPr>
        <p:txBody>
          <a:bodyPr>
            <a:noAutofit/>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base">
              <a:spcBef>
                <a:spcPts val="1200"/>
              </a:spcBef>
              <a:spcAft>
                <a:spcPts val="600"/>
              </a:spcAft>
              <a:defRPr/>
            </a:pPr>
            <a:r>
              <a:rPr lang="en-US" sz="2400" dirty="0" smtClean="0">
                <a:ea typeface="Calibri"/>
              </a:rPr>
              <a:t>Correctional Services Act 111 of 1998</a:t>
            </a:r>
          </a:p>
          <a:p>
            <a:pPr algn="just" fontAlgn="base">
              <a:spcBef>
                <a:spcPts val="1200"/>
              </a:spcBef>
              <a:spcAft>
                <a:spcPts val="600"/>
              </a:spcAft>
              <a:defRPr/>
            </a:pPr>
            <a:r>
              <a:rPr lang="en-GB" sz="2400" dirty="0" smtClean="0">
                <a:ea typeface="Calibri"/>
              </a:rPr>
              <a:t>Criminal Procedure Act 51 of 1977</a:t>
            </a:r>
          </a:p>
          <a:p>
            <a:pPr algn="just">
              <a:spcBef>
                <a:spcPts val="1200"/>
              </a:spcBef>
              <a:spcAft>
                <a:spcPts val="600"/>
              </a:spcAft>
            </a:pPr>
            <a:r>
              <a:rPr lang="en-GB" sz="2400" dirty="0" smtClean="0">
                <a:ea typeface="Calibri"/>
                <a:cs typeface="Calibri"/>
              </a:rPr>
              <a:t>Child Justice Act 75 of 2008</a:t>
            </a:r>
            <a:endParaRPr lang="en-ZA" sz="2400" dirty="0" smtClean="0">
              <a:ea typeface="Calibri"/>
              <a:cs typeface="Times New Roman"/>
            </a:endParaRPr>
          </a:p>
          <a:p>
            <a:pPr algn="just" fontAlgn="base">
              <a:spcBef>
                <a:spcPts val="1200"/>
              </a:spcBef>
              <a:spcAft>
                <a:spcPts val="600"/>
              </a:spcAft>
              <a:defRPr/>
            </a:pPr>
            <a:r>
              <a:rPr lang="en-GB" sz="2400" dirty="0" smtClean="0">
                <a:ea typeface="Calibri"/>
              </a:rPr>
              <a:t>The Promotion of Administrative Justice Act 3 of 2000</a:t>
            </a:r>
          </a:p>
          <a:p>
            <a:pPr algn="just" fontAlgn="base">
              <a:spcBef>
                <a:spcPts val="1200"/>
              </a:spcBef>
              <a:spcAft>
                <a:spcPts val="600"/>
              </a:spcAft>
              <a:defRPr/>
            </a:pPr>
            <a:r>
              <a:rPr lang="en-GB" sz="2400" dirty="0" smtClean="0"/>
              <a:t>The National Health Act 61 of 2003</a:t>
            </a:r>
            <a:endParaRPr lang="en-ZA" sz="2400" dirty="0" smtClean="0"/>
          </a:p>
          <a:p>
            <a:pPr algn="just" fontAlgn="base">
              <a:spcBef>
                <a:spcPts val="1200"/>
              </a:spcBef>
              <a:spcAft>
                <a:spcPts val="600"/>
              </a:spcAft>
              <a:defRPr/>
            </a:pPr>
            <a:r>
              <a:rPr lang="en-GB" sz="2400" dirty="0" smtClean="0"/>
              <a:t>The Mental Health Care Act 17 of 2002</a:t>
            </a:r>
            <a:endParaRPr lang="en-ZA" sz="2400" dirty="0" smtClean="0"/>
          </a:p>
          <a:p>
            <a:pPr algn="just">
              <a:spcBef>
                <a:spcPts val="1200"/>
              </a:spcBef>
              <a:spcAft>
                <a:spcPts val="600"/>
              </a:spcAft>
            </a:pPr>
            <a:r>
              <a:rPr lang="en-GB" sz="2400" dirty="0" smtClean="0">
                <a:ea typeface="Calibri"/>
                <a:cs typeface="Calibri"/>
              </a:rPr>
              <a:t>Prevention and Combatting of Torture of Persons Act 13 of 2013</a:t>
            </a:r>
            <a:endParaRPr lang="en-ZA" sz="2400" dirty="0" smtClean="0">
              <a:ea typeface="Calibri"/>
              <a:cs typeface="Times New Roman"/>
            </a:endParaRPr>
          </a:p>
          <a:p>
            <a:pPr algn="just" fontAlgn="base">
              <a:spcBef>
                <a:spcPts val="1200"/>
              </a:spcBef>
              <a:spcAft>
                <a:spcPts val="600"/>
              </a:spcAft>
              <a:defRPr/>
            </a:pPr>
            <a:endParaRPr lang="en-US" sz="2400" dirty="0">
              <a:solidFill>
                <a:srgbClr val="FF0000"/>
              </a:solidFill>
              <a:ea typeface="Arial Unicode MS" pitchFamily="34" charset="-128"/>
              <a:cs typeface="Arial Unicode MS" pitchFamily="34" charset="-128"/>
            </a:endParaRPr>
          </a:p>
        </p:txBody>
      </p:sp>
      <p:sp>
        <p:nvSpPr>
          <p:cNvPr id="10" name="Rectangle 9"/>
          <p:cNvSpPr/>
          <p:nvPr/>
        </p:nvSpPr>
        <p:spPr>
          <a:xfrm>
            <a:off x="6219685" y="1240972"/>
            <a:ext cx="5760000" cy="4608000"/>
          </a:xfrm>
          <a:prstGeom prst="rect">
            <a:avLst/>
          </a:prstGeom>
          <a:ln w="28575">
            <a:solidFill>
              <a:srgbClr val="CC9900"/>
            </a:solidFill>
          </a:ln>
        </p:spPr>
        <p:txBody>
          <a:bodyPr wrap="square">
            <a:spAutoFit/>
          </a:bodyPr>
          <a:lstStyle/>
          <a:p>
            <a:pPr marL="342900" lvl="0" indent="-342900" algn="just">
              <a:spcBef>
                <a:spcPts val="1200"/>
              </a:spcBef>
              <a:spcAft>
                <a:spcPts val="1200"/>
              </a:spcAft>
              <a:buFont typeface="Arial" panose="020B0604020202020204" pitchFamily="34" charset="0"/>
              <a:buChar char="•"/>
              <a:defRPr/>
            </a:pPr>
            <a:r>
              <a:rPr lang="en-GB" sz="2400" dirty="0">
                <a:solidFill>
                  <a:prstClr val="black"/>
                </a:solidFill>
                <a:latin typeface="Calibri"/>
                <a:cs typeface="+mn-cs"/>
              </a:rPr>
              <a:t>The White Paper on Corrections in South Africa (2005) </a:t>
            </a:r>
            <a:endParaRPr lang="en-ZA" sz="2400" dirty="0">
              <a:solidFill>
                <a:prstClr val="black"/>
              </a:solidFill>
              <a:latin typeface="Calibri"/>
              <a:ea typeface="Calibri"/>
              <a:cs typeface="+mn-cs"/>
            </a:endParaRPr>
          </a:p>
          <a:p>
            <a:pPr marL="342900" lvl="0" indent="-342900" algn="just">
              <a:spcBef>
                <a:spcPts val="1200"/>
              </a:spcBef>
              <a:spcAft>
                <a:spcPts val="1200"/>
              </a:spcAft>
              <a:buFont typeface="Arial" panose="020B0604020202020204" pitchFamily="34" charset="0"/>
              <a:buChar char="•"/>
              <a:defRPr/>
            </a:pPr>
            <a:r>
              <a:rPr lang="en-GB" sz="2400" dirty="0">
                <a:solidFill>
                  <a:prstClr val="black"/>
                </a:solidFill>
                <a:latin typeface="Calibri"/>
                <a:cs typeface="+mn-cs"/>
              </a:rPr>
              <a:t>The White Paper on Remand Detention Management in South Africa (2014) </a:t>
            </a:r>
          </a:p>
          <a:p>
            <a:pPr marL="342900" lvl="0" indent="-342900" algn="just">
              <a:spcBef>
                <a:spcPts val="1200"/>
              </a:spcBef>
              <a:spcAft>
                <a:spcPts val="1200"/>
              </a:spcAft>
              <a:buFont typeface="Arial" panose="020B0604020202020204" pitchFamily="34" charset="0"/>
              <a:buChar char="•"/>
              <a:defRPr/>
            </a:pPr>
            <a:r>
              <a:rPr lang="en-GB" sz="2400" dirty="0">
                <a:solidFill>
                  <a:prstClr val="black"/>
                </a:solidFill>
                <a:latin typeface="Calibri"/>
                <a:cs typeface="+mn-cs"/>
              </a:rPr>
              <a:t>National Development Plan Vision 2030</a:t>
            </a:r>
            <a:endParaRPr lang="en-ZA" sz="2400" dirty="0">
              <a:solidFill>
                <a:prstClr val="black"/>
              </a:solidFill>
              <a:latin typeface="Calibri"/>
              <a:cs typeface="+mn-cs"/>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292567" cy="6864466"/>
            <a:chOff x="0" y="0"/>
            <a:chExt cx="12292567" cy="6864466"/>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92567" cy="6864466"/>
            </a:xfrm>
            <a:prstGeom prst="rect">
              <a:avLst/>
            </a:prstGeom>
          </p:spPr>
        </p:pic>
        <p:sp>
          <p:nvSpPr>
            <p:cNvPr id="2" name="TextBox 1"/>
            <p:cNvSpPr txBox="1"/>
            <p:nvPr/>
          </p:nvSpPr>
          <p:spPr>
            <a:xfrm>
              <a:off x="6146283" y="88900"/>
              <a:ext cx="6045717" cy="3416320"/>
            </a:xfrm>
            <a:prstGeom prst="rect">
              <a:avLst/>
            </a:prstGeom>
            <a:noFill/>
          </p:spPr>
          <p:txBody>
            <a:bodyPr wrap="square" rtlCol="0">
              <a:spAutoFit/>
            </a:bodyPr>
            <a:lstStyle/>
            <a:p>
              <a:pPr algn="ctr"/>
              <a:r>
                <a:rPr lang="en-ZA" sz="7200" b="1" dirty="0" smtClean="0">
                  <a:solidFill>
                    <a:srgbClr val="00A24D"/>
                  </a:solidFill>
                </a:rPr>
                <a:t>PART C</a:t>
              </a:r>
            </a:p>
            <a:p>
              <a:pPr algn="ctr"/>
              <a:endParaRPr lang="en-ZA" sz="7200" b="1" dirty="0">
                <a:solidFill>
                  <a:srgbClr val="00A24D"/>
                </a:solidFill>
              </a:endParaRPr>
            </a:p>
            <a:p>
              <a:pPr algn="ctr"/>
              <a:r>
                <a:rPr lang="en-ZA" sz="7200" b="1" dirty="0" smtClean="0">
                  <a:solidFill>
                    <a:srgbClr val="00A24D"/>
                  </a:solidFill>
                </a:rPr>
                <a:t>GOVERNANCE</a:t>
              </a:r>
              <a:endParaRPr lang="en-ZA" sz="7200" b="1" dirty="0">
                <a:solidFill>
                  <a:srgbClr val="00A24D"/>
                </a:solidFill>
              </a:endParaRPr>
            </a:p>
          </p:txBody>
        </p:sp>
      </p:grpSp>
    </p:spTree>
    <p:extLst>
      <p:ext uri="{BB962C8B-B14F-4D97-AF65-F5344CB8AC3E}">
        <p14:creationId xmlns:p14="http://schemas.microsoft.com/office/powerpoint/2010/main" xmlns="" val="25085419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67" y="1219200"/>
            <a:ext cx="11764433" cy="4800600"/>
          </a:xfrm>
          <a:noFill/>
        </p:spPr>
        <p:txBody>
          <a:bodyPr>
            <a:noAutofit/>
          </a:bodyPr>
          <a:lstStyle/>
          <a:p>
            <a:pPr marL="0" indent="0" algn="just">
              <a:spcBef>
                <a:spcPts val="200"/>
              </a:spcBef>
              <a:spcAft>
                <a:spcPts val="200"/>
              </a:spcAft>
              <a:buNone/>
              <a:defRPr/>
            </a:pPr>
            <a:r>
              <a:rPr lang="en-ZA" altLang="en-US" sz="1500" b="1" u="sng" dirty="0"/>
              <a:t>RISK MANAGEMENT</a:t>
            </a:r>
          </a:p>
          <a:p>
            <a:pPr marL="342900" indent="-342900" algn="just">
              <a:spcBef>
                <a:spcPts val="200"/>
              </a:spcBef>
              <a:spcAft>
                <a:spcPts val="200"/>
              </a:spcAft>
              <a:buFont typeface="+mj-lt"/>
              <a:buAutoNum type="arabicPeriod"/>
              <a:defRPr/>
            </a:pPr>
            <a:r>
              <a:rPr lang="en-US" sz="1500" dirty="0" smtClean="0"/>
              <a:t>The </a:t>
            </a:r>
            <a:r>
              <a:rPr lang="en-US" sz="1500" dirty="0"/>
              <a:t>Risk Management Policy and Strategy were adopted by the Risk Management Committee on 12 November 2018. </a:t>
            </a:r>
            <a:endParaRPr lang="en-US" sz="1500" dirty="0" smtClean="0"/>
          </a:p>
          <a:p>
            <a:pPr marL="342900" indent="-342900" algn="just">
              <a:spcBef>
                <a:spcPts val="200"/>
              </a:spcBef>
              <a:spcAft>
                <a:spcPts val="200"/>
              </a:spcAft>
              <a:buFont typeface="+mj-lt"/>
              <a:buAutoNum type="arabicPeriod"/>
              <a:defRPr/>
            </a:pPr>
            <a:r>
              <a:rPr lang="en-US" sz="1500" dirty="0" smtClean="0"/>
              <a:t>The </a:t>
            </a:r>
            <a:r>
              <a:rPr lang="en-US" sz="1500" dirty="0"/>
              <a:t>risk monitoring reports </a:t>
            </a:r>
            <a:r>
              <a:rPr lang="en-US" sz="1500" dirty="0" smtClean="0"/>
              <a:t>indicate </a:t>
            </a:r>
            <a:r>
              <a:rPr lang="en-US" sz="1500" dirty="0"/>
              <a:t>some improvements on the risk management process and this has resulted in positive spin-offs on performance information in 2018/19 financial year. </a:t>
            </a:r>
            <a:endParaRPr lang="en-US" sz="1500" dirty="0" smtClean="0"/>
          </a:p>
          <a:p>
            <a:pPr marL="0" indent="0" algn="just">
              <a:spcBef>
                <a:spcPts val="200"/>
              </a:spcBef>
              <a:spcAft>
                <a:spcPts val="200"/>
              </a:spcAft>
              <a:buNone/>
              <a:defRPr/>
            </a:pPr>
            <a:endParaRPr lang="en-ZA" sz="1100" dirty="0" smtClean="0"/>
          </a:p>
          <a:p>
            <a:pPr marL="0" indent="0" algn="just">
              <a:spcBef>
                <a:spcPts val="200"/>
              </a:spcBef>
              <a:spcAft>
                <a:spcPts val="200"/>
              </a:spcAft>
              <a:buNone/>
              <a:defRPr/>
            </a:pPr>
            <a:r>
              <a:rPr lang="en-ZA" sz="1500" b="1" u="sng" dirty="0"/>
              <a:t>FRAUD AND CORRUPTION </a:t>
            </a:r>
          </a:p>
          <a:p>
            <a:pPr marL="342900" indent="-342900" algn="just">
              <a:spcBef>
                <a:spcPts val="200"/>
              </a:spcBef>
              <a:spcAft>
                <a:spcPts val="200"/>
              </a:spcAft>
              <a:buFont typeface="+mj-lt"/>
              <a:buAutoNum type="arabicPeriod"/>
              <a:defRPr/>
            </a:pPr>
            <a:r>
              <a:rPr lang="en-US" altLang="en-US" sz="1500" dirty="0"/>
              <a:t>D</a:t>
            </a:r>
            <a:r>
              <a:rPr lang="en-US" altLang="en-US" sz="1500" dirty="0" smtClean="0"/>
              <a:t>epartment’s </a:t>
            </a:r>
            <a:r>
              <a:rPr lang="en-US" altLang="en-US" sz="1500" dirty="0"/>
              <a:t>anti-corruption strategy </a:t>
            </a:r>
            <a:r>
              <a:rPr lang="en-US" altLang="en-US" sz="1500" dirty="0" smtClean="0"/>
              <a:t>focuses </a:t>
            </a:r>
            <a:r>
              <a:rPr lang="en-US" altLang="en-US" sz="1500" dirty="0"/>
              <a:t>on prevention, investigation and </a:t>
            </a:r>
            <a:r>
              <a:rPr lang="en-US" altLang="en-US" sz="1500" dirty="0" smtClean="0"/>
              <a:t>sanctioning</a:t>
            </a:r>
          </a:p>
          <a:p>
            <a:pPr marL="342900" indent="-342900" algn="just">
              <a:spcBef>
                <a:spcPts val="200"/>
              </a:spcBef>
              <a:spcAft>
                <a:spcPts val="200"/>
              </a:spcAft>
              <a:buFont typeface="+mj-lt"/>
              <a:buAutoNum type="arabicPeriod"/>
              <a:defRPr/>
            </a:pPr>
            <a:r>
              <a:rPr lang="en-ZA" altLang="en-US" sz="1500" dirty="0"/>
              <a:t>There were 31 workshops conducted on Ethics, Fraud Prevention and Anti-Corruption including whistle blowing attended by 754 officials across the Department supplemented by the distribution of 377 promotional items.  Two hundred and eighteen (218) incidents were reported to the Departmental Investigation Unit during the period under review; a total of 609 cases and 342 enquiries were brought forward from the previous financial year(s).  One hundred and seventy seven (177) investigations were finalized of which 34 that had prima facie evidence of the misconduct where disciplinary proceedings were initiated.</a:t>
            </a:r>
          </a:p>
          <a:p>
            <a:pPr marL="342900" indent="-342900" algn="just">
              <a:spcBef>
                <a:spcPts val="200"/>
              </a:spcBef>
              <a:spcAft>
                <a:spcPts val="200"/>
              </a:spcAft>
              <a:buFont typeface="+mj-lt"/>
              <a:buAutoNum type="arabicPeriod"/>
              <a:defRPr/>
            </a:pPr>
            <a:r>
              <a:rPr lang="en-US" altLang="en-US" sz="1500" dirty="0" smtClean="0"/>
              <a:t>The Department finalised </a:t>
            </a:r>
            <a:r>
              <a:rPr lang="en-US" altLang="en-US" sz="1500" dirty="0"/>
              <a:t>32 disciplinary hearings of officials, resulting in 31 officials being found guilty </a:t>
            </a:r>
            <a:r>
              <a:rPr lang="en-US" altLang="en-US" sz="1500" dirty="0" smtClean="0"/>
              <a:t>(97% </a:t>
            </a:r>
            <a:r>
              <a:rPr lang="en-US" altLang="en-US" sz="1500" dirty="0"/>
              <a:t>success rate on guilty findings) in disciplinary hearings. </a:t>
            </a:r>
            <a:endParaRPr lang="en-US" altLang="en-US" sz="1500" dirty="0" smtClean="0"/>
          </a:p>
          <a:p>
            <a:pPr marL="0" indent="0" algn="just">
              <a:spcBef>
                <a:spcPts val="200"/>
              </a:spcBef>
              <a:spcAft>
                <a:spcPts val="200"/>
              </a:spcAft>
              <a:buNone/>
              <a:defRPr/>
            </a:pPr>
            <a:endParaRPr lang="en-ZA" altLang="en-US" sz="1100" dirty="0"/>
          </a:p>
          <a:p>
            <a:pPr marL="0" indent="0" algn="just">
              <a:spcBef>
                <a:spcPts val="200"/>
              </a:spcBef>
              <a:spcAft>
                <a:spcPts val="200"/>
              </a:spcAft>
              <a:buNone/>
              <a:defRPr/>
            </a:pPr>
            <a:r>
              <a:rPr lang="en-US" sz="1500" b="1" u="sng" dirty="0"/>
              <a:t>CODE OF CONDUCT</a:t>
            </a:r>
          </a:p>
          <a:p>
            <a:pPr marL="342900" indent="-342900" algn="just">
              <a:spcBef>
                <a:spcPts val="200"/>
              </a:spcBef>
              <a:spcAft>
                <a:spcPts val="200"/>
              </a:spcAft>
              <a:buFont typeface="+mj-lt"/>
              <a:buAutoNum type="arabicPeriod"/>
              <a:defRPr/>
            </a:pPr>
            <a:r>
              <a:rPr lang="en-US" sz="1500" dirty="0" smtClean="0"/>
              <a:t>The Department </a:t>
            </a:r>
            <a:r>
              <a:rPr lang="en-US" sz="1500" dirty="0"/>
              <a:t>has </a:t>
            </a:r>
            <a:r>
              <a:rPr lang="en-US" sz="1500" dirty="0" smtClean="0"/>
              <a:t>adopted and endorsed a </a:t>
            </a:r>
            <a:r>
              <a:rPr lang="en-US" sz="1500" dirty="0"/>
              <a:t>code of conduct regulates relationships between employees, service users or providers and the </a:t>
            </a:r>
            <a:r>
              <a:rPr lang="en-US" sz="1500" dirty="0" smtClean="0"/>
              <a:t>clients</a:t>
            </a:r>
          </a:p>
          <a:p>
            <a:pPr marL="342900" indent="-342900" algn="just">
              <a:spcBef>
                <a:spcPts val="200"/>
              </a:spcBef>
              <a:spcAft>
                <a:spcPts val="200"/>
              </a:spcAft>
              <a:buFont typeface="+mj-lt"/>
              <a:buAutoNum type="arabicPeriod"/>
              <a:defRPr/>
            </a:pPr>
            <a:r>
              <a:rPr lang="en-US" altLang="en-US" sz="1500" dirty="0" smtClean="0"/>
              <a:t>During the 2018/19 financial year, 862 officials </a:t>
            </a:r>
            <a:r>
              <a:rPr lang="en-US" altLang="en-US" sz="1500" dirty="0"/>
              <a:t>were trained on the contents and importance of Code of </a:t>
            </a:r>
            <a:r>
              <a:rPr lang="en-US" altLang="en-US" sz="1500" dirty="0" smtClean="0"/>
              <a:t>Conduct</a:t>
            </a:r>
          </a:p>
        </p:txBody>
      </p:sp>
      <p:sp>
        <p:nvSpPr>
          <p:cNvPr id="6" name="Slide Number Placeholder 5"/>
          <p:cNvSpPr>
            <a:spLocks noGrp="1"/>
          </p:cNvSpPr>
          <p:nvPr>
            <p:ph type="sldNum" sz="quarter" idx="12"/>
          </p:nvPr>
        </p:nvSpPr>
        <p:spPr/>
        <p:txBody>
          <a:bodyPr/>
          <a:lstStyle/>
          <a:p>
            <a:pPr>
              <a:defRPr/>
            </a:pPr>
            <a:fld id="{CEB75247-9BED-4CEB-B4EE-9AD7262C91F3}" type="slidenum">
              <a:rPr lang="en-ZA" altLang="en-US" smtClean="0"/>
              <a:pPr>
                <a:defRPr/>
              </a:pPr>
              <a:t>51</a:t>
            </a:fld>
            <a:endParaRPr lang="en-ZA" altLang="en-US" dirty="0"/>
          </a:p>
        </p:txBody>
      </p:sp>
      <p:sp>
        <p:nvSpPr>
          <p:cNvPr id="5" name="Rectangle 4"/>
          <p:cNvSpPr/>
          <p:nvPr/>
        </p:nvSpPr>
        <p:spPr>
          <a:xfrm>
            <a:off x="152401" y="76200"/>
            <a:ext cx="119634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GOVERNANCE</a:t>
            </a:r>
          </a:p>
        </p:txBody>
      </p:sp>
      <p:sp>
        <p:nvSpPr>
          <p:cNvPr id="7" name="Slide Number Placeholder 1"/>
          <p:cNvSpPr txBox="1">
            <a:spLocks/>
          </p:cNvSpPr>
          <p:nvPr/>
        </p:nvSpPr>
        <p:spPr>
          <a:xfrm>
            <a:off x="8737601" y="6356356"/>
            <a:ext cx="2844801" cy="365125"/>
          </a:xfrm>
          <a:prstGeom prst="rect">
            <a:avLst/>
          </a:prstGeom>
        </p:spPr>
        <p:txBody>
          <a:bodyPr vert="horz" lIns="91440" tIns="45720" rIns="91440" bIns="45720" rtlCol="0" anchor="ctr"/>
          <a:lstStyle>
            <a:defPPr>
              <a:defRPr lang="en-US"/>
            </a:defPPr>
            <a:lvl1pPr marL="0" algn="r" defTabSz="914316" rtl="0" eaLnBrk="1" latinLnBrk="0" hangingPunct="1">
              <a:defRPr sz="1200" kern="1200">
                <a:solidFill>
                  <a:schemeClr val="tx1">
                    <a:tint val="75000"/>
                  </a:schemeClr>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a:lstStyle>
          <a:p>
            <a:fld id="{6D88B901-4B89-400A-9326-FD413AFBC764}" type="slidenum">
              <a:rPr lang="en-US" b="1" smtClean="0">
                <a:solidFill>
                  <a:schemeClr val="tx1"/>
                </a:solidFill>
              </a:rPr>
              <a:pPr/>
              <a:t>51</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3222289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167" y="1219200"/>
            <a:ext cx="11764433" cy="4800600"/>
          </a:xfrm>
          <a:noFill/>
        </p:spPr>
        <p:txBody>
          <a:bodyPr>
            <a:normAutofit/>
          </a:bodyPr>
          <a:lstStyle/>
          <a:p>
            <a:pPr marL="0" indent="0" algn="just">
              <a:spcBef>
                <a:spcPts val="400"/>
              </a:spcBef>
              <a:buNone/>
              <a:defRPr/>
            </a:pPr>
            <a:r>
              <a:rPr lang="en-US" altLang="en-US" sz="1600" b="1" u="sng" dirty="0" smtClean="0"/>
              <a:t>PORTFOLIO </a:t>
            </a:r>
            <a:r>
              <a:rPr lang="en-US" altLang="en-US" sz="1600" b="1" u="sng" dirty="0"/>
              <a:t>COMMITTEES FOR </a:t>
            </a:r>
            <a:r>
              <a:rPr lang="en-US" altLang="en-US" sz="1600" b="1" u="sng" dirty="0" smtClean="0"/>
              <a:t>2018/19</a:t>
            </a:r>
          </a:p>
          <a:p>
            <a:pPr marL="0" indent="0" algn="just">
              <a:spcBef>
                <a:spcPts val="400"/>
              </a:spcBef>
              <a:buNone/>
              <a:defRPr/>
            </a:pPr>
            <a:r>
              <a:rPr lang="en-US" altLang="en-US" sz="1600" dirty="0" smtClean="0"/>
              <a:t>The following matters were raised </a:t>
            </a:r>
            <a:r>
              <a:rPr lang="en-US" altLang="en-US" sz="1600" dirty="0"/>
              <a:t>by the Portfolio </a:t>
            </a:r>
            <a:r>
              <a:rPr lang="en-US" altLang="en-US" sz="1600" dirty="0" smtClean="0"/>
              <a:t>Committee: </a:t>
            </a:r>
          </a:p>
          <a:p>
            <a:pPr marL="342900" indent="-342900" algn="just">
              <a:spcBef>
                <a:spcPts val="400"/>
              </a:spcBef>
              <a:buFont typeface="+mj-lt"/>
              <a:buAutoNum type="arabicPeriod"/>
              <a:defRPr/>
            </a:pPr>
            <a:r>
              <a:rPr lang="en-US" altLang="en-US" sz="1600" dirty="0"/>
              <a:t>Overcrowding </a:t>
            </a:r>
            <a:r>
              <a:rPr lang="en-US" altLang="en-US" sz="1600" dirty="0" smtClean="0"/>
              <a:t>versus </a:t>
            </a:r>
            <a:r>
              <a:rPr lang="en-US" altLang="en-US" sz="1600" dirty="0"/>
              <a:t>the Court </a:t>
            </a:r>
            <a:r>
              <a:rPr lang="en-US" altLang="en-US" sz="1600" dirty="0" smtClean="0"/>
              <a:t>Ruling </a:t>
            </a:r>
            <a:r>
              <a:rPr lang="en-US" altLang="en-US" sz="1600" b="1" dirty="0" smtClean="0"/>
              <a:t>:  </a:t>
            </a:r>
            <a:r>
              <a:rPr lang="en-US" altLang="en-US" sz="1600" dirty="0"/>
              <a:t>In terms of the Saldhana Judgement the </a:t>
            </a:r>
            <a:r>
              <a:rPr lang="en-US" altLang="en-US" sz="1600" dirty="0" smtClean="0"/>
              <a:t>Department </a:t>
            </a:r>
            <a:r>
              <a:rPr lang="en-US" altLang="en-US" sz="1600" dirty="0"/>
              <a:t>should not exceed 50% of the approved </a:t>
            </a:r>
            <a:r>
              <a:rPr lang="en-US" altLang="en-US" sz="1600" dirty="0" smtClean="0"/>
              <a:t>accommodation</a:t>
            </a:r>
          </a:p>
          <a:p>
            <a:pPr marL="342900" indent="-342900" algn="just">
              <a:spcBef>
                <a:spcPts val="400"/>
              </a:spcBef>
              <a:buFont typeface="+mj-lt"/>
              <a:buAutoNum type="arabicPeriod"/>
              <a:defRPr/>
            </a:pPr>
            <a:r>
              <a:rPr lang="en-US" altLang="en-US" sz="1600" dirty="0"/>
              <a:t>DCS relationship with African Global Operations (AGO) and its subsidiaries</a:t>
            </a:r>
            <a:r>
              <a:rPr lang="en-US" altLang="en-US" sz="1600" dirty="0" smtClean="0"/>
              <a:t>.</a:t>
            </a:r>
          </a:p>
          <a:p>
            <a:pPr marL="0" indent="0" algn="just">
              <a:spcBef>
                <a:spcPts val="400"/>
              </a:spcBef>
              <a:buNone/>
              <a:defRPr/>
            </a:pPr>
            <a:endParaRPr lang="en-US" altLang="en-US" sz="1600" dirty="0"/>
          </a:p>
          <a:p>
            <a:pPr marL="0" indent="0" algn="just">
              <a:spcBef>
                <a:spcPts val="400"/>
              </a:spcBef>
              <a:buNone/>
              <a:defRPr/>
            </a:pPr>
            <a:r>
              <a:rPr lang="en-US" altLang="en-US" sz="1600" b="1" u="sng" dirty="0" smtClean="0"/>
              <a:t>SCOPA </a:t>
            </a:r>
            <a:r>
              <a:rPr lang="en-US" altLang="en-US" sz="1600" b="1" u="sng" dirty="0"/>
              <a:t>RESOLUTIONS FOR 2018/19</a:t>
            </a:r>
          </a:p>
          <a:p>
            <a:pPr marL="0" indent="0" algn="just">
              <a:spcBef>
                <a:spcPts val="400"/>
              </a:spcBef>
              <a:buNone/>
              <a:defRPr/>
            </a:pPr>
            <a:r>
              <a:rPr lang="en-US" altLang="en-US" sz="1600" dirty="0"/>
              <a:t>The following measures were put in place by the Accounting Officer to resolve matters raised by the AGSA in 2017/18 financial year:- </a:t>
            </a:r>
          </a:p>
          <a:p>
            <a:pPr marL="342900" indent="-342900" algn="just">
              <a:spcBef>
                <a:spcPts val="400"/>
              </a:spcBef>
              <a:buFont typeface="+mj-lt"/>
              <a:buAutoNum type="arabicPeriod"/>
              <a:defRPr/>
            </a:pPr>
            <a:r>
              <a:rPr lang="en-US" altLang="en-US" sz="1600" dirty="0" smtClean="0"/>
              <a:t>Work-shopped </a:t>
            </a:r>
            <a:r>
              <a:rPr lang="en-US" altLang="en-US" sz="1600" dirty="0"/>
              <a:t>Branches and Regions on the implementation of audit action plans to improve quality and fast-track the implementation thereof. </a:t>
            </a:r>
            <a:r>
              <a:rPr lang="en-US" altLang="en-US" sz="1600" dirty="0" smtClean="0"/>
              <a:t>Continuously </a:t>
            </a:r>
            <a:r>
              <a:rPr lang="en-US" altLang="en-US" sz="1600" dirty="0"/>
              <a:t>provide internal control support to all functions, especially high-risk areas such as Facilities and Supply Chain Management.</a:t>
            </a:r>
          </a:p>
          <a:p>
            <a:pPr marL="342900" indent="-342900" algn="just">
              <a:spcBef>
                <a:spcPts val="400"/>
              </a:spcBef>
              <a:buFont typeface="+mj-lt"/>
              <a:buAutoNum type="arabicPeriod"/>
              <a:defRPr/>
            </a:pPr>
            <a:r>
              <a:rPr lang="en-US" altLang="en-US" sz="1600" dirty="0" smtClean="0"/>
              <a:t>Develop </a:t>
            </a:r>
            <a:r>
              <a:rPr lang="en-US" altLang="en-US" sz="1600" dirty="0"/>
              <a:t>and monitor progress on the Audit Turnaround Plan which also incorporated the Supply Chain Management Turnaround Plan</a:t>
            </a:r>
            <a:r>
              <a:rPr lang="en-US" altLang="en-US" sz="1600" dirty="0" smtClean="0"/>
              <a:t>.</a:t>
            </a:r>
            <a:endParaRPr lang="en-US" altLang="en-US" sz="1600" dirty="0"/>
          </a:p>
        </p:txBody>
      </p:sp>
      <p:sp>
        <p:nvSpPr>
          <p:cNvPr id="6" name="Slide Number Placeholder 5"/>
          <p:cNvSpPr>
            <a:spLocks noGrp="1"/>
          </p:cNvSpPr>
          <p:nvPr>
            <p:ph type="sldNum" sz="quarter" idx="12"/>
          </p:nvPr>
        </p:nvSpPr>
        <p:spPr/>
        <p:txBody>
          <a:bodyPr/>
          <a:lstStyle/>
          <a:p>
            <a:pPr>
              <a:defRPr/>
            </a:pPr>
            <a:fld id="{CEB75247-9BED-4CEB-B4EE-9AD7262C91F3}" type="slidenum">
              <a:rPr lang="en-ZA" altLang="en-US" smtClean="0">
                <a:solidFill>
                  <a:prstClr val="black">
                    <a:tint val="75000"/>
                  </a:prstClr>
                </a:solidFill>
              </a:rPr>
              <a:pPr>
                <a:defRPr/>
              </a:pPr>
              <a:t>52</a:t>
            </a:fld>
            <a:endParaRPr lang="en-ZA" altLang="en-US" dirty="0">
              <a:solidFill>
                <a:prstClr val="black">
                  <a:tint val="75000"/>
                </a:prstClr>
              </a:solidFill>
            </a:endParaRPr>
          </a:p>
        </p:txBody>
      </p:sp>
      <p:sp>
        <p:nvSpPr>
          <p:cNvPr id="5" name="Rectangle 4"/>
          <p:cNvSpPr/>
          <p:nvPr/>
        </p:nvSpPr>
        <p:spPr>
          <a:xfrm>
            <a:off x="152401" y="76200"/>
            <a:ext cx="119634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GOVERNANCE</a:t>
            </a:r>
          </a:p>
        </p:txBody>
      </p:sp>
      <p:sp>
        <p:nvSpPr>
          <p:cNvPr id="7" name="Slide Number Placeholder 1"/>
          <p:cNvSpPr txBox="1">
            <a:spLocks/>
          </p:cNvSpPr>
          <p:nvPr/>
        </p:nvSpPr>
        <p:spPr>
          <a:xfrm>
            <a:off x="8737601" y="6356356"/>
            <a:ext cx="2844801" cy="365125"/>
          </a:xfrm>
          <a:prstGeom prst="rect">
            <a:avLst/>
          </a:prstGeom>
        </p:spPr>
        <p:txBody>
          <a:bodyPr vert="horz" lIns="91440" tIns="45720" rIns="91440" bIns="45720" rtlCol="0" anchor="ctr"/>
          <a:lstStyle>
            <a:defPPr>
              <a:defRPr lang="en-US"/>
            </a:defPPr>
            <a:lvl1pPr marL="0" algn="r" defTabSz="914316" rtl="0" eaLnBrk="1" latinLnBrk="0" hangingPunct="1">
              <a:defRPr sz="1200" kern="1200">
                <a:solidFill>
                  <a:schemeClr val="tx1">
                    <a:tint val="75000"/>
                  </a:schemeClr>
                </a:solidFill>
                <a:latin typeface="+mn-lt"/>
                <a:ea typeface="+mn-ea"/>
                <a:cs typeface="+mn-cs"/>
              </a:defRPr>
            </a:lvl1pPr>
            <a:lvl2pPr marL="457158" algn="l" defTabSz="914316" rtl="0" eaLnBrk="1" latinLnBrk="0" hangingPunct="1">
              <a:defRPr sz="1800" kern="1200">
                <a:solidFill>
                  <a:schemeClr val="tx1"/>
                </a:solidFill>
                <a:latin typeface="+mn-lt"/>
                <a:ea typeface="+mn-ea"/>
                <a:cs typeface="+mn-cs"/>
              </a:defRPr>
            </a:lvl2pPr>
            <a:lvl3pPr marL="914316" algn="l" defTabSz="914316" rtl="0" eaLnBrk="1" latinLnBrk="0" hangingPunct="1">
              <a:defRPr sz="1800" kern="1200">
                <a:solidFill>
                  <a:schemeClr val="tx1"/>
                </a:solidFill>
                <a:latin typeface="+mn-lt"/>
                <a:ea typeface="+mn-ea"/>
                <a:cs typeface="+mn-cs"/>
              </a:defRPr>
            </a:lvl3pPr>
            <a:lvl4pPr marL="1371475" algn="l" defTabSz="914316" rtl="0" eaLnBrk="1" latinLnBrk="0" hangingPunct="1">
              <a:defRPr sz="1800" kern="1200">
                <a:solidFill>
                  <a:schemeClr val="tx1"/>
                </a:solidFill>
                <a:latin typeface="+mn-lt"/>
                <a:ea typeface="+mn-ea"/>
                <a:cs typeface="+mn-cs"/>
              </a:defRPr>
            </a:lvl4pPr>
            <a:lvl5pPr marL="1828633" algn="l" defTabSz="914316" rtl="0" eaLnBrk="1" latinLnBrk="0" hangingPunct="1">
              <a:defRPr sz="1800" kern="1200">
                <a:solidFill>
                  <a:schemeClr val="tx1"/>
                </a:solidFill>
                <a:latin typeface="+mn-lt"/>
                <a:ea typeface="+mn-ea"/>
                <a:cs typeface="+mn-cs"/>
              </a:defRPr>
            </a:lvl5pPr>
            <a:lvl6pPr marL="2285791" algn="l" defTabSz="914316" rtl="0" eaLnBrk="1" latinLnBrk="0" hangingPunct="1">
              <a:defRPr sz="1800" kern="1200">
                <a:solidFill>
                  <a:schemeClr val="tx1"/>
                </a:solidFill>
                <a:latin typeface="+mn-lt"/>
                <a:ea typeface="+mn-ea"/>
                <a:cs typeface="+mn-cs"/>
              </a:defRPr>
            </a:lvl6pPr>
            <a:lvl7pPr marL="2742949" algn="l" defTabSz="914316" rtl="0" eaLnBrk="1" latinLnBrk="0" hangingPunct="1">
              <a:defRPr sz="1800" kern="1200">
                <a:solidFill>
                  <a:schemeClr val="tx1"/>
                </a:solidFill>
                <a:latin typeface="+mn-lt"/>
                <a:ea typeface="+mn-ea"/>
                <a:cs typeface="+mn-cs"/>
              </a:defRPr>
            </a:lvl7pPr>
            <a:lvl8pPr marL="3200108" algn="l" defTabSz="914316" rtl="0" eaLnBrk="1" latinLnBrk="0" hangingPunct="1">
              <a:defRPr sz="1800" kern="1200">
                <a:solidFill>
                  <a:schemeClr val="tx1"/>
                </a:solidFill>
                <a:latin typeface="+mn-lt"/>
                <a:ea typeface="+mn-ea"/>
                <a:cs typeface="+mn-cs"/>
              </a:defRPr>
            </a:lvl8pPr>
            <a:lvl9pPr marL="3657266" algn="l" defTabSz="914316" rtl="0" eaLnBrk="1" latinLnBrk="0" hangingPunct="1">
              <a:defRPr sz="1800" kern="1200">
                <a:solidFill>
                  <a:schemeClr val="tx1"/>
                </a:solidFill>
                <a:latin typeface="+mn-lt"/>
                <a:ea typeface="+mn-ea"/>
                <a:cs typeface="+mn-cs"/>
              </a:defRPr>
            </a:lvl9pPr>
          </a:lstStyle>
          <a:p>
            <a:fld id="{6D88B901-4B89-400A-9326-FD413AFBC764}" type="slidenum">
              <a:rPr lang="en-US" b="1" smtClean="0">
                <a:solidFill>
                  <a:prstClr val="black"/>
                </a:solidFill>
              </a:rPr>
              <a:pPr/>
              <a:t>52</a:t>
            </a:fld>
            <a:endParaRPr lang="en-US" b="1" dirty="0">
              <a:solidFill>
                <a:prstClr val="black"/>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prstClr val="black"/>
                </a:solidFill>
              </a:rPr>
              <a:t>DEPARTMENT OF CORRECTIONAL SERVICES | </a:t>
            </a:r>
            <a:r>
              <a:rPr lang="en-US" b="1" dirty="0" smtClean="0">
                <a:solidFill>
                  <a:prstClr val="black"/>
                </a:solidFill>
              </a:rPr>
              <a:t>2018/19 ANNUAL REPORT</a:t>
            </a:r>
            <a:endParaRPr lang="en-US" b="1" dirty="0">
              <a:solidFill>
                <a:prstClr val="black"/>
              </a:solidFill>
            </a:endParaRPr>
          </a:p>
        </p:txBody>
      </p:sp>
    </p:spTree>
    <p:extLst>
      <p:ext uri="{BB962C8B-B14F-4D97-AF65-F5344CB8AC3E}">
        <p14:creationId xmlns:p14="http://schemas.microsoft.com/office/powerpoint/2010/main" xmlns="" val="1848752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292567" cy="6864466"/>
            <a:chOff x="0" y="0"/>
            <a:chExt cx="12292567" cy="6864466"/>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92567" cy="6864466"/>
            </a:xfrm>
            <a:prstGeom prst="rect">
              <a:avLst/>
            </a:prstGeom>
          </p:spPr>
        </p:pic>
        <p:sp>
          <p:nvSpPr>
            <p:cNvPr id="2" name="TextBox 1"/>
            <p:cNvSpPr txBox="1"/>
            <p:nvPr/>
          </p:nvSpPr>
          <p:spPr>
            <a:xfrm>
              <a:off x="6146283" y="0"/>
              <a:ext cx="6045717" cy="3477875"/>
            </a:xfrm>
            <a:prstGeom prst="rect">
              <a:avLst/>
            </a:prstGeom>
            <a:noFill/>
          </p:spPr>
          <p:txBody>
            <a:bodyPr wrap="square" rtlCol="0">
              <a:spAutoFit/>
            </a:bodyPr>
            <a:lstStyle/>
            <a:p>
              <a:pPr algn="ctr"/>
              <a:r>
                <a:rPr lang="en-ZA" sz="5500" b="1" dirty="0" smtClean="0">
                  <a:solidFill>
                    <a:srgbClr val="00A24D"/>
                  </a:solidFill>
                </a:rPr>
                <a:t>PART D</a:t>
              </a:r>
            </a:p>
            <a:p>
              <a:pPr algn="ctr"/>
              <a:endParaRPr lang="en-ZA" sz="5500" b="1" dirty="0">
                <a:solidFill>
                  <a:srgbClr val="00A24D"/>
                </a:solidFill>
              </a:endParaRPr>
            </a:p>
            <a:p>
              <a:pPr algn="ctr"/>
              <a:r>
                <a:rPr lang="en-ZA" sz="5500" b="1" dirty="0" smtClean="0">
                  <a:solidFill>
                    <a:srgbClr val="00A24D"/>
                  </a:solidFill>
                </a:rPr>
                <a:t>HUMAN RESOURCE MANAGEMENT</a:t>
              </a:r>
              <a:endParaRPr lang="en-ZA" sz="5500" b="1" dirty="0">
                <a:solidFill>
                  <a:srgbClr val="00A24D"/>
                </a:solidFill>
              </a:endParaRPr>
            </a:p>
          </p:txBody>
        </p:sp>
      </p:grpSp>
    </p:spTree>
    <p:extLst>
      <p:ext uri="{BB962C8B-B14F-4D97-AF65-F5344CB8AC3E}">
        <p14:creationId xmlns:p14="http://schemas.microsoft.com/office/powerpoint/2010/main" xmlns="" val="2508541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871774764"/>
              </p:ext>
            </p:extLst>
          </p:nvPr>
        </p:nvGraphicFramePr>
        <p:xfrm>
          <a:off x="331257" y="1295400"/>
          <a:ext cx="11529485" cy="4447806"/>
        </p:xfrm>
        <a:graphic>
          <a:graphicData uri="http://schemas.openxmlformats.org/drawingml/2006/table">
            <a:tbl>
              <a:tblPr firstRow="1" firstCol="1" bandRow="1" bandCol="1"/>
              <a:tblGrid>
                <a:gridCol w="2305897">
                  <a:extLst>
                    <a:ext uri="{9D8B030D-6E8A-4147-A177-3AD203B41FA5}">
                      <a16:colId xmlns:a16="http://schemas.microsoft.com/office/drawing/2014/main" xmlns="" val="20000"/>
                    </a:ext>
                  </a:extLst>
                </a:gridCol>
                <a:gridCol w="2305897">
                  <a:extLst>
                    <a:ext uri="{9D8B030D-6E8A-4147-A177-3AD203B41FA5}">
                      <a16:colId xmlns:a16="http://schemas.microsoft.com/office/drawing/2014/main" xmlns="" val="20001"/>
                    </a:ext>
                  </a:extLst>
                </a:gridCol>
                <a:gridCol w="2305897">
                  <a:extLst>
                    <a:ext uri="{9D8B030D-6E8A-4147-A177-3AD203B41FA5}">
                      <a16:colId xmlns:a16="http://schemas.microsoft.com/office/drawing/2014/main" xmlns="" val="20002"/>
                    </a:ext>
                  </a:extLst>
                </a:gridCol>
                <a:gridCol w="2305897">
                  <a:extLst>
                    <a:ext uri="{9D8B030D-6E8A-4147-A177-3AD203B41FA5}">
                      <a16:colId xmlns:a16="http://schemas.microsoft.com/office/drawing/2014/main" xmlns="" val="20003"/>
                    </a:ext>
                  </a:extLst>
                </a:gridCol>
                <a:gridCol w="2305897">
                  <a:extLst>
                    <a:ext uri="{9D8B030D-6E8A-4147-A177-3AD203B41FA5}">
                      <a16:colId xmlns:a16="http://schemas.microsoft.com/office/drawing/2014/main" xmlns="" val="20004"/>
                    </a:ext>
                  </a:extLst>
                </a:gridCol>
              </a:tblGrid>
              <a:tr h="762000">
                <a:tc>
                  <a:txBody>
                    <a:bodyPr/>
                    <a:lstStyle/>
                    <a:p>
                      <a:pPr marL="0" marR="0" algn="ctr">
                        <a:lnSpc>
                          <a:spcPct val="115000"/>
                        </a:lnSpc>
                        <a:spcBef>
                          <a:spcPts val="0"/>
                        </a:spcBef>
                        <a:spcAft>
                          <a:spcPts val="0"/>
                        </a:spcAft>
                      </a:pPr>
                      <a:r>
                        <a:rPr lang="en-ZA"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Programme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587" marR="8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ZA"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posts on approved establishment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587" marR="8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ZA"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posts filled</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587" marR="8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ZA"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Vacancy rate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587" marR="8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marL="0" marR="0" algn="ctr">
                        <a:lnSpc>
                          <a:spcPct val="115000"/>
                        </a:lnSpc>
                        <a:spcBef>
                          <a:spcPts val="0"/>
                        </a:spcBef>
                        <a:spcAft>
                          <a:spcPts val="0"/>
                        </a:spcAft>
                      </a:pPr>
                      <a:r>
                        <a:rPr lang="en-ZA"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Number of employees additional to the establishment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7587" marR="8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00"/>
                  </a:ext>
                </a:extLst>
              </a:tr>
              <a:tr h="614301">
                <a:tc>
                  <a:txBody>
                    <a:bodyPr/>
                    <a:lstStyle/>
                    <a:p>
                      <a:pPr>
                        <a:lnSpc>
                          <a:spcPct val="115000"/>
                        </a:lnSpc>
                        <a:spcBef>
                          <a:spcPts val="300"/>
                        </a:spcBef>
                        <a:spcAft>
                          <a:spcPts val="300"/>
                        </a:spcAft>
                      </a:pPr>
                      <a:r>
                        <a:rPr lang="en-GB" sz="2000" dirty="0">
                          <a:effectLst/>
                          <a:latin typeface="Calibri"/>
                          <a:ea typeface="Calibri"/>
                          <a:cs typeface="Calibri"/>
                        </a:rPr>
                        <a:t>Administration </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6 764</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5 931</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12.3</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47</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14301">
                <a:tc>
                  <a:txBody>
                    <a:bodyPr/>
                    <a:lstStyle/>
                    <a:p>
                      <a:pPr>
                        <a:lnSpc>
                          <a:spcPct val="115000"/>
                        </a:lnSpc>
                        <a:spcBef>
                          <a:spcPts val="300"/>
                        </a:spcBef>
                        <a:spcAft>
                          <a:spcPts val="300"/>
                        </a:spcAft>
                      </a:pPr>
                      <a:r>
                        <a:rPr lang="en-GB" sz="2000" dirty="0">
                          <a:effectLst/>
                          <a:latin typeface="Calibri"/>
                          <a:ea typeface="Calibri"/>
                          <a:cs typeface="Calibri"/>
                        </a:rPr>
                        <a:t>Care </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2 013</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1 758</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12.7</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61</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14301">
                <a:tc>
                  <a:txBody>
                    <a:bodyPr/>
                    <a:lstStyle/>
                    <a:p>
                      <a:pPr>
                        <a:lnSpc>
                          <a:spcPct val="115000"/>
                        </a:lnSpc>
                        <a:spcBef>
                          <a:spcPts val="300"/>
                        </a:spcBef>
                        <a:spcAft>
                          <a:spcPts val="300"/>
                        </a:spcAft>
                      </a:pPr>
                      <a:r>
                        <a:rPr lang="en-GB" sz="2000" dirty="0">
                          <a:effectLst/>
                          <a:latin typeface="Calibri"/>
                          <a:ea typeface="Calibri"/>
                          <a:cs typeface="Calibri"/>
                        </a:rPr>
                        <a:t>Incarceration </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28 013</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26 531</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5.3</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29</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14301">
                <a:tc>
                  <a:txBody>
                    <a:bodyPr/>
                    <a:lstStyle/>
                    <a:p>
                      <a:pPr>
                        <a:lnSpc>
                          <a:spcPct val="115000"/>
                        </a:lnSpc>
                        <a:spcBef>
                          <a:spcPts val="300"/>
                        </a:spcBef>
                        <a:spcAft>
                          <a:spcPts val="300"/>
                        </a:spcAft>
                      </a:pPr>
                      <a:r>
                        <a:rPr lang="en-GB" sz="2000" dirty="0">
                          <a:effectLst/>
                          <a:latin typeface="Calibri"/>
                          <a:ea typeface="Calibri"/>
                          <a:cs typeface="Calibri"/>
                        </a:rPr>
                        <a:t>Rehabilitation </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2 445</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2 149</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12.1</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47</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14301">
                <a:tc>
                  <a:txBody>
                    <a:bodyPr/>
                    <a:lstStyle/>
                    <a:p>
                      <a:pPr>
                        <a:lnSpc>
                          <a:spcPct val="115000"/>
                        </a:lnSpc>
                        <a:spcBef>
                          <a:spcPts val="300"/>
                        </a:spcBef>
                        <a:spcAft>
                          <a:spcPts val="300"/>
                        </a:spcAft>
                      </a:pPr>
                      <a:r>
                        <a:rPr lang="en-GB" sz="2000" dirty="0">
                          <a:effectLst/>
                          <a:latin typeface="Calibri"/>
                          <a:ea typeface="Calibri"/>
                          <a:cs typeface="Calibri"/>
                        </a:rPr>
                        <a:t>Social </a:t>
                      </a:r>
                      <a:r>
                        <a:rPr lang="en-GB" sz="2000" dirty="0" smtClean="0">
                          <a:effectLst/>
                          <a:latin typeface="Calibri"/>
                          <a:ea typeface="Calibri"/>
                          <a:cs typeface="Calibri"/>
                        </a:rPr>
                        <a:t>Reintegration </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2 228</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1 975</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11.4</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Bef>
                          <a:spcPts val="300"/>
                        </a:spcBef>
                        <a:spcAft>
                          <a:spcPts val="300"/>
                        </a:spcAft>
                      </a:pPr>
                      <a:r>
                        <a:rPr lang="en-GB" sz="2000" dirty="0">
                          <a:effectLst/>
                          <a:latin typeface="Calibri"/>
                          <a:ea typeface="Calibri"/>
                          <a:cs typeface="Calibri"/>
                        </a:rPr>
                        <a:t>65</a:t>
                      </a:r>
                      <a:endParaRPr lang="en-ZA" sz="2000" dirty="0">
                        <a:effectLst/>
                        <a:latin typeface="Calibri"/>
                        <a:ea typeface="Calibri"/>
                        <a:cs typeface="Times New Roman"/>
                      </a:endParaRPr>
                    </a:p>
                  </a:txBody>
                  <a:tcPr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14301">
                <a:tc>
                  <a:txBody>
                    <a:bodyPr/>
                    <a:lstStyle/>
                    <a:p>
                      <a:pPr>
                        <a:lnSpc>
                          <a:spcPct val="115000"/>
                        </a:lnSpc>
                        <a:spcBef>
                          <a:spcPts val="300"/>
                        </a:spcBef>
                        <a:spcAft>
                          <a:spcPts val="300"/>
                        </a:spcAft>
                      </a:pPr>
                      <a:r>
                        <a:rPr lang="en-GB" sz="2000" b="1" dirty="0">
                          <a:effectLst/>
                          <a:latin typeface="Calibri"/>
                          <a:ea typeface="Calibri"/>
                          <a:cs typeface="Calibri"/>
                        </a:rPr>
                        <a:t>Total</a:t>
                      </a:r>
                      <a:endParaRPr lang="en-ZA" sz="2000" dirty="0">
                        <a:effectLst/>
                        <a:latin typeface="Calibri"/>
                        <a:ea typeface="Calibri"/>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Bef>
                          <a:spcPts val="300"/>
                        </a:spcBef>
                        <a:spcAft>
                          <a:spcPts val="300"/>
                        </a:spcAft>
                      </a:pPr>
                      <a:r>
                        <a:rPr lang="en-GB" sz="2000" b="1" dirty="0">
                          <a:effectLst/>
                          <a:latin typeface="Calibri"/>
                          <a:ea typeface="Calibri"/>
                          <a:cs typeface="Calibri"/>
                        </a:rPr>
                        <a:t>41 463</a:t>
                      </a:r>
                      <a:endParaRPr lang="en-ZA" sz="2000" dirty="0">
                        <a:effectLst/>
                        <a:latin typeface="Calibri"/>
                        <a:ea typeface="Calibri"/>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Bef>
                          <a:spcPts val="300"/>
                        </a:spcBef>
                        <a:spcAft>
                          <a:spcPts val="300"/>
                        </a:spcAft>
                      </a:pPr>
                      <a:r>
                        <a:rPr lang="en-GB" sz="2000" b="1" dirty="0">
                          <a:effectLst/>
                          <a:latin typeface="Calibri"/>
                          <a:ea typeface="Calibri"/>
                          <a:cs typeface="Calibri"/>
                        </a:rPr>
                        <a:t>38 344</a:t>
                      </a:r>
                      <a:endParaRPr lang="en-ZA" sz="2000" dirty="0">
                        <a:effectLst/>
                        <a:latin typeface="Calibri"/>
                        <a:ea typeface="Calibri"/>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Bef>
                          <a:spcPts val="300"/>
                        </a:spcBef>
                        <a:spcAft>
                          <a:spcPts val="300"/>
                        </a:spcAft>
                      </a:pPr>
                      <a:r>
                        <a:rPr lang="en-GB" sz="2000" b="1" dirty="0">
                          <a:effectLst/>
                          <a:latin typeface="Calibri"/>
                          <a:ea typeface="Calibri"/>
                          <a:cs typeface="Calibri"/>
                        </a:rPr>
                        <a:t>7.5</a:t>
                      </a:r>
                      <a:endParaRPr lang="en-ZA" sz="2000" dirty="0">
                        <a:effectLst/>
                        <a:latin typeface="Calibri"/>
                        <a:ea typeface="Calibri"/>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Bef>
                          <a:spcPts val="300"/>
                        </a:spcBef>
                        <a:spcAft>
                          <a:spcPts val="300"/>
                        </a:spcAft>
                      </a:pPr>
                      <a:r>
                        <a:rPr lang="en-GB" sz="2000" b="1" dirty="0">
                          <a:effectLst/>
                          <a:latin typeface="Calibri"/>
                          <a:ea typeface="Calibri"/>
                          <a:cs typeface="Calibri"/>
                        </a:rPr>
                        <a:t>249</a:t>
                      </a:r>
                      <a:endParaRPr lang="en-ZA" sz="2000" dirty="0">
                        <a:effectLst/>
                        <a:latin typeface="Calibri"/>
                        <a:ea typeface="Calibri"/>
                        <a:cs typeface="Times New Roman"/>
                      </a:endParaRPr>
                    </a:p>
                  </a:txBody>
                  <a:tcPr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bl>
          </a:graphicData>
        </a:graphic>
      </p:graphicFrame>
      <p:sp>
        <p:nvSpPr>
          <p:cNvPr id="2" name="Rectangle 1"/>
          <p:cNvSpPr/>
          <p:nvPr/>
        </p:nvSpPr>
        <p:spPr>
          <a:xfrm>
            <a:off x="152400" y="76200"/>
            <a:ext cx="11887200" cy="553998"/>
          </a:xfrm>
          <a:prstGeom prst="rect">
            <a:avLst/>
          </a:prstGeom>
        </p:spPr>
        <p:txBody>
          <a:bodyPr wrap="square">
            <a:spAutoFit/>
          </a:bodyPr>
          <a:lstStyle/>
          <a:p>
            <a:r>
              <a:rPr lang="en-ZA" sz="3000" b="1" dirty="0" smtClean="0">
                <a:solidFill>
                  <a:srgbClr val="003300"/>
                </a:solidFill>
                <a:cs typeface="Arial" panose="020B0604020202020204" pitchFamily="34" charset="0"/>
              </a:rPr>
              <a:t>EMPLOYMENT AND VACANCIES BY PROGRAMME AS AT 31 MARCH 2019</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54</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3134877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093498694"/>
              </p:ext>
            </p:extLst>
          </p:nvPr>
        </p:nvGraphicFramePr>
        <p:xfrm>
          <a:off x="328084" y="1219200"/>
          <a:ext cx="11529483" cy="4361664"/>
        </p:xfrm>
        <a:graphic>
          <a:graphicData uri="http://schemas.openxmlformats.org/drawingml/2006/table">
            <a:tbl>
              <a:tblPr firstRow="1" firstCol="1" bandRow="1" bandCol="1"/>
              <a:tblGrid>
                <a:gridCol w="2437332">
                  <a:extLst>
                    <a:ext uri="{9D8B030D-6E8A-4147-A177-3AD203B41FA5}">
                      <a16:colId xmlns:a16="http://schemas.microsoft.com/office/drawing/2014/main" xmlns="" val="20000"/>
                    </a:ext>
                  </a:extLst>
                </a:gridCol>
                <a:gridCol w="1794412">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gridCol w="1632181">
                  <a:extLst>
                    <a:ext uri="{9D8B030D-6E8A-4147-A177-3AD203B41FA5}">
                      <a16:colId xmlns:a16="http://schemas.microsoft.com/office/drawing/2014/main" xmlns="" val="20003"/>
                    </a:ext>
                  </a:extLst>
                </a:gridCol>
                <a:gridCol w="1824203">
                  <a:extLst>
                    <a:ext uri="{9D8B030D-6E8A-4147-A177-3AD203B41FA5}">
                      <a16:colId xmlns:a16="http://schemas.microsoft.com/office/drawing/2014/main" xmlns="" val="20004"/>
                    </a:ext>
                  </a:extLst>
                </a:gridCol>
                <a:gridCol w="1825131">
                  <a:extLst>
                    <a:ext uri="{9D8B030D-6E8A-4147-A177-3AD203B41FA5}">
                      <a16:colId xmlns:a16="http://schemas.microsoft.com/office/drawing/2014/main" xmlns="" val="20005"/>
                    </a:ext>
                  </a:extLst>
                </a:gridCol>
              </a:tblGrid>
              <a:tr h="817562">
                <a:tc>
                  <a:txBody>
                    <a:bodyPr/>
                    <a:lstStyle/>
                    <a:p>
                      <a:pPr marL="0" marR="0" algn="ctr">
                        <a:lnSpc>
                          <a:spcPct val="115000"/>
                        </a:lnSpc>
                        <a:spcBef>
                          <a:spcPts val="0"/>
                        </a:spcBef>
                        <a:spcAft>
                          <a:spcPts val="0"/>
                        </a:spcAft>
                      </a:pPr>
                      <a:r>
                        <a:rPr lang="en-US"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Programme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79" marR="623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Total expenditure (R’000)</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Personnel expenditure (R’000)</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Training expenditure</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Personnel expenditure as a percentage of total expenditure</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Average personnel cost per employee </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(R’000)</a:t>
                      </a:r>
                      <a:endParaRPr lang="en-ZA" sz="16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00"/>
                  </a:ext>
                </a:extLst>
              </a:tr>
              <a:tr h="540000">
                <a:tc>
                  <a:txBody>
                    <a:bodyPr/>
                    <a:lstStyle/>
                    <a:p>
                      <a:pPr>
                        <a:lnSpc>
                          <a:spcPct val="115000"/>
                        </a:lnSpc>
                        <a:spcAft>
                          <a:spcPts val="600"/>
                        </a:spcAft>
                      </a:pPr>
                      <a:r>
                        <a:rPr lang="en-GB" sz="2000" dirty="0">
                          <a:solidFill>
                            <a:srgbClr val="000000"/>
                          </a:solidFill>
                          <a:effectLst/>
                          <a:latin typeface="Calibri"/>
                          <a:ea typeface="Calibri"/>
                          <a:cs typeface="Calibri"/>
                        </a:rPr>
                        <a:t>Administration</a:t>
                      </a:r>
                      <a:endParaRPr lang="en-ZA" sz="20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4,334,477</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2,764,182</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5,848</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64,9</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436</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540000">
                <a:tc>
                  <a:txBody>
                    <a:bodyPr/>
                    <a:lstStyle/>
                    <a:p>
                      <a:pPr>
                        <a:lnSpc>
                          <a:spcPct val="115000"/>
                        </a:lnSpc>
                        <a:spcAft>
                          <a:spcPts val="600"/>
                        </a:spcAft>
                      </a:pPr>
                      <a:r>
                        <a:rPr lang="en-GB" sz="2000" dirty="0">
                          <a:solidFill>
                            <a:srgbClr val="000000"/>
                          </a:solidFill>
                          <a:effectLst/>
                          <a:latin typeface="Calibri"/>
                          <a:ea typeface="Calibri"/>
                          <a:cs typeface="Calibri"/>
                        </a:rPr>
                        <a:t>Care</a:t>
                      </a:r>
                      <a:endParaRPr lang="en-ZA" sz="20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2,286,742</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873,726</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0</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38,2</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471</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40000">
                <a:tc>
                  <a:txBody>
                    <a:bodyPr/>
                    <a:lstStyle/>
                    <a:p>
                      <a:pPr>
                        <a:lnSpc>
                          <a:spcPct val="115000"/>
                        </a:lnSpc>
                        <a:spcAft>
                          <a:spcPts val="600"/>
                        </a:spcAft>
                      </a:pPr>
                      <a:r>
                        <a:rPr lang="en-GB" sz="2000" dirty="0">
                          <a:solidFill>
                            <a:srgbClr val="000000"/>
                          </a:solidFill>
                          <a:effectLst/>
                          <a:latin typeface="Calibri"/>
                          <a:ea typeface="Calibri"/>
                          <a:cs typeface="Calibri"/>
                        </a:rPr>
                        <a:t>Incarceration</a:t>
                      </a:r>
                      <a:endParaRPr lang="en-ZA" sz="20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14,468,917</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10,020,255</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0</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69,3</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385</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40000">
                <a:tc>
                  <a:txBody>
                    <a:bodyPr/>
                    <a:lstStyle/>
                    <a:p>
                      <a:pPr>
                        <a:lnSpc>
                          <a:spcPct val="115000"/>
                        </a:lnSpc>
                        <a:spcAft>
                          <a:spcPts val="600"/>
                        </a:spcAft>
                      </a:pPr>
                      <a:r>
                        <a:rPr lang="en-GB" sz="2000" dirty="0">
                          <a:solidFill>
                            <a:srgbClr val="000000"/>
                          </a:solidFill>
                          <a:effectLst/>
                          <a:latin typeface="Calibri"/>
                          <a:ea typeface="Calibri"/>
                          <a:cs typeface="Calibri"/>
                        </a:rPr>
                        <a:t>Rehabilitation</a:t>
                      </a:r>
                      <a:endParaRPr lang="en-ZA" sz="20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1,748,697</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1,334,559</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0</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76,3</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301</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540000">
                <a:tc>
                  <a:txBody>
                    <a:bodyPr/>
                    <a:lstStyle/>
                    <a:p>
                      <a:pPr>
                        <a:lnSpc>
                          <a:spcPct val="115000"/>
                        </a:lnSpc>
                        <a:spcAft>
                          <a:spcPts val="600"/>
                        </a:spcAft>
                      </a:pPr>
                      <a:r>
                        <a:rPr lang="en-GB" sz="2000" dirty="0">
                          <a:solidFill>
                            <a:srgbClr val="000000"/>
                          </a:solidFill>
                          <a:effectLst/>
                          <a:latin typeface="Calibri"/>
                          <a:ea typeface="Calibri"/>
                          <a:cs typeface="Calibri"/>
                        </a:rPr>
                        <a:t>Social reintegration</a:t>
                      </a:r>
                      <a:endParaRPr lang="en-ZA" sz="20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937,813</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843,701</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0</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90</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600"/>
                        </a:spcAft>
                      </a:pPr>
                      <a:r>
                        <a:rPr lang="en-GB" sz="2000" kern="1200" dirty="0">
                          <a:solidFill>
                            <a:srgbClr val="000000"/>
                          </a:solidFill>
                          <a:effectLst/>
                          <a:latin typeface="Calibri"/>
                          <a:ea typeface="Calibri"/>
                          <a:cs typeface="Calibri"/>
                        </a:rPr>
                        <a:t>431</a:t>
                      </a:r>
                      <a:endParaRPr lang="en-ZA" sz="2000"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540000">
                <a:tc>
                  <a:txBody>
                    <a:bodyPr/>
                    <a:lstStyle/>
                    <a:p>
                      <a:pPr>
                        <a:lnSpc>
                          <a:spcPct val="115000"/>
                        </a:lnSpc>
                        <a:spcAft>
                          <a:spcPts val="600"/>
                        </a:spcAft>
                      </a:pPr>
                      <a:r>
                        <a:rPr lang="en-GB" sz="2000" b="1" dirty="0">
                          <a:solidFill>
                            <a:srgbClr val="000000"/>
                          </a:solidFill>
                          <a:effectLst/>
                          <a:latin typeface="Calibri"/>
                          <a:ea typeface="Calibri"/>
                          <a:cs typeface="Calibri"/>
                        </a:rPr>
                        <a:t>Total</a:t>
                      </a:r>
                      <a:endParaRPr lang="en-ZA" sz="2000" dirty="0">
                        <a:effectLst/>
                        <a:latin typeface="Calibri"/>
                        <a:ea typeface="Calibri"/>
                        <a:cs typeface="Times New Roman"/>
                      </a:endParaRPr>
                    </a:p>
                  </a:txBody>
                  <a:tcPr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Aft>
                          <a:spcPts val="600"/>
                        </a:spcAft>
                      </a:pPr>
                      <a:r>
                        <a:rPr lang="en-GB" sz="2000" b="1" kern="1200" dirty="0">
                          <a:solidFill>
                            <a:srgbClr val="000000"/>
                          </a:solidFill>
                          <a:effectLst/>
                          <a:latin typeface="Calibri"/>
                          <a:ea typeface="Calibri"/>
                          <a:cs typeface="Calibri"/>
                        </a:rPr>
                        <a:t>23,776,916</a:t>
                      </a:r>
                      <a:endParaRPr lang="en-ZA" sz="2000" b="1"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Aft>
                          <a:spcPts val="600"/>
                        </a:spcAft>
                      </a:pPr>
                      <a:r>
                        <a:rPr lang="en-GB" sz="2000" b="1" kern="1200" dirty="0">
                          <a:solidFill>
                            <a:srgbClr val="000000"/>
                          </a:solidFill>
                          <a:effectLst/>
                          <a:latin typeface="Calibri"/>
                          <a:ea typeface="Calibri"/>
                          <a:cs typeface="Calibri"/>
                        </a:rPr>
                        <a:t>15,836,423</a:t>
                      </a:r>
                      <a:endParaRPr lang="en-ZA" sz="2000" b="1"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Aft>
                          <a:spcPts val="600"/>
                        </a:spcAft>
                      </a:pPr>
                      <a:r>
                        <a:rPr lang="en-GB" sz="2000" b="1" kern="1200" dirty="0">
                          <a:solidFill>
                            <a:srgbClr val="000000"/>
                          </a:solidFill>
                          <a:effectLst/>
                          <a:latin typeface="Calibri"/>
                          <a:ea typeface="Calibri"/>
                          <a:cs typeface="Calibri"/>
                        </a:rPr>
                        <a:t>5,848</a:t>
                      </a:r>
                      <a:endParaRPr lang="en-ZA" sz="2000" b="1"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Aft>
                          <a:spcPts val="600"/>
                        </a:spcAft>
                      </a:pPr>
                      <a:r>
                        <a:rPr lang="en-GB" sz="2000" b="1" kern="1200" dirty="0">
                          <a:solidFill>
                            <a:srgbClr val="000000"/>
                          </a:solidFill>
                          <a:effectLst/>
                          <a:latin typeface="Calibri"/>
                          <a:ea typeface="Calibri"/>
                          <a:cs typeface="Calibri"/>
                        </a:rPr>
                        <a:t>66,8</a:t>
                      </a:r>
                      <a:endParaRPr lang="en-ZA" sz="2000" b="1"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a:lnSpc>
                          <a:spcPct val="115000"/>
                        </a:lnSpc>
                        <a:spcAft>
                          <a:spcPts val="600"/>
                        </a:spcAft>
                      </a:pPr>
                      <a:r>
                        <a:rPr lang="en-GB" sz="2000" b="1" kern="1200" dirty="0">
                          <a:solidFill>
                            <a:srgbClr val="000000"/>
                          </a:solidFill>
                          <a:effectLst/>
                          <a:latin typeface="Calibri"/>
                          <a:ea typeface="Calibri"/>
                          <a:cs typeface="Calibri"/>
                        </a:rPr>
                        <a:t>390</a:t>
                      </a:r>
                      <a:endParaRPr lang="en-ZA" sz="2000" b="1" kern="12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6"/>
                  </a:ext>
                </a:extLst>
              </a:tr>
            </a:tbl>
          </a:graphicData>
        </a:graphic>
      </p:graphicFrame>
      <p:sp>
        <p:nvSpPr>
          <p:cNvPr id="6" name="Rectangle 5"/>
          <p:cNvSpPr/>
          <p:nvPr/>
        </p:nvSpPr>
        <p:spPr>
          <a:xfrm>
            <a:off x="152400" y="76200"/>
            <a:ext cx="11887200" cy="553998"/>
          </a:xfrm>
          <a:prstGeom prst="rect">
            <a:avLst/>
          </a:prstGeom>
        </p:spPr>
        <p:txBody>
          <a:bodyPr wrap="square">
            <a:spAutoFit/>
          </a:bodyPr>
          <a:lstStyle/>
          <a:p>
            <a:pPr algn="ctr"/>
            <a:r>
              <a:rPr lang="en-ZA" sz="3000" b="1" dirty="0" smtClean="0">
                <a:solidFill>
                  <a:srgbClr val="003300"/>
                </a:solidFill>
                <a:cs typeface="Arial" panose="020B0604020202020204" pitchFamily="34" charset="0"/>
              </a:rPr>
              <a:t>PERSONNEL EXPENDITURE PER PROGRAMME</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55</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Tree>
    <p:extLst>
      <p:ext uri="{BB962C8B-B14F-4D97-AF65-F5344CB8AC3E}">
        <p14:creationId xmlns:p14="http://schemas.microsoft.com/office/powerpoint/2010/main" xmlns="" val="8700305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76200"/>
            <a:ext cx="11887200" cy="553998"/>
          </a:xfrm>
          <a:prstGeom prst="rect">
            <a:avLst/>
          </a:prstGeom>
        </p:spPr>
        <p:txBody>
          <a:bodyPr wrap="square">
            <a:spAutoFit/>
          </a:bodyPr>
          <a:lstStyle/>
          <a:p>
            <a:pPr algn="ctr"/>
            <a:r>
              <a:rPr lang="en-ZA" sz="3000" b="1" dirty="0">
                <a:solidFill>
                  <a:srgbClr val="003300"/>
                </a:solidFill>
                <a:cs typeface="Arial" panose="020B0604020202020204" pitchFamily="34" charset="0"/>
              </a:rPr>
              <a:t>EMPLOYMENT </a:t>
            </a:r>
            <a:r>
              <a:rPr lang="en-ZA" sz="3000" b="1" dirty="0" smtClean="0">
                <a:solidFill>
                  <a:srgbClr val="003300"/>
                </a:solidFill>
                <a:cs typeface="Arial" panose="020B0604020202020204" pitchFamily="34" charset="0"/>
              </a:rPr>
              <a:t>EQUITY</a:t>
            </a:r>
            <a:endParaRPr lang="en-ZA" sz="3000" b="1" dirty="0">
              <a:solidFill>
                <a:srgbClr val="003300"/>
              </a:solidFill>
              <a:cs typeface="Arial" panose="020B0604020202020204" pitchFamily="34" charset="0"/>
            </a:endParaRPr>
          </a:p>
        </p:txBody>
      </p:sp>
      <p:sp>
        <p:nvSpPr>
          <p:cNvPr id="7"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56</a:t>
            </a:fld>
            <a:endParaRPr lang="en-US" b="1" dirty="0">
              <a:solidFill>
                <a:schemeClr val="tx1"/>
              </a:solidFill>
            </a:endParaRPr>
          </a:p>
        </p:txBody>
      </p:sp>
      <p:sp>
        <p:nvSpPr>
          <p:cNvPr id="8"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9605744"/>
              </p:ext>
            </p:extLst>
          </p:nvPr>
        </p:nvGraphicFramePr>
        <p:xfrm>
          <a:off x="304802" y="1238248"/>
          <a:ext cx="11582397" cy="4618193"/>
        </p:xfrm>
        <a:graphic>
          <a:graphicData uri="http://schemas.openxmlformats.org/drawingml/2006/table">
            <a:tbl>
              <a:tblPr firstRow="1" firstCol="1" bandRow="1" bandCol="1"/>
              <a:tblGrid>
                <a:gridCol w="1795271">
                  <a:extLst>
                    <a:ext uri="{9D8B030D-6E8A-4147-A177-3AD203B41FA5}">
                      <a16:colId xmlns:a16="http://schemas.microsoft.com/office/drawing/2014/main" xmlns="" val="20000"/>
                    </a:ext>
                  </a:extLst>
                </a:gridCol>
                <a:gridCol w="1081796">
                  <a:extLst>
                    <a:ext uri="{9D8B030D-6E8A-4147-A177-3AD203B41FA5}">
                      <a16:colId xmlns:a16="http://schemas.microsoft.com/office/drawing/2014/main" xmlns="" val="20001"/>
                    </a:ext>
                  </a:extLst>
                </a:gridCol>
                <a:gridCol w="1081796">
                  <a:extLst>
                    <a:ext uri="{9D8B030D-6E8A-4147-A177-3AD203B41FA5}">
                      <a16:colId xmlns:a16="http://schemas.microsoft.com/office/drawing/2014/main" xmlns="" val="20002"/>
                    </a:ext>
                  </a:extLst>
                </a:gridCol>
                <a:gridCol w="1081796">
                  <a:extLst>
                    <a:ext uri="{9D8B030D-6E8A-4147-A177-3AD203B41FA5}">
                      <a16:colId xmlns:a16="http://schemas.microsoft.com/office/drawing/2014/main" xmlns="" val="20003"/>
                    </a:ext>
                  </a:extLst>
                </a:gridCol>
                <a:gridCol w="1081796">
                  <a:extLst>
                    <a:ext uri="{9D8B030D-6E8A-4147-A177-3AD203B41FA5}">
                      <a16:colId xmlns:a16="http://schemas.microsoft.com/office/drawing/2014/main" xmlns="" val="20004"/>
                    </a:ext>
                  </a:extLst>
                </a:gridCol>
                <a:gridCol w="1081796">
                  <a:extLst>
                    <a:ext uri="{9D8B030D-6E8A-4147-A177-3AD203B41FA5}">
                      <a16:colId xmlns:a16="http://schemas.microsoft.com/office/drawing/2014/main" xmlns="" val="20005"/>
                    </a:ext>
                  </a:extLst>
                </a:gridCol>
                <a:gridCol w="1081796">
                  <a:extLst>
                    <a:ext uri="{9D8B030D-6E8A-4147-A177-3AD203B41FA5}">
                      <a16:colId xmlns:a16="http://schemas.microsoft.com/office/drawing/2014/main" xmlns="" val="20006"/>
                    </a:ext>
                  </a:extLst>
                </a:gridCol>
                <a:gridCol w="1081796">
                  <a:extLst>
                    <a:ext uri="{9D8B030D-6E8A-4147-A177-3AD203B41FA5}">
                      <a16:colId xmlns:a16="http://schemas.microsoft.com/office/drawing/2014/main" xmlns="" val="20007"/>
                    </a:ext>
                  </a:extLst>
                </a:gridCol>
                <a:gridCol w="1081796">
                  <a:extLst>
                    <a:ext uri="{9D8B030D-6E8A-4147-A177-3AD203B41FA5}">
                      <a16:colId xmlns:a16="http://schemas.microsoft.com/office/drawing/2014/main" xmlns="" val="20008"/>
                    </a:ext>
                  </a:extLst>
                </a:gridCol>
                <a:gridCol w="1132758">
                  <a:extLst>
                    <a:ext uri="{9D8B030D-6E8A-4147-A177-3AD203B41FA5}">
                      <a16:colId xmlns:a16="http://schemas.microsoft.com/office/drawing/2014/main" xmlns="" val="20009"/>
                    </a:ext>
                  </a:extLst>
                </a:gridCol>
              </a:tblGrid>
              <a:tr h="393421">
                <a:tc rowSpan="2">
                  <a:txBody>
                    <a:bodyPr/>
                    <a:lstStyle/>
                    <a:p>
                      <a:pPr algn="ctr">
                        <a:lnSpc>
                          <a:spcPct val="115000"/>
                        </a:lnSpc>
                        <a:spcAft>
                          <a:spcPts val="0"/>
                        </a:spcAft>
                      </a:pPr>
                      <a:r>
                        <a:rPr lang="en-GB" sz="1500" b="1" dirty="0">
                          <a:effectLst/>
                          <a:latin typeface="Calibri"/>
                          <a:ea typeface="Calibri"/>
                          <a:cs typeface="Calibri"/>
                        </a:rPr>
                        <a:t>Occupational category</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gridSpan="4">
                  <a:txBody>
                    <a:bodyPr/>
                    <a:lstStyle/>
                    <a:p>
                      <a:pPr algn="ctr">
                        <a:lnSpc>
                          <a:spcPct val="115000"/>
                        </a:lnSpc>
                        <a:spcAft>
                          <a:spcPts val="0"/>
                        </a:spcAft>
                      </a:pPr>
                      <a:r>
                        <a:rPr lang="en-GB" sz="1500" b="1" dirty="0">
                          <a:effectLst/>
                          <a:latin typeface="Calibri"/>
                          <a:ea typeface="Calibri"/>
                          <a:cs typeface="Calibri"/>
                        </a:rPr>
                        <a:t>Male</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4">
                  <a:txBody>
                    <a:bodyPr/>
                    <a:lstStyle/>
                    <a:p>
                      <a:pPr algn="ctr">
                        <a:lnSpc>
                          <a:spcPct val="115000"/>
                        </a:lnSpc>
                        <a:spcAft>
                          <a:spcPts val="0"/>
                        </a:spcAft>
                      </a:pPr>
                      <a:r>
                        <a:rPr lang="en-GB" sz="1500" b="1" dirty="0">
                          <a:effectLst/>
                          <a:latin typeface="Calibri"/>
                          <a:ea typeface="Calibri"/>
                          <a:cs typeface="Calibri"/>
                        </a:rPr>
                        <a:t>Female</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hMerge="1">
                  <a:txBody>
                    <a:bodyPr/>
                    <a:lstStyle/>
                    <a:p>
                      <a:endParaRPr lang="en-ZA"/>
                    </a:p>
                  </a:txBody>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0"/>
                        </a:spcAft>
                      </a:pPr>
                      <a:r>
                        <a:rPr lang="en-GB" sz="1500" b="1" dirty="0">
                          <a:effectLst/>
                          <a:latin typeface="Calibri"/>
                          <a:ea typeface="Calibri"/>
                          <a:cs typeface="Calibri"/>
                        </a:rPr>
                        <a:t>Total</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xmlns="" val="10000"/>
                  </a:ext>
                </a:extLst>
              </a:tr>
              <a:tr h="262482">
                <a:tc vMerge="1">
                  <a:txBody>
                    <a:bodyPr/>
                    <a:lstStyle/>
                    <a:p>
                      <a:endParaRPr lang="en-ZA"/>
                    </a:p>
                  </a:txBody>
                  <a:tcPr/>
                </a:tc>
                <a:tc>
                  <a:txBody>
                    <a:bodyPr/>
                    <a:lstStyle/>
                    <a:p>
                      <a:pPr algn="ctr">
                        <a:lnSpc>
                          <a:spcPct val="115000"/>
                        </a:lnSpc>
                        <a:spcAft>
                          <a:spcPts val="0"/>
                        </a:spcAft>
                      </a:pPr>
                      <a:r>
                        <a:rPr lang="en-GB" sz="1500" b="1" dirty="0">
                          <a:effectLst/>
                          <a:latin typeface="Calibri"/>
                          <a:ea typeface="Calibri"/>
                          <a:cs typeface="Calibri"/>
                        </a:rPr>
                        <a:t>African</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Coloured</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Indian</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White</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African</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Coloured</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Indian</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500" b="1" dirty="0">
                          <a:effectLst/>
                          <a:latin typeface="Calibri"/>
                          <a:ea typeface="Calibri"/>
                          <a:cs typeface="Calibri"/>
                        </a:rPr>
                        <a:t>White</a:t>
                      </a:r>
                      <a:endParaRPr lang="en-ZA"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vMerge="1">
                  <a:txBody>
                    <a:bodyPr/>
                    <a:lstStyle/>
                    <a:p>
                      <a:endParaRPr lang="en-ZA"/>
                    </a:p>
                  </a:txBody>
                  <a:tcPr/>
                </a:tc>
                <a:extLst>
                  <a:ext uri="{0D108BD9-81ED-4DB2-BD59-A6C34878D82A}">
                    <a16:rowId xmlns:a16="http://schemas.microsoft.com/office/drawing/2014/main" xmlns="" val="10001"/>
                  </a:ext>
                </a:extLst>
              </a:tr>
              <a:tr h="696649">
                <a:tc>
                  <a:txBody>
                    <a:bodyPr/>
                    <a:lstStyle/>
                    <a:p>
                      <a:pPr>
                        <a:lnSpc>
                          <a:spcPct val="100000"/>
                        </a:lnSpc>
                        <a:spcBef>
                          <a:spcPts val="300"/>
                        </a:spcBef>
                        <a:spcAft>
                          <a:spcPts val="300"/>
                        </a:spcAft>
                      </a:pPr>
                      <a:r>
                        <a:rPr lang="en-GB" sz="1500" dirty="0">
                          <a:solidFill>
                            <a:srgbClr val="000000"/>
                          </a:solidFill>
                          <a:effectLst/>
                          <a:latin typeface="Calibri"/>
                          <a:ea typeface="Calibri"/>
                          <a:cs typeface="Calibri"/>
                        </a:rPr>
                        <a:t>Legislators, senior officials and managers</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82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6</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6</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66</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183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41461">
                <a:tc>
                  <a:txBody>
                    <a:bodyPr/>
                    <a:lstStyle/>
                    <a:p>
                      <a:pPr>
                        <a:lnSpc>
                          <a:spcPct val="100000"/>
                        </a:lnSpc>
                        <a:spcBef>
                          <a:spcPts val="300"/>
                        </a:spcBef>
                        <a:spcAft>
                          <a:spcPts val="300"/>
                        </a:spcAft>
                      </a:pPr>
                      <a:r>
                        <a:rPr lang="en-GB" sz="1500" dirty="0">
                          <a:solidFill>
                            <a:srgbClr val="000000"/>
                          </a:solidFill>
                          <a:effectLst/>
                          <a:latin typeface="Calibri"/>
                          <a:ea typeface="Calibri"/>
                          <a:cs typeface="Calibri"/>
                        </a:rPr>
                        <a:t>Professionals</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589</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54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51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1 098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148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127</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2 110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725339">
                <a:tc>
                  <a:txBody>
                    <a:bodyPr/>
                    <a:lstStyle/>
                    <a:p>
                      <a:pPr>
                        <a:lnSpc>
                          <a:spcPct val="100000"/>
                        </a:lnSpc>
                        <a:spcBef>
                          <a:spcPts val="300"/>
                        </a:spcBef>
                        <a:spcAft>
                          <a:spcPts val="300"/>
                        </a:spcAft>
                      </a:pPr>
                      <a:r>
                        <a:rPr lang="en-GB" sz="1500" dirty="0">
                          <a:solidFill>
                            <a:srgbClr val="000000"/>
                          </a:solidFill>
                          <a:effectLst/>
                          <a:latin typeface="Calibri"/>
                          <a:ea typeface="Calibri"/>
                          <a:cs typeface="Calibri"/>
                        </a:rPr>
                        <a:t>Technicians and associate professionals</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623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143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25</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319</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1 062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198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27</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181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2 578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41461">
                <a:tc>
                  <a:txBody>
                    <a:bodyPr/>
                    <a:lstStyle/>
                    <a:p>
                      <a:pPr>
                        <a:lnSpc>
                          <a:spcPct val="100000"/>
                        </a:lnSpc>
                        <a:spcBef>
                          <a:spcPts val="300"/>
                        </a:spcBef>
                        <a:spcAft>
                          <a:spcPts val="300"/>
                        </a:spcAft>
                      </a:pPr>
                      <a:r>
                        <a:rPr lang="en-GB" sz="1500" dirty="0">
                          <a:solidFill>
                            <a:srgbClr val="000000"/>
                          </a:solidFill>
                          <a:effectLst/>
                          <a:latin typeface="Calibri"/>
                          <a:ea typeface="Calibri"/>
                          <a:cs typeface="Calibri"/>
                        </a:rPr>
                        <a:t>Clerks </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1 526</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201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27</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167</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1 380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134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84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3 541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6739">
                <a:tc>
                  <a:txBody>
                    <a:bodyPr/>
                    <a:lstStyle/>
                    <a:p>
                      <a:pPr>
                        <a:lnSpc>
                          <a:spcPct val="100000"/>
                        </a:lnSpc>
                        <a:spcBef>
                          <a:spcPts val="300"/>
                        </a:spcBef>
                        <a:spcAft>
                          <a:spcPts val="300"/>
                        </a:spcAft>
                      </a:pPr>
                      <a:r>
                        <a:rPr lang="en-GB" sz="1500" dirty="0">
                          <a:solidFill>
                            <a:srgbClr val="000000"/>
                          </a:solidFill>
                          <a:effectLst/>
                          <a:latin typeface="Calibri"/>
                          <a:ea typeface="Calibri"/>
                          <a:cs typeface="Calibri"/>
                        </a:rPr>
                        <a:t>Service and sales workers</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14 752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2 820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362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2 524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7 686</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1 221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138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288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29 791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09386">
                <a:tc>
                  <a:txBody>
                    <a:bodyPr/>
                    <a:lstStyle/>
                    <a:p>
                      <a:pPr>
                        <a:lnSpc>
                          <a:spcPct val="100000"/>
                        </a:lnSpc>
                        <a:spcBef>
                          <a:spcPts val="300"/>
                        </a:spcBef>
                        <a:spcAft>
                          <a:spcPts val="300"/>
                        </a:spcAft>
                      </a:pPr>
                      <a:r>
                        <a:rPr lang="en-GB" sz="1500" dirty="0">
                          <a:solidFill>
                            <a:srgbClr val="000000"/>
                          </a:solidFill>
                          <a:effectLst/>
                          <a:latin typeface="Calibri"/>
                          <a:ea typeface="Calibri"/>
                          <a:cs typeface="Calibri"/>
                        </a:rPr>
                        <a:t>Craft and related trades workers</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233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52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47</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53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390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341461">
                <a:tc>
                  <a:txBody>
                    <a:bodyPr/>
                    <a:lstStyle/>
                    <a:p>
                      <a:pPr>
                        <a:lnSpc>
                          <a:spcPct val="100000"/>
                        </a:lnSpc>
                        <a:spcBef>
                          <a:spcPts val="300"/>
                        </a:spcBef>
                        <a:spcAft>
                          <a:spcPts val="300"/>
                        </a:spcAft>
                      </a:pPr>
                      <a:r>
                        <a:rPr lang="en-GB" sz="1500" b="1" dirty="0">
                          <a:solidFill>
                            <a:srgbClr val="000000"/>
                          </a:solidFill>
                          <a:effectLst/>
                          <a:latin typeface="Calibri"/>
                          <a:ea typeface="Calibri"/>
                          <a:cs typeface="Calibri"/>
                        </a:rPr>
                        <a:t>Total</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17 805</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3 280</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435</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3 114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11 345</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1 711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221</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682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r">
                        <a:lnSpc>
                          <a:spcPct val="100000"/>
                        </a:lnSpc>
                        <a:spcBef>
                          <a:spcPts val="300"/>
                        </a:spcBef>
                        <a:spcAft>
                          <a:spcPts val="300"/>
                        </a:spcAft>
                      </a:pPr>
                      <a:r>
                        <a:rPr lang="en-GB" sz="1500" b="1" dirty="0">
                          <a:solidFill>
                            <a:srgbClr val="000000"/>
                          </a:solidFill>
                          <a:effectLst/>
                          <a:latin typeface="Calibri"/>
                          <a:ea typeface="Calibri"/>
                          <a:cs typeface="Calibri"/>
                        </a:rPr>
                        <a:t>38 593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8"/>
                  </a:ext>
                </a:extLst>
              </a:tr>
              <a:tr h="509386">
                <a:tc>
                  <a:txBody>
                    <a:bodyPr/>
                    <a:lstStyle/>
                    <a:p>
                      <a:pPr>
                        <a:lnSpc>
                          <a:spcPct val="100000"/>
                        </a:lnSpc>
                        <a:spcBef>
                          <a:spcPts val="300"/>
                        </a:spcBef>
                        <a:spcAft>
                          <a:spcPts val="300"/>
                        </a:spcAft>
                      </a:pPr>
                      <a:r>
                        <a:rPr lang="en-GB" sz="1500" b="1" dirty="0">
                          <a:solidFill>
                            <a:srgbClr val="000000"/>
                          </a:solidFill>
                          <a:effectLst/>
                          <a:latin typeface="Calibri"/>
                          <a:ea typeface="Calibri"/>
                          <a:cs typeface="Calibri"/>
                        </a:rPr>
                        <a:t>Employees with disabilities</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133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3</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28</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89</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9</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6</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0000"/>
                        </a:lnSpc>
                        <a:spcBef>
                          <a:spcPts val="300"/>
                        </a:spcBef>
                        <a:spcAft>
                          <a:spcPts val="300"/>
                        </a:spcAft>
                      </a:pPr>
                      <a:r>
                        <a:rPr lang="en-GB" sz="1500" dirty="0">
                          <a:solidFill>
                            <a:srgbClr val="000000"/>
                          </a:solidFill>
                          <a:effectLst/>
                          <a:latin typeface="Calibri"/>
                          <a:ea typeface="Calibri"/>
                          <a:cs typeface="Calibri"/>
                        </a:rPr>
                        <a:t>294</a:t>
                      </a:r>
                      <a:endParaRPr lang="en-ZA" sz="15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xmlns="" val="24249881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292567" cy="6864466"/>
            <a:chOff x="0" y="0"/>
            <a:chExt cx="12292567" cy="6864466"/>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292567" cy="6864466"/>
            </a:xfrm>
            <a:prstGeom prst="rect">
              <a:avLst/>
            </a:prstGeom>
          </p:spPr>
        </p:pic>
        <p:sp>
          <p:nvSpPr>
            <p:cNvPr id="2" name="TextBox 1"/>
            <p:cNvSpPr txBox="1"/>
            <p:nvPr/>
          </p:nvSpPr>
          <p:spPr>
            <a:xfrm>
              <a:off x="6146283" y="0"/>
              <a:ext cx="6045717" cy="4154984"/>
            </a:xfrm>
            <a:prstGeom prst="rect">
              <a:avLst/>
            </a:prstGeom>
            <a:noFill/>
          </p:spPr>
          <p:txBody>
            <a:bodyPr wrap="square" rtlCol="0">
              <a:spAutoFit/>
            </a:bodyPr>
            <a:lstStyle/>
            <a:p>
              <a:pPr algn="ctr"/>
              <a:r>
                <a:rPr lang="en-ZA" sz="6600" b="1" dirty="0" smtClean="0">
                  <a:solidFill>
                    <a:srgbClr val="00A24D"/>
                  </a:solidFill>
                </a:rPr>
                <a:t>PART E</a:t>
              </a:r>
            </a:p>
            <a:p>
              <a:pPr algn="ctr"/>
              <a:endParaRPr lang="en-ZA" sz="6600" b="1" dirty="0">
                <a:solidFill>
                  <a:srgbClr val="00A24D"/>
                </a:solidFill>
              </a:endParaRPr>
            </a:p>
            <a:p>
              <a:pPr algn="ctr"/>
              <a:r>
                <a:rPr lang="en-ZA" sz="6600" b="1" dirty="0" smtClean="0">
                  <a:solidFill>
                    <a:srgbClr val="00A24D"/>
                  </a:solidFill>
                </a:rPr>
                <a:t>FINANCIAL INFORMATION</a:t>
              </a:r>
              <a:endParaRPr lang="en-ZA" sz="6600" b="1" dirty="0">
                <a:solidFill>
                  <a:srgbClr val="00A24D"/>
                </a:solidFill>
              </a:endParaRPr>
            </a:p>
          </p:txBody>
        </p:sp>
      </p:grpSp>
    </p:spTree>
    <p:extLst>
      <p:ext uri="{BB962C8B-B14F-4D97-AF65-F5344CB8AC3E}">
        <p14:creationId xmlns:p14="http://schemas.microsoft.com/office/powerpoint/2010/main" xmlns="" val="2508541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258" y="1295400"/>
            <a:ext cx="11529483" cy="1600200"/>
          </a:xfrm>
        </p:spPr>
        <p:txBody>
          <a:bodyPr>
            <a:normAutofit/>
          </a:bodyPr>
          <a:lstStyle/>
          <a:p>
            <a:pPr marL="342900" indent="-342900" algn="just">
              <a:spcBef>
                <a:spcPts val="600"/>
              </a:spcBef>
              <a:buFont typeface="+mj-lt"/>
              <a:buAutoNum type="arabicPeriod"/>
            </a:pPr>
            <a:r>
              <a:rPr lang="en-ZA" sz="1800" dirty="0" smtClean="0">
                <a:ea typeface="Arial Unicode MS" panose="020B0604020202020204" pitchFamily="34" charset="-128"/>
                <a:cs typeface="Arial Unicode MS" panose="020B0604020202020204" pitchFamily="34" charset="-128"/>
              </a:rPr>
              <a:t>A five year comparison between 2014/15 to 2018/19 financial years indicates a significant decrease on the number of findings from five hundred and eighty eight (588) in 2014/15 financial year to two hundred and five (205) in 2018/19 financial year.  This translates to 65% decrease during the five year period.</a:t>
            </a:r>
          </a:p>
          <a:p>
            <a:pPr marL="342900" indent="-342900" algn="just">
              <a:spcBef>
                <a:spcPts val="600"/>
              </a:spcBef>
              <a:buFont typeface="+mj-lt"/>
              <a:buAutoNum type="arabicPeriod"/>
            </a:pPr>
            <a:r>
              <a:rPr lang="en-ZA" sz="1800" dirty="0" smtClean="0">
                <a:ea typeface="Arial Unicode MS" panose="020B0604020202020204" pitchFamily="34" charset="-128"/>
                <a:cs typeface="Arial Unicode MS" panose="020B0604020202020204" pitchFamily="34" charset="-128"/>
              </a:rPr>
              <a:t>Despite the efforts to reduce findings, the Department received the following audit opinions during the 2014/15 to 2018/19 financial years. </a:t>
            </a:r>
          </a:p>
        </p:txBody>
      </p:sp>
      <p:sp>
        <p:nvSpPr>
          <p:cNvPr id="4"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58</a:t>
            </a:fld>
            <a:endParaRPr lang="en-US" b="1" dirty="0">
              <a:solidFill>
                <a:schemeClr val="tx1"/>
              </a:solidFill>
            </a:endParaRPr>
          </a:p>
        </p:txBody>
      </p:sp>
      <p:sp>
        <p:nvSpPr>
          <p:cNvPr id="5"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
        <p:nvSpPr>
          <p:cNvPr id="6" name="Rectangle 5"/>
          <p:cNvSpPr/>
          <p:nvPr/>
        </p:nvSpPr>
        <p:spPr>
          <a:xfrm>
            <a:off x="152400" y="76200"/>
            <a:ext cx="11887200" cy="553998"/>
          </a:xfrm>
          <a:prstGeom prst="rect">
            <a:avLst/>
          </a:prstGeom>
        </p:spPr>
        <p:txBody>
          <a:bodyPr wrap="square">
            <a:spAutoFit/>
          </a:bodyPr>
          <a:lstStyle/>
          <a:p>
            <a:pPr algn="ctr"/>
            <a:r>
              <a:rPr lang="en-ZA" sz="3000" b="1" dirty="0" smtClean="0">
                <a:solidFill>
                  <a:srgbClr val="003300"/>
                </a:solidFill>
                <a:cs typeface="Arial" panose="020B0604020202020204" pitchFamily="34" charset="0"/>
              </a:rPr>
              <a:t>OVERVIEW OF THE AUDIT OUTCOMES OVER THE 5 YEAR PERIOD</a:t>
            </a:r>
            <a:endParaRPr lang="en-ZA" sz="3000" b="1" dirty="0">
              <a:solidFill>
                <a:srgbClr val="003300"/>
              </a:solidFill>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xmlns="" val="3747343410"/>
              </p:ext>
            </p:extLst>
          </p:nvPr>
        </p:nvGraphicFramePr>
        <p:xfrm>
          <a:off x="602840" y="3047350"/>
          <a:ext cx="11131960" cy="2743200"/>
        </p:xfrm>
        <a:graphic>
          <a:graphicData uri="http://schemas.openxmlformats.org/drawingml/2006/table">
            <a:tbl>
              <a:tblPr firstRow="1" bandRow="1"/>
              <a:tblGrid>
                <a:gridCol w="1447155">
                  <a:extLst>
                    <a:ext uri="{9D8B030D-6E8A-4147-A177-3AD203B41FA5}">
                      <a16:colId xmlns:a16="http://schemas.microsoft.com/office/drawing/2014/main" xmlns="" val="20000"/>
                    </a:ext>
                  </a:extLst>
                </a:gridCol>
                <a:gridCol w="1995720">
                  <a:extLst>
                    <a:ext uri="{9D8B030D-6E8A-4147-A177-3AD203B41FA5}">
                      <a16:colId xmlns:a16="http://schemas.microsoft.com/office/drawing/2014/main" xmlns="" val="20001"/>
                    </a:ext>
                  </a:extLst>
                </a:gridCol>
                <a:gridCol w="1566507">
                  <a:extLst>
                    <a:ext uri="{9D8B030D-6E8A-4147-A177-3AD203B41FA5}">
                      <a16:colId xmlns:a16="http://schemas.microsoft.com/office/drawing/2014/main" xmlns="" val="20002"/>
                    </a:ext>
                  </a:extLst>
                </a:gridCol>
                <a:gridCol w="2220655">
                  <a:extLst>
                    <a:ext uri="{9D8B030D-6E8A-4147-A177-3AD203B41FA5}">
                      <a16:colId xmlns:a16="http://schemas.microsoft.com/office/drawing/2014/main" xmlns="" val="20003"/>
                    </a:ext>
                  </a:extLst>
                </a:gridCol>
                <a:gridCol w="3901923">
                  <a:extLst>
                    <a:ext uri="{9D8B030D-6E8A-4147-A177-3AD203B41FA5}">
                      <a16:colId xmlns:a16="http://schemas.microsoft.com/office/drawing/2014/main" xmlns="" val="20004"/>
                    </a:ext>
                  </a:extLst>
                </a:gridCol>
              </a:tblGrid>
              <a:tr h="228990">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b="1" dirty="0" smtClean="0">
                          <a:solidFill>
                            <a:schemeClr val="tx1"/>
                          </a:solidFill>
                          <a:latin typeface="+mn-lt"/>
                        </a:rPr>
                        <a:t>Financial</a:t>
                      </a:r>
                      <a:r>
                        <a:rPr lang="en-ZA" sz="1800" b="1" baseline="0" dirty="0" smtClean="0">
                          <a:solidFill>
                            <a:schemeClr val="tx1"/>
                          </a:solidFill>
                          <a:latin typeface="+mn-lt"/>
                        </a:rPr>
                        <a:t> Year</a:t>
                      </a:r>
                      <a:endParaRPr lang="en-ZA" sz="1800" b="1"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b="1" dirty="0" smtClean="0">
                          <a:solidFill>
                            <a:schemeClr val="tx1"/>
                          </a:solidFill>
                          <a:latin typeface="+mn-lt"/>
                        </a:rPr>
                        <a:t>Total number of findings</a:t>
                      </a:r>
                      <a:endParaRPr lang="en-ZA" sz="1800" b="1"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b="1" dirty="0" smtClean="0">
                          <a:solidFill>
                            <a:schemeClr val="tx1"/>
                          </a:solidFill>
                          <a:latin typeface="+mn-lt"/>
                        </a:rPr>
                        <a:t>% decrease/</a:t>
                      </a:r>
                    </a:p>
                    <a:p>
                      <a:r>
                        <a:rPr lang="en-ZA" sz="1800" b="1" dirty="0" smtClean="0">
                          <a:solidFill>
                            <a:schemeClr val="tx1"/>
                          </a:solidFill>
                          <a:latin typeface="+mn-lt"/>
                        </a:rPr>
                        <a:t>increase (Y/Y)</a:t>
                      </a:r>
                      <a:endParaRPr lang="en-ZA" sz="1800" b="1"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b="1" dirty="0" smtClean="0">
                          <a:solidFill>
                            <a:schemeClr val="tx1"/>
                          </a:solidFill>
                          <a:latin typeface="+mn-lt"/>
                        </a:rPr>
                        <a:t>Audit Outcome</a:t>
                      </a:r>
                      <a:endParaRPr lang="en-ZA" sz="1800" b="1"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b="1" dirty="0" smtClean="0">
                          <a:solidFill>
                            <a:schemeClr val="tx1"/>
                          </a:solidFill>
                          <a:latin typeface="+mn-lt"/>
                        </a:rPr>
                        <a:t>Area(s) of Qualification</a:t>
                      </a:r>
                      <a:endParaRPr lang="en-ZA" sz="1800" b="1"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BBB59"/>
                    </a:solidFill>
                  </a:tcPr>
                </a:tc>
                <a:extLst>
                  <a:ext uri="{0D108BD9-81ED-4DB2-BD59-A6C34878D82A}">
                    <a16:rowId xmlns:a16="http://schemas.microsoft.com/office/drawing/2014/main" xmlns="" val="10000"/>
                  </a:ext>
                </a:extLst>
              </a:tr>
              <a:tr h="25999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2014/15</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588</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Qualified</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Contingent</a:t>
                      </a:r>
                      <a:r>
                        <a:rPr lang="en-ZA" sz="1800" baseline="0" dirty="0" smtClean="0">
                          <a:solidFill>
                            <a:schemeClr val="tx1"/>
                          </a:solidFill>
                          <a:latin typeface="+mn-lt"/>
                        </a:rPr>
                        <a:t> Liabilities</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1"/>
                  </a:ext>
                </a:extLst>
              </a:tr>
              <a:tr h="21466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2015/16</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667</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13%</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Unqualified</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2"/>
                  </a:ext>
                </a:extLst>
              </a:tr>
              <a:tr h="24566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2016/17</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373</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(44%)</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Qualified</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Capital</a:t>
                      </a:r>
                      <a:r>
                        <a:rPr lang="en-ZA" sz="1800" baseline="0" dirty="0" smtClean="0">
                          <a:solidFill>
                            <a:schemeClr val="tx1"/>
                          </a:solidFill>
                          <a:latin typeface="+mn-lt"/>
                        </a:rPr>
                        <a:t> Work-in Progress</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3"/>
                  </a:ext>
                </a:extLst>
              </a:tr>
              <a:tr h="18542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2017/18</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257</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(31%)</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Qualified</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Commitments</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4"/>
                  </a:ext>
                </a:extLst>
              </a:tr>
              <a:tr h="18542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2018/19</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204</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(21%)</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Qualified</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800" dirty="0" smtClean="0">
                          <a:solidFill>
                            <a:schemeClr val="tx1"/>
                          </a:solidFill>
                          <a:latin typeface="+mn-lt"/>
                        </a:rPr>
                        <a:t>Commitments and Irregular</a:t>
                      </a:r>
                      <a:r>
                        <a:rPr lang="en-ZA" sz="1800" baseline="0" dirty="0" smtClean="0">
                          <a:solidFill>
                            <a:schemeClr val="tx1"/>
                          </a:solidFill>
                          <a:latin typeface="+mn-lt"/>
                        </a:rPr>
                        <a:t> Expenditure</a:t>
                      </a:r>
                      <a:endParaRPr lang="en-ZA" sz="18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5212906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xmlns="" val="3736917327"/>
              </p:ext>
            </p:extLst>
          </p:nvPr>
        </p:nvGraphicFramePr>
        <p:xfrm>
          <a:off x="6477000" y="1219200"/>
          <a:ext cx="5562600" cy="304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3620425625"/>
              </p:ext>
            </p:extLst>
          </p:nvPr>
        </p:nvGraphicFramePr>
        <p:xfrm>
          <a:off x="990600" y="1219200"/>
          <a:ext cx="53340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670299743"/>
              </p:ext>
            </p:extLst>
          </p:nvPr>
        </p:nvGraphicFramePr>
        <p:xfrm>
          <a:off x="165100" y="1524000"/>
          <a:ext cx="1312653" cy="2235200"/>
        </p:xfrm>
        <a:graphic>
          <a:graphicData uri="http://schemas.openxmlformats.org/drawingml/2006/table">
            <a:tbl>
              <a:tblPr firstRow="1" bandRow="1">
                <a:tableStyleId>{2D5ABB26-0587-4C30-8999-92F81FD0307C}</a:tableStyleId>
              </a:tblPr>
              <a:tblGrid>
                <a:gridCol w="1312653">
                  <a:extLst>
                    <a:ext uri="{9D8B030D-6E8A-4147-A177-3AD203B41FA5}">
                      <a16:colId xmlns:a16="http://schemas.microsoft.com/office/drawing/2014/main" xmlns="" val="20000"/>
                    </a:ext>
                  </a:extLst>
                </a:gridCol>
              </a:tblGrid>
              <a:tr h="365869">
                <a:tc>
                  <a:txBody>
                    <a:bodyPr/>
                    <a:lstStyle/>
                    <a:p>
                      <a:r>
                        <a:rPr lang="en-ZA" sz="1000" b="1" dirty="0" smtClean="0"/>
                        <a:t>Clean</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46928">
                <a:tc>
                  <a:txBody>
                    <a:bodyPr/>
                    <a:lstStyle/>
                    <a:p>
                      <a:r>
                        <a:rPr lang="en-ZA" sz="1000" b="1" dirty="0" smtClean="0"/>
                        <a:t>Unqualified</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562053">
                <a:tc>
                  <a:txBody>
                    <a:bodyPr/>
                    <a:lstStyle/>
                    <a:p>
                      <a:r>
                        <a:rPr lang="en-ZA" sz="1000" b="1" dirty="0" smtClean="0"/>
                        <a:t>Qualified</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507674">
                <a:tc>
                  <a:txBody>
                    <a:bodyPr/>
                    <a:lstStyle/>
                    <a:p>
                      <a:r>
                        <a:rPr lang="en-ZA" sz="1000" b="1" dirty="0" smtClean="0"/>
                        <a:t>Adverse</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52676">
                <a:tc>
                  <a:txBody>
                    <a:bodyPr/>
                    <a:lstStyle/>
                    <a:p>
                      <a:r>
                        <a:rPr lang="en-ZA" sz="1000" b="1" dirty="0" smtClean="0"/>
                        <a:t>Disclaimer</a:t>
                      </a:r>
                      <a:endParaRPr lang="en-ZA" sz="1000" b="1" dirty="0"/>
                    </a:p>
                  </a:txBody>
                  <a:tcPr marL="121920" marR="1219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9"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59</a:t>
            </a:fld>
            <a:endParaRPr lang="en-US" b="1" dirty="0">
              <a:solidFill>
                <a:schemeClr val="tx1"/>
              </a:solidFill>
            </a:endParaRPr>
          </a:p>
        </p:txBody>
      </p:sp>
      <p:sp>
        <p:nvSpPr>
          <p:cNvPr id="10"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
        <p:nvSpPr>
          <p:cNvPr id="11" name="Rectangle 10"/>
          <p:cNvSpPr/>
          <p:nvPr/>
        </p:nvSpPr>
        <p:spPr>
          <a:xfrm>
            <a:off x="152400" y="76200"/>
            <a:ext cx="11887200" cy="553998"/>
          </a:xfrm>
          <a:prstGeom prst="rect">
            <a:avLst/>
          </a:prstGeom>
        </p:spPr>
        <p:txBody>
          <a:bodyPr wrap="square">
            <a:spAutoFit/>
          </a:bodyPr>
          <a:lstStyle/>
          <a:p>
            <a:pPr algn="ctr"/>
            <a:r>
              <a:rPr lang="en-ZA" sz="3000" b="1" dirty="0" smtClean="0">
                <a:solidFill>
                  <a:srgbClr val="003300"/>
                </a:solidFill>
                <a:cs typeface="Arial" panose="020B0604020202020204" pitchFamily="34" charset="0"/>
              </a:rPr>
              <a:t>OVERVIEW OF THE AUDIT OUTCOMES OVER THE 5 YEAR PERIOD</a:t>
            </a:r>
            <a:endParaRPr lang="en-ZA" sz="3000" b="1" dirty="0">
              <a:solidFill>
                <a:srgbClr val="003300"/>
              </a:solidFill>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709238895"/>
              </p:ext>
            </p:extLst>
          </p:nvPr>
        </p:nvGraphicFramePr>
        <p:xfrm>
          <a:off x="990600" y="4419600"/>
          <a:ext cx="5334000" cy="1249680"/>
        </p:xfrm>
        <a:graphic>
          <a:graphicData uri="http://schemas.openxmlformats.org/drawingml/2006/table">
            <a:tbl>
              <a:tblPr firstRow="1" bandRow="1"/>
              <a:tblGrid>
                <a:gridCol w="1778000">
                  <a:extLst>
                    <a:ext uri="{9D8B030D-6E8A-4147-A177-3AD203B41FA5}">
                      <a16:colId xmlns:a16="http://schemas.microsoft.com/office/drawing/2014/main" xmlns="" val="20000"/>
                    </a:ext>
                  </a:extLst>
                </a:gridCol>
                <a:gridCol w="1778000">
                  <a:extLst>
                    <a:ext uri="{9D8B030D-6E8A-4147-A177-3AD203B41FA5}">
                      <a16:colId xmlns:a16="http://schemas.microsoft.com/office/drawing/2014/main" xmlns="" val="20001"/>
                    </a:ext>
                  </a:extLst>
                </a:gridCol>
                <a:gridCol w="1778000">
                  <a:extLst>
                    <a:ext uri="{9D8B030D-6E8A-4147-A177-3AD203B41FA5}">
                      <a16:colId xmlns:a16="http://schemas.microsoft.com/office/drawing/2014/main" xmlns="" val="20002"/>
                    </a:ext>
                  </a:extLst>
                </a:gridCol>
              </a:tblGrid>
              <a:tr h="228990">
                <a:tc>
                  <a:txBody>
                    <a:bodyPr/>
                    <a:lstStyle/>
                    <a:p>
                      <a:pPr algn="ctr"/>
                      <a:r>
                        <a:rPr lang="en-US" sz="1600" dirty="0" smtClean="0">
                          <a:solidFill>
                            <a:schemeClr val="bg1"/>
                          </a:solidFill>
                        </a:rPr>
                        <a:t>2017/18</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2018/19</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Analysis</a:t>
                      </a:r>
                      <a:r>
                        <a:rPr lang="en-US" sz="1600" baseline="0" dirty="0" smtClean="0">
                          <a:solidFill>
                            <a:schemeClr val="bg1"/>
                          </a:solidFill>
                        </a:rPr>
                        <a:t> of performance </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18542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2017/18</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Qualified</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dirty="0" smtClean="0">
                          <a:solidFill>
                            <a:schemeClr val="bg1"/>
                          </a:solidFill>
                          <a:latin typeface="+mn-lt"/>
                        </a:rPr>
                        <a:t>Unchanged</a:t>
                      </a:r>
                      <a:endParaRPr lang="en-ZA" sz="1600" dirty="0">
                        <a:solidFill>
                          <a:schemeClr val="bg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1"/>
                  </a:ext>
                </a:extLst>
              </a:tr>
              <a:tr h="18542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2018/19</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Qualified</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dirty="0" smtClean="0">
                          <a:solidFill>
                            <a:schemeClr val="bg1"/>
                          </a:solidFill>
                          <a:latin typeface="+mn-lt"/>
                        </a:rPr>
                        <a:t>Unchanged </a:t>
                      </a:r>
                      <a:endParaRPr lang="en-ZA" sz="1600" dirty="0">
                        <a:solidFill>
                          <a:schemeClr val="bg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xmlns="" val="1000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402794587"/>
              </p:ext>
            </p:extLst>
          </p:nvPr>
        </p:nvGraphicFramePr>
        <p:xfrm>
          <a:off x="6527800" y="4432300"/>
          <a:ext cx="5486400" cy="1249680"/>
        </p:xfrm>
        <a:graphic>
          <a:graphicData uri="http://schemas.openxmlformats.org/drawingml/2006/table">
            <a:tbl>
              <a:tblPr firstRow="1" bandRow="1"/>
              <a:tblGrid>
                <a:gridCol w="1828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tblGrid>
              <a:tr h="228990">
                <a:tc>
                  <a:txBody>
                    <a:bodyPr/>
                    <a:lstStyle/>
                    <a:p>
                      <a:pPr algn="ctr"/>
                      <a:r>
                        <a:rPr lang="en-US" sz="1600" dirty="0" smtClean="0">
                          <a:solidFill>
                            <a:schemeClr val="bg1"/>
                          </a:solidFill>
                        </a:rPr>
                        <a:t>2017/18</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2018/19</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600" dirty="0" smtClean="0">
                          <a:solidFill>
                            <a:schemeClr val="bg1"/>
                          </a:solidFill>
                        </a:rPr>
                        <a:t>Analysis</a:t>
                      </a:r>
                      <a:r>
                        <a:rPr lang="en-US" sz="1600" baseline="0" dirty="0" smtClean="0">
                          <a:solidFill>
                            <a:schemeClr val="bg1"/>
                          </a:solidFill>
                        </a:rPr>
                        <a:t> of performance </a:t>
                      </a:r>
                      <a:endParaRPr lang="en-ZA" sz="1600" dirty="0">
                        <a:solidFill>
                          <a:schemeClr val="bg1"/>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xmlns="" val="10000"/>
                  </a:ext>
                </a:extLst>
              </a:tr>
              <a:tr h="18542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2017/18</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Qualified</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dirty="0" smtClean="0">
                          <a:solidFill>
                            <a:schemeClr val="bg1"/>
                          </a:solidFill>
                          <a:latin typeface="+mn-lt"/>
                        </a:rPr>
                        <a:t>(31%)</a:t>
                      </a:r>
                      <a:endParaRPr lang="en-ZA" sz="1600" dirty="0">
                        <a:solidFill>
                          <a:schemeClr val="bg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3D"/>
                    </a:solidFill>
                  </a:tcPr>
                </a:tc>
                <a:extLst>
                  <a:ext uri="{0D108BD9-81ED-4DB2-BD59-A6C34878D82A}">
                    <a16:rowId xmlns:a16="http://schemas.microsoft.com/office/drawing/2014/main" xmlns="" val="10001"/>
                  </a:ext>
                </a:extLst>
              </a:tr>
              <a:tr h="185420">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2018/19</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lgn="ctr"/>
                      <a:r>
                        <a:rPr lang="en-ZA" sz="1600" dirty="0" smtClean="0">
                          <a:solidFill>
                            <a:schemeClr val="tx1"/>
                          </a:solidFill>
                          <a:latin typeface="+mn-lt"/>
                        </a:rPr>
                        <a:t>Qualified</a:t>
                      </a:r>
                      <a:endParaRPr lang="en-ZA" sz="1600" dirty="0">
                        <a:solidFill>
                          <a:schemeClr val="tx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US" sz="1600" dirty="0" smtClean="0">
                          <a:solidFill>
                            <a:schemeClr val="bg1"/>
                          </a:solidFill>
                          <a:latin typeface="+mn-lt"/>
                        </a:rPr>
                        <a:t>(21%) </a:t>
                      </a:r>
                      <a:endParaRPr lang="en-ZA" sz="1600" dirty="0">
                        <a:solidFill>
                          <a:schemeClr val="bg1"/>
                        </a:solidFill>
                        <a:latin typeface="+mn-lt"/>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03D"/>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020852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6</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STRUCTURE OF THE ANNUAL REPORT</a:t>
            </a:r>
            <a:endParaRPr lang="en-ZA" sz="3000" b="1" dirty="0">
              <a:solidFill>
                <a:srgbClr val="003300"/>
              </a:solidFill>
              <a:latin typeface="+mn-lt"/>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660246647"/>
              </p:ext>
            </p:extLst>
          </p:nvPr>
        </p:nvGraphicFramePr>
        <p:xfrm>
          <a:off x="6934200" y="1308101"/>
          <a:ext cx="5030552" cy="4572000"/>
        </p:xfrm>
        <a:graphic>
          <a:graphicData uri="http://schemas.openxmlformats.org/drawingml/2006/table">
            <a:tbl>
              <a:tblPr firstRow="1" bandRow="1">
                <a:tableStyleId>{C083E6E3-FA7D-4D7B-A595-EF9225AFEA82}</a:tableStyleId>
              </a:tblPr>
              <a:tblGrid>
                <a:gridCol w="1144351">
                  <a:extLst>
                    <a:ext uri="{9D8B030D-6E8A-4147-A177-3AD203B41FA5}">
                      <a16:colId xmlns:a16="http://schemas.microsoft.com/office/drawing/2014/main" xmlns="" val="20000"/>
                    </a:ext>
                  </a:extLst>
                </a:gridCol>
                <a:gridCol w="3886201">
                  <a:extLst>
                    <a:ext uri="{9D8B030D-6E8A-4147-A177-3AD203B41FA5}">
                      <a16:colId xmlns:a16="http://schemas.microsoft.com/office/drawing/2014/main" xmlns="" val="20001"/>
                    </a:ext>
                  </a:extLst>
                </a:gridCol>
              </a:tblGrid>
              <a:tr h="1230768">
                <a:tc>
                  <a:txBody>
                    <a:bodyPr/>
                    <a:lstStyle/>
                    <a:p>
                      <a:r>
                        <a:rPr lang="en-GB" sz="1700" b="0" dirty="0" smtClean="0"/>
                        <a:t>PART A</a:t>
                      </a:r>
                      <a:endParaRPr lang="en-ZA" sz="17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kern="1200" dirty="0" smtClean="0">
                          <a:effectLst/>
                        </a:rPr>
                        <a:t>GENERAL INFORMATION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700" b="0" dirty="0" smtClean="0"/>
                        <a:t>Minister's Foreword,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700" b="0" dirty="0" smtClean="0"/>
                        <a:t>Deputy Minister's Statement </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700" b="0" dirty="0" smtClean="0"/>
                        <a:t>Report of the Accounting Officer</a:t>
                      </a:r>
                      <a:endParaRPr lang="en-ZA" sz="1700" b="0" dirty="0">
                        <a:solidFill>
                          <a:schemeClr val="tx1"/>
                        </a:solidFill>
                      </a:endParaRPr>
                    </a:p>
                  </a:txBody>
                  <a:tcPr/>
                </a:tc>
                <a:extLst>
                  <a:ext uri="{0D108BD9-81ED-4DB2-BD59-A6C34878D82A}">
                    <a16:rowId xmlns:a16="http://schemas.microsoft.com/office/drawing/2014/main" xmlns="" val="10000"/>
                  </a:ext>
                </a:extLst>
              </a:tr>
              <a:tr h="835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rPr>
                        <a:t>PART B</a:t>
                      </a:r>
                      <a:endParaRPr kumimoji="0" lang="en-ZA" sz="17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r>
                        <a:rPr lang="en-GB" sz="1800" dirty="0" smtClean="0">
                          <a:effectLst/>
                        </a:rPr>
                        <a:t>PERFORMANCE INFORMATION </a:t>
                      </a:r>
                      <a:endParaRPr lang="en-ZA" sz="1700" dirty="0"/>
                    </a:p>
                  </a:txBody>
                  <a:tcPr/>
                </a:tc>
                <a:extLst>
                  <a:ext uri="{0D108BD9-81ED-4DB2-BD59-A6C34878D82A}">
                    <a16:rowId xmlns:a16="http://schemas.microsoft.com/office/drawing/2014/main" xmlns="" val="10001"/>
                  </a:ext>
                </a:extLst>
              </a:tr>
              <a:tr h="835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rPr>
                        <a:t>PART C</a:t>
                      </a:r>
                      <a:endParaRPr kumimoji="0" lang="en-ZA" sz="17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effectLst/>
                        </a:rPr>
                        <a:t>GOVERNANCE </a:t>
                      </a:r>
                      <a:endParaRPr lang="en-ZA" sz="1800" kern="1200" dirty="0" smtClean="0">
                        <a:effectLst/>
                      </a:endParaRPr>
                    </a:p>
                    <a:p>
                      <a:pPr marL="0" algn="l" defTabSz="914400" rtl="0" eaLnBrk="1" latinLnBrk="0" hangingPunct="1"/>
                      <a:endParaRPr lang="en-ZA" sz="1800" b="1" kern="1200" dirty="0">
                        <a:solidFill>
                          <a:schemeClr val="dk1"/>
                        </a:solidFill>
                        <a:effectLst/>
                        <a:latin typeface="+mn-lt"/>
                        <a:ea typeface="Calibri"/>
                        <a:cs typeface="Times New Roman"/>
                      </a:endParaRPr>
                    </a:p>
                  </a:txBody>
                  <a:tcPr/>
                </a:tc>
                <a:extLst>
                  <a:ext uri="{0D108BD9-81ED-4DB2-BD59-A6C34878D82A}">
                    <a16:rowId xmlns:a16="http://schemas.microsoft.com/office/drawing/2014/main" xmlns="" val="10002"/>
                  </a:ext>
                </a:extLst>
              </a:tr>
              <a:tr h="835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rPr>
                        <a:t>PART D</a:t>
                      </a:r>
                      <a:endParaRPr kumimoji="0" lang="en-ZA" sz="17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effectLst/>
                        </a:rPr>
                        <a:t>HUMAN RESOURCE MANAGEMENT </a:t>
                      </a:r>
                      <a:endParaRPr lang="en-ZA" sz="1800" kern="1200" dirty="0" smtClean="0">
                        <a:effectLst/>
                      </a:endParaRPr>
                    </a:p>
                    <a:p>
                      <a:pPr marL="0" algn="l" defTabSz="914400" rtl="0" eaLnBrk="1" latinLnBrk="0" hangingPunct="1"/>
                      <a:endParaRPr lang="en-ZA" sz="1800" b="1" kern="1200" dirty="0">
                        <a:solidFill>
                          <a:schemeClr val="dk1"/>
                        </a:solidFill>
                        <a:effectLst/>
                        <a:latin typeface="+mn-lt"/>
                        <a:ea typeface="Calibri"/>
                        <a:cs typeface="Times New Roman"/>
                      </a:endParaRPr>
                    </a:p>
                  </a:txBody>
                  <a:tcPr/>
                </a:tc>
                <a:extLst>
                  <a:ext uri="{0D108BD9-81ED-4DB2-BD59-A6C34878D82A}">
                    <a16:rowId xmlns:a16="http://schemas.microsoft.com/office/drawing/2014/main" xmlns="" val="10003"/>
                  </a:ext>
                </a:extLst>
              </a:tr>
              <a:tr h="835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u="none" strike="noStrike" kern="1200" cap="none" spc="0" normalizeH="0" baseline="0" noProof="0" dirty="0" smtClean="0">
                          <a:ln>
                            <a:noFill/>
                          </a:ln>
                          <a:effectLst/>
                          <a:uLnTx/>
                          <a:uFillTx/>
                        </a:rPr>
                        <a:t>PART E</a:t>
                      </a:r>
                      <a:endParaRPr kumimoji="0" lang="en-ZA" sz="17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smtClean="0">
                          <a:effectLst/>
                        </a:rPr>
                        <a:t>FINANCIAL INFORMATION </a:t>
                      </a:r>
                      <a:endParaRPr lang="en-GB" sz="1800" b="1" kern="1200" dirty="0" smtClean="0">
                        <a:solidFill>
                          <a:schemeClr val="dk1"/>
                        </a:solidFill>
                        <a:effectLst/>
                        <a:latin typeface="+mn-lt"/>
                        <a:ea typeface="Calibri"/>
                        <a:cs typeface="Times New Roman"/>
                      </a:endParaRPr>
                    </a:p>
                  </a:txBody>
                  <a:tcPr/>
                </a:tc>
                <a:extLst>
                  <a:ext uri="{0D108BD9-81ED-4DB2-BD59-A6C34878D82A}">
                    <a16:rowId xmlns:a16="http://schemas.microsoft.com/office/drawing/2014/main" xmlns="" val="10004"/>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86" y="1295399"/>
            <a:ext cx="6770914" cy="4644493"/>
          </a:xfrm>
          <a:prstGeom prst="rect">
            <a:avLst/>
          </a:prstGeom>
        </p:spPr>
      </p:pic>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81100"/>
            <a:ext cx="11734800" cy="4800600"/>
          </a:xfrm>
        </p:spPr>
        <p:txBody>
          <a:bodyPr>
            <a:noAutofit/>
          </a:bodyPr>
          <a:lstStyle/>
          <a:p>
            <a:pPr marL="0" indent="0" algn="just">
              <a:spcBef>
                <a:spcPts val="600"/>
              </a:spcBef>
              <a:buNone/>
            </a:pPr>
            <a:r>
              <a:rPr lang="en-ZA" sz="1500" b="1" dirty="0">
                <a:ea typeface="Arial Unicode MS" panose="020B0604020202020204" pitchFamily="34" charset="-128"/>
                <a:cs typeface="Arial Unicode MS" panose="020B0604020202020204" pitchFamily="34" charset="-128"/>
              </a:rPr>
              <a:t>Causes of Negative Audit </a:t>
            </a:r>
            <a:r>
              <a:rPr lang="en-ZA" sz="1500" b="1" dirty="0" smtClean="0">
                <a:ea typeface="Arial Unicode MS" panose="020B0604020202020204" pitchFamily="34" charset="-128"/>
                <a:cs typeface="Arial Unicode MS" panose="020B0604020202020204" pitchFamily="34" charset="-128"/>
              </a:rPr>
              <a:t>Outcomes</a:t>
            </a:r>
          </a:p>
          <a:p>
            <a:pPr marL="342900" indent="-342900" algn="just">
              <a:spcBef>
                <a:spcPts val="600"/>
              </a:spcBef>
              <a:buFont typeface="+mj-lt"/>
              <a:buAutoNum type="arabicPeriod"/>
            </a:pPr>
            <a:r>
              <a:rPr lang="en-ZA" sz="1500" dirty="0" smtClean="0">
                <a:ea typeface="Arial Unicode MS" panose="020B0604020202020204" pitchFamily="34" charset="-128"/>
                <a:cs typeface="Arial Unicode MS" panose="020B0604020202020204" pitchFamily="34" charset="-128"/>
              </a:rPr>
              <a:t>Lack of capacity within the SCM and Finance components: Work at Regions and Management Areas are done as ad-hoc tasks by officials not trained/skilled in SCM and Financial Management aspects.</a:t>
            </a:r>
          </a:p>
          <a:p>
            <a:pPr marL="355600" indent="-355600" algn="just">
              <a:spcBef>
                <a:spcPts val="600"/>
              </a:spcBef>
              <a:buFont typeface="+mj-lt"/>
              <a:buAutoNum type="arabicPeriod"/>
            </a:pPr>
            <a:r>
              <a:rPr lang="en-ZA" sz="1500" dirty="0" smtClean="0">
                <a:ea typeface="Arial Unicode MS" panose="020B0604020202020204" pitchFamily="34" charset="-128"/>
                <a:cs typeface="Arial Unicode MS" panose="020B0604020202020204" pitchFamily="34" charset="-128"/>
              </a:rPr>
              <a:t>High-dependency on manual processes to generate information and reports resulting in increases on error rates.</a:t>
            </a:r>
          </a:p>
          <a:p>
            <a:pPr marL="355600" indent="-355600" algn="just">
              <a:spcBef>
                <a:spcPts val="600"/>
              </a:spcBef>
              <a:buFont typeface="+mj-lt"/>
              <a:buAutoNum type="arabicPeriod"/>
            </a:pPr>
            <a:r>
              <a:rPr lang="en-ZA" sz="1500" dirty="0" smtClean="0">
                <a:ea typeface="Arial Unicode MS" panose="020B0604020202020204" pitchFamily="34" charset="-128"/>
                <a:cs typeface="Arial Unicode MS" panose="020B0604020202020204" pitchFamily="34" charset="-128"/>
              </a:rPr>
              <a:t>Lack of understanding of financial reporting standards[ Modified Cash Standards of reporting] by non-financial managers resulting in incomplete, inaccurate, and non-compliance to MCS. </a:t>
            </a:r>
          </a:p>
          <a:p>
            <a:pPr marL="355600" indent="-355600" algn="just">
              <a:spcBef>
                <a:spcPts val="600"/>
              </a:spcBef>
              <a:buFont typeface="+mj-lt"/>
              <a:buAutoNum type="arabicPeriod"/>
            </a:pPr>
            <a:r>
              <a:rPr lang="en-ZA" sz="1500" dirty="0" smtClean="0">
                <a:ea typeface="Arial Unicode MS" panose="020B0604020202020204" pitchFamily="34" charset="-128"/>
                <a:cs typeface="Arial Unicode MS" panose="020B0604020202020204" pitchFamily="34" charset="-128"/>
              </a:rPr>
              <a:t>Constantly changes and unclear Supply Chain Management regulatory environment and directives  (from National Treasury).</a:t>
            </a:r>
          </a:p>
          <a:p>
            <a:pPr marL="0" indent="0" algn="just">
              <a:lnSpc>
                <a:spcPct val="150000"/>
              </a:lnSpc>
              <a:buNone/>
            </a:pPr>
            <a:r>
              <a:rPr lang="en-ZA" sz="1500" b="1" dirty="0" smtClean="0">
                <a:ea typeface="Arial Unicode MS" panose="020B0604020202020204" pitchFamily="34" charset="-128"/>
                <a:cs typeface="Arial Unicode MS" panose="020B0604020202020204" pitchFamily="34" charset="-128"/>
              </a:rPr>
              <a:t>Measures </a:t>
            </a:r>
            <a:r>
              <a:rPr lang="en-ZA" sz="1500" b="1" dirty="0">
                <a:ea typeface="Arial Unicode MS" panose="020B0604020202020204" pitchFamily="34" charset="-128"/>
                <a:cs typeface="Arial Unicode MS" panose="020B0604020202020204" pitchFamily="34" charset="-128"/>
              </a:rPr>
              <a:t>undertaken to address audit outcomes</a:t>
            </a:r>
          </a:p>
          <a:p>
            <a:pPr marL="355600" lvl="0" indent="-355600" algn="just" defTabSz="914316">
              <a:spcBef>
                <a:spcPts val="600"/>
              </a:spcBef>
              <a:buFont typeface="+mj-lt"/>
              <a:buAutoNum type="arabicPeriod"/>
            </a:pPr>
            <a:r>
              <a:rPr lang="en-ZA" sz="1500" dirty="0" smtClean="0">
                <a:solidFill>
                  <a:prstClr val="black"/>
                </a:solidFill>
                <a:ea typeface="Arial Unicode MS" panose="020B0604020202020204" pitchFamily="34" charset="-128"/>
                <a:cs typeface="Arial Unicode MS" panose="020B0604020202020204" pitchFamily="34" charset="-128"/>
              </a:rPr>
              <a:t>The Department </a:t>
            </a:r>
            <a:r>
              <a:rPr lang="en-ZA" sz="1500" dirty="0">
                <a:solidFill>
                  <a:prstClr val="black"/>
                </a:solidFill>
                <a:ea typeface="Arial Unicode MS" panose="020B0604020202020204" pitchFamily="34" charset="-128"/>
                <a:cs typeface="Arial Unicode MS" panose="020B0604020202020204" pitchFamily="34" charset="-128"/>
              </a:rPr>
              <a:t>developed Audit Outcomes Turnaround Plan that, amongst others requires a) Training and capacitation of SCM and Financial Management components, b) Automation of processes [ Performance Information, SCM and Finance], and </a:t>
            </a:r>
            <a:r>
              <a:rPr lang="en-ZA" sz="1500" dirty="0" smtClean="0">
                <a:solidFill>
                  <a:prstClr val="black"/>
                </a:solidFill>
                <a:ea typeface="Arial Unicode MS" panose="020B0604020202020204" pitchFamily="34" charset="-128"/>
                <a:cs typeface="Arial Unicode MS" panose="020B0604020202020204" pitchFamily="34" charset="-128"/>
              </a:rPr>
              <a:t> c) Review </a:t>
            </a:r>
            <a:r>
              <a:rPr lang="en-ZA" sz="1500" dirty="0">
                <a:solidFill>
                  <a:prstClr val="black"/>
                </a:solidFill>
                <a:ea typeface="Arial Unicode MS" panose="020B0604020202020204" pitchFamily="34" charset="-128"/>
                <a:cs typeface="Arial Unicode MS" panose="020B0604020202020204" pitchFamily="34" charset="-128"/>
              </a:rPr>
              <a:t>of Governance structures and policies.</a:t>
            </a:r>
          </a:p>
          <a:p>
            <a:pPr marL="355600" lvl="0" indent="-355600" algn="just" defTabSz="914316">
              <a:spcBef>
                <a:spcPts val="600"/>
              </a:spcBef>
              <a:buFont typeface="+mj-lt"/>
              <a:buAutoNum type="arabicPeriod"/>
            </a:pPr>
            <a:r>
              <a:rPr lang="en-ZA" sz="1500" dirty="0">
                <a:solidFill>
                  <a:prstClr val="black"/>
                </a:solidFill>
                <a:ea typeface="Arial Unicode MS" panose="020B0604020202020204" pitchFamily="34" charset="-128"/>
                <a:cs typeface="Arial Unicode MS" panose="020B0604020202020204" pitchFamily="34" charset="-128"/>
              </a:rPr>
              <a:t>Conduct internal control workshops and indabas’ to enhance understanding of regulatory environment and improve internal control maturity within the </a:t>
            </a:r>
            <a:r>
              <a:rPr lang="en-ZA" sz="1500" dirty="0" smtClean="0">
                <a:solidFill>
                  <a:prstClr val="black"/>
                </a:solidFill>
                <a:ea typeface="Arial Unicode MS" panose="020B0604020202020204" pitchFamily="34" charset="-128"/>
                <a:cs typeface="Arial Unicode MS" panose="020B0604020202020204" pitchFamily="34" charset="-128"/>
              </a:rPr>
              <a:t>Department</a:t>
            </a:r>
            <a:r>
              <a:rPr lang="en-ZA" sz="1500" dirty="0">
                <a:solidFill>
                  <a:prstClr val="black"/>
                </a:solidFill>
                <a:ea typeface="Arial Unicode MS" panose="020B0604020202020204" pitchFamily="34" charset="-128"/>
                <a:cs typeface="Arial Unicode MS" panose="020B0604020202020204" pitchFamily="34" charset="-128"/>
              </a:rPr>
              <a:t>.</a:t>
            </a:r>
          </a:p>
          <a:p>
            <a:pPr marL="355600" lvl="0" indent="-355600" algn="just" defTabSz="914316">
              <a:spcBef>
                <a:spcPts val="600"/>
              </a:spcBef>
              <a:buFont typeface="+mj-lt"/>
              <a:buAutoNum type="arabicPeriod"/>
            </a:pPr>
            <a:r>
              <a:rPr lang="en-ZA" sz="1500" dirty="0">
                <a:solidFill>
                  <a:prstClr val="black"/>
                </a:solidFill>
                <a:ea typeface="Arial Unicode MS" panose="020B0604020202020204" pitchFamily="34" charset="-128"/>
                <a:cs typeface="Arial Unicode MS" panose="020B0604020202020204" pitchFamily="34" charset="-128"/>
              </a:rPr>
              <a:t>Maintain audit files for all work done to improve controls and regularly review such. </a:t>
            </a:r>
          </a:p>
          <a:p>
            <a:pPr marL="355600" lvl="0" indent="-355600" algn="just" defTabSz="914316">
              <a:spcBef>
                <a:spcPts val="600"/>
              </a:spcBef>
              <a:buFont typeface="+mj-lt"/>
              <a:buAutoNum type="arabicPeriod"/>
            </a:pPr>
            <a:r>
              <a:rPr lang="en-ZA" sz="1500" dirty="0">
                <a:solidFill>
                  <a:prstClr val="black"/>
                </a:solidFill>
                <a:ea typeface="Arial Unicode MS" panose="020B0604020202020204" pitchFamily="34" charset="-128"/>
                <a:cs typeface="Arial Unicode MS" panose="020B0604020202020204" pitchFamily="34" charset="-128"/>
              </a:rPr>
              <a:t>Some of the measures to be undertaken to address audit outcomes, particularly on areas of </a:t>
            </a:r>
            <a:r>
              <a:rPr lang="en-ZA" sz="1500" dirty="0" smtClean="0">
                <a:solidFill>
                  <a:prstClr val="black"/>
                </a:solidFill>
                <a:ea typeface="Arial Unicode MS" panose="020B0604020202020204" pitchFamily="34" charset="-128"/>
                <a:cs typeface="Arial Unicode MS" panose="020B0604020202020204" pitchFamily="34" charset="-128"/>
              </a:rPr>
              <a:t>qualifications </a:t>
            </a:r>
            <a:r>
              <a:rPr lang="en-ZA" sz="1500" dirty="0">
                <a:solidFill>
                  <a:prstClr val="black"/>
                </a:solidFill>
                <a:ea typeface="Arial Unicode MS" panose="020B0604020202020204" pitchFamily="34" charset="-128"/>
                <a:cs typeface="Arial Unicode MS" panose="020B0604020202020204" pitchFamily="34" charset="-128"/>
              </a:rPr>
              <a:t>are as follows:-</a:t>
            </a:r>
          </a:p>
          <a:p>
            <a:pPr marL="723900" lvl="0" indent="-361950" algn="just" defTabSz="914316">
              <a:spcBef>
                <a:spcPts val="600"/>
              </a:spcBef>
            </a:pPr>
            <a:r>
              <a:rPr lang="en-ZA" sz="1500" dirty="0" smtClean="0">
                <a:solidFill>
                  <a:prstClr val="black"/>
                </a:solidFill>
                <a:ea typeface="Arial Unicode MS" panose="020B0604020202020204" pitchFamily="34" charset="-128"/>
                <a:cs typeface="Arial Unicode MS" panose="020B0604020202020204" pitchFamily="34" charset="-128"/>
              </a:rPr>
              <a:t>Finalise </a:t>
            </a:r>
            <a:r>
              <a:rPr lang="en-ZA" sz="1500" dirty="0">
                <a:solidFill>
                  <a:prstClr val="black"/>
                </a:solidFill>
                <a:ea typeface="Arial Unicode MS" panose="020B0604020202020204" pitchFamily="34" charset="-128"/>
                <a:cs typeface="Arial Unicode MS" panose="020B0604020202020204" pitchFamily="34" charset="-128"/>
              </a:rPr>
              <a:t>the investigations of irregular, fruitless and wasteful expenditure.</a:t>
            </a:r>
          </a:p>
          <a:p>
            <a:pPr marL="723900" lvl="0" indent="-361950" algn="just" defTabSz="914316">
              <a:spcBef>
                <a:spcPts val="600"/>
              </a:spcBef>
            </a:pPr>
            <a:r>
              <a:rPr lang="en-ZA" sz="1500" dirty="0">
                <a:solidFill>
                  <a:prstClr val="black"/>
                </a:solidFill>
                <a:ea typeface="Arial Unicode MS" panose="020B0604020202020204" pitchFamily="34" charset="-128"/>
                <a:cs typeface="Arial Unicode MS" panose="020B0604020202020204" pitchFamily="34" charset="-128"/>
              </a:rPr>
              <a:t>Review the entire population of commitments and irregular expenditure to ensure complete and accurate disclosures</a:t>
            </a:r>
            <a:r>
              <a:rPr lang="en-ZA" sz="1500" dirty="0" smtClean="0">
                <a:solidFill>
                  <a:prstClr val="black"/>
                </a:solidFill>
                <a:ea typeface="Arial Unicode MS" panose="020B0604020202020204" pitchFamily="34" charset="-128"/>
                <a:cs typeface="Arial Unicode MS" panose="020B0604020202020204" pitchFamily="34" charset="-128"/>
              </a:rPr>
              <a:t>.</a:t>
            </a:r>
            <a:endParaRPr lang="en-ZA" sz="1500" dirty="0" smtClean="0">
              <a:ea typeface="Arial Unicode MS" panose="020B0604020202020204" pitchFamily="34" charset="-128"/>
              <a:cs typeface="Arial Unicode MS" panose="020B0604020202020204" pitchFamily="34" charset="-128"/>
            </a:endParaRPr>
          </a:p>
        </p:txBody>
      </p:sp>
      <p:sp>
        <p:nvSpPr>
          <p:cNvPr id="4"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schemeClr val="tx1"/>
                </a:solidFill>
              </a:rPr>
              <a:pPr/>
              <a:t>60</a:t>
            </a:fld>
            <a:endParaRPr lang="en-US" b="1" dirty="0">
              <a:solidFill>
                <a:schemeClr val="tx1"/>
              </a:solidFill>
            </a:endParaRPr>
          </a:p>
        </p:txBody>
      </p:sp>
      <p:sp>
        <p:nvSpPr>
          <p:cNvPr id="5" name="Footer Placeholder 6"/>
          <p:cNvSpPr>
            <a:spLocks noGrp="1"/>
          </p:cNvSpPr>
          <p:nvPr>
            <p:ph type="ftr" sz="quarter" idx="11"/>
          </p:nvPr>
        </p:nvSpPr>
        <p:spPr>
          <a:xfrm>
            <a:off x="2971800" y="6356356"/>
            <a:ext cx="6248399" cy="365125"/>
          </a:xfrm>
          <a:ln w="12700">
            <a:noFill/>
          </a:ln>
        </p:spPr>
        <p:txBody>
          <a:bodyPr/>
          <a:lstStyle/>
          <a:p>
            <a:r>
              <a:rPr lang="en-US" b="1" dirty="0">
                <a:solidFill>
                  <a:schemeClr val="tx1"/>
                </a:solidFill>
              </a:rPr>
              <a:t>DEPARTMENT OF CORRECTIONAL SERVICES | </a:t>
            </a:r>
            <a:r>
              <a:rPr lang="en-US" b="1" dirty="0" smtClean="0">
                <a:solidFill>
                  <a:schemeClr val="tx1"/>
                </a:solidFill>
              </a:rPr>
              <a:t>2018/19 ANNUAL REPORT</a:t>
            </a:r>
            <a:endParaRPr lang="en-US" b="1" dirty="0">
              <a:solidFill>
                <a:schemeClr val="tx1"/>
              </a:solidFill>
            </a:endParaRPr>
          </a:p>
        </p:txBody>
      </p:sp>
      <p:sp>
        <p:nvSpPr>
          <p:cNvPr id="7" name="Rectangle 6"/>
          <p:cNvSpPr/>
          <p:nvPr/>
        </p:nvSpPr>
        <p:spPr>
          <a:xfrm>
            <a:off x="152400" y="76200"/>
            <a:ext cx="11887200" cy="553998"/>
          </a:xfrm>
          <a:prstGeom prst="rect">
            <a:avLst/>
          </a:prstGeom>
        </p:spPr>
        <p:txBody>
          <a:bodyPr wrap="square">
            <a:spAutoFit/>
          </a:bodyPr>
          <a:lstStyle/>
          <a:p>
            <a:pPr algn="ctr"/>
            <a:r>
              <a:rPr lang="en-ZA" sz="3000" b="1" dirty="0" smtClean="0">
                <a:solidFill>
                  <a:srgbClr val="003300"/>
                </a:solidFill>
                <a:cs typeface="Arial" panose="020B0604020202020204" pitchFamily="34" charset="0"/>
              </a:rPr>
              <a:t>OVERVIEW OF THE AUDIT OUTCOMES</a:t>
            </a:r>
            <a:endParaRPr lang="en-ZA" sz="3000" b="1" dirty="0">
              <a:solidFill>
                <a:srgbClr val="003300"/>
              </a:solidFill>
              <a:cs typeface="Arial" panose="020B0604020202020204" pitchFamily="34" charset="0"/>
            </a:endParaRPr>
          </a:p>
        </p:txBody>
      </p:sp>
    </p:spTree>
    <p:extLst>
      <p:ext uri="{BB962C8B-B14F-4D97-AF65-F5344CB8AC3E}">
        <p14:creationId xmlns:p14="http://schemas.microsoft.com/office/powerpoint/2010/main" xmlns="" val="27454317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61</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a:solidFill>
                  <a:srgbClr val="003300"/>
                </a:solidFill>
                <a:cs typeface="Arial" panose="020B0604020202020204" pitchFamily="34" charset="0"/>
              </a:rPr>
              <a:t>EXPENDITURE ANALYSIS PER PROGRAMME</a:t>
            </a:r>
          </a:p>
        </p:txBody>
      </p:sp>
      <p:graphicFrame>
        <p:nvGraphicFramePr>
          <p:cNvPr id="3" name="Table 2"/>
          <p:cNvGraphicFramePr>
            <a:graphicFrameLocks noGrp="1"/>
          </p:cNvGraphicFramePr>
          <p:nvPr>
            <p:extLst>
              <p:ext uri="{D42A27DB-BD31-4B8C-83A1-F6EECF244321}">
                <p14:modId xmlns:p14="http://schemas.microsoft.com/office/powerpoint/2010/main" xmlns="" val="1807552082"/>
              </p:ext>
            </p:extLst>
          </p:nvPr>
        </p:nvGraphicFramePr>
        <p:xfrm>
          <a:off x="609600" y="1295400"/>
          <a:ext cx="10820400" cy="4419598"/>
        </p:xfrm>
        <a:graphic>
          <a:graphicData uri="http://schemas.openxmlformats.org/drawingml/2006/table">
            <a:tbl>
              <a:tblPr firstRow="1" bandRow="1">
                <a:tableStyleId>{F5AB1C69-6EDB-4FF4-983F-18BD219EF322}</a:tableStyleId>
              </a:tblPr>
              <a:tblGrid>
                <a:gridCol w="2164080">
                  <a:extLst>
                    <a:ext uri="{9D8B030D-6E8A-4147-A177-3AD203B41FA5}">
                      <a16:colId xmlns:a16="http://schemas.microsoft.com/office/drawing/2014/main" xmlns="" val="20000"/>
                    </a:ext>
                  </a:extLst>
                </a:gridCol>
                <a:gridCol w="2164080">
                  <a:extLst>
                    <a:ext uri="{9D8B030D-6E8A-4147-A177-3AD203B41FA5}">
                      <a16:colId xmlns:a16="http://schemas.microsoft.com/office/drawing/2014/main" xmlns="" val="20001"/>
                    </a:ext>
                  </a:extLst>
                </a:gridCol>
                <a:gridCol w="2164080">
                  <a:extLst>
                    <a:ext uri="{9D8B030D-6E8A-4147-A177-3AD203B41FA5}">
                      <a16:colId xmlns:a16="http://schemas.microsoft.com/office/drawing/2014/main" xmlns="" val="20002"/>
                    </a:ext>
                  </a:extLst>
                </a:gridCol>
                <a:gridCol w="2164080">
                  <a:extLst>
                    <a:ext uri="{9D8B030D-6E8A-4147-A177-3AD203B41FA5}">
                      <a16:colId xmlns:a16="http://schemas.microsoft.com/office/drawing/2014/main" xmlns="" val="20003"/>
                    </a:ext>
                  </a:extLst>
                </a:gridCol>
                <a:gridCol w="2164080">
                  <a:extLst>
                    <a:ext uri="{9D8B030D-6E8A-4147-A177-3AD203B41FA5}">
                      <a16:colId xmlns:a16="http://schemas.microsoft.com/office/drawing/2014/main" xmlns="" val="20004"/>
                    </a:ext>
                  </a:extLst>
                </a:gridCol>
              </a:tblGrid>
              <a:tr h="1106795">
                <a:tc>
                  <a:txBody>
                    <a:bodyPr/>
                    <a:lstStyle/>
                    <a:p>
                      <a:r>
                        <a:rPr lang="en-ZA" dirty="0" smtClean="0">
                          <a:solidFill>
                            <a:schemeClr val="tx1"/>
                          </a:solidFill>
                        </a:rPr>
                        <a:t>Programme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dirty="0" smtClean="0">
                          <a:solidFill>
                            <a:schemeClr val="tx1"/>
                          </a:solidFill>
                        </a:rPr>
                        <a:t>Adjusted budget</a:t>
                      </a:r>
                      <a:endParaRPr lang="en-ZA" dirty="0">
                        <a:solidFill>
                          <a:schemeClr val="tx1"/>
                        </a:solidFill>
                      </a:endParaRPr>
                    </a:p>
                    <a:p>
                      <a:pPr algn="ctr"/>
                      <a:r>
                        <a:rPr lang="en-ZA" dirty="0" smtClean="0">
                          <a:solidFill>
                            <a:schemeClr val="tx1"/>
                          </a:solidFill>
                        </a:rPr>
                        <a:t>(R’000)</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dirty="0" smtClean="0">
                          <a:solidFill>
                            <a:schemeClr val="tx1"/>
                          </a:solidFill>
                        </a:rPr>
                        <a:t>Actual expenditure</a:t>
                      </a:r>
                      <a:endParaRPr lang="en-ZA" dirty="0">
                        <a:solidFill>
                          <a:schemeClr val="tx1"/>
                        </a:solidFill>
                      </a:endParaRPr>
                    </a:p>
                    <a:p>
                      <a:pPr algn="ctr"/>
                      <a:r>
                        <a:rPr lang="en-ZA" dirty="0" smtClean="0">
                          <a:solidFill>
                            <a:schemeClr val="tx1"/>
                          </a:solidFill>
                        </a:rPr>
                        <a:t>(R’000)</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dirty="0" smtClean="0">
                          <a:solidFill>
                            <a:schemeClr val="tx1"/>
                          </a:solidFill>
                        </a:rPr>
                        <a:t>Percentage actual expenditure</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ZA" dirty="0" smtClean="0">
                          <a:solidFill>
                            <a:schemeClr val="tx1"/>
                          </a:solidFill>
                        </a:rPr>
                        <a:t>Available budget</a:t>
                      </a:r>
                      <a:endParaRPr lang="en-ZA" dirty="0">
                        <a:solidFill>
                          <a:schemeClr val="tx1"/>
                        </a:solidFill>
                      </a:endParaRPr>
                    </a:p>
                    <a:p>
                      <a:pPr algn="ctr"/>
                      <a:r>
                        <a:rPr lang="en-ZA" dirty="0" smtClean="0">
                          <a:solidFill>
                            <a:schemeClr val="tx1"/>
                          </a:solidFill>
                        </a:rPr>
                        <a:t>(R’000)</a:t>
                      </a:r>
                      <a:endParaRPr lang="en-ZA"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553397">
                <a:tc>
                  <a:txBody>
                    <a:bodyPr/>
                    <a:lstStyle/>
                    <a:p>
                      <a:pPr algn="just">
                        <a:lnSpc>
                          <a:spcPts val="1300"/>
                        </a:lnSpc>
                        <a:spcBef>
                          <a:spcPts val="650"/>
                        </a:spcBef>
                        <a:spcAft>
                          <a:spcPts val="0"/>
                        </a:spcAft>
                      </a:pPr>
                      <a:r>
                        <a:rPr lang="en-GB" sz="1800" dirty="0">
                          <a:effectLst/>
                        </a:rPr>
                        <a:t>Administration</a:t>
                      </a:r>
                      <a:endParaRPr lang="en-ZA" sz="18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effectLst/>
                        </a:rPr>
                        <a:t>       4,382,447 </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4,334,477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smtClean="0">
                          <a:solidFill>
                            <a:srgbClr val="000000"/>
                          </a:solidFill>
                          <a:effectLst/>
                          <a:latin typeface="+mn-lt"/>
                          <a:ea typeface="Times New Roman"/>
                        </a:rPr>
                        <a:t>98,9%</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47,970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1"/>
                  </a:ext>
                </a:extLst>
              </a:tr>
              <a:tr h="553397">
                <a:tc>
                  <a:txBody>
                    <a:bodyPr/>
                    <a:lstStyle/>
                    <a:p>
                      <a:pPr algn="just">
                        <a:lnSpc>
                          <a:spcPts val="1300"/>
                        </a:lnSpc>
                        <a:spcBef>
                          <a:spcPts val="650"/>
                        </a:spcBef>
                        <a:spcAft>
                          <a:spcPts val="0"/>
                        </a:spcAft>
                      </a:pPr>
                      <a:r>
                        <a:rPr lang="en-GB" sz="1800" dirty="0">
                          <a:effectLst/>
                        </a:rPr>
                        <a:t>Incarceration</a:t>
                      </a:r>
                      <a:endParaRPr lang="en-ZA" sz="18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effectLst/>
                        </a:rPr>
                        <a:t>     14,468,917 </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14,468,917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solidFill>
                            <a:srgbClr val="000000"/>
                          </a:solidFill>
                          <a:effectLst/>
                          <a:latin typeface="+mn-lt"/>
                          <a:ea typeface="Times New Roman"/>
                        </a:rPr>
                        <a:t>100.0%</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553397">
                <a:tc>
                  <a:txBody>
                    <a:bodyPr/>
                    <a:lstStyle/>
                    <a:p>
                      <a:pPr algn="just">
                        <a:lnSpc>
                          <a:spcPts val="1300"/>
                        </a:lnSpc>
                        <a:spcBef>
                          <a:spcPts val="650"/>
                        </a:spcBef>
                        <a:spcAft>
                          <a:spcPts val="0"/>
                        </a:spcAft>
                      </a:pPr>
                      <a:r>
                        <a:rPr lang="en-GB" sz="1800" dirty="0">
                          <a:effectLst/>
                        </a:rPr>
                        <a:t>Rehabilitation</a:t>
                      </a:r>
                      <a:endParaRPr lang="en-ZA" sz="18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effectLst/>
                        </a:rPr>
                        <a:t>       1,773,054 </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1,748,967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solidFill>
                            <a:srgbClr val="000000"/>
                          </a:solidFill>
                          <a:effectLst/>
                          <a:latin typeface="+mn-lt"/>
                          <a:ea typeface="Times New Roman"/>
                        </a:rPr>
                        <a:t>98.6%</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24,087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3"/>
                  </a:ext>
                </a:extLst>
              </a:tr>
              <a:tr h="553397">
                <a:tc>
                  <a:txBody>
                    <a:bodyPr/>
                    <a:lstStyle/>
                    <a:p>
                      <a:pPr algn="just">
                        <a:lnSpc>
                          <a:spcPts val="1300"/>
                        </a:lnSpc>
                        <a:spcBef>
                          <a:spcPts val="650"/>
                        </a:spcBef>
                        <a:spcAft>
                          <a:spcPts val="0"/>
                        </a:spcAft>
                      </a:pPr>
                      <a:r>
                        <a:rPr lang="en-GB" sz="1800" dirty="0">
                          <a:effectLst/>
                        </a:rPr>
                        <a:t>Care</a:t>
                      </a:r>
                      <a:endParaRPr lang="en-ZA" sz="18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effectLst/>
                        </a:rPr>
                        <a:t>       2,286,742</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2,286,742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solidFill>
                            <a:srgbClr val="000000"/>
                          </a:solidFill>
                          <a:effectLst/>
                          <a:latin typeface="+mn-lt"/>
                          <a:ea typeface="Times New Roman"/>
                        </a:rPr>
                        <a:t>100.0%</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4"/>
                  </a:ext>
                </a:extLst>
              </a:tr>
              <a:tr h="553397">
                <a:tc>
                  <a:txBody>
                    <a:bodyPr/>
                    <a:lstStyle/>
                    <a:p>
                      <a:pPr algn="just">
                        <a:lnSpc>
                          <a:spcPts val="1300"/>
                        </a:lnSpc>
                        <a:spcBef>
                          <a:spcPts val="650"/>
                        </a:spcBef>
                        <a:spcAft>
                          <a:spcPts val="0"/>
                        </a:spcAft>
                      </a:pPr>
                      <a:r>
                        <a:rPr lang="en-GB" sz="1800" dirty="0">
                          <a:effectLst/>
                        </a:rPr>
                        <a:t>Social Reintegration</a:t>
                      </a:r>
                      <a:endParaRPr lang="en-ZA" sz="1800"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effectLst/>
                        </a:rPr>
                        <a:t>          937,813 </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937,813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dirty="0">
                          <a:solidFill>
                            <a:srgbClr val="000000"/>
                          </a:solidFill>
                          <a:effectLst/>
                          <a:latin typeface="+mn-lt"/>
                          <a:ea typeface="Times New Roman"/>
                        </a:rPr>
                        <a:t>100.0%</a:t>
                      </a:r>
                      <a:endParaRPr lang="en-ZA" sz="1800" dirty="0">
                        <a:effectLst/>
                        <a:latin typeface="+mn-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ts val="1300"/>
                        </a:lnSpc>
                        <a:spcAft>
                          <a:spcPts val="0"/>
                        </a:spcAft>
                      </a:pPr>
                      <a:r>
                        <a:rPr lang="en-GB" sz="1800" kern="1200" dirty="0">
                          <a:solidFill>
                            <a:schemeClr val="dk1"/>
                          </a:solidFill>
                          <a:effectLst/>
                          <a:latin typeface="+mn-lt"/>
                          <a:ea typeface="+mn-ea"/>
                          <a:cs typeface="+mn-cs"/>
                        </a:rPr>
                        <a:t>                    - </a:t>
                      </a:r>
                      <a:endParaRPr lang="en-ZA" sz="1800" kern="1200" dirty="0">
                        <a:solidFill>
                          <a:schemeClr val="dk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5"/>
                  </a:ext>
                </a:extLst>
              </a:tr>
              <a:tr h="545818">
                <a:tc>
                  <a:txBody>
                    <a:bodyPr/>
                    <a:lstStyle/>
                    <a:p>
                      <a:pPr algn="just">
                        <a:lnSpc>
                          <a:spcPts val="1300"/>
                        </a:lnSpc>
                        <a:spcBef>
                          <a:spcPts val="650"/>
                        </a:spcBef>
                        <a:spcAft>
                          <a:spcPts val="0"/>
                        </a:spcAft>
                      </a:pPr>
                      <a:r>
                        <a:rPr lang="en-GB" sz="1800" b="1" dirty="0">
                          <a:effectLst/>
                        </a:rPr>
                        <a:t>Total</a:t>
                      </a:r>
                      <a:endParaRPr lang="en-ZA" sz="1800" b="1" dirty="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a:r>
                        <a:rPr lang="en-GB" sz="1800" b="1" dirty="0" smtClean="0">
                          <a:effectLst/>
                        </a:rPr>
                        <a:t> 23,848,973 </a:t>
                      </a:r>
                      <a:endParaRPr lang="en-ZA" sz="18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a:lnSpc>
                          <a:spcPts val="1300"/>
                        </a:lnSpc>
                        <a:spcAft>
                          <a:spcPts val="0"/>
                        </a:spcAft>
                      </a:pPr>
                      <a:r>
                        <a:rPr lang="en-GB" sz="1800" b="1" kern="1200" dirty="0" smtClean="0">
                          <a:solidFill>
                            <a:schemeClr val="dk1"/>
                          </a:solidFill>
                          <a:effectLst/>
                          <a:latin typeface="+mn-lt"/>
                          <a:ea typeface="+mn-ea"/>
                          <a:cs typeface="+mn-cs"/>
                        </a:rPr>
                        <a:t> 23,776,916</a:t>
                      </a:r>
                      <a:endParaRPr lang="en-ZA" sz="18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r" defTabSz="914391" rtl="0" eaLnBrk="1" fontAlgn="auto" latinLnBrk="0" hangingPunct="1">
                        <a:lnSpc>
                          <a:spcPts val="1300"/>
                        </a:lnSpc>
                        <a:spcBef>
                          <a:spcPts val="0"/>
                        </a:spcBef>
                        <a:spcAft>
                          <a:spcPts val="0"/>
                        </a:spcAft>
                        <a:buClrTx/>
                        <a:buSzTx/>
                        <a:buFontTx/>
                        <a:buNone/>
                        <a:tabLst/>
                        <a:defRPr/>
                      </a:pPr>
                      <a:r>
                        <a:rPr lang="en-GB" sz="1800" b="1" dirty="0" smtClean="0">
                          <a:solidFill>
                            <a:srgbClr val="000000"/>
                          </a:solidFill>
                          <a:effectLst/>
                          <a:latin typeface="+mn-lt"/>
                          <a:ea typeface="Times New Roman"/>
                        </a:rPr>
                        <a:t>99.7%</a:t>
                      </a:r>
                      <a:endParaRPr lang="en-ZA" sz="1800" b="1" dirty="0" smtClean="0">
                        <a:effectLst/>
                        <a:latin typeface="+mn-lt"/>
                        <a:ea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algn="r">
                        <a:lnSpc>
                          <a:spcPts val="1300"/>
                        </a:lnSpc>
                        <a:spcAft>
                          <a:spcPts val="0"/>
                        </a:spcAft>
                      </a:pPr>
                      <a:r>
                        <a:rPr lang="en-GB" sz="1800" b="1" kern="1200" dirty="0" smtClean="0">
                          <a:solidFill>
                            <a:schemeClr val="dk1"/>
                          </a:solidFill>
                          <a:effectLst/>
                          <a:latin typeface="+mn-lt"/>
                          <a:ea typeface="+mn-ea"/>
                          <a:cs typeface="+mn-cs"/>
                        </a:rPr>
                        <a:t> 72,057 </a:t>
                      </a:r>
                      <a:endParaRPr lang="en-ZA" sz="1800" b="1"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62</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a:solidFill>
                  <a:srgbClr val="003300"/>
                </a:solidFill>
                <a:cs typeface="Arial" panose="020B0604020202020204" pitchFamily="34" charset="0"/>
              </a:rPr>
              <a:t>EXPENDITURE ANALYSIS PER ECONOMIC CLASSIFICATION</a:t>
            </a:r>
          </a:p>
        </p:txBody>
      </p:sp>
      <p:graphicFrame>
        <p:nvGraphicFramePr>
          <p:cNvPr id="3" name="Table 2"/>
          <p:cNvGraphicFramePr>
            <a:graphicFrameLocks noGrp="1"/>
          </p:cNvGraphicFramePr>
          <p:nvPr>
            <p:extLst>
              <p:ext uri="{D42A27DB-BD31-4B8C-83A1-F6EECF244321}">
                <p14:modId xmlns:p14="http://schemas.microsoft.com/office/powerpoint/2010/main" xmlns="" val="3733486631"/>
              </p:ext>
            </p:extLst>
          </p:nvPr>
        </p:nvGraphicFramePr>
        <p:xfrm>
          <a:off x="685800" y="1295400"/>
          <a:ext cx="10668000" cy="4582160"/>
        </p:xfrm>
        <a:graphic>
          <a:graphicData uri="http://schemas.openxmlformats.org/drawingml/2006/table">
            <a:tbl>
              <a:tblPr firstRow="1" bandRow="1">
                <a:tableStyleId>{F5AB1C69-6EDB-4FF4-983F-18BD219EF322}</a:tableStyleId>
              </a:tblPr>
              <a:tblGrid>
                <a:gridCol w="2133600">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gridCol w="2133600">
                  <a:extLst>
                    <a:ext uri="{9D8B030D-6E8A-4147-A177-3AD203B41FA5}">
                      <a16:colId xmlns:a16="http://schemas.microsoft.com/office/drawing/2014/main" xmlns="" val="20004"/>
                    </a:ext>
                  </a:extLst>
                </a:gridCol>
              </a:tblGrid>
              <a:tr h="370840">
                <a:tc>
                  <a:txBody>
                    <a:bodyPr/>
                    <a:lstStyle/>
                    <a:p>
                      <a:r>
                        <a:rPr lang="en-ZA" dirty="0" smtClean="0">
                          <a:solidFill>
                            <a:schemeClr val="tx1"/>
                          </a:solidFill>
                        </a:rPr>
                        <a:t>Economic classification</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solidFill>
                        </a:rPr>
                        <a:t>Adjusted budget</a:t>
                      </a:r>
                    </a:p>
                    <a:p>
                      <a:pPr algn="ctr"/>
                      <a:r>
                        <a:rPr lang="en-ZA" dirty="0" smtClean="0">
                          <a:solidFill>
                            <a:schemeClr val="tx1"/>
                          </a:solidFill>
                        </a:rPr>
                        <a:t>(R’000)</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solidFill>
                        </a:rPr>
                        <a:t>Actual expenditure</a:t>
                      </a:r>
                    </a:p>
                    <a:p>
                      <a:pPr algn="ctr"/>
                      <a:r>
                        <a:rPr lang="en-ZA" dirty="0" smtClean="0">
                          <a:solidFill>
                            <a:schemeClr val="tx1"/>
                          </a:solidFill>
                        </a:rPr>
                        <a:t>(R’000)</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solidFill>
                        </a:rPr>
                        <a:t>Percentage actual expenditure</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dirty="0" smtClean="0">
                          <a:solidFill>
                            <a:schemeClr val="tx1"/>
                          </a:solidFill>
                        </a:rPr>
                        <a:t>Available budget</a:t>
                      </a:r>
                    </a:p>
                    <a:p>
                      <a:pPr algn="ctr"/>
                      <a:r>
                        <a:rPr lang="en-ZA" dirty="0" smtClean="0">
                          <a:solidFill>
                            <a:schemeClr val="tx1"/>
                          </a:solidFill>
                        </a:rPr>
                        <a:t>(R’000)</a:t>
                      </a:r>
                      <a:endParaRPr lang="en-Z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ZA" dirty="0" smtClean="0"/>
                        <a:t>Compensation of employees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16,994,941</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15,836,423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93.2%</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 1,158,518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r>
                        <a:rPr lang="en-ZA" dirty="0" smtClean="0"/>
                        <a:t>Goods and services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 5,990,876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6,766,032</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112.9%</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 (775,156)</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70840">
                <a:tc>
                  <a:txBody>
                    <a:bodyPr/>
                    <a:lstStyle/>
                    <a:p>
                      <a:r>
                        <a:rPr lang="en-ZA" dirty="0" smtClean="0"/>
                        <a:t>Interest on rent on land</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2,063</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0%</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(2 063)</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70840">
                <a:tc>
                  <a:txBody>
                    <a:bodyPr/>
                    <a:lstStyle/>
                    <a:p>
                      <a:r>
                        <a:rPr lang="en-ZA" dirty="0" smtClean="0"/>
                        <a:t>Transfers and subsidies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133,182</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568,552</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426.9%</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(435 370)</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70840">
                <a:tc>
                  <a:txBody>
                    <a:bodyPr/>
                    <a:lstStyle/>
                    <a:p>
                      <a:r>
                        <a:rPr lang="en-ZA" dirty="0" smtClean="0"/>
                        <a:t>Payment of capital assets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729,974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 522,336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GB" sz="1800" b="0" kern="1200" dirty="0" smtClean="0">
                          <a:solidFill>
                            <a:schemeClr val="dk1"/>
                          </a:solidFill>
                          <a:effectLst/>
                          <a:latin typeface="+mn-lt"/>
                          <a:ea typeface="+mn-ea"/>
                          <a:cs typeface="+mn-cs"/>
                        </a:rPr>
                        <a:t>71.6%</a:t>
                      </a:r>
                      <a:endParaRPr lang="en-ZA"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b="0" dirty="0" smtClean="0"/>
                        <a:t>207,638 </a:t>
                      </a:r>
                      <a:endParaRPr lang="en-ZA"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70840">
                <a:tc>
                  <a:txBody>
                    <a:bodyPr/>
                    <a:lstStyle/>
                    <a:p>
                      <a:r>
                        <a:rPr lang="en-ZA" dirty="0" smtClean="0"/>
                        <a:t>Payment</a:t>
                      </a:r>
                      <a:r>
                        <a:rPr lang="en-ZA" baseline="0" dirty="0" smtClean="0"/>
                        <a:t> of financial assets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81,510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0%</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ZA" dirty="0" smtClean="0"/>
                        <a:t>(81,510) </a:t>
                      </a:r>
                      <a:endParaRPr lang="en-ZA"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70840">
                <a:tc>
                  <a:txBody>
                    <a:bodyPr/>
                    <a:lstStyle/>
                    <a:p>
                      <a:r>
                        <a:rPr lang="en-ZA" b="1" dirty="0" smtClean="0"/>
                        <a:t>Total</a:t>
                      </a:r>
                      <a:endParaRPr lang="en-ZA"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ZA" b="1" dirty="0" smtClean="0"/>
                        <a:t>23,848,973 </a:t>
                      </a:r>
                      <a:endParaRPr lang="en-ZA"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ZA" b="1" dirty="0" smtClean="0"/>
                        <a:t> 23,776,916</a:t>
                      </a:r>
                      <a:endParaRPr lang="en-ZA"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ZA" b="1" dirty="0" smtClean="0"/>
                        <a:t>99.7%</a:t>
                      </a:r>
                      <a:endParaRPr lang="en-ZA"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a:r>
                        <a:rPr lang="en-ZA" b="1" dirty="0" smtClean="0"/>
                        <a:t> 72,057 </a:t>
                      </a:r>
                      <a:endParaRPr lang="en-ZA"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924327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63</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cs typeface="Arial" panose="020B0604020202020204" pitchFamily="34" charset="0"/>
              </a:rPr>
              <a:t>EXPENDITURE ANALYSIS PER ECONOMIC CLASSIFICATION</a:t>
            </a:r>
            <a:endParaRPr lang="en-ZA" sz="3000" b="1" dirty="0">
              <a:solidFill>
                <a:srgbClr val="003300"/>
              </a:solidFill>
              <a:cs typeface="Arial" panose="020B0604020202020204" pitchFamily="34" charset="0"/>
            </a:endParaRPr>
          </a:p>
        </p:txBody>
      </p:sp>
      <p:sp>
        <p:nvSpPr>
          <p:cNvPr id="5" name="Rectangle 3"/>
          <p:cNvSpPr txBox="1">
            <a:spLocks noChangeArrowheads="1"/>
          </p:cNvSpPr>
          <p:nvPr/>
        </p:nvSpPr>
        <p:spPr bwMode="auto">
          <a:xfrm>
            <a:off x="381000" y="1133002"/>
            <a:ext cx="11353800" cy="4924425"/>
          </a:xfrm>
          <a:prstGeom prst="rect">
            <a:avLst/>
          </a:prstGeom>
          <a:noFill/>
          <a:ln w="12700" algn="ctr">
            <a:noFill/>
            <a:miter lim="800000"/>
            <a:headEnd/>
            <a:tailEnd/>
          </a:ln>
        </p:spPr>
        <p:txBody>
          <a:bodyPr vert="horz" wrap="square" lIns="0" tIns="0" rIns="0" bIns="0" numCol="1" anchor="t" anchorCtr="0" compatLnSpc="1">
            <a:prstTxWarp prst="textNoShape">
              <a:avLst/>
            </a:prstTxWarp>
            <a:spAutoFit/>
          </a:bodyPr>
          <a:lstStyle>
            <a:lvl1pPr marL="266700" indent="-266700" algn="l" rtl="0" eaLnBrk="0" fontAlgn="base" hangingPunct="0">
              <a:lnSpc>
                <a:spcPct val="90000"/>
              </a:lnSpc>
              <a:spcBef>
                <a:spcPct val="90000"/>
              </a:spcBef>
              <a:spcAft>
                <a:spcPct val="0"/>
              </a:spcAft>
              <a:buClr>
                <a:schemeClr val="bg2"/>
              </a:buClr>
              <a:buFont typeface="Wingdings" pitchFamily="2" charset="2"/>
              <a:buChar char="n"/>
              <a:defRPr sz="1600">
                <a:solidFill>
                  <a:schemeClr val="tx1"/>
                </a:solidFill>
                <a:latin typeface="+mn-lt"/>
                <a:ea typeface="+mn-ea"/>
                <a:cs typeface="+mn-cs"/>
              </a:defRPr>
            </a:lvl1pPr>
            <a:lvl2pPr marL="458788" indent="-188913" algn="l" rtl="0" eaLnBrk="0" fontAlgn="base" hangingPunct="0">
              <a:lnSpc>
                <a:spcPct val="90000"/>
              </a:lnSpc>
              <a:spcBef>
                <a:spcPct val="50000"/>
              </a:spcBef>
              <a:spcAft>
                <a:spcPct val="0"/>
              </a:spcAft>
              <a:buClr>
                <a:schemeClr val="bg2"/>
              </a:buClr>
              <a:buFont typeface="Arial" charset="0"/>
              <a:buChar char="•"/>
              <a:defRPr sz="1600">
                <a:solidFill>
                  <a:schemeClr val="tx1"/>
                </a:solidFill>
                <a:latin typeface="+mn-lt"/>
                <a:cs typeface="+mn-cs"/>
              </a:defRPr>
            </a:lvl2pPr>
            <a:lvl3pPr marL="623888" indent="-161925" algn="l" rtl="0" eaLnBrk="0" fontAlgn="base" hangingPunct="0">
              <a:lnSpc>
                <a:spcPct val="90000"/>
              </a:lnSpc>
              <a:spcBef>
                <a:spcPct val="30000"/>
              </a:spcBef>
              <a:spcAft>
                <a:spcPct val="0"/>
              </a:spcAft>
              <a:buClr>
                <a:schemeClr val="bg2"/>
              </a:buClr>
              <a:buFont typeface="Arial" charset="0"/>
              <a:buChar char="–"/>
              <a:defRPr sz="1600">
                <a:solidFill>
                  <a:schemeClr val="tx1"/>
                </a:solidFill>
                <a:latin typeface="+mn-lt"/>
                <a:cs typeface="+mn-cs"/>
              </a:defRPr>
            </a:lvl3pPr>
            <a:lvl4pPr marL="793750" indent="-166688" algn="l" rtl="0" eaLnBrk="0" fontAlgn="base" hangingPunct="0">
              <a:lnSpc>
                <a:spcPct val="90000"/>
              </a:lnSpc>
              <a:spcBef>
                <a:spcPct val="10000"/>
              </a:spcBef>
              <a:spcAft>
                <a:spcPct val="0"/>
              </a:spcAft>
              <a:buClr>
                <a:schemeClr val="bg2"/>
              </a:buClr>
              <a:buFont typeface="Arial" charset="0"/>
              <a:buChar char="-"/>
              <a:defRPr sz="1600">
                <a:solidFill>
                  <a:schemeClr val="tx1"/>
                </a:solidFill>
                <a:latin typeface="+mn-lt"/>
                <a:cs typeface="+mn-cs"/>
              </a:defRPr>
            </a:lvl4pPr>
            <a:lvl5pPr marL="955675" indent="-158750" algn="l" rtl="0" eaLnBrk="0" fontAlgn="base" hangingPunct="0">
              <a:lnSpc>
                <a:spcPct val="90000"/>
              </a:lnSpc>
              <a:spcBef>
                <a:spcPct val="0"/>
              </a:spcBef>
              <a:spcAft>
                <a:spcPct val="0"/>
              </a:spcAft>
              <a:buClr>
                <a:schemeClr val="bg2"/>
              </a:buClr>
              <a:buFont typeface="Arial" charset="0"/>
              <a:buChar char="­"/>
              <a:defRPr sz="1600">
                <a:solidFill>
                  <a:schemeClr val="tx1"/>
                </a:solidFill>
                <a:latin typeface="+mn-lt"/>
                <a:cs typeface="+mn-cs"/>
              </a:defRPr>
            </a:lvl5pPr>
            <a:lvl6pPr marL="1414356"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6pPr>
            <a:lvl7pPr marL="1871520"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7pPr>
            <a:lvl8pPr marL="2328685"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8pPr>
            <a:lvl9pPr marL="2785851" indent="-160326" algn="l" rtl="0" eaLnBrk="1" fontAlgn="base" hangingPunct="1">
              <a:lnSpc>
                <a:spcPct val="90000"/>
              </a:lnSpc>
              <a:spcBef>
                <a:spcPct val="0"/>
              </a:spcBef>
              <a:spcAft>
                <a:spcPct val="0"/>
              </a:spcAft>
              <a:buClr>
                <a:schemeClr val="bg2"/>
              </a:buClr>
              <a:buFont typeface="Arial" charset="0"/>
              <a:buChar char="­"/>
              <a:defRPr sz="1600">
                <a:solidFill>
                  <a:schemeClr val="tx1"/>
                </a:solidFill>
                <a:latin typeface="+mn-lt"/>
                <a:cs typeface="+mn-cs"/>
              </a:defRPr>
            </a:lvl9pPr>
          </a:lstStyle>
          <a:p>
            <a:pPr marL="342900" indent="-342900" algn="just" eaLnBrk="1" hangingPunct="1">
              <a:lnSpc>
                <a:spcPct val="100000"/>
              </a:lnSpc>
              <a:spcBef>
                <a:spcPts val="600"/>
              </a:spcBef>
              <a:spcAft>
                <a:spcPts val="600"/>
              </a:spcAft>
              <a:buClrTx/>
              <a:buFont typeface="+mj-lt"/>
              <a:buAutoNum type="arabicPeriod"/>
            </a:pPr>
            <a:r>
              <a:rPr lang="en-US" sz="1500" b="1" dirty="0">
                <a:solidFill>
                  <a:prstClr val="black"/>
                </a:solidFill>
                <a:ea typeface="Tahoma" panose="020B0604030504040204" pitchFamily="34" charset="0"/>
                <a:cs typeface="Arial" panose="020B0604020202020204" pitchFamily="34" charset="0"/>
              </a:rPr>
              <a:t>Compensation of </a:t>
            </a:r>
            <a:r>
              <a:rPr lang="en-US" sz="1500" b="1" dirty="0" smtClean="0">
                <a:solidFill>
                  <a:prstClr val="black"/>
                </a:solidFill>
                <a:ea typeface="Tahoma" panose="020B0604030504040204" pitchFamily="34" charset="0"/>
                <a:cs typeface="Arial" panose="020B0604020202020204" pitchFamily="34" charset="0"/>
              </a:rPr>
              <a:t>Employees:</a:t>
            </a:r>
            <a:r>
              <a:rPr lang="en-US" sz="1500" dirty="0" smtClean="0">
                <a:solidFill>
                  <a:prstClr val="black"/>
                </a:solidFill>
                <a:ea typeface="Tahoma" panose="020B0604030504040204" pitchFamily="34" charset="0"/>
                <a:cs typeface="Arial" panose="020B0604020202020204" pitchFamily="34" charset="0"/>
              </a:rPr>
              <a:t> </a:t>
            </a:r>
            <a:r>
              <a:rPr lang="en-ZA" sz="1500" dirty="0">
                <a:solidFill>
                  <a:prstClr val="black"/>
                </a:solidFill>
                <a:ea typeface="Tahoma" panose="020B0604030504040204" pitchFamily="34" charset="0"/>
                <a:cs typeface="Arial" panose="020B0604020202020204" pitchFamily="34" charset="0"/>
              </a:rPr>
              <a:t>The actual spending of R15,836 billion (93.18%) against the </a:t>
            </a:r>
            <a:r>
              <a:rPr lang="en-ZA" sz="1500" dirty="0" smtClean="0">
                <a:solidFill>
                  <a:prstClr val="black"/>
                </a:solidFill>
                <a:ea typeface="Tahoma" panose="020B0604030504040204" pitchFamily="34" charset="0"/>
                <a:cs typeface="Arial" panose="020B0604020202020204" pitchFamily="34" charset="0"/>
              </a:rPr>
              <a:t>adjusted </a:t>
            </a:r>
            <a:r>
              <a:rPr lang="en-ZA" sz="1500" dirty="0">
                <a:solidFill>
                  <a:prstClr val="black"/>
                </a:solidFill>
                <a:ea typeface="Tahoma" panose="020B0604030504040204" pitchFamily="34" charset="0"/>
                <a:cs typeface="Arial" panose="020B0604020202020204" pitchFamily="34" charset="0"/>
              </a:rPr>
              <a:t>budget of R16,995 billion (100.00%)  resulting in an under spending of R1,159 billion mainly due to funded vacant posts and outstanding OSD phase 2 payments for service terminations </a:t>
            </a:r>
            <a:r>
              <a:rPr lang="en-ZA" sz="1500" dirty="0" smtClean="0">
                <a:solidFill>
                  <a:prstClr val="black"/>
                </a:solidFill>
                <a:ea typeface="Tahoma" panose="020B0604030504040204" pitchFamily="34" charset="0"/>
                <a:cs typeface="Arial" panose="020B0604020202020204" pitchFamily="34" charset="0"/>
              </a:rPr>
              <a:t>cases</a:t>
            </a:r>
          </a:p>
          <a:p>
            <a:pPr marL="342900" indent="-342900" algn="just" eaLnBrk="1" hangingPunct="1">
              <a:lnSpc>
                <a:spcPct val="100000"/>
              </a:lnSpc>
              <a:spcBef>
                <a:spcPts val="600"/>
              </a:spcBef>
              <a:spcAft>
                <a:spcPts val="600"/>
              </a:spcAft>
              <a:buClrTx/>
              <a:buFont typeface="+mj-lt"/>
              <a:buAutoNum type="arabicPeriod"/>
            </a:pPr>
            <a:r>
              <a:rPr lang="en-ZA" sz="1500" b="1" dirty="0">
                <a:solidFill>
                  <a:prstClr val="black"/>
                </a:solidFill>
                <a:ea typeface="Tahoma" panose="020B0604030504040204" pitchFamily="34" charset="0"/>
                <a:cs typeface="Arial" panose="020B0604020202020204" pitchFamily="34" charset="0"/>
              </a:rPr>
              <a:t>Goods &amp; Services: </a:t>
            </a:r>
            <a:r>
              <a:rPr lang="en-ZA" sz="1500" dirty="0">
                <a:solidFill>
                  <a:prstClr val="black"/>
                </a:solidFill>
                <a:ea typeface="Tahoma" panose="020B0604030504040204" pitchFamily="34" charset="0"/>
                <a:cs typeface="Arial" panose="020B0604020202020204" pitchFamily="34" charset="0"/>
              </a:rPr>
              <a:t>The actual spending of R6,766 billion (112.94%) against the adjusted budget of R5,991 billion (100.00%) </a:t>
            </a:r>
            <a:r>
              <a:rPr lang="en-ZA" sz="1500" dirty="0" smtClean="0">
                <a:solidFill>
                  <a:prstClr val="black"/>
                </a:solidFill>
                <a:ea typeface="Tahoma" panose="020B0604030504040204" pitchFamily="34" charset="0"/>
                <a:cs typeface="Arial" panose="020B0604020202020204" pitchFamily="34" charset="0"/>
              </a:rPr>
              <a:t>resulting </a:t>
            </a:r>
            <a:r>
              <a:rPr lang="en-ZA" sz="1500" dirty="0">
                <a:solidFill>
                  <a:prstClr val="black"/>
                </a:solidFill>
                <a:ea typeface="Tahoma" panose="020B0604030504040204" pitchFamily="34" charset="0"/>
                <a:cs typeface="Arial" panose="020B0604020202020204" pitchFamily="34" charset="0"/>
              </a:rPr>
              <a:t>in an overspending of R775 million mainly on item: Operating leases as a result of payables for 2017/18 financial year for accommodation charges amounting to R267 million that was paid in the current financial year as well as four quarterly DPW invoices for accommodation charges that were previously disputed by the department which were processed in March </a:t>
            </a:r>
            <a:r>
              <a:rPr lang="en-ZA" sz="1500" dirty="0" smtClean="0">
                <a:solidFill>
                  <a:prstClr val="black"/>
                </a:solidFill>
                <a:ea typeface="Tahoma" panose="020B0604030504040204" pitchFamily="34" charset="0"/>
                <a:cs typeface="Arial" panose="020B0604020202020204" pitchFamily="34" charset="0"/>
              </a:rPr>
              <a:t>2019</a:t>
            </a:r>
          </a:p>
          <a:p>
            <a:pPr marL="342900" indent="-342900" algn="just" eaLnBrk="1" hangingPunct="1">
              <a:lnSpc>
                <a:spcPct val="100000"/>
              </a:lnSpc>
              <a:spcBef>
                <a:spcPts val="600"/>
              </a:spcBef>
              <a:spcAft>
                <a:spcPts val="600"/>
              </a:spcAft>
              <a:buClrTx/>
              <a:buFont typeface="+mj-lt"/>
              <a:buAutoNum type="arabicPeriod"/>
            </a:pPr>
            <a:r>
              <a:rPr lang="en-ZA" sz="1500" b="1" dirty="0">
                <a:solidFill>
                  <a:prstClr val="black"/>
                </a:solidFill>
                <a:ea typeface="Tahoma" panose="020B0604030504040204" pitchFamily="34" charset="0"/>
                <a:cs typeface="Arial" panose="020B0604020202020204" pitchFamily="34" charset="0"/>
              </a:rPr>
              <a:t>Interest and Rent on land: </a:t>
            </a:r>
            <a:r>
              <a:rPr lang="en-ZA" sz="1500" dirty="0">
                <a:solidFill>
                  <a:prstClr val="black"/>
                </a:solidFill>
                <a:ea typeface="Tahoma" panose="020B0604030504040204" pitchFamily="34" charset="0"/>
                <a:cs typeface="Arial" panose="020B0604020202020204" pitchFamily="34" charset="0"/>
              </a:rPr>
              <a:t>There was an expenditure of R2,063 million incurred against a zero budget mainly due to interest paid on overdue accounts as well as interest on arrears salary </a:t>
            </a:r>
          </a:p>
          <a:p>
            <a:pPr marL="342900" indent="-342900" algn="just" eaLnBrk="1" hangingPunct="1">
              <a:lnSpc>
                <a:spcPct val="100000"/>
              </a:lnSpc>
              <a:spcBef>
                <a:spcPts val="600"/>
              </a:spcBef>
              <a:spcAft>
                <a:spcPts val="600"/>
              </a:spcAft>
              <a:buClrTx/>
              <a:buFont typeface="+mj-lt"/>
              <a:buAutoNum type="arabicPeriod"/>
            </a:pPr>
            <a:r>
              <a:rPr lang="en-ZA" sz="1500" b="1" dirty="0">
                <a:solidFill>
                  <a:prstClr val="black"/>
                </a:solidFill>
                <a:ea typeface="Tahoma" panose="020B0604030504040204" pitchFamily="34" charset="0"/>
                <a:cs typeface="Arial" panose="020B0604020202020204" pitchFamily="34" charset="0"/>
              </a:rPr>
              <a:t>Transfers and Subsidies:  </a:t>
            </a:r>
            <a:r>
              <a:rPr lang="en-ZA" sz="1500" dirty="0">
                <a:solidFill>
                  <a:prstClr val="black"/>
                </a:solidFill>
                <a:ea typeface="Tahoma" panose="020B0604030504040204" pitchFamily="34" charset="0"/>
                <a:cs typeface="Arial" panose="020B0604020202020204" pitchFamily="34" charset="0"/>
              </a:rPr>
              <a:t>The actual spending of R569 million (426.90%) against the adjusted budget of R133 million (100.00%) resulting in an overspending  as a result of payment of Post-retirement benefits for service terminations</a:t>
            </a:r>
          </a:p>
          <a:p>
            <a:pPr marL="342900" indent="-342900" algn="just" eaLnBrk="1" hangingPunct="1">
              <a:lnSpc>
                <a:spcPct val="100000"/>
              </a:lnSpc>
              <a:spcBef>
                <a:spcPts val="600"/>
              </a:spcBef>
              <a:spcAft>
                <a:spcPts val="600"/>
              </a:spcAft>
              <a:buClrTx/>
              <a:buFont typeface="+mj-lt"/>
              <a:buAutoNum type="arabicPeriod"/>
            </a:pPr>
            <a:r>
              <a:rPr lang="en-ZA" sz="1500" b="1" dirty="0">
                <a:solidFill>
                  <a:prstClr val="black"/>
                </a:solidFill>
                <a:ea typeface="Tahoma" panose="020B0604030504040204" pitchFamily="34" charset="0"/>
                <a:cs typeface="Arial" panose="020B0604020202020204" pitchFamily="34" charset="0"/>
              </a:rPr>
              <a:t>Payments for Capital Assets: </a:t>
            </a:r>
            <a:r>
              <a:rPr lang="en-ZA" sz="1500" dirty="0">
                <a:solidFill>
                  <a:prstClr val="black"/>
                </a:solidFill>
                <a:ea typeface="Tahoma" panose="020B0604030504040204" pitchFamily="34" charset="0"/>
                <a:cs typeface="Arial" panose="020B0604020202020204" pitchFamily="34" charset="0"/>
              </a:rPr>
              <a:t>The actual spending of R522 million (71.56%) against the adjusted budget of R730 million (100.00%) resulting in an underspending of R208 million mainly underspending  mainly on item: Buildings and Other Fixed Structures where the adjusted budget against actual expenditure due to the DPW not billing the department in line with the spending plan. The other reason for underspending is on Machinery and Equipment as a result of delays in  the procurement of computer equipment, GG motor vehicles, agriculture and workshop  equipment</a:t>
            </a:r>
          </a:p>
          <a:p>
            <a:pPr marL="342900" indent="-342900" algn="just" eaLnBrk="1" hangingPunct="1">
              <a:lnSpc>
                <a:spcPct val="100000"/>
              </a:lnSpc>
              <a:spcBef>
                <a:spcPts val="600"/>
              </a:spcBef>
              <a:spcAft>
                <a:spcPts val="600"/>
              </a:spcAft>
              <a:buClrTx/>
              <a:buFont typeface="+mj-lt"/>
              <a:buAutoNum type="arabicPeriod"/>
            </a:pPr>
            <a:r>
              <a:rPr lang="en-ZA" sz="1500" b="1" dirty="0">
                <a:solidFill>
                  <a:prstClr val="black"/>
                </a:solidFill>
                <a:ea typeface="Tahoma" panose="020B0604030504040204" pitchFamily="34" charset="0"/>
                <a:cs typeface="Arial" panose="020B0604020202020204" pitchFamily="34" charset="0"/>
              </a:rPr>
              <a:t>Payment for Financial </a:t>
            </a:r>
            <a:r>
              <a:rPr lang="en-ZA" sz="1500" b="1" dirty="0" smtClean="0">
                <a:solidFill>
                  <a:prstClr val="black"/>
                </a:solidFill>
                <a:ea typeface="Tahoma" panose="020B0604030504040204" pitchFamily="34" charset="0"/>
                <a:cs typeface="Arial" panose="020B0604020202020204" pitchFamily="34" charset="0"/>
              </a:rPr>
              <a:t>Assets: </a:t>
            </a:r>
            <a:r>
              <a:rPr lang="en-ZA" sz="1500" dirty="0">
                <a:solidFill>
                  <a:prstClr val="black"/>
                </a:solidFill>
                <a:ea typeface="Tahoma" panose="020B0604030504040204" pitchFamily="34" charset="0"/>
                <a:cs typeface="Arial" panose="020B0604020202020204" pitchFamily="34" charset="0"/>
              </a:rPr>
              <a:t>There was an expenditure of R81,510 million incurred against a zero budget mainly due to write off for theft and losses approved in 2018/19 financial </a:t>
            </a:r>
            <a:r>
              <a:rPr lang="en-ZA" sz="1500" dirty="0" smtClean="0">
                <a:solidFill>
                  <a:prstClr val="black"/>
                </a:solidFill>
                <a:ea typeface="Tahoma" panose="020B0604030504040204" pitchFamily="34" charset="0"/>
                <a:cs typeface="Arial" panose="020B0604020202020204" pitchFamily="34" charset="0"/>
              </a:rPr>
              <a:t>year</a:t>
            </a:r>
            <a:endParaRPr lang="en-ZA" sz="1500" dirty="0">
              <a:solidFill>
                <a:prstClr val="black"/>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xmlns="" val="1924327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57300"/>
            <a:ext cx="11887200" cy="4686300"/>
          </a:xfrm>
        </p:spPr>
        <p:txBody>
          <a:bodyPr>
            <a:noAutofit/>
          </a:bodyPr>
          <a:lstStyle/>
          <a:p>
            <a:pPr marL="0" indent="0" algn="just">
              <a:spcBef>
                <a:spcPts val="600"/>
              </a:spcBef>
              <a:buNone/>
            </a:pPr>
            <a:r>
              <a:rPr lang="en-ZA" sz="1450" b="1" dirty="0" smtClean="0">
                <a:solidFill>
                  <a:prstClr val="black"/>
                </a:solidFill>
                <a:ea typeface="Arial Unicode MS" panose="020B0604020202020204" pitchFamily="34" charset="-128"/>
                <a:cs typeface="Arial Unicode MS" panose="020B0604020202020204" pitchFamily="34" charset="-128"/>
              </a:rPr>
              <a:t>Explanations </a:t>
            </a:r>
            <a:r>
              <a:rPr lang="en-ZA" sz="1450" b="1" dirty="0">
                <a:solidFill>
                  <a:prstClr val="black"/>
                </a:solidFill>
                <a:ea typeface="Arial Unicode MS" panose="020B0604020202020204" pitchFamily="34" charset="-128"/>
                <a:cs typeface="Arial Unicode MS" panose="020B0604020202020204" pitchFamily="34" charset="-128"/>
              </a:rPr>
              <a:t>of material variances from </a:t>
            </a:r>
            <a:r>
              <a:rPr lang="en-ZA" sz="1450" b="1" dirty="0" smtClean="0">
                <a:solidFill>
                  <a:prstClr val="black"/>
                </a:solidFill>
                <a:ea typeface="Arial Unicode MS" panose="020B0604020202020204" pitchFamily="34" charset="-128"/>
                <a:cs typeface="Arial Unicode MS" panose="020B0604020202020204" pitchFamily="34" charset="-128"/>
              </a:rPr>
              <a:t>amounts </a:t>
            </a:r>
            <a:r>
              <a:rPr lang="en-ZA" sz="1450" b="1" dirty="0">
                <a:solidFill>
                  <a:prstClr val="black"/>
                </a:solidFill>
                <a:ea typeface="Arial Unicode MS" panose="020B0604020202020204" pitchFamily="34" charset="-128"/>
                <a:cs typeface="Arial Unicode MS" panose="020B0604020202020204" pitchFamily="34" charset="-128"/>
              </a:rPr>
              <a:t>v</a:t>
            </a:r>
            <a:r>
              <a:rPr lang="en-ZA" sz="1450" b="1" dirty="0" smtClean="0">
                <a:solidFill>
                  <a:prstClr val="black"/>
                </a:solidFill>
                <a:ea typeface="Arial Unicode MS" panose="020B0604020202020204" pitchFamily="34" charset="-128"/>
                <a:cs typeface="Arial Unicode MS" panose="020B0604020202020204" pitchFamily="34" charset="-128"/>
              </a:rPr>
              <a:t>oted :</a:t>
            </a:r>
            <a:endParaRPr lang="en-ZA" sz="1450" dirty="0">
              <a:solidFill>
                <a:prstClr val="black"/>
              </a:solidFill>
              <a:ea typeface="Arial Unicode MS" panose="020B0604020202020204" pitchFamily="34" charset="-128"/>
              <a:cs typeface="Arial Unicode MS" panose="020B0604020202020204" pitchFamily="34" charset="-128"/>
            </a:endParaRPr>
          </a:p>
          <a:p>
            <a:pPr marL="342900" indent="-342900" algn="just">
              <a:spcBef>
                <a:spcPts val="600"/>
              </a:spcBef>
              <a:buFont typeface="+mj-lt"/>
              <a:buAutoNum type="arabicPeriod"/>
            </a:pPr>
            <a:r>
              <a:rPr lang="en-ZA" sz="1450" b="1" dirty="0" smtClean="0">
                <a:solidFill>
                  <a:prstClr val="black"/>
                </a:solidFill>
                <a:ea typeface="Arial Unicode MS" panose="020B0604020202020204" pitchFamily="34" charset="-128"/>
                <a:cs typeface="Arial Unicode MS" panose="020B0604020202020204" pitchFamily="34" charset="-128"/>
              </a:rPr>
              <a:t>Programme: Administration	</a:t>
            </a:r>
            <a:endParaRPr lang="en-ZA" sz="1450" b="1" dirty="0">
              <a:solidFill>
                <a:prstClr val="black"/>
              </a:solidFill>
              <a:ea typeface="Arial Unicode MS" panose="020B0604020202020204" pitchFamily="34" charset="-128"/>
              <a:cs typeface="Arial Unicode MS" panose="020B0604020202020204" pitchFamily="34" charset="-128"/>
            </a:endParaRPr>
          </a:p>
          <a:p>
            <a:pPr marL="358775" indent="0" algn="just">
              <a:spcBef>
                <a:spcPts val="600"/>
              </a:spcBef>
              <a:buNone/>
            </a:pPr>
            <a:r>
              <a:rPr lang="en-ZA" sz="1450" dirty="0">
                <a:solidFill>
                  <a:prstClr val="black"/>
                </a:solidFill>
                <a:ea typeface="Arial Unicode MS" panose="020B0604020202020204" pitchFamily="34" charset="-128"/>
                <a:cs typeface="Arial Unicode MS" panose="020B0604020202020204" pitchFamily="34" charset="-128"/>
              </a:rPr>
              <a:t>Explanation of </a:t>
            </a:r>
            <a:r>
              <a:rPr lang="en-ZA" sz="1450" dirty="0" smtClean="0">
                <a:solidFill>
                  <a:prstClr val="black"/>
                </a:solidFill>
                <a:ea typeface="Arial Unicode MS" panose="020B0604020202020204" pitchFamily="34" charset="-128"/>
                <a:cs typeface="Arial Unicode MS" panose="020B0604020202020204" pitchFamily="34" charset="-128"/>
              </a:rPr>
              <a:t>variance: The </a:t>
            </a:r>
            <a:r>
              <a:rPr lang="en-ZA" sz="1450" dirty="0">
                <a:solidFill>
                  <a:prstClr val="black"/>
                </a:solidFill>
                <a:ea typeface="Arial Unicode MS" panose="020B0604020202020204" pitchFamily="34" charset="-128"/>
                <a:cs typeface="Arial Unicode MS" panose="020B0604020202020204" pitchFamily="34" charset="-128"/>
              </a:rPr>
              <a:t>actual spending of programme Administration is R4,261,995 billion (97.3%) against the adjusted budget of  R4,382 billion (100.0%) resulting in underspending due to vacant funded posts and outstanding OSD phase 2 payments for service </a:t>
            </a:r>
            <a:r>
              <a:rPr lang="en-ZA" sz="1450" dirty="0" smtClean="0">
                <a:solidFill>
                  <a:prstClr val="black"/>
                </a:solidFill>
                <a:ea typeface="Arial Unicode MS" panose="020B0604020202020204" pitchFamily="34" charset="-128"/>
                <a:cs typeface="Arial Unicode MS" panose="020B0604020202020204" pitchFamily="34" charset="-128"/>
              </a:rPr>
              <a:t>terminations</a:t>
            </a:r>
          </a:p>
          <a:p>
            <a:pPr marL="342900" indent="-342900" algn="just">
              <a:spcBef>
                <a:spcPts val="600"/>
              </a:spcBef>
              <a:buFont typeface="+mj-lt"/>
              <a:buAutoNum type="arabicPeriod" startAt="2"/>
            </a:pPr>
            <a:r>
              <a:rPr lang="en-ZA" sz="1450" b="1" dirty="0">
                <a:solidFill>
                  <a:prstClr val="black"/>
                </a:solidFill>
                <a:ea typeface="Arial Unicode MS" panose="020B0604020202020204" pitchFamily="34" charset="-128"/>
                <a:cs typeface="Arial Unicode MS" panose="020B0604020202020204" pitchFamily="34" charset="-128"/>
              </a:rPr>
              <a:t>Restatement of comparative </a:t>
            </a:r>
            <a:r>
              <a:rPr lang="en-ZA" sz="1450" b="1" dirty="0" smtClean="0">
                <a:solidFill>
                  <a:prstClr val="black"/>
                </a:solidFill>
                <a:ea typeface="Arial Unicode MS" panose="020B0604020202020204" pitchFamily="34" charset="-128"/>
                <a:cs typeface="Arial Unicode MS" panose="020B0604020202020204" pitchFamily="34" charset="-128"/>
              </a:rPr>
              <a:t>figure: </a:t>
            </a:r>
          </a:p>
          <a:p>
            <a:pPr marL="723900" lvl="1" indent="-368300" algn="just">
              <a:spcBef>
                <a:spcPts val="600"/>
              </a:spcBef>
              <a:buNone/>
            </a:pPr>
            <a:r>
              <a:rPr lang="en-ZA" sz="1450" b="1" dirty="0" smtClean="0">
                <a:solidFill>
                  <a:prstClr val="black"/>
                </a:solidFill>
                <a:ea typeface="Arial Unicode MS" panose="020B0604020202020204" pitchFamily="34" charset="-128"/>
                <a:cs typeface="Arial Unicode MS" panose="020B0604020202020204" pitchFamily="34" charset="-128"/>
              </a:rPr>
              <a:t>2.1	Payment of </a:t>
            </a:r>
            <a:r>
              <a:rPr lang="en-ZA" sz="1450" b="1" dirty="0">
                <a:solidFill>
                  <a:prstClr val="black"/>
                </a:solidFill>
                <a:ea typeface="Arial Unicode MS" panose="020B0604020202020204" pitchFamily="34" charset="-128"/>
                <a:cs typeface="Arial Unicode MS" panose="020B0604020202020204" pitchFamily="34" charset="-128"/>
              </a:rPr>
              <a:t>F</a:t>
            </a:r>
            <a:r>
              <a:rPr lang="en-ZA" sz="1450" b="1" dirty="0" smtClean="0">
                <a:solidFill>
                  <a:prstClr val="black"/>
                </a:solidFill>
                <a:ea typeface="Arial Unicode MS" panose="020B0604020202020204" pitchFamily="34" charset="-128"/>
                <a:cs typeface="Arial Unicode MS" panose="020B0604020202020204" pitchFamily="34" charset="-128"/>
              </a:rPr>
              <a:t>inancial Assets</a:t>
            </a:r>
          </a:p>
          <a:p>
            <a:pPr marL="358775" indent="0" algn="just">
              <a:spcBef>
                <a:spcPts val="600"/>
              </a:spcBef>
              <a:buNone/>
            </a:pPr>
            <a:r>
              <a:rPr lang="en-ZA" sz="1450" dirty="0">
                <a:solidFill>
                  <a:prstClr val="black"/>
                </a:solidFill>
                <a:ea typeface="Arial Unicode MS" panose="020B0604020202020204" pitchFamily="34" charset="-128"/>
                <a:cs typeface="Arial Unicode MS" panose="020B0604020202020204" pitchFamily="34" charset="-128"/>
              </a:rPr>
              <a:t>The Restatement of </a:t>
            </a:r>
            <a:r>
              <a:rPr lang="en-ZA" sz="1450" dirty="0" smtClean="0">
                <a:solidFill>
                  <a:prstClr val="black"/>
                </a:solidFill>
                <a:ea typeface="Arial Unicode MS" panose="020B0604020202020204" pitchFamily="34" charset="-128"/>
                <a:cs typeface="Arial Unicode MS" panose="020B0604020202020204" pitchFamily="34" charset="-128"/>
              </a:rPr>
              <a:t>comparative </a:t>
            </a:r>
            <a:r>
              <a:rPr lang="en-ZA" sz="1450" dirty="0">
                <a:solidFill>
                  <a:prstClr val="black"/>
                </a:solidFill>
                <a:ea typeface="Arial Unicode MS" panose="020B0604020202020204" pitchFamily="34" charset="-128"/>
                <a:cs typeface="Arial Unicode MS" panose="020B0604020202020204" pitchFamily="34" charset="-128"/>
              </a:rPr>
              <a:t>year figures amounting to R31,137 million under sub-programme Correctional Programmes was due to write off for losses which were overstated and had to be reversed</a:t>
            </a:r>
          </a:p>
          <a:p>
            <a:pPr marL="723900" indent="-365125" algn="just">
              <a:spcBef>
                <a:spcPts val="600"/>
              </a:spcBef>
              <a:buNone/>
            </a:pPr>
            <a:r>
              <a:rPr lang="en-ZA" sz="1450" b="1" dirty="0" smtClean="0">
                <a:solidFill>
                  <a:prstClr val="black"/>
                </a:solidFill>
                <a:ea typeface="Arial Unicode MS" panose="020B0604020202020204" pitchFamily="34" charset="-128"/>
                <a:cs typeface="Arial Unicode MS" panose="020B0604020202020204" pitchFamily="34" charset="-128"/>
              </a:rPr>
              <a:t>2.2	Households</a:t>
            </a:r>
            <a:endParaRPr lang="en-ZA" sz="1450" b="1" dirty="0">
              <a:solidFill>
                <a:prstClr val="black"/>
              </a:solidFill>
              <a:ea typeface="Arial Unicode MS" panose="020B0604020202020204" pitchFamily="34" charset="-128"/>
              <a:cs typeface="Arial Unicode MS" panose="020B0604020202020204" pitchFamily="34" charset="-128"/>
            </a:endParaRPr>
          </a:p>
          <a:p>
            <a:pPr marL="358775" indent="0" algn="just">
              <a:spcBef>
                <a:spcPts val="600"/>
              </a:spcBef>
              <a:buNone/>
            </a:pPr>
            <a:r>
              <a:rPr lang="en-ZA" sz="1450" dirty="0">
                <a:solidFill>
                  <a:prstClr val="black"/>
                </a:solidFill>
                <a:ea typeface="Arial Unicode MS" panose="020B0604020202020204" pitchFamily="34" charset="-128"/>
                <a:cs typeface="Arial Unicode MS" panose="020B0604020202020204" pitchFamily="34" charset="-128"/>
              </a:rPr>
              <a:t>The amount of R420,598 million was paid under Sub Programme HR: item compensation of Employees: EMPL CONTR: MEDICAL RES : GEMS account for retired officials during 2017/18 financial year. The department realised that the budget was wrongly allocated hence the expenditure for 2018/19 financial year was journalised to item HOUSEHOLD: HH/EMPLOY S/BENEFITS: PST RETIRMT BENEFITS to address the misallocation. The 2017/18 financial year expenditure is also updated to bring understanding of over </a:t>
            </a:r>
            <a:r>
              <a:rPr lang="en-ZA" sz="1450" dirty="0" smtClean="0">
                <a:solidFill>
                  <a:prstClr val="black"/>
                </a:solidFill>
                <a:ea typeface="Arial Unicode MS" panose="020B0604020202020204" pitchFamily="34" charset="-128"/>
                <a:cs typeface="Arial Unicode MS" panose="020B0604020202020204" pitchFamily="34" charset="-128"/>
              </a:rPr>
              <a:t>expenditure </a:t>
            </a:r>
            <a:r>
              <a:rPr lang="en-ZA" sz="1450" dirty="0">
                <a:solidFill>
                  <a:prstClr val="black"/>
                </a:solidFill>
                <a:ea typeface="Arial Unicode MS" panose="020B0604020202020204" pitchFamily="34" charset="-128"/>
                <a:cs typeface="Arial Unicode MS" panose="020B0604020202020204" pitchFamily="34" charset="-128"/>
              </a:rPr>
              <a:t>incurred in 2018/19 financial </a:t>
            </a:r>
            <a:r>
              <a:rPr lang="en-ZA" sz="1450" dirty="0" smtClean="0">
                <a:solidFill>
                  <a:prstClr val="black"/>
                </a:solidFill>
                <a:ea typeface="Arial Unicode MS" panose="020B0604020202020204" pitchFamily="34" charset="-128"/>
                <a:cs typeface="Arial Unicode MS" panose="020B0604020202020204" pitchFamily="34" charset="-128"/>
              </a:rPr>
              <a:t>year</a:t>
            </a:r>
            <a:r>
              <a:rPr lang="en-ZA" sz="1450" b="1" dirty="0">
                <a:solidFill>
                  <a:prstClr val="black"/>
                </a:solidFill>
                <a:ea typeface="Arial Unicode MS" panose="020B0604020202020204" pitchFamily="34" charset="-128"/>
                <a:cs typeface="Arial Unicode MS" panose="020B0604020202020204" pitchFamily="34" charset="-128"/>
              </a:rPr>
              <a:t>	</a:t>
            </a:r>
            <a:r>
              <a:rPr lang="en-ZA" sz="1450" dirty="0">
                <a:solidFill>
                  <a:prstClr val="black"/>
                </a:solidFill>
                <a:ea typeface="Arial Unicode MS" panose="020B0604020202020204" pitchFamily="34" charset="-128"/>
                <a:cs typeface="Arial Unicode MS" panose="020B0604020202020204" pitchFamily="34" charset="-128"/>
              </a:rPr>
              <a:t>	</a:t>
            </a:r>
          </a:p>
          <a:p>
            <a:pPr marL="358775" indent="-358775" algn="just">
              <a:spcBef>
                <a:spcPts val="600"/>
              </a:spcBef>
              <a:buNone/>
            </a:pPr>
            <a:r>
              <a:rPr lang="en-ZA" sz="1450" b="1" dirty="0" smtClean="0">
                <a:solidFill>
                  <a:prstClr val="black"/>
                </a:solidFill>
                <a:ea typeface="Arial Unicode MS" panose="020B0604020202020204" pitchFamily="34" charset="-128"/>
                <a:cs typeface="Arial Unicode MS" panose="020B0604020202020204" pitchFamily="34" charset="-128"/>
              </a:rPr>
              <a:t>3.	Programme </a:t>
            </a:r>
            <a:r>
              <a:rPr lang="en-ZA" sz="1450" b="1" dirty="0">
                <a:solidFill>
                  <a:prstClr val="black"/>
                </a:solidFill>
                <a:ea typeface="Arial Unicode MS" panose="020B0604020202020204" pitchFamily="34" charset="-128"/>
                <a:cs typeface="Arial Unicode MS" panose="020B0604020202020204" pitchFamily="34" charset="-128"/>
              </a:rPr>
              <a:t>name: Rehabilitation</a:t>
            </a:r>
            <a:r>
              <a:rPr lang="en-ZA" sz="1450" dirty="0">
                <a:solidFill>
                  <a:prstClr val="black"/>
                </a:solidFill>
                <a:ea typeface="Arial Unicode MS" panose="020B0604020202020204" pitchFamily="34" charset="-128"/>
                <a:cs typeface="Arial Unicode MS" panose="020B0604020202020204" pitchFamily="34" charset="-128"/>
              </a:rPr>
              <a:t>					</a:t>
            </a:r>
          </a:p>
          <a:p>
            <a:pPr marL="355600" indent="0" algn="just">
              <a:spcBef>
                <a:spcPts val="600"/>
              </a:spcBef>
              <a:buNone/>
            </a:pPr>
            <a:r>
              <a:rPr lang="en-ZA" sz="1450" dirty="0">
                <a:solidFill>
                  <a:prstClr val="black"/>
                </a:solidFill>
                <a:ea typeface="Arial Unicode MS" panose="020B0604020202020204" pitchFamily="34" charset="-128"/>
                <a:cs typeface="Arial Unicode MS" panose="020B0604020202020204" pitchFamily="34" charset="-128"/>
              </a:rPr>
              <a:t>The actual spending of programme Rehabilitation is R1,749 billion (98.64%) against the adjusted budget of R1,749 billion (100.0%) resulting in underspending due to delays in the procurement of agriculture and workshop equipment</a:t>
            </a:r>
            <a:r>
              <a:rPr lang="en-ZA" sz="1450" dirty="0" smtClean="0">
                <a:solidFill>
                  <a:prstClr val="black"/>
                </a:solidFill>
                <a:ea typeface="Arial Unicode MS" panose="020B0604020202020204" pitchFamily="34" charset="-128"/>
                <a:cs typeface="Arial Unicode MS" panose="020B0604020202020204" pitchFamily="34" charset="-128"/>
              </a:rPr>
              <a:t>.  The </a:t>
            </a:r>
            <a:r>
              <a:rPr lang="en-ZA" sz="1450" dirty="0">
                <a:solidFill>
                  <a:prstClr val="black"/>
                </a:solidFill>
                <a:ea typeface="Arial Unicode MS" panose="020B0604020202020204" pitchFamily="34" charset="-128"/>
                <a:cs typeface="Arial Unicode MS" panose="020B0604020202020204" pitchFamily="34" charset="-128"/>
              </a:rPr>
              <a:t>Restatement of Comparative year figures amounting to R26,001 million under sub-programme Correctional Programmes due to write-off for losses which were overstated and had to be reversed</a:t>
            </a:r>
            <a:r>
              <a:rPr lang="en-ZA" sz="1450" dirty="0" smtClean="0">
                <a:solidFill>
                  <a:prstClr val="black"/>
                </a:solidFill>
                <a:ea typeface="Arial Unicode MS" panose="020B0604020202020204" pitchFamily="34" charset="-128"/>
                <a:cs typeface="Arial Unicode MS" panose="020B0604020202020204" pitchFamily="34" charset="-128"/>
              </a:rPr>
              <a:t>.</a:t>
            </a:r>
            <a:endParaRPr lang="en-ZA" sz="1450" dirty="0">
              <a:solidFill>
                <a:prstClr val="black"/>
              </a:solidFill>
              <a:ea typeface="Arial Unicode MS" panose="020B0604020202020204" pitchFamily="34" charset="-128"/>
              <a:cs typeface="Arial Unicode MS" panose="020B0604020202020204" pitchFamily="34" charset="-128"/>
            </a:endParaRPr>
          </a:p>
        </p:txBody>
      </p:sp>
      <p:sp>
        <p:nvSpPr>
          <p:cNvPr id="4" name="Slide Number Placeholder 1"/>
          <p:cNvSpPr>
            <a:spLocks noGrp="1"/>
          </p:cNvSpPr>
          <p:nvPr>
            <p:ph type="sldNum" sz="quarter" idx="12"/>
          </p:nvPr>
        </p:nvSpPr>
        <p:spPr>
          <a:xfrm>
            <a:off x="8737601" y="6356356"/>
            <a:ext cx="2844801" cy="365125"/>
          </a:xfrm>
        </p:spPr>
        <p:txBody>
          <a:bodyPr/>
          <a:lstStyle/>
          <a:p>
            <a:fld id="{6D88B901-4B89-400A-9326-FD413AFBC764}" type="slidenum">
              <a:rPr lang="en-US" b="1" smtClean="0">
                <a:solidFill>
                  <a:prstClr val="black"/>
                </a:solidFill>
              </a:rPr>
              <a:pPr/>
              <a:t>64</a:t>
            </a:fld>
            <a:endParaRPr lang="en-US" b="1" dirty="0">
              <a:solidFill>
                <a:prstClr val="black"/>
              </a:solidFill>
            </a:endParaRPr>
          </a:p>
        </p:txBody>
      </p:sp>
      <p:sp>
        <p:nvSpPr>
          <p:cNvPr id="5" name="Footer Placeholder 6"/>
          <p:cNvSpPr>
            <a:spLocks noGrp="1"/>
          </p:cNvSpPr>
          <p:nvPr>
            <p:ph type="ftr" sz="quarter" idx="11"/>
          </p:nvPr>
        </p:nvSpPr>
        <p:spPr>
          <a:xfrm>
            <a:off x="2971800" y="6356356"/>
            <a:ext cx="6248399" cy="365125"/>
          </a:xfrm>
          <a:ln w="12700">
            <a:noFill/>
          </a:ln>
        </p:spPr>
        <p:txBody>
          <a:bodyPr/>
          <a:lstStyle/>
          <a:p>
            <a:r>
              <a:rPr lang="en-US" b="1" dirty="0">
                <a:solidFill>
                  <a:prstClr val="black"/>
                </a:solidFill>
              </a:rPr>
              <a:t>DEPARTMENT OF CORRECTIONAL SERVICES | </a:t>
            </a:r>
            <a:r>
              <a:rPr lang="en-US" b="1" dirty="0" smtClean="0">
                <a:solidFill>
                  <a:prstClr val="black"/>
                </a:solidFill>
              </a:rPr>
              <a:t>2018/19 ANNUAL REPORT</a:t>
            </a:r>
            <a:endParaRPr lang="en-US" b="1" dirty="0">
              <a:solidFill>
                <a:prstClr val="black"/>
              </a:solidFill>
            </a:endParaRPr>
          </a:p>
        </p:txBody>
      </p:sp>
      <p:sp>
        <p:nvSpPr>
          <p:cNvPr id="7" name="Rectangle 6"/>
          <p:cNvSpPr/>
          <p:nvPr/>
        </p:nvSpPr>
        <p:spPr>
          <a:xfrm>
            <a:off x="152400" y="76200"/>
            <a:ext cx="11887200" cy="553998"/>
          </a:xfrm>
          <a:prstGeom prst="rect">
            <a:avLst/>
          </a:prstGeom>
        </p:spPr>
        <p:txBody>
          <a:bodyPr wrap="square">
            <a:spAutoFit/>
          </a:bodyPr>
          <a:lstStyle/>
          <a:p>
            <a:pPr algn="ctr"/>
            <a:r>
              <a:rPr lang="en-ZA" sz="3000" b="1" dirty="0" smtClean="0">
                <a:solidFill>
                  <a:srgbClr val="003300"/>
                </a:solidFill>
                <a:cs typeface="Arial" panose="020B0604020202020204" pitchFamily="34" charset="0"/>
              </a:rPr>
              <a:t>EXPLANATORY NOTES FOR MATERIAL EXPENDITURE VARIANCES</a:t>
            </a:r>
            <a:endParaRPr lang="en-ZA" sz="3000" b="1" dirty="0">
              <a:solidFill>
                <a:srgbClr val="003300"/>
              </a:solidFill>
              <a:cs typeface="Arial" panose="020B0604020202020204" pitchFamily="34" charset="0"/>
            </a:endParaRPr>
          </a:p>
        </p:txBody>
      </p:sp>
    </p:spTree>
    <p:extLst>
      <p:ext uri="{BB962C8B-B14F-4D97-AF65-F5344CB8AC3E}">
        <p14:creationId xmlns:p14="http://schemas.microsoft.com/office/powerpoint/2010/main" xmlns="" val="2503702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DPW FINAL DRAFT APP 2017/18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D88B901-4B89-400A-9326-FD413AFBC764}" type="slidenum">
              <a:rPr lang="en-US" smtClean="0">
                <a:solidFill>
                  <a:prstClr val="black">
                    <a:tint val="75000"/>
                  </a:prstClr>
                </a:solidFill>
              </a:rPr>
              <a:pPr/>
              <a:t>65</a:t>
            </a:fld>
            <a:endParaRPr lang="en-US" dirty="0">
              <a:solidFill>
                <a:prstClr val="black">
                  <a:tint val="75000"/>
                </a:prstClr>
              </a:solidFill>
            </a:endParaRPr>
          </a:p>
        </p:txBody>
      </p:sp>
      <p:grpSp>
        <p:nvGrpSpPr>
          <p:cNvPr id="5" name="Group 4"/>
          <p:cNvGrpSpPr/>
          <p:nvPr/>
        </p:nvGrpSpPr>
        <p:grpSpPr>
          <a:xfrm>
            <a:off x="25400" y="4247"/>
            <a:ext cx="12192000" cy="6853753"/>
            <a:chOff x="0" y="2123"/>
            <a:chExt cx="12192000" cy="6853753"/>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123"/>
              <a:ext cx="12192000" cy="6853753"/>
            </a:xfrm>
            <a:prstGeom prst="rect">
              <a:avLst/>
            </a:prstGeom>
          </p:spPr>
        </p:pic>
        <p:sp>
          <p:nvSpPr>
            <p:cNvPr id="7" name="Rectangle 6"/>
            <p:cNvSpPr/>
            <p:nvPr/>
          </p:nvSpPr>
          <p:spPr>
            <a:xfrm>
              <a:off x="304800" y="5943600"/>
              <a:ext cx="1752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pSp>
      <p:sp>
        <p:nvSpPr>
          <p:cNvPr id="8" name="Rectangle 7"/>
          <p:cNvSpPr/>
          <p:nvPr/>
        </p:nvSpPr>
        <p:spPr>
          <a:xfrm>
            <a:off x="3821635" y="48181"/>
            <a:ext cx="4599529" cy="1323439"/>
          </a:xfrm>
          <a:prstGeom prst="rect">
            <a:avLst/>
          </a:prstGeom>
        </p:spPr>
        <p:txBody>
          <a:bodyPr wrap="none">
            <a:spAutoFit/>
          </a:bodyPr>
          <a:lstStyle/>
          <a:p>
            <a:pPr algn="ctr"/>
            <a:r>
              <a:rPr lang="en-ZA" sz="8000" b="1" dirty="0" smtClean="0">
                <a:solidFill>
                  <a:srgbClr val="00A24D"/>
                </a:solidFill>
              </a:rPr>
              <a:t>Thank you</a:t>
            </a:r>
            <a:endParaRPr lang="en-ZA" sz="8000" b="1" dirty="0">
              <a:solidFill>
                <a:srgbClr val="00A24D"/>
              </a:solidFill>
            </a:endParaRPr>
          </a:p>
        </p:txBody>
      </p:sp>
    </p:spTree>
    <p:extLst>
      <p:ext uri="{BB962C8B-B14F-4D97-AF65-F5344CB8AC3E}">
        <p14:creationId xmlns:p14="http://schemas.microsoft.com/office/powerpoint/2010/main" xmlns="" val="619339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7</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lvl="0" algn="ctr" defTabSz="914400"/>
            <a:r>
              <a:rPr lang="en-ZA" sz="3000" b="1" dirty="0" smtClean="0">
                <a:solidFill>
                  <a:srgbClr val="003300"/>
                </a:solidFill>
                <a:cs typeface="Arial" charset="0"/>
              </a:rPr>
              <a:t>DEPARTMENTAL PROGRAMME BUDGET STRUCTURE</a:t>
            </a:r>
            <a:endParaRPr lang="en-ZA" sz="3000" b="1" dirty="0">
              <a:solidFill>
                <a:srgbClr val="003300"/>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517252178"/>
              </p:ext>
            </p:extLst>
          </p:nvPr>
        </p:nvGraphicFramePr>
        <p:xfrm>
          <a:off x="381000" y="1271628"/>
          <a:ext cx="11582400" cy="4627786"/>
        </p:xfrm>
        <a:graphic>
          <a:graphicData uri="http://schemas.openxmlformats.org/drawingml/2006/table">
            <a:tbl>
              <a:tblPr firstRow="1" bandRow="1">
                <a:tableStyleId>{F5AB1C69-6EDB-4FF4-983F-18BD219EF322}</a:tableStyleId>
              </a:tblPr>
              <a:tblGrid>
                <a:gridCol w="4495800">
                  <a:extLst>
                    <a:ext uri="{9D8B030D-6E8A-4147-A177-3AD203B41FA5}">
                      <a16:colId xmlns:a16="http://schemas.microsoft.com/office/drawing/2014/main" xmlns="" val="20000"/>
                    </a:ext>
                  </a:extLst>
                </a:gridCol>
                <a:gridCol w="7086600">
                  <a:extLst>
                    <a:ext uri="{9D8B030D-6E8A-4147-A177-3AD203B41FA5}">
                      <a16:colId xmlns:a16="http://schemas.microsoft.com/office/drawing/2014/main" xmlns="" val="20001"/>
                    </a:ext>
                  </a:extLst>
                </a:gridCol>
              </a:tblGrid>
              <a:tr h="315319">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dirty="0" smtClean="0"/>
                        <a:t>PROGRAMMES</a:t>
                      </a:r>
                      <a:endParaRPr lang="en-ZA" sz="1800" dirty="0">
                        <a:latin typeface="Calibri" pitchFamily="34" charset="0"/>
                        <a:cs typeface="Calibri" pitchFamily="34" charset="0"/>
                      </a:endParaRPr>
                    </a:p>
                  </a:txBody>
                  <a:tcPr/>
                </a:tc>
                <a:tc>
                  <a:txBody>
                    <a:bodyPr/>
                    <a:lstStyle>
                      <a:lvl1pPr marL="0" algn="l" defTabSz="914391" rtl="0" eaLnBrk="1" latinLnBrk="0" hangingPunct="1">
                        <a:defRPr sz="1800" b="1" kern="1200">
                          <a:solidFill>
                            <a:schemeClr val="lt1"/>
                          </a:solidFill>
                          <a:latin typeface="Arial"/>
                          <a:cs typeface="Arial"/>
                        </a:defRPr>
                      </a:lvl1pPr>
                      <a:lvl2pPr marL="457196" algn="l" defTabSz="914391" rtl="0" eaLnBrk="1" latinLnBrk="0" hangingPunct="1">
                        <a:defRPr sz="1800" b="1" kern="1200">
                          <a:solidFill>
                            <a:schemeClr val="lt1"/>
                          </a:solidFill>
                          <a:latin typeface="Arial"/>
                          <a:cs typeface="Arial"/>
                        </a:defRPr>
                      </a:lvl2pPr>
                      <a:lvl3pPr marL="914391" algn="l" defTabSz="914391" rtl="0" eaLnBrk="1" latinLnBrk="0" hangingPunct="1">
                        <a:defRPr sz="1800" b="1" kern="1200">
                          <a:solidFill>
                            <a:schemeClr val="lt1"/>
                          </a:solidFill>
                          <a:latin typeface="Arial"/>
                          <a:cs typeface="Arial"/>
                        </a:defRPr>
                      </a:lvl3pPr>
                      <a:lvl4pPr marL="1371587" algn="l" defTabSz="914391" rtl="0" eaLnBrk="1" latinLnBrk="0" hangingPunct="1">
                        <a:defRPr sz="1800" b="1" kern="1200">
                          <a:solidFill>
                            <a:schemeClr val="lt1"/>
                          </a:solidFill>
                          <a:latin typeface="Arial"/>
                          <a:cs typeface="Arial"/>
                        </a:defRPr>
                      </a:lvl4pPr>
                      <a:lvl5pPr marL="1828783" algn="l" defTabSz="914391" rtl="0" eaLnBrk="1" latinLnBrk="0" hangingPunct="1">
                        <a:defRPr sz="1800" b="1" kern="1200">
                          <a:solidFill>
                            <a:schemeClr val="lt1"/>
                          </a:solidFill>
                          <a:latin typeface="Arial"/>
                          <a:cs typeface="Arial"/>
                        </a:defRPr>
                      </a:lvl5pPr>
                      <a:lvl6pPr marL="2285978" algn="l" defTabSz="914391" rtl="0" eaLnBrk="1" latinLnBrk="0" hangingPunct="1">
                        <a:defRPr sz="1800" b="1" kern="1200">
                          <a:solidFill>
                            <a:schemeClr val="lt1"/>
                          </a:solidFill>
                          <a:latin typeface="Arial"/>
                          <a:cs typeface="Arial"/>
                        </a:defRPr>
                      </a:lvl6pPr>
                      <a:lvl7pPr marL="2743174" algn="l" defTabSz="914391" rtl="0" eaLnBrk="1" latinLnBrk="0" hangingPunct="1">
                        <a:defRPr sz="1800" b="1" kern="1200">
                          <a:solidFill>
                            <a:schemeClr val="lt1"/>
                          </a:solidFill>
                          <a:latin typeface="Arial"/>
                          <a:cs typeface="Arial"/>
                        </a:defRPr>
                      </a:lvl7pPr>
                      <a:lvl8pPr marL="3200370" algn="l" defTabSz="914391" rtl="0" eaLnBrk="1" latinLnBrk="0" hangingPunct="1">
                        <a:defRPr sz="1800" b="1" kern="1200">
                          <a:solidFill>
                            <a:schemeClr val="lt1"/>
                          </a:solidFill>
                          <a:latin typeface="Arial"/>
                          <a:cs typeface="Arial"/>
                        </a:defRPr>
                      </a:lvl8pPr>
                      <a:lvl9pPr marL="3657565" algn="l" defTabSz="914391" rtl="0" eaLnBrk="1" latinLnBrk="0" hangingPunct="1">
                        <a:defRPr sz="1800" b="1" kern="1200">
                          <a:solidFill>
                            <a:schemeClr val="lt1"/>
                          </a:solidFill>
                          <a:latin typeface="Arial"/>
                          <a:cs typeface="Arial"/>
                        </a:defRPr>
                      </a:lvl9pPr>
                    </a:lstStyle>
                    <a:p>
                      <a:r>
                        <a:rPr lang="en-ZA" sz="1800" dirty="0" smtClean="0"/>
                        <a:t>SUB-PROGRAMMES</a:t>
                      </a:r>
                      <a:endParaRPr lang="en-ZA" sz="1800" dirty="0">
                        <a:latin typeface="Calibri" pitchFamily="34" charset="0"/>
                        <a:cs typeface="Calibri" pitchFamily="34" charset="0"/>
                      </a:endParaRPr>
                    </a:p>
                  </a:txBody>
                  <a:tcPr/>
                </a:tc>
                <a:extLst>
                  <a:ext uri="{0D108BD9-81ED-4DB2-BD59-A6C34878D82A}">
                    <a16:rowId xmlns:a16="http://schemas.microsoft.com/office/drawing/2014/main" xmlns="" val="10000"/>
                  </a:ext>
                </a:extLst>
              </a:tr>
              <a:tr h="262766">
                <a:tc rowSpan="5">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mn-lt"/>
                          <a:ea typeface="+mn-ea"/>
                          <a:cs typeface="+mn-cs"/>
                        </a:rPr>
                        <a:t>PROGRAMME 1: ADMINISTRATION</a:t>
                      </a:r>
                      <a:endParaRPr kumimoji="0" lang="en-ZA"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200" dirty="0" smtClean="0"/>
                        <a:t>Management</a:t>
                      </a:r>
                      <a:endParaRPr lang="en-ZA" sz="1200" b="0" dirty="0">
                        <a:latin typeface="Calibri" pitchFamily="34" charset="0"/>
                        <a:cs typeface="Calibri" pitchFamily="34" charset="0"/>
                      </a:endParaRPr>
                    </a:p>
                  </a:txBody>
                  <a:tcPr anchor="ctr"/>
                </a:tc>
                <a:extLst>
                  <a:ext uri="{0D108BD9-81ED-4DB2-BD59-A6C34878D82A}">
                    <a16:rowId xmlns:a16="http://schemas.microsoft.com/office/drawing/2014/main" xmlns="" val="10001"/>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200" dirty="0" smtClean="0"/>
                        <a:t>Finance</a:t>
                      </a:r>
                      <a:endParaRPr lang="en-ZA" sz="1200" b="0" dirty="0">
                        <a:latin typeface="Calibri" pitchFamily="34" charset="0"/>
                        <a:cs typeface="Calibri" pitchFamily="34" charset="0"/>
                      </a:endParaRPr>
                    </a:p>
                  </a:txBody>
                  <a:tcPr anchor="ctr"/>
                </a:tc>
                <a:extLst>
                  <a:ext uri="{0D108BD9-81ED-4DB2-BD59-A6C34878D82A}">
                    <a16:rowId xmlns:a16="http://schemas.microsoft.com/office/drawing/2014/main" xmlns="" val="10002"/>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753878" rtl="0" eaLnBrk="1" latinLnBrk="0" hangingPunct="1"/>
                      <a:r>
                        <a:rPr lang="en-ZA" sz="1200" kern="1200" dirty="0" smtClean="0"/>
                        <a:t>Human Resources</a:t>
                      </a:r>
                      <a:endParaRPr lang="en-ZA" sz="1200" b="0" kern="1200" dirty="0">
                        <a:solidFill>
                          <a:schemeClr val="dk1"/>
                        </a:solidFill>
                        <a:latin typeface="Calibri" pitchFamily="34" charset="0"/>
                        <a:ea typeface="+mn-ea"/>
                        <a:cs typeface="Calibri" pitchFamily="34" charset="0"/>
                      </a:endParaRPr>
                    </a:p>
                  </a:txBody>
                  <a:tcPr anchor="ctr"/>
                </a:tc>
                <a:extLst>
                  <a:ext uri="{0D108BD9-81ED-4DB2-BD59-A6C34878D82A}">
                    <a16:rowId xmlns:a16="http://schemas.microsoft.com/office/drawing/2014/main" xmlns="" val="10003"/>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ZA" sz="1200" dirty="0" smtClean="0"/>
                        <a:t>Information Technology</a:t>
                      </a:r>
                      <a:endParaRPr lang="en-ZA" sz="1200" b="0" dirty="0">
                        <a:latin typeface="Calibri" pitchFamily="34" charset="0"/>
                        <a:cs typeface="Calibri" pitchFamily="34" charset="0"/>
                      </a:endParaRPr>
                    </a:p>
                  </a:txBody>
                  <a:tcPr anchor="ctr"/>
                </a:tc>
                <a:extLst>
                  <a:ext uri="{0D108BD9-81ED-4DB2-BD59-A6C34878D82A}">
                    <a16:rowId xmlns:a16="http://schemas.microsoft.com/office/drawing/2014/main" xmlns="" val="10004"/>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r>
                        <a:rPr lang="en-US" sz="1200" dirty="0" smtClean="0"/>
                        <a:t>Judicial Inspectorate Of Correctional Services (JICS)</a:t>
                      </a:r>
                      <a:endParaRPr lang="en-ZA" sz="1200" b="0" dirty="0">
                        <a:latin typeface="Calibri" pitchFamily="34" charset="0"/>
                        <a:cs typeface="Calibri" pitchFamily="34" charset="0"/>
                      </a:endParaRPr>
                    </a:p>
                  </a:txBody>
                  <a:tcPr anchor="ctr"/>
                </a:tc>
                <a:extLst>
                  <a:ext uri="{0D108BD9-81ED-4DB2-BD59-A6C34878D82A}">
                    <a16:rowId xmlns:a16="http://schemas.microsoft.com/office/drawing/2014/main" xmlns="" val="10005"/>
                  </a:ext>
                </a:extLst>
              </a:tr>
              <a:tr h="262766">
                <a:tc rowSpan="3">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schemeClr val="tx1"/>
                          </a:solidFill>
                          <a:effectLst/>
                          <a:uLnTx/>
                          <a:uFillTx/>
                          <a:latin typeface="+mn-lt"/>
                          <a:ea typeface="+mn-ea"/>
                          <a:cs typeface="+mn-cs"/>
                        </a:rPr>
                        <a:t>PROGRAMME 2: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INCARCERATION</a:t>
                      </a:r>
                      <a:endParaRPr kumimoji="0" lang="en-ZA"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spcAft>
                          <a:spcPts val="0"/>
                        </a:spcAft>
                      </a:pPr>
                      <a:r>
                        <a:rPr lang="en-US" sz="1200" kern="1200" dirty="0"/>
                        <a:t>Security Operations</a:t>
                      </a:r>
                      <a:endParaRPr lang="en-ZA" sz="1200" b="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xmlns="" val="10006"/>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spcAft>
                          <a:spcPts val="0"/>
                        </a:spcAft>
                      </a:pPr>
                      <a:r>
                        <a:rPr lang="en-US" sz="1200" kern="1200" dirty="0"/>
                        <a:t>Remand Detention</a:t>
                      </a:r>
                      <a:endParaRPr lang="en-ZA" sz="1200" b="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xmlns="" val="10007"/>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marL="0" algn="l" defTabSz="914331" rtl="0" eaLnBrk="1" latinLnBrk="0" hangingPunct="1">
                        <a:spcAft>
                          <a:spcPts val="0"/>
                        </a:spcAft>
                      </a:pPr>
                      <a:r>
                        <a:rPr lang="en-US" sz="1200" kern="1200" dirty="0"/>
                        <a:t>Offender Management</a:t>
                      </a:r>
                      <a:endParaRPr lang="en-ZA" sz="1200" b="0" kern="1200" dirty="0">
                        <a:solidFill>
                          <a:schemeClr val="dk1"/>
                        </a:solidFill>
                        <a:latin typeface="Calibri" pitchFamily="34" charset="0"/>
                        <a:ea typeface="+mn-ea"/>
                        <a:cs typeface="Calibri" pitchFamily="34" charset="0"/>
                      </a:endParaRPr>
                    </a:p>
                  </a:txBody>
                  <a:tcPr marL="68580" marR="68580" marT="0" marB="0" anchor="ctr"/>
                </a:tc>
                <a:extLst>
                  <a:ext uri="{0D108BD9-81ED-4DB2-BD59-A6C34878D82A}">
                    <a16:rowId xmlns:a16="http://schemas.microsoft.com/office/drawing/2014/main" xmlns="" val="10008"/>
                  </a:ext>
                </a:extLst>
              </a:tr>
              <a:tr h="262766">
                <a:tc rowSpan="3">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PROGRAMME 3: REHABILITATION</a:t>
                      </a:r>
                      <a:endParaRPr kumimoji="0" lang="en-ZA"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Correctional Programmes</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09"/>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Offender Development</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0"/>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Psychological, Social and Spiritual Services</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1"/>
                  </a:ext>
                </a:extLst>
              </a:tr>
              <a:tr h="262766">
                <a:tc rowSpan="2">
                  <a:txBody>
                    <a:bodyPr/>
                    <a:lstStyle/>
                    <a:p>
                      <a:pPr marL="0" marR="0" lvl="0" indent="0" algn="l" defTabSz="914331"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chemeClr val="tx1"/>
                          </a:solidFill>
                          <a:effectLst/>
                          <a:uLnTx/>
                          <a:uFillTx/>
                          <a:latin typeface="+mn-lt"/>
                          <a:ea typeface="+mn-ea"/>
                          <a:cs typeface="+mn-cs"/>
                        </a:rPr>
                        <a:t>PROGRAMME 4: CARE</a:t>
                      </a:r>
                      <a:endParaRPr kumimoji="0" lang="en-ZA"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Health and Hygiene Services</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2"/>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Nutritional Services</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3"/>
                  </a:ext>
                </a:extLst>
              </a:tr>
              <a:tr h="262766">
                <a:tc rowSpan="3">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PROGRAMME 5: SOCIAL REINTERGRATION</a:t>
                      </a:r>
                      <a:endParaRPr kumimoji="0" lang="en-ZA"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Supervision</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4"/>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Community Reintegration</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5"/>
                  </a:ext>
                </a:extLst>
              </a:tr>
              <a:tr h="262766">
                <a:tc vMerge="1">
                  <a:txBody>
                    <a:bodyPr/>
                    <a:lstStyle/>
                    <a:p>
                      <a:endParaRPr lang="en-ZA" dirty="0">
                        <a:solidFill>
                          <a:schemeClr val="tx1"/>
                        </a:solidFill>
                      </a:endParaRPr>
                    </a:p>
                  </a:txBody>
                  <a:tcPr/>
                </a:tc>
                <a:tc>
                  <a:txBody>
                    <a:bodyPr/>
                    <a:lstStyle>
                      <a:lvl1pPr marL="0" algn="l" defTabSz="914391" rtl="0" eaLnBrk="1" latinLnBrk="0" hangingPunct="1">
                        <a:defRPr sz="1800" kern="1200">
                          <a:solidFill>
                            <a:schemeClr val="dk1"/>
                          </a:solidFill>
                          <a:latin typeface="Arial"/>
                          <a:cs typeface="Arial"/>
                        </a:defRPr>
                      </a:lvl1pPr>
                      <a:lvl2pPr marL="457196" algn="l" defTabSz="914391" rtl="0" eaLnBrk="1" latinLnBrk="0" hangingPunct="1">
                        <a:defRPr sz="1800" kern="1200">
                          <a:solidFill>
                            <a:schemeClr val="dk1"/>
                          </a:solidFill>
                          <a:latin typeface="Arial"/>
                          <a:cs typeface="Arial"/>
                        </a:defRPr>
                      </a:lvl2pPr>
                      <a:lvl3pPr marL="914391" algn="l" defTabSz="914391" rtl="0" eaLnBrk="1" latinLnBrk="0" hangingPunct="1">
                        <a:defRPr sz="1800" kern="1200">
                          <a:solidFill>
                            <a:schemeClr val="dk1"/>
                          </a:solidFill>
                          <a:latin typeface="Arial"/>
                          <a:cs typeface="Arial"/>
                        </a:defRPr>
                      </a:lvl3pPr>
                      <a:lvl4pPr marL="1371587" algn="l" defTabSz="914391" rtl="0" eaLnBrk="1" latinLnBrk="0" hangingPunct="1">
                        <a:defRPr sz="1800" kern="1200">
                          <a:solidFill>
                            <a:schemeClr val="dk1"/>
                          </a:solidFill>
                          <a:latin typeface="Arial"/>
                          <a:cs typeface="Arial"/>
                        </a:defRPr>
                      </a:lvl4pPr>
                      <a:lvl5pPr marL="1828783" algn="l" defTabSz="914391" rtl="0" eaLnBrk="1" latinLnBrk="0" hangingPunct="1">
                        <a:defRPr sz="1800" kern="1200">
                          <a:solidFill>
                            <a:schemeClr val="dk1"/>
                          </a:solidFill>
                          <a:latin typeface="Arial"/>
                          <a:cs typeface="Arial"/>
                        </a:defRPr>
                      </a:lvl5pPr>
                      <a:lvl6pPr marL="2285978" algn="l" defTabSz="914391" rtl="0" eaLnBrk="1" latinLnBrk="0" hangingPunct="1">
                        <a:defRPr sz="1800" kern="1200">
                          <a:solidFill>
                            <a:schemeClr val="dk1"/>
                          </a:solidFill>
                          <a:latin typeface="Arial"/>
                          <a:cs typeface="Arial"/>
                        </a:defRPr>
                      </a:lvl6pPr>
                      <a:lvl7pPr marL="2743174" algn="l" defTabSz="914391" rtl="0" eaLnBrk="1" latinLnBrk="0" hangingPunct="1">
                        <a:defRPr sz="1800" kern="1200">
                          <a:solidFill>
                            <a:schemeClr val="dk1"/>
                          </a:solidFill>
                          <a:latin typeface="Arial"/>
                          <a:cs typeface="Arial"/>
                        </a:defRPr>
                      </a:lvl7pPr>
                      <a:lvl8pPr marL="3200370" algn="l" defTabSz="914391" rtl="0" eaLnBrk="1" latinLnBrk="0" hangingPunct="1">
                        <a:defRPr sz="1800" kern="1200">
                          <a:solidFill>
                            <a:schemeClr val="dk1"/>
                          </a:solidFill>
                          <a:latin typeface="Arial"/>
                          <a:cs typeface="Arial"/>
                        </a:defRPr>
                      </a:lvl8pPr>
                      <a:lvl9pPr marL="3657565" algn="l" defTabSz="914391" rtl="0" eaLnBrk="1" latinLnBrk="0" hangingPunct="1">
                        <a:defRPr sz="1800" kern="1200">
                          <a:solidFill>
                            <a:schemeClr val="dk1"/>
                          </a:solidFill>
                          <a:latin typeface="Arial"/>
                          <a:cs typeface="Arial"/>
                        </a:defRPr>
                      </a:lvl9pPr>
                    </a:lstStyle>
                    <a:p>
                      <a:pPr>
                        <a:spcAft>
                          <a:spcPts val="0"/>
                        </a:spcAft>
                      </a:pPr>
                      <a:r>
                        <a:rPr lang="en-US" sz="1200" dirty="0">
                          <a:effectLst/>
                        </a:rPr>
                        <a:t>Office Accommodation: Community Corrections</a:t>
                      </a:r>
                      <a:endParaRPr lang="en-ZA" sz="1200" b="0" dirty="0">
                        <a:effectLst/>
                        <a:latin typeface="Calibri" pitchFamily="34" charset="0"/>
                        <a:ea typeface="Times New Roman"/>
                        <a:cs typeface="Calibri" pitchFamily="34" charset="0"/>
                      </a:endParaRPr>
                    </a:p>
                  </a:txBody>
                  <a:tcPr marL="68580" marR="68580" marT="0" marB="0" anchor="ctr"/>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8</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latin typeface="+mn-lt"/>
                <a:cs typeface="Arial" panose="020B0604020202020204" pitchFamily="34" charset="0"/>
              </a:rPr>
              <a:t>OVERVIEW OF PERFORMANCE (</a:t>
            </a:r>
            <a:r>
              <a:rPr lang="en-ZA" sz="3000" b="1" dirty="0" smtClean="0">
                <a:solidFill>
                  <a:srgbClr val="003300"/>
                </a:solidFill>
                <a:cs typeface="Arial" panose="020B0604020202020204" pitchFamily="34" charset="0"/>
              </a:rPr>
              <a:t>INCARCERATION)</a:t>
            </a:r>
            <a:endParaRPr lang="en-ZA" sz="3000" b="1" dirty="0">
              <a:solidFill>
                <a:srgbClr val="003300"/>
              </a:solidFill>
              <a:latin typeface="+mn-lt"/>
              <a:cs typeface="Arial" panose="020B0604020202020204" pitchFamily="34" charset="0"/>
            </a:endParaRPr>
          </a:p>
        </p:txBody>
      </p:sp>
      <p:sp>
        <p:nvSpPr>
          <p:cNvPr id="5" name="Content Placeholder 2"/>
          <p:cNvSpPr txBox="1">
            <a:spLocks/>
          </p:cNvSpPr>
          <p:nvPr/>
        </p:nvSpPr>
        <p:spPr bwMode="auto">
          <a:xfrm>
            <a:off x="179388" y="1295401"/>
            <a:ext cx="11784012" cy="4800600"/>
          </a:xfrm>
          <a:prstGeom prst="rect">
            <a:avLst/>
          </a:prstGeom>
          <a:no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20000"/>
              </a:spcBef>
              <a:spcAft>
                <a:spcPct val="0"/>
              </a:spcAft>
              <a:buClrTx/>
              <a:buSzTx/>
              <a:buFont typeface="Arial" charset="0"/>
              <a:buNone/>
              <a:tabLst/>
              <a:defRPr/>
            </a:pPr>
            <a:r>
              <a:rPr kumimoji="1" lang="en-ZA" altLang="en-US" sz="1800" b="1"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rPr>
              <a:t>Safety and Security </a:t>
            </a:r>
            <a:r>
              <a:rPr kumimoji="1" lang="en-ZA" altLang="en-US" sz="1800" b="1" dirty="0" smtClean="0">
                <a:solidFill>
                  <a:sysClr val="windowText" lastClr="000000"/>
                </a:solidFill>
                <a:effectLst>
                  <a:outerShdw blurRad="38100" dist="38100" dir="2700000" algn="tl">
                    <a:srgbClr val="FFFFFF"/>
                  </a:outerShdw>
                </a:effectLst>
                <a:latin typeface="Calibri"/>
                <a:ea typeface="Calibri" pitchFamily="34" charset="0"/>
                <a:cs typeface="Calibri" pitchFamily="34" charset="0"/>
              </a:rPr>
              <a:t>at correctional facilities</a:t>
            </a:r>
            <a:endParaRPr kumimoji="1" lang="en-ZA" altLang="en-US" sz="1800" b="1" i="0" u="none" strike="noStrike" kern="1200" cap="none" spc="0" normalizeH="0" baseline="0" noProof="0" dirty="0" smtClean="0">
              <a:ln>
                <a:noFill/>
              </a:ln>
              <a:solidFill>
                <a:sysClr val="windowText" lastClr="000000"/>
              </a:solidFill>
              <a:effectLst>
                <a:outerShdw blurRad="38100" dist="38100" dir="2700000" algn="tl">
                  <a:srgbClr val="FFFFFF"/>
                </a:outerShdw>
              </a:effectLst>
              <a:uLnTx/>
              <a:uFillTx/>
              <a:latin typeface="Calibri"/>
              <a:ea typeface="Calibri" pitchFamily="34" charset="0"/>
              <a:cs typeface="Calibri" pitchFamily="34" charset="0"/>
            </a:endParaRPr>
          </a:p>
          <a:p>
            <a:pPr algn="just" defTabSz="914400">
              <a:buFont typeface="+mj-lt"/>
              <a:buAutoNum type="arabicPeriod"/>
              <a:defRPr/>
            </a:pPr>
            <a:r>
              <a:rPr lang="en-US" sz="1800" dirty="0"/>
              <a:t>Overcrowding, staff shortages  as well as aging infrastructure are </a:t>
            </a:r>
            <a:r>
              <a:rPr lang="en-US" sz="1800" dirty="0" smtClean="0"/>
              <a:t>significant </a:t>
            </a:r>
            <a:r>
              <a:rPr lang="en-US" sz="1800" dirty="0"/>
              <a:t>contributing factors to security </a:t>
            </a:r>
            <a:r>
              <a:rPr lang="en-US" sz="1800" dirty="0" smtClean="0"/>
              <a:t>incidents at Correctional Facilities.</a:t>
            </a:r>
            <a:endParaRPr lang="en-US" sz="1800" dirty="0"/>
          </a:p>
          <a:p>
            <a:pPr lvl="0" algn="just" defTabSz="914400">
              <a:buFont typeface="+mj-lt"/>
              <a:buAutoNum type="arabicPeriod"/>
              <a:defRPr/>
            </a:pPr>
            <a:r>
              <a:rPr lang="en-US" sz="1800" dirty="0" smtClean="0"/>
              <a:t>The </a:t>
            </a:r>
            <a:r>
              <a:rPr lang="en-US" sz="1800" dirty="0"/>
              <a:t>intensification of management supervision </a:t>
            </a:r>
            <a:r>
              <a:rPr lang="en-GB" sz="1800" dirty="0"/>
              <a:t>led to </a:t>
            </a:r>
            <a:r>
              <a:rPr lang="en-GB" sz="1800" dirty="0" smtClean="0"/>
              <a:t>a decrease </a:t>
            </a:r>
            <a:r>
              <a:rPr lang="en-GB" sz="1800" dirty="0"/>
              <a:t>in the number of reported cases of assaults of inmates .</a:t>
            </a:r>
            <a:endParaRPr lang="en-US" sz="1800" dirty="0"/>
          </a:p>
          <a:p>
            <a:pPr algn="just" defTabSz="914400">
              <a:buFont typeface="+mj-lt"/>
              <a:buAutoNum type="arabicPeriod"/>
              <a:defRPr/>
            </a:pPr>
            <a:r>
              <a:rPr lang="en-US" sz="1800" dirty="0"/>
              <a:t>The National Task Team (NTT) was deployed to identified hotspots to provide searching and clean-up operations and during the process 24 attempted escapes were foiled and 164 attempted suicides were </a:t>
            </a:r>
            <a:r>
              <a:rPr lang="en-US" sz="1800" dirty="0" smtClean="0"/>
              <a:t>prevented.</a:t>
            </a:r>
            <a:endParaRPr lang="en-US" sz="1800" dirty="0"/>
          </a:p>
          <a:p>
            <a:pPr lvl="0" algn="just" defTabSz="914400">
              <a:buFont typeface="+mj-lt"/>
              <a:buAutoNum type="arabicPeriod"/>
              <a:defRPr/>
            </a:pPr>
            <a:r>
              <a:rPr lang="en-US" sz="1800" dirty="0" smtClean="0"/>
              <a:t>The </a:t>
            </a:r>
            <a:r>
              <a:rPr lang="en-US" sz="1800" dirty="0"/>
              <a:t>‘Operation Vala’ campaign launched during the festive period has </a:t>
            </a:r>
            <a:r>
              <a:rPr lang="en-US" sz="1800" dirty="0" smtClean="0"/>
              <a:t>also ensured </a:t>
            </a:r>
            <a:r>
              <a:rPr lang="en-US" sz="1800" dirty="0"/>
              <a:t>increased </a:t>
            </a:r>
            <a:r>
              <a:rPr lang="en-US" sz="1800" dirty="0" smtClean="0"/>
              <a:t>security. </a:t>
            </a:r>
            <a:endParaRPr lang="en-US" sz="1800" dirty="0"/>
          </a:p>
          <a:p>
            <a:pPr marR="0" lvl="0" algn="just" defTabSz="914400" rtl="0" eaLnBrk="0" fontAlgn="base" latinLnBrk="0" hangingPunct="0">
              <a:lnSpc>
                <a:spcPct val="100000"/>
              </a:lnSpc>
              <a:spcBef>
                <a:spcPct val="20000"/>
              </a:spcBef>
              <a:spcAft>
                <a:spcPct val="0"/>
              </a:spcAft>
              <a:buSzTx/>
              <a:buFont typeface="+mj-lt"/>
              <a:buAutoNum type="arabicPeriod"/>
              <a:tabLst/>
              <a:defRPr/>
            </a:pPr>
            <a:r>
              <a:rPr kumimoji="0" lang="en-GB" sz="1800" b="0" i="0" u="none" strike="noStrike" kern="1200" cap="none" spc="0" normalizeH="0" baseline="0" noProof="0" dirty="0" smtClean="0">
                <a:ln>
                  <a:noFill/>
                </a:ln>
                <a:effectLst/>
                <a:uLnTx/>
                <a:uFillTx/>
                <a:latin typeface="Calibri"/>
              </a:rPr>
              <a:t>Basic and tactical training was rolled out to Emergency Support Teams (ESTs) which included security equipment training, gang management, use of force, Prevention and Combatting of Torture of Persons Act 13 of 2013 and firearm training. </a:t>
            </a:r>
          </a:p>
          <a:p>
            <a:pPr marR="0" lvl="0" algn="just" defTabSz="914400" rtl="0" eaLnBrk="0" fontAlgn="base" latinLnBrk="0" hangingPunct="0">
              <a:lnSpc>
                <a:spcPct val="100000"/>
              </a:lnSpc>
              <a:spcBef>
                <a:spcPct val="20000"/>
              </a:spcBef>
              <a:spcAft>
                <a:spcPct val="0"/>
              </a:spcAft>
              <a:buSzTx/>
              <a:buFont typeface="+mj-lt"/>
              <a:buAutoNum type="arabicPeriod"/>
              <a:tabLst/>
              <a:defRPr/>
            </a:pPr>
            <a:r>
              <a:rPr kumimoji="0" lang="en-US" sz="1800" b="0" i="0" u="none" strike="noStrike" kern="1200" cap="none" spc="0" normalizeH="0" baseline="0" noProof="0" dirty="0" smtClean="0">
                <a:ln>
                  <a:noFill/>
                </a:ln>
                <a:effectLst/>
                <a:uLnTx/>
                <a:uFillTx/>
                <a:latin typeface="Calibri"/>
              </a:rPr>
              <a:t>The Department established a National Security Committee to deal with, amongst others, emergency security issues and analyses trend data, identification</a:t>
            </a:r>
            <a:r>
              <a:rPr kumimoji="0" lang="en-US" sz="1800" b="0" i="0" u="none" strike="noStrike" kern="1200" cap="none" spc="0" normalizeH="0" noProof="0" dirty="0" smtClean="0">
                <a:ln>
                  <a:noFill/>
                </a:ln>
                <a:effectLst/>
                <a:uLnTx/>
                <a:uFillTx/>
                <a:latin typeface="Calibri"/>
              </a:rPr>
              <a:t> of </a:t>
            </a:r>
            <a:r>
              <a:rPr kumimoji="0" lang="en-US" sz="1800" b="0" i="0" u="none" strike="noStrike" kern="1200" cap="none" spc="0" normalizeH="0" baseline="0" noProof="0" dirty="0" smtClean="0">
                <a:ln>
                  <a:noFill/>
                </a:ln>
                <a:effectLst/>
                <a:uLnTx/>
                <a:uFillTx/>
                <a:latin typeface="Calibri"/>
              </a:rPr>
              <a:t>security risks and immediately responses to mitigate risks.</a:t>
            </a:r>
          </a:p>
          <a:p>
            <a:pPr lvl="0" algn="just" defTabSz="914400">
              <a:buFont typeface="+mj-lt"/>
              <a:buAutoNum type="arabicPeriod"/>
              <a:defRPr/>
            </a:pPr>
            <a:r>
              <a:rPr lang="en-US" sz="1800" dirty="0"/>
              <a:t>The Department held a Security Indaba to focus on the safety of officials with a view placing security at the helm </a:t>
            </a:r>
            <a:r>
              <a:rPr lang="en-US" sz="1800" dirty="0">
                <a:solidFill>
                  <a:sysClr val="windowText" lastClr="000000"/>
                </a:solidFill>
              </a:rPr>
              <a:t>of duties performed at the Correctional Facilities.</a:t>
            </a:r>
            <a:endParaRPr lang="en-US" sz="1800" dirty="0">
              <a:solidFill>
                <a:srgbClr val="FF0000"/>
              </a:solidFill>
            </a:endParaRPr>
          </a:p>
          <a:p>
            <a:pPr algn="just" defTabSz="914400">
              <a:buFont typeface="+mj-lt"/>
              <a:buAutoNum type="arabicPeriod"/>
              <a:defRPr/>
            </a:pPr>
            <a:r>
              <a:rPr lang="en-US" sz="1800" dirty="0" smtClean="0"/>
              <a:t>In </a:t>
            </a:r>
            <a:r>
              <a:rPr lang="en-US" sz="1800" dirty="0"/>
              <a:t>line with the revised Standard Minimum Rules for the Treatment of Prisoners, the Department launched the Nelson Mandela Rules (NMR) in Drakeinstein Management Area on 24 July </a:t>
            </a:r>
            <a:r>
              <a:rPr lang="en-US" sz="1800" dirty="0" smtClean="0"/>
              <a:t>2018.</a:t>
            </a:r>
            <a:endParaRPr lang="en-US" sz="1800" dirty="0"/>
          </a:p>
          <a:p>
            <a:pPr marL="342900" marR="0" lvl="0" indent="-342900" algn="just" defTabSz="914400" rtl="0" eaLnBrk="0" fontAlgn="base" latinLnBrk="0" hangingPunct="0">
              <a:lnSpc>
                <a:spcPct val="100000"/>
              </a:lnSpc>
              <a:spcBef>
                <a:spcPct val="20000"/>
              </a:spcBef>
              <a:spcAft>
                <a:spcPct val="0"/>
              </a:spcAft>
              <a:buClrTx/>
              <a:buSzTx/>
              <a:buFont typeface="Arial" charset="0"/>
              <a:buChar char="•"/>
              <a:tabLst/>
              <a:defRPr/>
            </a:pPr>
            <a:endParaRPr kumimoji="0" lang="en-GB" sz="1800" b="0" i="0" u="none" strike="noStrike" kern="1200" cap="none" spc="0" normalizeH="0" baseline="0" noProof="0" dirty="0">
              <a:ln>
                <a:noFill/>
              </a:ln>
              <a:solidFill>
                <a:srgbClr val="FF0000"/>
              </a:solidFill>
              <a:effectLst/>
              <a:uLnTx/>
              <a:uFillTx/>
              <a:latin typeface="Calibri"/>
            </a:endParaRPr>
          </a:p>
        </p:txBody>
      </p:sp>
    </p:spTree>
    <p:extLst>
      <p:ext uri="{BB962C8B-B14F-4D97-AF65-F5344CB8AC3E}">
        <p14:creationId xmlns:p14="http://schemas.microsoft.com/office/powerpoint/2010/main" xmlns="" val="50701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D88B901-4B89-400A-9326-FD413AFBC764}" type="slidenum">
              <a:rPr lang="en-US" b="1" smtClean="0"/>
              <a:pPr/>
              <a:t>9</a:t>
            </a:fld>
            <a:endParaRPr lang="en-US" b="1" dirty="0"/>
          </a:p>
        </p:txBody>
      </p:sp>
      <p:sp>
        <p:nvSpPr>
          <p:cNvPr id="7" name="Footer Placeholder 6"/>
          <p:cNvSpPr>
            <a:spLocks noGrp="1"/>
          </p:cNvSpPr>
          <p:nvPr>
            <p:ph type="ftr" sz="quarter" idx="11"/>
          </p:nvPr>
        </p:nvSpPr>
        <p:spPr>
          <a:xfrm>
            <a:off x="2971800" y="6356356"/>
            <a:ext cx="6248399" cy="365125"/>
          </a:xfrm>
          <a:ln w="12700">
            <a:noFill/>
          </a:ln>
        </p:spPr>
        <p:txBody>
          <a:bodyPr/>
          <a:lstStyle/>
          <a:p>
            <a:r>
              <a:rPr lang="en-US" b="1" dirty="0"/>
              <a:t>DEPARTMENT OF CORRECTIONAL SERVICES | </a:t>
            </a:r>
            <a:r>
              <a:rPr lang="en-US" b="1" dirty="0" smtClean="0"/>
              <a:t>2018/19 ANNUAL REPORT</a:t>
            </a:r>
            <a:endParaRPr lang="en-US" b="1" dirty="0"/>
          </a:p>
        </p:txBody>
      </p:sp>
      <p:sp>
        <p:nvSpPr>
          <p:cNvPr id="8" name="TextBox 7"/>
          <p:cNvSpPr txBox="1"/>
          <p:nvPr/>
        </p:nvSpPr>
        <p:spPr>
          <a:xfrm>
            <a:off x="0" y="-14998"/>
            <a:ext cx="12192000" cy="553998"/>
          </a:xfrm>
          <a:prstGeom prst="rect">
            <a:avLst/>
          </a:prstGeom>
          <a:noFill/>
        </p:spPr>
        <p:txBody>
          <a:bodyPr wrap="square" rtlCol="0">
            <a:spAutoFit/>
          </a:bodyPr>
          <a:lstStyle/>
          <a:p>
            <a:pPr algn="ctr"/>
            <a:r>
              <a:rPr lang="en-ZA" sz="3000" b="1" dirty="0" smtClean="0">
                <a:solidFill>
                  <a:srgbClr val="003300"/>
                </a:solidFill>
                <a:cs typeface="Arial" panose="020B0604020202020204" pitchFamily="34" charset="0"/>
              </a:rPr>
              <a:t>OVERVIEW OF PERFORMANCE (INCARCERATION)</a:t>
            </a:r>
            <a:endParaRPr lang="en-ZA" sz="3000" b="1" dirty="0">
              <a:solidFill>
                <a:srgbClr val="003300"/>
              </a:solidFill>
              <a:cs typeface="Arial" panose="020B0604020202020204" pitchFamily="34" charset="0"/>
            </a:endParaRPr>
          </a:p>
        </p:txBody>
      </p:sp>
      <p:sp>
        <p:nvSpPr>
          <p:cNvPr id="5" name="Content Placeholder 2"/>
          <p:cNvSpPr txBox="1">
            <a:spLocks/>
          </p:cNvSpPr>
          <p:nvPr/>
        </p:nvSpPr>
        <p:spPr>
          <a:xfrm>
            <a:off x="152400" y="1066800"/>
            <a:ext cx="11506200" cy="5033963"/>
          </a:xfrm>
          <a:prstGeom prst="rect">
            <a:avLst/>
          </a:prstGeom>
          <a:noFill/>
        </p:spPr>
        <p:txBody>
          <a:bodyPr/>
          <a:lstStyle>
            <a:lvl1pPr marL="342897" indent="-342897" algn="l" defTabSz="9143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43" indent="-285748" algn="l" defTabSz="9143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89" indent="-228597" algn="l" defTabSz="91439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84"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80"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76"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71"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7"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63" indent="-228597" algn="l" defTabSz="91439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r>
              <a:rPr kumimoji="1" lang="en-ZA" altLang="en-US" sz="1400" b="1" dirty="0" smtClean="0">
                <a:effectLst>
                  <a:outerShdw blurRad="38100" dist="38100" dir="2700000" algn="tl">
                    <a:srgbClr val="FFFFFF"/>
                  </a:outerShdw>
                </a:effectLst>
                <a:ea typeface="Calibri" pitchFamily="34" charset="0"/>
                <a:cs typeface="Calibri" pitchFamily="34" charset="0"/>
              </a:rPr>
              <a:t>Overcrowding</a:t>
            </a:r>
          </a:p>
          <a:p>
            <a:pPr marL="342900" indent="-342900" algn="just">
              <a:buFont typeface="+mj-lt"/>
              <a:buAutoNum type="arabicPeriod"/>
              <a:defRPr/>
            </a:pPr>
            <a:r>
              <a:rPr kumimoji="1" lang="en-US" altLang="en-US" sz="1400" dirty="0" smtClean="0">
                <a:effectLst>
                  <a:outerShdw blurRad="38100" dist="38100" dir="2700000" algn="tl">
                    <a:srgbClr val="FFFFFF"/>
                  </a:outerShdw>
                </a:effectLst>
                <a:ea typeface="Calibri" pitchFamily="34" charset="0"/>
                <a:cs typeface="Calibri" pitchFamily="34" charset="0"/>
              </a:rPr>
              <a:t>Overcrowding is still a challenge for the Department like other counties in the world. The following are the main contributors to overcrowding in South Africa: </a:t>
            </a:r>
          </a:p>
          <a:p>
            <a:pPr marL="876300" indent="-342900" algn="just">
              <a:defRPr/>
            </a:pPr>
            <a:r>
              <a:rPr lang="en-ZA" sz="1400" dirty="0"/>
              <a:t>Growing or high levels of </a:t>
            </a:r>
            <a:r>
              <a:rPr lang="en-ZA" sz="1400" dirty="0" smtClean="0"/>
              <a:t>incarceration,</a:t>
            </a:r>
            <a:endParaRPr kumimoji="1" lang="en-US" altLang="en-US" sz="1400" dirty="0" smtClean="0">
              <a:effectLst>
                <a:outerShdw blurRad="38100" dist="38100" dir="2700000" algn="tl">
                  <a:srgbClr val="FFFFFF"/>
                </a:outerShdw>
              </a:effectLst>
              <a:ea typeface="Calibri" pitchFamily="34" charset="0"/>
              <a:cs typeface="Calibri" pitchFamily="34" charset="0"/>
            </a:endParaRPr>
          </a:p>
          <a:p>
            <a:pPr marL="876300" indent="-342900" algn="just">
              <a:defRPr/>
            </a:pPr>
            <a:r>
              <a:rPr lang="en-ZA" sz="1400" dirty="0" smtClean="0"/>
              <a:t>Insufficient accommodation, inappropriate and ageing infrastructure, </a:t>
            </a:r>
          </a:p>
          <a:p>
            <a:pPr marL="876300" indent="-342900" algn="just">
              <a:defRPr/>
            </a:pPr>
            <a:r>
              <a:rPr lang="en-US" sz="1400" dirty="0" smtClean="0"/>
              <a:t>The high population of remand detainees. </a:t>
            </a:r>
          </a:p>
          <a:p>
            <a:pPr marL="342900" indent="-342900" algn="just">
              <a:buFont typeface="+mj-lt"/>
              <a:buAutoNum type="arabicPeriod" startAt="2"/>
              <a:defRPr/>
            </a:pPr>
            <a:r>
              <a:rPr kumimoji="1" lang="en-ZA" sz="1400" dirty="0">
                <a:effectLst>
                  <a:outerShdw blurRad="38100" dist="38100" dir="2700000" algn="tl">
                    <a:srgbClr val="FFFFFF"/>
                  </a:outerShdw>
                </a:effectLst>
                <a:ea typeface="Calibri" pitchFamily="34" charset="0"/>
                <a:cs typeface="Calibri" pitchFamily="34" charset="0"/>
              </a:rPr>
              <a:t>A multi-pronged strategy was developed and implemented from 2006 to </a:t>
            </a:r>
            <a:r>
              <a:rPr kumimoji="1" lang="en-ZA" sz="1400" dirty="0" smtClean="0">
                <a:effectLst>
                  <a:outerShdw blurRad="38100" dist="38100" dir="2700000" algn="tl">
                    <a:srgbClr val="FFFFFF"/>
                  </a:outerShdw>
                </a:effectLst>
                <a:ea typeface="Calibri" pitchFamily="34" charset="0"/>
                <a:cs typeface="Calibri" pitchFamily="34" charset="0"/>
              </a:rPr>
              <a:t>manage the </a:t>
            </a:r>
            <a:r>
              <a:rPr kumimoji="1" lang="en-ZA" sz="1400" dirty="0">
                <a:effectLst>
                  <a:outerShdw blurRad="38100" dist="38100" dir="2700000" algn="tl">
                    <a:srgbClr val="FFFFFF"/>
                  </a:outerShdw>
                </a:effectLst>
                <a:ea typeface="Calibri" pitchFamily="34" charset="0"/>
                <a:cs typeface="Calibri" pitchFamily="34" charset="0"/>
              </a:rPr>
              <a:t>risk of </a:t>
            </a:r>
            <a:r>
              <a:rPr kumimoji="1" lang="en-ZA" sz="1400" dirty="0" smtClean="0">
                <a:effectLst>
                  <a:outerShdw blurRad="38100" dist="38100" dir="2700000" algn="tl">
                    <a:srgbClr val="FFFFFF"/>
                  </a:outerShdw>
                </a:effectLst>
                <a:ea typeface="Calibri" pitchFamily="34" charset="0"/>
                <a:cs typeface="Calibri" pitchFamily="34" charset="0"/>
              </a:rPr>
              <a:t>overcrowding.</a:t>
            </a:r>
          </a:p>
          <a:p>
            <a:pPr marL="342900" indent="-342900" algn="just">
              <a:buFont typeface="+mj-lt"/>
              <a:buAutoNum type="arabicPeriod" startAt="2"/>
              <a:defRPr/>
            </a:pPr>
            <a:r>
              <a:rPr kumimoji="1" lang="en-US" altLang="en-US" sz="1400" dirty="0">
                <a:effectLst>
                  <a:outerShdw blurRad="38100" dist="38100" dir="2700000" algn="tl">
                    <a:srgbClr val="FFFFFF"/>
                  </a:outerShdw>
                </a:effectLst>
                <a:ea typeface="Calibri" pitchFamily="34" charset="0"/>
                <a:cs typeface="Calibri" pitchFamily="34" charset="0"/>
              </a:rPr>
              <a:t>The Department established a National Overcrowding Task Team (NOTT), Regional Overcrowding Task Teams (ROTTs) and Management Area Overcrowding Task Teams (MOTTs) to </a:t>
            </a:r>
            <a:r>
              <a:rPr kumimoji="1" lang="en-US" altLang="en-US" sz="1400" dirty="0" smtClean="0">
                <a:effectLst>
                  <a:outerShdw blurRad="38100" dist="38100" dir="2700000" algn="tl">
                    <a:srgbClr val="FFFFFF"/>
                  </a:outerShdw>
                </a:effectLst>
                <a:ea typeface="Calibri" pitchFamily="34" charset="0"/>
                <a:cs typeface="Calibri" pitchFamily="34" charset="0"/>
              </a:rPr>
              <a:t>monitor and manage the increasing population.</a:t>
            </a:r>
            <a:endParaRPr kumimoji="1" lang="en-US" altLang="en-US" sz="1400" dirty="0">
              <a:effectLst>
                <a:outerShdw blurRad="38100" dist="38100" dir="2700000" algn="tl">
                  <a:srgbClr val="FFFFFF"/>
                </a:outerShdw>
              </a:effectLst>
              <a:ea typeface="Calibri" pitchFamily="34" charset="0"/>
              <a:cs typeface="Calibri" pitchFamily="34" charset="0"/>
            </a:endParaRPr>
          </a:p>
          <a:p>
            <a:pPr marL="342900" indent="-342900" algn="just">
              <a:buFont typeface="+mj-lt"/>
              <a:buAutoNum type="arabicPeriod" startAt="2"/>
              <a:defRPr/>
            </a:pPr>
            <a:r>
              <a:rPr kumimoji="1" lang="en-US" altLang="en-US" sz="1400" dirty="0" smtClean="0">
                <a:effectLst>
                  <a:outerShdw blurRad="38100" dist="38100" dir="2700000" algn="tl">
                    <a:srgbClr val="FFFFFF"/>
                  </a:outerShdw>
                </a:effectLst>
                <a:ea typeface="Calibri" pitchFamily="34" charset="0"/>
                <a:cs typeface="Calibri" pitchFamily="34" charset="0"/>
              </a:rPr>
              <a:t>A Continuous Risk Assessment Tool is being implemented to improve security.</a:t>
            </a:r>
          </a:p>
          <a:p>
            <a:pPr marL="342900" indent="-342900" algn="just">
              <a:buFont typeface="+mj-lt"/>
              <a:buAutoNum type="arabicPeriod" startAt="2"/>
              <a:defRPr/>
            </a:pPr>
            <a:r>
              <a:rPr kumimoji="1" lang="en-US" altLang="en-US" sz="1400" dirty="0" smtClean="0">
                <a:effectLst>
                  <a:outerShdw blurRad="38100" dist="38100" dir="2700000" algn="tl">
                    <a:srgbClr val="FFFFFF"/>
                  </a:outerShdw>
                </a:effectLst>
                <a:ea typeface="Calibri" pitchFamily="34" charset="0"/>
                <a:cs typeface="Calibri" pitchFamily="34" charset="0"/>
              </a:rPr>
              <a:t>Regions are currently transferring offenders to centers to other Regions that are not overcrowded  to achieve some level of evenness.</a:t>
            </a:r>
          </a:p>
          <a:p>
            <a:pPr marL="342900" indent="-342900" algn="just">
              <a:buFont typeface="+mj-lt"/>
              <a:buAutoNum type="arabicPeriod" startAt="2"/>
              <a:defRPr/>
            </a:pPr>
            <a:r>
              <a:rPr kumimoji="1" lang="en-US" altLang="en-US" sz="1400" dirty="0" smtClean="0">
                <a:effectLst>
                  <a:outerShdw blurRad="38100" dist="38100" dir="2700000" algn="tl">
                    <a:srgbClr val="FFFFFF"/>
                  </a:outerShdw>
                </a:effectLst>
                <a:ea typeface="Calibri" pitchFamily="34" charset="0"/>
                <a:cs typeface="Calibri" pitchFamily="34" charset="0"/>
              </a:rPr>
              <a:t>The Department is continuously engaging the JCPS cluster departments to find lasting solutions of easing up overcrowding in correctional facilities.</a:t>
            </a:r>
          </a:p>
          <a:p>
            <a:pPr marL="342900" indent="-342900" algn="just">
              <a:buFont typeface="+mj-lt"/>
              <a:buAutoNum type="arabicPeriod" startAt="2"/>
              <a:defRPr/>
            </a:pPr>
            <a:r>
              <a:rPr kumimoji="1" lang="en-US" altLang="en-US" sz="1400" dirty="0" smtClean="0">
                <a:effectLst>
                  <a:outerShdw blurRad="38100" dist="38100" dir="2700000" algn="tl">
                    <a:srgbClr val="FFFFFF"/>
                  </a:outerShdw>
                </a:effectLst>
                <a:ea typeface="Calibri" pitchFamily="34" charset="0"/>
                <a:cs typeface="Calibri" pitchFamily="34" charset="0"/>
              </a:rPr>
              <a:t>The Department  has participated in the development the following criminal justice system protocols: </a:t>
            </a:r>
          </a:p>
          <a:p>
            <a:pPr marL="876300" indent="-342900" algn="just">
              <a:defRPr/>
            </a:pPr>
            <a:r>
              <a:rPr kumimoji="1" lang="en-US" altLang="en-US" sz="1400" dirty="0" smtClean="0">
                <a:effectLst>
                  <a:outerShdw blurRad="38100" dist="38100" dir="2700000" algn="tl">
                    <a:srgbClr val="FFFFFF"/>
                  </a:outerShdw>
                </a:effectLst>
                <a:ea typeface="Calibri" pitchFamily="34" charset="0"/>
                <a:cs typeface="Calibri" pitchFamily="34" charset="0"/>
              </a:rPr>
              <a:t>The protocol on temporary release of remand detainees to SAPS for further investigation and early release in court, </a:t>
            </a:r>
          </a:p>
          <a:p>
            <a:pPr marL="876300" indent="-342900" algn="just">
              <a:defRPr/>
            </a:pPr>
            <a:r>
              <a:rPr kumimoji="1" lang="en-US" altLang="en-US" sz="1400" dirty="0" smtClean="0">
                <a:effectLst>
                  <a:outerShdw blurRad="38100" dist="38100" dir="2700000" algn="tl">
                    <a:srgbClr val="FFFFFF"/>
                  </a:outerShdw>
                </a:effectLst>
                <a:ea typeface="Calibri" pitchFamily="34" charset="0"/>
                <a:cs typeface="Calibri" pitchFamily="34" charset="0"/>
              </a:rPr>
              <a:t>Observation protocol, </a:t>
            </a:r>
          </a:p>
          <a:p>
            <a:pPr marL="876300" indent="-342900" algn="just">
              <a:defRPr/>
            </a:pPr>
            <a:r>
              <a:rPr kumimoji="1" lang="en-US" altLang="en-US" sz="1400" dirty="0" smtClean="0">
                <a:effectLst>
                  <a:outerShdw blurRad="38100" dist="38100" dir="2700000" algn="tl">
                    <a:srgbClr val="FFFFFF"/>
                  </a:outerShdw>
                </a:effectLst>
                <a:ea typeface="Calibri" pitchFamily="34" charset="0"/>
                <a:cs typeface="Calibri" pitchFamily="34" charset="0"/>
              </a:rPr>
              <a:t>State patient protocol, </a:t>
            </a:r>
          </a:p>
          <a:p>
            <a:pPr marL="876300" indent="-342900" algn="just">
              <a:defRPr/>
            </a:pPr>
            <a:r>
              <a:rPr kumimoji="1" lang="en-US" altLang="en-US" sz="1400" dirty="0" smtClean="0">
                <a:effectLst>
                  <a:outerShdw blurRad="38100" dist="38100" dir="2700000" algn="tl">
                    <a:srgbClr val="FFFFFF"/>
                  </a:outerShdw>
                </a:effectLst>
                <a:ea typeface="Calibri" pitchFamily="34" charset="0"/>
                <a:cs typeface="Calibri" pitchFamily="34" charset="0"/>
              </a:rPr>
              <a:t>Audio-visual remand protocol and </a:t>
            </a:r>
          </a:p>
          <a:p>
            <a:pPr marL="876300" indent="-342900" algn="just">
              <a:defRPr/>
            </a:pPr>
            <a:r>
              <a:rPr kumimoji="1" lang="en-US" altLang="en-US" sz="1400" dirty="0" smtClean="0">
                <a:effectLst>
                  <a:outerShdw blurRad="38100" dist="38100" dir="2700000" algn="tl">
                    <a:srgbClr val="FFFFFF"/>
                  </a:outerShdw>
                </a:effectLst>
                <a:ea typeface="Calibri" pitchFamily="34" charset="0"/>
                <a:cs typeface="Calibri" pitchFamily="34" charset="0"/>
              </a:rPr>
              <a:t>Electronic monitoring protocol.</a:t>
            </a:r>
          </a:p>
          <a:p>
            <a:pPr marL="342900" indent="-342900" algn="just">
              <a:buFont typeface="+mj-lt"/>
              <a:buAutoNum type="arabicPeriod" startAt="8"/>
              <a:defRPr/>
            </a:pPr>
            <a:r>
              <a:rPr kumimoji="1" lang="en-US" altLang="en-US" sz="1400" dirty="0" smtClean="0">
                <a:effectLst>
                  <a:outerShdw blurRad="38100" dist="38100" dir="2700000" algn="tl">
                    <a:srgbClr val="FFFFFF"/>
                  </a:outerShdw>
                </a:effectLst>
                <a:ea typeface="Calibri" pitchFamily="34" charset="0"/>
                <a:cs typeface="Calibri" pitchFamily="34" charset="0"/>
              </a:rPr>
              <a:t>During the 2018/19 financial year Parole Boards considered 93% (31 911/34 140) of profiles submitted to them before they reached the minimum detention periods.</a:t>
            </a:r>
            <a:endParaRPr kumimoji="1" lang="en-ZA" altLang="en-US" sz="1400" dirty="0" smtClean="0">
              <a:effectLst>
                <a:outerShdw blurRad="38100" dist="38100" dir="2700000" algn="tl">
                  <a:srgbClr val="FFFFFF"/>
                </a:outerShdw>
              </a:effectLst>
              <a:ea typeface="Calibri" pitchFamily="34" charset="0"/>
              <a:cs typeface="Calibri" pitchFamily="34" charset="0"/>
            </a:endParaRPr>
          </a:p>
        </p:txBody>
      </p:sp>
    </p:spTree>
    <p:extLst>
      <p:ext uri="{BB962C8B-B14F-4D97-AF65-F5344CB8AC3E}">
        <p14:creationId xmlns:p14="http://schemas.microsoft.com/office/powerpoint/2010/main" xmlns="" val="771901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10649</TotalTime>
  <Words>8935</Words>
  <Application>Microsoft Office PowerPoint</Application>
  <PresentationFormat>Custom</PresentationFormat>
  <Paragraphs>1317</Paragraphs>
  <Slides>65</Slides>
  <Notes>5</Notes>
  <HiddenSlides>0</HiddenSlides>
  <MMClips>0</MMClips>
  <ScaleCrop>false</ScaleCrop>
  <HeadingPairs>
    <vt:vector size="4" baseType="variant">
      <vt:variant>
        <vt:lpstr>Theme</vt:lpstr>
      </vt:variant>
      <vt:variant>
        <vt:i4>3</vt:i4>
      </vt:variant>
      <vt:variant>
        <vt:lpstr>Slide Titles</vt:lpstr>
      </vt:variant>
      <vt:variant>
        <vt:i4>65</vt:i4>
      </vt:variant>
    </vt:vector>
  </HeadingPairs>
  <TitlesOfParts>
    <vt:vector size="68" baseType="lpstr">
      <vt:lpstr>Office Theme</vt:lpstr>
      <vt:lpstr>1_Office Theme</vt:lpstr>
      <vt:lpstr>2_Office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PUBLIC WORKS    PORTFOLIO COMMITTEE ON PUBLIC WEORKS PARLIAMENT OF SOUTH AFRICA  13 FEBRUARY 2013 CAPE TOWN</dc:title>
  <dc:creator>Lwazi Mahlangu;anbigay naicker</dc:creator>
  <cp:lastModifiedBy>PUMZA</cp:lastModifiedBy>
  <cp:revision>1083</cp:revision>
  <cp:lastPrinted>2019-09-16T10:52:04Z</cp:lastPrinted>
  <dcterms:created xsi:type="dcterms:W3CDTF">2013-02-07T08:05:38Z</dcterms:created>
  <dcterms:modified xsi:type="dcterms:W3CDTF">2019-10-23T06:24:15Z</dcterms:modified>
</cp:coreProperties>
</file>