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22"/>
  </p:notesMasterIdLst>
  <p:sldIdLst>
    <p:sldId id="256" r:id="rId2"/>
    <p:sldId id="294" r:id="rId3"/>
    <p:sldId id="301" r:id="rId4"/>
    <p:sldId id="402" r:id="rId5"/>
    <p:sldId id="405" r:id="rId6"/>
    <p:sldId id="406" r:id="rId7"/>
    <p:sldId id="361" r:id="rId8"/>
    <p:sldId id="362" r:id="rId9"/>
    <p:sldId id="363" r:id="rId10"/>
    <p:sldId id="364" r:id="rId11"/>
    <p:sldId id="365" r:id="rId12"/>
    <p:sldId id="366" r:id="rId13"/>
    <p:sldId id="404" r:id="rId14"/>
    <p:sldId id="385" r:id="rId15"/>
    <p:sldId id="371" r:id="rId16"/>
    <p:sldId id="372" r:id="rId17"/>
    <p:sldId id="375" r:id="rId18"/>
    <p:sldId id="377" r:id="rId19"/>
    <p:sldId id="396" r:id="rId20"/>
    <p:sldId id="368" r:id="rId21"/>
  </p:sldIdLst>
  <p:sldSz cx="12192000" cy="6858000"/>
  <p:notesSz cx="6888163"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41606"/>
    <a:srgbClr val="000000"/>
    <a:srgbClr val="FF6600"/>
    <a:srgbClr val="A65155"/>
    <a:srgbClr val="FFFFFF"/>
    <a:srgbClr val="626262"/>
    <a:srgbClr val="737373"/>
    <a:srgbClr val="E4D091"/>
    <a:srgbClr val="CFA78B"/>
    <a:srgbClr val="71727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93886" autoAdjust="0"/>
  </p:normalViewPr>
  <p:slideViewPr>
    <p:cSldViewPr snapToGrid="0">
      <p:cViewPr varScale="1">
        <p:scale>
          <a:sx n="109" d="100"/>
          <a:sy n="109" d="100"/>
        </p:scale>
        <p:origin x="-384"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835"/>
          </a:xfrm>
          <a:prstGeom prst="rect">
            <a:avLst/>
          </a:prstGeom>
        </p:spPr>
        <p:txBody>
          <a:bodyPr vert="horz" lIns="96625" tIns="48312" rIns="96625" bIns="48312" rtlCol="0"/>
          <a:lstStyle>
            <a:lvl1pPr algn="l">
              <a:defRPr sz="1300"/>
            </a:lvl1pPr>
          </a:lstStyle>
          <a:p>
            <a:endParaRPr lang="en-GB" dirty="0"/>
          </a:p>
        </p:txBody>
      </p:sp>
      <p:sp>
        <p:nvSpPr>
          <p:cNvPr id="3" name="Date Placeholder 2"/>
          <p:cNvSpPr>
            <a:spLocks noGrp="1"/>
          </p:cNvSpPr>
          <p:nvPr>
            <p:ph type="dt" idx="1"/>
          </p:nvPr>
        </p:nvSpPr>
        <p:spPr>
          <a:xfrm>
            <a:off x="3901698" y="0"/>
            <a:ext cx="2984871" cy="502835"/>
          </a:xfrm>
          <a:prstGeom prst="rect">
            <a:avLst/>
          </a:prstGeom>
        </p:spPr>
        <p:txBody>
          <a:bodyPr vert="horz" lIns="96625" tIns="48312" rIns="96625" bIns="48312" rtlCol="0"/>
          <a:lstStyle>
            <a:lvl1pPr algn="r">
              <a:defRPr sz="1300"/>
            </a:lvl1pPr>
          </a:lstStyle>
          <a:p>
            <a:fld id="{72C9F74E-3070-42C8-9807-D879CD5236BB}" type="datetimeFigureOut">
              <a:rPr lang="en-GB" smtClean="0"/>
              <a:pPr/>
              <a:t>17/10/2019</a:t>
            </a:fld>
            <a:endParaRPr lang="en-GB" dirty="0"/>
          </a:p>
        </p:txBody>
      </p:sp>
      <p:sp>
        <p:nvSpPr>
          <p:cNvPr id="4" name="Slide Image Placeholder 3"/>
          <p:cNvSpPr>
            <a:spLocks noGrp="1" noRot="1" noChangeAspect="1"/>
          </p:cNvSpPr>
          <p:nvPr>
            <p:ph type="sldImg" idx="2"/>
          </p:nvPr>
        </p:nvSpPr>
        <p:spPr>
          <a:xfrm>
            <a:off x="438150" y="1252538"/>
            <a:ext cx="6011863" cy="3382962"/>
          </a:xfrm>
          <a:prstGeom prst="rect">
            <a:avLst/>
          </a:prstGeom>
          <a:noFill/>
          <a:ln w="12700">
            <a:solidFill>
              <a:prstClr val="black"/>
            </a:solidFill>
          </a:ln>
        </p:spPr>
        <p:txBody>
          <a:bodyPr vert="horz" lIns="96625" tIns="48312" rIns="96625" bIns="48312" rtlCol="0" anchor="ctr"/>
          <a:lstStyle/>
          <a:p>
            <a:endParaRPr lang="en-GB" dirty="0"/>
          </a:p>
        </p:txBody>
      </p:sp>
      <p:sp>
        <p:nvSpPr>
          <p:cNvPr id="5" name="Notes Placeholder 4"/>
          <p:cNvSpPr>
            <a:spLocks noGrp="1"/>
          </p:cNvSpPr>
          <p:nvPr>
            <p:ph type="body" sz="quarter" idx="3"/>
          </p:nvPr>
        </p:nvSpPr>
        <p:spPr>
          <a:xfrm>
            <a:off x="688817" y="4823034"/>
            <a:ext cx="5510530" cy="3946118"/>
          </a:xfrm>
          <a:prstGeom prst="rect">
            <a:avLst/>
          </a:prstGeom>
        </p:spPr>
        <p:txBody>
          <a:bodyPr vert="horz" lIns="96625" tIns="48312" rIns="96625" bIns="4831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a:defRPr sz="1300"/>
            </a:lvl1pPr>
          </a:lstStyle>
          <a:p>
            <a:endParaRPr lang="en-GB" dirty="0"/>
          </a:p>
        </p:txBody>
      </p:sp>
      <p:sp>
        <p:nvSpPr>
          <p:cNvPr id="7" name="Slide Number Placeholder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a:defRPr sz="1300"/>
            </a:lvl1pPr>
          </a:lstStyle>
          <a:p>
            <a:fld id="{38EAA939-4463-4F22-A46A-333DDB4358A8}" type="slidenum">
              <a:rPr lang="en-GB" smtClean="0"/>
              <a:pPr/>
              <a:t>‹#›</a:t>
            </a:fld>
            <a:endParaRPr lang="en-GB" dirty="0"/>
          </a:p>
        </p:txBody>
      </p:sp>
    </p:spTree>
    <p:extLst>
      <p:ext uri="{BB962C8B-B14F-4D97-AF65-F5344CB8AC3E}">
        <p14:creationId xmlns:p14="http://schemas.microsoft.com/office/powerpoint/2010/main" xmlns="" val="94502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EAA939-4463-4F22-A46A-333DDB4358A8}" type="slidenum">
              <a:rPr lang="en-GB" smtClean="0"/>
              <a:pPr/>
              <a:t>1</a:t>
            </a:fld>
            <a:endParaRPr lang="en-GB" dirty="0"/>
          </a:p>
        </p:txBody>
      </p:sp>
    </p:spTree>
    <p:extLst>
      <p:ext uri="{BB962C8B-B14F-4D97-AF65-F5344CB8AC3E}">
        <p14:creationId xmlns:p14="http://schemas.microsoft.com/office/powerpoint/2010/main" xmlns="" val="721832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EAA939-4463-4F22-A46A-333DDB4358A8}" type="slidenum">
              <a:rPr lang="en-GB" smtClean="0"/>
              <a:pPr/>
              <a:t>7</a:t>
            </a:fld>
            <a:endParaRPr lang="en-GB" dirty="0"/>
          </a:p>
        </p:txBody>
      </p:sp>
    </p:spTree>
    <p:extLst>
      <p:ext uri="{BB962C8B-B14F-4D97-AF65-F5344CB8AC3E}">
        <p14:creationId xmlns:p14="http://schemas.microsoft.com/office/powerpoint/2010/main" xmlns="" val="310936508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D8642B-B8F3-4F1B-BDAF-710EEC375AE1}" type="datetime1">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520291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56F108-3E2D-4BA2-B9C1-7D52260AB29B}" type="datetime1">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4966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39B81D-B219-4782-A41E-8347668132A3}" type="datetime1">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22080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B65F15-933B-44AD-BA23-718ACDA899F1}" type="datetime1">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80268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F6B2ACF8-EB5B-41D2-BAB0-D5942E2D4AF5}" type="datetime1">
              <a:rPr lang="en-US" smtClean="0"/>
              <a:pPr/>
              <a:t>10/17/2019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49472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89C0B3-0659-4515-A1BE-399E17DDB8B3}" type="datetime1">
              <a:rPr lang="en-US" smtClean="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792979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AB6F13-6087-4C5C-8FD4-76082E9A722C}" type="datetime1">
              <a:rPr lang="en-US" smtClean="0"/>
              <a:pPr/>
              <a:t>10/17/2019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065353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3B21C7-3289-4041-A540-77B1AF353C6C}" type="datetime1">
              <a:rPr lang="en-US" smtClean="0"/>
              <a:pPr/>
              <a:t>10/17/2019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8636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98440-900C-4DDC-827F-022EE3B01BA0}" type="datetime1">
              <a:rPr lang="en-US" smtClean="0"/>
              <a:pPr/>
              <a:t>10/17/2019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53456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B9C41AC-EA3F-4184-81E5-27EEFDA3AECE}" type="datetime1">
              <a:rPr lang="en-US" smtClean="0"/>
              <a:pPr/>
              <a:t>10/17/2019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84782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0B895C1-DDF9-43D0-A1E9-73CA132D4279}" type="datetime1">
              <a:rPr lang="en-US" smtClean="0"/>
              <a:pPr/>
              <a:t>10/17/2019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088082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C30A317-C8BF-4FEE-A87F-8C4ED348FBAB}" type="datetime1">
              <a:rPr lang="en-US" smtClean="0"/>
              <a:pPr/>
              <a:t>10/17/2019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19583686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mailto:ceo@castleofgoodhope.co.z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70">
            <a:extLst>
              <a:ext uri="{FF2B5EF4-FFF2-40B4-BE49-F238E27FC236}">
                <a16:creationId xmlns:a16="http://schemas.microsoft.com/office/drawing/2014/main" xmlns="" id="{EB384DB2-5DBE-4000-BBD8-68F4A6F353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061" name="Rectangle 72">
            <a:extLst>
              <a:ext uri="{FF2B5EF4-FFF2-40B4-BE49-F238E27FC236}">
                <a16:creationId xmlns:a16="http://schemas.microsoft.com/office/drawing/2014/main" xmlns="" id="{F8497EEB-0DDE-4044-AAB7-89950405714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772078"/>
            <a:ext cx="12192000" cy="3095754"/>
          </a:xfrm>
          <a:prstGeom prst="rect">
            <a:avLst/>
          </a:prstGeom>
          <a:blipFill dpi="0" rotWithShape="1">
            <a:blip r:embed="rId3">
              <a:alphaModFix amt="85000"/>
              <a:lum bright="70000" contrast="-70000"/>
              <a:extLst>
                <a:ext uri="{BEBA8EAE-BF5A-486C-A8C5-ECC9F3942E4B}">
                  <a14:imgProps xmlns:a14="http://schemas.microsoft.com/office/drawing/2010/main" xmlns="">
                    <a14:imgLayer r:embed="rId4">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62" name="Group 74">
            <a:extLst>
              <a:ext uri="{FF2B5EF4-FFF2-40B4-BE49-F238E27FC236}">
                <a16:creationId xmlns:a16="http://schemas.microsoft.com/office/drawing/2014/main" xmlns="" id="{291D5588-0A43-44F8-8BF9-4BD0CB07312F}"/>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0245590" y="5111496"/>
            <a:ext cx="1080904" cy="1080902"/>
            <a:chOff x="9685338" y="4460675"/>
            <a:chExt cx="1080904" cy="1080902"/>
          </a:xfrm>
        </p:grpSpPr>
        <p:sp>
          <p:nvSpPr>
            <p:cNvPr id="76" name="Oval 75">
              <a:extLst>
                <a:ext uri="{FF2B5EF4-FFF2-40B4-BE49-F238E27FC236}">
                  <a16:creationId xmlns:a16="http://schemas.microsoft.com/office/drawing/2014/main" xmlns="" id="{C96F04B2-EA02-4F51-91CB-9399DBE7244F}"/>
                </a:ext>
              </a:extLst>
            </p:cNvPr>
            <p:cNvSpPr/>
            <p:nvPr>
              <p:extLst>
                <p:ext uri="{386F3935-93C4-4BCD-93E2-E3B085C9AB24}">
                  <p16:designElem xmlns:p16="http://schemas.microsoft.com/office/powerpoint/2015/main" xmlns="" val="1"/>
                </p:ext>
              </p:extLst>
            </p:nvPr>
          </p:nvSpPr>
          <p:spPr>
            <a:xfrm>
              <a:off x="9685338" y="4460675"/>
              <a:ext cx="1080904" cy="1080902"/>
            </a:xfrm>
            <a:prstGeom prst="ellipse">
              <a:avLst/>
            </a:prstGeom>
            <a:blipFill dpi="0" rotWithShape="1">
              <a:blip r:embed="rId5">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063" name="Oval 76">
              <a:extLst>
                <a:ext uri="{FF2B5EF4-FFF2-40B4-BE49-F238E27FC236}">
                  <a16:creationId xmlns:a16="http://schemas.microsoft.com/office/drawing/2014/main" xmlns="" id="{524F9A86-344F-4139-A831-9D8F3E0EED5A}"/>
                </a:ext>
              </a:extLst>
            </p:cNvPr>
            <p:cNvSpPr/>
            <p:nvPr>
              <p:extLst>
                <p:ext uri="{386F3935-93C4-4BCD-93E2-E3B085C9AB24}">
                  <p16:designElem xmlns:p16="http://schemas.microsoft.com/office/powerpoint/2015/main" xmlns=""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2050" name="Picture 4" descr="image001">
            <a:extLst>
              <a:ext uri="{FF2B5EF4-FFF2-40B4-BE49-F238E27FC236}">
                <a16:creationId xmlns:a16="http://schemas.microsoft.com/office/drawing/2014/main" xmlns="" id="{CC11AA7B-8B05-4D28-B29A-748A5F4161D6}"/>
              </a:ext>
            </a:extLst>
          </p:cNvP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5405539" y="488509"/>
            <a:ext cx="1826692" cy="279506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716280" y="3772078"/>
            <a:ext cx="10942320" cy="1329587"/>
          </a:xfrm>
        </p:spPr>
        <p:txBody>
          <a:bodyPr anchor="b">
            <a:normAutofit fontScale="90000"/>
          </a:bodyPr>
          <a:lstStyle/>
          <a:p>
            <a:pPr algn="ctr">
              <a:lnSpc>
                <a:spcPct val="100000"/>
              </a:lnSpc>
            </a:pPr>
            <a:r>
              <a:rPr lang="en-US" sz="3200" b="1" kern="0" cap="none" dirty="0">
                <a:solidFill>
                  <a:schemeClr val="tx1"/>
                </a:solidFill>
                <a:effectLst>
                  <a:outerShdw blurRad="38100" dist="38100" dir="2700000" algn="tl">
                    <a:srgbClr val="000000">
                      <a:alpha val="43137"/>
                    </a:srgbClr>
                  </a:outerShdw>
                </a:effectLst>
                <a:latin typeface="Arial Rounded MT Bold" panose="020F0704030504030204" pitchFamily="34" charset="0"/>
                <a:cs typeface="Arial"/>
              </a:rPr>
              <a:t>BRIEFING ON THE 2018/19 ANNUAL REPORT AND AUDITED FINANCIAL STATEMENTS TO THE PORTFOLIO COMMITTEE ON DEFENCE AND MILITARY VETERANS</a:t>
            </a:r>
            <a:endParaRPr lang="en-US" sz="3200" b="1" cap="none" dirty="0">
              <a:solidFill>
                <a:schemeClr val="tx1"/>
              </a:solidFill>
              <a:effectLst>
                <a:outerShdw blurRad="38100" dist="38100" dir="2700000" algn="tl">
                  <a:srgbClr val="000000">
                    <a:alpha val="43137"/>
                  </a:srgbClr>
                </a:outerShdw>
              </a:effectLst>
              <a:latin typeface="Arial Rounded MT Bold" panose="020F0704030504030204" pitchFamily="34" charset="0"/>
            </a:endParaRPr>
          </a:p>
        </p:txBody>
      </p:sp>
      <p:sp>
        <p:nvSpPr>
          <p:cNvPr id="3" name="Subtitle 2"/>
          <p:cNvSpPr>
            <a:spLocks noGrp="1"/>
          </p:cNvSpPr>
          <p:nvPr>
            <p:ph type="subTitle" idx="1"/>
          </p:nvPr>
        </p:nvSpPr>
        <p:spPr>
          <a:xfrm>
            <a:off x="1167384" y="5741292"/>
            <a:ext cx="9085827" cy="531492"/>
          </a:xfrm>
        </p:spPr>
        <p:txBody>
          <a:bodyPr>
            <a:noAutofit/>
          </a:bodyPr>
          <a:lstStyle/>
          <a:p>
            <a:pPr algn="ctr"/>
            <a:r>
              <a:rPr lang="en-ZA" sz="2400" b="1" kern="0" dirty="0">
                <a:latin typeface="Arial Nova Light" panose="020B0604020202020204" pitchFamily="34" charset="0"/>
                <a:cs typeface="Times New Roman" panose="02020603050405020304" pitchFamily="18" charset="0"/>
              </a:rPr>
              <a:t>Lt Gen J Mbuli (Chairman) &amp; Mr CT Gilfellan (CEO)</a:t>
            </a:r>
            <a:br>
              <a:rPr lang="en-ZA" sz="2400" b="1" kern="0" dirty="0">
                <a:latin typeface="Arial Nova Light" panose="020B0604020202020204" pitchFamily="34" charset="0"/>
                <a:cs typeface="Times New Roman" panose="02020603050405020304" pitchFamily="18" charset="0"/>
              </a:rPr>
            </a:br>
            <a:r>
              <a:rPr lang="en-ZA" sz="2400" b="1" kern="0" dirty="0">
                <a:latin typeface="Arial Nova Light" panose="020B0604020202020204" pitchFamily="34" charset="0"/>
                <a:cs typeface="Times New Roman" panose="02020603050405020304" pitchFamily="18" charset="0"/>
              </a:rPr>
              <a:t>Cape Town, Wednesday, 16 October 2019</a:t>
            </a:r>
            <a:endParaRPr lang="en-US" sz="2400" b="1" dirty="0">
              <a:latin typeface="Arial Nova Light" panose="020B0604020202020204" pitchFamily="34" charset="0"/>
            </a:endParaRPr>
          </a:p>
        </p:txBody>
      </p:sp>
      <p:sp>
        <p:nvSpPr>
          <p:cNvPr id="4" name="Slide Number Placeholder 3">
            <a:extLst>
              <a:ext uri="{FF2B5EF4-FFF2-40B4-BE49-F238E27FC236}">
                <a16:creationId xmlns:a16="http://schemas.microsoft.com/office/drawing/2014/main" xmlns="" id="{325E3923-3BC5-4CBF-90CB-5A90813EAD27}"/>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xmlns="" val="38793463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B51383-9BBF-4550-B82E-E119010E8984}"/>
              </a:ext>
            </a:extLst>
          </p:cNvPr>
          <p:cNvSpPr>
            <a:spLocks noGrp="1"/>
          </p:cNvSpPr>
          <p:nvPr>
            <p:ph type="title"/>
          </p:nvPr>
        </p:nvSpPr>
        <p:spPr>
          <a:xfrm>
            <a:off x="621792" y="256032"/>
            <a:ext cx="11067288" cy="1069848"/>
          </a:xfrm>
        </p:spPr>
        <p:txBody>
          <a:bodyPr>
            <a:noAutofit/>
          </a:bodyPr>
          <a:lstStyle/>
          <a:p>
            <a:pPr algn="ctr"/>
            <a:r>
              <a:rPr lang="en-ZA" sz="3600" b="1" dirty="0">
                <a:solidFill>
                  <a:schemeClr val="accent2"/>
                </a:solidFill>
                <a:effectLst>
                  <a:outerShdw blurRad="38100" dist="38100" dir="2700000" algn="tl">
                    <a:srgbClr val="000000">
                      <a:alpha val="43137"/>
                    </a:srgbClr>
                  </a:outerShdw>
                </a:effectLst>
                <a:latin typeface="Arial Nova" panose="020B0504020202020204"/>
              </a:rPr>
              <a:t>HUMAN RESOURCES: </a:t>
            </a:r>
            <a:br>
              <a:rPr lang="en-ZA" sz="3600" b="1" dirty="0">
                <a:solidFill>
                  <a:schemeClr val="accent2"/>
                </a:solidFill>
                <a:effectLst>
                  <a:outerShdw blurRad="38100" dist="38100" dir="2700000" algn="tl">
                    <a:srgbClr val="000000">
                      <a:alpha val="43137"/>
                    </a:srgbClr>
                  </a:outerShdw>
                </a:effectLst>
                <a:latin typeface="Arial Nova" panose="020B0504020202020204"/>
              </a:rPr>
            </a:br>
            <a:r>
              <a:rPr lang="en-ZA" sz="3600" b="1" dirty="0">
                <a:solidFill>
                  <a:schemeClr val="accent2"/>
                </a:solidFill>
                <a:effectLst>
                  <a:outerShdw blurRad="38100" dist="38100" dir="2700000" algn="tl">
                    <a:srgbClr val="000000">
                      <a:alpha val="43137"/>
                    </a:srgbClr>
                  </a:outerShdw>
                </a:effectLst>
                <a:latin typeface="Arial Nova" panose="020B0504020202020204"/>
              </a:rPr>
              <a:t>the heartbeat of the castle (Pp. 40 – 44)</a:t>
            </a:r>
            <a:endParaRPr lang="en-GB" sz="3600" b="1" dirty="0">
              <a:solidFill>
                <a:schemeClr val="accent2"/>
              </a:solidFill>
              <a:effectLst>
                <a:outerShdw blurRad="38100" dist="38100" dir="2700000" algn="tl">
                  <a:srgbClr val="000000">
                    <a:alpha val="43137"/>
                  </a:srgbClr>
                </a:outerShdw>
              </a:effectLst>
              <a:latin typeface="Arial Nova" panose="020B0504020202020204"/>
            </a:endParaRPr>
          </a:p>
        </p:txBody>
      </p:sp>
      <p:sp>
        <p:nvSpPr>
          <p:cNvPr id="3" name="Content Placeholder 2">
            <a:extLst>
              <a:ext uri="{FF2B5EF4-FFF2-40B4-BE49-F238E27FC236}">
                <a16:creationId xmlns:a16="http://schemas.microsoft.com/office/drawing/2014/main" xmlns="" id="{F88A0534-0409-4357-A897-175CB30F9864}"/>
              </a:ext>
            </a:extLst>
          </p:cNvPr>
          <p:cNvSpPr>
            <a:spLocks noGrp="1"/>
          </p:cNvSpPr>
          <p:nvPr>
            <p:ph sz="half" idx="1"/>
          </p:nvPr>
        </p:nvSpPr>
        <p:spPr>
          <a:xfrm>
            <a:off x="621792" y="1810512"/>
            <a:ext cx="10689336" cy="5047488"/>
          </a:xfrm>
        </p:spPr>
        <p:txBody>
          <a:bodyPr>
            <a:normAutofit/>
          </a:bodyPr>
          <a:lstStyle/>
          <a:p>
            <a:r>
              <a:rPr lang="en-ZA" dirty="0">
                <a:latin typeface="Arial Nova"/>
              </a:rPr>
              <a:t>Since the CCB is a services/hospitality organization, it relies heavily on people to execute its mandate (this currently means a high staff: operations ratio);</a:t>
            </a:r>
          </a:p>
          <a:p>
            <a:r>
              <a:rPr lang="en-ZA" dirty="0">
                <a:latin typeface="Arial Nova"/>
              </a:rPr>
              <a:t>Although the CCB only had 13 full-time posts, interns and short-term contracts (35) pushes this number up to 48 (figures exclude SANDF and other entities on site);</a:t>
            </a:r>
          </a:p>
          <a:p>
            <a:r>
              <a:rPr lang="en-ZA" dirty="0">
                <a:latin typeface="Arial Nova"/>
              </a:rPr>
              <a:t>The salary bill for FY 2018/19 was R4 901m;</a:t>
            </a:r>
          </a:p>
          <a:p>
            <a:r>
              <a:rPr lang="en-ZA" dirty="0">
                <a:latin typeface="Arial Nova"/>
              </a:rPr>
              <a:t>The latter is a product of (1) no direct state funding and (2) an elaborate mandate (see CM Act);</a:t>
            </a:r>
          </a:p>
          <a:p>
            <a:r>
              <a:rPr lang="en-ZA" dirty="0">
                <a:latin typeface="Arial Nova"/>
              </a:rPr>
              <a:t>However, if one should consider the R4.5 maintenance funding from the DOD/LOG DIV as part of our budget, the ratio decreases dramatically and personnel expenses drops to 48% of total budget!  This is where we should and must go.</a:t>
            </a:r>
          </a:p>
          <a:p>
            <a:pPr algn="dist"/>
            <a:r>
              <a:rPr lang="en-ZA" b="1" u="sng" dirty="0">
                <a:highlight>
                  <a:srgbClr val="C0C0C0"/>
                </a:highlight>
                <a:latin typeface="Arial Nova"/>
              </a:rPr>
              <a:t>For FY 2018/19, we have (through freezing of posts, reduction in internships, delaying of C.o.L increases and incentives) reduced our salary bill by a further </a:t>
            </a:r>
            <a:r>
              <a:rPr lang="en-ZA" b="1" u="sng" dirty="0">
                <a:highlight>
                  <a:srgbClr val="C0C0C0"/>
                </a:highlight>
                <a:latin typeface="Arial Nova" panose="020B0504020202020204" pitchFamily="34" charset="0"/>
              </a:rPr>
              <a:t>R892 190</a:t>
            </a:r>
            <a:r>
              <a:rPr lang="en-ZA" b="1" u="sng" dirty="0">
                <a:highlight>
                  <a:srgbClr val="C0C0C0"/>
                </a:highlight>
                <a:latin typeface="Arial Nova"/>
              </a:rPr>
              <a:t>!</a:t>
            </a:r>
          </a:p>
          <a:p>
            <a:r>
              <a:rPr lang="en-ZA" dirty="0">
                <a:latin typeface="Arial Nova"/>
              </a:rPr>
              <a:t>We challenge other government entities and departments to follow our example…we need your support!</a:t>
            </a:r>
          </a:p>
        </p:txBody>
      </p:sp>
      <p:sp>
        <p:nvSpPr>
          <p:cNvPr id="5" name="Slide Number Placeholder 4">
            <a:extLst>
              <a:ext uri="{FF2B5EF4-FFF2-40B4-BE49-F238E27FC236}">
                <a16:creationId xmlns:a16="http://schemas.microsoft.com/office/drawing/2014/main" xmlns="" id="{0E634ADB-E1A4-4908-A27D-4F75CF0A3D8A}"/>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xmlns="" val="89588277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05019-350F-4168-A5EB-C58EE0CF0994}"/>
              </a:ext>
            </a:extLst>
          </p:cNvPr>
          <p:cNvSpPr>
            <a:spLocks noGrp="1"/>
          </p:cNvSpPr>
          <p:nvPr>
            <p:ph type="title"/>
          </p:nvPr>
        </p:nvSpPr>
        <p:spPr>
          <a:xfrm>
            <a:off x="1069848" y="0"/>
            <a:ext cx="10058400" cy="1609344"/>
          </a:xfrm>
        </p:spPr>
        <p:txBody>
          <a:bodyPr>
            <a:normAutofit/>
          </a:bodyPr>
          <a:lstStyle/>
          <a:p>
            <a:r>
              <a:rPr lang="en-ZA" sz="3600" b="1" dirty="0">
                <a:solidFill>
                  <a:schemeClr val="accent2"/>
                </a:solidFill>
                <a:effectLst>
                  <a:outerShdw blurRad="38100" dist="38100" dir="2700000" algn="tl">
                    <a:srgbClr val="000000">
                      <a:alpha val="43137"/>
                    </a:srgbClr>
                  </a:outerShdw>
                </a:effectLst>
                <a:latin typeface="Arial Nova"/>
              </a:rPr>
              <a:t>Previous brrR (2018) queries</a:t>
            </a:r>
            <a:endParaRPr lang="en-GB" sz="3600" b="1" dirty="0">
              <a:solidFill>
                <a:schemeClr val="accent2"/>
              </a:solidFill>
              <a:effectLst>
                <a:outerShdw blurRad="38100" dist="38100" dir="2700000" algn="tl">
                  <a:srgbClr val="000000">
                    <a:alpha val="43137"/>
                  </a:srgbClr>
                </a:outerShdw>
              </a:effectLst>
              <a:latin typeface="Arial Nova"/>
            </a:endParaRPr>
          </a:p>
        </p:txBody>
      </p:sp>
      <p:graphicFrame>
        <p:nvGraphicFramePr>
          <p:cNvPr id="4" name="Content Placeholder 3">
            <a:extLst>
              <a:ext uri="{FF2B5EF4-FFF2-40B4-BE49-F238E27FC236}">
                <a16:creationId xmlns:a16="http://schemas.microsoft.com/office/drawing/2014/main" xmlns="" id="{811ECF21-EC10-4BBC-9D50-6AA7B48FB35E}"/>
              </a:ext>
            </a:extLst>
          </p:cNvPr>
          <p:cNvGraphicFramePr>
            <a:graphicFrameLocks noGrp="1"/>
          </p:cNvGraphicFramePr>
          <p:nvPr>
            <p:ph idx="1"/>
            <p:extLst>
              <p:ext uri="{D42A27DB-BD31-4B8C-83A1-F6EECF244321}">
                <p14:modId xmlns:p14="http://schemas.microsoft.com/office/powerpoint/2010/main" xmlns="" val="3609468675"/>
              </p:ext>
            </p:extLst>
          </p:nvPr>
        </p:nvGraphicFramePr>
        <p:xfrm>
          <a:off x="426720" y="1773936"/>
          <a:ext cx="11570208" cy="4273431"/>
        </p:xfrm>
        <a:graphic>
          <a:graphicData uri="http://schemas.openxmlformats.org/drawingml/2006/table">
            <a:tbl>
              <a:tblPr firstRow="1" bandRow="1">
                <a:tableStyleId>{21E4AEA4-8DFA-4A89-87EB-49C32662AFE0}</a:tableStyleId>
              </a:tblPr>
              <a:tblGrid>
                <a:gridCol w="5654040">
                  <a:extLst>
                    <a:ext uri="{9D8B030D-6E8A-4147-A177-3AD203B41FA5}">
                      <a16:colId xmlns:a16="http://schemas.microsoft.com/office/drawing/2014/main" xmlns="" val="2563043084"/>
                    </a:ext>
                  </a:extLst>
                </a:gridCol>
                <a:gridCol w="5916168">
                  <a:extLst>
                    <a:ext uri="{9D8B030D-6E8A-4147-A177-3AD203B41FA5}">
                      <a16:colId xmlns:a16="http://schemas.microsoft.com/office/drawing/2014/main" xmlns="" val="1812340929"/>
                    </a:ext>
                  </a:extLst>
                </a:gridCol>
              </a:tblGrid>
              <a:tr h="396844">
                <a:tc>
                  <a:txBody>
                    <a:bodyPr/>
                    <a:lstStyle/>
                    <a:p>
                      <a:r>
                        <a:rPr lang="en-ZA" sz="2400" dirty="0">
                          <a:latin typeface="Arial Nova"/>
                        </a:rPr>
                        <a:t>PCDMV BRRR ISSUE</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400" dirty="0">
                          <a:latin typeface="Arial Nova"/>
                        </a:rPr>
                        <a:t>MITIGATION PROGRESS REPORT</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06613958"/>
                  </a:ext>
                </a:extLst>
              </a:tr>
              <a:tr h="1272077">
                <a:tc>
                  <a:txBody>
                    <a:bodyPr/>
                    <a:lstStyle/>
                    <a:p>
                      <a:r>
                        <a:rPr lang="en-ZA" sz="2400" dirty="0">
                          <a:latin typeface="Arial Nova"/>
                        </a:rPr>
                        <a:t>One Castle, one Controlling Body</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400" dirty="0">
                          <a:latin typeface="Arial Nova"/>
                        </a:rPr>
                        <a:t>In hand-over report to EA for new EA</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36456679"/>
                  </a:ext>
                </a:extLst>
              </a:tr>
              <a:tr h="978521">
                <a:tc>
                  <a:txBody>
                    <a:bodyPr/>
                    <a:lstStyle/>
                    <a:p>
                      <a:r>
                        <a:rPr lang="en-ZA" sz="2400" dirty="0">
                          <a:latin typeface="Arial Nova"/>
                        </a:rPr>
                        <a:t>SANDF Guards</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400" dirty="0">
                          <a:latin typeface="Arial Nova"/>
                        </a:rPr>
                        <a:t>Vast improvement: Colonel Feni</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23493630"/>
                  </a:ext>
                </a:extLst>
              </a:tr>
              <a:tr h="1565633">
                <a:tc>
                  <a:txBody>
                    <a:bodyPr/>
                    <a:lstStyle/>
                    <a:p>
                      <a:r>
                        <a:rPr lang="en-ZA" sz="2400" dirty="0">
                          <a:latin typeface="Arial Nova"/>
                        </a:rPr>
                        <a:t>Decreasing Surplus</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400" dirty="0">
                          <a:latin typeface="Arial Nova"/>
                        </a:rPr>
                        <a:t>Wrote to EA for bridging subsidy of between R850k – R1.2 million for the low tourism season months of April - August</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17695221"/>
                  </a:ext>
                </a:extLst>
              </a:tr>
            </a:tbl>
          </a:graphicData>
        </a:graphic>
      </p:graphicFrame>
      <p:sp>
        <p:nvSpPr>
          <p:cNvPr id="3" name="Slide Number Placeholder 2">
            <a:extLst>
              <a:ext uri="{FF2B5EF4-FFF2-40B4-BE49-F238E27FC236}">
                <a16:creationId xmlns:a16="http://schemas.microsoft.com/office/drawing/2014/main" xmlns="" id="{48B5D7CB-309C-48A3-80FC-69CC4B2CBE24}"/>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xmlns="" val="333404376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05019-350F-4168-A5EB-C58EE0CF0994}"/>
              </a:ext>
            </a:extLst>
          </p:cNvPr>
          <p:cNvSpPr>
            <a:spLocks noGrp="1"/>
          </p:cNvSpPr>
          <p:nvPr>
            <p:ph type="title"/>
          </p:nvPr>
        </p:nvSpPr>
        <p:spPr>
          <a:xfrm>
            <a:off x="1069848" y="0"/>
            <a:ext cx="10058400" cy="1609344"/>
          </a:xfrm>
        </p:spPr>
        <p:txBody>
          <a:bodyPr>
            <a:normAutofit/>
          </a:bodyPr>
          <a:lstStyle/>
          <a:p>
            <a:pPr algn="ctr"/>
            <a:r>
              <a:rPr lang="en-ZA" sz="3600" b="1" dirty="0">
                <a:solidFill>
                  <a:schemeClr val="accent2"/>
                </a:solidFill>
                <a:effectLst>
                  <a:outerShdw blurRad="38100" dist="38100" dir="2700000" algn="tl">
                    <a:srgbClr val="000000">
                      <a:alpha val="43137"/>
                    </a:srgbClr>
                  </a:outerShdw>
                </a:effectLst>
                <a:latin typeface="Arial Nova"/>
              </a:rPr>
              <a:t>Previous brrR (2018) queries</a:t>
            </a:r>
            <a:endParaRPr lang="en-GB" sz="3600" b="1" dirty="0">
              <a:solidFill>
                <a:schemeClr val="accent2"/>
              </a:solidFill>
              <a:effectLst>
                <a:outerShdw blurRad="38100" dist="38100" dir="2700000" algn="tl">
                  <a:srgbClr val="000000">
                    <a:alpha val="43137"/>
                  </a:srgbClr>
                </a:outerShdw>
              </a:effectLst>
              <a:latin typeface="Arial Nova"/>
            </a:endParaRPr>
          </a:p>
        </p:txBody>
      </p:sp>
      <p:graphicFrame>
        <p:nvGraphicFramePr>
          <p:cNvPr id="4" name="Content Placeholder 3">
            <a:extLst>
              <a:ext uri="{FF2B5EF4-FFF2-40B4-BE49-F238E27FC236}">
                <a16:creationId xmlns:a16="http://schemas.microsoft.com/office/drawing/2014/main" xmlns="" id="{811ECF21-EC10-4BBC-9D50-6AA7B48FB35E}"/>
              </a:ext>
            </a:extLst>
          </p:cNvPr>
          <p:cNvGraphicFramePr>
            <a:graphicFrameLocks noGrp="1"/>
          </p:cNvGraphicFramePr>
          <p:nvPr>
            <p:ph idx="1"/>
            <p:extLst>
              <p:ext uri="{D42A27DB-BD31-4B8C-83A1-F6EECF244321}">
                <p14:modId xmlns:p14="http://schemas.microsoft.com/office/powerpoint/2010/main" xmlns="" val="3390610568"/>
              </p:ext>
            </p:extLst>
          </p:nvPr>
        </p:nvGraphicFramePr>
        <p:xfrm>
          <a:off x="164592" y="1158238"/>
          <a:ext cx="11832336" cy="3996796"/>
        </p:xfrm>
        <a:graphic>
          <a:graphicData uri="http://schemas.openxmlformats.org/drawingml/2006/table">
            <a:tbl>
              <a:tblPr firstRow="1" bandRow="1">
                <a:tableStyleId>{21E4AEA4-8DFA-4A89-87EB-49C32662AFE0}</a:tableStyleId>
              </a:tblPr>
              <a:tblGrid>
                <a:gridCol w="4498848">
                  <a:extLst>
                    <a:ext uri="{9D8B030D-6E8A-4147-A177-3AD203B41FA5}">
                      <a16:colId xmlns:a16="http://schemas.microsoft.com/office/drawing/2014/main" xmlns="" val="2563043084"/>
                    </a:ext>
                  </a:extLst>
                </a:gridCol>
                <a:gridCol w="7333488">
                  <a:extLst>
                    <a:ext uri="{9D8B030D-6E8A-4147-A177-3AD203B41FA5}">
                      <a16:colId xmlns:a16="http://schemas.microsoft.com/office/drawing/2014/main" xmlns="" val="1812340929"/>
                    </a:ext>
                  </a:extLst>
                </a:gridCol>
              </a:tblGrid>
              <a:tr h="410462">
                <a:tc>
                  <a:txBody>
                    <a:bodyPr/>
                    <a:lstStyle/>
                    <a:p>
                      <a:r>
                        <a:rPr lang="en-ZA" sz="2400" dirty="0">
                          <a:latin typeface="Arial Nova"/>
                        </a:rPr>
                        <a:t>PCDMV BRRR ISSUE</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400" dirty="0">
                          <a:latin typeface="Arial Nova"/>
                        </a:rPr>
                        <a:t>MITIGATION PROGRESS REPORT</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406613958"/>
                  </a:ext>
                </a:extLst>
              </a:tr>
              <a:tr h="1619356">
                <a:tc>
                  <a:txBody>
                    <a:bodyPr/>
                    <a:lstStyle/>
                    <a:p>
                      <a:r>
                        <a:rPr lang="en-ZA" sz="2400" dirty="0">
                          <a:latin typeface="Arial Nova"/>
                        </a:rPr>
                        <a:t>Strategic Risks</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400" dirty="0">
                          <a:latin typeface="Arial Nova"/>
                        </a:rPr>
                        <a:t>The Board has a Risk Register/Action Plan to deal with organizational Risks.  These are thoroughly dealt with at Management, Internal Audit, Audit &amp; Risk Committee and Board levels.</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17695221"/>
                  </a:ext>
                </a:extLst>
              </a:tr>
              <a:tr h="16193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400" dirty="0">
                          <a:latin typeface="Arial Nova"/>
                        </a:rPr>
                        <a:t>Performance Bonuses</a:t>
                      </a:r>
                      <a:endParaRPr lang="en-GB" sz="2400" dirty="0">
                        <a:latin typeface="Arial Nova"/>
                      </a:endParaRPr>
                    </a:p>
                    <a:p>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2400" dirty="0">
                          <a:latin typeface="Arial Nova"/>
                        </a:rPr>
                        <a:t>All but a few employees has signed performance agreements.  The Committee should note that no performance incentives has been paid for the FY2017/18 and 2018/19 and the Board has not approved any payments.</a:t>
                      </a:r>
                      <a:endParaRPr lang="en-GB" sz="2400"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63684317"/>
                  </a:ext>
                </a:extLst>
              </a:tr>
            </a:tbl>
          </a:graphicData>
        </a:graphic>
      </p:graphicFrame>
      <p:sp>
        <p:nvSpPr>
          <p:cNvPr id="3" name="Slide Number Placeholder 2">
            <a:extLst>
              <a:ext uri="{FF2B5EF4-FFF2-40B4-BE49-F238E27FC236}">
                <a16:creationId xmlns:a16="http://schemas.microsoft.com/office/drawing/2014/main" xmlns="" id="{0374FEA4-613F-4AE0-A61C-C8FE2A784E06}"/>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xmlns="" val="192812165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876640-B1ED-491C-A56F-39ECF2CF9621}"/>
              </a:ext>
            </a:extLst>
          </p:cNvPr>
          <p:cNvSpPr>
            <a:spLocks noGrp="1"/>
          </p:cNvSpPr>
          <p:nvPr>
            <p:ph type="title"/>
          </p:nvPr>
        </p:nvSpPr>
        <p:spPr>
          <a:xfrm>
            <a:off x="1066800" y="0"/>
            <a:ext cx="10058400" cy="1589649"/>
          </a:xfrm>
        </p:spPr>
        <p:txBody>
          <a:bodyPr>
            <a:normAutofit fontScale="90000"/>
          </a:bodyPr>
          <a:lstStyle/>
          <a:p>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
            </a:r>
            <a:b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br>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
            </a:r>
            <a:b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br>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
            </a:r>
            <a:b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br>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
            </a:r>
            <a:b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br>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
            </a:r>
            <a:b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br>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
            </a:r>
            <a:b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br>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
            </a:r>
            <a:b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br>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
            </a:r>
            <a:b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br>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
            </a:r>
            <a:b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br>
            <a:r>
              <a:rPr lang="en-ZA" sz="3600" b="1" cap="none" dirty="0">
                <a:solidFill>
                  <a:schemeClr val="accent2"/>
                </a:solidFill>
                <a:latin typeface="Arial Nova" panose="020B0504020202020204" pitchFamily="34" charset="0"/>
              </a:rPr>
              <a:t>IN CONCLUSION:</a:t>
            </a:r>
            <a:br>
              <a:rPr lang="en-ZA" sz="3600" b="1" cap="none" dirty="0">
                <a:solidFill>
                  <a:schemeClr val="accent2"/>
                </a:solidFill>
                <a:latin typeface="Arial Nova" panose="020B0504020202020204" pitchFamily="34" charset="0"/>
              </a:rPr>
            </a:br>
            <a:r>
              <a:rPr lang="en-ZA" sz="3600" b="1" cap="none" dirty="0">
                <a:solidFill>
                  <a:schemeClr val="accent2"/>
                </a:solidFill>
                <a:latin typeface="Arial Nova" panose="020B0504020202020204" pitchFamily="34" charset="0"/>
              </a:rPr>
              <a:t/>
            </a:r>
            <a:br>
              <a:rPr lang="en-ZA" sz="3600" b="1" cap="none" dirty="0">
                <a:solidFill>
                  <a:schemeClr val="accent2"/>
                </a:solidFill>
                <a:latin typeface="Arial Nova" panose="020B0504020202020204" pitchFamily="34" charset="0"/>
              </a:rPr>
            </a:br>
            <a:r>
              <a:rPr lang="en-ZA" sz="3600" cap="none" dirty="0">
                <a:solidFill>
                  <a:schemeClr val="tx1"/>
                </a:solidFill>
                <a:latin typeface="Arial Nova" panose="020B0504020202020204" pitchFamily="34" charset="0"/>
              </a:rPr>
              <a:t>1.	The Board want to build and maintain good 	relations with this esteemed Committee;</a:t>
            </a:r>
            <a:br>
              <a:rPr lang="en-ZA" sz="3600" cap="none" dirty="0">
                <a:solidFill>
                  <a:schemeClr val="tx1"/>
                </a:solidFill>
                <a:latin typeface="Arial Nova" panose="020B0504020202020204" pitchFamily="34" charset="0"/>
              </a:rPr>
            </a:br>
            <a:r>
              <a:rPr lang="en-ZA" sz="3600" cap="none" dirty="0">
                <a:solidFill>
                  <a:schemeClr val="tx1"/>
                </a:solidFill>
                <a:latin typeface="Arial Nova" panose="020B0504020202020204" pitchFamily="34" charset="0"/>
              </a:rPr>
              <a:t>2.	In advance thank you for your unwavering 	support; and</a:t>
            </a:r>
            <a:br>
              <a:rPr lang="en-ZA" sz="3600" cap="none" dirty="0">
                <a:solidFill>
                  <a:schemeClr val="tx1"/>
                </a:solidFill>
                <a:latin typeface="Arial Nova" panose="020B0504020202020204" pitchFamily="34" charset="0"/>
              </a:rPr>
            </a:br>
            <a:r>
              <a:rPr lang="en-ZA" sz="3600" cap="none" dirty="0">
                <a:solidFill>
                  <a:schemeClr val="tx1"/>
                </a:solidFill>
                <a:latin typeface="Arial Nova" panose="020B0504020202020204" pitchFamily="34" charset="0"/>
              </a:rPr>
              <a:t>3.	Note that with minimal state-funded and other 	support, the CCB can significantly increase its’ 	social, economic and employment impact in the 	heritage sector.</a:t>
            </a:r>
            <a:br>
              <a:rPr lang="en-ZA" sz="3600" cap="none" dirty="0">
                <a:solidFill>
                  <a:schemeClr val="tx1"/>
                </a:solidFill>
                <a:latin typeface="Arial Nova" panose="020B0504020202020204" pitchFamily="34" charset="0"/>
              </a:rPr>
            </a:br>
            <a:r>
              <a:rPr lang="en-ZA" sz="3600" cap="none" dirty="0">
                <a:solidFill>
                  <a:schemeClr val="tx1"/>
                </a:solidFill>
                <a:latin typeface="Arial Nova" panose="020B0504020202020204" pitchFamily="34" charset="0"/>
              </a:rPr>
              <a:t>4.	If time permits, we want to show you some visual 	manifestations of the CCB’s hard work.</a:t>
            </a:r>
            <a:br>
              <a:rPr lang="en-ZA" sz="3600" cap="none" dirty="0">
                <a:solidFill>
                  <a:schemeClr val="tx1"/>
                </a:solidFill>
                <a:latin typeface="Arial Nova" panose="020B0504020202020204" pitchFamily="34" charset="0"/>
              </a:rPr>
            </a:br>
            <a:r>
              <a:rPr lang="en-ZA" sz="3600" cap="none" dirty="0">
                <a:solidFill>
                  <a:schemeClr val="tx1"/>
                </a:solidFill>
                <a:latin typeface="Arial Nova" panose="020B0504020202020204" pitchFamily="34" charset="0"/>
              </a:rPr>
              <a:t/>
            </a:r>
            <a:br>
              <a:rPr lang="en-ZA" sz="3600" cap="none" dirty="0">
                <a:solidFill>
                  <a:schemeClr val="tx1"/>
                </a:solidFill>
                <a:latin typeface="Arial Nova" panose="020B0504020202020204" pitchFamily="34" charset="0"/>
              </a:rPr>
            </a:br>
            <a:r>
              <a:rPr lang="en-ZA" sz="3600" b="1" cap="none" dirty="0">
                <a:solidFill>
                  <a:schemeClr val="tx1"/>
                </a:solidFill>
                <a:latin typeface="Arial Nova" panose="020B0504020202020204" pitchFamily="34" charset="0"/>
              </a:rPr>
              <a:t>THANK YOU!</a:t>
            </a:r>
            <a:r>
              <a:rPr lang="en-ZA" sz="3600" cap="none" dirty="0">
                <a:solidFill>
                  <a:schemeClr val="tx1"/>
                </a:solidFill>
                <a:latin typeface="Arial Nova" panose="020B0504020202020204" pitchFamily="34" charset="0"/>
              </a:rPr>
              <a:t/>
            </a:r>
            <a:br>
              <a:rPr lang="en-ZA" sz="3600" cap="none" dirty="0">
                <a:solidFill>
                  <a:schemeClr val="tx1"/>
                </a:solidFill>
                <a:latin typeface="Arial Nova" panose="020B0504020202020204" pitchFamily="34" charset="0"/>
              </a:rPr>
            </a:br>
            <a:endParaRPr lang="en-GB" sz="3600" cap="none" dirty="0">
              <a:solidFill>
                <a:schemeClr val="tx1"/>
              </a:solidFill>
              <a:latin typeface="Arial Nova" panose="020B0504020202020204" pitchFamily="34" charset="0"/>
            </a:endParaRPr>
          </a:p>
        </p:txBody>
      </p:sp>
      <p:sp>
        <p:nvSpPr>
          <p:cNvPr id="4" name="Slide Number Placeholder 3">
            <a:extLst>
              <a:ext uri="{FF2B5EF4-FFF2-40B4-BE49-F238E27FC236}">
                <a16:creationId xmlns:a16="http://schemas.microsoft.com/office/drawing/2014/main" xmlns="" id="{D84E1B75-3395-41BE-8BD1-0B027ADE26EA}"/>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xmlns="" val="757002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68AFEA8C-7546-4798-892E-124EEEBF64C8}"/>
              </a:ext>
            </a:extLst>
          </p:cNvPr>
          <p:cNvSpPr>
            <a:spLocks noGrp="1"/>
          </p:cNvSpPr>
          <p:nvPr>
            <p:ph type="subTitle" idx="1"/>
          </p:nvPr>
        </p:nvSpPr>
        <p:spPr>
          <a:xfrm>
            <a:off x="1587534" y="1744254"/>
            <a:ext cx="8602133" cy="2545080"/>
          </a:xfrm>
        </p:spPr>
        <p:txBody>
          <a:bodyPr>
            <a:noAutofit/>
          </a:bodyPr>
          <a:lstStyle/>
          <a:p>
            <a:r>
              <a:rPr lang="en-ZA" sz="10000" b="1" dirty="0">
                <a:solidFill>
                  <a:schemeClr val="accent1">
                    <a:lumMod val="75000"/>
                  </a:schemeClr>
                </a:solidFill>
                <a:latin typeface="Great Vibes" panose="02000507080000020002" pitchFamily="2" charset="0"/>
              </a:rPr>
              <a:t>Good Corporate Governance…</a:t>
            </a:r>
            <a:endParaRPr lang="en-GB" sz="10000" b="1" dirty="0">
              <a:solidFill>
                <a:schemeClr val="accent1">
                  <a:lumMod val="75000"/>
                </a:schemeClr>
              </a:solidFill>
              <a:latin typeface="Great Vibes" panose="02000507080000020002" pitchFamily="2" charset="0"/>
            </a:endParaRPr>
          </a:p>
        </p:txBody>
      </p:sp>
      <p:sp>
        <p:nvSpPr>
          <p:cNvPr id="4" name="Slide Number Placeholder 3">
            <a:extLst>
              <a:ext uri="{FF2B5EF4-FFF2-40B4-BE49-F238E27FC236}">
                <a16:creationId xmlns:a16="http://schemas.microsoft.com/office/drawing/2014/main" xmlns="" id="{BCF9BC91-B296-4AE0-9EBB-5CC1BE7208FF}"/>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xmlns="" val="324780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68AFEA8C-7546-4798-892E-124EEEBF64C8}"/>
              </a:ext>
            </a:extLst>
          </p:cNvPr>
          <p:cNvSpPr>
            <a:spLocks noGrp="1"/>
          </p:cNvSpPr>
          <p:nvPr>
            <p:ph type="subTitle" idx="1"/>
          </p:nvPr>
        </p:nvSpPr>
        <p:spPr>
          <a:xfrm>
            <a:off x="2377440" y="1744254"/>
            <a:ext cx="8168640" cy="2545080"/>
          </a:xfrm>
        </p:spPr>
        <p:txBody>
          <a:bodyPr>
            <a:noAutofit/>
          </a:bodyPr>
          <a:lstStyle/>
          <a:p>
            <a:r>
              <a:rPr lang="en-ZA" sz="10000" b="1" dirty="0">
                <a:solidFill>
                  <a:schemeClr val="accent2"/>
                </a:solidFill>
                <a:latin typeface="Great Vibes" panose="02000507080000020002" pitchFamily="2" charset="0"/>
              </a:rPr>
              <a:t>Lifestyle Events at the Castle…</a:t>
            </a:r>
            <a:endParaRPr lang="en-GB" sz="10000" b="1" dirty="0">
              <a:solidFill>
                <a:schemeClr val="accent2"/>
              </a:solidFill>
              <a:latin typeface="Great Vibes" panose="02000507080000020002" pitchFamily="2" charset="0"/>
            </a:endParaRPr>
          </a:p>
        </p:txBody>
      </p:sp>
      <p:sp>
        <p:nvSpPr>
          <p:cNvPr id="4" name="Slide Number Placeholder 3">
            <a:extLst>
              <a:ext uri="{FF2B5EF4-FFF2-40B4-BE49-F238E27FC236}">
                <a16:creationId xmlns:a16="http://schemas.microsoft.com/office/drawing/2014/main" xmlns="" id="{BCF9BC91-B296-4AE0-9EBB-5CC1BE7208FF}"/>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xmlns="" val="1502437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68AFEA8C-7546-4798-892E-124EEEBF64C8}"/>
              </a:ext>
            </a:extLst>
          </p:cNvPr>
          <p:cNvSpPr>
            <a:spLocks noGrp="1"/>
          </p:cNvSpPr>
          <p:nvPr>
            <p:ph type="subTitle" idx="1"/>
          </p:nvPr>
        </p:nvSpPr>
        <p:spPr>
          <a:xfrm>
            <a:off x="975360" y="1744254"/>
            <a:ext cx="10073640" cy="2545080"/>
          </a:xfrm>
        </p:spPr>
        <p:txBody>
          <a:bodyPr>
            <a:noAutofit/>
          </a:bodyPr>
          <a:lstStyle/>
          <a:p>
            <a:r>
              <a:rPr lang="en-ZA" sz="10000" b="1" dirty="0">
                <a:solidFill>
                  <a:schemeClr val="accent2"/>
                </a:solidFill>
                <a:latin typeface="Great Vibes" panose="02000507080000020002" pitchFamily="2" charset="0"/>
              </a:rPr>
              <a:t>Conferences &amp; Expo’s at the Castle…</a:t>
            </a:r>
            <a:endParaRPr lang="en-GB" sz="10000" b="1" dirty="0">
              <a:solidFill>
                <a:schemeClr val="accent2"/>
              </a:solidFill>
              <a:latin typeface="Great Vibes" panose="02000507080000020002" pitchFamily="2" charset="0"/>
            </a:endParaRPr>
          </a:p>
        </p:txBody>
      </p:sp>
      <p:sp>
        <p:nvSpPr>
          <p:cNvPr id="4" name="Slide Number Placeholder 3">
            <a:extLst>
              <a:ext uri="{FF2B5EF4-FFF2-40B4-BE49-F238E27FC236}">
                <a16:creationId xmlns:a16="http://schemas.microsoft.com/office/drawing/2014/main" xmlns="" id="{BCF9BC91-B296-4AE0-9EBB-5CC1BE7208FF}"/>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xmlns="" val="536212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68AFEA8C-7546-4798-892E-124EEEBF64C8}"/>
              </a:ext>
            </a:extLst>
          </p:cNvPr>
          <p:cNvSpPr>
            <a:spLocks noGrp="1"/>
          </p:cNvSpPr>
          <p:nvPr>
            <p:ph type="subTitle" idx="1"/>
          </p:nvPr>
        </p:nvSpPr>
        <p:spPr>
          <a:xfrm>
            <a:off x="975360" y="1744254"/>
            <a:ext cx="10073640" cy="2545080"/>
          </a:xfrm>
        </p:spPr>
        <p:txBody>
          <a:bodyPr>
            <a:noAutofit/>
          </a:bodyPr>
          <a:lstStyle/>
          <a:p>
            <a:r>
              <a:rPr lang="en-ZA" sz="8800" b="1" dirty="0">
                <a:solidFill>
                  <a:schemeClr val="accent2"/>
                </a:solidFill>
                <a:latin typeface="Great Vibes" panose="02000507080000020002" pitchFamily="2" charset="0"/>
              </a:rPr>
              <a:t>Conservation Management at the Castle…</a:t>
            </a:r>
            <a:endParaRPr lang="en-GB" sz="8800" b="1" dirty="0">
              <a:solidFill>
                <a:schemeClr val="accent2"/>
              </a:solidFill>
              <a:latin typeface="Great Vibes" panose="02000507080000020002" pitchFamily="2" charset="0"/>
            </a:endParaRPr>
          </a:p>
        </p:txBody>
      </p:sp>
      <p:sp>
        <p:nvSpPr>
          <p:cNvPr id="4" name="Slide Number Placeholder 3">
            <a:extLst>
              <a:ext uri="{FF2B5EF4-FFF2-40B4-BE49-F238E27FC236}">
                <a16:creationId xmlns:a16="http://schemas.microsoft.com/office/drawing/2014/main" xmlns="" id="{BCF9BC91-B296-4AE0-9EBB-5CC1BE7208FF}"/>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xmlns="" val="3713845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68AFEA8C-7546-4798-892E-124EEEBF64C8}"/>
              </a:ext>
            </a:extLst>
          </p:cNvPr>
          <p:cNvSpPr>
            <a:spLocks noGrp="1"/>
          </p:cNvSpPr>
          <p:nvPr>
            <p:ph type="subTitle" idx="1"/>
          </p:nvPr>
        </p:nvSpPr>
        <p:spPr>
          <a:xfrm>
            <a:off x="975360" y="1744254"/>
            <a:ext cx="10073640" cy="2545080"/>
          </a:xfrm>
        </p:spPr>
        <p:txBody>
          <a:bodyPr>
            <a:noAutofit/>
          </a:bodyPr>
          <a:lstStyle/>
          <a:p>
            <a:r>
              <a:rPr lang="en-ZA" sz="8800" b="1" dirty="0">
                <a:solidFill>
                  <a:schemeClr val="accent2"/>
                </a:solidFill>
                <a:latin typeface="Great Vibes" panose="02000507080000020002" pitchFamily="2" charset="0"/>
              </a:rPr>
              <a:t>Heritage Programmes at the Castle…</a:t>
            </a:r>
            <a:endParaRPr lang="en-GB" sz="8800" b="1" dirty="0">
              <a:solidFill>
                <a:schemeClr val="accent2"/>
              </a:solidFill>
              <a:latin typeface="Great Vibes" panose="02000507080000020002" pitchFamily="2" charset="0"/>
            </a:endParaRPr>
          </a:p>
        </p:txBody>
      </p:sp>
      <p:sp>
        <p:nvSpPr>
          <p:cNvPr id="4" name="Slide Number Placeholder 3">
            <a:extLst>
              <a:ext uri="{FF2B5EF4-FFF2-40B4-BE49-F238E27FC236}">
                <a16:creationId xmlns:a16="http://schemas.microsoft.com/office/drawing/2014/main" xmlns="" id="{BCF9BC91-B296-4AE0-9EBB-5CC1BE7208FF}"/>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xmlns="" val="1373209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68AFEA8C-7546-4798-892E-124EEEBF64C8}"/>
              </a:ext>
            </a:extLst>
          </p:cNvPr>
          <p:cNvSpPr>
            <a:spLocks noGrp="1"/>
          </p:cNvSpPr>
          <p:nvPr>
            <p:ph type="subTitle" idx="1"/>
          </p:nvPr>
        </p:nvSpPr>
        <p:spPr>
          <a:xfrm>
            <a:off x="975360" y="1744254"/>
            <a:ext cx="10073640" cy="2545080"/>
          </a:xfrm>
        </p:spPr>
        <p:txBody>
          <a:bodyPr>
            <a:noAutofit/>
          </a:bodyPr>
          <a:lstStyle/>
          <a:p>
            <a:r>
              <a:rPr lang="en-ZA" sz="8800" b="1" dirty="0">
                <a:solidFill>
                  <a:schemeClr val="accent2"/>
                </a:solidFill>
                <a:latin typeface="Great Vibes" panose="02000507080000020002" pitchFamily="2" charset="0"/>
              </a:rPr>
              <a:t>Tourism Programmes at the Castle…</a:t>
            </a:r>
            <a:endParaRPr lang="en-GB" sz="8800" b="1" dirty="0">
              <a:solidFill>
                <a:schemeClr val="accent2"/>
              </a:solidFill>
              <a:latin typeface="Great Vibes" panose="02000507080000020002" pitchFamily="2" charset="0"/>
            </a:endParaRPr>
          </a:p>
        </p:txBody>
      </p:sp>
      <p:sp>
        <p:nvSpPr>
          <p:cNvPr id="4" name="Slide Number Placeholder 3">
            <a:extLst>
              <a:ext uri="{FF2B5EF4-FFF2-40B4-BE49-F238E27FC236}">
                <a16:creationId xmlns:a16="http://schemas.microsoft.com/office/drawing/2014/main" xmlns="" id="{BCF9BC91-B296-4AE0-9EBB-5CC1BE7208FF}"/>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xmlns="" val="3904605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CA13CFC8-20B1-4E0F-836D-A57A3BD17AD5}"/>
              </a:ext>
            </a:extLst>
          </p:cNvPr>
          <p:cNvSpPr>
            <a:spLocks noGrp="1"/>
          </p:cNvSpPr>
          <p:nvPr>
            <p:ph type="sldNum" sz="quarter" idx="12"/>
          </p:nvPr>
        </p:nvSpPr>
        <p:spPr/>
        <p:txBody>
          <a:bodyPr/>
          <a:lstStyle/>
          <a:p>
            <a:fld id="{4FAB73BC-B049-4115-A692-8D63A059BFB8}" type="slidenum">
              <a:rPr lang="en-US" smtClean="0"/>
              <a:pPr/>
              <a:t>2</a:t>
            </a:fld>
            <a:endParaRPr lang="en-US" dirty="0"/>
          </a:p>
        </p:txBody>
      </p:sp>
      <p:pic>
        <p:nvPicPr>
          <p:cNvPr id="5" name="Picture 4" descr="A view of a city&#10;&#10;Description generated with very high confidence">
            <a:extLst>
              <a:ext uri="{FF2B5EF4-FFF2-40B4-BE49-F238E27FC236}">
                <a16:creationId xmlns:a16="http://schemas.microsoft.com/office/drawing/2014/main" xmlns="" id="{8C245AB3-4D18-4A70-9ED5-74989FE640A4}"/>
              </a:ext>
            </a:extLst>
          </p:cNvPr>
          <p:cNvPicPr>
            <a:picLocks noChangeAspect="1"/>
          </p:cNvPicPr>
          <p:nvPr/>
        </p:nvPicPr>
        <p:blipFill>
          <a:blip r:embed="rId2"/>
          <a:stretch>
            <a:fillRect/>
          </a:stretch>
        </p:blipFill>
        <p:spPr>
          <a:xfrm>
            <a:off x="1" y="0"/>
            <a:ext cx="12192000" cy="6858000"/>
          </a:xfrm>
          <a:prstGeom prst="rect">
            <a:avLst/>
          </a:prstGeom>
        </p:spPr>
      </p:pic>
    </p:spTree>
    <p:extLst>
      <p:ext uri="{BB962C8B-B14F-4D97-AF65-F5344CB8AC3E}">
        <p14:creationId xmlns:p14="http://schemas.microsoft.com/office/powerpoint/2010/main" xmlns="" val="265958386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218234-254F-47DF-8418-60DA84471BC0}"/>
              </a:ext>
            </a:extLst>
          </p:cNvPr>
          <p:cNvSpPr>
            <a:spLocks noGrp="1"/>
          </p:cNvSpPr>
          <p:nvPr>
            <p:ph type="ctrTitle"/>
          </p:nvPr>
        </p:nvSpPr>
        <p:spPr/>
        <p:txBody>
          <a:bodyPr/>
          <a:lstStyle/>
          <a:p>
            <a:r>
              <a:rPr lang="en-ZA" b="1" cap="none" dirty="0">
                <a:solidFill>
                  <a:schemeClr val="accent2"/>
                </a:solidFill>
                <a:latin typeface="Great Vibes" panose="02000507080000020002" pitchFamily="2" charset="0"/>
                <a:ea typeface="+mn-ea"/>
                <a:cs typeface="+mn-cs"/>
              </a:rPr>
              <a:t>Thank You…</a:t>
            </a:r>
            <a:endParaRPr lang="en-GB" b="1" dirty="0">
              <a:solidFill>
                <a:schemeClr val="accent2"/>
              </a:solidFill>
              <a:latin typeface="Great Vibes" panose="02000507080000020002" pitchFamily="2" charset="0"/>
            </a:endParaRPr>
          </a:p>
        </p:txBody>
      </p:sp>
      <p:sp>
        <p:nvSpPr>
          <p:cNvPr id="3" name="Subtitle 2">
            <a:extLst>
              <a:ext uri="{FF2B5EF4-FFF2-40B4-BE49-F238E27FC236}">
                <a16:creationId xmlns:a16="http://schemas.microsoft.com/office/drawing/2014/main" xmlns="" id="{9518A921-062F-44B5-B3AD-21F0282AB13C}"/>
              </a:ext>
            </a:extLst>
          </p:cNvPr>
          <p:cNvSpPr>
            <a:spLocks noGrp="1"/>
          </p:cNvSpPr>
          <p:nvPr>
            <p:ph type="subTitle" idx="1"/>
          </p:nvPr>
        </p:nvSpPr>
        <p:spPr/>
        <p:txBody>
          <a:bodyPr>
            <a:noAutofit/>
          </a:bodyPr>
          <a:lstStyle/>
          <a:p>
            <a:pPr>
              <a:lnSpc>
                <a:spcPct val="100000"/>
              </a:lnSpc>
            </a:pPr>
            <a:r>
              <a:rPr lang="en-ZA" sz="2800" dirty="0">
                <a:effectLst>
                  <a:outerShdw blurRad="38100" dist="38100" dir="2700000" algn="tl">
                    <a:srgbClr val="000000">
                      <a:alpha val="43137"/>
                    </a:srgbClr>
                  </a:outerShdw>
                </a:effectLst>
                <a:latin typeface="Arial Nova" panose="020B0504020202020204" pitchFamily="34" charset="0"/>
              </a:rPr>
              <a:t>Calvyn T Gilfellan</a:t>
            </a:r>
          </a:p>
          <a:p>
            <a:pPr>
              <a:lnSpc>
                <a:spcPct val="100000"/>
              </a:lnSpc>
            </a:pPr>
            <a:r>
              <a:rPr lang="en-ZA" sz="2800" dirty="0">
                <a:effectLst>
                  <a:outerShdw blurRad="38100" dist="38100" dir="2700000" algn="tl">
                    <a:srgbClr val="000000">
                      <a:alpha val="43137"/>
                    </a:srgbClr>
                  </a:outerShdw>
                </a:effectLst>
                <a:latin typeface="Arial Nova" panose="020B0504020202020204" pitchFamily="34" charset="0"/>
                <a:hlinkClick r:id="rId2">
                  <a:extLst>
                    <a:ext uri="{A12FA001-AC4F-418D-AE19-62706E023703}">
                      <ahyp:hlinkClr xmlns="" xmlns:ahyp="http://schemas.microsoft.com/office/drawing/2018/hyperlinkcolor" val="tx"/>
                    </a:ext>
                  </a:extLst>
                </a:hlinkClick>
              </a:rPr>
              <a:t>ceo@castleofgoodhope.co.za</a:t>
            </a:r>
            <a:r>
              <a:rPr lang="en-ZA" sz="2800" dirty="0">
                <a:effectLst>
                  <a:outerShdw blurRad="38100" dist="38100" dir="2700000" algn="tl">
                    <a:srgbClr val="000000">
                      <a:alpha val="43137"/>
                    </a:srgbClr>
                  </a:outerShdw>
                </a:effectLst>
                <a:latin typeface="Arial Nova" panose="020B0504020202020204" pitchFamily="34" charset="0"/>
              </a:rPr>
              <a:t>   </a:t>
            </a:r>
            <a:endParaRPr lang="en-ZA" sz="2800" b="1" dirty="0">
              <a:effectLst>
                <a:outerShdw blurRad="38100" dist="38100" dir="2700000" algn="tl">
                  <a:srgbClr val="000000">
                    <a:alpha val="43137"/>
                  </a:srgbClr>
                </a:outerShdw>
              </a:effectLst>
              <a:latin typeface="Arial Nova" panose="020B0504020202020204" pitchFamily="34" charset="0"/>
            </a:endParaRPr>
          </a:p>
          <a:p>
            <a:pPr>
              <a:lnSpc>
                <a:spcPct val="100000"/>
              </a:lnSpc>
            </a:pPr>
            <a:r>
              <a:rPr lang="en-ZA" sz="2800" dirty="0">
                <a:effectLst>
                  <a:outerShdw blurRad="38100" dist="38100" dir="2700000" algn="tl">
                    <a:srgbClr val="000000">
                      <a:alpha val="43137"/>
                    </a:srgbClr>
                  </a:outerShdw>
                </a:effectLst>
                <a:latin typeface="Arial Nova" panose="020B0504020202020204" pitchFamily="34" charset="0"/>
              </a:rPr>
              <a:t>+27823346098</a:t>
            </a:r>
            <a:endParaRPr lang="en-GB" sz="2800" dirty="0">
              <a:effectLst>
                <a:outerShdw blurRad="38100" dist="38100" dir="2700000" algn="tl">
                  <a:srgbClr val="000000">
                    <a:alpha val="43137"/>
                  </a:srgbClr>
                </a:outerShdw>
              </a:effectLst>
              <a:latin typeface="Arial Nova" panose="020B0504020202020204" pitchFamily="34" charset="0"/>
            </a:endParaRPr>
          </a:p>
        </p:txBody>
      </p:sp>
      <p:sp>
        <p:nvSpPr>
          <p:cNvPr id="4" name="Slide Number Placeholder 3">
            <a:extLst>
              <a:ext uri="{FF2B5EF4-FFF2-40B4-BE49-F238E27FC236}">
                <a16:creationId xmlns:a16="http://schemas.microsoft.com/office/drawing/2014/main" xmlns="" id="{C02EFF5D-028D-48DD-B3FB-A54C62D7B2F3}"/>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xmlns="" val="344769544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7658B1-20E0-4606-BE7E-72E8B74348A2}"/>
              </a:ext>
            </a:extLst>
          </p:cNvPr>
          <p:cNvSpPr>
            <a:spLocks noGrp="1"/>
          </p:cNvSpPr>
          <p:nvPr>
            <p:ph type="title"/>
          </p:nvPr>
        </p:nvSpPr>
        <p:spPr/>
        <p:txBody>
          <a:bodyPr>
            <a:normAutofit/>
          </a:bodyPr>
          <a:lstStyle/>
          <a:p>
            <a:pPr algn="ctr"/>
            <a:r>
              <a:rPr lang="en-ZA" sz="4000" b="1" dirty="0">
                <a:solidFill>
                  <a:schemeClr val="accent2"/>
                </a:solidFill>
                <a:effectLst>
                  <a:outerShdw blurRad="38100" dist="38100" dir="2700000" algn="tl">
                    <a:srgbClr val="000000">
                      <a:alpha val="43137"/>
                    </a:srgbClr>
                  </a:outerShdw>
                </a:effectLst>
                <a:latin typeface="Arial Nova" panose="020B0504020202020204" pitchFamily="34" charset="0"/>
              </a:rPr>
              <a:t>General introduction</a:t>
            </a:r>
            <a:endParaRPr lang="en-GB" sz="4000" b="1" dirty="0">
              <a:solidFill>
                <a:schemeClr val="accent2"/>
              </a:solidFill>
              <a:effectLst>
                <a:outerShdw blurRad="38100" dist="38100" dir="2700000" algn="tl">
                  <a:srgbClr val="000000">
                    <a:alpha val="43137"/>
                  </a:srgbClr>
                </a:outerShdw>
              </a:effectLst>
              <a:latin typeface="Arial Nova" panose="020B0504020202020204" pitchFamily="34" charset="0"/>
            </a:endParaRPr>
          </a:p>
        </p:txBody>
      </p:sp>
      <p:sp>
        <p:nvSpPr>
          <p:cNvPr id="3" name="Content Placeholder 2">
            <a:extLst>
              <a:ext uri="{FF2B5EF4-FFF2-40B4-BE49-F238E27FC236}">
                <a16:creationId xmlns:a16="http://schemas.microsoft.com/office/drawing/2014/main" xmlns="" id="{035B8464-F507-4695-A077-A5C2B5E8200E}"/>
              </a:ext>
            </a:extLst>
          </p:cNvPr>
          <p:cNvSpPr>
            <a:spLocks noGrp="1"/>
          </p:cNvSpPr>
          <p:nvPr>
            <p:ph sz="half" idx="1"/>
          </p:nvPr>
        </p:nvSpPr>
        <p:spPr>
          <a:xfrm>
            <a:off x="457200" y="1706879"/>
            <a:ext cx="5367528" cy="4931029"/>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ZA" sz="2200" dirty="0">
                <a:latin typeface="Arial Nova" panose="020B0504020202020204"/>
              </a:rPr>
              <a:t>1. Castle Control Board (CBB) Mandate from Castle Management Act (1993) and other relevant Legislation</a:t>
            </a:r>
          </a:p>
          <a:p>
            <a:pPr marL="0" indent="0">
              <a:buNone/>
            </a:pPr>
            <a:endParaRPr lang="en-ZA" sz="2200" dirty="0">
              <a:latin typeface="Arial Nova" panose="020B0504020202020204"/>
            </a:endParaRPr>
          </a:p>
          <a:p>
            <a:pPr marL="0" indent="0">
              <a:buNone/>
            </a:pPr>
            <a:r>
              <a:rPr lang="en-ZA" sz="2200" dirty="0">
                <a:latin typeface="Arial Nova" panose="020B0504020202020204"/>
              </a:rPr>
              <a:t>2. Four (4) strategic objectives: </a:t>
            </a:r>
          </a:p>
          <a:p>
            <a:pPr marL="0" indent="0">
              <a:buNone/>
            </a:pPr>
            <a:endParaRPr lang="en-ZA" sz="2200" dirty="0">
              <a:latin typeface="Arial Nova" panose="020B0504020202020204"/>
            </a:endParaRPr>
          </a:p>
          <a:p>
            <a:pPr lvl="1"/>
            <a:r>
              <a:rPr lang="en-ZA" sz="2200" i="1" dirty="0">
                <a:latin typeface="Arial Nova" panose="020B0504020202020204"/>
              </a:rPr>
              <a:t>Good Corporate Governance and Administration</a:t>
            </a:r>
          </a:p>
          <a:p>
            <a:pPr lvl="1"/>
            <a:r>
              <a:rPr lang="en-ZA" sz="2200" i="1" dirty="0">
                <a:latin typeface="Arial Nova" panose="020B0504020202020204"/>
              </a:rPr>
              <a:t>Develop the museum and interpretative heritage components </a:t>
            </a:r>
          </a:p>
          <a:p>
            <a:pPr lvl="1"/>
            <a:r>
              <a:rPr lang="en-ZA" sz="2200" i="1" dirty="0">
                <a:latin typeface="Arial Nova" panose="020B0504020202020204"/>
              </a:rPr>
              <a:t>Develop and promote the Castle as a heritage tourism destination</a:t>
            </a:r>
          </a:p>
          <a:p>
            <a:pPr lvl="1"/>
            <a:r>
              <a:rPr lang="en-ZA" sz="2200" i="1" dirty="0">
                <a:latin typeface="Arial Nova" panose="020B0504020202020204"/>
              </a:rPr>
              <a:t>Ensure broad, public accessibility</a:t>
            </a:r>
          </a:p>
          <a:p>
            <a:pPr lvl="1"/>
            <a:endParaRPr lang="en-ZA" b="1" dirty="0">
              <a:latin typeface="Arial Nova" panose="020B0504020202020204" pitchFamily="34" charset="0"/>
            </a:endParaRPr>
          </a:p>
          <a:p>
            <a:pPr>
              <a:buFont typeface="Wingdings" panose="05000000000000000000" pitchFamily="2" charset="2"/>
              <a:buChar char="q"/>
            </a:pPr>
            <a:endParaRPr lang="en-GB" b="1" dirty="0">
              <a:latin typeface="Arial Nova" panose="020B0504020202020204" pitchFamily="34" charset="0"/>
            </a:endParaRPr>
          </a:p>
        </p:txBody>
      </p:sp>
      <p:sp>
        <p:nvSpPr>
          <p:cNvPr id="4" name="Content Placeholder 3">
            <a:extLst>
              <a:ext uri="{FF2B5EF4-FFF2-40B4-BE49-F238E27FC236}">
                <a16:creationId xmlns:a16="http://schemas.microsoft.com/office/drawing/2014/main" xmlns="" id="{44CFDB68-5AF6-4DB2-A991-E39790D523A5}"/>
              </a:ext>
            </a:extLst>
          </p:cNvPr>
          <p:cNvSpPr>
            <a:spLocks noGrp="1"/>
          </p:cNvSpPr>
          <p:nvPr>
            <p:ph sz="half" idx="2"/>
          </p:nvPr>
        </p:nvSpPr>
        <p:spPr>
          <a:xfrm>
            <a:off x="6138672" y="1706878"/>
            <a:ext cx="5172456" cy="4931029"/>
          </a:xfrm>
        </p:spPr>
        <p:style>
          <a:lnRef idx="2">
            <a:schemeClr val="accent1"/>
          </a:lnRef>
          <a:fillRef idx="1">
            <a:schemeClr val="lt1"/>
          </a:fillRef>
          <a:effectRef idx="0">
            <a:schemeClr val="accent1"/>
          </a:effectRef>
          <a:fontRef idx="minor">
            <a:schemeClr val="dk1"/>
          </a:fontRef>
        </p:style>
        <p:txBody>
          <a:bodyPr>
            <a:normAutofit/>
          </a:bodyPr>
          <a:lstStyle/>
          <a:p>
            <a:pPr marL="0" indent="0" defTabSz="457200">
              <a:lnSpc>
                <a:spcPct val="107000"/>
              </a:lnSpc>
              <a:spcBef>
                <a:spcPts val="0"/>
              </a:spcBef>
              <a:spcAft>
                <a:spcPts val="800"/>
              </a:spcAft>
              <a:buClrTx/>
              <a:buSzTx/>
              <a:buNone/>
            </a:pPr>
            <a:r>
              <a:rPr lang="en-US" sz="2200" dirty="0">
                <a:solidFill>
                  <a:prstClr val="black"/>
                </a:solidFill>
                <a:latin typeface="Arial Nova" panose="020B0504020202020204"/>
                <a:ea typeface="Calibri" panose="020F0502020204030204" pitchFamily="34" charset="0"/>
                <a:cs typeface="Times New Roman" panose="02020603050405020304" pitchFamily="18" charset="0"/>
              </a:rPr>
              <a:t>3. Alignment with national policy and strategic imperatives</a:t>
            </a:r>
          </a:p>
          <a:p>
            <a:pPr marL="0" indent="0" defTabSz="457200">
              <a:lnSpc>
                <a:spcPct val="107000"/>
              </a:lnSpc>
              <a:spcBef>
                <a:spcPts val="0"/>
              </a:spcBef>
              <a:spcAft>
                <a:spcPts val="800"/>
              </a:spcAft>
              <a:buClrTx/>
              <a:buSzTx/>
              <a:buNone/>
            </a:pPr>
            <a:endParaRPr lang="en-US" sz="2200" dirty="0">
              <a:solidFill>
                <a:prstClr val="black"/>
              </a:solidFill>
              <a:latin typeface="Arial Nova" panose="020B0504020202020204"/>
              <a:ea typeface="Calibri" panose="020F0502020204030204" pitchFamily="34" charset="0"/>
              <a:cs typeface="Times New Roman" panose="02020603050405020304" pitchFamily="18" charset="0"/>
            </a:endParaRPr>
          </a:p>
          <a:p>
            <a:pPr marL="0" indent="0" defTabSz="457200">
              <a:lnSpc>
                <a:spcPct val="107000"/>
              </a:lnSpc>
              <a:spcBef>
                <a:spcPts val="0"/>
              </a:spcBef>
              <a:spcAft>
                <a:spcPts val="800"/>
              </a:spcAft>
              <a:buClrTx/>
              <a:buSzTx/>
              <a:buNone/>
            </a:pPr>
            <a:r>
              <a:rPr lang="en-US" sz="2200" dirty="0">
                <a:solidFill>
                  <a:prstClr val="black"/>
                </a:solidFill>
                <a:latin typeface="Arial Nova" panose="020B0504020202020204"/>
                <a:ea typeface="Calibri" panose="020F0502020204030204" pitchFamily="34" charset="0"/>
                <a:cs typeface="Times New Roman" panose="02020603050405020304" pitchFamily="18" charset="0"/>
              </a:rPr>
              <a:t>4. </a:t>
            </a:r>
            <a:r>
              <a:rPr lang="en-ZA" sz="2200" dirty="0">
                <a:solidFill>
                  <a:prstClr val="black"/>
                </a:solidFill>
                <a:latin typeface="Arial Nova" panose="020B0504020202020204"/>
                <a:ea typeface="Calibri" panose="020F0502020204030204" pitchFamily="34" charset="0"/>
                <a:cs typeface="Times New Roman" panose="02020603050405020304" pitchFamily="18" charset="0"/>
              </a:rPr>
              <a:t>The CCB manages</a:t>
            </a:r>
            <a:r>
              <a:rPr lang="en-GB" sz="2200" dirty="0">
                <a:solidFill>
                  <a:prstClr val="black"/>
                </a:solidFill>
                <a:latin typeface="Arial Nova" panose="020B0504020202020204"/>
                <a:ea typeface="Calibri" panose="020F0502020204030204" pitchFamily="34" charset="0"/>
                <a:cs typeface="Times New Roman" panose="02020603050405020304" pitchFamily="18" charset="0"/>
              </a:rPr>
              <a:t> the Castle on an enterprise-risk basis/partnerships</a:t>
            </a:r>
          </a:p>
          <a:p>
            <a:pPr marL="0" indent="0" defTabSz="457200">
              <a:lnSpc>
                <a:spcPct val="107000"/>
              </a:lnSpc>
              <a:spcBef>
                <a:spcPts val="0"/>
              </a:spcBef>
              <a:spcAft>
                <a:spcPts val="800"/>
              </a:spcAft>
              <a:buClrTx/>
              <a:buSzTx/>
              <a:buNone/>
            </a:pPr>
            <a:endParaRPr lang="en-ZA" sz="2200" dirty="0">
              <a:solidFill>
                <a:prstClr val="black"/>
              </a:solidFill>
              <a:latin typeface="Arial Nova" panose="020B0504020202020204"/>
              <a:ea typeface="Calibri" panose="020F0502020204030204" pitchFamily="34" charset="0"/>
              <a:cs typeface="Times New Roman" panose="02020603050405020304" pitchFamily="18" charset="0"/>
            </a:endParaRPr>
          </a:p>
          <a:p>
            <a:pPr marL="0" indent="0" defTabSz="457200">
              <a:lnSpc>
                <a:spcPct val="107000"/>
              </a:lnSpc>
              <a:spcBef>
                <a:spcPts val="0"/>
              </a:spcBef>
              <a:spcAft>
                <a:spcPts val="800"/>
              </a:spcAft>
              <a:buClrTx/>
              <a:buSzTx/>
              <a:buNone/>
            </a:pPr>
            <a:r>
              <a:rPr lang="en-ZA" sz="2200" dirty="0">
                <a:solidFill>
                  <a:prstClr val="black"/>
                </a:solidFill>
                <a:latin typeface="Arial Nova" panose="020B0504020202020204"/>
                <a:ea typeface="Calibri" panose="020F0502020204030204" pitchFamily="34" charset="0"/>
                <a:cs typeface="Times New Roman" panose="02020603050405020304" pitchFamily="18" charset="0"/>
              </a:rPr>
              <a:t>5</a:t>
            </a:r>
            <a:r>
              <a:rPr lang="en-GB" sz="2200" dirty="0">
                <a:solidFill>
                  <a:prstClr val="black"/>
                </a:solidFill>
                <a:latin typeface="Arial Nova" panose="020B0504020202020204"/>
                <a:ea typeface="Calibri" panose="020F0502020204030204" pitchFamily="34" charset="0"/>
                <a:cs typeface="Times New Roman" panose="02020603050405020304" pitchFamily="18" charset="0"/>
              </a:rPr>
              <a:t>. A regular, diligent process of risk assessment, risk register and mitigation i.e</a:t>
            </a:r>
            <a:r>
              <a:rPr lang="en-GB" sz="2200" b="1" dirty="0">
                <a:solidFill>
                  <a:prstClr val="black"/>
                </a:solidFill>
                <a:latin typeface="Arial Nova" panose="020B0504020202020204"/>
                <a:ea typeface="Calibri" panose="020F0502020204030204" pitchFamily="34" charset="0"/>
                <a:cs typeface="Times New Roman" panose="02020603050405020304" pitchFamily="18" charset="0"/>
              </a:rPr>
              <a:t>.</a:t>
            </a:r>
            <a:r>
              <a:rPr lang="en-GB" sz="2200" b="1" dirty="0">
                <a:solidFill>
                  <a:schemeClr val="accent2"/>
                </a:solidFill>
                <a:effectLst>
                  <a:outerShdw blurRad="38100" dist="38100" dir="2700000" algn="tl">
                    <a:srgbClr val="000000">
                      <a:alpha val="43137"/>
                    </a:srgbClr>
                  </a:outerShdw>
                </a:effectLst>
                <a:latin typeface="Arial Nova" panose="020B0504020202020204"/>
                <a:ea typeface="Calibri" panose="020F0502020204030204" pitchFamily="34" charset="0"/>
                <a:cs typeface="Times New Roman" panose="02020603050405020304" pitchFamily="18" charset="0"/>
              </a:rPr>
              <a:t> going concern, revenue, safety &amp; security, human resource management</a:t>
            </a:r>
          </a:p>
          <a:p>
            <a:pPr marL="0" indent="0" defTabSz="457200">
              <a:lnSpc>
                <a:spcPct val="107000"/>
              </a:lnSpc>
              <a:spcBef>
                <a:spcPts val="0"/>
              </a:spcBef>
              <a:spcAft>
                <a:spcPts val="800"/>
              </a:spcAft>
              <a:buClrTx/>
              <a:buSzTx/>
              <a:buNone/>
            </a:pPr>
            <a:endParaRPr lang="en-GB" b="1" dirty="0">
              <a:solidFill>
                <a:schemeClr val="accent2">
                  <a:lumMod val="75000"/>
                </a:schemeClr>
              </a:solidFill>
              <a:ea typeface="Calibri" panose="020F0502020204030204" pitchFamily="34" charset="0"/>
              <a:cs typeface="Times New Roman" panose="02020603050405020304" pitchFamily="18" charset="0"/>
            </a:endParaRPr>
          </a:p>
          <a:p>
            <a:pPr marL="0" indent="0" defTabSz="457200">
              <a:lnSpc>
                <a:spcPct val="107000"/>
              </a:lnSpc>
              <a:spcBef>
                <a:spcPts val="0"/>
              </a:spcBef>
              <a:spcAft>
                <a:spcPts val="800"/>
              </a:spcAft>
              <a:buClrTx/>
              <a:buSzTx/>
              <a:buNone/>
            </a:pPr>
            <a:endParaRPr lang="en-US" sz="1900" dirty="0">
              <a:solidFill>
                <a:prstClr val="black"/>
              </a:solidFill>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xmlns="" id="{2A90A192-AA62-45D3-917A-1C3BBFDFE287}"/>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xmlns="" val="412017784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876640-B1ED-491C-A56F-39ECF2CF9621}"/>
              </a:ext>
            </a:extLst>
          </p:cNvPr>
          <p:cNvSpPr>
            <a:spLocks noGrp="1"/>
          </p:cNvSpPr>
          <p:nvPr>
            <p:ph type="title"/>
          </p:nvPr>
        </p:nvSpPr>
        <p:spPr/>
        <p:txBody>
          <a:bodyPr>
            <a:normAutofit/>
          </a:bodyPr>
          <a:lstStyle/>
          <a:p>
            <a:pPr algn="ctr"/>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BRIEF: Expected outcomes</a:t>
            </a:r>
            <a:endParaRPr lang="en-GB" sz="4800" b="1" dirty="0">
              <a:solidFill>
                <a:schemeClr val="accent2"/>
              </a:solidFill>
              <a:effectLst>
                <a:outerShdw blurRad="38100" dist="38100" dir="2700000" algn="tl">
                  <a:srgbClr val="000000">
                    <a:alpha val="43137"/>
                  </a:srgbClr>
                </a:outerShdw>
              </a:effectLst>
              <a:latin typeface="Arial Nova" panose="020B0504020202020204" pitchFamily="34" charset="0"/>
            </a:endParaRPr>
          </a:p>
        </p:txBody>
      </p:sp>
      <p:sp>
        <p:nvSpPr>
          <p:cNvPr id="3" name="Content Placeholder 2">
            <a:extLst>
              <a:ext uri="{FF2B5EF4-FFF2-40B4-BE49-F238E27FC236}">
                <a16:creationId xmlns:a16="http://schemas.microsoft.com/office/drawing/2014/main" xmlns="" id="{B4ABA5C4-9524-485E-B4B2-00F9A4A4C1EE}"/>
              </a:ext>
            </a:extLst>
          </p:cNvPr>
          <p:cNvSpPr>
            <a:spLocks noGrp="1"/>
          </p:cNvSpPr>
          <p:nvPr>
            <p:ph idx="1"/>
          </p:nvPr>
        </p:nvSpPr>
        <p:spPr>
          <a:xfrm>
            <a:off x="1447800" y="2377440"/>
            <a:ext cx="9680448" cy="3489960"/>
          </a:xfrm>
        </p:spPr>
        <p:txBody>
          <a:bodyPr>
            <a:normAutofit/>
          </a:bodyPr>
          <a:lstStyle/>
          <a:p>
            <a:pPr marL="514350" indent="-514350">
              <a:buClrTx/>
              <a:buSzPct val="109000"/>
              <a:buFont typeface="+mj-lt"/>
              <a:buAutoNum type="arabicPeriod"/>
            </a:pPr>
            <a:r>
              <a:rPr lang="en-GB" sz="2800" dirty="0">
                <a:latin typeface="Arial Nova" panose="020B0504020202020204" pitchFamily="34" charset="0"/>
              </a:rPr>
              <a:t>Performance against targets set</a:t>
            </a:r>
          </a:p>
          <a:p>
            <a:pPr marL="514350" indent="-514350">
              <a:buClrTx/>
              <a:buSzPct val="109000"/>
              <a:buFont typeface="+mj-lt"/>
              <a:buAutoNum type="arabicPeriod"/>
            </a:pPr>
            <a:r>
              <a:rPr lang="en-ZA" sz="2800" dirty="0">
                <a:latin typeface="Arial Nova" panose="020B0504020202020204" pitchFamily="34" charset="0"/>
              </a:rPr>
              <a:t>Programmes and areas that require additional funding</a:t>
            </a:r>
          </a:p>
          <a:p>
            <a:pPr marL="514350" indent="-514350">
              <a:buClrTx/>
              <a:buSzPct val="109000"/>
              <a:buFont typeface="+mj-lt"/>
              <a:buAutoNum type="arabicPeriod"/>
            </a:pPr>
            <a:r>
              <a:rPr lang="en-ZA" sz="2800" dirty="0">
                <a:latin typeface="Arial Nova" panose="020B0504020202020204" pitchFamily="34" charset="0"/>
              </a:rPr>
              <a:t>Impact of any reprioritisation on the operations and management of the Department and SANDF</a:t>
            </a:r>
          </a:p>
          <a:p>
            <a:pPr marL="514350" indent="-514350">
              <a:buClrTx/>
              <a:buSzPct val="109000"/>
              <a:buFont typeface="+mj-lt"/>
              <a:buAutoNum type="arabicPeriod"/>
            </a:pPr>
            <a:r>
              <a:rPr lang="en-ZA" sz="2800" dirty="0">
                <a:latin typeface="Arial Nova" panose="020B0504020202020204" pitchFamily="34" charset="0"/>
              </a:rPr>
              <a:t>Areas of underperformance and measures to address these</a:t>
            </a:r>
          </a:p>
          <a:p>
            <a:pPr marL="514350" indent="-514350">
              <a:buClrTx/>
              <a:buSzPct val="109000"/>
              <a:buFont typeface="+mj-lt"/>
              <a:buAutoNum type="arabicPeriod"/>
            </a:pPr>
            <a:r>
              <a:rPr lang="en-ZA" sz="2800" dirty="0">
                <a:latin typeface="Arial Nova" panose="020B0504020202020204" pitchFamily="34" charset="0"/>
              </a:rPr>
              <a:t>Measures in place to address audit queries </a:t>
            </a:r>
          </a:p>
          <a:p>
            <a:pPr marL="0" indent="0">
              <a:buNone/>
            </a:pPr>
            <a:endParaRPr lang="en-GB" dirty="0"/>
          </a:p>
          <a:p>
            <a:endParaRPr lang="en-GB" dirty="0"/>
          </a:p>
        </p:txBody>
      </p:sp>
      <p:sp>
        <p:nvSpPr>
          <p:cNvPr id="4" name="Slide Number Placeholder 3">
            <a:extLst>
              <a:ext uri="{FF2B5EF4-FFF2-40B4-BE49-F238E27FC236}">
                <a16:creationId xmlns:a16="http://schemas.microsoft.com/office/drawing/2014/main" xmlns="" id="{D84E1B75-3395-41BE-8BD1-0B027ADE26EA}"/>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xmlns="" val="2454850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876640-B1ED-491C-A56F-39ECF2CF9621}"/>
              </a:ext>
            </a:extLst>
          </p:cNvPr>
          <p:cNvSpPr>
            <a:spLocks noGrp="1"/>
          </p:cNvSpPr>
          <p:nvPr>
            <p:ph type="title"/>
          </p:nvPr>
        </p:nvSpPr>
        <p:spPr/>
        <p:txBody>
          <a:bodyPr>
            <a:normAutofit/>
          </a:bodyPr>
          <a:lstStyle/>
          <a:p>
            <a:pPr algn="ctr"/>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2018/19 PERFORMANCE: EXECUTIVE SUMMARY</a:t>
            </a:r>
            <a:endParaRPr lang="en-GB" sz="4800" b="1" dirty="0">
              <a:solidFill>
                <a:schemeClr val="accent2"/>
              </a:solidFill>
              <a:effectLst>
                <a:outerShdw blurRad="38100" dist="38100" dir="2700000" algn="tl">
                  <a:srgbClr val="000000">
                    <a:alpha val="43137"/>
                  </a:srgbClr>
                </a:outerShdw>
              </a:effectLst>
              <a:latin typeface="Arial Nova" panose="020B0504020202020204" pitchFamily="34" charset="0"/>
            </a:endParaRPr>
          </a:p>
        </p:txBody>
      </p:sp>
      <p:sp>
        <p:nvSpPr>
          <p:cNvPr id="3" name="Content Placeholder 2">
            <a:extLst>
              <a:ext uri="{FF2B5EF4-FFF2-40B4-BE49-F238E27FC236}">
                <a16:creationId xmlns:a16="http://schemas.microsoft.com/office/drawing/2014/main" xmlns="" id="{B4ABA5C4-9524-485E-B4B2-00F9A4A4C1EE}"/>
              </a:ext>
            </a:extLst>
          </p:cNvPr>
          <p:cNvSpPr>
            <a:spLocks noGrp="1"/>
          </p:cNvSpPr>
          <p:nvPr>
            <p:ph idx="1"/>
          </p:nvPr>
        </p:nvSpPr>
        <p:spPr>
          <a:xfrm>
            <a:off x="1447800" y="2377440"/>
            <a:ext cx="9680448" cy="3489960"/>
          </a:xfrm>
        </p:spPr>
        <p:txBody>
          <a:bodyPr>
            <a:normAutofit/>
          </a:bodyPr>
          <a:lstStyle/>
          <a:p>
            <a:pPr marL="0" indent="0">
              <a:buNone/>
            </a:pPr>
            <a:endParaRPr lang="en-GB" dirty="0"/>
          </a:p>
          <a:p>
            <a:endParaRPr lang="en-GB" dirty="0"/>
          </a:p>
        </p:txBody>
      </p:sp>
      <p:sp>
        <p:nvSpPr>
          <p:cNvPr id="4" name="Slide Number Placeholder 3">
            <a:extLst>
              <a:ext uri="{FF2B5EF4-FFF2-40B4-BE49-F238E27FC236}">
                <a16:creationId xmlns:a16="http://schemas.microsoft.com/office/drawing/2014/main" xmlns="" id="{D84E1B75-3395-41BE-8BD1-0B027ADE26EA}"/>
              </a:ext>
            </a:extLst>
          </p:cNvPr>
          <p:cNvSpPr>
            <a:spLocks noGrp="1"/>
          </p:cNvSpPr>
          <p:nvPr>
            <p:ph type="sldNum" sz="quarter" idx="12"/>
          </p:nvPr>
        </p:nvSpPr>
        <p:spPr/>
        <p:txBody>
          <a:bodyPr/>
          <a:lstStyle/>
          <a:p>
            <a:fld id="{4FAB73BC-B049-4115-A692-8D63A059BFB8}" type="slidenum">
              <a:rPr lang="en-US" smtClean="0"/>
              <a:pPr/>
              <a:t>5</a:t>
            </a:fld>
            <a:endParaRPr lang="en-US" dirty="0"/>
          </a:p>
        </p:txBody>
      </p:sp>
      <p:graphicFrame>
        <p:nvGraphicFramePr>
          <p:cNvPr id="5" name="Table 5">
            <a:extLst>
              <a:ext uri="{FF2B5EF4-FFF2-40B4-BE49-F238E27FC236}">
                <a16:creationId xmlns:a16="http://schemas.microsoft.com/office/drawing/2014/main" xmlns="" id="{14280DBB-5636-4963-839F-E67D20528241}"/>
              </a:ext>
            </a:extLst>
          </p:cNvPr>
          <p:cNvGraphicFramePr>
            <a:graphicFrameLocks noGrp="1"/>
          </p:cNvGraphicFramePr>
          <p:nvPr>
            <p:extLst>
              <p:ext uri="{D42A27DB-BD31-4B8C-83A1-F6EECF244321}">
                <p14:modId xmlns:p14="http://schemas.microsoft.com/office/powerpoint/2010/main" xmlns="" val="1767564088"/>
              </p:ext>
            </p:extLst>
          </p:nvPr>
        </p:nvGraphicFramePr>
        <p:xfrm>
          <a:off x="540667" y="2230457"/>
          <a:ext cx="10587581" cy="4224889"/>
        </p:xfrm>
        <a:graphic>
          <a:graphicData uri="http://schemas.openxmlformats.org/drawingml/2006/table">
            <a:tbl>
              <a:tblPr firstRow="1" bandRow="1">
                <a:tableStyleId>{5C22544A-7EE6-4342-B048-85BDC9FD1C3A}</a:tableStyleId>
              </a:tblPr>
              <a:tblGrid>
                <a:gridCol w="8730180">
                  <a:extLst>
                    <a:ext uri="{9D8B030D-6E8A-4147-A177-3AD203B41FA5}">
                      <a16:colId xmlns:a16="http://schemas.microsoft.com/office/drawing/2014/main" xmlns="" val="1401177674"/>
                    </a:ext>
                  </a:extLst>
                </a:gridCol>
                <a:gridCol w="958659">
                  <a:extLst>
                    <a:ext uri="{9D8B030D-6E8A-4147-A177-3AD203B41FA5}">
                      <a16:colId xmlns:a16="http://schemas.microsoft.com/office/drawing/2014/main" xmlns="" val="3407495924"/>
                    </a:ext>
                  </a:extLst>
                </a:gridCol>
                <a:gridCol w="898742">
                  <a:extLst>
                    <a:ext uri="{9D8B030D-6E8A-4147-A177-3AD203B41FA5}">
                      <a16:colId xmlns:a16="http://schemas.microsoft.com/office/drawing/2014/main" xmlns="" val="2444745350"/>
                    </a:ext>
                  </a:extLst>
                </a:gridCol>
              </a:tblGrid>
              <a:tr h="460228">
                <a:tc>
                  <a:txBody>
                    <a:bodyPr/>
                    <a:lstStyle/>
                    <a:p>
                      <a:r>
                        <a:rPr lang="en-ZA" sz="2000" dirty="0">
                          <a:latin typeface="Arial Nova" panose="020B0504020202020204" pitchFamily="34" charset="0"/>
                        </a:rPr>
                        <a:t>Performance Item</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gridSpan="2">
                  <a:txBody>
                    <a:bodyPr/>
                    <a:lstStyle/>
                    <a:p>
                      <a:r>
                        <a:rPr lang="en-ZA" sz="2000" dirty="0">
                          <a:latin typeface="Arial Nova" panose="020B0504020202020204" pitchFamily="34" charset="0"/>
                        </a:rPr>
                        <a:t>Score</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en-ZA" dirty="0"/>
                    </a:p>
                  </a:txBody>
                  <a:tcPr/>
                </a:tc>
                <a:extLst>
                  <a:ext uri="{0D108BD9-81ED-4DB2-BD59-A6C34878D82A}">
                    <a16:rowId xmlns:a16="http://schemas.microsoft.com/office/drawing/2014/main" xmlns="" val="3046889529"/>
                  </a:ext>
                </a:extLst>
              </a:tr>
              <a:tr h="460228">
                <a:tc>
                  <a:txBody>
                    <a:bodyPr/>
                    <a:lstStyle/>
                    <a:p>
                      <a:r>
                        <a:rPr lang="en-ZA" sz="2000" dirty="0">
                          <a:latin typeface="Arial Nova" panose="020B0504020202020204" pitchFamily="34" charset="0"/>
                        </a:rPr>
                        <a:t>Unqualified Audit Opinion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solidFill>
                          <a:srgbClr val="000000"/>
                        </a:solidFill>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33138610"/>
                  </a:ext>
                </a:extLst>
              </a:tr>
              <a:tr h="460228">
                <a:tc>
                  <a:txBody>
                    <a:bodyPr/>
                    <a:lstStyle/>
                    <a:p>
                      <a:r>
                        <a:rPr lang="en-ZA" sz="2000" dirty="0">
                          <a:latin typeface="Arial Nova" panose="020B0504020202020204" pitchFamily="34" charset="0"/>
                        </a:rPr>
                        <a:t>Increase in revenue by R35 476</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solidFill>
                          <a:srgbClr val="000000"/>
                        </a:solidFill>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54943191"/>
                  </a:ext>
                </a:extLst>
              </a:tr>
              <a:tr h="543065">
                <a:tc>
                  <a:txBody>
                    <a:bodyPr/>
                    <a:lstStyle/>
                    <a:p>
                      <a:r>
                        <a:rPr lang="en-ZA" sz="2000" dirty="0">
                          <a:latin typeface="Arial Nova" panose="020B0504020202020204" pitchFamily="34" charset="0"/>
                        </a:rPr>
                        <a:t>Reduction in Expenditure resulting in savings of R1 734 039</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solidFill>
                          <a:srgbClr val="000000"/>
                        </a:solidFill>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303765"/>
                  </a:ext>
                </a:extLst>
              </a:tr>
              <a:tr h="460228">
                <a:tc>
                  <a:txBody>
                    <a:bodyPr/>
                    <a:lstStyle/>
                    <a:p>
                      <a:r>
                        <a:rPr lang="en-ZA" sz="2000" dirty="0">
                          <a:latin typeface="Arial Nova" panose="020B0504020202020204" pitchFamily="34" charset="0"/>
                        </a:rPr>
                        <a:t>Reduction in wage bill resulting in savings of R892 190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solidFill>
                          <a:srgbClr val="000000"/>
                        </a:solidFill>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42716946"/>
                  </a:ext>
                </a:extLst>
              </a:tr>
              <a:tr h="460228">
                <a:tc>
                  <a:txBody>
                    <a:bodyPr/>
                    <a:lstStyle/>
                    <a:p>
                      <a:r>
                        <a:rPr lang="en-ZA" sz="2000" dirty="0">
                          <a:latin typeface="Arial Nova" panose="020B0504020202020204" pitchFamily="34" charset="0"/>
                        </a:rPr>
                        <a:t>Loss of 3 managers and 2 junior staffers – disruption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solidFill>
                          <a:srgbClr val="000000"/>
                        </a:solidFill>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91162541"/>
                  </a:ext>
                </a:extLst>
              </a:tr>
              <a:tr h="460228">
                <a:tc>
                  <a:txBody>
                    <a:bodyPr/>
                    <a:lstStyle/>
                    <a:p>
                      <a:r>
                        <a:rPr lang="en-ZA" sz="2000" dirty="0">
                          <a:latin typeface="Arial Nova" panose="020B0504020202020204" pitchFamily="34" charset="0"/>
                        </a:rPr>
                        <a:t>Missed only 2 out of 18 of our performance targets </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solidFill>
                          <a:srgbClr val="000000"/>
                        </a:solidFill>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41886186"/>
                  </a:ext>
                </a:extLst>
              </a:tr>
              <a:tr h="460228">
                <a:tc>
                  <a:txBody>
                    <a:bodyPr/>
                    <a:lstStyle/>
                    <a:p>
                      <a:r>
                        <a:rPr lang="en-ZA" sz="2000" dirty="0">
                          <a:latin typeface="Arial Nova" panose="020B0504020202020204" pitchFamily="34" charset="0"/>
                        </a:rPr>
                        <a:t>Maintained unprecedented media coverage reaching 365M people</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solidFill>
                          <a:srgbClr val="000000"/>
                        </a:solidFill>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29607887"/>
                  </a:ext>
                </a:extLst>
              </a:tr>
              <a:tr h="460228">
                <a:tc>
                  <a:txBody>
                    <a:bodyPr/>
                    <a:lstStyle/>
                    <a:p>
                      <a:r>
                        <a:rPr lang="en-ZA" sz="2000" dirty="0">
                          <a:latin typeface="Arial Nova" panose="020B0504020202020204" pitchFamily="34" charset="0"/>
                        </a:rPr>
                        <a:t>Going concern risk remains…unless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solidFill>
                          <a:srgbClr val="000000"/>
                        </a:solidFill>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ZA" sz="2000" dirty="0">
                        <a:latin typeface="Arial Nova" panose="020B050402020202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226548376"/>
                  </a:ext>
                </a:extLst>
              </a:tr>
            </a:tbl>
          </a:graphicData>
        </a:graphic>
      </p:graphicFrame>
      <p:pic>
        <p:nvPicPr>
          <p:cNvPr id="13" name="Graphic 12" descr="Checkmark">
            <a:extLst>
              <a:ext uri="{FF2B5EF4-FFF2-40B4-BE49-F238E27FC236}">
                <a16:creationId xmlns:a16="http://schemas.microsoft.com/office/drawing/2014/main" xmlns="" id="{E056E605-4EFE-4FB2-A770-14503631C51C}"/>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9528753" y="2712290"/>
            <a:ext cx="407963" cy="407963"/>
          </a:xfrm>
          <a:prstGeom prst="rect">
            <a:avLst/>
          </a:prstGeom>
        </p:spPr>
      </p:pic>
      <p:pic>
        <p:nvPicPr>
          <p:cNvPr id="20" name="Graphic 19" descr="Checkmark">
            <a:extLst>
              <a:ext uri="{FF2B5EF4-FFF2-40B4-BE49-F238E27FC236}">
                <a16:creationId xmlns:a16="http://schemas.microsoft.com/office/drawing/2014/main" xmlns="" id="{00C3C142-85DA-46B8-8478-6FB895FBD9B1}"/>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9547663" y="3186367"/>
            <a:ext cx="407963" cy="407963"/>
          </a:xfrm>
          <a:prstGeom prst="rect">
            <a:avLst/>
          </a:prstGeom>
        </p:spPr>
      </p:pic>
      <p:pic>
        <p:nvPicPr>
          <p:cNvPr id="21" name="Graphic 20" descr="Checkmark">
            <a:extLst>
              <a:ext uri="{FF2B5EF4-FFF2-40B4-BE49-F238E27FC236}">
                <a16:creationId xmlns:a16="http://schemas.microsoft.com/office/drawing/2014/main" xmlns="" id="{F9995FEA-F0C4-452C-9461-999C4FC696BA}"/>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9547663" y="3630085"/>
            <a:ext cx="407963" cy="407963"/>
          </a:xfrm>
          <a:prstGeom prst="rect">
            <a:avLst/>
          </a:prstGeom>
        </p:spPr>
      </p:pic>
      <p:sp>
        <p:nvSpPr>
          <p:cNvPr id="22" name="Multiplication Sign 21">
            <a:extLst>
              <a:ext uri="{FF2B5EF4-FFF2-40B4-BE49-F238E27FC236}">
                <a16:creationId xmlns:a16="http://schemas.microsoft.com/office/drawing/2014/main" xmlns="" id="{1575B4DC-97C6-4A99-A87E-91FAEF88C682}"/>
              </a:ext>
            </a:extLst>
          </p:cNvPr>
          <p:cNvSpPr/>
          <p:nvPr/>
        </p:nvSpPr>
        <p:spPr>
          <a:xfrm>
            <a:off x="10360152" y="4637441"/>
            <a:ext cx="384048" cy="407963"/>
          </a:xfrm>
          <a:prstGeom prst="mathMultiply">
            <a:avLst/>
          </a:prstGeom>
          <a:solidFill>
            <a:srgbClr val="E4160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23" name="Graphic 22" descr="Checkmark">
            <a:extLst>
              <a:ext uri="{FF2B5EF4-FFF2-40B4-BE49-F238E27FC236}">
                <a16:creationId xmlns:a16="http://schemas.microsoft.com/office/drawing/2014/main" xmlns="" id="{9E57731C-DD6B-4293-8F47-B9467A893FD3}"/>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9568867" y="5525551"/>
            <a:ext cx="407963" cy="407963"/>
          </a:xfrm>
          <a:prstGeom prst="rect">
            <a:avLst/>
          </a:prstGeom>
        </p:spPr>
      </p:pic>
      <p:pic>
        <p:nvPicPr>
          <p:cNvPr id="24" name="Graphic 23" descr="Checkmark">
            <a:extLst>
              <a:ext uri="{FF2B5EF4-FFF2-40B4-BE49-F238E27FC236}">
                <a16:creationId xmlns:a16="http://schemas.microsoft.com/office/drawing/2014/main" xmlns="" id="{EA564412-4BF6-4DE4-89CC-3E4BC8F090F5}"/>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9568867" y="4138919"/>
            <a:ext cx="407963" cy="407963"/>
          </a:xfrm>
          <a:prstGeom prst="rect">
            <a:avLst/>
          </a:prstGeom>
        </p:spPr>
      </p:pic>
      <p:sp>
        <p:nvSpPr>
          <p:cNvPr id="25" name="Multiplication Sign 24">
            <a:extLst>
              <a:ext uri="{FF2B5EF4-FFF2-40B4-BE49-F238E27FC236}">
                <a16:creationId xmlns:a16="http://schemas.microsoft.com/office/drawing/2014/main" xmlns="" id="{76E918D0-00E3-4912-9F0B-6A5CBFD4F6A1}"/>
              </a:ext>
            </a:extLst>
          </p:cNvPr>
          <p:cNvSpPr/>
          <p:nvPr/>
        </p:nvSpPr>
        <p:spPr>
          <a:xfrm>
            <a:off x="10368856" y="5095328"/>
            <a:ext cx="384048" cy="40796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27" name="Graphic 26" descr="Checkmark">
            <a:extLst>
              <a:ext uri="{FF2B5EF4-FFF2-40B4-BE49-F238E27FC236}">
                <a16:creationId xmlns:a16="http://schemas.microsoft.com/office/drawing/2014/main" xmlns="" id="{708B91A7-1EC9-44A5-A8B1-0A20433C7C02}"/>
              </a:ext>
            </a:extLst>
          </p:cNvPr>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9528753" y="5067590"/>
            <a:ext cx="407963" cy="407963"/>
          </a:xfrm>
          <a:prstGeom prst="rect">
            <a:avLst/>
          </a:prstGeom>
        </p:spPr>
      </p:pic>
      <p:sp>
        <p:nvSpPr>
          <p:cNvPr id="28" name="Multiplication Sign 27">
            <a:extLst>
              <a:ext uri="{FF2B5EF4-FFF2-40B4-BE49-F238E27FC236}">
                <a16:creationId xmlns:a16="http://schemas.microsoft.com/office/drawing/2014/main" xmlns="" id="{5DE98BD1-C16D-4542-BFBA-2266EF7C2646}"/>
              </a:ext>
            </a:extLst>
          </p:cNvPr>
          <p:cNvSpPr/>
          <p:nvPr/>
        </p:nvSpPr>
        <p:spPr>
          <a:xfrm>
            <a:off x="10375524" y="6040794"/>
            <a:ext cx="384048" cy="407963"/>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882642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876640-B1ED-491C-A56F-39ECF2CF9621}"/>
              </a:ext>
            </a:extLst>
          </p:cNvPr>
          <p:cNvSpPr>
            <a:spLocks noGrp="1"/>
          </p:cNvSpPr>
          <p:nvPr>
            <p:ph type="title"/>
          </p:nvPr>
        </p:nvSpPr>
        <p:spPr>
          <a:xfrm>
            <a:off x="1063753" y="57728"/>
            <a:ext cx="10058400" cy="1609344"/>
          </a:xfrm>
        </p:spPr>
        <p:txBody>
          <a:bodyPr>
            <a:normAutofit/>
          </a:bodyPr>
          <a:lstStyle/>
          <a:p>
            <a:pPr algn="ctr"/>
            <a:r>
              <a:rPr lang="en-ZA" sz="4800" b="1" dirty="0">
                <a:solidFill>
                  <a:schemeClr val="accent2"/>
                </a:solidFill>
                <a:effectLst>
                  <a:outerShdw blurRad="38100" dist="38100" dir="2700000" algn="tl">
                    <a:srgbClr val="000000">
                      <a:alpha val="43137"/>
                    </a:srgbClr>
                  </a:outerShdw>
                </a:effectLst>
                <a:latin typeface="Arial Nova" panose="020B0504020202020204" pitchFamily="34" charset="0"/>
              </a:rPr>
              <a:t>Castle Job stats: 2018/19</a:t>
            </a:r>
            <a:endParaRPr lang="en-GB" sz="4800" b="1" dirty="0">
              <a:solidFill>
                <a:schemeClr val="accent2"/>
              </a:solidFill>
              <a:effectLst>
                <a:outerShdw blurRad="38100" dist="38100" dir="2700000" algn="tl">
                  <a:srgbClr val="000000">
                    <a:alpha val="43137"/>
                  </a:srgbClr>
                </a:outerShdw>
              </a:effectLst>
              <a:latin typeface="Arial Nova" panose="020B0504020202020204" pitchFamily="34" charset="0"/>
            </a:endParaRPr>
          </a:p>
        </p:txBody>
      </p:sp>
      <p:sp>
        <p:nvSpPr>
          <p:cNvPr id="3" name="Content Placeholder 2">
            <a:extLst>
              <a:ext uri="{FF2B5EF4-FFF2-40B4-BE49-F238E27FC236}">
                <a16:creationId xmlns:a16="http://schemas.microsoft.com/office/drawing/2014/main" xmlns="" id="{B4ABA5C4-9524-485E-B4B2-00F9A4A4C1EE}"/>
              </a:ext>
            </a:extLst>
          </p:cNvPr>
          <p:cNvSpPr>
            <a:spLocks noGrp="1"/>
          </p:cNvSpPr>
          <p:nvPr>
            <p:ph idx="1"/>
          </p:nvPr>
        </p:nvSpPr>
        <p:spPr>
          <a:xfrm>
            <a:off x="1447800" y="2377440"/>
            <a:ext cx="9680448" cy="3489960"/>
          </a:xfrm>
        </p:spPr>
        <p:txBody>
          <a:bodyPr>
            <a:normAutofit/>
          </a:bodyPr>
          <a:lstStyle/>
          <a:p>
            <a:pPr marL="0" indent="0">
              <a:buNone/>
            </a:pPr>
            <a:endParaRPr lang="en-GB" dirty="0"/>
          </a:p>
          <a:p>
            <a:endParaRPr lang="en-GB" dirty="0"/>
          </a:p>
        </p:txBody>
      </p:sp>
      <p:sp>
        <p:nvSpPr>
          <p:cNvPr id="4" name="Slide Number Placeholder 3">
            <a:extLst>
              <a:ext uri="{FF2B5EF4-FFF2-40B4-BE49-F238E27FC236}">
                <a16:creationId xmlns:a16="http://schemas.microsoft.com/office/drawing/2014/main" xmlns="" id="{D84E1B75-3395-41BE-8BD1-0B027ADE26EA}"/>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400" b="1" i="0" u="none" strike="noStrike" kern="1200" cap="none" spc="0" normalizeH="0" baseline="0" noProof="0" smtClean="0">
                <a:ln>
                  <a:noFill/>
                </a:ln>
                <a:solidFill>
                  <a:srgbClr val="FFFFFF"/>
                </a:solidFill>
                <a:effectLst/>
                <a:uLnTx/>
                <a:uFillTx/>
                <a:latin typeface="Rockwell Condensed" panose="020606030504050201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en-US" sz="1400" b="1" i="0" u="none" strike="noStrike" kern="1200" cap="none" spc="0" normalizeH="0" baseline="0" noProof="0" dirty="0">
              <a:ln>
                <a:noFill/>
              </a:ln>
              <a:solidFill>
                <a:srgbClr val="FFFFFF"/>
              </a:solidFill>
              <a:effectLst/>
              <a:uLnTx/>
              <a:uFillTx/>
              <a:latin typeface="Rockwell Condensed" panose="02060603050405020104"/>
              <a:ea typeface="+mn-ea"/>
              <a:cs typeface="+mn-cs"/>
            </a:endParaRPr>
          </a:p>
        </p:txBody>
      </p:sp>
      <p:graphicFrame>
        <p:nvGraphicFramePr>
          <p:cNvPr id="5" name="Table 5">
            <a:extLst>
              <a:ext uri="{FF2B5EF4-FFF2-40B4-BE49-F238E27FC236}">
                <a16:creationId xmlns:a16="http://schemas.microsoft.com/office/drawing/2014/main" xmlns="" id="{14280DBB-5636-4963-839F-E67D20528241}"/>
              </a:ext>
            </a:extLst>
          </p:cNvPr>
          <p:cNvGraphicFramePr>
            <a:graphicFrameLocks noGrp="1"/>
          </p:cNvGraphicFramePr>
          <p:nvPr>
            <p:extLst>
              <p:ext uri="{D42A27DB-BD31-4B8C-83A1-F6EECF244321}">
                <p14:modId xmlns:p14="http://schemas.microsoft.com/office/powerpoint/2010/main" xmlns="" val="3854475666"/>
              </p:ext>
            </p:extLst>
          </p:nvPr>
        </p:nvGraphicFramePr>
        <p:xfrm>
          <a:off x="534572" y="1330818"/>
          <a:ext cx="10832123" cy="5099051"/>
        </p:xfrm>
        <a:graphic>
          <a:graphicData uri="http://schemas.openxmlformats.org/drawingml/2006/table">
            <a:tbl>
              <a:tblPr firstRow="1" bandRow="1">
                <a:tableStyleId>{5C22544A-7EE6-4342-B048-85BDC9FD1C3A}</a:tableStyleId>
              </a:tblPr>
              <a:tblGrid>
                <a:gridCol w="9205811">
                  <a:extLst>
                    <a:ext uri="{9D8B030D-6E8A-4147-A177-3AD203B41FA5}">
                      <a16:colId xmlns:a16="http://schemas.microsoft.com/office/drawing/2014/main" xmlns="" val="1401177674"/>
                    </a:ext>
                  </a:extLst>
                </a:gridCol>
                <a:gridCol w="1626312">
                  <a:extLst>
                    <a:ext uri="{9D8B030D-6E8A-4147-A177-3AD203B41FA5}">
                      <a16:colId xmlns:a16="http://schemas.microsoft.com/office/drawing/2014/main" xmlns="" val="3407495924"/>
                    </a:ext>
                  </a:extLst>
                </a:gridCol>
              </a:tblGrid>
              <a:tr h="664717">
                <a:tc>
                  <a:txBody>
                    <a:bodyPr/>
                    <a:lstStyle/>
                    <a:p>
                      <a:r>
                        <a:rPr lang="en-ZA" sz="3200" b="1" dirty="0">
                          <a:latin typeface="Arial Nova" panose="020B0504020202020204" pitchFamily="34" charset="0"/>
                        </a:rPr>
                        <a:t>Type of Employment</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ZA" sz="3200" b="1" dirty="0">
                          <a:latin typeface="Arial Nova" panose="020B0504020202020204" pitchFamily="34" charset="0"/>
                        </a:rPr>
                        <a:t>Totals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46889529"/>
                  </a:ext>
                </a:extLst>
              </a:tr>
              <a:tr h="874274">
                <a:tc>
                  <a:txBody>
                    <a:bodyPr/>
                    <a:lstStyle/>
                    <a:p>
                      <a:r>
                        <a:rPr lang="en-ZA" sz="3200" b="0" dirty="0">
                          <a:latin typeface="Arial Nova" panose="020B0504020202020204" pitchFamily="34" charset="0"/>
                        </a:rPr>
                        <a:t>Full-time (CCB, Restaurant, Het Bakhuys, SANDF)</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r>
                        <a:rPr lang="en-ZA" sz="3200" b="0" dirty="0">
                          <a:solidFill>
                            <a:srgbClr val="000000"/>
                          </a:solidFill>
                          <a:latin typeface="Arial Nova" panose="020B0504020202020204" pitchFamily="34" charset="0"/>
                        </a:rPr>
                        <a:t>26</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33138610"/>
                  </a:ext>
                </a:extLst>
              </a:tr>
              <a:tr h="758419">
                <a:tc>
                  <a:txBody>
                    <a:bodyPr/>
                    <a:lstStyle/>
                    <a:p>
                      <a:r>
                        <a:rPr lang="en-ZA" sz="3200" b="0" dirty="0">
                          <a:latin typeface="Arial Nova" panose="020B0504020202020204" pitchFamily="34" charset="0"/>
                        </a:rPr>
                        <a:t>Part-time contracts and paid internships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r>
                        <a:rPr lang="en-ZA" sz="3200" b="0" dirty="0">
                          <a:solidFill>
                            <a:srgbClr val="000000"/>
                          </a:solidFill>
                          <a:latin typeface="Arial Nova" panose="020B0504020202020204" pitchFamily="34" charset="0"/>
                        </a:rPr>
                        <a:t>35</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54943191"/>
                  </a:ext>
                </a:extLst>
              </a:tr>
              <a:tr h="1092277">
                <a:tc>
                  <a:txBody>
                    <a:bodyPr/>
                    <a:lstStyle/>
                    <a:p>
                      <a:r>
                        <a:rPr lang="en-ZA" sz="3200" b="0" dirty="0">
                          <a:latin typeface="Arial Nova" panose="020B0504020202020204" pitchFamily="34" charset="0"/>
                        </a:rPr>
                        <a:t>Casual, temporary job opportunities inked to commercial events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r>
                        <a:rPr lang="en-ZA" sz="3200" b="0" dirty="0">
                          <a:solidFill>
                            <a:srgbClr val="000000"/>
                          </a:solidFill>
                          <a:latin typeface="Arial Nova" panose="020B0504020202020204" pitchFamily="34" charset="0"/>
                        </a:rPr>
                        <a:t>980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303765"/>
                  </a:ext>
                </a:extLst>
              </a:tr>
              <a:tr h="758419">
                <a:tc>
                  <a:txBody>
                    <a:bodyPr/>
                    <a:lstStyle/>
                    <a:p>
                      <a:r>
                        <a:rPr lang="en-ZA" sz="3200" b="0" dirty="0">
                          <a:latin typeface="Arial Nova" panose="020B0504020202020204" pitchFamily="34" charset="0"/>
                        </a:rPr>
                        <a:t>Non-Castle Jobs (Recruitment, Reserves)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r>
                        <a:rPr lang="en-ZA" sz="3200" b="0" dirty="0">
                          <a:solidFill>
                            <a:srgbClr val="000000"/>
                          </a:solidFill>
                          <a:latin typeface="Arial Nova" panose="020B0504020202020204" pitchFamily="34" charset="0"/>
                        </a:rPr>
                        <a:t>7</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42716946"/>
                  </a:ext>
                </a:extLst>
              </a:tr>
              <a:tr h="758419">
                <a:tc>
                  <a:txBody>
                    <a:bodyPr/>
                    <a:lstStyle/>
                    <a:p>
                      <a:r>
                        <a:rPr lang="en-ZA" sz="3200" b="0" dirty="0">
                          <a:latin typeface="Arial Nova" panose="020B0504020202020204" pitchFamily="34" charset="0"/>
                        </a:rPr>
                        <a:t>TOTAL</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r"/>
                      <a:r>
                        <a:rPr lang="en-ZA" sz="3200" b="0" dirty="0">
                          <a:solidFill>
                            <a:srgbClr val="000000"/>
                          </a:solidFill>
                          <a:latin typeface="Arial Nova" panose="020B0504020202020204" pitchFamily="34" charset="0"/>
                        </a:rPr>
                        <a:t>1048</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91162541"/>
                  </a:ext>
                </a:extLst>
              </a:tr>
            </a:tbl>
          </a:graphicData>
        </a:graphic>
      </p:graphicFrame>
    </p:spTree>
    <p:extLst>
      <p:ext uri="{BB962C8B-B14F-4D97-AF65-F5344CB8AC3E}">
        <p14:creationId xmlns:p14="http://schemas.microsoft.com/office/powerpoint/2010/main" xmlns="" val="324370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388FA0BD-EA78-4F94-92AC-361EA06F8E54}"/>
              </a:ext>
            </a:extLst>
          </p:cNvPr>
          <p:cNvGraphicFramePr>
            <a:graphicFrameLocks noGrp="1"/>
          </p:cNvGraphicFramePr>
          <p:nvPr>
            <p:extLst>
              <p:ext uri="{D42A27DB-BD31-4B8C-83A1-F6EECF244321}">
                <p14:modId xmlns:p14="http://schemas.microsoft.com/office/powerpoint/2010/main" xmlns="" val="2755630682"/>
              </p:ext>
            </p:extLst>
          </p:nvPr>
        </p:nvGraphicFramePr>
        <p:xfrm>
          <a:off x="396240" y="1307947"/>
          <a:ext cx="11018520" cy="5383351"/>
        </p:xfrm>
        <a:graphic>
          <a:graphicData uri="http://schemas.openxmlformats.org/drawingml/2006/table">
            <a:tbl>
              <a:tblPr firstRow="1" bandRow="1">
                <a:tableStyleId>{72833802-FEF1-4C79-8D5D-14CF1EAF98D9}</a:tableStyleId>
              </a:tblPr>
              <a:tblGrid>
                <a:gridCol w="2754630">
                  <a:extLst>
                    <a:ext uri="{9D8B030D-6E8A-4147-A177-3AD203B41FA5}">
                      <a16:colId xmlns:a16="http://schemas.microsoft.com/office/drawing/2014/main" xmlns="" val="1856667592"/>
                    </a:ext>
                  </a:extLst>
                </a:gridCol>
                <a:gridCol w="1253490">
                  <a:extLst>
                    <a:ext uri="{9D8B030D-6E8A-4147-A177-3AD203B41FA5}">
                      <a16:colId xmlns:a16="http://schemas.microsoft.com/office/drawing/2014/main" xmlns="" val="1193939258"/>
                    </a:ext>
                  </a:extLst>
                </a:gridCol>
                <a:gridCol w="4255770">
                  <a:extLst>
                    <a:ext uri="{9D8B030D-6E8A-4147-A177-3AD203B41FA5}">
                      <a16:colId xmlns:a16="http://schemas.microsoft.com/office/drawing/2014/main" xmlns="" val="2656349441"/>
                    </a:ext>
                  </a:extLst>
                </a:gridCol>
                <a:gridCol w="2754630">
                  <a:extLst>
                    <a:ext uri="{9D8B030D-6E8A-4147-A177-3AD203B41FA5}">
                      <a16:colId xmlns:a16="http://schemas.microsoft.com/office/drawing/2014/main" xmlns="" val="3507011150"/>
                    </a:ext>
                  </a:extLst>
                </a:gridCol>
              </a:tblGrid>
              <a:tr h="763311">
                <a:tc>
                  <a:txBody>
                    <a:bodyPr/>
                    <a:lstStyle/>
                    <a:p>
                      <a:r>
                        <a:rPr lang="en-ZA" b="1" dirty="0">
                          <a:latin typeface="Arial Nova"/>
                        </a:rPr>
                        <a:t>PERFORMANCE AREA</a:t>
                      </a:r>
                      <a:endParaRPr lang="en-GB" b="1"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latin typeface="Arial Nova"/>
                        </a:rPr>
                        <a:t>NUMBER OF KPI’S</a:t>
                      </a:r>
                      <a:endParaRPr lang="en-GB" b="1"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latin typeface="Arial Nova"/>
                        </a:rPr>
                        <a:t>UNDER/OVER</a:t>
                      </a:r>
                      <a:endParaRPr lang="en-GB" b="1"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latin typeface="Arial Nova"/>
                        </a:rPr>
                        <a:t>MITIGATION</a:t>
                      </a:r>
                      <a:endParaRPr lang="en-GB" b="1" dirty="0">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93143589"/>
                  </a:ext>
                </a:extLst>
              </a:tr>
              <a:tr h="1004357">
                <a:tc>
                  <a:txBody>
                    <a:bodyPr/>
                    <a:lstStyle/>
                    <a:p>
                      <a:r>
                        <a:rPr lang="en-ZA" b="1" dirty="0">
                          <a:latin typeface="Arial Nova"/>
                        </a:rPr>
                        <a:t>Administration and Good Corporate Governance (3.1)</a:t>
                      </a:r>
                      <a:endParaRPr lang="en-GB" b="1" dirty="0">
                        <a:solidFill>
                          <a:schemeClr val="tx1"/>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latin typeface="Arial Nova"/>
                        </a:rPr>
                        <a:t>4</a:t>
                      </a:r>
                      <a:endParaRPr lang="en-GB" b="1" dirty="0">
                        <a:solidFill>
                          <a:schemeClr val="tx1"/>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solidFill>
                            <a:srgbClr val="00B050"/>
                          </a:solidFill>
                          <a:latin typeface="Arial Nova"/>
                        </a:rPr>
                        <a:t>All 4 targets met</a:t>
                      </a:r>
                      <a:endParaRPr lang="en-GB" b="1" dirty="0">
                        <a:solidFill>
                          <a:srgbClr val="00B050"/>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latin typeface="Arial Nova"/>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50841158"/>
                  </a:ext>
                </a:extLst>
              </a:tr>
              <a:tr h="1305663">
                <a:tc>
                  <a:txBody>
                    <a:bodyPr/>
                    <a:lstStyle/>
                    <a:p>
                      <a:r>
                        <a:rPr lang="en-ZA" b="1" dirty="0">
                          <a:latin typeface="Arial Nova"/>
                        </a:rPr>
                        <a:t>Preservation, interpretation and showcasing of the Castle’s History (3.2)</a:t>
                      </a:r>
                      <a:endParaRPr lang="en-GB" b="1" dirty="0">
                        <a:solidFill>
                          <a:schemeClr val="tx1"/>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latin typeface="Arial Nova"/>
                        </a:rPr>
                        <a:t>4</a:t>
                      </a:r>
                      <a:endParaRPr lang="en-GB" b="1" dirty="0">
                        <a:solidFill>
                          <a:schemeClr val="tx1"/>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solidFill>
                            <a:schemeClr val="accent2"/>
                          </a:solidFill>
                          <a:latin typeface="Arial Nova"/>
                        </a:rPr>
                        <a:t>One (1) out of 4 targets not fully met; rest significantly above target</a:t>
                      </a:r>
                      <a:endParaRPr lang="en-GB" b="1" dirty="0">
                        <a:solidFill>
                          <a:schemeClr val="accent2"/>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1" dirty="0">
                          <a:solidFill>
                            <a:schemeClr val="tx1"/>
                          </a:solidFill>
                          <a:latin typeface="Arial Nova"/>
                        </a:rPr>
                        <a:t>Fixed in Q1 of 2019/20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9843168"/>
                  </a:ext>
                </a:extLst>
              </a:tr>
              <a:tr h="1305663">
                <a:tc>
                  <a:txBody>
                    <a:bodyPr/>
                    <a:lstStyle/>
                    <a:p>
                      <a:r>
                        <a:rPr lang="en-ZA" b="1" dirty="0">
                          <a:latin typeface="Arial Nova"/>
                        </a:rPr>
                        <a:t>Maximizing Tourism potential (3.3)</a:t>
                      </a:r>
                      <a:endParaRPr lang="en-GB" b="1" dirty="0">
                        <a:solidFill>
                          <a:schemeClr val="tx1"/>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latin typeface="Arial Nova"/>
                        </a:rPr>
                        <a:t>6</a:t>
                      </a:r>
                      <a:endParaRPr lang="en-GB" b="1" dirty="0">
                        <a:solidFill>
                          <a:schemeClr val="tx1"/>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solidFill>
                            <a:schemeClr val="accent2"/>
                          </a:solidFill>
                          <a:latin typeface="Arial Nova"/>
                        </a:rPr>
                        <a:t>One (1) out of 6 not met (tourism revenue but overall target the highest in history) but all others significantly above targets</a:t>
                      </a:r>
                      <a:endParaRPr lang="en-GB" b="1" dirty="0">
                        <a:solidFill>
                          <a:schemeClr val="accent2"/>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latin typeface="Arial Nova"/>
                        </a:rPr>
                        <a:t>Revenue optimization plan is showing significant returns</a:t>
                      </a:r>
                      <a:endParaRPr lang="en-GB" b="1" dirty="0">
                        <a:solidFill>
                          <a:schemeClr val="tx1"/>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50439509"/>
                  </a:ext>
                </a:extLst>
              </a:tr>
              <a:tr h="1004357">
                <a:tc>
                  <a:txBody>
                    <a:bodyPr/>
                    <a:lstStyle/>
                    <a:p>
                      <a:r>
                        <a:rPr lang="en-ZA" b="1" dirty="0">
                          <a:latin typeface="Arial Nova"/>
                        </a:rPr>
                        <a:t>Increase public access and perception (3.4)</a:t>
                      </a:r>
                      <a:endParaRPr lang="en-GB" b="1" dirty="0">
                        <a:solidFill>
                          <a:schemeClr val="tx1"/>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b="1" dirty="0">
                          <a:latin typeface="Arial Nova"/>
                        </a:rPr>
                        <a:t>4</a:t>
                      </a:r>
                      <a:endParaRPr lang="en-GB" b="1" dirty="0">
                        <a:solidFill>
                          <a:schemeClr val="tx1"/>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solidFill>
                            <a:srgbClr val="00B050"/>
                          </a:solidFill>
                          <a:latin typeface="Arial Nova"/>
                        </a:rPr>
                        <a:t>All 4 targets met</a:t>
                      </a:r>
                      <a:endParaRPr lang="en-GB" b="1" dirty="0">
                        <a:solidFill>
                          <a:srgbClr val="00B050"/>
                        </a:solidFill>
                        <a:latin typeface="Arial Nova"/>
                      </a:endParaRPr>
                    </a:p>
                    <a:p>
                      <a:endParaRPr lang="en-GB" b="1" dirty="0">
                        <a:solidFill>
                          <a:schemeClr val="accent2"/>
                        </a:solidFill>
                        <a:latin typeface="Arial Nov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1" dirty="0">
                          <a:solidFill>
                            <a:schemeClr val="tx1"/>
                          </a:solidFill>
                          <a:latin typeface="Arial Nova"/>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11944646"/>
                  </a:ext>
                </a:extLst>
              </a:tr>
            </a:tbl>
          </a:graphicData>
        </a:graphic>
      </p:graphicFrame>
      <p:sp>
        <p:nvSpPr>
          <p:cNvPr id="3" name="TextBox 2">
            <a:extLst>
              <a:ext uri="{FF2B5EF4-FFF2-40B4-BE49-F238E27FC236}">
                <a16:creationId xmlns:a16="http://schemas.microsoft.com/office/drawing/2014/main" xmlns="" id="{9796637F-CD11-4EB3-838E-B5388EDDFC6C}"/>
              </a:ext>
            </a:extLst>
          </p:cNvPr>
          <p:cNvSpPr txBox="1"/>
          <p:nvPr/>
        </p:nvSpPr>
        <p:spPr>
          <a:xfrm>
            <a:off x="548640" y="137160"/>
            <a:ext cx="11247120" cy="1200329"/>
          </a:xfrm>
          <a:prstGeom prst="rect">
            <a:avLst/>
          </a:prstGeom>
          <a:noFill/>
        </p:spPr>
        <p:txBody>
          <a:bodyPr wrap="square" rtlCol="0">
            <a:spAutoFit/>
          </a:bodyPr>
          <a:lstStyle/>
          <a:p>
            <a:pPr algn="ctr"/>
            <a:r>
              <a:rPr lang="en-ZA" sz="3600" b="1" dirty="0">
                <a:solidFill>
                  <a:schemeClr val="accent2"/>
                </a:solidFill>
                <a:effectLst>
                  <a:outerShdw blurRad="38100" dist="38100" dir="2700000" algn="tl">
                    <a:srgbClr val="000000">
                      <a:alpha val="43137"/>
                    </a:srgbClr>
                  </a:outerShdw>
                </a:effectLst>
                <a:latin typeface="Arial Nova"/>
              </a:rPr>
              <a:t>SUMMARY OF ACTUAL PERFORMANCE AGAINST </a:t>
            </a:r>
            <a:r>
              <a:rPr lang="en-ZA" sz="3600" b="1" dirty="0">
                <a:effectLst>
                  <a:outerShdw blurRad="38100" dist="38100" dir="2700000" algn="tl">
                    <a:srgbClr val="000000">
                      <a:alpha val="43137"/>
                    </a:srgbClr>
                  </a:outerShdw>
                </a:effectLst>
                <a:latin typeface="Arial Nova"/>
              </a:rPr>
              <a:t>(2018/19 APP TARGETS, AR PP. 20 - 24)</a:t>
            </a:r>
            <a:r>
              <a:rPr lang="en-ZA" sz="3600" b="1" dirty="0">
                <a:solidFill>
                  <a:schemeClr val="accent2"/>
                </a:solidFill>
                <a:effectLst>
                  <a:outerShdw blurRad="38100" dist="38100" dir="2700000" algn="tl">
                    <a:srgbClr val="000000">
                      <a:alpha val="43137"/>
                    </a:srgbClr>
                  </a:outerShdw>
                </a:effectLst>
                <a:latin typeface="Arial Nova"/>
              </a:rPr>
              <a:t> </a:t>
            </a:r>
            <a:endParaRPr lang="en-GB" sz="3600" b="1" dirty="0">
              <a:solidFill>
                <a:schemeClr val="accent2"/>
              </a:solidFill>
              <a:effectLst>
                <a:outerShdw blurRad="38100" dist="38100" dir="2700000" algn="tl">
                  <a:srgbClr val="000000">
                    <a:alpha val="43137"/>
                  </a:srgbClr>
                </a:outerShdw>
              </a:effectLst>
              <a:latin typeface="Arial Nova"/>
            </a:endParaRPr>
          </a:p>
        </p:txBody>
      </p:sp>
      <p:sp>
        <p:nvSpPr>
          <p:cNvPr id="4" name="Slide Number Placeholder 3">
            <a:extLst>
              <a:ext uri="{FF2B5EF4-FFF2-40B4-BE49-F238E27FC236}">
                <a16:creationId xmlns:a16="http://schemas.microsoft.com/office/drawing/2014/main" xmlns="" id="{1C1DE7C6-460A-4FAE-B594-181EF8A2B30C}"/>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xmlns="" val="31982999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796637F-CD11-4EB3-838E-B5388EDDFC6C}"/>
              </a:ext>
            </a:extLst>
          </p:cNvPr>
          <p:cNvSpPr txBox="1"/>
          <p:nvPr/>
        </p:nvSpPr>
        <p:spPr>
          <a:xfrm>
            <a:off x="548640" y="137160"/>
            <a:ext cx="11018520" cy="1200329"/>
          </a:xfrm>
          <a:prstGeom prst="rect">
            <a:avLst/>
          </a:prstGeom>
          <a:noFill/>
        </p:spPr>
        <p:txBody>
          <a:bodyPr wrap="square" rtlCol="0">
            <a:spAutoFit/>
          </a:bodyPr>
          <a:lstStyle/>
          <a:p>
            <a:pPr algn="ctr"/>
            <a:r>
              <a:rPr lang="en-ZA" sz="3600" b="1" dirty="0">
                <a:solidFill>
                  <a:schemeClr val="accent2"/>
                </a:solidFill>
                <a:effectLst>
                  <a:outerShdw blurRad="38100" dist="38100" dir="2700000" algn="tl">
                    <a:srgbClr val="000000">
                      <a:alpha val="43137"/>
                    </a:srgbClr>
                  </a:outerShdw>
                </a:effectLst>
                <a:latin typeface="Arial Nova" panose="020B0504020202020204"/>
              </a:rPr>
              <a:t>SUMMARY OF FINANCIAL PERFORMANCE </a:t>
            </a:r>
            <a:r>
              <a:rPr lang="en-ZA" sz="3600" b="1" dirty="0">
                <a:effectLst>
                  <a:outerShdw blurRad="38100" dist="38100" dir="2700000" algn="tl">
                    <a:srgbClr val="000000">
                      <a:alpha val="43137"/>
                    </a:srgbClr>
                  </a:outerShdw>
                </a:effectLst>
                <a:latin typeface="Arial Nova" panose="020B0504020202020204"/>
              </a:rPr>
              <a:t>(2018/19 BUDGET, AFS PP. 52 - 118)</a:t>
            </a:r>
            <a:r>
              <a:rPr lang="en-ZA" sz="3600" b="1" dirty="0">
                <a:solidFill>
                  <a:schemeClr val="accent2"/>
                </a:solidFill>
                <a:effectLst>
                  <a:outerShdw blurRad="38100" dist="38100" dir="2700000" algn="tl">
                    <a:srgbClr val="000000">
                      <a:alpha val="43137"/>
                    </a:srgbClr>
                  </a:outerShdw>
                </a:effectLst>
                <a:latin typeface="Arial Nova" panose="020B0504020202020204"/>
              </a:rPr>
              <a:t> </a:t>
            </a:r>
            <a:endParaRPr lang="en-GB" sz="3600" b="1" dirty="0">
              <a:solidFill>
                <a:schemeClr val="accent2"/>
              </a:solidFill>
              <a:effectLst>
                <a:outerShdw blurRad="38100" dist="38100" dir="2700000" algn="tl">
                  <a:srgbClr val="000000">
                    <a:alpha val="43137"/>
                  </a:srgbClr>
                </a:outerShdw>
              </a:effectLst>
              <a:latin typeface="Arial Nova" panose="020B0504020202020204"/>
            </a:endParaRPr>
          </a:p>
        </p:txBody>
      </p:sp>
      <p:graphicFrame>
        <p:nvGraphicFramePr>
          <p:cNvPr id="4" name="Table 3">
            <a:extLst>
              <a:ext uri="{FF2B5EF4-FFF2-40B4-BE49-F238E27FC236}">
                <a16:creationId xmlns:a16="http://schemas.microsoft.com/office/drawing/2014/main" xmlns="" id="{CB624C5E-2287-4BB2-855E-EB05BEB383F8}"/>
              </a:ext>
            </a:extLst>
          </p:cNvPr>
          <p:cNvGraphicFramePr>
            <a:graphicFrameLocks noGrp="1"/>
          </p:cNvGraphicFramePr>
          <p:nvPr>
            <p:extLst>
              <p:ext uri="{D42A27DB-BD31-4B8C-83A1-F6EECF244321}">
                <p14:modId xmlns:p14="http://schemas.microsoft.com/office/powerpoint/2010/main" xmlns="" val="3350291014"/>
              </p:ext>
            </p:extLst>
          </p:nvPr>
        </p:nvGraphicFramePr>
        <p:xfrm>
          <a:off x="548640" y="1337490"/>
          <a:ext cx="10762490" cy="5372221"/>
        </p:xfrm>
        <a:graphic>
          <a:graphicData uri="http://schemas.openxmlformats.org/drawingml/2006/table">
            <a:tbl>
              <a:tblPr firstRow="1" bandRow="1" bandCol="1"/>
              <a:tblGrid>
                <a:gridCol w="1987566">
                  <a:extLst>
                    <a:ext uri="{9D8B030D-6E8A-4147-A177-3AD203B41FA5}">
                      <a16:colId xmlns:a16="http://schemas.microsoft.com/office/drawing/2014/main" xmlns="" val="3023473881"/>
                    </a:ext>
                  </a:extLst>
                </a:gridCol>
                <a:gridCol w="1273468">
                  <a:extLst>
                    <a:ext uri="{9D8B030D-6E8A-4147-A177-3AD203B41FA5}">
                      <a16:colId xmlns:a16="http://schemas.microsoft.com/office/drawing/2014/main" xmlns="" val="1463878068"/>
                    </a:ext>
                  </a:extLst>
                </a:gridCol>
                <a:gridCol w="1534732">
                  <a:extLst>
                    <a:ext uri="{9D8B030D-6E8A-4147-A177-3AD203B41FA5}">
                      <a16:colId xmlns:a16="http://schemas.microsoft.com/office/drawing/2014/main" xmlns="" val="849750292"/>
                    </a:ext>
                  </a:extLst>
                </a:gridCol>
                <a:gridCol w="1638051">
                  <a:extLst>
                    <a:ext uri="{9D8B030D-6E8A-4147-A177-3AD203B41FA5}">
                      <a16:colId xmlns:a16="http://schemas.microsoft.com/office/drawing/2014/main" xmlns="" val="1013489724"/>
                    </a:ext>
                  </a:extLst>
                </a:gridCol>
                <a:gridCol w="1638051">
                  <a:extLst>
                    <a:ext uri="{9D8B030D-6E8A-4147-A177-3AD203B41FA5}">
                      <a16:colId xmlns:a16="http://schemas.microsoft.com/office/drawing/2014/main" xmlns="" val="2668134790"/>
                    </a:ext>
                  </a:extLst>
                </a:gridCol>
                <a:gridCol w="1532578">
                  <a:extLst>
                    <a:ext uri="{9D8B030D-6E8A-4147-A177-3AD203B41FA5}">
                      <a16:colId xmlns:a16="http://schemas.microsoft.com/office/drawing/2014/main" xmlns="" val="1869105989"/>
                    </a:ext>
                  </a:extLst>
                </a:gridCol>
                <a:gridCol w="1158044">
                  <a:extLst>
                    <a:ext uri="{9D8B030D-6E8A-4147-A177-3AD203B41FA5}">
                      <a16:colId xmlns:a16="http://schemas.microsoft.com/office/drawing/2014/main" xmlns="" val="2155553691"/>
                    </a:ext>
                  </a:extLst>
                </a:gridCol>
              </a:tblGrid>
              <a:tr h="442341">
                <a:tc rowSpan="3">
                  <a:txBody>
                    <a:bodyPr/>
                    <a:lstStyle/>
                    <a:p>
                      <a:pPr marL="228600"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Programme/activity/</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p>
                      <a:pPr marL="228600"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objective</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gridSpan="3">
                  <a:txBody>
                    <a:bodyPr/>
                    <a:lstStyle/>
                    <a:p>
                      <a:pPr marL="228600"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2017/2018</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pPr marL="228600" algn="ctr">
                        <a:lnSpc>
                          <a:spcPct val="115000"/>
                        </a:lnSpc>
                        <a:spcAft>
                          <a:spcPts val="0"/>
                        </a:spcAft>
                      </a:pP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gridSpan="3">
                  <a:txBody>
                    <a:bodyPr/>
                    <a:lstStyle/>
                    <a:p>
                      <a:pPr marL="228600"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2018/2019</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806914497"/>
                  </a:ext>
                </a:extLst>
              </a:tr>
              <a:tr h="667903">
                <a:tc vMerge="1">
                  <a:txBody>
                    <a:bodyPr/>
                    <a:lstStyle/>
                    <a:p>
                      <a:endParaRPr lang="en-GB"/>
                    </a:p>
                  </a:txBody>
                  <a:tcPr/>
                </a:tc>
                <a:tc>
                  <a:txBody>
                    <a:bodyPr/>
                    <a:lstStyle/>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Budget</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 </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Budget</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 </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Actual</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Expenditure</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 </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Budget</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 </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Actual</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Expenditure</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 </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0955"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(Over)/Under Expenditure</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extLst>
                  <a:ext uri="{0D108BD9-81ED-4DB2-BD59-A6C34878D82A}">
                    <a16:rowId xmlns:a16="http://schemas.microsoft.com/office/drawing/2014/main" xmlns="" val="832832260"/>
                  </a:ext>
                </a:extLst>
              </a:tr>
              <a:tr h="319927">
                <a:tc vMerge="1">
                  <a:txBody>
                    <a:bodyPr/>
                    <a:lstStyle/>
                    <a:p>
                      <a:endParaRPr lang="en-GB"/>
                    </a:p>
                  </a:txBody>
                  <a:tcPr/>
                </a:tc>
                <a:tc>
                  <a:txBody>
                    <a:bodyPr/>
                    <a:lstStyle/>
                    <a:p>
                      <a:pPr marL="228600"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4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extLst>
                  <a:ext uri="{0D108BD9-81ED-4DB2-BD59-A6C34878D82A}">
                    <a16:rowId xmlns:a16="http://schemas.microsoft.com/office/drawing/2014/main" xmlns="" val="1564817633"/>
                  </a:ext>
                </a:extLst>
              </a:tr>
              <a:tr h="664227">
                <a:tc>
                  <a:txBody>
                    <a:bodyPr/>
                    <a:lstStyle/>
                    <a:p>
                      <a:pPr marL="228600">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Administration through corporate governance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7 683</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b="1" dirty="0">
                          <a:latin typeface="Arial Nova" panose="020B0504020202020204"/>
                        </a:rPr>
                        <a:t>7 565</a:t>
                      </a:r>
                      <a:endParaRPr lang="en-GB" sz="1400" b="1" dirty="0">
                        <a:latin typeface="Arial Nova" panose="020B05040202020202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118</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7 061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GB" sz="1400" b="1" dirty="0">
                          <a:latin typeface="Arial Nova" panose="020B0504020202020204"/>
                        </a:rPr>
                        <a:t>6 534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527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15830940"/>
                  </a:ext>
                </a:extLst>
              </a:tr>
              <a:tr h="664227">
                <a:tc>
                  <a:txBody>
                    <a:bodyPr/>
                    <a:lstStyle/>
                    <a:p>
                      <a:pPr marL="228600">
                        <a:lnSpc>
                          <a:spcPct val="115000"/>
                        </a:lnSpc>
                        <a:spcAft>
                          <a:spcPts val="0"/>
                        </a:spcAft>
                      </a:pPr>
                      <a:r>
                        <a:rPr lang="en-ZA" sz="1400" b="1" spc="-25">
                          <a:effectLst/>
                          <a:latin typeface="Arial Nova" panose="020B0504020202020204"/>
                          <a:ea typeface="Times New Roman" panose="02020603050405020304" pitchFamily="18" charset="0"/>
                          <a:cs typeface="Times New Roman" panose="02020603050405020304" pitchFamily="18" charset="0"/>
                        </a:rPr>
                        <a:t>Preservation and protection of military and cultural heritage </a:t>
                      </a:r>
                      <a:endParaRPr lang="en-GB" sz="1400" b="1" spc="-25">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528</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ZA" sz="1400" b="1" dirty="0">
                          <a:latin typeface="Arial Nova" panose="020B0504020202020204"/>
                        </a:rPr>
                        <a:t>570</a:t>
                      </a:r>
                      <a:endParaRPr lang="en-GB" sz="1400" b="1" dirty="0">
                        <a:latin typeface="Arial Nova" panose="020B05040202020202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(42)</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525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GB" sz="1400" b="1" dirty="0">
                          <a:latin typeface="Arial Nova" panose="020B0504020202020204"/>
                        </a:rPr>
                        <a:t>230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295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35347462"/>
                  </a:ext>
                </a:extLst>
              </a:tr>
              <a:tr h="664227">
                <a:tc>
                  <a:txBody>
                    <a:bodyPr/>
                    <a:lstStyle/>
                    <a:p>
                      <a:pPr marL="228600">
                        <a:lnSpc>
                          <a:spcPct val="115000"/>
                        </a:lnSpc>
                        <a:spcAft>
                          <a:spcPts val="0"/>
                        </a:spcAft>
                      </a:pPr>
                      <a:r>
                        <a:rPr lang="en-GB" sz="1400" b="1" spc="-25">
                          <a:effectLst/>
                          <a:latin typeface="Arial Nova" panose="020B0504020202020204"/>
                          <a:ea typeface="Times New Roman" panose="02020603050405020304" pitchFamily="18" charset="0"/>
                          <a:cs typeface="Times New Roman" panose="02020603050405020304" pitchFamily="18" charset="0"/>
                        </a:rPr>
                        <a:t>Maximising the Castle’s tourism potential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63</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39</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24</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69319742"/>
                  </a:ext>
                </a:extLst>
              </a:tr>
              <a:tr h="892205">
                <a:tc>
                  <a:txBody>
                    <a:bodyPr/>
                    <a:lstStyle/>
                    <a:p>
                      <a:pPr marL="228600">
                        <a:lnSpc>
                          <a:spcPct val="115000"/>
                        </a:lnSpc>
                        <a:spcAft>
                          <a:spcPts val="0"/>
                        </a:spcAft>
                      </a:pPr>
                      <a:r>
                        <a:rPr lang="en-GB" sz="1400" b="1" spc="-25">
                          <a:effectLst/>
                          <a:latin typeface="Arial Nova" panose="020B0504020202020204"/>
                          <a:ea typeface="Times New Roman" panose="02020603050405020304" pitchFamily="18" charset="0"/>
                          <a:cs typeface="Times New Roman" panose="02020603050405020304" pitchFamily="18" charset="0"/>
                        </a:rPr>
                        <a:t>Increased public profile and positive perception of the Castle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264</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279</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(15)</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204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294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24755452"/>
                  </a:ext>
                </a:extLst>
              </a:tr>
              <a:tr h="438765">
                <a:tc>
                  <a:txBody>
                    <a:bodyPr/>
                    <a:lstStyle/>
                    <a:p>
                      <a:pPr marL="228600">
                        <a:lnSpc>
                          <a:spcPct val="115000"/>
                        </a:lnSpc>
                        <a:spcAft>
                          <a:spcPts val="0"/>
                        </a:spcAft>
                      </a:pPr>
                      <a:r>
                        <a:rPr lang="en-GB" sz="1400" b="1" spc="-25">
                          <a:effectLst/>
                          <a:latin typeface="Arial Nova" panose="020B0504020202020204"/>
                          <a:ea typeface="Times New Roman" panose="02020603050405020304" pitchFamily="18"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8 538</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8 453</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ZA" sz="1400" b="1" spc="-25" dirty="0">
                          <a:effectLst/>
                          <a:latin typeface="Arial Nova" panose="020B0504020202020204"/>
                          <a:ea typeface="Times New Roman" panose="02020603050405020304" pitchFamily="18" charset="0"/>
                          <a:cs typeface="Times New Roman" panose="02020603050405020304" pitchFamily="18" charset="0"/>
                        </a:rPr>
                        <a:t>85</a:t>
                      </a:r>
                      <a:endParaRPr lang="en-GB" sz="14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7 850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7 061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r">
                        <a:lnSpc>
                          <a:spcPct val="115000"/>
                        </a:lnSpc>
                        <a:spcAft>
                          <a:spcPts val="0"/>
                        </a:spcAft>
                      </a:pPr>
                      <a:r>
                        <a:rPr lang="en-GB" sz="1400" b="1" spc="-25" dirty="0">
                          <a:effectLst/>
                          <a:latin typeface="Arial Nova" panose="020B0504020202020204"/>
                          <a:ea typeface="Times New Roman" panose="02020603050405020304" pitchFamily="18" charset="0"/>
                          <a:cs typeface="Times New Roman" panose="02020603050405020304" pitchFamily="18" charset="0"/>
                        </a:rPr>
                        <a:t>789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65471564"/>
                  </a:ext>
                </a:extLst>
              </a:tr>
            </a:tbl>
          </a:graphicData>
        </a:graphic>
      </p:graphicFrame>
      <p:sp>
        <p:nvSpPr>
          <p:cNvPr id="2" name="Slide Number Placeholder 1">
            <a:extLst>
              <a:ext uri="{FF2B5EF4-FFF2-40B4-BE49-F238E27FC236}">
                <a16:creationId xmlns:a16="http://schemas.microsoft.com/office/drawing/2014/main" xmlns="" id="{8FEE3CFE-053D-425E-B919-9297A2FA4B30}"/>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xmlns="" val="379890190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796637F-CD11-4EB3-838E-B5388EDDFC6C}"/>
              </a:ext>
            </a:extLst>
          </p:cNvPr>
          <p:cNvSpPr txBox="1"/>
          <p:nvPr/>
        </p:nvSpPr>
        <p:spPr>
          <a:xfrm>
            <a:off x="548640" y="137160"/>
            <a:ext cx="11018520" cy="1754326"/>
          </a:xfrm>
          <a:prstGeom prst="rect">
            <a:avLst/>
          </a:prstGeom>
          <a:noFill/>
        </p:spPr>
        <p:txBody>
          <a:bodyPr wrap="square" rtlCol="0">
            <a:spAutoFit/>
          </a:bodyPr>
          <a:lstStyle/>
          <a:p>
            <a:pPr algn="ctr"/>
            <a:endParaRPr lang="en-ZA" sz="3600" b="1" dirty="0">
              <a:solidFill>
                <a:schemeClr val="accent2"/>
              </a:solidFill>
            </a:endParaRPr>
          </a:p>
          <a:p>
            <a:pPr algn="ctr"/>
            <a:r>
              <a:rPr lang="en-ZA" sz="3600" b="1" dirty="0">
                <a:solidFill>
                  <a:schemeClr val="accent2"/>
                </a:solidFill>
                <a:effectLst>
                  <a:outerShdw blurRad="38100" dist="38100" dir="2700000" algn="tl">
                    <a:srgbClr val="000000">
                      <a:alpha val="43137"/>
                    </a:srgbClr>
                  </a:outerShdw>
                </a:effectLst>
                <a:latin typeface="Arial Nova" panose="020B0504020202020204"/>
              </a:rPr>
              <a:t>SUMMARY OF FINANCIAL PERFORMANCE </a:t>
            </a:r>
            <a:r>
              <a:rPr lang="en-ZA" sz="3600" b="1" dirty="0">
                <a:effectLst>
                  <a:outerShdw blurRad="38100" dist="38100" dir="2700000" algn="tl">
                    <a:srgbClr val="000000">
                      <a:alpha val="43137"/>
                    </a:srgbClr>
                  </a:outerShdw>
                </a:effectLst>
                <a:latin typeface="Arial Nova" panose="020B0504020202020204"/>
              </a:rPr>
              <a:t>(2018/19 REVENUE, AFS PP. 86 - 89) </a:t>
            </a:r>
            <a:endParaRPr lang="en-GB" sz="3600" b="1" dirty="0">
              <a:effectLst>
                <a:outerShdw blurRad="38100" dist="38100" dir="2700000" algn="tl">
                  <a:srgbClr val="000000">
                    <a:alpha val="43137"/>
                  </a:srgbClr>
                </a:outerShdw>
              </a:effectLst>
              <a:latin typeface="Arial Nova" panose="020B0504020202020204"/>
            </a:endParaRPr>
          </a:p>
        </p:txBody>
      </p:sp>
      <p:graphicFrame>
        <p:nvGraphicFramePr>
          <p:cNvPr id="4" name="Table 3">
            <a:extLst>
              <a:ext uri="{FF2B5EF4-FFF2-40B4-BE49-F238E27FC236}">
                <a16:creationId xmlns:a16="http://schemas.microsoft.com/office/drawing/2014/main" xmlns="" id="{CDCE4A9D-C075-4BF4-A3B5-EA9FDCC487AA}"/>
              </a:ext>
            </a:extLst>
          </p:cNvPr>
          <p:cNvGraphicFramePr>
            <a:graphicFrameLocks noGrp="1"/>
          </p:cNvGraphicFramePr>
          <p:nvPr>
            <p:extLst>
              <p:ext uri="{D42A27DB-BD31-4B8C-83A1-F6EECF244321}">
                <p14:modId xmlns:p14="http://schemas.microsoft.com/office/powerpoint/2010/main" xmlns="" val="1121616763"/>
              </p:ext>
            </p:extLst>
          </p:nvPr>
        </p:nvGraphicFramePr>
        <p:xfrm>
          <a:off x="548640" y="2286000"/>
          <a:ext cx="11140440" cy="4058709"/>
        </p:xfrm>
        <a:graphic>
          <a:graphicData uri="http://schemas.openxmlformats.org/drawingml/2006/table">
            <a:tbl>
              <a:tblPr firstRow="1" bandRow="1" bandCol="1"/>
              <a:tblGrid>
                <a:gridCol w="1743130">
                  <a:extLst>
                    <a:ext uri="{9D8B030D-6E8A-4147-A177-3AD203B41FA5}">
                      <a16:colId xmlns:a16="http://schemas.microsoft.com/office/drawing/2014/main" xmlns="" val="3136246817"/>
                    </a:ext>
                  </a:extLst>
                </a:gridCol>
                <a:gridCol w="1595481">
                  <a:extLst>
                    <a:ext uri="{9D8B030D-6E8A-4147-A177-3AD203B41FA5}">
                      <a16:colId xmlns:a16="http://schemas.microsoft.com/office/drawing/2014/main" xmlns="" val="1434597429"/>
                    </a:ext>
                  </a:extLst>
                </a:gridCol>
                <a:gridCol w="1522760">
                  <a:extLst>
                    <a:ext uri="{9D8B030D-6E8A-4147-A177-3AD203B41FA5}">
                      <a16:colId xmlns:a16="http://schemas.microsoft.com/office/drawing/2014/main" xmlns="" val="476755230"/>
                    </a:ext>
                  </a:extLst>
                </a:gridCol>
                <a:gridCol w="1690241">
                  <a:extLst>
                    <a:ext uri="{9D8B030D-6E8A-4147-A177-3AD203B41FA5}">
                      <a16:colId xmlns:a16="http://schemas.microsoft.com/office/drawing/2014/main" xmlns="" val="396417833"/>
                    </a:ext>
                  </a:extLst>
                </a:gridCol>
                <a:gridCol w="1350871">
                  <a:extLst>
                    <a:ext uri="{9D8B030D-6E8A-4147-A177-3AD203B41FA5}">
                      <a16:colId xmlns:a16="http://schemas.microsoft.com/office/drawing/2014/main" xmlns="" val="2229629810"/>
                    </a:ext>
                  </a:extLst>
                </a:gridCol>
                <a:gridCol w="1549204">
                  <a:extLst>
                    <a:ext uri="{9D8B030D-6E8A-4147-A177-3AD203B41FA5}">
                      <a16:colId xmlns:a16="http://schemas.microsoft.com/office/drawing/2014/main" xmlns="" val="1811410537"/>
                    </a:ext>
                  </a:extLst>
                </a:gridCol>
                <a:gridCol w="1688753">
                  <a:extLst>
                    <a:ext uri="{9D8B030D-6E8A-4147-A177-3AD203B41FA5}">
                      <a16:colId xmlns:a16="http://schemas.microsoft.com/office/drawing/2014/main" xmlns="" val="3556239030"/>
                    </a:ext>
                  </a:extLst>
                </a:gridCol>
              </a:tblGrid>
              <a:tr h="440267">
                <a:tc>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 </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gridSpan="3">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2017/2018</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gridSpan="3">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2018/2019</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491278830"/>
                  </a:ext>
                </a:extLst>
              </a:tr>
              <a:tr h="880532">
                <a:tc>
                  <a:txBody>
                    <a:bodyPr/>
                    <a:lstStyle/>
                    <a:p>
                      <a:pPr marL="228600">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Sources of Revenue</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p>
                      <a:pPr marL="228600">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 </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Estimate </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a:solidFill>
                            <a:srgbClr val="FFFFFF"/>
                          </a:solidFill>
                          <a:effectLst/>
                          <a:latin typeface="Arial Nova" panose="020B0504020202020204"/>
                          <a:ea typeface="Times New Roman" panose="02020603050405020304" pitchFamily="18" charset="0"/>
                          <a:cs typeface="Times New Roman" panose="02020603050405020304" pitchFamily="18" charset="0"/>
                        </a:rPr>
                        <a:t>Actual</a:t>
                      </a:r>
                      <a:endParaRPr lang="en-GB" sz="1600" b="1" spc="-25">
                        <a:effectLst/>
                        <a:latin typeface="Arial Nova" panose="020B0504020202020204"/>
                        <a:ea typeface="Times New Roman" panose="02020603050405020304" pitchFamily="18" charset="0"/>
                        <a:cs typeface="Times New Roman" panose="02020603050405020304" pitchFamily="18" charset="0"/>
                      </a:endParaRPr>
                    </a:p>
                    <a:p>
                      <a:pPr marL="228600" algn="ctr">
                        <a:lnSpc>
                          <a:spcPct val="115000"/>
                        </a:lnSpc>
                        <a:spcAft>
                          <a:spcPts val="0"/>
                        </a:spcAft>
                      </a:pPr>
                      <a:r>
                        <a:rPr lang="en-GB" sz="1600" b="1" spc="-25">
                          <a:solidFill>
                            <a:srgbClr val="FFFFFF"/>
                          </a:solidFill>
                          <a:effectLst/>
                          <a:latin typeface="Arial Nova" panose="020B0504020202020204"/>
                          <a:ea typeface="Times New Roman" panose="02020603050405020304" pitchFamily="18" charset="0"/>
                          <a:cs typeface="Times New Roman" panose="02020603050405020304" pitchFamily="18" charset="0"/>
                        </a:rPr>
                        <a:t>Amount Collected</a:t>
                      </a:r>
                      <a:endParaRPr lang="en-GB" sz="1600" b="1" spc="-25">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(Over)/ Under Collection</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Estimate </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 </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Actual </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Amount Collected</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(Over)/Under Collection</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extLst>
                  <a:ext uri="{0D108BD9-81ED-4DB2-BD59-A6C34878D82A}">
                    <a16:rowId xmlns:a16="http://schemas.microsoft.com/office/drawing/2014/main" xmlns="" val="396359612"/>
                  </a:ext>
                </a:extLst>
              </a:tr>
              <a:tr h="440267">
                <a:tc>
                  <a:txBody>
                    <a:bodyPr/>
                    <a:lstStyle/>
                    <a:p>
                      <a:pPr marL="228600">
                        <a:lnSpc>
                          <a:spcPct val="115000"/>
                        </a:lnSpc>
                        <a:spcAft>
                          <a:spcPts val="0"/>
                        </a:spcAft>
                      </a:pPr>
                      <a:r>
                        <a:rPr lang="en-GB" sz="1600" b="1" spc="-25">
                          <a:solidFill>
                            <a:srgbClr val="FFFFFF"/>
                          </a:solidFill>
                          <a:effectLst/>
                          <a:latin typeface="Arial Nova" panose="020B0504020202020204"/>
                          <a:ea typeface="Times New Roman" panose="02020603050405020304" pitchFamily="18" charset="0"/>
                          <a:cs typeface="Times New Roman" panose="02020603050405020304" pitchFamily="18" charset="0"/>
                        </a:rPr>
                        <a:t> </a:t>
                      </a:r>
                      <a:endParaRPr lang="en-GB" sz="1600" b="1" spc="-25">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600" b="1" spc="-25">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a:txBody>
                    <a:bodyPr/>
                    <a:lstStyle/>
                    <a:p>
                      <a:pPr marL="228600" algn="ctr">
                        <a:lnSpc>
                          <a:spcPct val="115000"/>
                        </a:lnSpc>
                        <a:spcAft>
                          <a:spcPts val="0"/>
                        </a:spcAft>
                      </a:pPr>
                      <a:r>
                        <a:rPr lang="en-GB" sz="1600" b="1" spc="-25" dirty="0">
                          <a:solidFill>
                            <a:srgbClr val="FFFFFF"/>
                          </a:solidFill>
                          <a:effectLst/>
                          <a:latin typeface="Arial Nova" panose="020B0504020202020204"/>
                          <a:ea typeface="Times New Roman" panose="02020603050405020304" pitchFamily="18" charset="0"/>
                          <a:cs typeface="Times New Roman" panose="02020603050405020304" pitchFamily="18" charset="0"/>
                        </a:rPr>
                        <a:t>R’000</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extLst>
                  <a:ext uri="{0D108BD9-81ED-4DB2-BD59-A6C34878D82A}">
                    <a16:rowId xmlns:a16="http://schemas.microsoft.com/office/drawing/2014/main" xmlns="" val="2930627739"/>
                  </a:ext>
                </a:extLst>
              </a:tr>
              <a:tr h="440267">
                <a:tc>
                  <a:txBody>
                    <a:bodyPr/>
                    <a:lstStyle/>
                    <a:p>
                      <a:pPr marL="228600">
                        <a:lnSpc>
                          <a:spcPct val="115000"/>
                        </a:lnSpc>
                        <a:spcAft>
                          <a:spcPts val="0"/>
                        </a:spcAft>
                      </a:pPr>
                      <a:r>
                        <a:rPr lang="en-GB" sz="1600" b="1" spc="-25">
                          <a:effectLst/>
                          <a:latin typeface="Arial Nova" panose="020B0504020202020204"/>
                          <a:ea typeface="Times New Roman" panose="02020603050405020304" pitchFamily="18" charset="0"/>
                          <a:cs typeface="Times New Roman" panose="02020603050405020304" pitchFamily="18" charset="0"/>
                        </a:rPr>
                        <a:t>Sales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4 500</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4 124</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376</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5 000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4 383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617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69672155"/>
                  </a:ext>
                </a:extLst>
              </a:tr>
              <a:tr h="440267">
                <a:tc>
                  <a:txBody>
                    <a:bodyPr/>
                    <a:lstStyle/>
                    <a:p>
                      <a:pPr marL="228600">
                        <a:lnSpc>
                          <a:spcPct val="115000"/>
                        </a:lnSpc>
                        <a:spcAft>
                          <a:spcPts val="0"/>
                        </a:spcAft>
                      </a:pPr>
                      <a:r>
                        <a:rPr lang="en-GB" sz="1600" b="1" spc="-25">
                          <a:effectLst/>
                          <a:latin typeface="Arial Nova" panose="020B0504020202020204"/>
                          <a:ea typeface="Times New Roman" panose="02020603050405020304" pitchFamily="18" charset="0"/>
                          <a:cs typeface="Times New Roman" panose="02020603050405020304" pitchFamily="18" charset="0"/>
                        </a:rPr>
                        <a:t>Rental Income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3 465</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1 132</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2 333</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2 220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1 322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898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71956491"/>
                  </a:ext>
                </a:extLst>
              </a:tr>
              <a:tr h="440267">
                <a:tc>
                  <a:txBody>
                    <a:bodyPr/>
                    <a:lstStyle/>
                    <a:p>
                      <a:pPr marL="228600">
                        <a:lnSpc>
                          <a:spcPct val="115000"/>
                        </a:lnSpc>
                        <a:spcAft>
                          <a:spcPts val="0"/>
                        </a:spcAft>
                      </a:pPr>
                      <a:r>
                        <a:rPr lang="en-GB" sz="1600" b="1" spc="-25">
                          <a:effectLst/>
                          <a:latin typeface="Arial Nova" panose="020B0504020202020204"/>
                          <a:ea typeface="Times New Roman" panose="02020603050405020304" pitchFamily="18" charset="0"/>
                          <a:cs typeface="Times New Roman" panose="02020603050405020304" pitchFamily="18" charset="0"/>
                        </a:rPr>
                        <a:t>Other Income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324</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450</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(126)</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575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3 343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(2 768)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70116835"/>
                  </a:ext>
                </a:extLst>
              </a:tr>
              <a:tr h="0">
                <a:tc>
                  <a:txBody>
                    <a:bodyPr/>
                    <a:lstStyle/>
                    <a:p>
                      <a:pPr marL="228600">
                        <a:lnSpc>
                          <a:spcPct val="115000"/>
                        </a:lnSpc>
                        <a:spcAft>
                          <a:spcPts val="0"/>
                        </a:spcAft>
                      </a:pPr>
                      <a:r>
                        <a:rPr lang="en-GB" sz="1600" b="1" spc="-25">
                          <a:effectLst/>
                          <a:latin typeface="Arial Nova" panose="020B0504020202020204"/>
                          <a:ea typeface="Times New Roman" panose="02020603050405020304" pitchFamily="18" charset="0"/>
                          <a:cs typeface="Times New Roman" panose="02020603050405020304" pitchFamily="18" charset="0"/>
                        </a:rPr>
                        <a:t>Interest Income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249</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117</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132</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12034493"/>
                  </a:ext>
                </a:extLst>
              </a:tr>
              <a:tr h="440267">
                <a:tc>
                  <a:txBody>
                    <a:bodyPr/>
                    <a:lstStyle/>
                    <a:p>
                      <a:pPr marL="228600">
                        <a:lnSpc>
                          <a:spcPct val="115000"/>
                        </a:lnSpc>
                        <a:spcAft>
                          <a:spcPts val="0"/>
                        </a:spcAft>
                      </a:pPr>
                      <a:r>
                        <a:rPr lang="en-GB" sz="1600" b="1" spc="-25">
                          <a:effectLst/>
                          <a:latin typeface="Arial Nova" panose="020B0504020202020204"/>
                          <a:ea typeface="Times New Roman" panose="02020603050405020304" pitchFamily="18"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8 538</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5 823</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ZA" sz="1600" b="1" spc="-25" dirty="0">
                          <a:effectLst/>
                          <a:latin typeface="Arial Nova" panose="020B0504020202020204"/>
                          <a:ea typeface="Times New Roman" panose="02020603050405020304" pitchFamily="18" charset="0"/>
                          <a:cs typeface="Times New Roman" panose="02020603050405020304" pitchFamily="18" charset="0"/>
                        </a:rPr>
                        <a:t>2 715</a:t>
                      </a:r>
                      <a:endParaRPr lang="en-GB" sz="1600" b="1" spc="-25" dirty="0">
                        <a:effectLst/>
                        <a:latin typeface="Arial Nova" panose="020B0504020202020204"/>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7 850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9 062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GB" sz="1600" b="1" spc="-25" dirty="0">
                          <a:effectLst/>
                          <a:latin typeface="Arial Nova" panose="020B0504020202020204"/>
                          <a:ea typeface="Times New Roman" panose="02020603050405020304" pitchFamily="18" charset="0"/>
                          <a:cs typeface="Times New Roman" panose="02020603050405020304" pitchFamily="18" charset="0"/>
                        </a:rPr>
                        <a:t>(1 212)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72374831"/>
                  </a:ext>
                </a:extLst>
              </a:tr>
            </a:tbl>
          </a:graphicData>
        </a:graphic>
      </p:graphicFrame>
      <p:sp>
        <p:nvSpPr>
          <p:cNvPr id="2" name="Slide Number Placeholder 1">
            <a:extLst>
              <a:ext uri="{FF2B5EF4-FFF2-40B4-BE49-F238E27FC236}">
                <a16:creationId xmlns:a16="http://schemas.microsoft.com/office/drawing/2014/main" xmlns="" id="{ABBC2FD5-19F9-4BCA-822E-84E55851163B}"/>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xmlns="" val="34302567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2185</TotalTime>
  <Words>1035</Words>
  <Application>Microsoft Office PowerPoint</Application>
  <PresentationFormat>Custom</PresentationFormat>
  <Paragraphs>241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Wood Type</vt:lpstr>
      <vt:lpstr>BRIEFING ON THE 2018/19 ANNUAL REPORT AND AUDITED FINANCIAL STATEMENTS TO THE PORTFOLIO COMMITTEE ON DEFENCE AND MILITARY VETERANS</vt:lpstr>
      <vt:lpstr>Slide 2</vt:lpstr>
      <vt:lpstr>General introduction</vt:lpstr>
      <vt:lpstr>BRIEF: Expected outcomes</vt:lpstr>
      <vt:lpstr>2018/19 PERFORMANCE: EXECUTIVE SUMMARY</vt:lpstr>
      <vt:lpstr>Castle Job stats: 2018/19</vt:lpstr>
      <vt:lpstr>Slide 7</vt:lpstr>
      <vt:lpstr>Slide 8</vt:lpstr>
      <vt:lpstr>Slide 9</vt:lpstr>
      <vt:lpstr>HUMAN RESOURCES:  the heartbeat of the castle (Pp. 40 – 44)</vt:lpstr>
      <vt:lpstr>Previous brrR (2018) queries</vt:lpstr>
      <vt:lpstr>Previous brrR (2018) queries</vt:lpstr>
      <vt:lpstr>         IN CONCLUSION:  1. The Board want to build and maintain good  relations with this esteemed Committee; 2. In advance thank you for your unwavering  support; and 3. Note that with minimal state-funded and other  support, the CCB can significantly increase its’  social, economic and employment impact in the  heritage sector. 4. If time permits, we want to show you some visual  manifestations of the CCB’s hard work.  THANK YOU! </vt:lpstr>
      <vt:lpstr>Slide 14</vt:lpstr>
      <vt:lpstr>Slide 15</vt:lpstr>
      <vt:lpstr>Slide 16</vt:lpstr>
      <vt:lpstr>Slide 17</vt:lpstr>
      <vt:lpstr>Slide 18</vt:lpstr>
      <vt:lpstr>Slide 19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ceo</dc:creator>
  <cp:lastModifiedBy>PUMZA</cp:lastModifiedBy>
  <cp:revision>190</cp:revision>
  <cp:lastPrinted>2017-10-11T06:57:43Z</cp:lastPrinted>
  <dcterms:created xsi:type="dcterms:W3CDTF">2014-09-12T02:14:24Z</dcterms:created>
  <dcterms:modified xsi:type="dcterms:W3CDTF">2019-10-17T13:04:36Z</dcterms:modified>
</cp:coreProperties>
</file>