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83748" r:id="rId2"/>
  </p:sldMasterIdLst>
  <p:notesMasterIdLst>
    <p:notesMasterId r:id="rId23"/>
  </p:notesMasterIdLst>
  <p:handoutMasterIdLst>
    <p:handoutMasterId r:id="rId24"/>
  </p:handoutMasterIdLst>
  <p:sldIdLst>
    <p:sldId id="302" r:id="rId3"/>
    <p:sldId id="340" r:id="rId4"/>
    <p:sldId id="730" r:id="rId5"/>
    <p:sldId id="566" r:id="rId6"/>
    <p:sldId id="737" r:id="rId7"/>
    <p:sldId id="738" r:id="rId8"/>
    <p:sldId id="727" r:id="rId9"/>
    <p:sldId id="594" r:id="rId10"/>
    <p:sldId id="734" r:id="rId11"/>
    <p:sldId id="751" r:id="rId12"/>
    <p:sldId id="752" r:id="rId13"/>
    <p:sldId id="740" r:id="rId14"/>
    <p:sldId id="739" r:id="rId15"/>
    <p:sldId id="747" r:id="rId16"/>
    <p:sldId id="748" r:id="rId17"/>
    <p:sldId id="749" r:id="rId18"/>
    <p:sldId id="722" r:id="rId19"/>
    <p:sldId id="735" r:id="rId20"/>
    <p:sldId id="750" r:id="rId21"/>
    <p:sldId id="270" r:id="rId22"/>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mbria" panose="02040503050406030204" pitchFamily="18"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mbria" panose="02040503050406030204" pitchFamily="18"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mbria" panose="02040503050406030204" pitchFamily="18"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mbria" panose="02040503050406030204" pitchFamily="18"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mbria" panose="020405030504060302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Cambria" panose="020405030504060302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Cambria" panose="020405030504060302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Cambria" panose="020405030504060302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Cambria" panose="020405030504060302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8613" autoAdjust="0"/>
  </p:normalViewPr>
  <p:slideViewPr>
    <p:cSldViewPr snapToGrid="0" snapToObjects="1">
      <p:cViewPr varScale="1">
        <p:scale>
          <a:sx n="84" d="100"/>
          <a:sy n="84" d="100"/>
        </p:scale>
        <p:origin x="1382" y="82"/>
      </p:cViewPr>
      <p:guideLst>
        <p:guide orient="horz" pos="2160"/>
        <p:guide pos="2880"/>
      </p:guideLst>
    </p:cSldViewPr>
  </p:slideViewPr>
  <p:outlineViewPr>
    <p:cViewPr>
      <p:scale>
        <a:sx n="33" d="100"/>
        <a:sy n="33" d="100"/>
      </p:scale>
      <p:origin x="0" y="11718"/>
    </p:cViewPr>
  </p:outlin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2400">
                <a:latin typeface="Arial" panose="020B0604020202020204" pitchFamily="34" charset="0"/>
                <a:cs typeface="Arial" panose="020B0604020202020204" pitchFamily="34" charset="0"/>
              </a:defRPr>
            </a:pPr>
            <a:r>
              <a:rPr lang="en-US" sz="2400" dirty="0">
                <a:latin typeface="Arial" panose="020B0604020202020204" pitchFamily="34" charset="0"/>
                <a:cs typeface="Arial" panose="020B0604020202020204" pitchFamily="34" charset="0"/>
              </a:rPr>
              <a:t>Performance </a:t>
            </a:r>
            <a:r>
              <a:rPr lang="en-US" sz="2400" dirty="0" smtClean="0">
                <a:latin typeface="Arial" panose="020B0604020202020204" pitchFamily="34" charset="0"/>
                <a:cs typeface="Arial" panose="020B0604020202020204" pitchFamily="34" charset="0"/>
              </a:rPr>
              <a:t>Trend: 2014/15</a:t>
            </a:r>
            <a:r>
              <a:rPr lang="en-US" sz="2400" baseline="0" dirty="0" smtClean="0">
                <a:latin typeface="Arial" panose="020B0604020202020204" pitchFamily="34" charset="0"/>
                <a:cs typeface="Arial" panose="020B0604020202020204" pitchFamily="34" charset="0"/>
              </a:rPr>
              <a:t> – 2018/19</a:t>
            </a:r>
            <a:endParaRPr lang="en-US" sz="2400" dirty="0">
              <a:latin typeface="Arial" panose="020B0604020202020204" pitchFamily="34" charset="0"/>
              <a:cs typeface="Arial" panose="020B0604020202020204" pitchFamily="34" charset="0"/>
            </a:endParaRPr>
          </a:p>
        </c:rich>
      </c:tx>
      <c:overlay val="0"/>
    </c:title>
    <c:autoTitleDeleted val="0"/>
    <c:plotArea>
      <c:layout>
        <c:manualLayout>
          <c:layoutTarget val="inner"/>
          <c:xMode val="edge"/>
          <c:yMode val="edge"/>
          <c:x val="1.7244094488188977E-2"/>
          <c:y val="0.16282236680093129"/>
          <c:w val="0.98275590551181102"/>
          <c:h val="0.71479637530440288"/>
        </c:manualLayout>
      </c:layout>
      <c:barChart>
        <c:barDir val="col"/>
        <c:grouping val="clustered"/>
        <c:varyColors val="0"/>
        <c:ser>
          <c:idx val="0"/>
          <c:order val="0"/>
          <c:tx>
            <c:strRef>
              <c:f>Sheet1!$B$2</c:f>
              <c:strCache>
                <c:ptCount val="1"/>
                <c:pt idx="0">
                  <c:v>Performance Trend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Sheet1!$A$3:$A$10</c:f>
              <c:strCache>
                <c:ptCount val="5"/>
                <c:pt idx="0">
                  <c:v>FY 2014/15 </c:v>
                </c:pt>
                <c:pt idx="1">
                  <c:v>FY 2015/16</c:v>
                </c:pt>
                <c:pt idx="2">
                  <c:v>FY 2016/17</c:v>
                </c:pt>
                <c:pt idx="3">
                  <c:v>FY 2017/18</c:v>
                </c:pt>
                <c:pt idx="4">
                  <c:v>FY 2018/19</c:v>
                </c:pt>
              </c:strCache>
            </c:strRef>
          </c:cat>
          <c:val>
            <c:numRef>
              <c:f>Sheet1!$B$3:$B$10</c:f>
              <c:numCache>
                <c:formatCode>0%</c:formatCode>
                <c:ptCount val="8"/>
                <c:pt idx="0">
                  <c:v>0.45</c:v>
                </c:pt>
                <c:pt idx="1">
                  <c:v>0.41</c:v>
                </c:pt>
                <c:pt idx="2">
                  <c:v>0.5</c:v>
                </c:pt>
                <c:pt idx="3">
                  <c:v>0.67</c:v>
                </c:pt>
                <c:pt idx="4">
                  <c:v>0.67</c:v>
                </c:pt>
              </c:numCache>
            </c:numRef>
          </c:val>
          <c:extLst>
            <c:ext xmlns:c16="http://schemas.microsoft.com/office/drawing/2014/chart" uri="{C3380CC4-5D6E-409C-BE32-E72D297353CC}">
              <c16:uniqueId val="{00000000-2B07-4549-AC3D-0CFC11374673}"/>
            </c:ext>
          </c:extLst>
        </c:ser>
        <c:dLbls>
          <c:showLegendKey val="0"/>
          <c:showVal val="1"/>
          <c:showCatName val="0"/>
          <c:showSerName val="0"/>
          <c:showPercent val="0"/>
          <c:showBubbleSize val="0"/>
        </c:dLbls>
        <c:gapWidth val="150"/>
        <c:axId val="76295680"/>
        <c:axId val="48220992"/>
      </c:barChart>
      <c:catAx>
        <c:axId val="76295680"/>
        <c:scaling>
          <c:orientation val="minMax"/>
        </c:scaling>
        <c:delete val="0"/>
        <c:axPos val="b"/>
        <c:numFmt formatCode="General" sourceLinked="1"/>
        <c:majorTickMark val="none"/>
        <c:minorTickMark val="none"/>
        <c:tickLblPos val="nextTo"/>
        <c:txPr>
          <a:bodyPr/>
          <a:lstStyle/>
          <a:p>
            <a:pPr>
              <a:defRPr sz="1400" b="1"/>
            </a:pPr>
            <a:endParaRPr lang="en-US"/>
          </a:p>
        </c:txPr>
        <c:crossAx val="48220992"/>
        <c:crosses val="autoZero"/>
        <c:auto val="1"/>
        <c:lblAlgn val="ctr"/>
        <c:lblOffset val="100"/>
        <c:noMultiLvlLbl val="0"/>
      </c:catAx>
      <c:valAx>
        <c:axId val="48220992"/>
        <c:scaling>
          <c:orientation val="minMax"/>
        </c:scaling>
        <c:delete val="1"/>
        <c:axPos val="l"/>
        <c:numFmt formatCode="0%" sourceLinked="1"/>
        <c:majorTickMark val="none"/>
        <c:minorTickMark val="none"/>
        <c:tickLblPos val="nextTo"/>
        <c:crossAx val="7629568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0.22054</cdr:x>
      <cdr:y>0.30268</cdr:y>
    </cdr:from>
    <cdr:to>
      <cdr:x>0.43827</cdr:x>
      <cdr:y>0.47808</cdr:y>
    </cdr:to>
    <cdr:cxnSp macro="">
      <cdr:nvCxnSpPr>
        <cdr:cNvPr id="3" name="Straight Arrow Connector 2">
          <a:extLst xmlns:a="http://schemas.openxmlformats.org/drawingml/2006/main">
            <a:ext uri="{FF2B5EF4-FFF2-40B4-BE49-F238E27FC236}">
              <a16:creationId xmlns:a16="http://schemas.microsoft.com/office/drawing/2014/main" id="{D57A1194-11BE-4656-AA10-D66450F0906D}"/>
            </a:ext>
          </a:extLst>
        </cdr:cNvPr>
        <cdr:cNvCxnSpPr/>
      </cdr:nvCxnSpPr>
      <cdr:spPr>
        <a:xfrm xmlns:a="http://schemas.openxmlformats.org/drawingml/2006/main" flipV="1">
          <a:off x="1814945" y="1482292"/>
          <a:ext cx="1791855" cy="85898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943D9A17-3779-4965-87B7-253EB0A27C16}" type="datetimeFigureOut">
              <a:rPr lang="en-ZA"/>
              <a:pPr>
                <a:defRPr/>
              </a:pPr>
              <a:t>2019/10/15</a:t>
            </a:fld>
            <a:endParaRPr lang="en-ZA"/>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pPr>
              <a:defRPr/>
            </a:pPr>
            <a:endParaRPr lang="en-ZA"/>
          </a:p>
        </p:txBody>
      </p:sp>
      <p:sp>
        <p:nvSpPr>
          <p:cNvPr id="5" name="Slide Number Placeholder 4"/>
          <p:cNvSpPr>
            <a:spLocks noGrp="1"/>
          </p:cNvSpPr>
          <p:nvPr>
            <p:ph type="sldNum" sz="quarter" idx="3"/>
          </p:nvPr>
        </p:nvSpPr>
        <p:spPr>
          <a:xfrm>
            <a:off x="3849688" y="9428164"/>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D3EAD98-B800-4EE4-B65D-463C3F28C9F1}" type="slidenum">
              <a:rPr lang="en-ZA" altLang="en-US"/>
              <a:pPr>
                <a:defRPr/>
              </a:pPr>
              <a:t>‹#›</a:t>
            </a:fld>
            <a:endParaRPr lang="en-ZA" altLang="en-US"/>
          </a:p>
        </p:txBody>
      </p:sp>
    </p:spTree>
    <p:extLst>
      <p:ext uri="{BB962C8B-B14F-4D97-AF65-F5344CB8AC3E}">
        <p14:creationId xmlns:p14="http://schemas.microsoft.com/office/powerpoint/2010/main" val="783040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ea typeface="ＭＳ Ｐゴシック" pitchFamily="34" charset="-128"/>
              </a:defRPr>
            </a:lvl1pPr>
          </a:lstStyle>
          <a:p>
            <a:pPr>
              <a:defRPr/>
            </a:pPr>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ea typeface="ＭＳ Ｐゴシック" pitchFamily="34" charset="-128"/>
              </a:defRPr>
            </a:lvl1pPr>
          </a:lstStyle>
          <a:p>
            <a:pPr>
              <a:defRPr/>
            </a:pPr>
            <a:fld id="{CFF8AA78-A168-4865-9361-2F61B837D036}" type="datetimeFigureOut">
              <a:rPr lang="en-ZA"/>
              <a:pPr>
                <a:defRPr/>
              </a:pPr>
              <a:t>2019/10/15</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ZA" noProof="0" dirty="0" smtClean="0"/>
          </a:p>
        </p:txBody>
      </p:sp>
      <p:sp>
        <p:nvSpPr>
          <p:cNvPr id="5" name="Notes Placeholder 4"/>
          <p:cNvSpPr>
            <a:spLocks noGrp="1"/>
          </p:cNvSpPr>
          <p:nvPr>
            <p:ph type="body" sz="quarter" idx="3"/>
          </p:nvPr>
        </p:nvSpPr>
        <p:spPr>
          <a:xfrm>
            <a:off x="679451"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9428164"/>
            <a:ext cx="2946400" cy="496887"/>
          </a:xfrm>
          <a:prstGeom prst="rect">
            <a:avLst/>
          </a:prstGeom>
        </p:spPr>
        <p:txBody>
          <a:bodyPr vert="horz" lIns="91440" tIns="45720" rIns="91440" bIns="45720" rtlCol="0" anchor="b"/>
          <a:lstStyle>
            <a:lvl1pPr algn="l" eaLnBrk="1" hangingPunct="1">
              <a:defRPr sz="1200">
                <a:ea typeface="ＭＳ Ｐゴシック" pitchFamily="34" charset="-128"/>
              </a:defRPr>
            </a:lvl1pPr>
          </a:lstStyle>
          <a:p>
            <a:pPr>
              <a:defRPr/>
            </a:pPr>
            <a:endParaRPr lang="en-ZA"/>
          </a:p>
        </p:txBody>
      </p:sp>
      <p:sp>
        <p:nvSpPr>
          <p:cNvPr id="7" name="Slide Number Placeholder 6"/>
          <p:cNvSpPr>
            <a:spLocks noGrp="1"/>
          </p:cNvSpPr>
          <p:nvPr>
            <p:ph type="sldNum" sz="quarter" idx="5"/>
          </p:nvPr>
        </p:nvSpPr>
        <p:spPr>
          <a:xfrm>
            <a:off x="3849688" y="9428164"/>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FC0C820-693F-4880-B837-E8E56EE96553}" type="slidenum">
              <a:rPr lang="en-ZA" altLang="en-US"/>
              <a:pPr>
                <a:defRPr/>
              </a:pPr>
              <a:t>‹#›</a:t>
            </a:fld>
            <a:endParaRPr lang="en-ZA" altLang="en-US"/>
          </a:p>
        </p:txBody>
      </p:sp>
    </p:spTree>
    <p:extLst>
      <p:ext uri="{BB962C8B-B14F-4D97-AF65-F5344CB8AC3E}">
        <p14:creationId xmlns:p14="http://schemas.microsoft.com/office/powerpoint/2010/main" val="3999220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C605873-0498-453D-A53D-02ABD0D192B5}" type="datetime1">
              <a:rPr lang="en-ZA"/>
              <a:pPr>
                <a:defRPr/>
              </a:pPr>
              <a:t>2019/10/15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7C1637-A423-4C23-B82B-FBEFB4759ABE}" type="slidenum">
              <a:rPr lang="en-US" altLang="en-US"/>
              <a:pPr>
                <a:defRPr/>
              </a:pPr>
              <a:t>‹#›</a:t>
            </a:fld>
            <a:endParaRPr lang="en-US" altLang="en-US"/>
          </a:p>
        </p:txBody>
      </p:sp>
    </p:spTree>
    <p:extLst>
      <p:ext uri="{BB962C8B-B14F-4D97-AF65-F5344CB8AC3E}">
        <p14:creationId xmlns:p14="http://schemas.microsoft.com/office/powerpoint/2010/main" val="280263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D284CC-C00E-4C18-9E0C-560FD3DBA12F}" type="datetime1">
              <a:rPr lang="en-ZA"/>
              <a:pPr>
                <a:defRPr/>
              </a:pPr>
              <a:t>2019/10/15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94E65-A766-4D9C-B2B3-C64DC599F44B}" type="slidenum">
              <a:rPr lang="en-US" altLang="en-US"/>
              <a:pPr>
                <a:defRPr/>
              </a:pPr>
              <a:t>‹#›</a:t>
            </a:fld>
            <a:endParaRPr lang="en-US" altLang="en-US"/>
          </a:p>
        </p:txBody>
      </p:sp>
    </p:spTree>
    <p:extLst>
      <p:ext uri="{BB962C8B-B14F-4D97-AF65-F5344CB8AC3E}">
        <p14:creationId xmlns:p14="http://schemas.microsoft.com/office/powerpoint/2010/main" val="57556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8B47F4-19C3-4BD3-BC3B-E00F34D38490}" type="datetime1">
              <a:rPr lang="en-ZA"/>
              <a:pPr>
                <a:defRPr/>
              </a:pPr>
              <a:t>2019/10/15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A7FFDD-A5F9-41A9-8FB4-D6C4D3BA321B}" type="slidenum">
              <a:rPr lang="en-US" altLang="en-US"/>
              <a:pPr>
                <a:defRPr/>
              </a:pPr>
              <a:t>‹#›</a:t>
            </a:fld>
            <a:endParaRPr lang="en-US" altLang="en-US"/>
          </a:p>
        </p:txBody>
      </p:sp>
    </p:spTree>
    <p:extLst>
      <p:ext uri="{BB962C8B-B14F-4D97-AF65-F5344CB8AC3E}">
        <p14:creationId xmlns:p14="http://schemas.microsoft.com/office/powerpoint/2010/main" val="2809408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0C2B91F1-0369-4462-894A-9EB61B83679D}" type="datetime1">
              <a:rPr lang="en-ZA"/>
              <a:pPr>
                <a:defRPr/>
              </a:pPr>
              <a:t>2019/10/15</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3A9D69-8B49-4D31-B934-4E6BF90FFC2B}" type="slidenum">
              <a:rPr lang="en-US" altLang="en-US"/>
              <a:pPr>
                <a:defRPr/>
              </a:pPr>
              <a:t>‹#›</a:t>
            </a:fld>
            <a:endParaRPr lang="en-US" altLang="en-US"/>
          </a:p>
        </p:txBody>
      </p:sp>
    </p:spTree>
    <p:extLst>
      <p:ext uri="{BB962C8B-B14F-4D97-AF65-F5344CB8AC3E}">
        <p14:creationId xmlns:p14="http://schemas.microsoft.com/office/powerpoint/2010/main" val="3658614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1F9B3F1B-901C-406D-9B87-46D220915919}" type="datetime1">
              <a:rPr lang="en-ZA"/>
              <a:pPr>
                <a:defRPr/>
              </a:pPr>
              <a:t>2019/10/15</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7E4FE1-74B0-4CD4-BD61-6751B7CAA710}" type="slidenum">
              <a:rPr lang="en-US" altLang="en-US"/>
              <a:pPr>
                <a:defRPr/>
              </a:pPr>
              <a:t>‹#›</a:t>
            </a:fld>
            <a:endParaRPr lang="en-US" altLang="en-US"/>
          </a:p>
        </p:txBody>
      </p:sp>
    </p:spTree>
    <p:extLst>
      <p:ext uri="{BB962C8B-B14F-4D97-AF65-F5344CB8AC3E}">
        <p14:creationId xmlns:p14="http://schemas.microsoft.com/office/powerpoint/2010/main" val="2889400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0B9AF86E-4F5F-4350-BE18-E5B040BBDBC0}" type="datetime1">
              <a:rPr lang="en-ZA"/>
              <a:pPr>
                <a:defRPr/>
              </a:pPr>
              <a:t>2019/10/15</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921CB6-A0BC-4383-B9EF-A0E9F5D6411A}" type="slidenum">
              <a:rPr lang="en-US" altLang="en-US"/>
              <a:pPr>
                <a:defRPr/>
              </a:pPr>
              <a:t>‹#›</a:t>
            </a:fld>
            <a:endParaRPr lang="en-US" altLang="en-US"/>
          </a:p>
        </p:txBody>
      </p:sp>
    </p:spTree>
    <p:extLst>
      <p:ext uri="{BB962C8B-B14F-4D97-AF65-F5344CB8AC3E}">
        <p14:creationId xmlns:p14="http://schemas.microsoft.com/office/powerpoint/2010/main" val="3059379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68978123-32F1-4870-83F5-0491F3FC3F83}" type="datetime1">
              <a:rPr lang="en-ZA"/>
              <a:pPr>
                <a:defRPr/>
              </a:pPr>
              <a:t>2019/10/15</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B89522-E750-49DE-8A23-635DBD75FE42}" type="slidenum">
              <a:rPr lang="en-US" altLang="en-US"/>
              <a:pPr>
                <a:defRPr/>
              </a:pPr>
              <a:t>‹#›</a:t>
            </a:fld>
            <a:endParaRPr lang="en-US" altLang="en-US"/>
          </a:p>
        </p:txBody>
      </p:sp>
    </p:spTree>
    <p:extLst>
      <p:ext uri="{BB962C8B-B14F-4D97-AF65-F5344CB8AC3E}">
        <p14:creationId xmlns:p14="http://schemas.microsoft.com/office/powerpoint/2010/main" val="1270268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ea typeface="ＭＳ Ｐゴシック" pitchFamily="34" charset="-128"/>
              </a:defRPr>
            </a:lvl1pPr>
          </a:lstStyle>
          <a:p>
            <a:pPr>
              <a:defRPr/>
            </a:pPr>
            <a:fld id="{B8E31B1A-313D-4B66-B474-68F587279E70}" type="datetime1">
              <a:rPr lang="en-ZA"/>
              <a:pPr>
                <a:defRPr/>
              </a:pPr>
              <a:t>2019/10/15</a:t>
            </a:fld>
            <a:endParaRPr lang="en-US" dirty="0"/>
          </a:p>
        </p:txBody>
      </p:sp>
      <p:sp>
        <p:nvSpPr>
          <p:cNvPr id="8"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BD1B9A8-6FED-42A6-AAF1-81D52183E12A}" type="slidenum">
              <a:rPr lang="en-US" altLang="en-US"/>
              <a:pPr>
                <a:defRPr/>
              </a:pPr>
              <a:t>‹#›</a:t>
            </a:fld>
            <a:endParaRPr lang="en-US" altLang="en-US"/>
          </a:p>
        </p:txBody>
      </p:sp>
    </p:spTree>
    <p:extLst>
      <p:ext uri="{BB962C8B-B14F-4D97-AF65-F5344CB8AC3E}">
        <p14:creationId xmlns:p14="http://schemas.microsoft.com/office/powerpoint/2010/main" val="2830131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ea typeface="ＭＳ Ｐゴシック" pitchFamily="34" charset="-128"/>
              </a:defRPr>
            </a:lvl1pPr>
          </a:lstStyle>
          <a:p>
            <a:pPr>
              <a:defRPr/>
            </a:pPr>
            <a:fld id="{60CDC5CA-4C31-409A-A9E1-E0E3DB9C6C31}" type="datetime1">
              <a:rPr lang="en-ZA"/>
              <a:pPr>
                <a:defRPr/>
              </a:pPr>
              <a:t>2019/10/15</a:t>
            </a:fld>
            <a:endParaRPr lang="en-US" dirty="0"/>
          </a:p>
        </p:txBody>
      </p:sp>
      <p:sp>
        <p:nvSpPr>
          <p:cNvPr id="4"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BDE574F-25E9-4058-941C-F2CD0F926AE8}" type="slidenum">
              <a:rPr lang="en-US" altLang="en-US"/>
              <a:pPr>
                <a:defRPr/>
              </a:pPr>
              <a:t>‹#›</a:t>
            </a:fld>
            <a:endParaRPr lang="en-US" altLang="en-US"/>
          </a:p>
        </p:txBody>
      </p:sp>
    </p:spTree>
    <p:extLst>
      <p:ext uri="{BB962C8B-B14F-4D97-AF65-F5344CB8AC3E}">
        <p14:creationId xmlns:p14="http://schemas.microsoft.com/office/powerpoint/2010/main" val="845643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ＭＳ Ｐゴシック" pitchFamily="34" charset="-128"/>
              </a:defRPr>
            </a:lvl1pPr>
          </a:lstStyle>
          <a:p>
            <a:pPr>
              <a:defRPr/>
            </a:pPr>
            <a:fld id="{311A6BE4-5174-443F-9E2D-541BD5A6BC5C}" type="datetime1">
              <a:rPr lang="en-ZA"/>
              <a:pPr>
                <a:defRPr/>
              </a:pPr>
              <a:t>2019/10/15</a:t>
            </a:fld>
            <a:endParaRPr lang="en-US" dirty="0"/>
          </a:p>
        </p:txBody>
      </p:sp>
      <p:sp>
        <p:nvSpPr>
          <p:cNvPr id="3"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08D15E-4722-4361-90F0-56E05E86051E}" type="slidenum">
              <a:rPr lang="en-US" altLang="en-US"/>
              <a:pPr>
                <a:defRPr/>
              </a:pPr>
              <a:t>‹#›</a:t>
            </a:fld>
            <a:endParaRPr lang="en-US" altLang="en-US"/>
          </a:p>
        </p:txBody>
      </p:sp>
    </p:spTree>
    <p:extLst>
      <p:ext uri="{BB962C8B-B14F-4D97-AF65-F5344CB8AC3E}">
        <p14:creationId xmlns:p14="http://schemas.microsoft.com/office/powerpoint/2010/main" val="614755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3F928DDE-FBA6-4A62-AF2E-3FD3860CDB09}" type="datetime1">
              <a:rPr lang="en-ZA"/>
              <a:pPr>
                <a:defRPr/>
              </a:pPr>
              <a:t>2019/10/15</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D06CE6-568E-4F10-A82D-9B37229559D0}" type="slidenum">
              <a:rPr lang="en-US" altLang="en-US"/>
              <a:pPr>
                <a:defRPr/>
              </a:pPr>
              <a:t>‹#›</a:t>
            </a:fld>
            <a:endParaRPr lang="en-US" altLang="en-US"/>
          </a:p>
        </p:txBody>
      </p:sp>
    </p:spTree>
    <p:extLst>
      <p:ext uri="{BB962C8B-B14F-4D97-AF65-F5344CB8AC3E}">
        <p14:creationId xmlns:p14="http://schemas.microsoft.com/office/powerpoint/2010/main" val="156505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BAA8CA-5113-4312-8024-D8716E3B30DD}" type="datetime1">
              <a:rPr lang="en-ZA"/>
              <a:pPr>
                <a:defRPr/>
              </a:pPr>
              <a:t>2019/10/15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68843C-8C94-49F9-B806-00EE01607616}" type="slidenum">
              <a:rPr lang="en-US" altLang="en-US"/>
              <a:pPr>
                <a:defRPr/>
              </a:pPr>
              <a:t>‹#›</a:t>
            </a:fld>
            <a:endParaRPr lang="en-US" altLang="en-US"/>
          </a:p>
        </p:txBody>
      </p:sp>
    </p:spTree>
    <p:extLst>
      <p:ext uri="{BB962C8B-B14F-4D97-AF65-F5344CB8AC3E}">
        <p14:creationId xmlns:p14="http://schemas.microsoft.com/office/powerpoint/2010/main" val="1490184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C46900F8-4D82-4CB1-B134-2E42A77A1A35}" type="datetime1">
              <a:rPr lang="en-ZA"/>
              <a:pPr>
                <a:defRPr/>
              </a:pPr>
              <a:t>2019/10/15</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898FAD-EF44-4E18-A6C9-9AE64D9DD3A0}" type="slidenum">
              <a:rPr lang="en-US" altLang="en-US"/>
              <a:pPr>
                <a:defRPr/>
              </a:pPr>
              <a:t>‹#›</a:t>
            </a:fld>
            <a:endParaRPr lang="en-US" altLang="en-US"/>
          </a:p>
        </p:txBody>
      </p:sp>
    </p:spTree>
    <p:extLst>
      <p:ext uri="{BB962C8B-B14F-4D97-AF65-F5344CB8AC3E}">
        <p14:creationId xmlns:p14="http://schemas.microsoft.com/office/powerpoint/2010/main" val="1088145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73E0647B-D5EC-43EB-9081-587DF5476D25}" type="datetime1">
              <a:rPr lang="en-ZA"/>
              <a:pPr>
                <a:defRPr/>
              </a:pPr>
              <a:t>2019/10/15</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1B932B-1A27-49C6-93CB-665F36018A2C}" type="slidenum">
              <a:rPr lang="en-US" altLang="en-US"/>
              <a:pPr>
                <a:defRPr/>
              </a:pPr>
              <a:t>‹#›</a:t>
            </a:fld>
            <a:endParaRPr lang="en-US" altLang="en-US"/>
          </a:p>
        </p:txBody>
      </p:sp>
    </p:spTree>
    <p:extLst>
      <p:ext uri="{BB962C8B-B14F-4D97-AF65-F5344CB8AC3E}">
        <p14:creationId xmlns:p14="http://schemas.microsoft.com/office/powerpoint/2010/main" val="4170833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809D7C12-EABC-4ED3-92B5-385AC6889651}" type="datetime1">
              <a:rPr lang="en-ZA"/>
              <a:pPr>
                <a:defRPr/>
              </a:pPr>
              <a:t>2019/10/15</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50C665-32A9-4E1B-834C-EFE39889DF58}" type="slidenum">
              <a:rPr lang="en-US" altLang="en-US"/>
              <a:pPr>
                <a:defRPr/>
              </a:pPr>
              <a:t>‹#›</a:t>
            </a:fld>
            <a:endParaRPr lang="en-US" altLang="en-US"/>
          </a:p>
        </p:txBody>
      </p:sp>
    </p:spTree>
    <p:extLst>
      <p:ext uri="{BB962C8B-B14F-4D97-AF65-F5344CB8AC3E}">
        <p14:creationId xmlns:p14="http://schemas.microsoft.com/office/powerpoint/2010/main" val="1507819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BDBF202-E9EF-4F0C-A3B0-6717BE1A744D}" type="datetime1">
              <a:rPr lang="en-ZA"/>
              <a:pPr>
                <a:defRPr/>
              </a:pPr>
              <a:t>2019/10/15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D3AF77-1700-4E14-A1F9-80573928FB86}" type="slidenum">
              <a:rPr lang="en-US" altLang="en-US"/>
              <a:pPr>
                <a:defRPr/>
              </a:pPr>
              <a:t>‹#›</a:t>
            </a:fld>
            <a:endParaRPr lang="en-US" altLang="en-US"/>
          </a:p>
        </p:txBody>
      </p:sp>
    </p:spTree>
    <p:extLst>
      <p:ext uri="{BB962C8B-B14F-4D97-AF65-F5344CB8AC3E}">
        <p14:creationId xmlns:p14="http://schemas.microsoft.com/office/powerpoint/2010/main" val="4261206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96BD14-ED47-46FA-99FD-8F87748B64F9}" type="datetime1">
              <a:rPr lang="en-ZA"/>
              <a:pPr>
                <a:defRPr/>
              </a:pPr>
              <a:t>2019/10/15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33D73E-A651-4C80-9EFB-8757F9EEAB10}" type="slidenum">
              <a:rPr lang="en-US" altLang="en-US"/>
              <a:pPr>
                <a:defRPr/>
              </a:pPr>
              <a:t>‹#›</a:t>
            </a:fld>
            <a:endParaRPr lang="en-US" altLang="en-US"/>
          </a:p>
        </p:txBody>
      </p:sp>
    </p:spTree>
    <p:extLst>
      <p:ext uri="{BB962C8B-B14F-4D97-AF65-F5344CB8AC3E}">
        <p14:creationId xmlns:p14="http://schemas.microsoft.com/office/powerpoint/2010/main" val="100786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F1F8AF5-E3B7-4B9A-9493-A954D45BC6EE}" type="datetime1">
              <a:rPr lang="en-ZA"/>
              <a:pPr>
                <a:defRPr/>
              </a:pPr>
              <a:t>2019/10/15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88BF565-E07C-40FD-A56E-F9436656BF9C}" type="slidenum">
              <a:rPr lang="en-US" altLang="en-US"/>
              <a:pPr>
                <a:defRPr/>
              </a:pPr>
              <a:t>‹#›</a:t>
            </a:fld>
            <a:endParaRPr lang="en-US" altLang="en-US"/>
          </a:p>
        </p:txBody>
      </p:sp>
    </p:spTree>
    <p:extLst>
      <p:ext uri="{BB962C8B-B14F-4D97-AF65-F5344CB8AC3E}">
        <p14:creationId xmlns:p14="http://schemas.microsoft.com/office/powerpoint/2010/main" val="1047398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40B4CD9-155C-4F0F-8BFC-D02E8EFC341A}" type="datetime1">
              <a:rPr lang="en-ZA"/>
              <a:pPr>
                <a:defRPr/>
              </a:pPr>
              <a:t>2019/10/15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80CD750-9B2B-4912-B40B-5AA8D285913C}" type="slidenum">
              <a:rPr lang="en-US" altLang="en-US"/>
              <a:pPr>
                <a:defRPr/>
              </a:pPr>
              <a:t>‹#›</a:t>
            </a:fld>
            <a:endParaRPr lang="en-US" altLang="en-US"/>
          </a:p>
        </p:txBody>
      </p:sp>
    </p:spTree>
    <p:extLst>
      <p:ext uri="{BB962C8B-B14F-4D97-AF65-F5344CB8AC3E}">
        <p14:creationId xmlns:p14="http://schemas.microsoft.com/office/powerpoint/2010/main" val="1797374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A78C04-9200-4F46-9688-091004D7A9F8}" type="datetime1">
              <a:rPr lang="en-ZA"/>
              <a:pPr>
                <a:defRPr/>
              </a:pPr>
              <a:t>2019/10/15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AD41ED-F463-4F43-9A3D-2814B7C96DE1}" type="slidenum">
              <a:rPr lang="en-US" altLang="en-US"/>
              <a:pPr>
                <a:defRPr/>
              </a:pPr>
              <a:t>‹#›</a:t>
            </a:fld>
            <a:endParaRPr lang="en-US" altLang="en-US"/>
          </a:p>
        </p:txBody>
      </p:sp>
    </p:spTree>
    <p:extLst>
      <p:ext uri="{BB962C8B-B14F-4D97-AF65-F5344CB8AC3E}">
        <p14:creationId xmlns:p14="http://schemas.microsoft.com/office/powerpoint/2010/main" val="537369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BF5B88-FCFD-4C3B-9B13-2A0ABE2B0907}" type="datetime1">
              <a:rPr lang="en-ZA"/>
              <a:pPr>
                <a:defRPr/>
              </a:pPr>
              <a:t>2019/10/15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939182-7731-4D27-917D-56E7ACBAF376}" type="slidenum">
              <a:rPr lang="en-US" altLang="en-US"/>
              <a:pPr>
                <a:defRPr/>
              </a:pPr>
              <a:t>‹#›</a:t>
            </a:fld>
            <a:endParaRPr lang="en-US" altLang="en-US"/>
          </a:p>
        </p:txBody>
      </p:sp>
    </p:spTree>
    <p:extLst>
      <p:ext uri="{BB962C8B-B14F-4D97-AF65-F5344CB8AC3E}">
        <p14:creationId xmlns:p14="http://schemas.microsoft.com/office/powerpoint/2010/main" val="301893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B32A6E-5FDA-498B-97FD-B45BFE0D6588}" type="datetime1">
              <a:rPr lang="en-ZA"/>
              <a:pPr>
                <a:defRPr/>
              </a:pPr>
              <a:t>2019/10/15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6E7F4E-0B76-4744-8DEC-0C6C348C215F}" type="slidenum">
              <a:rPr lang="en-US" altLang="en-US"/>
              <a:pPr>
                <a:defRPr/>
              </a:pPr>
              <a:t>‹#›</a:t>
            </a:fld>
            <a:endParaRPr lang="en-US" altLang="en-US"/>
          </a:p>
        </p:txBody>
      </p:sp>
    </p:spTree>
    <p:extLst>
      <p:ext uri="{BB962C8B-B14F-4D97-AF65-F5344CB8AC3E}">
        <p14:creationId xmlns:p14="http://schemas.microsoft.com/office/powerpoint/2010/main" val="2482188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111" charset="0"/>
                <a:ea typeface="ＭＳ Ｐゴシック" pitchFamily="-111" charset="-128"/>
              </a:defRPr>
            </a:lvl1pPr>
          </a:lstStyle>
          <a:p>
            <a:pPr>
              <a:defRPr/>
            </a:pPr>
            <a:fld id="{E3C98001-5132-45DE-BD34-0205259F05F6}" type="datetime1">
              <a:rPr lang="en-ZA"/>
              <a:pPr>
                <a:defRPr/>
              </a:pPr>
              <a:t>2019/10/15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1" charset="0"/>
                <a:ea typeface="ＭＳ Ｐゴシック" pitchFamily="-111" charset="-128"/>
                <a:cs typeface="ＭＳ Ｐゴシック" pitchFamily="-111"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0EE3AA38-2452-4A46-94B7-11E9C5818B6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1658" r:id="rId1"/>
    <p:sldLayoutId id="2147491659" r:id="rId2"/>
    <p:sldLayoutId id="2147491660" r:id="rId3"/>
    <p:sldLayoutId id="2147491661" r:id="rId4"/>
    <p:sldLayoutId id="2147491662" r:id="rId5"/>
    <p:sldLayoutId id="2147491663" r:id="rId6"/>
    <p:sldLayoutId id="2147491664" r:id="rId7"/>
    <p:sldLayoutId id="2147491665" r:id="rId8"/>
    <p:sldLayoutId id="2147491666" r:id="rId9"/>
    <p:sldLayoutId id="2147491667" r:id="rId10"/>
    <p:sldLayoutId id="2147491668"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111" charset="0"/>
                <a:ea typeface="ＭＳ Ｐゴシック" pitchFamily="-111" charset="-128"/>
              </a:defRPr>
            </a:lvl1pPr>
          </a:lstStyle>
          <a:p>
            <a:pPr>
              <a:defRPr/>
            </a:pPr>
            <a:fld id="{D11F7724-9896-4551-874E-21461C6587AF}" type="datetime1">
              <a:rPr lang="en-ZA"/>
              <a:pPr>
                <a:defRPr/>
              </a:pPr>
              <a:t>2019/10/15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1" charset="0"/>
                <a:ea typeface="ＭＳ Ｐゴシック" pitchFamily="-111" charset="-128"/>
                <a:cs typeface="ＭＳ Ｐゴシック" pitchFamily="-111"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6F5EDB1-D137-4E66-B655-F7CA2F42DE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1669" r:id="rId1"/>
    <p:sldLayoutId id="2147491670" r:id="rId2"/>
    <p:sldLayoutId id="2147491671" r:id="rId3"/>
    <p:sldLayoutId id="2147491672" r:id="rId4"/>
    <p:sldLayoutId id="2147491673" r:id="rId5"/>
    <p:sldLayoutId id="2147491674" r:id="rId6"/>
    <p:sldLayoutId id="2147491675" r:id="rId7"/>
    <p:sldLayoutId id="2147491676" r:id="rId8"/>
    <p:sldLayoutId id="2147491677" r:id="rId9"/>
    <p:sldLayoutId id="2147491678" r:id="rId10"/>
    <p:sldLayoutId id="2147491679"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5" descr="New_Powerpoint presentation-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6"/>
          <p:cNvSpPr txBox="1">
            <a:spLocks/>
          </p:cNvSpPr>
          <p:nvPr/>
        </p:nvSpPr>
        <p:spPr bwMode="auto">
          <a:xfrm>
            <a:off x="653144" y="706438"/>
            <a:ext cx="7824650" cy="179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a:spcBef>
                <a:spcPct val="0"/>
              </a:spcBef>
              <a:buFontTx/>
              <a:buNone/>
            </a:pPr>
            <a:endParaRPr lang="en-ZA" altLang="en-US" sz="2800" b="1" dirty="0" smtClean="0">
              <a:latin typeface="Arial" panose="020B0604020202020204" pitchFamily="34" charset="0"/>
              <a:cs typeface="Arial" panose="020B0604020202020204" pitchFamily="34" charset="0"/>
            </a:endParaRPr>
          </a:p>
          <a:p>
            <a:pPr algn="ctr" defTabSz="914400">
              <a:spcBef>
                <a:spcPct val="0"/>
              </a:spcBef>
              <a:buFontTx/>
              <a:buNone/>
            </a:pPr>
            <a:endParaRPr lang="en-ZA" altLang="en-US" sz="2800" b="1" dirty="0">
              <a:latin typeface="Arial" panose="020B0604020202020204" pitchFamily="34" charset="0"/>
              <a:cs typeface="Arial" panose="020B0604020202020204" pitchFamily="34" charset="0"/>
            </a:endParaRPr>
          </a:p>
          <a:p>
            <a:pPr algn="ctr" defTabSz="914400">
              <a:spcBef>
                <a:spcPct val="0"/>
              </a:spcBef>
              <a:buFontTx/>
              <a:buNone/>
            </a:pPr>
            <a:endParaRPr lang="en-ZA" altLang="en-US" sz="2800" b="1" dirty="0" smtClean="0">
              <a:latin typeface="Arial" panose="020B0604020202020204" pitchFamily="34" charset="0"/>
              <a:cs typeface="Arial" panose="020B0604020202020204" pitchFamily="34" charset="0"/>
            </a:endParaRPr>
          </a:p>
          <a:p>
            <a:pPr algn="ctr" defTabSz="914400">
              <a:spcBef>
                <a:spcPct val="0"/>
              </a:spcBef>
              <a:buFontTx/>
              <a:buNone/>
            </a:pPr>
            <a:r>
              <a:rPr lang="en-US" altLang="en-US" sz="2800" b="1" dirty="0" smtClean="0">
                <a:latin typeface="Arial" panose="020B0604020202020204" pitchFamily="34" charset="0"/>
                <a:cs typeface="Arial" panose="020B0604020202020204" pitchFamily="34" charset="0"/>
              </a:rPr>
              <a:t>PORTFOLIO COMMITTEE:</a:t>
            </a:r>
          </a:p>
          <a:p>
            <a:pPr algn="ctr" defTabSz="914400">
              <a:spcBef>
                <a:spcPct val="0"/>
              </a:spcBef>
              <a:buFontTx/>
              <a:buNone/>
            </a:pPr>
            <a:r>
              <a:rPr lang="en-US" altLang="en-US" sz="2800" b="1" dirty="0" smtClean="0">
                <a:latin typeface="Arial" panose="020B0604020202020204" pitchFamily="34" charset="0"/>
                <a:cs typeface="Arial" panose="020B0604020202020204" pitchFamily="34" charset="0"/>
              </a:rPr>
              <a:t> </a:t>
            </a:r>
            <a:r>
              <a:rPr lang="en-US" altLang="en-US" sz="2800" b="1" dirty="0">
                <a:latin typeface="Arial" panose="020B0604020202020204" pitchFamily="34" charset="0"/>
                <a:cs typeface="Arial" panose="020B0604020202020204" pitchFamily="34" charset="0"/>
              </a:rPr>
              <a:t>BRIEFING </a:t>
            </a:r>
            <a:r>
              <a:rPr lang="en-US" altLang="en-US" sz="2800" b="1" dirty="0" smtClean="0">
                <a:latin typeface="Arial" panose="020B0604020202020204" pitchFamily="34" charset="0"/>
                <a:cs typeface="Arial" panose="020B0604020202020204" pitchFamily="34" charset="0"/>
              </a:rPr>
              <a:t>BY THE COMPENSATION FUND BOARD </a:t>
            </a:r>
            <a:endParaRPr lang="en-ZA" altLang="en-US" sz="2800" b="1" dirty="0" smtClean="0">
              <a:latin typeface="Arial" panose="020B0604020202020204" pitchFamily="34" charset="0"/>
              <a:cs typeface="Arial" panose="020B0604020202020204" pitchFamily="34" charset="0"/>
            </a:endParaRPr>
          </a:p>
          <a:p>
            <a:pPr algn="ctr" defTabSz="914400">
              <a:spcBef>
                <a:spcPct val="0"/>
              </a:spcBef>
              <a:buFontTx/>
              <a:buNone/>
            </a:pPr>
            <a:endParaRPr lang="en-ZA" altLang="en-US" sz="2800" b="1" dirty="0">
              <a:latin typeface="Arial" panose="020B0604020202020204" pitchFamily="34" charset="0"/>
              <a:cs typeface="Arial" panose="020B0604020202020204" pitchFamily="34" charset="0"/>
            </a:endParaRPr>
          </a:p>
          <a:p>
            <a:pPr algn="ctr" defTabSz="914400">
              <a:spcBef>
                <a:spcPct val="0"/>
              </a:spcBef>
              <a:buFontTx/>
              <a:buNone/>
            </a:pPr>
            <a:endParaRPr lang="en-ZA" altLang="en-US" sz="2800" b="1" dirty="0" smtClean="0">
              <a:latin typeface="Arial" panose="020B0604020202020204" pitchFamily="34" charset="0"/>
              <a:cs typeface="Arial" panose="020B0604020202020204" pitchFamily="34" charset="0"/>
            </a:endParaRPr>
          </a:p>
        </p:txBody>
      </p:sp>
      <p:sp>
        <p:nvSpPr>
          <p:cNvPr id="28676" name="Subtitle 17"/>
          <p:cNvSpPr txBox="1">
            <a:spLocks/>
          </p:cNvSpPr>
          <p:nvPr/>
        </p:nvSpPr>
        <p:spPr bwMode="auto">
          <a:xfrm>
            <a:off x="187325" y="2762250"/>
            <a:ext cx="18192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ltLang="en-US" sz="1100" b="1" dirty="0" smtClean="0">
                <a:solidFill>
                  <a:srgbClr val="404040"/>
                </a:solidFill>
                <a:latin typeface="Arial Bold" panose="020B0704020202020204" pitchFamily="34" charset="0"/>
                <a:cs typeface="Arial Bold" panose="020B0704020202020204" pitchFamily="34" charset="0"/>
              </a:rPr>
              <a:t>16 OCTOBER 2019</a:t>
            </a:r>
            <a:endParaRPr lang="en-US" altLang="en-US" sz="1200" b="1" dirty="0">
              <a:solidFill>
                <a:srgbClr val="404040"/>
              </a:solidFill>
              <a:latin typeface="Arial Bold" panose="020B0704020202020204" pitchFamily="34" charset="0"/>
              <a:cs typeface="Arial Bold" panose="020B0704020202020204" pitchFamily="34" charset="0"/>
            </a:endParaRPr>
          </a:p>
        </p:txBody>
      </p:sp>
      <p:sp>
        <p:nvSpPr>
          <p:cNvPr id="28677" name="Subtitle 17"/>
          <p:cNvSpPr txBox="1">
            <a:spLocks/>
          </p:cNvSpPr>
          <p:nvPr/>
        </p:nvSpPr>
        <p:spPr bwMode="auto">
          <a:xfrm>
            <a:off x="1872456" y="1917700"/>
            <a:ext cx="576103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buFontTx/>
              <a:buNone/>
            </a:pPr>
            <a:endParaRPr lang="en-US" altLang="en-US" sz="2400" b="1" u="sng" dirty="0"/>
          </a:p>
        </p:txBody>
      </p:sp>
      <p:sp>
        <p:nvSpPr>
          <p:cNvPr id="2867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DCF9BC2-BA18-496F-AF8C-0E72CBB3FB61}" type="slidenum">
              <a:rPr lang="en-US" altLang="en-US" sz="1200" smtClean="0">
                <a:solidFill>
                  <a:srgbClr val="898989"/>
                </a:solidFill>
              </a:rPr>
              <a:pPr>
                <a:spcBef>
                  <a:spcPct val="0"/>
                </a:spcBef>
                <a:buFontTx/>
                <a:buNone/>
              </a:pPr>
              <a:t>1</a:t>
            </a:fld>
            <a:endParaRPr lang="en-US" altLang="en-US" sz="1200" smtClean="0">
              <a:solidFill>
                <a:srgbClr val="898989"/>
              </a:solidFill>
            </a:endParaRPr>
          </a:p>
        </p:txBody>
      </p:sp>
      <p:pic>
        <p:nvPicPr>
          <p:cNvPr id="2867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875" y="5994400"/>
            <a:ext cx="139382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48834"/>
                                        </p:tgtEl>
                                        <p:attrNameLst>
                                          <p:attrName>style.visibility</p:attrName>
                                        </p:attrNameLst>
                                      </p:cBhvr>
                                      <p:to>
                                        <p:strVal val="visible"/>
                                      </p:to>
                                    </p:set>
                                    <p:animEffect transition="in" filter="circle(in)">
                                      <p:cBhvr>
                                        <p:cTn id="7" dur="2000"/>
                                        <p:tgtEl>
                                          <p:spTgt spid="248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ROOT CAUSES OF THE CHALLENGES</a:t>
            </a:r>
            <a:endParaRPr lang="en-ZA" dirty="0"/>
          </a:p>
        </p:txBody>
      </p:sp>
      <p:sp>
        <p:nvSpPr>
          <p:cNvPr id="3" name="Content Placeholder 2"/>
          <p:cNvSpPr>
            <a:spLocks noGrp="1"/>
          </p:cNvSpPr>
          <p:nvPr>
            <p:ph idx="1"/>
          </p:nvPr>
        </p:nvSpPr>
        <p:spPr/>
        <p:txBody>
          <a:bodyPr/>
          <a:lstStyle/>
          <a:p>
            <a:pPr algn="just"/>
            <a:r>
              <a:rPr lang="en-ZA" sz="2400" dirty="0" smtClean="0"/>
              <a:t>The main causes of disclaimers and slow pace of performance is around the  Information, Communication and Technology environment at the Fund. Poorly configured systems and lack of control over management of ICT within the Fund</a:t>
            </a:r>
            <a:endParaRPr lang="en-ZA" sz="2400" dirty="0"/>
          </a:p>
          <a:p>
            <a:pPr algn="just"/>
            <a:endParaRPr lang="en-ZA" sz="2400" dirty="0" smtClean="0"/>
          </a:p>
          <a:p>
            <a:pPr algn="just"/>
            <a:r>
              <a:rPr lang="en-ZA" sz="2400" dirty="0" smtClean="0"/>
              <a:t>Skills gaps in financial management identified in the past took time to be addressed by management resulting in no clear turnaround strategy and audit action plans. </a:t>
            </a:r>
          </a:p>
          <a:p>
            <a:pPr algn="just"/>
            <a:endParaRPr lang="en-ZA" sz="2400" dirty="0"/>
          </a:p>
          <a:p>
            <a:pPr algn="just"/>
            <a:r>
              <a:rPr lang="en-ZA" sz="2400" dirty="0" smtClean="0"/>
              <a:t>Inability of the board to intervene at an executive level as they are Advisory result in the inability to act on poor performance or misconducts</a:t>
            </a:r>
            <a:endParaRPr lang="en-ZA" sz="2400" dirty="0"/>
          </a:p>
          <a:p>
            <a:pPr algn="just"/>
            <a:endParaRPr lang="en-ZA" sz="2400" dirty="0" smtClean="0"/>
          </a:p>
          <a:p>
            <a:pPr algn="just"/>
            <a:endParaRPr lang="en-ZA" sz="2400" dirty="0"/>
          </a:p>
          <a:p>
            <a:pPr algn="just"/>
            <a:endParaRPr lang="en-ZA" sz="2400" dirty="0"/>
          </a:p>
        </p:txBody>
      </p:sp>
      <p:sp>
        <p:nvSpPr>
          <p:cNvPr id="4" name="Date Placeholder 3"/>
          <p:cNvSpPr>
            <a:spLocks noGrp="1"/>
          </p:cNvSpPr>
          <p:nvPr>
            <p:ph type="dt" sz="half" idx="10"/>
          </p:nvPr>
        </p:nvSpPr>
        <p:spPr/>
        <p:txBody>
          <a:bodyPr/>
          <a:lstStyle/>
          <a:p>
            <a:pPr>
              <a:defRPr/>
            </a:pPr>
            <a:fld id="{87BAA8CA-5113-4312-8024-D8716E3B30DD}" type="datetime1">
              <a:rPr lang="en-ZA" smtClean="0"/>
              <a:pPr>
                <a:defRPr/>
              </a:pPr>
              <a:t>2019/10/15</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10</a:t>
            </a:fld>
            <a:endParaRPr lang="en-US" altLang="en-US"/>
          </a:p>
        </p:txBody>
      </p:sp>
    </p:spTree>
    <p:extLst>
      <p:ext uri="{BB962C8B-B14F-4D97-AF65-F5344CB8AC3E}">
        <p14:creationId xmlns:p14="http://schemas.microsoft.com/office/powerpoint/2010/main" val="331237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ROOT CAUSES OF THE CHALLENGES</a:t>
            </a:r>
            <a:endParaRPr lang="en-ZA" dirty="0"/>
          </a:p>
        </p:txBody>
      </p:sp>
      <p:sp>
        <p:nvSpPr>
          <p:cNvPr id="3" name="Content Placeholder 2"/>
          <p:cNvSpPr>
            <a:spLocks noGrp="1"/>
          </p:cNvSpPr>
          <p:nvPr>
            <p:ph idx="1"/>
          </p:nvPr>
        </p:nvSpPr>
        <p:spPr/>
        <p:txBody>
          <a:bodyPr/>
          <a:lstStyle/>
          <a:p>
            <a:pPr algn="just"/>
            <a:r>
              <a:rPr lang="en-ZA" sz="2400" dirty="0" smtClean="0"/>
              <a:t>Weak controls as a result of poor ICT Infrastructure/systems resulting in Fraud and opportunism by third parties</a:t>
            </a:r>
            <a:endParaRPr lang="en-ZA" sz="2400" dirty="0"/>
          </a:p>
          <a:p>
            <a:pPr marL="0" indent="0" algn="just">
              <a:buNone/>
            </a:pPr>
            <a:endParaRPr lang="en-ZA" sz="2400" dirty="0"/>
          </a:p>
          <a:p>
            <a:pPr algn="just"/>
            <a:endParaRPr lang="en-ZA" sz="2400" dirty="0" smtClean="0"/>
          </a:p>
          <a:p>
            <a:pPr algn="just"/>
            <a:endParaRPr lang="en-ZA" sz="2400" dirty="0"/>
          </a:p>
          <a:p>
            <a:pPr algn="just"/>
            <a:endParaRPr lang="en-ZA" sz="2400" dirty="0"/>
          </a:p>
        </p:txBody>
      </p:sp>
      <p:sp>
        <p:nvSpPr>
          <p:cNvPr id="4" name="Date Placeholder 3"/>
          <p:cNvSpPr>
            <a:spLocks noGrp="1"/>
          </p:cNvSpPr>
          <p:nvPr>
            <p:ph type="dt" sz="half" idx="10"/>
          </p:nvPr>
        </p:nvSpPr>
        <p:spPr/>
        <p:txBody>
          <a:bodyPr/>
          <a:lstStyle/>
          <a:p>
            <a:pPr>
              <a:defRPr/>
            </a:pPr>
            <a:fld id="{87BAA8CA-5113-4312-8024-D8716E3B30DD}" type="datetime1">
              <a:rPr lang="en-ZA" smtClean="0"/>
              <a:pPr>
                <a:defRPr/>
              </a:pPr>
              <a:t>2019/10/15</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11</a:t>
            </a:fld>
            <a:endParaRPr lang="en-US" altLang="en-US"/>
          </a:p>
        </p:txBody>
      </p:sp>
    </p:spTree>
    <p:extLst>
      <p:ext uri="{BB962C8B-B14F-4D97-AF65-F5344CB8AC3E}">
        <p14:creationId xmlns:p14="http://schemas.microsoft.com/office/powerpoint/2010/main" val="615244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ZA" dirty="0" smtClean="0"/>
              <a:t>BOARD INTERVENTIONS TO IMPROVE PERFORMANCE</a:t>
            </a:r>
            <a:endParaRPr lang="en-ZA" dirty="0"/>
          </a:p>
        </p:txBody>
      </p:sp>
      <p:sp>
        <p:nvSpPr>
          <p:cNvPr id="7" name="Subtitle 6"/>
          <p:cNvSpPr>
            <a:spLocks noGrp="1"/>
          </p:cNvSpPr>
          <p:nvPr>
            <p:ph type="subTitle" idx="1"/>
          </p:nvPr>
        </p:nvSpPr>
        <p:spPr/>
        <p:txBody>
          <a:bodyPr/>
          <a:lstStyle/>
          <a:p>
            <a:endParaRPr lang="en-ZA" dirty="0"/>
          </a:p>
        </p:txBody>
      </p:sp>
      <p:sp>
        <p:nvSpPr>
          <p:cNvPr id="4" name="Date Placeholder 3"/>
          <p:cNvSpPr>
            <a:spLocks noGrp="1"/>
          </p:cNvSpPr>
          <p:nvPr>
            <p:ph type="dt" sz="half" idx="10"/>
          </p:nvPr>
        </p:nvSpPr>
        <p:spPr/>
        <p:txBody>
          <a:bodyPr/>
          <a:lstStyle/>
          <a:p>
            <a:pPr>
              <a:defRPr/>
            </a:pPr>
            <a:fld id="{87BAA8CA-5113-4312-8024-D8716E3B30DD}" type="datetime1">
              <a:rPr lang="en-ZA" smtClean="0"/>
              <a:pPr>
                <a:defRPr/>
              </a:pPr>
              <a:t>2019/10/15</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12</a:t>
            </a:fld>
            <a:endParaRPr lang="en-US" altLang="en-US"/>
          </a:p>
        </p:txBody>
      </p:sp>
    </p:spTree>
    <p:extLst>
      <p:ext uri="{BB962C8B-B14F-4D97-AF65-F5344CB8AC3E}">
        <p14:creationId xmlns:p14="http://schemas.microsoft.com/office/powerpoint/2010/main" val="2056649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dirty="0" smtClean="0">
                <a:latin typeface="Arial" panose="020B0604020202020204" pitchFamily="34" charset="0"/>
                <a:cs typeface="Arial" panose="020B0604020202020204" pitchFamily="34" charset="0"/>
              </a:rPr>
              <a:t>ASSESSMENT AND BENEFITS COMMITTE</a:t>
            </a:r>
            <a:endParaRPr lang="en-ZA"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66782694"/>
              </p:ext>
            </p:extLst>
          </p:nvPr>
        </p:nvGraphicFramePr>
        <p:xfrm>
          <a:off x="457200" y="1600200"/>
          <a:ext cx="8403335" cy="2661920"/>
        </p:xfrm>
        <a:graphic>
          <a:graphicData uri="http://schemas.openxmlformats.org/drawingml/2006/table">
            <a:tbl>
              <a:tblPr firstRow="1" bandRow="1">
                <a:tableStyleId>{5C22544A-7EE6-4342-B048-85BDC9FD1C3A}</a:tableStyleId>
              </a:tblPr>
              <a:tblGrid>
                <a:gridCol w="649224">
                  <a:extLst>
                    <a:ext uri="{9D8B030D-6E8A-4147-A177-3AD203B41FA5}">
                      <a16:colId xmlns:a16="http://schemas.microsoft.com/office/drawing/2014/main" val="234424966"/>
                    </a:ext>
                  </a:extLst>
                </a:gridCol>
                <a:gridCol w="6254496">
                  <a:extLst>
                    <a:ext uri="{9D8B030D-6E8A-4147-A177-3AD203B41FA5}">
                      <a16:colId xmlns:a16="http://schemas.microsoft.com/office/drawing/2014/main" val="1480446391"/>
                    </a:ext>
                  </a:extLst>
                </a:gridCol>
                <a:gridCol w="1499615">
                  <a:extLst>
                    <a:ext uri="{9D8B030D-6E8A-4147-A177-3AD203B41FA5}">
                      <a16:colId xmlns:a16="http://schemas.microsoft.com/office/drawing/2014/main" val="4098103530"/>
                    </a:ext>
                  </a:extLst>
                </a:gridCol>
              </a:tblGrid>
              <a:tr h="370840">
                <a:tc>
                  <a:txBody>
                    <a:bodyPr/>
                    <a:lstStyle/>
                    <a:p>
                      <a:endParaRPr lang="en-ZA" dirty="0"/>
                    </a:p>
                  </a:txBody>
                  <a:tcPr/>
                </a:tc>
                <a:tc>
                  <a:txBody>
                    <a:bodyPr/>
                    <a:lstStyle/>
                    <a:p>
                      <a:r>
                        <a:rPr lang="en-ZA" dirty="0" smtClean="0"/>
                        <a:t>Key Resolution</a:t>
                      </a:r>
                      <a:r>
                        <a:rPr lang="en-ZA" baseline="0" dirty="0" smtClean="0"/>
                        <a:t> </a:t>
                      </a:r>
                      <a:endParaRPr lang="en-ZA" dirty="0"/>
                    </a:p>
                  </a:txBody>
                  <a:tcPr/>
                </a:tc>
                <a:tc>
                  <a:txBody>
                    <a:bodyPr/>
                    <a:lstStyle/>
                    <a:p>
                      <a:r>
                        <a:rPr lang="en-ZA" dirty="0" smtClean="0"/>
                        <a:t>Implemented</a:t>
                      </a:r>
                      <a:endParaRPr lang="en-ZA" dirty="0"/>
                    </a:p>
                  </a:txBody>
                  <a:tcPr/>
                </a:tc>
                <a:extLst>
                  <a:ext uri="{0D108BD9-81ED-4DB2-BD59-A6C34878D82A}">
                    <a16:rowId xmlns:a16="http://schemas.microsoft.com/office/drawing/2014/main" val="2496710196"/>
                  </a:ext>
                </a:extLst>
              </a:tr>
              <a:tr h="370840">
                <a:tc>
                  <a:txBody>
                    <a:bodyPr/>
                    <a:lstStyle/>
                    <a:p>
                      <a:r>
                        <a:rPr lang="en-ZA" dirty="0" smtClean="0"/>
                        <a:t>1. </a:t>
                      </a:r>
                      <a:endParaRPr lang="en-ZA" dirty="0"/>
                    </a:p>
                  </a:txBody>
                  <a:tcPr/>
                </a:tc>
                <a:tc>
                  <a:txBody>
                    <a:bodyPr/>
                    <a:lstStyle/>
                    <a:p>
                      <a:r>
                        <a:rPr lang="en-ZA" dirty="0" smtClean="0"/>
                        <a:t>The Fund should develop Medical Tariff Model for future medical Tariffs </a:t>
                      </a:r>
                      <a:endParaRPr lang="en-ZA" dirty="0"/>
                    </a:p>
                  </a:txBody>
                  <a:tcPr/>
                </a:tc>
                <a:tc>
                  <a:txBody>
                    <a:bodyPr/>
                    <a:lstStyle/>
                    <a:p>
                      <a:r>
                        <a:rPr lang="en-ZA" dirty="0" smtClean="0"/>
                        <a:t>In Progress</a:t>
                      </a:r>
                      <a:endParaRPr lang="en-ZA" dirty="0"/>
                    </a:p>
                  </a:txBody>
                  <a:tcPr>
                    <a:solidFill>
                      <a:srgbClr val="FFC000"/>
                    </a:solidFill>
                  </a:tcPr>
                </a:tc>
                <a:extLst>
                  <a:ext uri="{0D108BD9-81ED-4DB2-BD59-A6C34878D82A}">
                    <a16:rowId xmlns:a16="http://schemas.microsoft.com/office/drawing/2014/main" val="2311266151"/>
                  </a:ext>
                </a:extLst>
              </a:tr>
              <a:tr h="370840">
                <a:tc>
                  <a:txBody>
                    <a:bodyPr/>
                    <a:lstStyle/>
                    <a:p>
                      <a:r>
                        <a:rPr lang="en-ZA" dirty="0" smtClean="0"/>
                        <a:t>2.</a:t>
                      </a:r>
                      <a:endParaRPr lang="en-ZA" dirty="0"/>
                    </a:p>
                  </a:txBody>
                  <a:tcPr/>
                </a:tc>
                <a:tc>
                  <a:txBody>
                    <a:bodyPr/>
                    <a:lstStyle/>
                    <a:p>
                      <a:r>
                        <a:rPr lang="en-ZA" baseline="0" dirty="0" smtClean="0"/>
                        <a:t>Progress Report on unClaimed  Monies to be monitored at Committee level</a:t>
                      </a:r>
                      <a:endParaRPr lang="en-ZA" dirty="0"/>
                    </a:p>
                  </a:txBody>
                  <a:tcPr/>
                </a:tc>
                <a:tc>
                  <a:txBody>
                    <a:bodyPr/>
                    <a:lstStyle/>
                    <a:p>
                      <a:r>
                        <a:rPr lang="en-ZA" dirty="0" smtClean="0"/>
                        <a:t>Done</a:t>
                      </a:r>
                      <a:endParaRPr lang="en-ZA" dirty="0"/>
                    </a:p>
                  </a:txBody>
                  <a:tcPr>
                    <a:solidFill>
                      <a:srgbClr val="00B050"/>
                    </a:solidFill>
                  </a:tcPr>
                </a:tc>
                <a:extLst>
                  <a:ext uri="{0D108BD9-81ED-4DB2-BD59-A6C34878D82A}">
                    <a16:rowId xmlns:a16="http://schemas.microsoft.com/office/drawing/2014/main" val="524115938"/>
                  </a:ext>
                </a:extLst>
              </a:tr>
              <a:tr h="370840">
                <a:tc>
                  <a:txBody>
                    <a:bodyPr/>
                    <a:lstStyle/>
                    <a:p>
                      <a:r>
                        <a:rPr lang="en-ZA" dirty="0" smtClean="0"/>
                        <a:t>3. </a:t>
                      </a:r>
                      <a:endParaRPr lang="en-ZA" dirty="0"/>
                    </a:p>
                  </a:txBody>
                  <a:tcPr/>
                </a:tc>
                <a:tc>
                  <a:txBody>
                    <a:bodyPr/>
                    <a:lstStyle/>
                    <a:p>
                      <a:r>
                        <a:rPr lang="en-ZA" dirty="0" smtClean="0"/>
                        <a:t>Circular Instructions</a:t>
                      </a:r>
                      <a:r>
                        <a:rPr lang="en-ZA" baseline="0" dirty="0" smtClean="0"/>
                        <a:t> related to the Committee should be identified and discussed at committee level</a:t>
                      </a:r>
                      <a:endParaRPr lang="en-ZA" dirty="0"/>
                    </a:p>
                  </a:txBody>
                  <a:tcPr/>
                </a:tc>
                <a:tc>
                  <a:txBody>
                    <a:bodyPr/>
                    <a:lstStyle/>
                    <a:p>
                      <a:r>
                        <a:rPr lang="en-ZA" dirty="0" smtClean="0"/>
                        <a:t>In Progress</a:t>
                      </a:r>
                      <a:endParaRPr lang="en-ZA" dirty="0"/>
                    </a:p>
                  </a:txBody>
                  <a:tcPr>
                    <a:solidFill>
                      <a:srgbClr val="FFC000"/>
                    </a:solidFill>
                  </a:tcPr>
                </a:tc>
                <a:extLst>
                  <a:ext uri="{0D108BD9-81ED-4DB2-BD59-A6C34878D82A}">
                    <a16:rowId xmlns:a16="http://schemas.microsoft.com/office/drawing/2014/main" val="2871472391"/>
                  </a:ext>
                </a:extLst>
              </a:tr>
              <a:tr h="370840">
                <a:tc>
                  <a:txBody>
                    <a:bodyPr/>
                    <a:lstStyle/>
                    <a:p>
                      <a:r>
                        <a:rPr lang="en-ZA" dirty="0" smtClean="0"/>
                        <a:t>4. </a:t>
                      </a:r>
                      <a:endParaRPr lang="en-ZA" dirty="0"/>
                    </a:p>
                  </a:txBody>
                  <a:tcPr/>
                </a:tc>
                <a:tc>
                  <a:txBody>
                    <a:bodyPr/>
                    <a:lstStyle/>
                    <a:p>
                      <a:r>
                        <a:rPr lang="en-ZA" dirty="0" smtClean="0"/>
                        <a:t>Plan of Action on Restructuring of the Benefit</a:t>
                      </a:r>
                      <a:r>
                        <a:rPr lang="en-ZA" baseline="0" dirty="0" smtClean="0"/>
                        <a:t> Structure</a:t>
                      </a:r>
                      <a:endParaRPr lang="en-ZA" dirty="0"/>
                    </a:p>
                  </a:txBody>
                  <a:tcPr/>
                </a:tc>
                <a:tc>
                  <a:txBody>
                    <a:bodyPr/>
                    <a:lstStyle/>
                    <a:p>
                      <a:r>
                        <a:rPr lang="en-ZA" dirty="0" smtClean="0"/>
                        <a:t>In Progress</a:t>
                      </a:r>
                      <a:endParaRPr lang="en-ZA" dirty="0"/>
                    </a:p>
                  </a:txBody>
                  <a:tcPr>
                    <a:solidFill>
                      <a:srgbClr val="FFC000"/>
                    </a:solidFill>
                  </a:tcPr>
                </a:tc>
                <a:extLst>
                  <a:ext uri="{0D108BD9-81ED-4DB2-BD59-A6C34878D82A}">
                    <a16:rowId xmlns:a16="http://schemas.microsoft.com/office/drawing/2014/main" val="414279421"/>
                  </a:ext>
                </a:extLst>
              </a:tr>
            </a:tbl>
          </a:graphicData>
        </a:graphic>
      </p:graphicFrame>
      <p:sp>
        <p:nvSpPr>
          <p:cNvPr id="4" name="Date Placeholder 3"/>
          <p:cNvSpPr>
            <a:spLocks noGrp="1"/>
          </p:cNvSpPr>
          <p:nvPr>
            <p:ph type="dt" sz="half" idx="10"/>
          </p:nvPr>
        </p:nvSpPr>
        <p:spPr/>
        <p:txBody>
          <a:bodyPr/>
          <a:lstStyle/>
          <a:p>
            <a:pPr>
              <a:defRPr/>
            </a:pPr>
            <a:fld id="{87BAA8CA-5113-4312-8024-D8716E3B30DD}" type="datetime1">
              <a:rPr lang="en-ZA" smtClean="0"/>
              <a:pPr>
                <a:defRPr/>
              </a:pPr>
              <a:t>2019/10/15</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13</a:t>
            </a:fld>
            <a:endParaRPr lang="en-US" altLang="en-US"/>
          </a:p>
        </p:txBody>
      </p:sp>
    </p:spTree>
    <p:extLst>
      <p:ext uri="{BB962C8B-B14F-4D97-AF65-F5344CB8AC3E}">
        <p14:creationId xmlns:p14="http://schemas.microsoft.com/office/powerpoint/2010/main" val="1175118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638"/>
            <a:ext cx="8695944" cy="1143000"/>
          </a:xfrm>
        </p:spPr>
        <p:txBody>
          <a:bodyPr/>
          <a:lstStyle/>
          <a:p>
            <a:r>
              <a:rPr lang="en-US" altLang="en-US" sz="3000" b="1" dirty="0" smtClean="0">
                <a:latin typeface="Arial" panose="020B0604020202020204" pitchFamily="34" charset="0"/>
                <a:cs typeface="Arial" panose="020B0604020202020204" pitchFamily="34" charset="0"/>
              </a:rPr>
              <a:t>TECHNICAL COMMITTEE ON OCCUPATIONAL INJURIES AND DISEASES MANAGEMENT</a:t>
            </a:r>
            <a:endParaRPr lang="en-ZA" sz="3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85225284"/>
              </p:ext>
            </p:extLst>
          </p:nvPr>
        </p:nvGraphicFramePr>
        <p:xfrm>
          <a:off x="457200" y="1600200"/>
          <a:ext cx="8403335" cy="2763520"/>
        </p:xfrm>
        <a:graphic>
          <a:graphicData uri="http://schemas.openxmlformats.org/drawingml/2006/table">
            <a:tbl>
              <a:tblPr firstRow="1" bandRow="1">
                <a:tableStyleId>{5C22544A-7EE6-4342-B048-85BDC9FD1C3A}</a:tableStyleId>
              </a:tblPr>
              <a:tblGrid>
                <a:gridCol w="649224">
                  <a:extLst>
                    <a:ext uri="{9D8B030D-6E8A-4147-A177-3AD203B41FA5}">
                      <a16:colId xmlns:a16="http://schemas.microsoft.com/office/drawing/2014/main" val="234424966"/>
                    </a:ext>
                  </a:extLst>
                </a:gridCol>
                <a:gridCol w="6254496">
                  <a:extLst>
                    <a:ext uri="{9D8B030D-6E8A-4147-A177-3AD203B41FA5}">
                      <a16:colId xmlns:a16="http://schemas.microsoft.com/office/drawing/2014/main" val="1480446391"/>
                    </a:ext>
                  </a:extLst>
                </a:gridCol>
                <a:gridCol w="1499615">
                  <a:extLst>
                    <a:ext uri="{9D8B030D-6E8A-4147-A177-3AD203B41FA5}">
                      <a16:colId xmlns:a16="http://schemas.microsoft.com/office/drawing/2014/main" val="4098103530"/>
                    </a:ext>
                  </a:extLst>
                </a:gridCol>
              </a:tblGrid>
              <a:tr h="370840">
                <a:tc>
                  <a:txBody>
                    <a:bodyPr/>
                    <a:lstStyle/>
                    <a:p>
                      <a:endParaRPr lang="en-ZA" dirty="0"/>
                    </a:p>
                  </a:txBody>
                  <a:tcPr/>
                </a:tc>
                <a:tc>
                  <a:txBody>
                    <a:bodyPr/>
                    <a:lstStyle/>
                    <a:p>
                      <a:r>
                        <a:rPr lang="en-ZA" dirty="0" smtClean="0"/>
                        <a:t>Key Resolution</a:t>
                      </a:r>
                      <a:r>
                        <a:rPr lang="en-ZA" baseline="0" dirty="0" smtClean="0"/>
                        <a:t> </a:t>
                      </a:r>
                      <a:endParaRPr lang="en-ZA" dirty="0"/>
                    </a:p>
                  </a:txBody>
                  <a:tcPr/>
                </a:tc>
                <a:tc>
                  <a:txBody>
                    <a:bodyPr/>
                    <a:lstStyle/>
                    <a:p>
                      <a:r>
                        <a:rPr lang="en-ZA" dirty="0" smtClean="0"/>
                        <a:t>Implemented</a:t>
                      </a:r>
                      <a:endParaRPr lang="en-ZA" dirty="0"/>
                    </a:p>
                  </a:txBody>
                  <a:tcPr/>
                </a:tc>
                <a:extLst>
                  <a:ext uri="{0D108BD9-81ED-4DB2-BD59-A6C34878D82A}">
                    <a16:rowId xmlns:a16="http://schemas.microsoft.com/office/drawing/2014/main" val="2496710196"/>
                  </a:ext>
                </a:extLst>
              </a:tr>
              <a:tr h="370840">
                <a:tc>
                  <a:txBody>
                    <a:bodyPr/>
                    <a:lstStyle/>
                    <a:p>
                      <a:r>
                        <a:rPr lang="en-ZA" dirty="0" smtClean="0"/>
                        <a:t>1.</a:t>
                      </a:r>
                      <a:endParaRPr lang="en-ZA" dirty="0"/>
                    </a:p>
                  </a:txBody>
                  <a:tcPr/>
                </a:tc>
                <a:tc>
                  <a:txBody>
                    <a:bodyPr/>
                    <a:lstStyle/>
                    <a:p>
                      <a:r>
                        <a:rPr lang="en-ZA" dirty="0" smtClean="0"/>
                        <a:t>Unpacking Pre-authorisation and </a:t>
                      </a:r>
                      <a:r>
                        <a:rPr lang="en-ZA" dirty="0" err="1" smtClean="0"/>
                        <a:t>fastracking</a:t>
                      </a:r>
                      <a:r>
                        <a:rPr lang="en-ZA" dirty="0" smtClean="0"/>
                        <a:t> turnaround times</a:t>
                      </a:r>
                      <a:endParaRPr lang="en-ZA" dirty="0"/>
                    </a:p>
                  </a:txBody>
                  <a:tcPr/>
                </a:tc>
                <a:tc>
                  <a:txBody>
                    <a:bodyPr/>
                    <a:lstStyle/>
                    <a:p>
                      <a:r>
                        <a:rPr lang="en-ZA" dirty="0" smtClean="0"/>
                        <a:t>Done</a:t>
                      </a:r>
                      <a:endParaRPr lang="en-ZA" dirty="0"/>
                    </a:p>
                  </a:txBody>
                  <a:tcPr>
                    <a:solidFill>
                      <a:srgbClr val="00B050"/>
                    </a:solidFill>
                  </a:tcPr>
                </a:tc>
                <a:extLst>
                  <a:ext uri="{0D108BD9-81ED-4DB2-BD59-A6C34878D82A}">
                    <a16:rowId xmlns:a16="http://schemas.microsoft.com/office/drawing/2014/main" val="2732130485"/>
                  </a:ext>
                </a:extLst>
              </a:tr>
              <a:tr h="370840">
                <a:tc>
                  <a:txBody>
                    <a:bodyPr/>
                    <a:lstStyle/>
                    <a:p>
                      <a:r>
                        <a:rPr lang="en-ZA" dirty="0" smtClean="0"/>
                        <a:t>2.</a:t>
                      </a:r>
                      <a:endParaRPr lang="en-ZA" dirty="0"/>
                    </a:p>
                  </a:txBody>
                  <a:tcPr/>
                </a:tc>
                <a:tc>
                  <a:txBody>
                    <a:bodyPr/>
                    <a:lstStyle/>
                    <a:p>
                      <a:r>
                        <a:rPr lang="en-ZA" dirty="0" smtClean="0"/>
                        <a:t>Analysis of Accident Statistics for the Fund, RMA and FEM to</a:t>
                      </a:r>
                      <a:r>
                        <a:rPr lang="en-ZA" baseline="0" dirty="0" smtClean="0"/>
                        <a:t> inform inspections, prevention and policy decisions</a:t>
                      </a:r>
                      <a:endParaRPr lang="en-ZA" dirty="0"/>
                    </a:p>
                  </a:txBody>
                  <a:tcPr/>
                </a:tc>
                <a:tc>
                  <a:txBody>
                    <a:bodyPr/>
                    <a:lstStyle/>
                    <a:p>
                      <a:r>
                        <a:rPr lang="en-ZA" dirty="0" smtClean="0"/>
                        <a:t>Done</a:t>
                      </a:r>
                      <a:endParaRPr lang="en-ZA" dirty="0"/>
                    </a:p>
                  </a:txBody>
                  <a:tcPr>
                    <a:solidFill>
                      <a:srgbClr val="00B050"/>
                    </a:solidFill>
                  </a:tcPr>
                </a:tc>
                <a:extLst>
                  <a:ext uri="{0D108BD9-81ED-4DB2-BD59-A6C34878D82A}">
                    <a16:rowId xmlns:a16="http://schemas.microsoft.com/office/drawing/2014/main" val="3749697361"/>
                  </a:ext>
                </a:extLst>
              </a:tr>
              <a:tr h="370840">
                <a:tc>
                  <a:txBody>
                    <a:bodyPr/>
                    <a:lstStyle/>
                    <a:p>
                      <a:r>
                        <a:rPr lang="en-ZA" dirty="0" smtClean="0"/>
                        <a:t>3. </a:t>
                      </a:r>
                      <a:endParaRPr lang="en-ZA" dirty="0"/>
                    </a:p>
                  </a:txBody>
                  <a:tcPr/>
                </a:tc>
                <a:tc>
                  <a:txBody>
                    <a:bodyPr/>
                    <a:lstStyle/>
                    <a:p>
                      <a:r>
                        <a:rPr lang="en-ZA" dirty="0" smtClean="0"/>
                        <a:t>Action Plan on the Pilot</a:t>
                      </a:r>
                      <a:r>
                        <a:rPr lang="en-ZA" baseline="0" dirty="0" smtClean="0"/>
                        <a:t> of the Rehabilitation Policy</a:t>
                      </a:r>
                      <a:endParaRPr lang="en-ZA" dirty="0"/>
                    </a:p>
                  </a:txBody>
                  <a:tcPr/>
                </a:tc>
                <a:tc>
                  <a:txBody>
                    <a:bodyPr/>
                    <a:lstStyle/>
                    <a:p>
                      <a:r>
                        <a:rPr lang="en-ZA" dirty="0" smtClean="0"/>
                        <a:t>In Progress</a:t>
                      </a:r>
                      <a:endParaRPr lang="en-ZA" dirty="0"/>
                    </a:p>
                  </a:txBody>
                  <a:tcPr>
                    <a:solidFill>
                      <a:srgbClr val="FFC000"/>
                    </a:solidFill>
                  </a:tcPr>
                </a:tc>
                <a:extLst>
                  <a:ext uri="{0D108BD9-81ED-4DB2-BD59-A6C34878D82A}">
                    <a16:rowId xmlns:a16="http://schemas.microsoft.com/office/drawing/2014/main" val="1495824732"/>
                  </a:ext>
                </a:extLst>
              </a:tr>
              <a:tr h="370840">
                <a:tc>
                  <a:txBody>
                    <a:bodyPr/>
                    <a:lstStyle/>
                    <a:p>
                      <a:r>
                        <a:rPr lang="en-ZA" dirty="0" smtClean="0"/>
                        <a:t>4.</a:t>
                      </a:r>
                      <a:endParaRPr lang="en-ZA" dirty="0"/>
                    </a:p>
                  </a:txBody>
                  <a:tcPr/>
                </a:tc>
                <a:tc>
                  <a:txBody>
                    <a:bodyPr/>
                    <a:lstStyle/>
                    <a:p>
                      <a:r>
                        <a:rPr lang="en-ZA" dirty="0" smtClean="0"/>
                        <a:t>Develop a Post Traumatic Stress</a:t>
                      </a:r>
                      <a:r>
                        <a:rPr lang="en-ZA" baseline="0" dirty="0" smtClean="0"/>
                        <a:t> Disorder Policy </a:t>
                      </a:r>
                      <a:endParaRPr lang="en-ZA" dirty="0"/>
                    </a:p>
                  </a:txBody>
                  <a:tcPr/>
                </a:tc>
                <a:tc>
                  <a:txBody>
                    <a:bodyPr/>
                    <a:lstStyle/>
                    <a:p>
                      <a:r>
                        <a:rPr lang="en-ZA" dirty="0" smtClean="0"/>
                        <a:t>Done</a:t>
                      </a:r>
                      <a:endParaRPr lang="en-ZA" dirty="0"/>
                    </a:p>
                  </a:txBody>
                  <a:tcPr>
                    <a:solidFill>
                      <a:srgbClr val="00B050"/>
                    </a:solidFill>
                  </a:tcPr>
                </a:tc>
                <a:extLst>
                  <a:ext uri="{0D108BD9-81ED-4DB2-BD59-A6C34878D82A}">
                    <a16:rowId xmlns:a16="http://schemas.microsoft.com/office/drawing/2014/main" val="4120035400"/>
                  </a:ext>
                </a:extLst>
              </a:tr>
              <a:tr h="370840">
                <a:tc>
                  <a:txBody>
                    <a:bodyPr/>
                    <a:lstStyle/>
                    <a:p>
                      <a:r>
                        <a:rPr lang="en-ZA" dirty="0" smtClean="0"/>
                        <a:t>5.</a:t>
                      </a:r>
                      <a:endParaRPr lang="en-ZA" dirty="0"/>
                    </a:p>
                  </a:txBody>
                  <a:tcPr/>
                </a:tc>
                <a:tc>
                  <a:txBody>
                    <a:bodyPr/>
                    <a:lstStyle/>
                    <a:p>
                      <a:r>
                        <a:rPr lang="en-ZA" dirty="0" smtClean="0"/>
                        <a:t>Develop</a:t>
                      </a:r>
                      <a:r>
                        <a:rPr lang="en-ZA" baseline="0" dirty="0" smtClean="0"/>
                        <a:t> Technical Regulations on COIDA through conversion of Circulars into enforceable instruments</a:t>
                      </a:r>
                      <a:endParaRPr lang="en-ZA" dirty="0"/>
                    </a:p>
                  </a:txBody>
                  <a:tcPr/>
                </a:tc>
                <a:tc>
                  <a:txBody>
                    <a:bodyPr/>
                    <a:lstStyle/>
                    <a:p>
                      <a:r>
                        <a:rPr lang="en-ZA" dirty="0" smtClean="0"/>
                        <a:t>In Progress</a:t>
                      </a:r>
                      <a:endParaRPr lang="en-ZA" dirty="0"/>
                    </a:p>
                  </a:txBody>
                  <a:tcPr>
                    <a:solidFill>
                      <a:srgbClr val="FFC000"/>
                    </a:solidFill>
                  </a:tcPr>
                </a:tc>
                <a:extLst>
                  <a:ext uri="{0D108BD9-81ED-4DB2-BD59-A6C34878D82A}">
                    <a16:rowId xmlns:a16="http://schemas.microsoft.com/office/drawing/2014/main" val="2494640360"/>
                  </a:ext>
                </a:extLst>
              </a:tr>
            </a:tbl>
          </a:graphicData>
        </a:graphic>
      </p:graphicFrame>
      <p:sp>
        <p:nvSpPr>
          <p:cNvPr id="4" name="Date Placeholder 3"/>
          <p:cNvSpPr>
            <a:spLocks noGrp="1"/>
          </p:cNvSpPr>
          <p:nvPr>
            <p:ph type="dt" sz="half" idx="10"/>
          </p:nvPr>
        </p:nvSpPr>
        <p:spPr/>
        <p:txBody>
          <a:bodyPr/>
          <a:lstStyle/>
          <a:p>
            <a:pPr>
              <a:defRPr/>
            </a:pPr>
            <a:fld id="{87BAA8CA-5113-4312-8024-D8716E3B30DD}" type="datetime1">
              <a:rPr lang="en-ZA" smtClean="0"/>
              <a:pPr>
                <a:defRPr/>
              </a:pPr>
              <a:t>2019/10/15</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14</a:t>
            </a:fld>
            <a:endParaRPr lang="en-US" altLang="en-US"/>
          </a:p>
        </p:txBody>
      </p:sp>
    </p:spTree>
    <p:extLst>
      <p:ext uri="{BB962C8B-B14F-4D97-AF65-F5344CB8AC3E}">
        <p14:creationId xmlns:p14="http://schemas.microsoft.com/office/powerpoint/2010/main" val="1385004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Arial" panose="020B0604020202020204" pitchFamily="34" charset="0"/>
                <a:cs typeface="Arial" panose="020B0604020202020204" pitchFamily="34" charset="0"/>
              </a:rPr>
              <a:t>STRATEGIC AND OPERATIONS COMMITTEE</a:t>
            </a:r>
            <a:endParaRPr lang="en-ZA"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0875770"/>
              </p:ext>
            </p:extLst>
          </p:nvPr>
        </p:nvGraphicFramePr>
        <p:xfrm>
          <a:off x="457200" y="1600200"/>
          <a:ext cx="8403335" cy="2936240"/>
        </p:xfrm>
        <a:graphic>
          <a:graphicData uri="http://schemas.openxmlformats.org/drawingml/2006/table">
            <a:tbl>
              <a:tblPr firstRow="1" bandRow="1">
                <a:tableStyleId>{5C22544A-7EE6-4342-B048-85BDC9FD1C3A}</a:tableStyleId>
              </a:tblPr>
              <a:tblGrid>
                <a:gridCol w="649224">
                  <a:extLst>
                    <a:ext uri="{9D8B030D-6E8A-4147-A177-3AD203B41FA5}">
                      <a16:colId xmlns:a16="http://schemas.microsoft.com/office/drawing/2014/main" val="234424966"/>
                    </a:ext>
                  </a:extLst>
                </a:gridCol>
                <a:gridCol w="6254496">
                  <a:extLst>
                    <a:ext uri="{9D8B030D-6E8A-4147-A177-3AD203B41FA5}">
                      <a16:colId xmlns:a16="http://schemas.microsoft.com/office/drawing/2014/main" val="1480446391"/>
                    </a:ext>
                  </a:extLst>
                </a:gridCol>
                <a:gridCol w="1499615">
                  <a:extLst>
                    <a:ext uri="{9D8B030D-6E8A-4147-A177-3AD203B41FA5}">
                      <a16:colId xmlns:a16="http://schemas.microsoft.com/office/drawing/2014/main" val="4098103530"/>
                    </a:ext>
                  </a:extLst>
                </a:gridCol>
              </a:tblGrid>
              <a:tr h="370840">
                <a:tc>
                  <a:txBody>
                    <a:bodyPr/>
                    <a:lstStyle/>
                    <a:p>
                      <a:endParaRPr lang="en-ZA" dirty="0"/>
                    </a:p>
                  </a:txBody>
                  <a:tcPr/>
                </a:tc>
                <a:tc>
                  <a:txBody>
                    <a:bodyPr/>
                    <a:lstStyle/>
                    <a:p>
                      <a:r>
                        <a:rPr lang="en-ZA" dirty="0" smtClean="0"/>
                        <a:t>Key Resolution</a:t>
                      </a:r>
                      <a:r>
                        <a:rPr lang="en-ZA" baseline="0" dirty="0" smtClean="0"/>
                        <a:t> </a:t>
                      </a:r>
                      <a:endParaRPr lang="en-ZA" dirty="0"/>
                    </a:p>
                  </a:txBody>
                  <a:tcPr/>
                </a:tc>
                <a:tc>
                  <a:txBody>
                    <a:bodyPr/>
                    <a:lstStyle/>
                    <a:p>
                      <a:r>
                        <a:rPr lang="en-ZA" dirty="0" smtClean="0"/>
                        <a:t>Implemented</a:t>
                      </a:r>
                      <a:endParaRPr lang="en-ZA" dirty="0"/>
                    </a:p>
                  </a:txBody>
                  <a:tcPr/>
                </a:tc>
                <a:extLst>
                  <a:ext uri="{0D108BD9-81ED-4DB2-BD59-A6C34878D82A}">
                    <a16:rowId xmlns:a16="http://schemas.microsoft.com/office/drawing/2014/main" val="2496710196"/>
                  </a:ext>
                </a:extLst>
              </a:tr>
              <a:tr h="370840">
                <a:tc>
                  <a:txBody>
                    <a:bodyPr/>
                    <a:lstStyle/>
                    <a:p>
                      <a:r>
                        <a:rPr lang="en-ZA" dirty="0" smtClean="0"/>
                        <a:t>1.</a:t>
                      </a:r>
                      <a:endParaRPr lang="en-ZA" dirty="0"/>
                    </a:p>
                  </a:txBody>
                  <a:tcPr/>
                </a:tc>
                <a:tc>
                  <a:txBody>
                    <a:bodyPr/>
                    <a:lstStyle/>
                    <a:p>
                      <a:r>
                        <a:rPr lang="en-ZA" dirty="0" smtClean="0"/>
                        <a:t>Monitor Compliance</a:t>
                      </a:r>
                      <a:r>
                        <a:rPr lang="en-ZA" baseline="0" dirty="0" smtClean="0"/>
                        <a:t> to COIDA and the MOU with Inspections and Enforcement</a:t>
                      </a:r>
                      <a:endParaRPr lang="en-ZA" dirty="0"/>
                    </a:p>
                  </a:txBody>
                  <a:tcPr/>
                </a:tc>
                <a:tc>
                  <a:txBody>
                    <a:bodyPr/>
                    <a:lstStyle/>
                    <a:p>
                      <a:r>
                        <a:rPr lang="en-ZA" dirty="0" smtClean="0"/>
                        <a:t>Done</a:t>
                      </a:r>
                      <a:endParaRPr lang="en-ZA" dirty="0"/>
                    </a:p>
                  </a:txBody>
                  <a:tcPr>
                    <a:solidFill>
                      <a:srgbClr val="00B050"/>
                    </a:solidFill>
                  </a:tcPr>
                </a:tc>
                <a:extLst>
                  <a:ext uri="{0D108BD9-81ED-4DB2-BD59-A6C34878D82A}">
                    <a16:rowId xmlns:a16="http://schemas.microsoft.com/office/drawing/2014/main" val="2732130485"/>
                  </a:ext>
                </a:extLst>
              </a:tr>
              <a:tr h="370840">
                <a:tc>
                  <a:txBody>
                    <a:bodyPr/>
                    <a:lstStyle/>
                    <a:p>
                      <a:r>
                        <a:rPr lang="en-ZA" dirty="0" smtClean="0"/>
                        <a:t>2.</a:t>
                      </a:r>
                      <a:endParaRPr lang="en-ZA" dirty="0"/>
                    </a:p>
                  </a:txBody>
                  <a:tcPr/>
                </a:tc>
                <a:tc>
                  <a:txBody>
                    <a:bodyPr/>
                    <a:lstStyle/>
                    <a:p>
                      <a:r>
                        <a:rPr lang="en-ZA" dirty="0" smtClean="0"/>
                        <a:t>Phase</a:t>
                      </a:r>
                      <a:r>
                        <a:rPr lang="en-ZA" baseline="0" dirty="0" smtClean="0"/>
                        <a:t>-Out the current claims system (</a:t>
                      </a:r>
                      <a:r>
                        <a:rPr lang="en-ZA" baseline="0" dirty="0" err="1" smtClean="0"/>
                        <a:t>uMehluko</a:t>
                      </a:r>
                      <a:r>
                        <a:rPr lang="en-ZA" baseline="0" dirty="0" smtClean="0"/>
                        <a:t>)</a:t>
                      </a:r>
                      <a:endParaRPr lang="en-ZA" dirty="0"/>
                    </a:p>
                  </a:txBody>
                  <a:tcPr/>
                </a:tc>
                <a:tc>
                  <a:txBody>
                    <a:bodyPr/>
                    <a:lstStyle/>
                    <a:p>
                      <a:r>
                        <a:rPr lang="en-ZA" dirty="0" smtClean="0"/>
                        <a:t>In</a:t>
                      </a:r>
                      <a:r>
                        <a:rPr lang="en-ZA" baseline="0" dirty="0" smtClean="0"/>
                        <a:t> Progress</a:t>
                      </a:r>
                      <a:endParaRPr lang="en-ZA" dirty="0"/>
                    </a:p>
                  </a:txBody>
                  <a:tcPr>
                    <a:solidFill>
                      <a:srgbClr val="FFC000"/>
                    </a:solidFill>
                  </a:tcPr>
                </a:tc>
                <a:extLst>
                  <a:ext uri="{0D108BD9-81ED-4DB2-BD59-A6C34878D82A}">
                    <a16:rowId xmlns:a16="http://schemas.microsoft.com/office/drawing/2014/main" val="3749697361"/>
                  </a:ext>
                </a:extLst>
              </a:tr>
              <a:tr h="370840">
                <a:tc>
                  <a:txBody>
                    <a:bodyPr/>
                    <a:lstStyle/>
                    <a:p>
                      <a:r>
                        <a:rPr lang="en-ZA" dirty="0" smtClean="0"/>
                        <a:t>3. </a:t>
                      </a:r>
                      <a:endParaRPr lang="en-ZA" dirty="0"/>
                    </a:p>
                  </a:txBody>
                  <a:tcPr/>
                </a:tc>
                <a:tc>
                  <a:txBody>
                    <a:bodyPr/>
                    <a:lstStyle/>
                    <a:p>
                      <a:r>
                        <a:rPr lang="en-ZA" dirty="0" smtClean="0"/>
                        <a:t>Monitoring of the Performance of the Mutual Associations</a:t>
                      </a:r>
                      <a:r>
                        <a:rPr lang="en-ZA" baseline="0" dirty="0" smtClean="0"/>
                        <a:t> Licenced by the Minister</a:t>
                      </a:r>
                      <a:endParaRPr lang="en-ZA" dirty="0"/>
                    </a:p>
                  </a:txBody>
                  <a:tcPr/>
                </a:tc>
                <a:tc>
                  <a:txBody>
                    <a:bodyPr/>
                    <a:lstStyle/>
                    <a:p>
                      <a:r>
                        <a:rPr lang="en-ZA" dirty="0" smtClean="0"/>
                        <a:t>Done</a:t>
                      </a:r>
                      <a:endParaRPr lang="en-ZA" dirty="0"/>
                    </a:p>
                  </a:txBody>
                  <a:tcPr>
                    <a:solidFill>
                      <a:srgbClr val="00B050"/>
                    </a:solidFill>
                  </a:tcPr>
                </a:tc>
                <a:extLst>
                  <a:ext uri="{0D108BD9-81ED-4DB2-BD59-A6C34878D82A}">
                    <a16:rowId xmlns:a16="http://schemas.microsoft.com/office/drawing/2014/main" val="1495824732"/>
                  </a:ext>
                </a:extLst>
              </a:tr>
              <a:tr h="370840">
                <a:tc>
                  <a:txBody>
                    <a:bodyPr/>
                    <a:lstStyle/>
                    <a:p>
                      <a:r>
                        <a:rPr lang="en-ZA" dirty="0" smtClean="0"/>
                        <a:t>4.</a:t>
                      </a:r>
                      <a:endParaRPr lang="en-ZA" dirty="0"/>
                    </a:p>
                  </a:txBody>
                  <a:tcPr/>
                </a:tc>
                <a:tc>
                  <a:txBody>
                    <a:bodyPr/>
                    <a:lstStyle/>
                    <a:p>
                      <a:r>
                        <a:rPr lang="en-ZA" dirty="0" smtClean="0"/>
                        <a:t>Develop a Turnaround Strategy with clear</a:t>
                      </a:r>
                      <a:r>
                        <a:rPr lang="en-ZA" baseline="0" dirty="0" smtClean="0"/>
                        <a:t> Short, Medium and Long Term Initiatives to improve service delivery and audit outcomes</a:t>
                      </a:r>
                      <a:endParaRPr lang="en-ZA" dirty="0"/>
                    </a:p>
                  </a:txBody>
                  <a:tcPr/>
                </a:tc>
                <a:tc>
                  <a:txBody>
                    <a:bodyPr/>
                    <a:lstStyle/>
                    <a:p>
                      <a:r>
                        <a:rPr lang="en-ZA" dirty="0" smtClean="0"/>
                        <a:t>Done</a:t>
                      </a:r>
                      <a:endParaRPr lang="en-ZA" dirty="0"/>
                    </a:p>
                  </a:txBody>
                  <a:tcPr>
                    <a:solidFill>
                      <a:srgbClr val="00B050"/>
                    </a:solidFill>
                  </a:tcPr>
                </a:tc>
                <a:extLst>
                  <a:ext uri="{0D108BD9-81ED-4DB2-BD59-A6C34878D82A}">
                    <a16:rowId xmlns:a16="http://schemas.microsoft.com/office/drawing/2014/main" val="4120035400"/>
                  </a:ext>
                </a:extLst>
              </a:tr>
            </a:tbl>
          </a:graphicData>
        </a:graphic>
      </p:graphicFrame>
      <p:sp>
        <p:nvSpPr>
          <p:cNvPr id="4" name="Date Placeholder 3"/>
          <p:cNvSpPr>
            <a:spLocks noGrp="1"/>
          </p:cNvSpPr>
          <p:nvPr>
            <p:ph type="dt" sz="half" idx="10"/>
          </p:nvPr>
        </p:nvSpPr>
        <p:spPr/>
        <p:txBody>
          <a:bodyPr/>
          <a:lstStyle/>
          <a:p>
            <a:pPr>
              <a:defRPr/>
            </a:pPr>
            <a:fld id="{87BAA8CA-5113-4312-8024-D8716E3B30DD}" type="datetime1">
              <a:rPr lang="en-ZA" smtClean="0"/>
              <a:pPr>
                <a:defRPr/>
              </a:pPr>
              <a:t>2019/10/15</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15</a:t>
            </a:fld>
            <a:endParaRPr lang="en-US" altLang="en-US"/>
          </a:p>
        </p:txBody>
      </p:sp>
    </p:spTree>
    <p:extLst>
      <p:ext uri="{BB962C8B-B14F-4D97-AF65-F5344CB8AC3E}">
        <p14:creationId xmlns:p14="http://schemas.microsoft.com/office/powerpoint/2010/main" val="3645128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Arial" panose="020B0604020202020204" pitchFamily="34" charset="0"/>
                <a:cs typeface="Arial" panose="020B0604020202020204" pitchFamily="34" charset="0"/>
              </a:rPr>
              <a:t>INVESTMENT COMMITTEE</a:t>
            </a:r>
            <a:endParaRPr lang="en-ZA"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47166016"/>
              </p:ext>
            </p:extLst>
          </p:nvPr>
        </p:nvGraphicFramePr>
        <p:xfrm>
          <a:off x="457200" y="1600200"/>
          <a:ext cx="8403335" cy="3774440"/>
        </p:xfrm>
        <a:graphic>
          <a:graphicData uri="http://schemas.openxmlformats.org/drawingml/2006/table">
            <a:tbl>
              <a:tblPr firstRow="1" bandRow="1">
                <a:tableStyleId>{5C22544A-7EE6-4342-B048-85BDC9FD1C3A}</a:tableStyleId>
              </a:tblPr>
              <a:tblGrid>
                <a:gridCol w="649224">
                  <a:extLst>
                    <a:ext uri="{9D8B030D-6E8A-4147-A177-3AD203B41FA5}">
                      <a16:colId xmlns:a16="http://schemas.microsoft.com/office/drawing/2014/main" val="234424966"/>
                    </a:ext>
                  </a:extLst>
                </a:gridCol>
                <a:gridCol w="6254496">
                  <a:extLst>
                    <a:ext uri="{9D8B030D-6E8A-4147-A177-3AD203B41FA5}">
                      <a16:colId xmlns:a16="http://schemas.microsoft.com/office/drawing/2014/main" val="1480446391"/>
                    </a:ext>
                  </a:extLst>
                </a:gridCol>
                <a:gridCol w="1499615">
                  <a:extLst>
                    <a:ext uri="{9D8B030D-6E8A-4147-A177-3AD203B41FA5}">
                      <a16:colId xmlns:a16="http://schemas.microsoft.com/office/drawing/2014/main" val="4098103530"/>
                    </a:ext>
                  </a:extLst>
                </a:gridCol>
              </a:tblGrid>
              <a:tr h="370840">
                <a:tc>
                  <a:txBody>
                    <a:bodyPr/>
                    <a:lstStyle/>
                    <a:p>
                      <a:endParaRPr lang="en-ZA" dirty="0"/>
                    </a:p>
                  </a:txBody>
                  <a:tcPr/>
                </a:tc>
                <a:tc>
                  <a:txBody>
                    <a:bodyPr/>
                    <a:lstStyle/>
                    <a:p>
                      <a:r>
                        <a:rPr lang="en-ZA" dirty="0" smtClean="0"/>
                        <a:t>Key Resolution</a:t>
                      </a:r>
                      <a:r>
                        <a:rPr lang="en-ZA" baseline="0" dirty="0" smtClean="0"/>
                        <a:t> </a:t>
                      </a:r>
                      <a:endParaRPr lang="en-ZA" dirty="0"/>
                    </a:p>
                  </a:txBody>
                  <a:tcPr/>
                </a:tc>
                <a:tc>
                  <a:txBody>
                    <a:bodyPr/>
                    <a:lstStyle/>
                    <a:p>
                      <a:r>
                        <a:rPr lang="en-ZA" dirty="0" smtClean="0"/>
                        <a:t>Implemented</a:t>
                      </a:r>
                      <a:endParaRPr lang="en-ZA" dirty="0"/>
                    </a:p>
                  </a:txBody>
                  <a:tcPr/>
                </a:tc>
                <a:extLst>
                  <a:ext uri="{0D108BD9-81ED-4DB2-BD59-A6C34878D82A}">
                    <a16:rowId xmlns:a16="http://schemas.microsoft.com/office/drawing/2014/main" val="2496710196"/>
                  </a:ext>
                </a:extLst>
              </a:tr>
              <a:tr h="370840">
                <a:tc>
                  <a:txBody>
                    <a:bodyPr/>
                    <a:lstStyle/>
                    <a:p>
                      <a:r>
                        <a:rPr lang="en-ZA" dirty="0" smtClean="0"/>
                        <a:t>1.</a:t>
                      </a:r>
                      <a:endParaRPr lang="en-ZA" dirty="0"/>
                    </a:p>
                  </a:txBody>
                  <a:tcPr/>
                </a:tc>
                <a:tc>
                  <a:txBody>
                    <a:bodyPr/>
                    <a:lstStyle/>
                    <a:p>
                      <a:r>
                        <a:rPr lang="en-ZA" dirty="0" smtClean="0"/>
                        <a:t>Analysis of the</a:t>
                      </a:r>
                      <a:r>
                        <a:rPr lang="en-ZA" baseline="0" dirty="0" smtClean="0"/>
                        <a:t> performance of the PIC on Investments</a:t>
                      </a:r>
                      <a:endParaRPr lang="en-ZA" dirty="0"/>
                    </a:p>
                  </a:txBody>
                  <a:tcPr/>
                </a:tc>
                <a:tc>
                  <a:txBody>
                    <a:bodyPr/>
                    <a:lstStyle/>
                    <a:p>
                      <a:r>
                        <a:rPr lang="en-ZA" dirty="0" smtClean="0"/>
                        <a:t>Done</a:t>
                      </a:r>
                      <a:endParaRPr lang="en-ZA" dirty="0"/>
                    </a:p>
                  </a:txBody>
                  <a:tcPr>
                    <a:solidFill>
                      <a:srgbClr val="00B050"/>
                    </a:solidFill>
                  </a:tcPr>
                </a:tc>
                <a:extLst>
                  <a:ext uri="{0D108BD9-81ED-4DB2-BD59-A6C34878D82A}">
                    <a16:rowId xmlns:a16="http://schemas.microsoft.com/office/drawing/2014/main" val="2732130485"/>
                  </a:ext>
                </a:extLst>
              </a:tr>
              <a:tr h="370840">
                <a:tc>
                  <a:txBody>
                    <a:bodyPr/>
                    <a:lstStyle/>
                    <a:p>
                      <a:r>
                        <a:rPr lang="en-ZA" dirty="0" smtClean="0"/>
                        <a:t>2.</a:t>
                      </a:r>
                      <a:endParaRPr lang="en-ZA" dirty="0"/>
                    </a:p>
                  </a:txBody>
                  <a:tcPr/>
                </a:tc>
                <a:tc>
                  <a:txBody>
                    <a:bodyPr/>
                    <a:lstStyle/>
                    <a:p>
                      <a:r>
                        <a:rPr lang="en-ZA" dirty="0" smtClean="0"/>
                        <a:t>Review the Investment Mandate</a:t>
                      </a:r>
                      <a:r>
                        <a:rPr lang="en-ZA" baseline="0" dirty="0" smtClean="0"/>
                        <a:t> for 2019/20  </a:t>
                      </a:r>
                      <a:endParaRPr lang="en-ZA" dirty="0"/>
                    </a:p>
                  </a:txBody>
                  <a:tcPr/>
                </a:tc>
                <a:tc>
                  <a:txBody>
                    <a:bodyPr/>
                    <a:lstStyle/>
                    <a:p>
                      <a:r>
                        <a:rPr lang="en-ZA" dirty="0" smtClean="0"/>
                        <a:t>Done</a:t>
                      </a:r>
                      <a:endParaRPr lang="en-ZA" dirty="0"/>
                    </a:p>
                  </a:txBody>
                  <a:tcPr>
                    <a:solidFill>
                      <a:srgbClr val="00B050"/>
                    </a:solidFill>
                  </a:tcPr>
                </a:tc>
                <a:extLst>
                  <a:ext uri="{0D108BD9-81ED-4DB2-BD59-A6C34878D82A}">
                    <a16:rowId xmlns:a16="http://schemas.microsoft.com/office/drawing/2014/main" val="3749697361"/>
                  </a:ext>
                </a:extLst>
              </a:tr>
              <a:tr h="370840">
                <a:tc>
                  <a:txBody>
                    <a:bodyPr/>
                    <a:lstStyle/>
                    <a:p>
                      <a:r>
                        <a:rPr lang="en-ZA" dirty="0" smtClean="0"/>
                        <a:t>3. </a:t>
                      </a:r>
                      <a:endParaRPr lang="en-ZA" dirty="0"/>
                    </a:p>
                  </a:txBody>
                  <a:tcPr/>
                </a:tc>
                <a:tc>
                  <a:txBody>
                    <a:bodyPr/>
                    <a:lstStyle/>
                    <a:p>
                      <a:r>
                        <a:rPr lang="en-ZA" dirty="0" smtClean="0"/>
                        <a:t>Initiate</a:t>
                      </a:r>
                      <a:r>
                        <a:rPr lang="en-ZA" baseline="0" dirty="0" smtClean="0"/>
                        <a:t> the Black Asset Manager programme with the PIC</a:t>
                      </a:r>
                      <a:endParaRPr lang="en-ZA" dirty="0"/>
                    </a:p>
                  </a:txBody>
                  <a:tcPr/>
                </a:tc>
                <a:tc>
                  <a:txBody>
                    <a:bodyPr/>
                    <a:lstStyle/>
                    <a:p>
                      <a:r>
                        <a:rPr lang="en-ZA" dirty="0" smtClean="0"/>
                        <a:t>In Progress</a:t>
                      </a:r>
                      <a:endParaRPr lang="en-ZA" dirty="0"/>
                    </a:p>
                  </a:txBody>
                  <a:tcPr>
                    <a:solidFill>
                      <a:srgbClr val="FFC000"/>
                    </a:solidFill>
                  </a:tcPr>
                </a:tc>
                <a:extLst>
                  <a:ext uri="{0D108BD9-81ED-4DB2-BD59-A6C34878D82A}">
                    <a16:rowId xmlns:a16="http://schemas.microsoft.com/office/drawing/2014/main" val="1495824732"/>
                  </a:ext>
                </a:extLst>
              </a:tr>
              <a:tr h="370840">
                <a:tc>
                  <a:txBody>
                    <a:bodyPr/>
                    <a:lstStyle/>
                    <a:p>
                      <a:r>
                        <a:rPr lang="en-ZA" dirty="0" smtClean="0"/>
                        <a:t>4.</a:t>
                      </a:r>
                      <a:endParaRPr lang="en-ZA" dirty="0"/>
                    </a:p>
                  </a:txBody>
                  <a:tcPr/>
                </a:tc>
                <a:tc>
                  <a:txBody>
                    <a:bodyPr/>
                    <a:lstStyle/>
                    <a:p>
                      <a:r>
                        <a:rPr lang="en-ZA" dirty="0" smtClean="0"/>
                        <a:t>Review</a:t>
                      </a:r>
                      <a:r>
                        <a:rPr lang="en-ZA" baseline="0" dirty="0" smtClean="0"/>
                        <a:t> of the Investment Benchmarks to mitigate against losses on incidents similar to Steinhoff</a:t>
                      </a:r>
                      <a:endParaRPr lang="en-ZA" dirty="0"/>
                    </a:p>
                  </a:txBody>
                  <a:tcPr/>
                </a:tc>
                <a:tc>
                  <a:txBody>
                    <a:bodyPr/>
                    <a:lstStyle/>
                    <a:p>
                      <a:r>
                        <a:rPr lang="en-ZA" dirty="0" smtClean="0"/>
                        <a:t>Done</a:t>
                      </a:r>
                      <a:endParaRPr lang="en-ZA" dirty="0"/>
                    </a:p>
                  </a:txBody>
                  <a:tcPr>
                    <a:solidFill>
                      <a:srgbClr val="00B050"/>
                    </a:solidFill>
                  </a:tcPr>
                </a:tc>
                <a:extLst>
                  <a:ext uri="{0D108BD9-81ED-4DB2-BD59-A6C34878D82A}">
                    <a16:rowId xmlns:a16="http://schemas.microsoft.com/office/drawing/2014/main" val="4120035400"/>
                  </a:ext>
                </a:extLst>
              </a:tr>
              <a:tr h="370840">
                <a:tc>
                  <a:txBody>
                    <a:bodyPr/>
                    <a:lstStyle/>
                    <a:p>
                      <a:r>
                        <a:rPr lang="en-ZA" dirty="0" smtClean="0"/>
                        <a:t>5.</a:t>
                      </a:r>
                      <a:endParaRPr lang="en-ZA" dirty="0"/>
                    </a:p>
                  </a:txBody>
                  <a:tcPr/>
                </a:tc>
                <a:tc>
                  <a:txBody>
                    <a:bodyPr/>
                    <a:lstStyle/>
                    <a:p>
                      <a:r>
                        <a:rPr lang="en-ZA" dirty="0" smtClean="0"/>
                        <a:t>Legal Action to be taken against Steinhof</a:t>
                      </a:r>
                      <a:r>
                        <a:rPr lang="en-ZA" baseline="0" dirty="0" smtClean="0"/>
                        <a:t>f to recover the losses made</a:t>
                      </a:r>
                      <a:endParaRPr lang="en-ZA" dirty="0"/>
                    </a:p>
                  </a:txBody>
                  <a:tcPr/>
                </a:tc>
                <a:tc>
                  <a:txBody>
                    <a:bodyPr/>
                    <a:lstStyle/>
                    <a:p>
                      <a:r>
                        <a:rPr lang="en-ZA" dirty="0" smtClean="0"/>
                        <a:t>In Progress</a:t>
                      </a:r>
                      <a:endParaRPr lang="en-ZA" dirty="0"/>
                    </a:p>
                  </a:txBody>
                  <a:tcPr>
                    <a:solidFill>
                      <a:srgbClr val="FFC000"/>
                    </a:solidFill>
                  </a:tcPr>
                </a:tc>
                <a:extLst>
                  <a:ext uri="{0D108BD9-81ED-4DB2-BD59-A6C34878D82A}">
                    <a16:rowId xmlns:a16="http://schemas.microsoft.com/office/drawing/2014/main" val="2494640360"/>
                  </a:ext>
                </a:extLst>
              </a:tr>
              <a:tr h="370840">
                <a:tc>
                  <a:txBody>
                    <a:bodyPr/>
                    <a:lstStyle/>
                    <a:p>
                      <a:r>
                        <a:rPr lang="en-ZA" dirty="0" smtClean="0"/>
                        <a:t>6.</a:t>
                      </a:r>
                      <a:endParaRPr lang="en-ZA" dirty="0"/>
                    </a:p>
                  </a:txBody>
                  <a:tcPr/>
                </a:tc>
                <a:tc>
                  <a:txBody>
                    <a:bodyPr/>
                    <a:lstStyle/>
                    <a:p>
                      <a:r>
                        <a:rPr lang="en-ZA" dirty="0" smtClean="0"/>
                        <a:t>Review</a:t>
                      </a:r>
                      <a:r>
                        <a:rPr lang="en-ZA" baseline="0" dirty="0" smtClean="0"/>
                        <a:t> of the Investment Management Unit and Appointment of Investment Director</a:t>
                      </a:r>
                      <a:endParaRPr lang="en-ZA" dirty="0"/>
                    </a:p>
                  </a:txBody>
                  <a:tcPr/>
                </a:tc>
                <a:tc>
                  <a:txBody>
                    <a:bodyPr/>
                    <a:lstStyle/>
                    <a:p>
                      <a:r>
                        <a:rPr lang="en-ZA" dirty="0" smtClean="0"/>
                        <a:t>Done</a:t>
                      </a:r>
                      <a:endParaRPr lang="en-ZA" dirty="0"/>
                    </a:p>
                  </a:txBody>
                  <a:tcPr>
                    <a:solidFill>
                      <a:srgbClr val="00B050"/>
                    </a:solidFill>
                  </a:tcPr>
                </a:tc>
                <a:extLst>
                  <a:ext uri="{0D108BD9-81ED-4DB2-BD59-A6C34878D82A}">
                    <a16:rowId xmlns:a16="http://schemas.microsoft.com/office/drawing/2014/main" val="884312772"/>
                  </a:ext>
                </a:extLst>
              </a:tr>
              <a:tr h="370840">
                <a:tc>
                  <a:txBody>
                    <a:bodyPr/>
                    <a:lstStyle/>
                    <a:p>
                      <a:endParaRPr lang="en-ZA" dirty="0"/>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val="3035538457"/>
                  </a:ext>
                </a:extLst>
              </a:tr>
            </a:tbl>
          </a:graphicData>
        </a:graphic>
      </p:graphicFrame>
      <p:sp>
        <p:nvSpPr>
          <p:cNvPr id="4" name="Date Placeholder 3"/>
          <p:cNvSpPr>
            <a:spLocks noGrp="1"/>
          </p:cNvSpPr>
          <p:nvPr>
            <p:ph type="dt" sz="half" idx="10"/>
          </p:nvPr>
        </p:nvSpPr>
        <p:spPr/>
        <p:txBody>
          <a:bodyPr/>
          <a:lstStyle/>
          <a:p>
            <a:pPr>
              <a:defRPr/>
            </a:pPr>
            <a:fld id="{87BAA8CA-5113-4312-8024-D8716E3B30DD}" type="datetime1">
              <a:rPr lang="en-ZA" smtClean="0"/>
              <a:pPr>
                <a:defRPr/>
              </a:pPr>
              <a:t>2019/10/15</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16</a:t>
            </a:fld>
            <a:endParaRPr lang="en-US" altLang="en-US"/>
          </a:p>
        </p:txBody>
      </p:sp>
    </p:spTree>
    <p:extLst>
      <p:ext uri="{BB962C8B-B14F-4D97-AF65-F5344CB8AC3E}">
        <p14:creationId xmlns:p14="http://schemas.microsoft.com/office/powerpoint/2010/main" val="3307073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anose="020B0604020202020204" pitchFamily="34" charset="0"/>
                <a:cs typeface="Arial" panose="020B0604020202020204" pitchFamily="34" charset="0"/>
              </a:rPr>
              <a:t>HIGH LEVEL BOARD </a:t>
            </a:r>
            <a:r>
              <a:rPr lang="en-US" sz="2800" b="1" dirty="0">
                <a:latin typeface="Arial" panose="020B0604020202020204" pitchFamily="34" charset="0"/>
                <a:cs typeface="Arial" panose="020B0604020202020204" pitchFamily="34" charset="0"/>
              </a:rPr>
              <a:t>RESOLUTIONS</a:t>
            </a:r>
            <a:endParaRPr lang="en-ZA"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68221788"/>
              </p:ext>
            </p:extLst>
          </p:nvPr>
        </p:nvGraphicFramePr>
        <p:xfrm>
          <a:off x="195942" y="1322752"/>
          <a:ext cx="8752115" cy="5011558"/>
        </p:xfrm>
        <a:graphic>
          <a:graphicData uri="http://schemas.openxmlformats.org/drawingml/2006/table">
            <a:tbl>
              <a:tblPr firstRow="1" bandRow="1">
                <a:tableStyleId>{5C22544A-7EE6-4342-B048-85BDC9FD1C3A}</a:tableStyleId>
              </a:tblPr>
              <a:tblGrid>
                <a:gridCol w="5084516">
                  <a:extLst>
                    <a:ext uri="{9D8B030D-6E8A-4147-A177-3AD203B41FA5}">
                      <a16:colId xmlns:a16="http://schemas.microsoft.com/office/drawing/2014/main" val="3939023028"/>
                    </a:ext>
                  </a:extLst>
                </a:gridCol>
                <a:gridCol w="3667599">
                  <a:extLst>
                    <a:ext uri="{9D8B030D-6E8A-4147-A177-3AD203B41FA5}">
                      <a16:colId xmlns:a16="http://schemas.microsoft.com/office/drawing/2014/main" val="243027737"/>
                    </a:ext>
                  </a:extLst>
                </a:gridCol>
              </a:tblGrid>
              <a:tr h="315562">
                <a:tc>
                  <a:txBody>
                    <a:bodyPr/>
                    <a:lstStyle/>
                    <a:p>
                      <a:r>
                        <a:rPr lang="en-ZA" sz="1600" b="1" dirty="0" smtClean="0">
                          <a:latin typeface="Arial" panose="020B0604020202020204" pitchFamily="34" charset="0"/>
                          <a:cs typeface="Arial" panose="020B0604020202020204" pitchFamily="34" charset="0"/>
                        </a:rPr>
                        <a:t>Resolution</a:t>
                      </a:r>
                      <a:endParaRPr lang="en-ZA" sz="1600" b="1" dirty="0">
                        <a:latin typeface="Arial" panose="020B0604020202020204" pitchFamily="34" charset="0"/>
                        <a:cs typeface="Arial" panose="020B0604020202020204" pitchFamily="34" charset="0"/>
                      </a:endParaRPr>
                    </a:p>
                  </a:txBody>
                  <a:tcPr/>
                </a:tc>
                <a:tc>
                  <a:txBody>
                    <a:bodyPr/>
                    <a:lstStyle/>
                    <a:p>
                      <a:r>
                        <a:rPr lang="en-ZA" sz="1600" b="1" dirty="0" smtClean="0">
                          <a:latin typeface="Arial" panose="020B0604020202020204" pitchFamily="34" charset="0"/>
                          <a:cs typeface="Arial" panose="020B0604020202020204" pitchFamily="34" charset="0"/>
                        </a:rPr>
                        <a:t>Progress</a:t>
                      </a:r>
                      <a:r>
                        <a:rPr lang="en-ZA" sz="1600" b="1" baseline="0" dirty="0" smtClean="0">
                          <a:latin typeface="Arial" panose="020B0604020202020204" pitchFamily="34" charset="0"/>
                          <a:cs typeface="Arial" panose="020B0604020202020204" pitchFamily="34" charset="0"/>
                        </a:rPr>
                        <a:t> by Management </a:t>
                      </a:r>
                      <a:endParaRPr lang="en-ZA"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74878084"/>
                  </a:ext>
                </a:extLst>
              </a:tr>
              <a:tr h="286874">
                <a:tc>
                  <a:txBody>
                    <a:bodyPr/>
                    <a:lstStyle/>
                    <a:p>
                      <a:pPr algn="just" rtl="0"/>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The Board approved the PTSD policy document.</a:t>
                      </a:r>
                    </a:p>
                  </a:txBody>
                  <a:tcPr>
                    <a:lnB w="12700" cap="flat" cmpd="sng" algn="ctr">
                      <a:solidFill>
                        <a:schemeClr val="tx1"/>
                      </a:solidFill>
                      <a:prstDash val="solid"/>
                      <a:round/>
                      <a:headEnd type="none" w="med" len="med"/>
                      <a:tailEnd type="none" w="med" len="med"/>
                    </a:lnB>
                    <a:solidFill>
                      <a:srgbClr val="92D050"/>
                    </a:solidFill>
                  </a:tcPr>
                </a:tc>
                <a:tc>
                  <a:txBody>
                    <a:bodyPr/>
                    <a:lstStyle/>
                    <a:p>
                      <a:r>
                        <a:rPr lang="en-ZA" sz="1400" dirty="0" smtClean="0">
                          <a:latin typeface="Arial" panose="020B0604020202020204" pitchFamily="34" charset="0"/>
                          <a:cs typeface="Arial" panose="020B0604020202020204" pitchFamily="34" charset="0"/>
                        </a:rPr>
                        <a:t>The Policy was approved by the Board.</a:t>
                      </a:r>
                      <a:endParaRPr lang="en-ZA" sz="14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22905227"/>
                  </a:ext>
                </a:extLst>
              </a:tr>
              <a:tr h="487686">
                <a:tc>
                  <a:txBody>
                    <a:bodyPr/>
                    <a:lstStyle/>
                    <a:p>
                      <a:pPr algn="just"/>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Benefits increase of 6.0% to COIDA  pensioners, 6.4% for all related benefits and funeral benefit amounting to R18 251.</a:t>
                      </a:r>
                      <a:endParaRPr lang="en-ZA"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92D050"/>
                    </a:solidFill>
                  </a:tcPr>
                </a:tc>
                <a:tc>
                  <a:txBody>
                    <a:bodyPr/>
                    <a:lstStyle/>
                    <a:p>
                      <a:r>
                        <a:rPr lang="en-ZA" sz="1400" dirty="0" smtClean="0">
                          <a:latin typeface="Arial" panose="020B0604020202020204" pitchFamily="34" charset="0"/>
                          <a:cs typeface="Arial" panose="020B0604020202020204" pitchFamily="34" charset="0"/>
                        </a:rPr>
                        <a:t>The Board</a:t>
                      </a:r>
                      <a:r>
                        <a:rPr lang="en-ZA" sz="1400" baseline="0" dirty="0" smtClean="0">
                          <a:latin typeface="Arial" panose="020B0604020202020204" pitchFamily="34" charset="0"/>
                          <a:cs typeface="Arial" panose="020B0604020202020204" pitchFamily="34" charset="0"/>
                        </a:rPr>
                        <a:t> recommended that benefits increase for 2018/2019.</a:t>
                      </a:r>
                      <a:endParaRPr lang="en-ZA"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92D050"/>
                    </a:solidFill>
                  </a:tcPr>
                </a:tc>
                <a:extLst>
                  <a:ext uri="{0D108BD9-81ED-4DB2-BD59-A6C34878D82A}">
                    <a16:rowId xmlns:a16="http://schemas.microsoft.com/office/drawing/2014/main" val="3265073605"/>
                  </a:ext>
                </a:extLst>
              </a:tr>
              <a:tr h="4876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0" i="0" u="none" strike="noStrike" kern="1200" baseline="0" dirty="0" smtClean="0">
                          <a:solidFill>
                            <a:schemeClr val="dk1"/>
                          </a:solidFill>
                          <a:latin typeface="Arial" panose="020B0604020202020204" pitchFamily="34" charset="0"/>
                          <a:ea typeface="+mn-ea"/>
                          <a:cs typeface="Arial" panose="020B0604020202020204" pitchFamily="34" charset="0"/>
                        </a:rPr>
                        <a:t>Progress report on unclaimed monies to be circulated to Committee members before consideration by the Board</a:t>
                      </a:r>
                      <a:endPar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This item is still on the agenda progress report is received quarterly.</a:t>
                      </a:r>
                    </a:p>
                  </a:txBody>
                  <a:tcPr>
                    <a:solidFill>
                      <a:srgbClr val="92D050"/>
                    </a:solidFill>
                  </a:tcPr>
                </a:tc>
                <a:extLst>
                  <a:ext uri="{0D108BD9-81ED-4DB2-BD59-A6C34878D82A}">
                    <a16:rowId xmlns:a16="http://schemas.microsoft.com/office/drawing/2014/main" val="1771830661"/>
                  </a:ext>
                </a:extLst>
              </a:tr>
              <a:tr h="688498">
                <a:tc>
                  <a:txBody>
                    <a:bodyPr/>
                    <a:lstStyle/>
                    <a:p>
                      <a:r>
                        <a:rPr lang="en-GB" sz="1400" b="0" i="0" u="none" strike="noStrike" kern="1200" baseline="0" dirty="0" smtClean="0">
                          <a:solidFill>
                            <a:schemeClr val="dk1"/>
                          </a:solidFill>
                          <a:latin typeface="Arial" panose="020B0604020202020204" pitchFamily="34" charset="0"/>
                          <a:ea typeface="+mn-ea"/>
                          <a:cs typeface="Arial" panose="020B0604020202020204" pitchFamily="34" charset="0"/>
                        </a:rPr>
                        <a:t>The Board was advised to finalise the issue of FEMA Class XII and RMA applications before the election period as parliament will be  closing. </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rgbClr val="92D050"/>
                    </a:solidFill>
                  </a:tcPr>
                </a:tc>
                <a:tc>
                  <a:txBody>
                    <a:bodyPr/>
                    <a:lstStyle/>
                    <a:p>
                      <a:pPr algn="just"/>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The Board declined the application as their  mandate was not to privatize Government institution </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rgbClr val="92D050"/>
                    </a:solidFill>
                  </a:tcPr>
                </a:tc>
                <a:extLst>
                  <a:ext uri="{0D108BD9-81ED-4DB2-BD59-A6C34878D82A}">
                    <a16:rowId xmlns:a16="http://schemas.microsoft.com/office/drawing/2014/main" val="2196244521"/>
                  </a:ext>
                </a:extLst>
              </a:tr>
              <a:tr h="774560">
                <a:tc>
                  <a:txBody>
                    <a:bodyPr/>
                    <a:lstStyle/>
                    <a:p>
                      <a:r>
                        <a:rPr lang="en-GB" sz="1400" b="0" i="0" u="none" strike="noStrike" kern="1200" baseline="0" dirty="0" smtClean="0">
                          <a:solidFill>
                            <a:schemeClr val="dk1"/>
                          </a:solidFill>
                          <a:latin typeface="Arial" panose="020B0604020202020204" pitchFamily="34" charset="0"/>
                          <a:ea typeface="+mn-ea"/>
                          <a:cs typeface="Arial" panose="020B0604020202020204" pitchFamily="34" charset="0"/>
                        </a:rPr>
                        <a:t>The Board was advised to finalise the issue of FEMA Class XII and RMA applications before the election period as parliament will be  closing. </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rgbClr val="92D050"/>
                    </a:solidFill>
                  </a:tcPr>
                </a:tc>
                <a:tc>
                  <a:txBody>
                    <a:bodyPr/>
                    <a:lstStyle/>
                    <a:p>
                      <a:pPr algn="just"/>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The Board declined the application for the same reason stated  in Resolution 4 and 5 above</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rgbClr val="92D050"/>
                    </a:solidFill>
                  </a:tcPr>
                </a:tc>
                <a:extLst>
                  <a:ext uri="{0D108BD9-81ED-4DB2-BD59-A6C34878D82A}">
                    <a16:rowId xmlns:a16="http://schemas.microsoft.com/office/drawing/2014/main" val="2125010809"/>
                  </a:ext>
                </a:extLst>
              </a:tr>
              <a:tr h="5450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0" i="0" u="none" strike="noStrike" kern="1200" baseline="0" dirty="0" smtClean="0">
                          <a:solidFill>
                            <a:schemeClr val="dk1"/>
                          </a:solidFill>
                          <a:latin typeface="Arial" panose="020B0604020202020204" pitchFamily="34" charset="0"/>
                          <a:ea typeface="+mn-ea"/>
                          <a:cs typeface="Arial" panose="020B0604020202020204" pitchFamily="34" charset="0"/>
                        </a:rPr>
                        <a:t>Rand Mutual Solutions proposal (RMS)</a:t>
                      </a:r>
                      <a:endPar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solidFill>
                      <a:srgbClr val="92D050"/>
                    </a:solidFill>
                  </a:tcPr>
                </a:tc>
                <a:tc>
                  <a:txBody>
                    <a:bodyPr/>
                    <a:lstStyle/>
                    <a:p>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The Board decline the application the same reason were stated that</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rgbClr val="92D050"/>
                    </a:solidFill>
                  </a:tcPr>
                </a:tc>
                <a:extLst>
                  <a:ext uri="{0D108BD9-81ED-4DB2-BD59-A6C34878D82A}">
                    <a16:rowId xmlns:a16="http://schemas.microsoft.com/office/drawing/2014/main" val="3288155563"/>
                  </a:ext>
                </a:extLst>
              </a:tr>
              <a:tr h="487686">
                <a:tc>
                  <a:txBody>
                    <a:bodyPr/>
                    <a:lstStyle/>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Impact of Steinhoff market fallout on CF investment</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rgbClr val="FFC000"/>
                    </a:solidFill>
                  </a:tcPr>
                </a:tc>
                <a:tc>
                  <a:txBody>
                    <a:bodyPr/>
                    <a:lstStyle/>
                    <a:p>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Steinhoff is the standing agenda item for the Board</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rgbClr val="FFC000"/>
                    </a:solidFill>
                  </a:tcPr>
                </a:tc>
                <a:extLst>
                  <a:ext uri="{0D108BD9-81ED-4DB2-BD59-A6C34878D82A}">
                    <a16:rowId xmlns:a16="http://schemas.microsoft.com/office/drawing/2014/main" val="284311104"/>
                  </a:ext>
                </a:extLst>
              </a:tr>
              <a:tr h="7658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0" i="0" u="none" strike="noStrike" kern="1200" baseline="0" dirty="0" smtClean="0">
                          <a:solidFill>
                            <a:schemeClr val="dk1"/>
                          </a:solidFill>
                          <a:latin typeface="Arial" panose="020B0604020202020204" pitchFamily="34" charset="0"/>
                          <a:ea typeface="+mn-ea"/>
                          <a:cs typeface="Arial" panose="020B0604020202020204" pitchFamily="34" charset="0"/>
                        </a:rPr>
                        <a:t>Progress report on unclaimed monies to be circulated to Committee members before consideration by the Board</a:t>
                      </a:r>
                      <a:endPar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solidFill>
                      <a:srgbClr val="FFC0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This item is still on the agenda progress report is received quarterly.</a:t>
                      </a:r>
                    </a:p>
                  </a:txBody>
                  <a:tcPr>
                    <a:solidFill>
                      <a:srgbClr val="FFC000"/>
                    </a:solidFill>
                  </a:tcPr>
                </a:tc>
                <a:extLst>
                  <a:ext uri="{0D108BD9-81ED-4DB2-BD59-A6C34878D82A}">
                    <a16:rowId xmlns:a16="http://schemas.microsoft.com/office/drawing/2014/main" val="3379533079"/>
                  </a:ext>
                </a:extLst>
              </a:tr>
            </a:tbl>
          </a:graphicData>
        </a:graphic>
      </p:graphicFrame>
      <p:sp>
        <p:nvSpPr>
          <p:cNvPr id="4" name="Date Placeholder 3"/>
          <p:cNvSpPr>
            <a:spLocks noGrp="1"/>
          </p:cNvSpPr>
          <p:nvPr>
            <p:ph type="dt" sz="half" idx="10"/>
          </p:nvPr>
        </p:nvSpPr>
        <p:spPr/>
        <p:txBody>
          <a:bodyPr/>
          <a:lstStyle/>
          <a:p>
            <a:pPr>
              <a:defRPr/>
            </a:pPr>
            <a:fld id="{87BAA8CA-5113-4312-8024-D8716E3B30DD}" type="datetime1">
              <a:rPr lang="en-ZA" smtClean="0"/>
              <a:pPr>
                <a:defRPr/>
              </a:pPr>
              <a:t>2019/10/15</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17</a:t>
            </a:fld>
            <a:endParaRPr lang="en-US" altLang="en-US"/>
          </a:p>
        </p:txBody>
      </p:sp>
    </p:spTree>
    <p:extLst>
      <p:ext uri="{BB962C8B-B14F-4D97-AF65-F5344CB8AC3E}">
        <p14:creationId xmlns:p14="http://schemas.microsoft.com/office/powerpoint/2010/main" val="3119748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00025" y="274638"/>
            <a:ext cx="8734425" cy="1143000"/>
          </a:xfrm>
        </p:spPr>
        <p:txBody>
          <a:bodyPr/>
          <a:lstStyle/>
          <a:p>
            <a:r>
              <a:rPr lang="en-GB" sz="2800" b="1" dirty="0" smtClean="0">
                <a:latin typeface="Arial" panose="020B0604020202020204" pitchFamily="34" charset="0"/>
                <a:cs typeface="Arial" panose="020B0604020202020204" pitchFamily="34" charset="0"/>
              </a:rPr>
              <a:t>INTERVENTIONS</a:t>
            </a:r>
            <a:r>
              <a:rPr lang="en-GB" dirty="0" smtClean="0"/>
              <a:t> </a:t>
            </a:r>
            <a:endParaRPr lang="en-ZA" altLang="en-US" sz="2000" b="1" dirty="0" smtClean="0">
              <a:latin typeface="Arial" panose="020B0604020202020204" pitchFamily="34" charset="0"/>
              <a:cs typeface="Arial" panose="020B0604020202020204" pitchFamily="34" charset="0"/>
            </a:endParaRPr>
          </a:p>
        </p:txBody>
      </p:sp>
      <p:sp>
        <p:nvSpPr>
          <p:cNvPr id="32771"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033580A-E9E1-47AA-8837-4B9F6F31D797}" type="datetime1">
              <a:rPr lang="en-ZA" altLang="en-US" sz="1200" smtClean="0">
                <a:solidFill>
                  <a:srgbClr val="898989"/>
                </a:solidFill>
              </a:rPr>
              <a:pPr>
                <a:spcBef>
                  <a:spcPct val="0"/>
                </a:spcBef>
                <a:buFontTx/>
                <a:buNone/>
              </a:pPr>
              <a:t>2019/10/15</a:t>
            </a:fld>
            <a:endParaRPr lang="en-US" altLang="en-US" sz="1200" smtClean="0">
              <a:solidFill>
                <a:srgbClr val="898989"/>
              </a:solidFill>
            </a:endParaRPr>
          </a:p>
        </p:txBody>
      </p:sp>
      <p:sp>
        <p:nvSpPr>
          <p:cNvPr id="327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EF305D8-3924-487B-B445-B3A205059E18}" type="slidenum">
              <a:rPr lang="en-US" altLang="en-US" sz="1200" smtClean="0">
                <a:solidFill>
                  <a:srgbClr val="898989"/>
                </a:solidFill>
              </a:rPr>
              <a:pPr>
                <a:spcBef>
                  <a:spcPct val="0"/>
                </a:spcBef>
                <a:buFontTx/>
                <a:buNone/>
              </a:pPr>
              <a:t>18</a:t>
            </a:fld>
            <a:endParaRPr lang="en-US" altLang="en-US" sz="1200" smtClean="0">
              <a:solidFill>
                <a:srgbClr val="898989"/>
              </a:solidFill>
            </a:endParaRPr>
          </a:p>
        </p:txBody>
      </p:sp>
      <p:sp>
        <p:nvSpPr>
          <p:cNvPr id="2" name="Content Placeholder 1"/>
          <p:cNvSpPr>
            <a:spLocks noGrp="1"/>
          </p:cNvSpPr>
          <p:nvPr>
            <p:ph idx="1"/>
          </p:nvPr>
        </p:nvSpPr>
        <p:spPr>
          <a:xfrm>
            <a:off x="200026" y="1398043"/>
            <a:ext cx="8734424" cy="5323431"/>
          </a:xfrm>
        </p:spPr>
        <p:txBody>
          <a:bodyPr/>
          <a:lstStyle/>
          <a:p>
            <a:pPr marL="457200" indent="-457200">
              <a:buFont typeface="+mj-lt"/>
              <a:buAutoNum type="arabicPeriod"/>
            </a:pPr>
            <a:r>
              <a:rPr lang="en-US" sz="2000" b="1" dirty="0" smtClean="0">
                <a:latin typeface="Arial" panose="020B0604020202020204" pitchFamily="34" charset="0"/>
                <a:cs typeface="Arial" panose="020B0604020202020204" pitchFamily="34" charset="0"/>
              </a:rPr>
              <a:t>The Board provides oversight quarterly on the following strategies: </a:t>
            </a:r>
          </a:p>
          <a:p>
            <a:pPr marL="685800" lvl="1">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Audit </a:t>
            </a:r>
            <a:r>
              <a:rPr lang="en-US" sz="1800" dirty="0">
                <a:latin typeface="Arial" panose="020B0604020202020204" pitchFamily="34" charset="0"/>
                <a:cs typeface="Arial" panose="020B0604020202020204" pitchFamily="34" charset="0"/>
              </a:rPr>
              <a:t>Action</a:t>
            </a:r>
            <a:r>
              <a:rPr lang="en-US" sz="1600" dirty="0">
                <a:latin typeface="Arial" panose="020B0604020202020204" pitchFamily="34" charset="0"/>
                <a:cs typeface="Arial" panose="020B0604020202020204" pitchFamily="34" charset="0"/>
              </a:rPr>
              <a:t> Plan </a:t>
            </a:r>
            <a:r>
              <a:rPr lang="en-US" sz="1600" dirty="0" smtClean="0">
                <a:latin typeface="Arial" panose="020B0604020202020204" pitchFamily="34" charset="0"/>
                <a:cs typeface="Arial" panose="020B0604020202020204" pitchFamily="34" charset="0"/>
              </a:rPr>
              <a:t>to </a:t>
            </a:r>
            <a:r>
              <a:rPr lang="en-US" sz="1600" dirty="0">
                <a:latin typeface="Arial" panose="020B0604020202020204" pitchFamily="34" charset="0"/>
                <a:cs typeface="Arial" panose="020B0604020202020204" pitchFamily="34" charset="0"/>
              </a:rPr>
              <a:t>address audit findings and the root causes of the findings</a:t>
            </a:r>
            <a:r>
              <a:rPr lang="en-US" sz="1600" dirty="0" smtClean="0">
                <a:latin typeface="Arial" panose="020B0604020202020204" pitchFamily="34" charset="0"/>
                <a:cs typeface="Arial" panose="020B0604020202020204" pitchFamily="34" charset="0"/>
              </a:rPr>
              <a:t>.</a:t>
            </a:r>
          </a:p>
          <a:p>
            <a:pPr marL="685800" lvl="1">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CF Turnaround Strategy 2.0 to enhance the internal control environment.</a:t>
            </a:r>
          </a:p>
          <a:p>
            <a:pPr marL="685800" lvl="1">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 Annual Performance Plan on quarterly targets. </a:t>
            </a:r>
          </a:p>
          <a:p>
            <a:pPr marL="457200" indent="-457200" algn="just">
              <a:buFont typeface="+mj-lt"/>
              <a:buAutoNum type="arabicPeriod"/>
            </a:pPr>
            <a:r>
              <a:rPr lang="en-ZA" sz="2000" b="1" dirty="0" smtClean="0">
                <a:latin typeface="Arial" panose="020B0604020202020204" pitchFamily="34" charset="0"/>
                <a:cs typeface="Arial" panose="020B0604020202020204" pitchFamily="34" charset="0"/>
              </a:rPr>
              <a:t>The </a:t>
            </a:r>
            <a:r>
              <a:rPr lang="en-ZA" sz="2000" b="1" dirty="0">
                <a:latin typeface="Arial" panose="020B0604020202020204" pitchFamily="34" charset="0"/>
                <a:cs typeface="Arial" panose="020B0604020202020204" pitchFamily="34" charset="0"/>
              </a:rPr>
              <a:t>Board has observed that current claim system (</a:t>
            </a:r>
            <a:r>
              <a:rPr lang="en-ZA" sz="2000" b="1" dirty="0" err="1">
                <a:latin typeface="Arial" panose="020B0604020202020204" pitchFamily="34" charset="0"/>
                <a:cs typeface="Arial" panose="020B0604020202020204" pitchFamily="34" charset="0"/>
              </a:rPr>
              <a:t>uMehluko</a:t>
            </a:r>
            <a:r>
              <a:rPr lang="en-ZA" sz="2000" b="1" dirty="0">
                <a:latin typeface="Arial" panose="020B0604020202020204" pitchFamily="34" charset="0"/>
                <a:cs typeface="Arial" panose="020B0604020202020204" pitchFamily="34" charset="0"/>
              </a:rPr>
              <a:t>) is a challenge and that the new e-COID system will assist </a:t>
            </a:r>
            <a:r>
              <a:rPr lang="en-ZA" sz="2000" b="1" dirty="0" smtClean="0">
                <a:latin typeface="Arial" panose="020B0604020202020204" pitchFamily="34" charset="0"/>
                <a:cs typeface="Arial" panose="020B0604020202020204" pitchFamily="34" charset="0"/>
              </a:rPr>
              <a:t>CF </a:t>
            </a:r>
            <a:r>
              <a:rPr lang="en-ZA" sz="2000" b="1" dirty="0">
                <a:latin typeface="Arial" panose="020B0604020202020204" pitchFamily="34" charset="0"/>
                <a:cs typeface="Arial" panose="020B0604020202020204" pitchFamily="34" charset="0"/>
              </a:rPr>
              <a:t>performance.</a:t>
            </a:r>
          </a:p>
          <a:p>
            <a:pPr marL="457200" indent="-457200" algn="just">
              <a:buFont typeface="+mj-lt"/>
              <a:buAutoNum type="arabicPeriod"/>
            </a:pPr>
            <a:r>
              <a:rPr lang="en-ZA" sz="2000" b="1" dirty="0">
                <a:latin typeface="Arial" panose="020B0604020202020204" pitchFamily="34" charset="0"/>
                <a:cs typeface="Arial" panose="020B0604020202020204" pitchFamily="34" charset="0"/>
              </a:rPr>
              <a:t>e-COID system was launched on the 1st of October management to brief the Board on the effectiveness</a:t>
            </a:r>
            <a:r>
              <a:rPr lang="en-ZA" sz="2000" b="1" dirty="0" smtClean="0">
                <a:latin typeface="Arial" panose="020B0604020202020204" pitchFamily="34" charset="0"/>
                <a:cs typeface="Arial" panose="020B0604020202020204" pitchFamily="34" charset="0"/>
              </a:rPr>
              <a:t>.</a:t>
            </a:r>
          </a:p>
          <a:p>
            <a:pPr marL="0" indent="0" algn="just">
              <a:buNone/>
            </a:pPr>
            <a:endParaRPr lang="en-ZA" sz="2000" b="1" dirty="0">
              <a:latin typeface="Arial" panose="020B0604020202020204" pitchFamily="34" charset="0"/>
              <a:cs typeface="Arial" panose="020B0604020202020204" pitchFamily="34" charset="0"/>
            </a:endParaRPr>
          </a:p>
          <a:p>
            <a:pPr marL="400050" lvl="1" indent="0">
              <a:buNone/>
            </a:pP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5366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ACHIEVEMENTS TO DATE</a:t>
            </a:r>
            <a:endParaRPr lang="en-ZA" dirty="0"/>
          </a:p>
        </p:txBody>
      </p:sp>
      <p:sp>
        <p:nvSpPr>
          <p:cNvPr id="3" name="Content Placeholder 2"/>
          <p:cNvSpPr>
            <a:spLocks noGrp="1"/>
          </p:cNvSpPr>
          <p:nvPr>
            <p:ph idx="1"/>
          </p:nvPr>
        </p:nvSpPr>
        <p:spPr>
          <a:xfrm>
            <a:off x="457200" y="1600200"/>
            <a:ext cx="8229600" cy="4864608"/>
          </a:xfrm>
        </p:spPr>
        <p:txBody>
          <a:bodyPr/>
          <a:lstStyle/>
          <a:p>
            <a:pPr algn="just"/>
            <a:r>
              <a:rPr lang="en-ZA" sz="1800" dirty="0" smtClean="0"/>
              <a:t>Following the recommendation to address skills gaps, a skills audit was </a:t>
            </a:r>
            <a:r>
              <a:rPr lang="en-ZA" sz="1800" dirty="0"/>
              <a:t> </a:t>
            </a:r>
            <a:r>
              <a:rPr lang="en-ZA" sz="1800" dirty="0" smtClean="0"/>
              <a:t>conducted and the organisational structure reviewed. As a result the Fund has  addressed  skills gaps through the appointment of technical professionals to manage finance and core business areas</a:t>
            </a:r>
          </a:p>
          <a:p>
            <a:endParaRPr lang="en-ZA" sz="1800" dirty="0"/>
          </a:p>
          <a:p>
            <a:r>
              <a:rPr lang="en-ZA" sz="1800" dirty="0" err="1" smtClean="0"/>
              <a:t>uMehluko</a:t>
            </a:r>
            <a:r>
              <a:rPr lang="en-ZA" sz="1800" dirty="0" smtClean="0"/>
              <a:t> has been decommissioned and the new COMPEASY is being rolled out</a:t>
            </a:r>
          </a:p>
          <a:p>
            <a:endParaRPr lang="en-ZA" sz="1800" dirty="0"/>
          </a:p>
          <a:p>
            <a:r>
              <a:rPr lang="en-ZA" sz="1800" dirty="0" smtClean="0"/>
              <a:t>Performance of the Fund has improved from under 40% five years ago to the current 67% with all service delivery indicators being achieved</a:t>
            </a:r>
          </a:p>
          <a:p>
            <a:endParaRPr lang="en-ZA" sz="1800" dirty="0"/>
          </a:p>
          <a:p>
            <a:r>
              <a:rPr lang="en-ZA" sz="1800" dirty="0" smtClean="0"/>
              <a:t>Investments of the Fund have increased in value over the last five years and investment revenue comprises a large part of the total revenue of the Fund </a:t>
            </a:r>
          </a:p>
          <a:p>
            <a:pPr marL="0" indent="0">
              <a:buNone/>
            </a:pPr>
            <a:endParaRPr lang="en-ZA" sz="1800" dirty="0" smtClean="0"/>
          </a:p>
          <a:p>
            <a:r>
              <a:rPr lang="en-ZA" sz="1800" dirty="0" smtClean="0"/>
              <a:t>Action Plan Developed to Turnaround the Operations of the Fund and Improve Audit Outcomes</a:t>
            </a:r>
          </a:p>
          <a:p>
            <a:endParaRPr lang="en-ZA" sz="2000" dirty="0"/>
          </a:p>
          <a:p>
            <a:endParaRPr lang="en-ZA" sz="2000" dirty="0" smtClean="0"/>
          </a:p>
          <a:p>
            <a:endParaRPr lang="en-ZA" sz="2000" dirty="0" smtClean="0"/>
          </a:p>
          <a:p>
            <a:endParaRPr lang="en-ZA" dirty="0"/>
          </a:p>
        </p:txBody>
      </p:sp>
      <p:sp>
        <p:nvSpPr>
          <p:cNvPr id="4" name="Date Placeholder 3"/>
          <p:cNvSpPr>
            <a:spLocks noGrp="1"/>
          </p:cNvSpPr>
          <p:nvPr>
            <p:ph type="dt" sz="half" idx="10"/>
          </p:nvPr>
        </p:nvSpPr>
        <p:spPr/>
        <p:txBody>
          <a:bodyPr/>
          <a:lstStyle/>
          <a:p>
            <a:pPr>
              <a:defRPr/>
            </a:pPr>
            <a:fld id="{87BAA8CA-5113-4312-8024-D8716E3B30DD}" type="datetime1">
              <a:rPr lang="en-ZA" smtClean="0"/>
              <a:pPr>
                <a:defRPr/>
              </a:pPr>
              <a:t>2019/10/15</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19</a:t>
            </a:fld>
            <a:endParaRPr lang="en-US" altLang="en-US"/>
          </a:p>
        </p:txBody>
      </p:sp>
    </p:spTree>
    <p:extLst>
      <p:ext uri="{BB962C8B-B14F-4D97-AF65-F5344CB8AC3E}">
        <p14:creationId xmlns:p14="http://schemas.microsoft.com/office/powerpoint/2010/main" val="2562200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31775"/>
            <a:ext cx="8229600" cy="1143000"/>
          </a:xfrm>
        </p:spPr>
        <p:txBody>
          <a:bodyPr/>
          <a:lstStyle/>
          <a:p>
            <a:pPr>
              <a:defRPr/>
            </a:pPr>
            <a:r>
              <a:rPr lang="en-US" sz="2800" b="1" dirty="0" smtClean="0">
                <a:effectLst>
                  <a:outerShdw blurRad="38100" dist="38100" dir="2700000" algn="tl">
                    <a:srgbClr val="C0C0C0"/>
                  </a:outerShdw>
                </a:effectLst>
                <a:latin typeface="Arial" panose="020B0604020202020204" pitchFamily="34" charset="0"/>
                <a:ea typeface="ＭＳ Ｐゴシック" pitchFamily="-111" charset="-128"/>
                <a:cs typeface="Arial" panose="020B0604020202020204" pitchFamily="34" charset="0"/>
              </a:rPr>
              <a:t>CONTENTS</a:t>
            </a:r>
            <a:endParaRPr lang="en-ZA" sz="2800" dirty="0" smtClean="0">
              <a:latin typeface="Arial" panose="020B0604020202020204" pitchFamily="34" charset="0"/>
              <a:ea typeface="ＭＳ Ｐゴシック" pitchFamily="34" charset="-128"/>
              <a:cs typeface="Arial" panose="020B0604020202020204" pitchFamily="34" charset="0"/>
            </a:endParaRPr>
          </a:p>
        </p:txBody>
      </p:sp>
      <p:sp>
        <p:nvSpPr>
          <p:cNvPr id="24579" name="Content Placeholder 2"/>
          <p:cNvSpPr>
            <a:spLocks noGrp="1"/>
          </p:cNvSpPr>
          <p:nvPr>
            <p:ph idx="1"/>
          </p:nvPr>
        </p:nvSpPr>
        <p:spPr>
          <a:xfrm>
            <a:off x="261938" y="1374775"/>
            <a:ext cx="8643937" cy="4981575"/>
          </a:xfrm>
          <a:solidFill>
            <a:schemeClr val="bg1"/>
          </a:solidFill>
        </p:spPr>
        <p:txBody>
          <a:bodyPr/>
          <a:lstStyle/>
          <a:p>
            <a:pPr marL="534988" indent="-357188" algn="just" eaLnBrk="1" hangingPunct="1">
              <a:lnSpc>
                <a:spcPct val="150000"/>
              </a:lnSpc>
              <a:spcBef>
                <a:spcPct val="90000"/>
              </a:spcBef>
              <a:buFont typeface="+mj-lt"/>
              <a:buAutoNum type="arabicPeriod"/>
              <a:tabLst>
                <a:tab pos="9144000" algn="r"/>
              </a:tabLst>
              <a:defRPr/>
            </a:pPr>
            <a:r>
              <a:rPr lang="en-US" sz="2000" b="1" dirty="0">
                <a:solidFill>
                  <a:prstClr val="black"/>
                </a:solidFill>
                <a:latin typeface="Arial" panose="020B0604020202020204" pitchFamily="34" charset="0"/>
                <a:ea typeface="ＭＳ Ｐゴシック" pitchFamily="-80" charset="-128"/>
                <a:cs typeface="Arial" panose="020B0604020202020204" pitchFamily="34" charset="0"/>
              </a:rPr>
              <a:t>THE MANDATE OF </a:t>
            </a:r>
            <a:r>
              <a:rPr lang="en-US" sz="2000" b="1" dirty="0" smtClean="0">
                <a:solidFill>
                  <a:prstClr val="black"/>
                </a:solidFill>
                <a:latin typeface="Arial" panose="020B0604020202020204" pitchFamily="34" charset="0"/>
                <a:ea typeface="ＭＳ Ｐゴシック" pitchFamily="-80" charset="-128"/>
                <a:cs typeface="Arial" panose="020B0604020202020204" pitchFamily="34" charset="0"/>
              </a:rPr>
              <a:t>CF</a:t>
            </a:r>
          </a:p>
          <a:p>
            <a:pPr marL="534988" indent="-357188" algn="just" eaLnBrk="1" hangingPunct="1">
              <a:lnSpc>
                <a:spcPct val="150000"/>
              </a:lnSpc>
              <a:spcBef>
                <a:spcPct val="90000"/>
              </a:spcBef>
              <a:buFont typeface="+mj-lt"/>
              <a:buAutoNum type="arabicPeriod"/>
              <a:tabLst>
                <a:tab pos="9144000" algn="r"/>
              </a:tabLst>
              <a:defRPr/>
            </a:pPr>
            <a:r>
              <a:rPr lang="en-ZA" altLang="en-US" sz="2000" b="1" dirty="0">
                <a:latin typeface="Arial" panose="020B0604020202020204" pitchFamily="34" charset="0"/>
                <a:cs typeface="Arial" panose="020B0604020202020204" pitchFamily="34" charset="0"/>
              </a:rPr>
              <a:t>ESTABLISHMENT OF CF </a:t>
            </a:r>
            <a:r>
              <a:rPr lang="en-ZA" altLang="en-US" sz="2000" b="1" dirty="0" smtClean="0">
                <a:latin typeface="Arial" panose="020B0604020202020204" pitchFamily="34" charset="0"/>
                <a:cs typeface="Arial" panose="020B0604020202020204" pitchFamily="34" charset="0"/>
              </a:rPr>
              <a:t>BOARD</a:t>
            </a:r>
          </a:p>
          <a:p>
            <a:pPr marL="534988" indent="-357188" algn="just" eaLnBrk="1" hangingPunct="1">
              <a:lnSpc>
                <a:spcPct val="150000"/>
              </a:lnSpc>
              <a:spcBef>
                <a:spcPct val="90000"/>
              </a:spcBef>
              <a:buFont typeface="+mj-lt"/>
              <a:buAutoNum type="arabicPeriod"/>
              <a:tabLst>
                <a:tab pos="9144000" algn="r"/>
              </a:tabLst>
              <a:defRPr/>
            </a:pPr>
            <a:r>
              <a:rPr lang="en-ZA" sz="2000" b="1" dirty="0">
                <a:latin typeface="Arial" panose="020B0604020202020204" pitchFamily="34" charset="0"/>
                <a:cs typeface="Arial" panose="020B0604020202020204" pitchFamily="34" charset="0"/>
              </a:rPr>
              <a:t>STRATEGIC FOCUS</a:t>
            </a:r>
            <a:r>
              <a:rPr lang="en-ZA" altLang="en-US" sz="2000" b="1" dirty="0" smtClean="0">
                <a:latin typeface="Arial" panose="020B0604020202020204" pitchFamily="34" charset="0"/>
                <a:cs typeface="Arial" panose="020B0604020202020204" pitchFamily="34" charset="0"/>
              </a:rPr>
              <a:t> </a:t>
            </a:r>
          </a:p>
          <a:p>
            <a:pPr marL="534988" indent="-357188" algn="just" eaLnBrk="1" hangingPunct="1">
              <a:lnSpc>
                <a:spcPct val="150000"/>
              </a:lnSpc>
              <a:spcBef>
                <a:spcPct val="90000"/>
              </a:spcBef>
              <a:buFont typeface="+mj-lt"/>
              <a:buAutoNum type="arabicPeriod"/>
              <a:tabLst>
                <a:tab pos="9144000" algn="r"/>
              </a:tabLst>
              <a:defRPr/>
            </a:pPr>
            <a:r>
              <a:rPr lang="en-US" altLang="en-US" sz="2000" b="1" dirty="0">
                <a:latin typeface="Arial" panose="020B0604020202020204" pitchFamily="34" charset="0"/>
                <a:cs typeface="Arial" panose="020B0604020202020204" pitchFamily="34" charset="0"/>
              </a:rPr>
              <a:t>OVERALL ANNUAL PERFORMANCE</a:t>
            </a:r>
            <a:endParaRPr lang="en-ZA" sz="2000" b="1" dirty="0" smtClean="0">
              <a:latin typeface="Arial" panose="020B0604020202020204" pitchFamily="34" charset="0"/>
              <a:cs typeface="Arial" panose="020B0604020202020204" pitchFamily="34" charset="0"/>
            </a:endParaRPr>
          </a:p>
          <a:p>
            <a:pPr marL="534988" indent="-357188" algn="just" eaLnBrk="1" hangingPunct="1">
              <a:lnSpc>
                <a:spcPct val="150000"/>
              </a:lnSpc>
              <a:spcBef>
                <a:spcPct val="90000"/>
              </a:spcBef>
              <a:buFont typeface="+mj-lt"/>
              <a:buAutoNum type="arabicPeriod"/>
              <a:tabLst>
                <a:tab pos="9144000" algn="r"/>
              </a:tabLst>
              <a:defRPr/>
            </a:pPr>
            <a:r>
              <a:rPr lang="en-US" altLang="en-US" sz="2000" b="1" dirty="0">
                <a:latin typeface="Arial" panose="020B0604020202020204" pitchFamily="34" charset="0"/>
                <a:cs typeface="Arial" panose="020B0604020202020204" pitchFamily="34" charset="0"/>
              </a:rPr>
              <a:t>AUDIT OUTCOMES </a:t>
            </a:r>
            <a:endParaRPr lang="en-US" altLang="en-US" sz="2000" b="1" dirty="0" smtClean="0">
              <a:latin typeface="Arial" panose="020B0604020202020204" pitchFamily="34" charset="0"/>
              <a:cs typeface="Arial" panose="020B0604020202020204" pitchFamily="34" charset="0"/>
            </a:endParaRPr>
          </a:p>
          <a:p>
            <a:pPr marL="534988" indent="-357188" algn="just" eaLnBrk="1" hangingPunct="1">
              <a:lnSpc>
                <a:spcPct val="150000"/>
              </a:lnSpc>
              <a:spcBef>
                <a:spcPct val="90000"/>
              </a:spcBef>
              <a:buFont typeface="+mj-lt"/>
              <a:buAutoNum type="arabicPeriod"/>
              <a:tabLst>
                <a:tab pos="9144000" algn="r"/>
              </a:tabLst>
              <a:defRPr/>
            </a:pPr>
            <a:r>
              <a:rPr lang="en-US" sz="2000" b="1" dirty="0">
                <a:latin typeface="Arial" panose="020B0604020202020204" pitchFamily="34" charset="0"/>
                <a:cs typeface="Arial" panose="020B0604020202020204" pitchFamily="34" charset="0"/>
              </a:rPr>
              <a:t>BOARD </a:t>
            </a:r>
            <a:r>
              <a:rPr lang="en-US" sz="2000" b="1" dirty="0" smtClean="0">
                <a:latin typeface="Arial" panose="020B0604020202020204" pitchFamily="34" charset="0"/>
                <a:cs typeface="Arial" panose="020B0604020202020204" pitchFamily="34" charset="0"/>
              </a:rPr>
              <a:t>RESOLUTIONS</a:t>
            </a:r>
          </a:p>
          <a:p>
            <a:pPr marL="534988" indent="-357188" algn="just" eaLnBrk="1" hangingPunct="1">
              <a:lnSpc>
                <a:spcPct val="150000"/>
              </a:lnSpc>
              <a:spcBef>
                <a:spcPct val="90000"/>
              </a:spcBef>
              <a:buFont typeface="+mj-lt"/>
              <a:buAutoNum type="arabicPeriod"/>
              <a:tabLst>
                <a:tab pos="9144000" algn="r"/>
              </a:tabLst>
              <a:defRPr/>
            </a:pPr>
            <a:r>
              <a:rPr lang="en-GB" sz="2000" b="1">
                <a:latin typeface="Arial" panose="020B0604020202020204" pitchFamily="34" charset="0"/>
                <a:cs typeface="Arial" panose="020B0604020202020204" pitchFamily="34" charset="0"/>
              </a:rPr>
              <a:t>INTERVENTIONS</a:t>
            </a:r>
            <a:r>
              <a:rPr lang="en-GB" sz="2000"/>
              <a:t> </a:t>
            </a:r>
            <a:r>
              <a:rPr lang="en-ZA" sz="2000" b="1" smtClean="0">
                <a:latin typeface="Arial" panose="020B0604020202020204" pitchFamily="34" charset="0"/>
                <a:cs typeface="Arial" panose="020B0604020202020204" pitchFamily="34" charset="0"/>
              </a:rPr>
              <a:t> </a:t>
            </a:r>
            <a:endParaRPr lang="en-ZA" sz="2000" b="1" dirty="0" smtClean="0">
              <a:latin typeface="Arial" panose="020B0604020202020204" pitchFamily="34" charset="0"/>
              <a:cs typeface="Arial" panose="020B0604020202020204" pitchFamily="34" charset="0"/>
            </a:endParaRPr>
          </a:p>
          <a:p>
            <a:pPr marL="0" indent="0">
              <a:lnSpc>
                <a:spcPct val="250000"/>
              </a:lnSpc>
              <a:buFont typeface="Arial" charset="0"/>
              <a:buNone/>
              <a:tabLst>
                <a:tab pos="2743200" algn="ctr"/>
                <a:tab pos="5486400" algn="r"/>
              </a:tabLst>
              <a:defRPr/>
            </a:pPr>
            <a:endParaRPr lang="en-GB" sz="2600" dirty="0">
              <a:ea typeface="ＭＳ Ｐゴシック" pitchFamily="-111" charset="-128"/>
            </a:endParaRPr>
          </a:p>
        </p:txBody>
      </p:sp>
      <p:sp>
        <p:nvSpPr>
          <p:cNvPr id="2970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06D601D-12A3-4AB0-AC14-7543B634ADCF}" type="slidenum">
              <a:rPr lang="en-US" altLang="en-US" sz="1200" smtClean="0">
                <a:solidFill>
                  <a:srgbClr val="898989"/>
                </a:solidFill>
              </a:rPr>
              <a:pPr>
                <a:spcBef>
                  <a:spcPct val="0"/>
                </a:spcBef>
                <a:buFontTx/>
                <a:buNone/>
              </a:pPr>
              <a:t>2</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9" descr="Extra3_3-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itle 1"/>
          <p:cNvSpPr txBox="1">
            <a:spLocks/>
          </p:cNvSpPr>
          <p:nvPr/>
        </p:nvSpPr>
        <p:spPr bwMode="auto">
          <a:xfrm>
            <a:off x="6772275" y="3429000"/>
            <a:ext cx="225266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914400" eaLnBrk="1" hangingPunct="1">
              <a:spcBef>
                <a:spcPct val="0"/>
              </a:spcBef>
              <a:buFontTx/>
              <a:buNone/>
            </a:pPr>
            <a:endParaRPr lang="en-US" altLang="en-US" sz="2000" b="1" dirty="0">
              <a:solidFill>
                <a:srgbClr val="FFAB16"/>
              </a:solidFill>
              <a:latin typeface="Arial" panose="020B0604020202020204" pitchFamily="34" charset="0"/>
              <a:cs typeface="Arial" panose="020B0604020202020204" pitchFamily="34" charset="0"/>
            </a:endParaRPr>
          </a:p>
          <a:p>
            <a:pPr defTabSz="914400" eaLnBrk="1" hangingPunct="1">
              <a:spcBef>
                <a:spcPct val="0"/>
              </a:spcBef>
              <a:buFontTx/>
              <a:buNone/>
            </a:pPr>
            <a:r>
              <a:rPr lang="en-US" altLang="en-US" sz="2000" b="1" dirty="0">
                <a:solidFill>
                  <a:srgbClr val="FFAB16"/>
                </a:solidFill>
                <a:latin typeface="Arial" panose="020B0604020202020204" pitchFamily="34" charset="0"/>
                <a:cs typeface="Arial" panose="020B0604020202020204" pitchFamily="34" charset="0"/>
              </a:rPr>
              <a:t>Thank </a:t>
            </a:r>
            <a:r>
              <a:rPr lang="en-US" altLang="en-US" sz="2000" b="1" dirty="0">
                <a:solidFill>
                  <a:schemeClr val="bg1"/>
                </a:solidFill>
                <a:latin typeface="Arial" panose="020B0604020202020204" pitchFamily="34" charset="0"/>
                <a:cs typeface="Arial" panose="020B0604020202020204" pitchFamily="34" charset="0"/>
              </a:rPr>
              <a:t>You</a:t>
            </a:r>
            <a:r>
              <a:rPr lang="en-US" altLang="en-US" sz="2000" b="1" dirty="0">
                <a:solidFill>
                  <a:srgbClr val="FFAB16"/>
                </a:solidFill>
                <a:latin typeface="Arial" panose="020B0604020202020204" pitchFamily="34" charset="0"/>
                <a:cs typeface="Arial" panose="020B0604020202020204" pitchFamily="34" charset="0"/>
              </a:rPr>
              <a:t>…</a:t>
            </a:r>
          </a:p>
        </p:txBody>
      </p:sp>
      <p:sp>
        <p:nvSpPr>
          <p:cNvPr id="110596"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defTabSz="914400" eaLnBrk="1" hangingPunct="1">
              <a:spcBef>
                <a:spcPct val="0"/>
              </a:spcBef>
              <a:buFontTx/>
              <a:buNone/>
            </a:pPr>
            <a:fld id="{3E1A466B-22E1-44CF-BA52-CEB2C6F1D015}" type="slidenum">
              <a:rPr lang="en-US" altLang="en-US" sz="1200">
                <a:solidFill>
                  <a:srgbClr val="898989"/>
                </a:solidFill>
              </a:rPr>
              <a:pPr algn="r" defTabSz="914400" eaLnBrk="1" hangingPunct="1">
                <a:spcBef>
                  <a:spcPct val="0"/>
                </a:spcBef>
                <a:buFontTx/>
                <a:buNone/>
              </a:pPr>
              <a:t>20</a:t>
            </a:fld>
            <a:endParaRPr lang="en-US" altLang="en-US" sz="1200">
              <a:solidFill>
                <a:srgbClr val="898989"/>
              </a:solidFill>
            </a:endParaRPr>
          </a:p>
        </p:txBody>
      </p:sp>
      <p:sp>
        <p:nvSpPr>
          <p:cNvPr id="110597"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A27F7D0-51A9-45C4-BA04-56E3BCB70739}" type="datetime1">
              <a:rPr lang="en-ZA" altLang="en-US" sz="1200" smtClean="0">
                <a:solidFill>
                  <a:srgbClr val="898989"/>
                </a:solidFill>
              </a:rPr>
              <a:pPr>
                <a:spcBef>
                  <a:spcPct val="0"/>
                </a:spcBef>
                <a:buFontTx/>
                <a:buNone/>
              </a:pPr>
              <a:t>2019/10/15</a:t>
            </a:fld>
            <a:endParaRPr lang="en-US" altLang="en-US" sz="1200" smtClean="0">
              <a:solidFill>
                <a:srgbClr val="898989"/>
              </a:solidFill>
            </a:endParaRPr>
          </a:p>
        </p:txBody>
      </p:sp>
      <p:sp>
        <p:nvSpPr>
          <p:cNvPr id="1105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D67942C-E4DA-4C3D-B62F-47F52FA200F8}" type="slidenum">
              <a:rPr lang="en-US" altLang="en-US" sz="1200" smtClean="0">
                <a:solidFill>
                  <a:srgbClr val="898989"/>
                </a:solidFill>
              </a:rPr>
              <a:pPr>
                <a:spcBef>
                  <a:spcPct val="0"/>
                </a:spcBef>
                <a:buFontTx/>
                <a:buNone/>
              </a:pPr>
              <a:t>20</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74638"/>
            <a:ext cx="8229600" cy="1143000"/>
          </a:xfrm>
        </p:spPr>
        <p:txBody>
          <a:bodyPr/>
          <a:lstStyle/>
          <a:p>
            <a:pPr>
              <a:defRPr/>
            </a:pPr>
            <a:r>
              <a:rPr lang="en-US" sz="2800" b="1" dirty="0" smtClean="0">
                <a:solidFill>
                  <a:prstClr val="black"/>
                </a:solidFill>
                <a:latin typeface="Arial" panose="020B0604020202020204" pitchFamily="34" charset="0"/>
                <a:ea typeface="ＭＳ Ｐゴシック" pitchFamily="-80" charset="-128"/>
                <a:cs typeface="Arial" panose="020B0604020202020204" pitchFamily="34" charset="0"/>
              </a:rPr>
              <a:t>THE </a:t>
            </a:r>
            <a:r>
              <a:rPr lang="en-US" sz="2800" b="1" dirty="0">
                <a:solidFill>
                  <a:prstClr val="black"/>
                </a:solidFill>
                <a:latin typeface="Arial" panose="020B0604020202020204" pitchFamily="34" charset="0"/>
                <a:ea typeface="ＭＳ Ｐゴシック" pitchFamily="-80" charset="-128"/>
                <a:cs typeface="Arial" panose="020B0604020202020204" pitchFamily="34" charset="0"/>
              </a:rPr>
              <a:t>MANDATE </a:t>
            </a:r>
            <a:r>
              <a:rPr lang="en-US" sz="2800" b="1" dirty="0" smtClean="0">
                <a:solidFill>
                  <a:prstClr val="black"/>
                </a:solidFill>
                <a:latin typeface="Arial" panose="020B0604020202020204" pitchFamily="34" charset="0"/>
                <a:ea typeface="ＭＳ Ｐゴシック" pitchFamily="-80" charset="-128"/>
                <a:cs typeface="Arial" panose="020B0604020202020204" pitchFamily="34" charset="0"/>
              </a:rPr>
              <a:t>OF CF</a:t>
            </a:r>
            <a:endParaRPr lang="en-US" sz="2800" dirty="0">
              <a:latin typeface="Arial" panose="020B0604020202020204" pitchFamily="34" charset="0"/>
              <a:cs typeface="Arial" panose="020B0604020202020204" pitchFamily="34" charset="0"/>
            </a:endParaRPr>
          </a:p>
        </p:txBody>
      </p:sp>
      <p:sp>
        <p:nvSpPr>
          <p:cNvPr id="18435" name="Content Placeholder 2"/>
          <p:cNvSpPr>
            <a:spLocks noGrp="1"/>
          </p:cNvSpPr>
          <p:nvPr>
            <p:ph idx="1"/>
          </p:nvPr>
        </p:nvSpPr>
        <p:spPr>
          <a:xfrm>
            <a:off x="304800" y="1417638"/>
            <a:ext cx="8599488" cy="5092700"/>
          </a:xfrm>
        </p:spPr>
        <p:txBody>
          <a:bodyPr/>
          <a:lstStyle/>
          <a:p>
            <a:pPr marL="0" indent="0" algn="ctr">
              <a:buNone/>
            </a:pPr>
            <a:r>
              <a:rPr lang="en-US" altLang="en-US" sz="1800" b="1" u="sng" dirty="0">
                <a:latin typeface="Arial" panose="020B0604020202020204" pitchFamily="34" charset="0"/>
                <a:ea typeface="ＭＳ Ｐゴシック" pitchFamily="34" charset="-128"/>
                <a:cs typeface="Arial" panose="020B0604020202020204" pitchFamily="34" charset="0"/>
              </a:rPr>
              <a:t>Constitutional Mandate</a:t>
            </a:r>
          </a:p>
          <a:p>
            <a:pPr marL="0" indent="0" algn="just">
              <a:buNone/>
            </a:pPr>
            <a:r>
              <a:rPr lang="en-US" altLang="en-US" sz="1800" dirty="0">
                <a:latin typeface="Arial" panose="020B0604020202020204" pitchFamily="34" charset="0"/>
                <a:ea typeface="ＭＳ Ｐゴシック" pitchFamily="34" charset="-128"/>
                <a:cs typeface="Arial" panose="020B0604020202020204" pitchFamily="34" charset="0"/>
              </a:rPr>
              <a:t>The mandate of the Compensation Fund is derived from Section 27 (1) (c) of the Constitution of the Republic of South Africa. In terms of this Act, specifically the mentioned Section, all South Africans have a right to social security. The Compensation Fund is mandated to provide social security to all injured and diseased employees.</a:t>
            </a:r>
          </a:p>
          <a:p>
            <a:endParaRPr lang="en-US" altLang="en-US" sz="1800" dirty="0">
              <a:latin typeface="Arial" panose="020B0604020202020204" pitchFamily="34" charset="0"/>
              <a:ea typeface="ＭＳ Ｐゴシック" pitchFamily="34" charset="-128"/>
              <a:cs typeface="Arial" panose="020B0604020202020204" pitchFamily="34" charset="0"/>
            </a:endParaRPr>
          </a:p>
          <a:p>
            <a:pPr marL="0" lvl="0" indent="0" algn="ctr">
              <a:buNone/>
            </a:pPr>
            <a:r>
              <a:rPr lang="en-US" altLang="en-US" sz="1800" b="1" u="sng" dirty="0" smtClean="0">
                <a:solidFill>
                  <a:prstClr val="black"/>
                </a:solidFill>
                <a:latin typeface="Arial" panose="020B0604020202020204" pitchFamily="34" charset="0"/>
                <a:ea typeface="ＭＳ Ｐゴシック" pitchFamily="34" charset="-128"/>
                <a:cs typeface="Arial" panose="020B0604020202020204" pitchFamily="34" charset="0"/>
              </a:rPr>
              <a:t>Legislative </a:t>
            </a:r>
            <a:r>
              <a:rPr lang="en-US" altLang="en-US" sz="1800" b="1" u="sng" dirty="0">
                <a:solidFill>
                  <a:prstClr val="black"/>
                </a:solidFill>
                <a:latin typeface="Arial" panose="020B0604020202020204" pitchFamily="34" charset="0"/>
                <a:ea typeface="ＭＳ Ｐゴシック" pitchFamily="34" charset="-128"/>
                <a:cs typeface="Arial" panose="020B0604020202020204" pitchFamily="34" charset="0"/>
              </a:rPr>
              <a:t>Mandate</a:t>
            </a:r>
          </a:p>
          <a:p>
            <a:pPr marL="0" lvl="0" indent="0" algn="just" eaLnBrk="1" hangingPunct="1">
              <a:spcBef>
                <a:spcPct val="0"/>
              </a:spcBef>
              <a:buNone/>
              <a:tabLst>
                <a:tab pos="9144000" algn="r"/>
              </a:tabLst>
              <a:defRPr/>
            </a:pPr>
            <a:r>
              <a:rPr lang="en-ZA" altLang="en-US" sz="1800" dirty="0">
                <a:solidFill>
                  <a:prstClr val="black"/>
                </a:solidFill>
                <a:latin typeface="Arial" panose="020B0604020202020204" pitchFamily="34" charset="0"/>
                <a:cs typeface="Arial" panose="020B0604020202020204" pitchFamily="34" charset="0"/>
              </a:rPr>
              <a:t>The Compensation Fund is established in terms of section 15 of the Compensation for Occupational Injuries and Diseases Act as amended. The main objective of the Act is to provide compensation for disablement caused by occupational injuries or diseases sustained or contracted by employees or for death resulting from such injuries or diseases and provide for matters  connected therewith.</a:t>
            </a:r>
          </a:p>
          <a:p>
            <a:pPr marL="0" indent="0">
              <a:buNone/>
            </a:pPr>
            <a:endParaRPr lang="en-US" altLang="en-US" sz="2000" b="1" u="sng" dirty="0">
              <a:solidFill>
                <a:prstClr val="black"/>
              </a:solidFill>
              <a:ea typeface="ＭＳ Ｐゴシック" pitchFamily="34" charset="-128"/>
            </a:endParaRPr>
          </a:p>
          <a:p>
            <a:pPr marL="0" indent="0">
              <a:buNone/>
            </a:pPr>
            <a:endParaRPr lang="en-US" altLang="en-US" sz="2000" dirty="0">
              <a:ea typeface="ＭＳ Ｐゴシック" pitchFamily="34" charset="-128"/>
            </a:endParaRPr>
          </a:p>
        </p:txBody>
      </p:sp>
      <p:sp>
        <p:nvSpPr>
          <p:cNvPr id="18436" name="Slide Number Placeholder 2"/>
          <p:cNvSpPr>
            <a:spLocks noGrp="1"/>
          </p:cNvSpPr>
          <p:nvPr>
            <p:ph type="sldNum" sz="quarter" idx="12"/>
          </p:nvPr>
        </p:nvSpPr>
        <p:spPr bwMode="auto">
          <a:xfrm>
            <a:off x="6672263"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07C82E4-6066-4D9F-83DB-02BE8E88E017}" type="slidenum">
              <a:rPr lang="en-US" altLang="en-US" sz="1200" b="1" smtClean="0">
                <a:solidFill>
                  <a:srgbClr val="FF0000"/>
                </a:solidFill>
              </a:rPr>
              <a:pPr/>
              <a:t>3</a:t>
            </a:fld>
            <a:endParaRPr lang="en-US" altLang="en-US" sz="1200" b="1" dirty="0">
              <a:solidFill>
                <a:srgbClr val="FF0000"/>
              </a:solidFill>
            </a:endParaRPr>
          </a:p>
        </p:txBody>
      </p:sp>
    </p:spTree>
    <p:extLst>
      <p:ext uri="{BB962C8B-B14F-4D97-AF65-F5344CB8AC3E}">
        <p14:creationId xmlns:p14="http://schemas.microsoft.com/office/powerpoint/2010/main" val="3007044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ZA" altLang="en-US" sz="2800" b="1" dirty="0" smtClean="0">
                <a:latin typeface="Arial" panose="020B0604020202020204" pitchFamily="34" charset="0"/>
                <a:cs typeface="Arial" panose="020B0604020202020204" pitchFamily="34" charset="0"/>
              </a:rPr>
              <a:t>ESTABLISHMENT OF CF BOARD </a:t>
            </a:r>
            <a:endParaRPr lang="en-ZA" altLang="en-US" sz="2800" dirty="0" smtClean="0">
              <a:latin typeface="Arial" panose="020B0604020202020204" pitchFamily="34" charset="0"/>
              <a:cs typeface="Arial" panose="020B0604020202020204" pitchFamily="34" charset="0"/>
            </a:endParaRPr>
          </a:p>
        </p:txBody>
      </p:sp>
      <p:sp>
        <p:nvSpPr>
          <p:cNvPr id="17411" name="Content Placeholder 2"/>
          <p:cNvSpPr>
            <a:spLocks noGrp="1"/>
          </p:cNvSpPr>
          <p:nvPr>
            <p:ph idx="1"/>
          </p:nvPr>
        </p:nvSpPr>
        <p:spPr>
          <a:xfrm>
            <a:off x="284163" y="1365250"/>
            <a:ext cx="8589962" cy="5356225"/>
          </a:xfrm>
        </p:spPr>
        <p:txBody>
          <a:bodyPr/>
          <a:lstStyle/>
          <a:p>
            <a:pPr algn="just" eaLnBrk="1" hangingPunct="1">
              <a:spcBef>
                <a:spcPct val="0"/>
              </a:spcBef>
              <a:tabLst>
                <a:tab pos="9144000" algn="r"/>
              </a:tabLst>
              <a:defRPr/>
            </a:pPr>
            <a:r>
              <a:rPr lang="en-ZA" sz="2400" dirty="0" smtClean="0">
                <a:latin typeface="Arial" panose="020B0604020202020204" pitchFamily="34" charset="0"/>
                <a:cs typeface="Arial" panose="020B0604020202020204" pitchFamily="34" charset="0"/>
              </a:rPr>
              <a:t>The </a:t>
            </a:r>
            <a:r>
              <a:rPr lang="en-ZA" sz="2400" dirty="0">
                <a:latin typeface="Arial" panose="020B0604020202020204" pitchFamily="34" charset="0"/>
                <a:cs typeface="Arial" panose="020B0604020202020204" pitchFamily="34" charset="0"/>
              </a:rPr>
              <a:t>Compensation Board is established in terms of section 10 of </a:t>
            </a:r>
            <a:r>
              <a:rPr lang="en-GB" sz="2400" dirty="0">
                <a:latin typeface="Arial" panose="020B0604020202020204" pitchFamily="34" charset="0"/>
                <a:cs typeface="Arial" panose="020B0604020202020204" pitchFamily="34" charset="0"/>
              </a:rPr>
              <a:t>COIDA</a:t>
            </a:r>
            <a:r>
              <a:rPr lang="en-ZA" sz="2400" dirty="0">
                <a:latin typeface="Arial" panose="020B0604020202020204" pitchFamily="34" charset="0"/>
                <a:cs typeface="Arial" panose="020B0604020202020204" pitchFamily="34" charset="0"/>
              </a:rPr>
              <a:t>; which is an Advisory Board to the Minister, on matters of policy arising out of or in connection with the application of </a:t>
            </a:r>
            <a:r>
              <a:rPr lang="en-GB" sz="2400" dirty="0" smtClean="0">
                <a:latin typeface="Arial" panose="020B0604020202020204" pitchFamily="34" charset="0"/>
                <a:cs typeface="Arial" panose="020B0604020202020204" pitchFamily="34" charset="0"/>
              </a:rPr>
              <a:t>COIDA.</a:t>
            </a:r>
          </a:p>
          <a:p>
            <a:pPr algn="just" eaLnBrk="1" hangingPunct="1">
              <a:spcBef>
                <a:spcPct val="0"/>
              </a:spcBef>
              <a:tabLst>
                <a:tab pos="9144000" algn="r"/>
              </a:tabLst>
              <a:defRPr/>
            </a:pPr>
            <a:endParaRPr lang="en-GB" sz="2400" dirty="0" smtClean="0">
              <a:latin typeface="Arial" panose="020B0604020202020204" pitchFamily="34" charset="0"/>
              <a:cs typeface="Arial" panose="020B0604020202020204" pitchFamily="34" charset="0"/>
            </a:endParaRPr>
          </a:p>
          <a:p>
            <a:pPr algn="just"/>
            <a:r>
              <a:rPr lang="en-GB" sz="2400" dirty="0" smtClean="0">
                <a:latin typeface="Arial" panose="020B0604020202020204" pitchFamily="34" charset="0"/>
                <a:cs typeface="Arial" panose="020B0604020202020204" pitchFamily="34" charset="0"/>
              </a:rPr>
              <a:t>The </a:t>
            </a:r>
            <a:r>
              <a:rPr lang="en-GB" sz="2400" dirty="0">
                <a:latin typeface="Arial" panose="020B0604020202020204" pitchFamily="34" charset="0"/>
                <a:cs typeface="Arial" panose="020B0604020202020204" pitchFamily="34" charset="0"/>
              </a:rPr>
              <a:t>Compensation Advisory Board was appointed by the Minister </a:t>
            </a:r>
            <a:r>
              <a:rPr lang="en-GB" sz="2400" dirty="0" smtClean="0">
                <a:latin typeface="Arial" panose="020B0604020202020204" pitchFamily="34" charset="0"/>
                <a:cs typeface="Arial" panose="020B0604020202020204" pitchFamily="34" charset="0"/>
              </a:rPr>
              <a:t>from </a:t>
            </a:r>
            <a:r>
              <a:rPr lang="en-GB" sz="2400" dirty="0">
                <a:latin typeface="Arial" panose="020B0604020202020204" pitchFamily="34" charset="0"/>
                <a:cs typeface="Arial" panose="020B0604020202020204" pitchFamily="34" charset="0"/>
              </a:rPr>
              <a:t>01 January 2018, </a:t>
            </a:r>
            <a:r>
              <a:rPr lang="en-GB" sz="2400" dirty="0" smtClean="0">
                <a:latin typeface="Arial" panose="020B0604020202020204" pitchFamily="34" charset="0"/>
                <a:cs typeface="Arial" panose="020B0604020202020204" pitchFamily="34" charset="0"/>
              </a:rPr>
              <a:t>representing the </a:t>
            </a:r>
            <a:r>
              <a:rPr lang="en-GB" sz="2400" dirty="0">
                <a:latin typeface="Arial" panose="020B0604020202020204" pitchFamily="34" charset="0"/>
                <a:cs typeface="Arial" panose="020B0604020202020204" pitchFamily="34" charset="0"/>
              </a:rPr>
              <a:t>Organised Labour, </a:t>
            </a:r>
            <a:r>
              <a:rPr lang="en-GB" sz="2400" dirty="0" smtClean="0">
                <a:latin typeface="Arial" panose="020B0604020202020204" pitchFamily="34" charset="0"/>
                <a:cs typeface="Arial" panose="020B0604020202020204" pitchFamily="34" charset="0"/>
              </a:rPr>
              <a:t>Business, Government and HPCSA</a:t>
            </a:r>
            <a:endParaRPr lang="en-ZA" altLang="en-US" sz="2400" dirty="0" smtClean="0">
              <a:latin typeface="Arial" panose="020B0604020202020204" pitchFamily="34" charset="0"/>
              <a:cs typeface="Arial" panose="020B0604020202020204" pitchFamily="34" charset="0"/>
            </a:endParaRPr>
          </a:p>
        </p:txBody>
      </p:sp>
      <p:sp>
        <p:nvSpPr>
          <p:cNvPr id="3072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64C5801-DD06-4537-A43B-B6D4E10C4A8A}" type="datetime1">
              <a:rPr lang="en-ZA" altLang="en-US" sz="1200" smtClean="0">
                <a:solidFill>
                  <a:srgbClr val="898989"/>
                </a:solidFill>
              </a:rPr>
              <a:pPr>
                <a:spcBef>
                  <a:spcPct val="0"/>
                </a:spcBef>
                <a:buFontTx/>
                <a:buNone/>
              </a:pPr>
              <a:t>2019/10/15</a:t>
            </a:fld>
            <a:endParaRPr lang="en-US" altLang="en-US" sz="1200" smtClean="0">
              <a:solidFill>
                <a:srgbClr val="898989"/>
              </a:solidFill>
            </a:endParaRPr>
          </a:p>
        </p:txBody>
      </p:sp>
      <p:sp>
        <p:nvSpPr>
          <p:cNvPr id="3072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196A49C-FE94-4CD5-8B2A-DC7E143C1CD1}" type="slidenum">
              <a:rPr lang="en-US" altLang="en-US" sz="1200" smtClean="0">
                <a:solidFill>
                  <a:srgbClr val="898989"/>
                </a:solidFill>
              </a:rPr>
              <a:pPr>
                <a:spcBef>
                  <a:spcPct val="0"/>
                </a:spcBef>
                <a:buFontTx/>
                <a:buNone/>
              </a:pPr>
              <a:t>4</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RESPONSIBILITIES OF THE BOARD</a:t>
            </a:r>
            <a:endParaRPr lang="en-ZA" dirty="0"/>
          </a:p>
        </p:txBody>
      </p:sp>
      <p:sp>
        <p:nvSpPr>
          <p:cNvPr id="3" name="Content Placeholder 2"/>
          <p:cNvSpPr>
            <a:spLocks noGrp="1"/>
          </p:cNvSpPr>
          <p:nvPr>
            <p:ph idx="1"/>
          </p:nvPr>
        </p:nvSpPr>
        <p:spPr>
          <a:xfrm>
            <a:off x="457200" y="1600200"/>
            <a:ext cx="8229600" cy="4756150"/>
          </a:xfrm>
        </p:spPr>
        <p:txBody>
          <a:bodyPr/>
          <a:lstStyle/>
          <a:p>
            <a:r>
              <a:rPr lang="en-ZA" sz="2000" dirty="0" smtClean="0"/>
              <a:t>The Board adopted a Board Charter which spells out their  responsibilities and the procedural matters in the board and its sub Committees</a:t>
            </a:r>
          </a:p>
          <a:p>
            <a:endParaRPr lang="en-ZA" sz="2000" dirty="0"/>
          </a:p>
          <a:p>
            <a:r>
              <a:rPr lang="en-ZA" sz="2000" dirty="0" smtClean="0"/>
              <a:t>The Responsibilities of the Board as expressed in the charter are: </a:t>
            </a:r>
          </a:p>
          <a:p>
            <a:pPr marL="0" indent="0">
              <a:buNone/>
            </a:pPr>
            <a:endParaRPr lang="en-ZA" sz="2000" dirty="0" smtClean="0"/>
          </a:p>
          <a:p>
            <a:pPr marL="642937" indent="-285750"/>
            <a:r>
              <a:rPr lang="en-US" sz="1800" dirty="0" smtClean="0"/>
              <a:t>To </a:t>
            </a:r>
            <a:r>
              <a:rPr lang="en-US" sz="1800" dirty="0"/>
              <a:t>advise the Minister on </a:t>
            </a:r>
            <a:r>
              <a:rPr lang="en-US" sz="1800" dirty="0" smtClean="0"/>
              <a:t>matters </a:t>
            </a:r>
            <a:r>
              <a:rPr lang="en-US" sz="1800" dirty="0"/>
              <a:t>of policy arising out of or in connection with the application of compensation for Occupational Injuries and Diseases Act, 1993(Act no 130 of 1993) as </a:t>
            </a:r>
            <a:r>
              <a:rPr lang="en-US" sz="1800" dirty="0" smtClean="0"/>
              <a:t>amended;</a:t>
            </a:r>
            <a:endParaRPr lang="en-ZA" sz="1800" dirty="0"/>
          </a:p>
          <a:p>
            <a:pPr marL="642937" indent="-285750"/>
            <a:r>
              <a:rPr lang="en-ZA" sz="1800" dirty="0" smtClean="0"/>
              <a:t>To advise the Minister on </a:t>
            </a:r>
            <a:r>
              <a:rPr lang="en-US" sz="1800" dirty="0" smtClean="0"/>
              <a:t>the </a:t>
            </a:r>
            <a:r>
              <a:rPr lang="en-US" sz="1800" dirty="0"/>
              <a:t>nature and extent of the benefits that shall be payable to employees or   dependents of employees, including the adjustments of existing </a:t>
            </a:r>
            <a:r>
              <a:rPr lang="en-US" sz="1800" dirty="0" smtClean="0"/>
              <a:t>pensions;</a:t>
            </a:r>
          </a:p>
          <a:p>
            <a:pPr marL="642937" indent="-285750"/>
            <a:r>
              <a:rPr lang="en-US" sz="1800" dirty="0" smtClean="0"/>
              <a:t>To advise the Minister on the </a:t>
            </a:r>
            <a:r>
              <a:rPr lang="en-US" sz="1800" dirty="0"/>
              <a:t>appointment of </a:t>
            </a:r>
            <a:r>
              <a:rPr lang="en-US" sz="1800" dirty="0" smtClean="0"/>
              <a:t>Assessors,</a:t>
            </a:r>
            <a:endParaRPr lang="en-ZA" sz="1800" dirty="0"/>
          </a:p>
          <a:p>
            <a:pPr marL="642937" indent="-285750"/>
            <a:r>
              <a:rPr lang="en-ZA" sz="1800" dirty="0" smtClean="0"/>
              <a:t>To advise the Minister on </a:t>
            </a:r>
            <a:r>
              <a:rPr lang="en-US" sz="1800" dirty="0" smtClean="0"/>
              <a:t>the </a:t>
            </a:r>
            <a:r>
              <a:rPr lang="en-US" sz="1800" dirty="0"/>
              <a:t>amendment of the </a:t>
            </a:r>
            <a:r>
              <a:rPr lang="en-US" sz="1800" dirty="0" smtClean="0"/>
              <a:t>Act;</a:t>
            </a:r>
            <a:endParaRPr lang="en-ZA" sz="1800" dirty="0" smtClean="0"/>
          </a:p>
          <a:p>
            <a:pPr marL="642937" indent="-285750"/>
            <a:r>
              <a:rPr lang="en-US" sz="1800" dirty="0" smtClean="0"/>
              <a:t>The </a:t>
            </a:r>
            <a:r>
              <a:rPr lang="en-US" sz="1800" dirty="0"/>
              <a:t>Director General advice </a:t>
            </a:r>
            <a:r>
              <a:rPr lang="en-US" sz="1800" dirty="0" smtClean="0"/>
              <a:t>regarding the</a:t>
            </a:r>
            <a:r>
              <a:rPr lang="en-US" sz="1800" b="1" dirty="0" smtClean="0"/>
              <a:t> </a:t>
            </a:r>
            <a:r>
              <a:rPr lang="en-US" sz="1800" dirty="0" smtClean="0"/>
              <a:t>performance of particular functions.</a:t>
            </a:r>
            <a:endParaRPr lang="en-ZA" sz="1800" dirty="0" smtClean="0"/>
          </a:p>
          <a:p>
            <a:pPr marL="0" indent="0">
              <a:buNone/>
            </a:pPr>
            <a:endParaRPr lang="en-ZA" dirty="0"/>
          </a:p>
        </p:txBody>
      </p:sp>
      <p:sp>
        <p:nvSpPr>
          <p:cNvPr id="4" name="Date Placeholder 3"/>
          <p:cNvSpPr>
            <a:spLocks noGrp="1"/>
          </p:cNvSpPr>
          <p:nvPr>
            <p:ph type="dt" sz="half" idx="10"/>
          </p:nvPr>
        </p:nvSpPr>
        <p:spPr/>
        <p:txBody>
          <a:bodyPr/>
          <a:lstStyle/>
          <a:p>
            <a:pPr>
              <a:defRPr/>
            </a:pPr>
            <a:fld id="{87BAA8CA-5113-4312-8024-D8716E3B30DD}" type="datetime1">
              <a:rPr lang="en-ZA" smtClean="0"/>
              <a:pPr>
                <a:defRPr/>
              </a:pPr>
              <a:t>2019/10/15</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5</a:t>
            </a:fld>
            <a:endParaRPr lang="en-US" altLang="en-US"/>
          </a:p>
        </p:txBody>
      </p:sp>
    </p:spTree>
    <p:extLst>
      <p:ext uri="{BB962C8B-B14F-4D97-AF65-F5344CB8AC3E}">
        <p14:creationId xmlns:p14="http://schemas.microsoft.com/office/powerpoint/2010/main" val="1890172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RESPONSIBILITIES OF THE BOARD</a:t>
            </a:r>
            <a:endParaRPr lang="en-ZA" dirty="0"/>
          </a:p>
        </p:txBody>
      </p:sp>
      <p:sp>
        <p:nvSpPr>
          <p:cNvPr id="3" name="Content Placeholder 2"/>
          <p:cNvSpPr>
            <a:spLocks noGrp="1"/>
          </p:cNvSpPr>
          <p:nvPr>
            <p:ph idx="1"/>
          </p:nvPr>
        </p:nvSpPr>
        <p:spPr>
          <a:xfrm>
            <a:off x="457200" y="1600200"/>
            <a:ext cx="8229600" cy="4756150"/>
          </a:xfrm>
        </p:spPr>
        <p:txBody>
          <a:bodyPr/>
          <a:lstStyle/>
          <a:p>
            <a:r>
              <a:rPr lang="en-ZA" sz="2000" dirty="0" smtClean="0"/>
              <a:t>The Adopted Board Charter also creates Technical Committees through which the Board will execute their responsibilities. </a:t>
            </a:r>
          </a:p>
          <a:p>
            <a:endParaRPr lang="en-ZA" sz="2000" dirty="0"/>
          </a:p>
          <a:p>
            <a:r>
              <a:rPr lang="en-ZA" sz="2000" dirty="0" smtClean="0"/>
              <a:t>These committees are: </a:t>
            </a:r>
            <a:endParaRPr lang="en-ZA" sz="2000" dirty="0"/>
          </a:p>
          <a:p>
            <a:pPr lvl="1"/>
            <a:r>
              <a:rPr lang="en-ZA" sz="1600" dirty="0" smtClean="0"/>
              <a:t>Assessment and Benefits Committee (ABC)</a:t>
            </a:r>
          </a:p>
          <a:p>
            <a:pPr lvl="1"/>
            <a:r>
              <a:rPr lang="en-ZA" sz="1600" dirty="0" smtClean="0"/>
              <a:t>Technical Committee on Injuries and Diseases (TCOID)</a:t>
            </a:r>
          </a:p>
          <a:p>
            <a:pPr lvl="1"/>
            <a:r>
              <a:rPr lang="en-ZA" sz="1600" dirty="0" smtClean="0"/>
              <a:t> Investment Committee </a:t>
            </a:r>
          </a:p>
          <a:p>
            <a:pPr lvl="1"/>
            <a:r>
              <a:rPr lang="en-ZA" sz="1600" dirty="0" smtClean="0"/>
              <a:t>Strategic and Operations Committee (StratOps)</a:t>
            </a:r>
          </a:p>
          <a:p>
            <a:endParaRPr lang="en-ZA" sz="2000" dirty="0"/>
          </a:p>
          <a:p>
            <a:r>
              <a:rPr lang="en-ZA" sz="2000" dirty="0" smtClean="0"/>
              <a:t>The committees through the Chairpersons of the sub committees presents reports to the Board with recommendations and resolutions. </a:t>
            </a:r>
            <a:endParaRPr lang="en-ZA" dirty="0"/>
          </a:p>
        </p:txBody>
      </p:sp>
      <p:sp>
        <p:nvSpPr>
          <p:cNvPr id="4" name="Date Placeholder 3"/>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87BAA8CA-5113-4312-8024-D8716E3B30DD}" type="datetime1">
              <a:rPr kumimoji="0" lang="en-ZA" sz="1200" b="0" i="0" u="none" strike="noStrike" kern="1200" cap="none" spc="0" normalizeH="0" baseline="0" noProof="0" smtClean="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2019/10/15</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68843C-8C94-49F9-B806-00EE01607616}"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1814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65100"/>
            <a:ext cx="8229600" cy="1143000"/>
          </a:xfrm>
        </p:spPr>
        <p:txBody>
          <a:bodyPr/>
          <a:lstStyle/>
          <a:p>
            <a:r>
              <a:rPr lang="en-ZA" altLang="en-US" sz="2800" b="1" dirty="0">
                <a:latin typeface="Arial" panose="020B0604020202020204" pitchFamily="34" charset="0"/>
                <a:ea typeface="ＭＳ Ｐゴシック" pitchFamily="34" charset="-128"/>
                <a:cs typeface="Arial" panose="020B0604020202020204" pitchFamily="34" charset="0"/>
              </a:rPr>
              <a:t>PERFORMANCE TRENDS</a:t>
            </a:r>
          </a:p>
        </p:txBody>
      </p:sp>
      <p:graphicFrame>
        <p:nvGraphicFramePr>
          <p:cNvPr id="2" name="Content Placeholder 4"/>
          <p:cNvGraphicFramePr>
            <a:graphicFrameLocks noGrp="1"/>
          </p:cNvGraphicFramePr>
          <p:nvPr>
            <p:ph idx="1"/>
            <p:extLst>
              <p:ext uri="{D42A27DB-BD31-4B8C-83A1-F6EECF244321}">
                <p14:modId xmlns:p14="http://schemas.microsoft.com/office/powerpoint/2010/main" val="622625467"/>
              </p:ext>
            </p:extLst>
          </p:nvPr>
        </p:nvGraphicFramePr>
        <p:xfrm>
          <a:off x="457200" y="1574944"/>
          <a:ext cx="8229600" cy="4897294"/>
        </p:xfrm>
        <a:graphic>
          <a:graphicData uri="http://schemas.openxmlformats.org/drawingml/2006/chart">
            <c:chart xmlns:c="http://schemas.openxmlformats.org/drawingml/2006/chart" xmlns:r="http://schemas.openxmlformats.org/officeDocument/2006/relationships" r:id="rId2"/>
          </a:graphicData>
        </a:graphic>
      </p:graphicFrame>
      <p:sp>
        <p:nvSpPr>
          <p:cNvPr id="31748" name="Slide Number Placeholder 3"/>
          <p:cNvSpPr>
            <a:spLocks noGrp="1"/>
          </p:cNvSpPr>
          <p:nvPr>
            <p:ph type="sldNum" sz="quarter" idx="12"/>
          </p:nvPr>
        </p:nvSpPr>
        <p:spPr bwMode="auto">
          <a:xfrm>
            <a:off x="67706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FFF881D-6B7D-4624-AAAF-0CCD45141C65}" type="slidenum">
              <a:rPr kumimoji="0" lang="en-US" altLang="en-US" sz="1200" b="0" i="0" u="none" strike="noStrike" kern="1200" cap="none" spc="0" normalizeH="0" baseline="0" noProof="0" smtClean="0">
                <a:ln>
                  <a:noFill/>
                </a:ln>
                <a:solidFill>
                  <a:srgbClr val="FF0000"/>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FF0000"/>
              </a:solidFill>
              <a:effectLst/>
              <a:uLnTx/>
              <a:uFillTx/>
              <a:latin typeface="Calibri" pitchFamily="34" charset="0"/>
              <a:ea typeface="ＭＳ Ｐゴシック" pitchFamily="34" charset="-128"/>
              <a:cs typeface="+mn-cs"/>
            </a:endParaRPr>
          </a:p>
        </p:txBody>
      </p:sp>
      <p:cxnSp>
        <p:nvCxnSpPr>
          <p:cNvPr id="6" name="Straight Arrow Connector 5"/>
          <p:cNvCxnSpPr/>
          <p:nvPr/>
        </p:nvCxnSpPr>
        <p:spPr>
          <a:xfrm>
            <a:off x="1443038" y="3833091"/>
            <a:ext cx="571500" cy="2524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p:nvPr/>
        </p:nvCxnSpPr>
        <p:spPr>
          <a:xfrm>
            <a:off x="4470400" y="2939217"/>
            <a:ext cx="5172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3448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00025" y="274638"/>
            <a:ext cx="8734425" cy="1143000"/>
          </a:xfrm>
        </p:spPr>
        <p:txBody>
          <a:bodyPr/>
          <a:lstStyle/>
          <a:p>
            <a:r>
              <a:rPr lang="en-US" altLang="en-US" sz="2800" b="1" dirty="0" smtClean="0">
                <a:latin typeface="Arial" panose="020B0604020202020204" pitchFamily="34" charset="0"/>
                <a:cs typeface="Arial" panose="020B0604020202020204" pitchFamily="34" charset="0"/>
              </a:rPr>
              <a:t>AUDIT OUTCOMES </a:t>
            </a:r>
            <a:r>
              <a:rPr lang="en-US" altLang="en-US" sz="2800" b="1" dirty="0">
                <a:latin typeface="Arial" panose="020B0604020202020204" pitchFamily="34" charset="0"/>
                <a:cs typeface="Arial" panose="020B0604020202020204" pitchFamily="34" charset="0"/>
              </a:rPr>
              <a:t/>
            </a:r>
            <a:br>
              <a:rPr lang="en-US" altLang="en-US" sz="2800" b="1" dirty="0">
                <a:latin typeface="Arial" panose="020B0604020202020204" pitchFamily="34" charset="0"/>
                <a:cs typeface="Arial" panose="020B0604020202020204" pitchFamily="34" charset="0"/>
              </a:rPr>
            </a:br>
            <a:r>
              <a:rPr lang="en-US" altLang="en-US" sz="2000" b="1" dirty="0" smtClean="0">
                <a:latin typeface="Arial" panose="020B0604020202020204" pitchFamily="34" charset="0"/>
                <a:cs typeface="Arial" panose="020B0604020202020204" pitchFamily="34" charset="0"/>
              </a:rPr>
              <a:t>Disclaimer of Opinion </a:t>
            </a:r>
            <a:endParaRPr lang="en-ZA" altLang="en-US" sz="2000" b="1" dirty="0" smtClean="0">
              <a:latin typeface="Arial" panose="020B0604020202020204" pitchFamily="34" charset="0"/>
              <a:cs typeface="Arial" panose="020B0604020202020204" pitchFamily="34" charset="0"/>
            </a:endParaRPr>
          </a:p>
        </p:txBody>
      </p:sp>
      <p:sp>
        <p:nvSpPr>
          <p:cNvPr id="32771"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033580A-E9E1-47AA-8837-4B9F6F31D797}" type="datetime1">
              <a:rPr lang="en-ZA" altLang="en-US" sz="1200" smtClean="0">
                <a:solidFill>
                  <a:srgbClr val="898989"/>
                </a:solidFill>
              </a:rPr>
              <a:pPr>
                <a:spcBef>
                  <a:spcPct val="0"/>
                </a:spcBef>
                <a:buFontTx/>
                <a:buNone/>
              </a:pPr>
              <a:t>2019/10/15</a:t>
            </a:fld>
            <a:endParaRPr lang="en-US" altLang="en-US" sz="1200" smtClean="0">
              <a:solidFill>
                <a:srgbClr val="898989"/>
              </a:solidFill>
            </a:endParaRPr>
          </a:p>
        </p:txBody>
      </p:sp>
      <p:sp>
        <p:nvSpPr>
          <p:cNvPr id="327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EF305D8-3924-487B-B445-B3A205059E18}" type="slidenum">
              <a:rPr lang="en-US" altLang="en-US" sz="1200" smtClean="0">
                <a:solidFill>
                  <a:srgbClr val="898989"/>
                </a:solidFill>
              </a:rPr>
              <a:pPr>
                <a:spcBef>
                  <a:spcPct val="0"/>
                </a:spcBef>
                <a:buFontTx/>
                <a:buNone/>
              </a:pPr>
              <a:t>8</a:t>
            </a:fld>
            <a:endParaRPr lang="en-US" altLang="en-US" sz="1200" smtClean="0">
              <a:solidFill>
                <a:srgbClr val="898989"/>
              </a:solidFill>
            </a:endParaRPr>
          </a:p>
        </p:txBody>
      </p:sp>
      <p:sp>
        <p:nvSpPr>
          <p:cNvPr id="2" name="Content Placeholder 1"/>
          <p:cNvSpPr>
            <a:spLocks noGrp="1"/>
          </p:cNvSpPr>
          <p:nvPr>
            <p:ph idx="1"/>
          </p:nvPr>
        </p:nvSpPr>
        <p:spPr>
          <a:xfrm>
            <a:off x="200026" y="1398043"/>
            <a:ext cx="8734424" cy="5323431"/>
          </a:xfrm>
        </p:spPr>
        <p:txBody>
          <a:bodyPr/>
          <a:lstStyle/>
          <a:p>
            <a:pPr marL="457200" indent="-457200">
              <a:buFont typeface="+mj-lt"/>
              <a:buAutoNum type="arabicPeriod"/>
            </a:pPr>
            <a:r>
              <a:rPr lang="en-US" sz="2000" b="1" dirty="0" smtClean="0">
                <a:latin typeface="Arial" panose="020B0604020202020204" pitchFamily="34" charset="0"/>
                <a:cs typeface="Arial" panose="020B0604020202020204" pitchFamily="34" charset="0"/>
              </a:rPr>
              <a:t>Revenue</a:t>
            </a:r>
            <a:endParaRPr lang="en-US" sz="2000" b="1" dirty="0">
              <a:latin typeface="Arial" panose="020B0604020202020204" pitchFamily="34" charset="0"/>
              <a:cs typeface="Arial" panose="020B0604020202020204" pitchFamily="34" charset="0"/>
            </a:endParaRPr>
          </a:p>
          <a:p>
            <a:pPr marL="342900" lvl="1" indent="-342900" algn="just">
              <a:buFont typeface="Wingdings" panose="05000000000000000000" pitchFamily="2" charset="2"/>
              <a:buChar char="§"/>
            </a:pPr>
            <a:r>
              <a:rPr lang="en-US" sz="2000" dirty="0">
                <a:latin typeface="Arial" panose="020B0604020202020204" pitchFamily="34" charset="0"/>
                <a:cs typeface="Arial" panose="020B0604020202020204" pitchFamily="34" charset="0"/>
              </a:rPr>
              <a:t>This to the CF inability to validate nature of business and the number  of employees in each company assessed.</a:t>
            </a:r>
          </a:p>
          <a:p>
            <a:pPr marL="342900" lvl="1" indent="-342900" algn="just">
              <a:buFont typeface="Wingdings" panose="05000000000000000000" pitchFamily="2" charset="2"/>
              <a:buChar char="§"/>
            </a:pPr>
            <a:r>
              <a:rPr lang="en-US" sz="2000" dirty="0">
                <a:latin typeface="Arial" panose="020B0604020202020204" pitchFamily="34" charset="0"/>
                <a:cs typeface="Arial" panose="020B0604020202020204" pitchFamily="34" charset="0"/>
              </a:rPr>
              <a:t>The CF  inability to collect effectively has also contributed to this and poor system configuration.</a:t>
            </a:r>
          </a:p>
          <a:p>
            <a:pPr marL="457200" indent="-457200" algn="just">
              <a:buFont typeface="+mj-lt"/>
              <a:buAutoNum type="arabicPeriod"/>
            </a:pPr>
            <a:r>
              <a:rPr lang="en-US" sz="2000" b="1" dirty="0" smtClean="0">
                <a:latin typeface="Arial" panose="020B0604020202020204" pitchFamily="34" charset="0"/>
                <a:cs typeface="Arial" panose="020B0604020202020204" pitchFamily="34" charset="0"/>
              </a:rPr>
              <a:t>Benefits </a:t>
            </a:r>
            <a:endParaRPr lang="en-US" sz="2000" b="1" dirty="0">
              <a:latin typeface="Arial" panose="020B0604020202020204" pitchFamily="34" charset="0"/>
              <a:cs typeface="Arial" panose="020B0604020202020204" pitchFamily="34" charset="0"/>
            </a:endParaRPr>
          </a:p>
          <a:p>
            <a:pPr marL="342900" lvl="1" indent="-342900" algn="just">
              <a:buFont typeface="Wingdings" panose="05000000000000000000" pitchFamily="2" charset="2"/>
              <a:buChar char="§"/>
            </a:pPr>
            <a:r>
              <a:rPr lang="en-US" sz="2000" dirty="0">
                <a:latin typeface="Arial" panose="020B0604020202020204" pitchFamily="34" charset="0"/>
                <a:cs typeface="Arial" panose="020B0604020202020204" pitchFamily="34" charset="0"/>
              </a:rPr>
              <a:t>Due to inability to validate claims on current Claim System  which led to inadequate records management and poor system configuration</a:t>
            </a:r>
          </a:p>
          <a:p>
            <a:pPr marL="457200" indent="-457200" algn="just">
              <a:buFont typeface="+mj-lt"/>
              <a:buAutoNum type="arabicPeriod"/>
            </a:pPr>
            <a:r>
              <a:rPr lang="en-US" sz="2000" b="1" dirty="0">
                <a:latin typeface="Arial" panose="020B0604020202020204" pitchFamily="34" charset="0"/>
                <a:cs typeface="Arial" panose="020B0604020202020204" pitchFamily="34" charset="0"/>
              </a:rPr>
              <a:t>Investments</a:t>
            </a:r>
          </a:p>
          <a:p>
            <a:pPr marL="342900" lvl="1" indent="-342900" algn="just">
              <a:buFont typeface="Wingdings" panose="05000000000000000000" pitchFamily="2" charset="2"/>
              <a:buChar char="§"/>
            </a:pPr>
            <a:r>
              <a:rPr lang="en-US" sz="2000" dirty="0">
                <a:latin typeface="Arial" panose="020B0604020202020204" pitchFamily="34" charset="0"/>
                <a:cs typeface="Arial" panose="020B0604020202020204" pitchFamily="34" charset="0"/>
              </a:rPr>
              <a:t>Introduction of Socially Responsible Investments (SRI’s) which accounts for 3% of the investment portfolio has made it difficult to perform consolidated financial statements. </a:t>
            </a:r>
            <a:endParaRPr lang="en-US" sz="2000" dirty="0" smtClean="0">
              <a:latin typeface="Arial" panose="020B0604020202020204" pitchFamily="34" charset="0"/>
              <a:cs typeface="Arial" panose="020B0604020202020204" pitchFamily="34" charset="0"/>
            </a:endParaRPr>
          </a:p>
          <a:p>
            <a:pPr marL="342900" lvl="1" indent="-342900" algn="just">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This </a:t>
            </a:r>
            <a:r>
              <a:rPr lang="en-US" sz="2000" dirty="0">
                <a:latin typeface="Arial" panose="020B0604020202020204" pitchFamily="34" charset="0"/>
                <a:cs typeface="Arial" panose="020B0604020202020204" pitchFamily="34" charset="0"/>
              </a:rPr>
              <a:t>is due to different year ends, different accounting policies and unavailability of financial formation in line with CF’s reporting time frames.</a:t>
            </a:r>
          </a:p>
          <a:p>
            <a:pPr marL="0" indent="0">
              <a:buNone/>
            </a:pPr>
            <a:endParaRPr lang="en-Z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00025" y="274638"/>
            <a:ext cx="8734425" cy="1143000"/>
          </a:xfrm>
        </p:spPr>
        <p:txBody>
          <a:bodyPr/>
          <a:lstStyle/>
          <a:p>
            <a:r>
              <a:rPr lang="en-US" altLang="en-US" sz="2800" b="1" dirty="0" smtClean="0">
                <a:latin typeface="Arial" panose="020B0604020202020204" pitchFamily="34" charset="0"/>
                <a:cs typeface="Arial" panose="020B0604020202020204" pitchFamily="34" charset="0"/>
              </a:rPr>
              <a:t>AUDIT OUTCOMES </a:t>
            </a:r>
            <a:r>
              <a:rPr lang="en-US" altLang="en-US" sz="2800" b="1" dirty="0">
                <a:latin typeface="Arial" panose="020B0604020202020204" pitchFamily="34" charset="0"/>
                <a:cs typeface="Arial" panose="020B0604020202020204" pitchFamily="34" charset="0"/>
              </a:rPr>
              <a:t/>
            </a:r>
            <a:br>
              <a:rPr lang="en-US" altLang="en-US" sz="2800" b="1" dirty="0">
                <a:latin typeface="Arial" panose="020B0604020202020204" pitchFamily="34" charset="0"/>
                <a:cs typeface="Arial" panose="020B0604020202020204" pitchFamily="34" charset="0"/>
              </a:rPr>
            </a:br>
            <a:r>
              <a:rPr lang="en-US" altLang="en-US" sz="2000" b="1" dirty="0" smtClean="0">
                <a:latin typeface="Arial" panose="020B0604020202020204" pitchFamily="34" charset="0"/>
                <a:cs typeface="Arial" panose="020B0604020202020204" pitchFamily="34" charset="0"/>
              </a:rPr>
              <a:t>Disclaimer of Opinion </a:t>
            </a:r>
            <a:endParaRPr lang="en-ZA" altLang="en-US" sz="2000" b="1" dirty="0" smtClean="0">
              <a:latin typeface="Arial" panose="020B0604020202020204" pitchFamily="34" charset="0"/>
              <a:cs typeface="Arial" panose="020B0604020202020204" pitchFamily="34" charset="0"/>
            </a:endParaRPr>
          </a:p>
        </p:txBody>
      </p:sp>
      <p:sp>
        <p:nvSpPr>
          <p:cNvPr id="32771"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033580A-E9E1-47AA-8837-4B9F6F31D797}" type="datetime1">
              <a:rPr lang="en-ZA" altLang="en-US" sz="1200" smtClean="0">
                <a:solidFill>
                  <a:srgbClr val="898989"/>
                </a:solidFill>
              </a:rPr>
              <a:pPr>
                <a:spcBef>
                  <a:spcPct val="0"/>
                </a:spcBef>
                <a:buFontTx/>
                <a:buNone/>
              </a:pPr>
              <a:t>2019/10/15</a:t>
            </a:fld>
            <a:endParaRPr lang="en-US" altLang="en-US" sz="1200" smtClean="0">
              <a:solidFill>
                <a:srgbClr val="898989"/>
              </a:solidFill>
            </a:endParaRPr>
          </a:p>
        </p:txBody>
      </p:sp>
      <p:sp>
        <p:nvSpPr>
          <p:cNvPr id="327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EF305D8-3924-487B-B445-B3A205059E18}" type="slidenum">
              <a:rPr lang="en-US" altLang="en-US" sz="1200" smtClean="0">
                <a:solidFill>
                  <a:srgbClr val="898989"/>
                </a:solidFill>
              </a:rPr>
              <a:pPr>
                <a:spcBef>
                  <a:spcPct val="0"/>
                </a:spcBef>
                <a:buFontTx/>
                <a:buNone/>
              </a:pPr>
              <a:t>9</a:t>
            </a:fld>
            <a:endParaRPr lang="en-US" altLang="en-US" sz="1200" smtClean="0">
              <a:solidFill>
                <a:srgbClr val="898989"/>
              </a:solidFill>
            </a:endParaRPr>
          </a:p>
        </p:txBody>
      </p:sp>
      <p:sp>
        <p:nvSpPr>
          <p:cNvPr id="2" name="Content Placeholder 1"/>
          <p:cNvSpPr>
            <a:spLocks noGrp="1"/>
          </p:cNvSpPr>
          <p:nvPr>
            <p:ph idx="1"/>
          </p:nvPr>
        </p:nvSpPr>
        <p:spPr>
          <a:xfrm>
            <a:off x="200026" y="1398043"/>
            <a:ext cx="8734424" cy="5323431"/>
          </a:xfrm>
        </p:spPr>
        <p:txBody>
          <a:bodyPr/>
          <a:lstStyle/>
          <a:p>
            <a:pPr marL="457200" indent="-457200">
              <a:buFont typeface="+mj-lt"/>
              <a:buAutoNum type="arabicPeriod" startAt="4"/>
            </a:pPr>
            <a:r>
              <a:rPr lang="en-US" sz="2000" b="1" dirty="0" smtClean="0">
                <a:latin typeface="Arial" panose="020B0604020202020204" pitchFamily="34" charset="0"/>
                <a:cs typeface="Arial" panose="020B0604020202020204" pitchFamily="34" charset="0"/>
              </a:rPr>
              <a:t>Irregular Expenditure </a:t>
            </a:r>
            <a:endParaRPr lang="en-US" sz="2000" b="1" dirty="0">
              <a:latin typeface="Arial" panose="020B0604020202020204" pitchFamily="34" charset="0"/>
              <a:cs typeface="Arial" panose="020B0604020202020204" pitchFamily="34" charset="0"/>
            </a:endParaRPr>
          </a:p>
          <a:p>
            <a:pPr marL="342900" lvl="1" indent="-342900" algn="just">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There was insufficient evidence for irregular expenditure incurred. </a:t>
            </a:r>
            <a:endParaRPr lang="en-US" sz="2000" dirty="0">
              <a:latin typeface="Arial" panose="020B0604020202020204" pitchFamily="34" charset="0"/>
              <a:cs typeface="Arial" panose="020B0604020202020204" pitchFamily="34" charset="0"/>
            </a:endParaRPr>
          </a:p>
          <a:p>
            <a:pPr marL="457200" indent="-457200" algn="just">
              <a:buFont typeface="+mj-lt"/>
              <a:buAutoNum type="arabicPeriod" startAt="4"/>
            </a:pPr>
            <a:r>
              <a:rPr lang="en-US" sz="2000" b="1" dirty="0" smtClean="0">
                <a:latin typeface="Arial" panose="020B0604020202020204" pitchFamily="34" charset="0"/>
                <a:cs typeface="Arial" panose="020B0604020202020204" pitchFamily="34" charset="0"/>
              </a:rPr>
              <a:t>Fruitless and Wasteful Expenditure </a:t>
            </a:r>
            <a:endParaRPr lang="en-US" sz="2000" b="1" dirty="0">
              <a:latin typeface="Arial" panose="020B0604020202020204" pitchFamily="34" charset="0"/>
              <a:cs typeface="Arial" panose="020B0604020202020204" pitchFamily="34" charset="0"/>
            </a:endParaRPr>
          </a:p>
          <a:p>
            <a:pPr marL="342900" lvl="1" indent="-342900" algn="just">
              <a:buFont typeface="Wingdings" panose="05000000000000000000" pitchFamily="2" charset="2"/>
              <a:buChar char="§"/>
            </a:pPr>
            <a:r>
              <a:rPr lang="en-US" sz="2000" dirty="0">
                <a:latin typeface="Arial" panose="020B0604020202020204" pitchFamily="34" charset="0"/>
                <a:cs typeface="Arial" panose="020B0604020202020204" pitchFamily="34" charset="0"/>
              </a:rPr>
              <a:t>There was insufficient evidence </a:t>
            </a:r>
            <a:r>
              <a:rPr lang="en-US" sz="2000" dirty="0" smtClean="0">
                <a:latin typeface="Arial" panose="020B0604020202020204" pitchFamily="34" charset="0"/>
                <a:cs typeface="Arial" panose="020B0604020202020204" pitchFamily="34" charset="0"/>
              </a:rPr>
              <a:t>for fruitless and wasteful expenditure.</a:t>
            </a:r>
            <a:endParaRPr lang="en-US" sz="2000" b="1" dirty="0">
              <a:latin typeface="Arial" panose="020B0604020202020204" pitchFamily="34" charset="0"/>
              <a:cs typeface="Arial" panose="020B0604020202020204" pitchFamily="34" charset="0"/>
            </a:endParaRPr>
          </a:p>
          <a:p>
            <a:pPr marL="0" indent="0">
              <a:buNone/>
            </a:pPr>
            <a:endParaRPr lang="en-ZA" dirty="0"/>
          </a:p>
        </p:txBody>
      </p:sp>
    </p:spTree>
    <p:extLst>
      <p:ext uri="{BB962C8B-B14F-4D97-AF65-F5344CB8AC3E}">
        <p14:creationId xmlns:p14="http://schemas.microsoft.com/office/powerpoint/2010/main" val="2020581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TotalTime>
  <Words>1482</Words>
  <Application>Microsoft Office PowerPoint</Application>
  <PresentationFormat>On-screen Show (4:3)</PresentationFormat>
  <Paragraphs>218</Paragraphs>
  <Slides>20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ＭＳ Ｐゴシック</vt:lpstr>
      <vt:lpstr>ＭＳ Ｐゴシック</vt:lpstr>
      <vt:lpstr>Arial</vt:lpstr>
      <vt:lpstr>Arial Bold</vt:lpstr>
      <vt:lpstr>Calibri</vt:lpstr>
      <vt:lpstr>Cambria</vt:lpstr>
      <vt:lpstr>Wingdings</vt:lpstr>
      <vt:lpstr>Office Theme</vt:lpstr>
      <vt:lpstr>1_Office Theme</vt:lpstr>
      <vt:lpstr>PowerPoint Presentation</vt:lpstr>
      <vt:lpstr>CONTENTS</vt:lpstr>
      <vt:lpstr>THE MANDATE OF CF</vt:lpstr>
      <vt:lpstr>ESTABLISHMENT OF CF BOARD </vt:lpstr>
      <vt:lpstr>RESPONSIBILITIES OF THE BOARD</vt:lpstr>
      <vt:lpstr>RESPONSIBILITIES OF THE BOARD</vt:lpstr>
      <vt:lpstr>PERFORMANCE TRENDS</vt:lpstr>
      <vt:lpstr>AUDIT OUTCOMES  Disclaimer of Opinion </vt:lpstr>
      <vt:lpstr>AUDIT OUTCOMES  Disclaimer of Opinion </vt:lpstr>
      <vt:lpstr>ROOT CAUSES OF THE CHALLENGES</vt:lpstr>
      <vt:lpstr>ROOT CAUSES OF THE CHALLENGES</vt:lpstr>
      <vt:lpstr>BOARD INTERVENTIONS TO IMPROVE PERFORMANCE</vt:lpstr>
      <vt:lpstr>ASSESSMENT AND BENEFITS COMMITTE</vt:lpstr>
      <vt:lpstr>TECHNICAL COMMITTEE ON OCCUPATIONAL INJURIES AND DISEASES MANAGEMENT</vt:lpstr>
      <vt:lpstr>STRATEGIC AND OPERATIONS COMMITTEE</vt:lpstr>
      <vt:lpstr>INVESTMENT COMMITTEE</vt:lpstr>
      <vt:lpstr>HIGH LEVEL BOARD RESOLUTIONS</vt:lpstr>
      <vt:lpstr>INTERVENTIONS </vt:lpstr>
      <vt:lpstr>ACHIEVEMENTS TO DATE</vt:lpstr>
      <vt:lpstr>PowerPoint Presentation</vt:lpstr>
    </vt:vector>
  </TitlesOfParts>
  <Company>Dept Labour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Vuyo Mafata (CF)</cp:lastModifiedBy>
  <cp:revision>1676</cp:revision>
  <cp:lastPrinted>2019-10-11T14:34:06Z</cp:lastPrinted>
  <dcterms:created xsi:type="dcterms:W3CDTF">2011-10-12T13:20:57Z</dcterms:created>
  <dcterms:modified xsi:type="dcterms:W3CDTF">2019-10-15T16:06:43Z</dcterms:modified>
</cp:coreProperties>
</file>